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58"/>
  </p:notesMasterIdLst>
  <p:handoutMasterIdLst>
    <p:handoutMasterId r:id="rId59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580" r:id="rId30"/>
    <p:sldId id="581" r:id="rId31"/>
    <p:sldId id="582" r:id="rId32"/>
    <p:sldId id="583" r:id="rId33"/>
    <p:sldId id="584" r:id="rId34"/>
    <p:sldId id="585" r:id="rId35"/>
    <p:sldId id="586" r:id="rId36"/>
    <p:sldId id="587" r:id="rId37"/>
    <p:sldId id="588" r:id="rId38"/>
    <p:sldId id="589" r:id="rId39"/>
    <p:sldId id="590" r:id="rId40"/>
    <p:sldId id="570" r:id="rId41"/>
    <p:sldId id="571" r:id="rId42"/>
    <p:sldId id="566" r:id="rId43"/>
    <p:sldId id="568" r:id="rId44"/>
    <p:sldId id="569" r:id="rId45"/>
    <p:sldId id="563" r:id="rId46"/>
    <p:sldId id="564" r:id="rId47"/>
    <p:sldId id="565" r:id="rId48"/>
    <p:sldId id="562" r:id="rId49"/>
    <p:sldId id="555" r:id="rId50"/>
    <p:sldId id="556" r:id="rId51"/>
    <p:sldId id="557" r:id="rId52"/>
    <p:sldId id="558" r:id="rId53"/>
    <p:sldId id="559" r:id="rId54"/>
    <p:sldId id="560" r:id="rId55"/>
    <p:sldId id="561" r:id="rId56"/>
    <p:sldId id="275" r:id="rId57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60"/>
    </p:embeddedFont>
    <p:embeddedFont>
      <p:font typeface="HY강M" panose="02030600000101010101" pitchFamily="18" charset="-127"/>
      <p:regular r:id="rId61"/>
    </p:embeddedFont>
    <p:embeddedFont>
      <p:font typeface="HY견고딕" panose="02030600000101010101" pitchFamily="18" charset="-127"/>
      <p:regular r:id="rId62"/>
    </p:embeddedFont>
    <p:embeddedFont>
      <p:font typeface="HY헤드라인M" panose="02030600000101010101" pitchFamily="18" charset="-127"/>
      <p:regular r:id="rId63"/>
    </p:embeddedFont>
    <p:embeddedFont>
      <p:font typeface="맑은 고딕" panose="020B0503020000020004" pitchFamily="34" charset="-127"/>
      <p:regular r:id="rId64"/>
      <p:bold r:id="rId65"/>
    </p:embeddedFont>
    <p:embeddedFont>
      <p:font typeface="Verdana" panose="020B0604030504040204" pitchFamily="34" charset="0"/>
      <p:regular r:id="rId66"/>
      <p:bold r:id="rId67"/>
      <p:italic r:id="rId68"/>
      <p:boldItalic r:id="rId6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331ECCD-9D39-CA46-A709-C59366F344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F9B8561-1197-A04B-BE4C-EB1FCEEA12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27195F9-BFE2-6247-B684-A8542A9C9D14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3205BE2F-56C6-1546-BB34-E67EB1587B0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EE392B1B-B423-FE42-9535-4AE7EA3B5FC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9C0880EB-B77E-5A42-AE59-A6F8809EE37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5285BD-2199-364B-AC02-A676609E3F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DE7B6B-6579-124C-BDFD-31D38F7B74E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A132E8D0-774F-3A4F-8CE7-662DEA757D1E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16D7951A-DADB-2D4C-A67C-89506FC076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D7B73A6E-714F-6940-A238-F029322E2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FC89B-6C1B-AA4D-8C6C-BA18B3A8CB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C2601-D587-2B46-A628-00127417D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F7C772D-8ECD-1D4D-AFF4-3A9AD804B3A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1CA2160-38D2-164D-B85F-C7055642AA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A9461BD-94A5-AE4C-B2AC-4B4D85F6BA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D500DC9-B861-154C-9C2E-EFA5917CA2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AA5D1EC-DC0A-F444-8EBA-882D665370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01FFFB8-7871-8349-9B7F-723E7B960B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65D639A-D489-EC49-8132-0C856DE5AB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A23B4DF0-DB12-5A49-8DC6-61175383D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E53FB339-5557-9548-8FD0-E898D4B3EF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B650EB9-73AB-D144-9EB1-E8D33D6DC02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CBC4FD90-57A8-6448-B384-D91B709410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FA15F1D4-6211-D34D-8B45-A680CF94A6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1D6D4AE5-15E0-B64D-8613-5F3078E874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890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482632E7-0819-E74E-A9B7-4FA011C4F6D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59568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432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E270AFC-3E08-B34F-B9C4-BDC0453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D8712557-B348-DB4B-AB29-FF158D233D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90C6BDA-3645-5643-820B-28848937082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4EAC4A60-4EC2-2A45-9BBA-339C7AFE059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CF600816-F81B-5546-B9E5-53E26A395D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B92208A8-3E41-1047-80D8-40AE5154EC0F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15C7F59C-8B21-EF49-A16E-ACC283DEBD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1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B46B1489-24D3-B946-99D8-7A8F2B326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CA236718-DC73-AD45-8C1F-7952BECA9B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6D29BC32-D302-BD42-B6B9-10935B32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43C14094-48FF-CC49-B808-D107E6B4A9B5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/56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0EE2D1C3-C74E-C442-9535-88DFCAAD0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C9FB5460-3972-964E-B24E-DE566062E0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CF373E16-517C-EB49-B5E9-EC931CD1B57C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C14DC447-021F-BF41-9D1C-8B70CB3FDC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CFA7E94E-F16C-2648-9084-1D2BC51ED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2363FC6F-2BE6-064A-9A9F-D68555D5EA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8DEA005C-C896-3849-A110-052B8F64FEB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74DE83A8-A3A8-FE4C-8A0F-9512A05737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5" r:id="rId3"/>
    <p:sldLayoutId id="2147484528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5AFE7173-A692-0343-A8E5-594F4C868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/>
              <a:t>6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클래스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8BAA4EBD-9A26-144E-BCA2-9B215B108D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클래스의 이름</a:t>
            </a:r>
            <a:endParaRPr lang="en-US" altLang="ko-KR" sz="2400"/>
          </a:p>
          <a:p>
            <a:pPr lvl="1"/>
            <a:r>
              <a:rPr lang="ko-KR" altLang="en-US" sz="2000"/>
              <a:t>자바 식별자 작성 규칙에 따라야 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한글 이름도 가능하나</a:t>
            </a:r>
            <a:r>
              <a:rPr lang="en-US" altLang="ko-KR" sz="2000"/>
              <a:t>, </a:t>
            </a:r>
            <a:r>
              <a:rPr lang="ko-KR" altLang="en-US" sz="2000"/>
              <a:t>영어 이름으로 작성</a:t>
            </a:r>
            <a:endParaRPr lang="en-US" altLang="ko-KR" sz="2000"/>
          </a:p>
          <a:p>
            <a:pPr lvl="1"/>
            <a:r>
              <a:rPr lang="ko-KR" altLang="en-US" sz="2000"/>
              <a:t>알파벳 대소문자는 서로 다른 문자로 인식</a:t>
            </a:r>
            <a:endParaRPr lang="en-US" altLang="ko-KR" sz="2000"/>
          </a:p>
          <a:p>
            <a:pPr lvl="1"/>
            <a:r>
              <a:rPr lang="ko-KR" altLang="en-US" sz="2000"/>
              <a:t>첫 글자와 연결된 다른 단어의 첫 글자는 대문자로 작성하는 것이 관례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019A2B4D-A3F3-654C-9FD1-432786FE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클래스 선언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EAB5497A-3920-EC4C-A0FF-173058E04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7501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9E50A950-F8DB-1046-B03B-EE7E6DDE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58483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A0AF0D00-C4B5-B944-A6D4-55B1CC27A2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클래스 선언과 컴파일</a:t>
            </a:r>
            <a:endParaRPr lang="en-US" altLang="ko-KR" sz="2400"/>
          </a:p>
          <a:p>
            <a:pPr lvl="1"/>
            <a:r>
              <a:rPr lang="ko-KR" altLang="en-US" sz="2000"/>
              <a:t>소스 파일 생성</a:t>
            </a:r>
            <a:r>
              <a:rPr lang="en-US" altLang="ko-KR" sz="2000"/>
              <a:t>: </a:t>
            </a:r>
            <a:r>
              <a:rPr lang="ko-KR" altLang="en-US" sz="2000"/>
              <a:t>클래스이름</a:t>
            </a:r>
            <a:r>
              <a:rPr lang="en-US" altLang="ko-KR" sz="2000"/>
              <a:t>.java (</a:t>
            </a:r>
            <a:r>
              <a:rPr lang="ko-KR" altLang="en-US" sz="2000"/>
              <a:t>대소문자 주의</a:t>
            </a:r>
            <a:r>
              <a:rPr lang="en-US" altLang="ko-KR" sz="2000"/>
              <a:t>)</a:t>
            </a:r>
          </a:p>
          <a:p>
            <a:pPr lvl="1"/>
            <a:r>
              <a:rPr lang="ko-KR" altLang="en-US" sz="2000"/>
              <a:t>소스 작성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소스 파일당 하나의 클래스를 선언하는 것이 관례</a:t>
            </a:r>
            <a:endParaRPr lang="en-US" altLang="ko-KR" sz="2000"/>
          </a:p>
          <a:p>
            <a:pPr lvl="2"/>
            <a:r>
              <a:rPr lang="ko-KR" altLang="en-US" sz="1800"/>
              <a:t>두 개 이상의 클래스도 선언 가능</a:t>
            </a:r>
            <a:endParaRPr lang="en-US" altLang="ko-KR" sz="1800"/>
          </a:p>
          <a:p>
            <a:pPr lvl="2"/>
            <a:r>
              <a:rPr lang="ko-KR" altLang="en-US" sz="1800"/>
              <a:t>소스 파일 이름과 동일한 클래스만 </a:t>
            </a:r>
            <a:r>
              <a:rPr lang="en-US" altLang="ko-KR" sz="1800"/>
              <a:t>public</a:t>
            </a:r>
            <a:r>
              <a:rPr lang="ko-KR" altLang="en-US" sz="1800"/>
              <a:t>으로 선언 가능</a:t>
            </a:r>
            <a:endParaRPr lang="en-US" altLang="ko-KR" sz="1800"/>
          </a:p>
          <a:p>
            <a:pPr lvl="2"/>
            <a:r>
              <a:rPr lang="ko-KR" altLang="en-US" sz="1800"/>
              <a:t>선언한 개수만큼 바이트 코드 파일이 생성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05F52F3C-86C0-FE40-A4AE-947BBF25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클래스 선언</a:t>
            </a:r>
          </a:p>
        </p:txBody>
      </p:sp>
      <p:pic>
        <p:nvPicPr>
          <p:cNvPr id="15364" name="Picture 6">
            <a:extLst>
              <a:ext uri="{FF2B5EF4-FFF2-40B4-BE49-F238E27FC236}">
                <a16:creationId xmlns:a16="http://schemas.microsoft.com/office/drawing/2014/main" id="{251ADBE1-87F3-574B-8F2F-1CEA4CEB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7263"/>
            <a:ext cx="2320925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7A01282-96B9-C04D-A5C3-ACDF41F37BC6}"/>
              </a:ext>
            </a:extLst>
          </p:cNvPr>
          <p:cNvCxnSpPr/>
          <p:nvPr/>
        </p:nvCxnSpPr>
        <p:spPr>
          <a:xfrm>
            <a:off x="3311525" y="2655888"/>
            <a:ext cx="1785938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CBF3EF-5402-6748-8FDE-9187DF02A698}"/>
              </a:ext>
            </a:extLst>
          </p:cNvPr>
          <p:cNvSpPr txBox="1"/>
          <p:nvPr/>
        </p:nvSpPr>
        <p:spPr>
          <a:xfrm>
            <a:off x="3597275" y="2227263"/>
            <a:ext cx="8778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컴파일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E4CD3-42FF-0149-9F43-F8ED3730B5F3}"/>
              </a:ext>
            </a:extLst>
          </p:cNvPr>
          <p:cNvSpPr txBox="1"/>
          <p:nvPr/>
        </p:nvSpPr>
        <p:spPr>
          <a:xfrm>
            <a:off x="5267325" y="2441575"/>
            <a:ext cx="1687513" cy="338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>
                <a:latin typeface="+mj-ea"/>
                <a:ea typeface="+mj-ea"/>
              </a:rPr>
              <a:t>클래스이름</a:t>
            </a:r>
            <a:r>
              <a:rPr lang="en-US" altLang="ko-KR" sz="1600">
                <a:latin typeface="+mj-ea"/>
                <a:ea typeface="+mj-ea"/>
              </a:rPr>
              <a:t>.class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8FE98-6ACB-5546-A6E1-3B6DA07A56EC}"/>
              </a:ext>
            </a:extLst>
          </p:cNvPr>
          <p:cNvSpPr txBox="1"/>
          <p:nvPr/>
        </p:nvSpPr>
        <p:spPr>
          <a:xfrm>
            <a:off x="3597275" y="2655888"/>
            <a:ext cx="11017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latin typeface="+mj-ea"/>
                <a:ea typeface="+mj-ea"/>
              </a:rPr>
              <a:t>javac.exe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0E972C-9779-C743-B139-E810636EF1DF}"/>
              </a:ext>
            </a:extLst>
          </p:cNvPr>
          <p:cNvSpPr txBox="1"/>
          <p:nvPr/>
        </p:nvSpPr>
        <p:spPr>
          <a:xfrm>
            <a:off x="838200" y="4846638"/>
            <a:ext cx="2214563" cy="339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+mj-ea"/>
                <a:ea typeface="+mj-ea"/>
              </a:rPr>
              <a:t>Car.java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CED68-5E7F-CA44-9CDE-8F977DD51EAB}"/>
              </a:ext>
            </a:extLst>
          </p:cNvPr>
          <p:cNvSpPr txBox="1"/>
          <p:nvPr/>
        </p:nvSpPr>
        <p:spPr>
          <a:xfrm>
            <a:off x="838200" y="5246688"/>
            <a:ext cx="2214563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latin typeface="+mj-ea"/>
                <a:ea typeface="+mj-ea"/>
              </a:rPr>
              <a:t>public class Car {</a:t>
            </a:r>
          </a:p>
          <a:p>
            <a:pPr>
              <a:defRPr/>
            </a:pPr>
            <a:endParaRPr lang="en-US" altLang="ko-KR" sz="140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400">
                <a:latin typeface="+mj-ea"/>
                <a:ea typeface="+mj-ea"/>
              </a:rPr>
              <a:t>}</a:t>
            </a:r>
          </a:p>
          <a:p>
            <a:pPr>
              <a:defRPr/>
            </a:pPr>
            <a:endParaRPr lang="en-US" altLang="ko-KR" sz="140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400">
                <a:latin typeface="+mj-ea"/>
                <a:ea typeface="+mj-ea"/>
              </a:rPr>
              <a:t>class Tire {</a:t>
            </a:r>
          </a:p>
          <a:p>
            <a:pPr>
              <a:defRPr/>
            </a:pPr>
            <a:endParaRPr lang="en-US" altLang="ko-KR" sz="140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400">
                <a:latin typeface="+mj-ea"/>
                <a:ea typeface="+mj-ea"/>
              </a:rPr>
              <a:t>}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4B55F4-2EDA-0247-A9BF-C23356B1D036}"/>
              </a:ext>
            </a:extLst>
          </p:cNvPr>
          <p:cNvCxnSpPr/>
          <p:nvPr/>
        </p:nvCxnSpPr>
        <p:spPr>
          <a:xfrm>
            <a:off x="3267075" y="5989638"/>
            <a:ext cx="1785938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DD1191-737E-064C-833A-C97DB6C454A6}"/>
              </a:ext>
            </a:extLst>
          </p:cNvPr>
          <p:cNvSpPr txBox="1"/>
          <p:nvPr/>
        </p:nvSpPr>
        <p:spPr>
          <a:xfrm>
            <a:off x="3552825" y="5561013"/>
            <a:ext cx="877888" cy="371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컴파일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31BD3-E921-E941-BE78-3E485A3D6897}"/>
              </a:ext>
            </a:extLst>
          </p:cNvPr>
          <p:cNvSpPr txBox="1"/>
          <p:nvPr/>
        </p:nvSpPr>
        <p:spPr>
          <a:xfrm>
            <a:off x="5222875" y="5576888"/>
            <a:ext cx="1001713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latin typeface="+mj-ea"/>
                <a:ea typeface="+mj-ea"/>
              </a:rPr>
              <a:t>Car.class</a:t>
            </a:r>
          </a:p>
          <a:p>
            <a:pPr>
              <a:defRPr/>
            </a:pPr>
            <a:endParaRPr lang="en-US" altLang="ko-KR" sz="160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600">
                <a:latin typeface="+mj-ea"/>
                <a:ea typeface="+mj-ea"/>
              </a:rPr>
              <a:t>Tire.class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361069-5387-9D4A-AA66-A71C44E16997}"/>
              </a:ext>
            </a:extLst>
          </p:cNvPr>
          <p:cNvSpPr txBox="1"/>
          <p:nvPr/>
        </p:nvSpPr>
        <p:spPr>
          <a:xfrm>
            <a:off x="3552825" y="5989638"/>
            <a:ext cx="1101725" cy="371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latin typeface="+mj-ea"/>
                <a:ea typeface="+mj-ea"/>
              </a:rPr>
              <a:t>javac.exe</a:t>
            </a:r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8BE0C302-C198-6A4A-975A-15B312C066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new </a:t>
            </a:r>
            <a:r>
              <a:rPr lang="ko-KR" altLang="en-US" sz="2400"/>
              <a:t>연산자</a:t>
            </a:r>
            <a:endParaRPr lang="en-US" altLang="ko-KR" sz="2400"/>
          </a:p>
          <a:p>
            <a:pPr lvl="1"/>
            <a:r>
              <a:rPr lang="ko-KR" altLang="en-US" sz="2000"/>
              <a:t>객체 생성 역할</a:t>
            </a:r>
            <a:endParaRPr lang="en-US" altLang="ko-KR" sz="2000"/>
          </a:p>
          <a:p>
            <a:pPr lvl="1"/>
            <a:endParaRPr lang="en-US" altLang="ko-KR" sz="20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클래스</a:t>
            </a:r>
            <a:r>
              <a:rPr lang="en-US" altLang="ko-KR" sz="1800"/>
              <a:t>()</a:t>
            </a:r>
            <a:r>
              <a:rPr lang="ko-KR" altLang="en-US" sz="1800"/>
              <a:t>는 생성자를 호출하는 코드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생성된 객체는 힙 메모리 영역에 생성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en-US" altLang="ko-KR" sz="2000"/>
              <a:t>new </a:t>
            </a:r>
            <a:r>
              <a:rPr lang="ko-KR" altLang="en-US" sz="2000"/>
              <a:t>연산자는 객체를 생성 후</a:t>
            </a:r>
            <a:r>
              <a:rPr lang="en-US" altLang="ko-KR" sz="2000"/>
              <a:t>, </a:t>
            </a:r>
            <a:r>
              <a:rPr lang="ko-KR" altLang="en-US" sz="2000"/>
              <a:t>객체 생성 번지 리턴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AF9230E3-C42B-8046-A635-7CF82222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객체 생성과 클래스 변수</a:t>
            </a:r>
          </a:p>
        </p:txBody>
      </p:sp>
      <p:pic>
        <p:nvPicPr>
          <p:cNvPr id="16388" name="Picture 7">
            <a:extLst>
              <a:ext uri="{FF2B5EF4-FFF2-40B4-BE49-F238E27FC236}">
                <a16:creationId xmlns:a16="http://schemas.microsoft.com/office/drawing/2014/main" id="{484D4BA0-A023-D24B-9A91-6CC28864A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847850"/>
            <a:ext cx="2752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8">
            <a:extLst>
              <a:ext uri="{FF2B5EF4-FFF2-40B4-BE49-F238E27FC236}">
                <a16:creationId xmlns:a16="http://schemas.microsoft.com/office/drawing/2014/main" id="{1B2EB8D6-B8FB-3143-83C8-438C0373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0600"/>
            <a:ext cx="240823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2842E-F942-E14B-B056-44EBA73887B4}"/>
              </a:ext>
            </a:extLst>
          </p:cNvPr>
          <p:cNvCxnSpPr/>
          <p:nvPr/>
        </p:nvCxnSpPr>
        <p:spPr>
          <a:xfrm>
            <a:off x="3895725" y="2062163"/>
            <a:ext cx="1000125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91D022E9-F9A2-0E45-9C41-F775DC5E99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클래스 변수</a:t>
            </a:r>
            <a:endParaRPr lang="en-US" altLang="ko-KR" sz="2400"/>
          </a:p>
          <a:p>
            <a:pPr lvl="1"/>
            <a:r>
              <a:rPr lang="en-US" altLang="ko-KR" sz="2000"/>
              <a:t>new </a:t>
            </a:r>
            <a:r>
              <a:rPr lang="ko-KR" altLang="en-US" sz="2000"/>
              <a:t>연산자에 의해 리턴 된 객체의 번지 저장 </a:t>
            </a:r>
            <a:r>
              <a:rPr lang="en-US" altLang="ko-KR" sz="2000"/>
              <a:t>(</a:t>
            </a:r>
            <a:r>
              <a:rPr lang="ko-KR" altLang="en-US" sz="2000"/>
              <a:t>참조 타입</a:t>
            </a:r>
            <a:r>
              <a:rPr lang="en-US" altLang="ko-KR" sz="2000"/>
              <a:t> </a:t>
            </a:r>
            <a:r>
              <a:rPr lang="ko-KR" altLang="en-US" sz="2000"/>
              <a:t>변수</a:t>
            </a:r>
            <a:r>
              <a:rPr lang="en-US" altLang="ko-KR" sz="2000"/>
              <a:t>)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힙 영역의 객체를 사용하기 위해 사용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E24B3772-AD6C-DA4D-8A17-9C04B26E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객체 생성과 클래스 변수</a:t>
            </a:r>
          </a:p>
        </p:txBody>
      </p:sp>
      <p:pic>
        <p:nvPicPr>
          <p:cNvPr id="17412" name="Picture 9">
            <a:extLst>
              <a:ext uri="{FF2B5EF4-FFF2-40B4-BE49-F238E27FC236}">
                <a16:creationId xmlns:a16="http://schemas.microsoft.com/office/drawing/2014/main" id="{B25EBD8B-D1E7-D949-9804-DDE91CCD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006725"/>
            <a:ext cx="3429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>
            <a:extLst>
              <a:ext uri="{FF2B5EF4-FFF2-40B4-BE49-F238E27FC236}">
                <a16:creationId xmlns:a16="http://schemas.microsoft.com/office/drawing/2014/main" id="{093CA83D-7237-AE4B-A544-82E1B006B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35413"/>
            <a:ext cx="34194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1">
            <a:extLst>
              <a:ext uri="{FF2B5EF4-FFF2-40B4-BE49-F238E27FC236}">
                <a16:creationId xmlns:a16="http://schemas.microsoft.com/office/drawing/2014/main" id="{CC65D05B-082A-E843-AFBE-D562665C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14613"/>
            <a:ext cx="4889500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F2459EBD-20DB-A842-8001-BCA7A42CFA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클래스의 용도</a:t>
            </a:r>
            <a:endParaRPr lang="en-US" altLang="ko-KR" sz="2400"/>
          </a:p>
          <a:p>
            <a:pPr lvl="1"/>
            <a:r>
              <a:rPr lang="ko-KR" altLang="en-US" sz="2000"/>
              <a:t>라이브러리</a:t>
            </a:r>
            <a:r>
              <a:rPr lang="en-US" altLang="ko-KR" sz="2000"/>
              <a:t>(API: Application Program Interface) </a:t>
            </a:r>
            <a:r>
              <a:rPr lang="ko-KR" altLang="en-US" sz="2000"/>
              <a:t>용</a:t>
            </a:r>
            <a:endParaRPr lang="en-US" altLang="ko-KR" sz="2000"/>
          </a:p>
          <a:p>
            <a:pPr lvl="2"/>
            <a:r>
              <a:rPr lang="ko-KR" altLang="en-US" sz="1800"/>
              <a:t>자체적으로 실행되지 않음</a:t>
            </a:r>
            <a:endParaRPr lang="en-US" altLang="ko-KR" sz="1800"/>
          </a:p>
          <a:p>
            <a:pPr lvl="2"/>
            <a:r>
              <a:rPr lang="ko-KR" altLang="en-US" sz="1800"/>
              <a:t>다른 클래스에서 이용할 목적으로 만든 클래스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실행용</a:t>
            </a:r>
            <a:endParaRPr lang="en-US" altLang="ko-KR" sz="2000"/>
          </a:p>
          <a:p>
            <a:pPr lvl="2"/>
            <a:r>
              <a:rPr lang="en-US" altLang="ko-KR" sz="1800"/>
              <a:t>main() </a:t>
            </a:r>
            <a:r>
              <a:rPr lang="ko-KR" altLang="en-US" sz="1800"/>
              <a:t>메소드를 가지고 있는 클래스로 실행할 목적으로 만든 클래스</a:t>
            </a:r>
            <a:endParaRPr lang="en-US" altLang="ko-KR" sz="1800"/>
          </a:p>
          <a:p>
            <a:pPr lvl="2"/>
            <a:endParaRPr lang="en-US" altLang="ko-KR" sz="3200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E43E5C96-86F2-9741-B130-08507980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객체 생성과 클래스 변수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F5DBB4E2-8D9E-D246-8B8E-DB2F9D92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13188"/>
            <a:ext cx="8169275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5EB21158-D336-5543-8FD3-6BF3E63253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클래스의 구성 멤버</a:t>
            </a:r>
            <a:endParaRPr lang="en-US" altLang="ko-KR" sz="2400"/>
          </a:p>
          <a:p>
            <a:pPr lvl="1"/>
            <a:r>
              <a:rPr lang="ko-KR" altLang="en-US" sz="2000"/>
              <a:t>필드</a:t>
            </a:r>
            <a:r>
              <a:rPr lang="en-US" altLang="ko-KR" sz="2000"/>
              <a:t>(Field)</a:t>
            </a:r>
          </a:p>
          <a:p>
            <a:pPr lvl="1"/>
            <a:r>
              <a:rPr lang="ko-KR" altLang="en-US" sz="2000"/>
              <a:t>생성자</a:t>
            </a:r>
            <a:r>
              <a:rPr lang="en-US" altLang="ko-KR" sz="2000"/>
              <a:t>(Constructor)</a:t>
            </a:r>
          </a:p>
          <a:p>
            <a:pPr lvl="1"/>
            <a:r>
              <a:rPr lang="ko-KR" altLang="en-US" sz="2000"/>
              <a:t>메소드</a:t>
            </a:r>
            <a:r>
              <a:rPr lang="en-US" altLang="ko-KR" sz="2000"/>
              <a:t>(Method)</a:t>
            </a:r>
          </a:p>
          <a:p>
            <a:endParaRPr lang="ko-KR" altLang="en-US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B6200DDA-C8F4-2542-92B8-576041E0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클래스의 구성 멤버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B8C57F2E-287D-0449-8310-0978188E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55900"/>
            <a:ext cx="7643813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817F67B2-E367-A140-8497-93FA7B87F9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필드의 내용</a:t>
            </a:r>
            <a:endParaRPr lang="en-US" altLang="ko-KR" sz="2400"/>
          </a:p>
          <a:p>
            <a:pPr lvl="1"/>
            <a:r>
              <a:rPr lang="ko-KR" altLang="en-US" sz="2000"/>
              <a:t>객체의 고유 데이터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객체가 가져야 할 부품 객체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객체의 현재 상태 데이터</a:t>
            </a:r>
            <a:endParaRPr lang="en-US" altLang="ko-KR" sz="2000"/>
          </a:p>
          <a:p>
            <a:endParaRPr lang="ko-KR" altLang="en-US" b="1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DE577F4C-2435-C54B-B977-21129362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필드</a:t>
            </a:r>
            <a:r>
              <a:rPr lang="en-US" altLang="ko-KR"/>
              <a:t>(field)</a:t>
            </a:r>
            <a:endParaRPr lang="ko-KR" altLang="en-US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E84A0064-8A1F-3642-B5D8-5FCF7A7D7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1066800"/>
            <a:ext cx="49244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A14D6DCF-B4AC-B540-806C-D939DF3B18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필드 선언</a:t>
            </a:r>
            <a:endParaRPr lang="en-US" altLang="ko-KR" sz="2400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8DBBDB77-71FF-024B-B044-A661B5A7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필드</a:t>
            </a:r>
            <a:r>
              <a:rPr lang="en-US" altLang="ko-KR"/>
              <a:t>(field)</a:t>
            </a:r>
            <a:endParaRPr lang="ko-KR" altLang="en-US"/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6B9C53B7-A9B3-A742-93D9-EBFB90981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558925"/>
            <a:ext cx="2647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>
            <a:extLst>
              <a:ext uri="{FF2B5EF4-FFF2-40B4-BE49-F238E27FC236}">
                <a16:creationId xmlns:a16="http://schemas.microsoft.com/office/drawing/2014/main" id="{B641F074-4DE2-DE4F-9E27-5279EC8CF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201863"/>
            <a:ext cx="2693988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511C4932-6723-174D-87E1-44F0ABC233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필드의 기본 초기값</a:t>
            </a:r>
            <a:endParaRPr lang="en-US" altLang="ko-KR" sz="2400"/>
          </a:p>
          <a:p>
            <a:pPr lvl="1"/>
            <a:r>
              <a:rPr lang="ko-KR" altLang="en-US" sz="2000"/>
              <a:t>초기값 지정되지 않은 필드</a:t>
            </a:r>
            <a:endParaRPr lang="en-US" altLang="ko-KR" sz="2000"/>
          </a:p>
          <a:p>
            <a:pPr lvl="2"/>
            <a:r>
              <a:rPr lang="ko-KR" altLang="en-US" sz="1800"/>
              <a:t>객체 생성시 자동으로 기본값으로 초기화</a:t>
            </a:r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7549E49B-3C70-1B4B-B03B-67C0F603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필드</a:t>
            </a:r>
            <a:r>
              <a:rPr lang="en-US" altLang="ko-KR"/>
              <a:t>(field)</a:t>
            </a:r>
            <a:endParaRPr lang="ko-KR" altLang="en-US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950BFB39-0B12-334F-BA48-2950EB7E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837488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5D02883B-A731-F54C-B5AF-083625ED56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필드 사용</a:t>
            </a:r>
            <a:endParaRPr lang="en-US" altLang="ko-KR" sz="2400"/>
          </a:p>
          <a:p>
            <a:pPr lvl="1"/>
            <a:r>
              <a:rPr lang="ko-KR" altLang="en-US" sz="2000"/>
              <a:t>필드 값을 읽고</a:t>
            </a:r>
            <a:r>
              <a:rPr lang="en-US" altLang="ko-KR" sz="2000"/>
              <a:t>, </a:t>
            </a:r>
            <a:r>
              <a:rPr lang="ko-KR" altLang="en-US" sz="2000"/>
              <a:t>변경하는 작업을 말한다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필드 사용 위치</a:t>
            </a:r>
            <a:endParaRPr lang="en-US" altLang="ko-KR" sz="2000"/>
          </a:p>
          <a:p>
            <a:pPr lvl="2"/>
            <a:r>
              <a:rPr lang="ko-KR" altLang="en-US" sz="1800"/>
              <a:t>객체 내부</a:t>
            </a:r>
            <a:r>
              <a:rPr lang="en-US" altLang="ko-KR" sz="1800"/>
              <a:t>: “</a:t>
            </a:r>
            <a:r>
              <a:rPr lang="ko-KR" altLang="en-US" sz="1800">
                <a:solidFill>
                  <a:srgbClr val="FF0000"/>
                </a:solidFill>
              </a:rPr>
              <a:t>필드이름</a:t>
            </a:r>
            <a:r>
              <a:rPr lang="en-US" altLang="ko-KR" sz="1800"/>
              <a:t>” </a:t>
            </a:r>
            <a:r>
              <a:rPr lang="ko-KR" altLang="en-US" sz="1800"/>
              <a:t>으로 바로 접근</a:t>
            </a:r>
            <a:endParaRPr lang="en-US" altLang="ko-KR" sz="1800"/>
          </a:p>
          <a:p>
            <a:pPr lvl="2"/>
            <a:r>
              <a:rPr lang="ko-KR" altLang="en-US" sz="1800"/>
              <a:t>객체 외부</a:t>
            </a:r>
            <a:r>
              <a:rPr lang="en-US" altLang="ko-KR" sz="1800"/>
              <a:t>: “</a:t>
            </a:r>
            <a:r>
              <a:rPr lang="ko-KR" altLang="en-US" sz="1800">
                <a:solidFill>
                  <a:srgbClr val="FF0000"/>
                </a:solidFill>
              </a:rPr>
              <a:t>변수</a:t>
            </a:r>
            <a:r>
              <a:rPr lang="en-US" altLang="ko-KR" sz="1800">
                <a:solidFill>
                  <a:srgbClr val="FF0000"/>
                </a:solidFill>
              </a:rPr>
              <a:t>.</a:t>
            </a:r>
            <a:r>
              <a:rPr lang="ko-KR" altLang="en-US" sz="1800">
                <a:solidFill>
                  <a:srgbClr val="FF0000"/>
                </a:solidFill>
              </a:rPr>
              <a:t>필드이름</a:t>
            </a:r>
            <a:r>
              <a:rPr lang="en-US" altLang="ko-KR" sz="1800"/>
              <a:t>”</a:t>
            </a:r>
            <a:r>
              <a:rPr lang="ko-KR" altLang="en-US" sz="1800"/>
              <a:t>으로 접근</a:t>
            </a:r>
          </a:p>
          <a:p>
            <a:endParaRPr lang="ko-KR" altLang="en-US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918E15BB-FDFA-7B42-9312-32736F51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필드</a:t>
            </a:r>
            <a:r>
              <a:rPr lang="en-US" altLang="ko-KR"/>
              <a:t>(field)</a:t>
            </a:r>
            <a:endParaRPr lang="ko-KR" altLang="en-US"/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F068B835-91F1-1C45-AFDC-1A91ED797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248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BF33ADE9-6D03-4343-85AA-4219E7F791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sz="1600" dirty="0"/>
              <a:t>1</a:t>
            </a:r>
            <a:r>
              <a:rPr lang="ko-KR" altLang="en-US" sz="1600" dirty="0"/>
              <a:t>절</a:t>
            </a:r>
            <a:r>
              <a:rPr lang="en-US" altLang="ko-KR" sz="1600" dirty="0"/>
              <a:t>. </a:t>
            </a:r>
            <a:r>
              <a:rPr lang="ko-KR" altLang="en-US" sz="1600" dirty="0"/>
              <a:t>객체 지향 프로그래밍</a:t>
            </a:r>
          </a:p>
          <a:p>
            <a:pPr>
              <a:defRPr/>
            </a:pPr>
            <a:r>
              <a:rPr lang="en-US" altLang="ko-KR" sz="1600" dirty="0"/>
              <a:t>2</a:t>
            </a:r>
            <a:r>
              <a:rPr lang="ko-KR" altLang="en-US" sz="1600" dirty="0"/>
              <a:t>절</a:t>
            </a:r>
            <a:r>
              <a:rPr lang="en-US" altLang="ko-KR" sz="1600" dirty="0"/>
              <a:t>. </a:t>
            </a:r>
            <a:r>
              <a:rPr lang="ko-KR" altLang="en-US" sz="1600" dirty="0"/>
              <a:t>객체</a:t>
            </a:r>
            <a:r>
              <a:rPr lang="en-US" altLang="ko-KR" sz="1600" dirty="0"/>
              <a:t>(Object)</a:t>
            </a:r>
            <a:r>
              <a:rPr lang="ko-KR" altLang="en-US" sz="1600" dirty="0"/>
              <a:t>와 클래스</a:t>
            </a:r>
            <a:r>
              <a:rPr lang="en-US" altLang="ko-KR" sz="1600" dirty="0"/>
              <a:t>(Class)</a:t>
            </a:r>
          </a:p>
          <a:p>
            <a:pPr>
              <a:defRPr/>
            </a:pPr>
            <a:r>
              <a:rPr lang="en-US" altLang="ko-KR" sz="1600" dirty="0"/>
              <a:t>3</a:t>
            </a:r>
            <a:r>
              <a:rPr lang="ko-KR" altLang="en-US" sz="1600" dirty="0"/>
              <a:t>절</a:t>
            </a:r>
            <a:r>
              <a:rPr lang="en-US" altLang="ko-KR" sz="1600" dirty="0"/>
              <a:t>. </a:t>
            </a:r>
            <a:r>
              <a:rPr lang="ko-KR" altLang="en-US" sz="1600" dirty="0"/>
              <a:t>클래스 선언</a:t>
            </a:r>
          </a:p>
          <a:p>
            <a:pPr>
              <a:defRPr/>
            </a:pPr>
            <a:r>
              <a:rPr lang="en-US" altLang="ko-KR" sz="1600" dirty="0"/>
              <a:t>4</a:t>
            </a:r>
            <a:r>
              <a:rPr lang="ko-KR" altLang="en-US" sz="1600" dirty="0"/>
              <a:t>절</a:t>
            </a:r>
            <a:r>
              <a:rPr lang="en-US" altLang="ko-KR" sz="1600" dirty="0"/>
              <a:t>. </a:t>
            </a:r>
            <a:r>
              <a:rPr lang="ko-KR" altLang="en-US" sz="1600" dirty="0"/>
              <a:t>객체 생성과 클래스 변수</a:t>
            </a:r>
          </a:p>
          <a:p>
            <a:pPr>
              <a:defRPr/>
            </a:pPr>
            <a:r>
              <a:rPr lang="en-US" altLang="ko-KR" sz="1600" dirty="0"/>
              <a:t>5</a:t>
            </a:r>
            <a:r>
              <a:rPr lang="ko-KR" altLang="en-US" sz="1600" dirty="0"/>
              <a:t>절</a:t>
            </a:r>
            <a:r>
              <a:rPr lang="en-US" altLang="ko-KR" sz="1600" dirty="0"/>
              <a:t>. </a:t>
            </a:r>
            <a:r>
              <a:rPr lang="ko-KR" altLang="en-US" sz="1600" dirty="0"/>
              <a:t>클래스의 구성 멤버</a:t>
            </a:r>
          </a:p>
          <a:p>
            <a:pPr>
              <a:defRPr/>
            </a:pPr>
            <a:r>
              <a:rPr lang="en-US" altLang="ko-KR" sz="1600" dirty="0"/>
              <a:t>6</a:t>
            </a:r>
            <a:r>
              <a:rPr lang="ko-KR" altLang="en-US" sz="1600" dirty="0"/>
              <a:t>절</a:t>
            </a:r>
            <a:r>
              <a:rPr lang="en-US" altLang="ko-KR" sz="1600" dirty="0"/>
              <a:t>. </a:t>
            </a:r>
            <a:r>
              <a:rPr lang="ko-KR" altLang="en-US" sz="1600" dirty="0"/>
              <a:t>필드</a:t>
            </a:r>
            <a:r>
              <a:rPr lang="en-US" altLang="ko-KR" sz="1600" dirty="0"/>
              <a:t>(Field)</a:t>
            </a:r>
          </a:p>
          <a:p>
            <a:pPr>
              <a:defRPr/>
            </a:pPr>
            <a:r>
              <a:rPr lang="en-US" altLang="ko-KR" sz="1600" dirty="0"/>
              <a:t>7</a:t>
            </a:r>
            <a:r>
              <a:rPr lang="ko-KR" altLang="en-US" sz="1600" dirty="0"/>
              <a:t>절</a:t>
            </a:r>
            <a:r>
              <a:rPr lang="en-US" altLang="ko-KR" sz="1600" dirty="0"/>
              <a:t>. </a:t>
            </a:r>
            <a:r>
              <a:rPr lang="ko-KR" altLang="en-US" sz="1600" dirty="0"/>
              <a:t>생성자</a:t>
            </a:r>
            <a:r>
              <a:rPr lang="en-US" altLang="ko-KR" sz="1600" dirty="0"/>
              <a:t>(Constructor)</a:t>
            </a:r>
          </a:p>
          <a:p>
            <a:pPr>
              <a:defRPr/>
            </a:pPr>
            <a:r>
              <a:rPr lang="en-US" altLang="ko-KR" sz="1600" dirty="0"/>
              <a:t>8</a:t>
            </a:r>
            <a:r>
              <a:rPr lang="ko-KR" altLang="en-US" sz="1600" dirty="0"/>
              <a:t>절</a:t>
            </a:r>
            <a:r>
              <a:rPr lang="en-US" altLang="ko-KR" sz="1600" dirty="0"/>
              <a:t>. </a:t>
            </a:r>
            <a:r>
              <a:rPr lang="ko-KR" altLang="en-US" sz="1600" dirty="0"/>
              <a:t>메소드</a:t>
            </a:r>
            <a:r>
              <a:rPr lang="en-US" altLang="ko-KR" sz="1600" dirty="0"/>
              <a:t>(Method)</a:t>
            </a:r>
          </a:p>
          <a:p>
            <a:pPr>
              <a:defRPr/>
            </a:pPr>
            <a:r>
              <a:rPr lang="en-US" altLang="ko-KR" sz="1600" dirty="0"/>
              <a:t>9</a:t>
            </a:r>
            <a:r>
              <a:rPr lang="ko-KR" altLang="en-US" sz="1600" dirty="0"/>
              <a:t>절</a:t>
            </a:r>
            <a:r>
              <a:rPr lang="en-US" altLang="ko-KR" sz="1600" dirty="0"/>
              <a:t>. </a:t>
            </a:r>
            <a:r>
              <a:rPr lang="ko-KR" altLang="en-US" sz="1600" dirty="0"/>
              <a:t>인스턴스 멤버와 </a:t>
            </a:r>
            <a:r>
              <a:rPr lang="en-US" altLang="ko-KR" sz="1600" dirty="0"/>
              <a:t>this</a:t>
            </a:r>
          </a:p>
          <a:p>
            <a:pPr>
              <a:defRPr/>
            </a:pPr>
            <a:r>
              <a:rPr lang="en-US" altLang="ko-KR" sz="1600" dirty="0"/>
              <a:t>10</a:t>
            </a:r>
            <a:r>
              <a:rPr lang="ko-KR" altLang="en-US" sz="1600" dirty="0"/>
              <a:t>절</a:t>
            </a:r>
            <a:r>
              <a:rPr lang="en-US" altLang="ko-KR" sz="1600" dirty="0"/>
              <a:t>. </a:t>
            </a:r>
            <a:r>
              <a:rPr lang="ko-KR" altLang="en-US" sz="1600" dirty="0"/>
              <a:t>정적 멤버와 </a:t>
            </a:r>
            <a:r>
              <a:rPr lang="en-US" altLang="ko-KR" sz="1600" dirty="0"/>
              <a:t>static</a:t>
            </a:r>
          </a:p>
          <a:p>
            <a:pPr>
              <a:defRPr/>
            </a:pPr>
            <a:r>
              <a:rPr lang="en-US" altLang="ko-KR" sz="1600" dirty="0"/>
              <a:t>11</a:t>
            </a:r>
            <a:r>
              <a:rPr lang="ko-KR" altLang="en-US" sz="1600" dirty="0"/>
              <a:t>절</a:t>
            </a:r>
            <a:r>
              <a:rPr lang="en-US" altLang="ko-KR" sz="1600" dirty="0"/>
              <a:t>. final </a:t>
            </a:r>
            <a:r>
              <a:rPr lang="ko-KR" altLang="en-US" sz="1600" dirty="0"/>
              <a:t>필드와 상수</a:t>
            </a:r>
            <a:r>
              <a:rPr lang="en-US" altLang="ko-KR" sz="1600" dirty="0"/>
              <a:t>(static final)</a:t>
            </a:r>
          </a:p>
          <a:p>
            <a:pPr>
              <a:defRPr/>
            </a:pPr>
            <a:r>
              <a:rPr lang="en-US" altLang="ko-KR" sz="1600" dirty="0"/>
              <a:t>12</a:t>
            </a:r>
            <a:r>
              <a:rPr lang="ko-KR" altLang="en-US" sz="1600" dirty="0"/>
              <a:t>절</a:t>
            </a:r>
            <a:r>
              <a:rPr lang="en-US" altLang="ko-KR" sz="1600" dirty="0"/>
              <a:t>. </a:t>
            </a:r>
            <a:r>
              <a:rPr lang="ko-KR" altLang="en-US" sz="1600" dirty="0"/>
              <a:t>패키지</a:t>
            </a:r>
            <a:r>
              <a:rPr lang="en-US" altLang="ko-KR" sz="1600" dirty="0"/>
              <a:t>(package)</a:t>
            </a:r>
          </a:p>
          <a:p>
            <a:pPr>
              <a:defRPr/>
            </a:pPr>
            <a:r>
              <a:rPr lang="en-US" altLang="ko-KR" sz="1600" dirty="0"/>
              <a:t>13</a:t>
            </a:r>
            <a:r>
              <a:rPr lang="ko-KR" altLang="en-US" sz="1600" dirty="0"/>
              <a:t>절</a:t>
            </a:r>
            <a:r>
              <a:rPr lang="en-US" altLang="ko-KR" sz="1600" dirty="0"/>
              <a:t>. </a:t>
            </a:r>
            <a:r>
              <a:rPr lang="ko-KR" altLang="en-US" sz="1600" dirty="0"/>
              <a:t>접근 제한자</a:t>
            </a:r>
          </a:p>
          <a:p>
            <a:pPr>
              <a:defRPr/>
            </a:pPr>
            <a:r>
              <a:rPr lang="en-US" altLang="ko-KR" sz="1600" dirty="0"/>
              <a:t>14</a:t>
            </a:r>
            <a:r>
              <a:rPr lang="ko-KR" altLang="en-US" sz="1600" dirty="0"/>
              <a:t>절</a:t>
            </a:r>
            <a:r>
              <a:rPr lang="en-US" altLang="ko-KR" sz="1600" dirty="0"/>
              <a:t>. Getter</a:t>
            </a:r>
            <a:r>
              <a:rPr lang="ko-KR" altLang="en-US" sz="1600" dirty="0"/>
              <a:t>와 </a:t>
            </a:r>
            <a:r>
              <a:rPr lang="en-US" altLang="ko-KR" sz="1600" dirty="0"/>
              <a:t>Setter</a:t>
            </a:r>
          </a:p>
          <a:p>
            <a:pPr>
              <a:defRPr/>
            </a:pPr>
            <a:r>
              <a:rPr lang="en-US" altLang="ko-KR" sz="1600" dirty="0"/>
              <a:t>15</a:t>
            </a:r>
            <a:r>
              <a:rPr lang="ko-KR" altLang="en-US" sz="1600" dirty="0"/>
              <a:t>절</a:t>
            </a:r>
            <a:r>
              <a:rPr lang="en-US" altLang="ko-KR" sz="1600" dirty="0"/>
              <a:t>. </a:t>
            </a:r>
            <a:r>
              <a:rPr lang="ko-KR" altLang="en-US" sz="1600" dirty="0"/>
              <a:t>어노테이션</a:t>
            </a:r>
            <a:r>
              <a:rPr lang="en-US" altLang="ko-KR" sz="1600" dirty="0"/>
              <a:t>(Annotation)</a:t>
            </a:r>
          </a:p>
          <a:p>
            <a:pPr lvl="1">
              <a:defRPr/>
            </a:pPr>
            <a:endParaRPr lang="ko-KR" alt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9C02B3FC-6E9E-6649-8B5C-B6D5BA7679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생성자</a:t>
            </a:r>
            <a:endParaRPr lang="en-US" altLang="ko-KR" sz="2400"/>
          </a:p>
          <a:p>
            <a:pPr lvl="1"/>
            <a:r>
              <a:rPr lang="en-US" altLang="ko-KR" sz="2000"/>
              <a:t>new </a:t>
            </a:r>
            <a:r>
              <a:rPr lang="ko-KR" altLang="en-US" sz="2000"/>
              <a:t>연산자에 의해 호출되어 객체의 초기화 담당</a:t>
            </a:r>
            <a:endParaRPr lang="en-US" altLang="ko-KR" sz="2000"/>
          </a:p>
          <a:p>
            <a:pPr lvl="1"/>
            <a:endParaRPr lang="en-US" altLang="ko-KR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필드의 값 설정</a:t>
            </a:r>
            <a:endParaRPr lang="en-US" altLang="ko-KR" sz="1800"/>
          </a:p>
          <a:p>
            <a:pPr lvl="2"/>
            <a:r>
              <a:rPr lang="ko-KR" altLang="en-US" sz="1800"/>
              <a:t>메소드 호출해  객체를 사용할 수 있도록 준비하는 역할 수행</a:t>
            </a:r>
            <a:endParaRPr lang="en-US" altLang="ko-KR" sz="1800"/>
          </a:p>
          <a:p>
            <a:pPr lvl="2"/>
            <a:endParaRPr lang="en-US" altLang="ko-KR" sz="1800"/>
          </a:p>
          <a:p>
            <a:r>
              <a:rPr lang="ko-KR" altLang="en-US" sz="2400"/>
              <a:t>기본 생성자</a:t>
            </a:r>
            <a:r>
              <a:rPr lang="en-US" altLang="ko-KR" sz="2400"/>
              <a:t>(Default Constructor)</a:t>
            </a:r>
          </a:p>
          <a:p>
            <a:pPr lvl="1"/>
            <a:r>
              <a:rPr lang="ko-KR" altLang="en-US" sz="2000"/>
              <a:t>모든 클래스는 생성자가 반드시 존재하며 하나 이상 가질 수 있음</a:t>
            </a:r>
            <a:endParaRPr lang="en-US" altLang="ko-KR" sz="2000"/>
          </a:p>
          <a:p>
            <a:pPr lvl="1"/>
            <a:r>
              <a:rPr lang="ko-KR" altLang="en-US" sz="2000"/>
              <a:t>생성자 선언을 생략하면 컴파일러는 다음과 같은 기본 생성자 추가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7D9A5D70-1522-7148-94DB-BC147F1E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생성자</a:t>
            </a:r>
            <a:r>
              <a:rPr lang="en-US" altLang="ko-KR"/>
              <a:t>(Constructor)</a:t>
            </a:r>
            <a:endParaRPr lang="ko-KR" altLang="en-US"/>
          </a:p>
        </p:txBody>
      </p:sp>
      <p:pic>
        <p:nvPicPr>
          <p:cNvPr id="24580" name="Picture 7">
            <a:extLst>
              <a:ext uri="{FF2B5EF4-FFF2-40B4-BE49-F238E27FC236}">
                <a16:creationId xmlns:a16="http://schemas.microsoft.com/office/drawing/2014/main" id="{C8CF23C5-F1A8-594C-8ED1-B975B43A7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2752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">
            <a:extLst>
              <a:ext uri="{FF2B5EF4-FFF2-40B4-BE49-F238E27FC236}">
                <a16:creationId xmlns:a16="http://schemas.microsoft.com/office/drawing/2014/main" id="{4B718C24-0CBC-5149-B90C-C52110735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4876800"/>
            <a:ext cx="1962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>
            <a:extLst>
              <a:ext uri="{FF2B5EF4-FFF2-40B4-BE49-F238E27FC236}">
                <a16:creationId xmlns:a16="http://schemas.microsoft.com/office/drawing/2014/main" id="{047CE2F5-7DBD-214A-8400-A359E808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07013"/>
            <a:ext cx="620553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4">
            <a:extLst>
              <a:ext uri="{FF2B5EF4-FFF2-40B4-BE49-F238E27FC236}">
                <a16:creationId xmlns:a16="http://schemas.microsoft.com/office/drawing/2014/main" id="{C1C1A278-9E05-5842-B091-167E84ECB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6384925"/>
            <a:ext cx="14636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3ED15F8D-3C74-3845-AAF9-DFDC967F76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생성자 선언</a:t>
            </a:r>
            <a:endParaRPr lang="en-US" altLang="ko-KR" sz="2400"/>
          </a:p>
          <a:p>
            <a:pPr lvl="1"/>
            <a:r>
              <a:rPr lang="ko-KR" altLang="en-US" sz="2000"/>
              <a:t>디폴트 생성자 대신 개발자가 직접 선언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개발자 선언한 생성자 존재 시</a:t>
            </a:r>
            <a:r>
              <a:rPr lang="en-US" altLang="ko-KR" sz="2000"/>
              <a:t> </a:t>
            </a:r>
            <a:r>
              <a:rPr lang="ko-KR" altLang="en-US" sz="2000"/>
              <a:t>컴파일러는 기본 생성자 추가하지 않음</a:t>
            </a:r>
            <a:endParaRPr lang="en-US" altLang="ko-KR" sz="2000"/>
          </a:p>
          <a:p>
            <a:pPr lvl="2"/>
            <a:r>
              <a:rPr lang="en-US" altLang="ko-KR" sz="1800"/>
              <a:t>new </a:t>
            </a:r>
            <a:r>
              <a:rPr lang="ko-KR" altLang="en-US" sz="1800"/>
              <a:t>연산자로 객체 생성시 개발자가 선언한 생성자 반드시 사용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C1B43072-CFD0-C14B-8583-1D9A0D68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생성자</a:t>
            </a:r>
            <a:r>
              <a:rPr lang="en-US" altLang="ko-KR"/>
              <a:t>(Constructor)</a:t>
            </a:r>
            <a:endParaRPr lang="ko-KR" altLang="en-US"/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88EEC4F9-59FD-7541-B769-817078D7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47863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>
            <a:extLst>
              <a:ext uri="{FF2B5EF4-FFF2-40B4-BE49-F238E27FC236}">
                <a16:creationId xmlns:a16="http://schemas.microsoft.com/office/drawing/2014/main" id="{E9218E31-B320-5C49-8D59-37E4301FA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21188"/>
            <a:ext cx="478631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4">
            <a:extLst>
              <a:ext uri="{FF2B5EF4-FFF2-40B4-BE49-F238E27FC236}">
                <a16:creationId xmlns:a16="http://schemas.microsoft.com/office/drawing/2014/main" id="{DDA6E489-EB3C-024E-8DDF-0ABA5D6E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21375"/>
            <a:ext cx="47863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400F5FE3-9CC0-5E4A-96D1-66A7D4659A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필드 초기화</a:t>
            </a:r>
            <a:endParaRPr lang="en-US" altLang="ko-KR" sz="2400"/>
          </a:p>
          <a:p>
            <a:pPr lvl="1"/>
            <a:r>
              <a:rPr lang="ko-KR" altLang="en-US" sz="2000"/>
              <a:t>초기값 없이 선언된 필드는 객체가 생성될 때 기본값으로 자동 설정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다른 값으로 필드 초기화하는 방법</a:t>
            </a:r>
            <a:endParaRPr lang="en-US" altLang="ko-KR" sz="2000"/>
          </a:p>
          <a:p>
            <a:pPr lvl="2"/>
            <a:r>
              <a:rPr lang="ko-KR" altLang="en-US" sz="1800"/>
              <a:t>필드 선언할 때 초기값 설정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생성자의 매개값으로 초기값 설정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매개 변수와 필드명 같은 경우 </a:t>
            </a:r>
            <a:r>
              <a:rPr lang="en-US" altLang="ko-KR" sz="1800"/>
              <a:t>this </a:t>
            </a:r>
            <a:r>
              <a:rPr lang="ko-KR" altLang="en-US" sz="1800"/>
              <a:t>사용 </a:t>
            </a:r>
            <a:r>
              <a:rPr lang="en-US" altLang="ko-KR" sz="1800"/>
              <a:t>(p.206~208) </a:t>
            </a:r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653EFA77-4B76-4247-9957-00546E9D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생성자</a:t>
            </a:r>
            <a:r>
              <a:rPr lang="en-US" altLang="ko-KR"/>
              <a:t>(Constructor)</a:t>
            </a:r>
            <a:endParaRPr lang="ko-KR" altLang="en-US"/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DFF72967-60EC-7F4B-8124-53656FE0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5715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57C62A9B-044D-9E40-930A-ADAAAC4BA7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생성자 다양화해야 하는 이유</a:t>
            </a:r>
            <a:endParaRPr lang="en-US" altLang="ko-KR" sz="2400"/>
          </a:p>
          <a:p>
            <a:pPr lvl="1"/>
            <a:r>
              <a:rPr lang="ko-KR" altLang="en-US" sz="2000"/>
              <a:t>객체 생성할 때 외부 값으로 객체를 초기화할 필요</a:t>
            </a:r>
            <a:endParaRPr lang="en-US" altLang="ko-KR" sz="2000"/>
          </a:p>
          <a:p>
            <a:pPr lvl="1"/>
            <a:r>
              <a:rPr lang="ko-KR" altLang="en-US" sz="2000"/>
              <a:t>외부 값이 어떤 타입으로</a:t>
            </a:r>
            <a:r>
              <a:rPr lang="en-US" altLang="ko-KR" sz="2000"/>
              <a:t> </a:t>
            </a:r>
            <a:r>
              <a:rPr lang="ko-KR" altLang="en-US" sz="2000"/>
              <a:t>몇 개가 제공될 지 모름 </a:t>
            </a:r>
            <a:r>
              <a:rPr lang="en-US" altLang="ko-KR" sz="2000"/>
              <a:t>- </a:t>
            </a:r>
            <a:r>
              <a:rPr lang="ko-KR" altLang="en-US" sz="2000"/>
              <a:t>생성자도 다양화</a:t>
            </a:r>
            <a:endParaRPr lang="en-US" altLang="ko-KR" sz="2000"/>
          </a:p>
          <a:p>
            <a:pPr lvl="1"/>
            <a:endParaRPr lang="en-US" altLang="ko-KR"/>
          </a:p>
          <a:p>
            <a:r>
              <a:rPr lang="ko-KR" altLang="en-US" sz="2400"/>
              <a:t>생성자 오버로딩</a:t>
            </a:r>
            <a:r>
              <a:rPr lang="en-US" altLang="ko-KR" sz="2400"/>
              <a:t>(Overloading) (p.208~211) </a:t>
            </a:r>
          </a:p>
          <a:p>
            <a:pPr lvl="1"/>
            <a:r>
              <a:rPr lang="ko-KR" altLang="en-US" sz="2000"/>
              <a:t>매개변수의 타입</a:t>
            </a:r>
            <a:r>
              <a:rPr lang="en-US" altLang="ko-KR" sz="2000"/>
              <a:t>, </a:t>
            </a:r>
            <a:r>
              <a:rPr lang="ko-KR" altLang="en-US" sz="2000"/>
              <a:t>개수</a:t>
            </a:r>
            <a:r>
              <a:rPr lang="en-US" altLang="ko-KR" sz="2000"/>
              <a:t>, </a:t>
            </a:r>
            <a:r>
              <a:rPr lang="ko-KR" altLang="en-US" sz="2000"/>
              <a:t>순서가 다른 생성자 여러 개 선언</a:t>
            </a:r>
            <a:endParaRPr lang="en-US" altLang="ko-KR" sz="2000"/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D38923F2-2B26-2141-8567-6E80385B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생성자</a:t>
            </a:r>
            <a:r>
              <a:rPr lang="en-US" altLang="ko-KR"/>
              <a:t>(Constructor)</a:t>
            </a:r>
            <a:endParaRPr lang="ko-KR" altLang="en-US"/>
          </a:p>
        </p:txBody>
      </p:sp>
      <p:pic>
        <p:nvPicPr>
          <p:cNvPr id="27652" name="Picture 6">
            <a:extLst>
              <a:ext uri="{FF2B5EF4-FFF2-40B4-BE49-F238E27FC236}">
                <a16:creationId xmlns:a16="http://schemas.microsoft.com/office/drawing/2014/main" id="{20426E67-A038-F340-BA65-3F2C5492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457575"/>
            <a:ext cx="69373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>
            <a:extLst>
              <a:ext uri="{FF2B5EF4-FFF2-40B4-BE49-F238E27FC236}">
                <a16:creationId xmlns:a16="http://schemas.microsoft.com/office/drawing/2014/main" id="{0C612E4F-30F5-5D4B-A0F7-B7D827662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243513"/>
            <a:ext cx="3519488" cy="1450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8">
            <a:extLst>
              <a:ext uri="{FF2B5EF4-FFF2-40B4-BE49-F238E27FC236}">
                <a16:creationId xmlns:a16="http://schemas.microsoft.com/office/drawing/2014/main" id="{8E3DD040-3F24-0C4D-A5B6-4B09FC1C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4959350"/>
            <a:ext cx="3906837" cy="531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5" name="Picture 9">
            <a:extLst>
              <a:ext uri="{FF2B5EF4-FFF2-40B4-BE49-F238E27FC236}">
                <a16:creationId xmlns:a16="http://schemas.microsoft.com/office/drawing/2014/main" id="{746A5883-300D-8640-8692-8967C9DB1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5708650"/>
            <a:ext cx="2889250" cy="996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0E7DA1-C097-7F47-BC93-9FC3598385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다른 생성자 호출</a:t>
            </a:r>
            <a:r>
              <a:rPr lang="en-US" altLang="ko-KR" sz="2400" dirty="0"/>
              <a:t>( this() )</a:t>
            </a:r>
          </a:p>
          <a:p>
            <a:pPr lvl="1">
              <a:defRPr/>
            </a:pPr>
            <a:r>
              <a:rPr lang="ko-KR" altLang="en-US" sz="2000" dirty="0"/>
              <a:t>생성자 </a:t>
            </a:r>
            <a:r>
              <a:rPr lang="ko-KR" altLang="en-US" sz="2000" dirty="0" err="1"/>
              <a:t>오버로딩되면</a:t>
            </a:r>
            <a:r>
              <a:rPr lang="ko-KR" altLang="en-US" sz="2000" dirty="0"/>
              <a:t> 생성자 간의 중복된 코드 발생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초기화 내용이 비슷한 생성자들에서 이러한 현상을 많이 볼 수 있음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초기화 내용을 한 생성자에 몰아 작성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1800" dirty="0"/>
              <a:t>다른 생성자는 초기화 내용을 작성한 생성자를 </a:t>
            </a:r>
            <a:r>
              <a:rPr lang="en-US" altLang="ko-KR" sz="1800" dirty="0"/>
              <a:t>this(…)</a:t>
            </a:r>
            <a:r>
              <a:rPr lang="ko-KR" altLang="en-US" sz="1800" dirty="0"/>
              <a:t>로 호출</a:t>
            </a: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F2E7F18C-0B06-B34C-8D90-356B72E2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생성자</a:t>
            </a:r>
            <a:r>
              <a:rPr lang="en-US" altLang="ko-KR"/>
              <a:t>(Constructor)</a:t>
            </a:r>
            <a:endParaRPr lang="ko-KR" altLang="en-US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DB14BE2F-0FD6-A242-B0EE-F361A5BB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4735513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>
            <a:extLst>
              <a:ext uri="{FF2B5EF4-FFF2-40B4-BE49-F238E27FC236}">
                <a16:creationId xmlns:a16="http://schemas.microsoft.com/office/drawing/2014/main" id="{15A2A2B5-BF6E-4242-B149-2EC7377B74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메소드란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객체의 동작</a:t>
            </a:r>
            <a:r>
              <a:rPr lang="en-US" altLang="ko-KR" sz="2000"/>
              <a:t>(</a:t>
            </a:r>
            <a:r>
              <a:rPr lang="ko-KR" altLang="en-US" sz="2000"/>
              <a:t>기능</a:t>
            </a:r>
            <a:r>
              <a:rPr lang="en-US" altLang="ko-KR" sz="2000"/>
              <a:t>)</a:t>
            </a:r>
          </a:p>
          <a:p>
            <a:pPr lvl="1"/>
            <a:r>
              <a:rPr lang="ko-KR" altLang="en-US" sz="2000"/>
              <a:t>호출해서 실행할 수 있는 중괄호 </a:t>
            </a:r>
            <a:r>
              <a:rPr lang="en-US" altLang="ko-KR" sz="2000"/>
              <a:t>{ } </a:t>
            </a:r>
            <a:r>
              <a:rPr lang="ko-KR" altLang="en-US" sz="2000"/>
              <a:t>블록</a:t>
            </a:r>
            <a:endParaRPr lang="en-US" altLang="ko-KR" sz="2000"/>
          </a:p>
          <a:p>
            <a:pPr lvl="1"/>
            <a:r>
              <a:rPr lang="ko-KR" altLang="en-US" sz="2000"/>
              <a:t>메소드 호출하면 중괄호 </a:t>
            </a:r>
            <a:r>
              <a:rPr lang="en-US" altLang="ko-KR" sz="2000"/>
              <a:t>{ } </a:t>
            </a:r>
            <a:r>
              <a:rPr lang="ko-KR" altLang="en-US" sz="2000"/>
              <a:t>블록에 있는 모든 코드들이 일괄 실행</a:t>
            </a:r>
            <a:endParaRPr lang="en-US" altLang="ko-KR" sz="2000"/>
          </a:p>
          <a:p>
            <a:pPr lvl="1"/>
            <a:endParaRPr lang="en-US" altLang="ko-KR"/>
          </a:p>
          <a:p>
            <a:r>
              <a:rPr lang="ko-KR" altLang="en-US" sz="2400"/>
              <a:t>메소드 선언</a:t>
            </a:r>
          </a:p>
          <a:p>
            <a:endParaRPr lang="ko-KR" altLang="en-US"/>
          </a:p>
        </p:txBody>
      </p:sp>
      <p:sp>
        <p:nvSpPr>
          <p:cNvPr id="29699" name="제목 2">
            <a:extLst>
              <a:ext uri="{FF2B5EF4-FFF2-40B4-BE49-F238E27FC236}">
                <a16:creationId xmlns:a16="http://schemas.microsoft.com/office/drawing/2014/main" id="{52E868FE-526F-BB49-9D4C-F6B3200D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메소드</a:t>
            </a:r>
            <a:r>
              <a:rPr lang="en-US" altLang="ko-KR"/>
              <a:t>(method)</a:t>
            </a:r>
            <a:endParaRPr lang="ko-KR" altLang="en-US"/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BB152B9E-F0A1-A347-8D6A-4DBBE447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6032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>
            <a:extLst>
              <a:ext uri="{FF2B5EF4-FFF2-40B4-BE49-F238E27FC236}">
                <a16:creationId xmlns:a16="http://schemas.microsoft.com/office/drawing/2014/main" id="{7B03D817-99AE-6D40-8C8B-59DEB1E386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메소드 리턴 타입</a:t>
            </a:r>
          </a:p>
          <a:p>
            <a:pPr lvl="1"/>
            <a:r>
              <a:rPr lang="ko-KR" altLang="en-US" sz="2000"/>
              <a:t>메소드 실행된 후 리턴하는 값의 타입</a:t>
            </a:r>
            <a:endParaRPr lang="en-US" altLang="ko-KR" sz="2000"/>
          </a:p>
          <a:p>
            <a:pPr lvl="1"/>
            <a:endParaRPr lang="ko-KR" altLang="en-US" sz="2000"/>
          </a:p>
          <a:p>
            <a:pPr lvl="1"/>
            <a:r>
              <a:rPr lang="ko-KR" altLang="en-US" sz="2000"/>
              <a:t>메소드는 리턴값이 있을 수도 있고 없을 수도 있음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r>
              <a:rPr lang="ko-KR" altLang="en-US" sz="2400"/>
              <a:t>메소드 이름</a:t>
            </a:r>
            <a:endParaRPr lang="en-US" altLang="ko-KR" sz="2400"/>
          </a:p>
          <a:p>
            <a:pPr lvl="1"/>
            <a:r>
              <a:rPr lang="ko-KR" altLang="en-US" sz="2000"/>
              <a:t>자바 식별자 규칙에 맞게 작성 </a:t>
            </a:r>
            <a:endParaRPr lang="en-US" altLang="ko-KR" sz="2000"/>
          </a:p>
        </p:txBody>
      </p:sp>
      <p:sp>
        <p:nvSpPr>
          <p:cNvPr id="30723" name="제목 2">
            <a:extLst>
              <a:ext uri="{FF2B5EF4-FFF2-40B4-BE49-F238E27FC236}">
                <a16:creationId xmlns:a16="http://schemas.microsoft.com/office/drawing/2014/main" id="{7F851C52-8D47-D84C-8264-8E50A8E0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메소드</a:t>
            </a:r>
            <a:r>
              <a:rPr lang="en-US" altLang="ko-KR"/>
              <a:t>(method)</a:t>
            </a:r>
            <a:endParaRPr lang="ko-KR" altLang="en-US"/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F82E974A-C2CE-124B-9E25-7E8281296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3429000"/>
            <a:ext cx="3019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3">
            <a:extLst>
              <a:ext uri="{FF2B5EF4-FFF2-40B4-BE49-F238E27FC236}">
                <a16:creationId xmlns:a16="http://schemas.microsoft.com/office/drawing/2014/main" id="{8E060E95-8FB1-4248-A5D1-0D265800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3429000"/>
            <a:ext cx="30718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17829-DC76-6447-B865-DA0EEEEFC445}"/>
              </a:ext>
            </a:extLst>
          </p:cNvPr>
          <p:cNvSpPr txBox="1"/>
          <p:nvPr/>
        </p:nvSpPr>
        <p:spPr>
          <a:xfrm>
            <a:off x="954088" y="3071813"/>
            <a:ext cx="1273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latin typeface="+mj-ea"/>
                <a:ea typeface="+mj-ea"/>
              </a:rPr>
              <a:t>[</a:t>
            </a:r>
            <a:r>
              <a:rPr lang="ko-KR" altLang="en-US" sz="1400" b="1">
                <a:latin typeface="+mj-ea"/>
                <a:ea typeface="+mj-ea"/>
              </a:rPr>
              <a:t>메소드 선언</a:t>
            </a:r>
            <a:r>
              <a:rPr lang="en-US" altLang="ko-KR" sz="1400" b="1">
                <a:latin typeface="+mj-ea"/>
                <a:ea typeface="+mj-ea"/>
              </a:rPr>
              <a:t>]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E6DCB-11B0-7C41-A297-335FD5139250}"/>
              </a:ext>
            </a:extLst>
          </p:cNvPr>
          <p:cNvSpPr txBox="1"/>
          <p:nvPr/>
        </p:nvSpPr>
        <p:spPr>
          <a:xfrm>
            <a:off x="4383088" y="3071813"/>
            <a:ext cx="1273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latin typeface="+mj-ea"/>
                <a:ea typeface="+mj-ea"/>
              </a:rPr>
              <a:t>[</a:t>
            </a:r>
            <a:r>
              <a:rPr lang="ko-KR" altLang="en-US" sz="1400" b="1">
                <a:latin typeface="+mj-ea"/>
                <a:ea typeface="+mj-ea"/>
              </a:rPr>
              <a:t>메소드 호출</a:t>
            </a:r>
            <a:r>
              <a:rPr lang="en-US" altLang="ko-KR" sz="1400" b="1">
                <a:latin typeface="+mj-ea"/>
                <a:ea typeface="+mj-ea"/>
              </a:rPr>
              <a:t>]</a:t>
            </a:r>
            <a:endParaRPr lang="ko-KR" altLang="en-US" sz="14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>
            <a:extLst>
              <a:ext uri="{FF2B5EF4-FFF2-40B4-BE49-F238E27FC236}">
                <a16:creationId xmlns:a16="http://schemas.microsoft.com/office/drawing/2014/main" id="{07B49CFD-968B-594E-BF57-8FE96847DE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메소드 매개변수 선언</a:t>
            </a:r>
            <a:endParaRPr lang="en-US" altLang="ko-KR" sz="2400"/>
          </a:p>
          <a:p>
            <a:pPr lvl="1"/>
            <a:r>
              <a:rPr lang="ko-KR" altLang="en-US" sz="2000"/>
              <a:t>매개변수는 메소드를 실행할 때 필요한 데이터를 외부에서 받기 위해 사용</a:t>
            </a:r>
            <a:endParaRPr lang="en-US" altLang="ko-KR" sz="2000"/>
          </a:p>
          <a:p>
            <a:pPr lvl="1"/>
            <a:r>
              <a:rPr lang="ko-KR" altLang="en-US" sz="2000"/>
              <a:t>매개변수도 필요 없을 수 있음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31747" name="제목 2">
            <a:extLst>
              <a:ext uri="{FF2B5EF4-FFF2-40B4-BE49-F238E27FC236}">
                <a16:creationId xmlns:a16="http://schemas.microsoft.com/office/drawing/2014/main" id="{3739472B-4CFC-6D48-9B5E-06A4BDD2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메소드</a:t>
            </a:r>
            <a:r>
              <a:rPr lang="en-US" altLang="ko-KR"/>
              <a:t>(method)</a:t>
            </a:r>
            <a:endParaRPr lang="ko-KR" altLang="en-US"/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1BE898BD-2E34-6145-841D-DC20E679E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3189288"/>
            <a:ext cx="3019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>
            <a:extLst>
              <a:ext uri="{FF2B5EF4-FFF2-40B4-BE49-F238E27FC236}">
                <a16:creationId xmlns:a16="http://schemas.microsoft.com/office/drawing/2014/main" id="{453E8B48-80A8-8245-8C38-9E26FF72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9288"/>
            <a:ext cx="30718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3F6E6-2A6F-0F4A-AB11-E519515BD43C}"/>
              </a:ext>
            </a:extLst>
          </p:cNvPr>
          <p:cNvSpPr txBox="1"/>
          <p:nvPr/>
        </p:nvSpPr>
        <p:spPr>
          <a:xfrm>
            <a:off x="966788" y="2833688"/>
            <a:ext cx="1273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메소드 선언</a:t>
            </a:r>
            <a:r>
              <a:rPr lang="en-US" altLang="ko-KR" sz="1400" b="1" dirty="0">
                <a:latin typeface="+mj-ea"/>
                <a:ea typeface="+mj-ea"/>
              </a:rPr>
              <a:t>]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52499-0EC3-3940-B8E7-13C8F3D5104B}"/>
              </a:ext>
            </a:extLst>
          </p:cNvPr>
          <p:cNvSpPr txBox="1"/>
          <p:nvPr/>
        </p:nvSpPr>
        <p:spPr>
          <a:xfrm>
            <a:off x="4395788" y="2833688"/>
            <a:ext cx="1273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latin typeface="+mj-ea"/>
                <a:ea typeface="+mj-ea"/>
              </a:rPr>
              <a:t>[</a:t>
            </a:r>
            <a:r>
              <a:rPr lang="ko-KR" altLang="en-US" sz="1400" b="1">
                <a:latin typeface="+mj-ea"/>
                <a:ea typeface="+mj-ea"/>
              </a:rPr>
              <a:t>메소드 호출</a:t>
            </a:r>
            <a:r>
              <a:rPr lang="en-US" altLang="ko-KR" sz="1400" b="1">
                <a:latin typeface="+mj-ea"/>
                <a:ea typeface="+mj-ea"/>
              </a:rPr>
              <a:t>]</a:t>
            </a:r>
            <a:endParaRPr lang="ko-KR" altLang="en-US" sz="1400" b="1">
              <a:latin typeface="+mj-ea"/>
              <a:ea typeface="+mj-ea"/>
            </a:endParaRPr>
          </a:p>
        </p:txBody>
      </p:sp>
      <p:pic>
        <p:nvPicPr>
          <p:cNvPr id="31752" name="Picture 2">
            <a:extLst>
              <a:ext uri="{FF2B5EF4-FFF2-40B4-BE49-F238E27FC236}">
                <a16:creationId xmlns:a16="http://schemas.microsoft.com/office/drawing/2014/main" id="{32344AB7-2A76-7E44-A096-EFB39A7D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4046538"/>
            <a:ext cx="31242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>
            <a:extLst>
              <a:ext uri="{FF2B5EF4-FFF2-40B4-BE49-F238E27FC236}">
                <a16:creationId xmlns:a16="http://schemas.microsoft.com/office/drawing/2014/main" id="{5C7457CA-3F7F-704E-A0B2-07558EEE30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리턴</a:t>
            </a:r>
            <a:r>
              <a:rPr lang="en-US" altLang="ko-KR" sz="2400"/>
              <a:t>(return) </a:t>
            </a:r>
            <a:r>
              <a:rPr lang="ko-KR" altLang="en-US" sz="2400"/>
              <a:t>문 </a:t>
            </a:r>
            <a:r>
              <a:rPr lang="en-US" altLang="ko-KR" sz="2400"/>
              <a:t>(p.221~224)</a:t>
            </a:r>
          </a:p>
          <a:p>
            <a:pPr lvl="1"/>
            <a:r>
              <a:rPr lang="ko-KR" altLang="en-US" sz="2000"/>
              <a:t>메소드 실행을 중지하고 리턴값 지정하는 역할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리턴값이 있는 메소드</a:t>
            </a:r>
            <a:endParaRPr lang="en-US" altLang="ko-KR" sz="2000"/>
          </a:p>
          <a:p>
            <a:pPr lvl="2"/>
            <a:r>
              <a:rPr lang="ko-KR" altLang="en-US" sz="1800"/>
              <a:t>반드시 리턴</a:t>
            </a:r>
            <a:r>
              <a:rPr lang="en-US" altLang="ko-KR" sz="1800"/>
              <a:t>(return)</a:t>
            </a:r>
            <a:r>
              <a:rPr lang="ko-KR" altLang="en-US" sz="1800"/>
              <a:t>문 사용해 리턴값 지정해야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en-US" altLang="ko-KR" sz="1800"/>
              <a:t>return </a:t>
            </a:r>
            <a:r>
              <a:rPr lang="ko-KR" altLang="en-US" sz="1800"/>
              <a:t>문 뒤에 실행문 올 수 없음</a:t>
            </a:r>
            <a:endParaRPr lang="en-US" altLang="ko-KR" sz="1800"/>
          </a:p>
          <a:p>
            <a:pPr lvl="1"/>
            <a:r>
              <a:rPr lang="ko-KR" altLang="en-US" sz="2000"/>
              <a:t>리턴값이 없는 메소드</a:t>
            </a:r>
            <a:endParaRPr lang="en-US" altLang="ko-KR" sz="2000"/>
          </a:p>
          <a:p>
            <a:pPr lvl="2"/>
            <a:r>
              <a:rPr lang="ko-KR" altLang="en-US" sz="1800"/>
              <a:t>메소드 실행을 강제 종료 시키는 역할</a:t>
            </a:r>
            <a:endParaRPr lang="en-US" altLang="ko-KR" sz="1800"/>
          </a:p>
        </p:txBody>
      </p:sp>
      <p:sp>
        <p:nvSpPr>
          <p:cNvPr id="32771" name="제목 2">
            <a:extLst>
              <a:ext uri="{FF2B5EF4-FFF2-40B4-BE49-F238E27FC236}">
                <a16:creationId xmlns:a16="http://schemas.microsoft.com/office/drawing/2014/main" id="{8EF55976-0D73-BC47-98A2-EB885757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메소드</a:t>
            </a:r>
            <a:r>
              <a:rPr lang="en-US" altLang="ko-KR"/>
              <a:t>(method)</a:t>
            </a:r>
            <a:endParaRPr lang="ko-KR" altLang="en-US"/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9B42ACE7-2525-F442-AE04-E519ED5CA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124200"/>
            <a:ext cx="26003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6">
            <a:extLst>
              <a:ext uri="{FF2B5EF4-FFF2-40B4-BE49-F238E27FC236}">
                <a16:creationId xmlns:a16="http://schemas.microsoft.com/office/drawing/2014/main" id="{92A4F13C-B876-0D43-A559-6ED363E6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24200"/>
            <a:ext cx="3867150" cy="2676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>
            <a:extLst>
              <a:ext uri="{FF2B5EF4-FFF2-40B4-BE49-F238E27FC236}">
                <a16:creationId xmlns:a16="http://schemas.microsoft.com/office/drawing/2014/main" id="{9E4F50CF-E76E-E34A-81B4-91A389C282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메소드 호출</a:t>
            </a:r>
            <a:endParaRPr lang="en-US" altLang="ko-KR" sz="2400"/>
          </a:p>
          <a:p>
            <a:pPr lvl="1"/>
            <a:r>
              <a:rPr lang="ko-KR" altLang="en-US" sz="2000"/>
              <a:t>메소드는 클래스 내∙외부의 호출에 의해 실행</a:t>
            </a:r>
            <a:endParaRPr lang="en-US" altLang="ko-KR" sz="2000"/>
          </a:p>
          <a:p>
            <a:pPr lvl="2"/>
            <a:r>
              <a:rPr lang="ko-KR" altLang="en-US" sz="1800"/>
              <a:t>클래스 내부</a:t>
            </a:r>
            <a:r>
              <a:rPr lang="en-US" altLang="ko-KR" sz="1800"/>
              <a:t>: </a:t>
            </a:r>
            <a:r>
              <a:rPr lang="ko-KR" altLang="en-US" sz="1800"/>
              <a:t>메소드 이름으로 호출 </a:t>
            </a:r>
            <a:r>
              <a:rPr lang="en-US" altLang="ko-KR" sz="1800"/>
              <a:t>(p.225~228)</a:t>
            </a:r>
          </a:p>
          <a:p>
            <a:pPr lvl="2"/>
            <a:r>
              <a:rPr lang="ko-KR" altLang="en-US" sz="1800"/>
              <a:t>클래스 외부</a:t>
            </a:r>
            <a:r>
              <a:rPr lang="en-US" altLang="ko-KR" sz="1800"/>
              <a:t>: </a:t>
            </a:r>
            <a:r>
              <a:rPr lang="ko-KR" altLang="en-US" sz="1800"/>
              <a:t>객체 생성 후</a:t>
            </a:r>
            <a:r>
              <a:rPr lang="en-US" altLang="ko-KR" sz="1800"/>
              <a:t>, </a:t>
            </a:r>
            <a:r>
              <a:rPr lang="ko-KR" altLang="en-US" sz="1800"/>
              <a:t>참조 변수를 이용해 호출 </a:t>
            </a:r>
            <a:r>
              <a:rPr lang="en-US" altLang="ko-KR" sz="1800"/>
              <a:t>(p.228~229) </a:t>
            </a:r>
            <a:endParaRPr lang="ko-KR" altLang="en-US" sz="1800"/>
          </a:p>
        </p:txBody>
      </p:sp>
      <p:sp>
        <p:nvSpPr>
          <p:cNvPr id="33795" name="제목 2">
            <a:extLst>
              <a:ext uri="{FF2B5EF4-FFF2-40B4-BE49-F238E27FC236}">
                <a16:creationId xmlns:a16="http://schemas.microsoft.com/office/drawing/2014/main" id="{CB3C58C8-8A89-E94A-9CCF-3B8D1A33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메소드</a:t>
            </a:r>
            <a:r>
              <a:rPr lang="en-US" altLang="ko-KR"/>
              <a:t>(method)</a:t>
            </a:r>
            <a:endParaRPr lang="ko-KR" altLang="en-US"/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6E9FD0FF-5AE9-1644-8D8E-E8557A6B4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23900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E9D4735C-928A-D042-B22C-3B083A846A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2400"/>
              <a:t>객체 지향 프로그래밍</a:t>
            </a:r>
            <a:endParaRPr lang="en-US" altLang="ko-KR" sz="2400"/>
          </a:p>
          <a:p>
            <a:pPr lvl="1"/>
            <a:r>
              <a:rPr lang="en-US" altLang="ko-KR" sz="2000"/>
              <a:t>OOP: Object Oriented Programming</a:t>
            </a:r>
          </a:p>
          <a:p>
            <a:pPr lvl="1"/>
            <a:r>
              <a:rPr lang="ko-KR" altLang="en-US" sz="2000"/>
              <a:t>부품 객체를 먼저 만들고 이것들을 하나씩 조립해 완성된 프로그램을 만드는 기법</a:t>
            </a:r>
            <a:endParaRPr lang="en-US" altLang="ko-KR" sz="2000"/>
          </a:p>
          <a:p>
            <a:pPr lvl="1"/>
            <a:endParaRPr lang="en-US" altLang="ko-KR"/>
          </a:p>
          <a:p>
            <a:r>
              <a:rPr lang="ko-KR" altLang="en-US" sz="2400"/>
              <a:t>객체</a:t>
            </a:r>
            <a:r>
              <a:rPr lang="en-US" altLang="ko-KR" sz="2400"/>
              <a:t>(Object)</a:t>
            </a:r>
            <a:r>
              <a:rPr lang="ko-KR" altLang="en-US" sz="2400"/>
              <a:t>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/>
              <a:t>물리적으로 존재하는</a:t>
            </a:r>
            <a:r>
              <a:rPr lang="en-US" altLang="ko-KR"/>
              <a:t> </a:t>
            </a:r>
            <a:r>
              <a:rPr lang="ko-KR" altLang="en-US"/>
              <a:t>것 </a:t>
            </a:r>
            <a:r>
              <a:rPr lang="en-US" altLang="ko-KR"/>
              <a:t>(</a:t>
            </a:r>
            <a:r>
              <a:rPr lang="ko-KR" altLang="en-US"/>
              <a:t>자동차</a:t>
            </a:r>
            <a:r>
              <a:rPr lang="en-US" altLang="ko-KR"/>
              <a:t>, </a:t>
            </a:r>
            <a:r>
              <a:rPr lang="ko-KR" altLang="en-US"/>
              <a:t>책</a:t>
            </a:r>
            <a:r>
              <a:rPr lang="en-US" altLang="ko-KR"/>
              <a:t>, </a:t>
            </a:r>
            <a:r>
              <a:rPr lang="ko-KR" altLang="en-US"/>
              <a:t>사람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추상적인 것</a:t>
            </a:r>
            <a:r>
              <a:rPr lang="en-US" altLang="ko-KR"/>
              <a:t>(</a:t>
            </a:r>
            <a:r>
              <a:rPr lang="ko-KR" altLang="en-US"/>
              <a:t>회사</a:t>
            </a:r>
            <a:r>
              <a:rPr lang="en-US" altLang="ko-KR"/>
              <a:t>, </a:t>
            </a:r>
            <a:r>
              <a:rPr lang="ko-KR" altLang="en-US"/>
              <a:t>날짜</a:t>
            </a:r>
            <a:r>
              <a:rPr lang="en-US" altLang="ko-KR"/>
              <a:t>) </a:t>
            </a:r>
            <a:r>
              <a:rPr lang="ko-KR" altLang="en-US"/>
              <a:t>중에서 자신의 속성과 동작을 가지는 모든 것 </a:t>
            </a:r>
            <a:endParaRPr lang="en-US" altLang="ko-KR"/>
          </a:p>
          <a:p>
            <a:pPr lvl="1"/>
            <a:r>
              <a:rPr lang="ko-KR" altLang="en-US"/>
              <a:t>객체는 필드</a:t>
            </a:r>
            <a:r>
              <a:rPr lang="en-US" altLang="ko-KR"/>
              <a:t>(</a:t>
            </a:r>
            <a:r>
              <a:rPr lang="ko-KR" altLang="en-US"/>
              <a:t>속성</a:t>
            </a:r>
            <a:r>
              <a:rPr lang="en-US" altLang="ko-KR"/>
              <a:t>) </a:t>
            </a:r>
            <a:r>
              <a:rPr lang="ko-KR" altLang="en-US"/>
              <a:t>과</a:t>
            </a:r>
            <a:r>
              <a:rPr lang="en-US" altLang="ko-KR"/>
              <a:t> </a:t>
            </a:r>
            <a:r>
              <a:rPr lang="ko-KR" altLang="en-US"/>
              <a:t>메소드</a:t>
            </a:r>
            <a:r>
              <a:rPr lang="en-US" altLang="ko-KR"/>
              <a:t>(</a:t>
            </a:r>
            <a:r>
              <a:rPr lang="ko-KR" altLang="en-US"/>
              <a:t>동작</a:t>
            </a:r>
            <a:r>
              <a:rPr lang="en-US" altLang="ko-KR"/>
              <a:t>)</a:t>
            </a:r>
            <a:r>
              <a:rPr lang="ko-KR" altLang="en-US"/>
              <a:t>로 구성된 자바 객체로 모델링 가능</a:t>
            </a:r>
            <a:endParaRPr lang="en-US" altLang="ko-KR"/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2E5DD6ED-4372-2D4C-ADB9-5A2E2D7E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객체 지향 프로그래밍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3C5572C-C3F4-704A-A8D1-B46E9B90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35463"/>
            <a:ext cx="43434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>
            <a:extLst>
              <a:ext uri="{FF2B5EF4-FFF2-40B4-BE49-F238E27FC236}">
                <a16:creationId xmlns:a16="http://schemas.microsoft.com/office/drawing/2014/main" id="{3B302666-84DF-A142-8138-53ED2EA575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메소드 오버로딩</a:t>
            </a:r>
            <a:r>
              <a:rPr lang="en-US" altLang="ko-KR" sz="2400"/>
              <a:t>(Overloading)</a:t>
            </a:r>
          </a:p>
          <a:p>
            <a:pPr lvl="1"/>
            <a:r>
              <a:rPr lang="ko-KR" altLang="en-US" sz="2000"/>
              <a:t>클래스 내에 같은 이름의 메소드를 여러 개 선언하는 것</a:t>
            </a:r>
            <a:endParaRPr lang="en-US" altLang="ko-KR" sz="2000"/>
          </a:p>
          <a:p>
            <a:pPr lvl="1"/>
            <a:r>
              <a:rPr lang="ko-KR" altLang="en-US" sz="2000"/>
              <a:t>하나의 메소드 이름으로 다양한 매개값 받기 위해 메소드 오버로딩</a:t>
            </a:r>
            <a:endParaRPr lang="en-US" altLang="ko-KR" sz="2000"/>
          </a:p>
          <a:p>
            <a:pPr lvl="1"/>
            <a:r>
              <a:rPr lang="ko-KR" altLang="en-US" sz="2000"/>
              <a:t>오버로딩의 조건</a:t>
            </a:r>
            <a:r>
              <a:rPr lang="en-US" altLang="ko-KR" sz="2000"/>
              <a:t>: </a:t>
            </a:r>
            <a:r>
              <a:rPr lang="ko-KR" altLang="en-US" sz="2000"/>
              <a:t>매개변수의 타입</a:t>
            </a:r>
            <a:r>
              <a:rPr lang="en-US" altLang="ko-KR" sz="2000"/>
              <a:t>, </a:t>
            </a:r>
            <a:r>
              <a:rPr lang="ko-KR" altLang="en-US" sz="2000"/>
              <a:t>개수</a:t>
            </a:r>
            <a:r>
              <a:rPr lang="en-US" altLang="ko-KR" sz="2000"/>
              <a:t>, </a:t>
            </a:r>
            <a:r>
              <a:rPr lang="ko-KR" altLang="en-US" sz="2000"/>
              <a:t>순서가 달라야 </a:t>
            </a:r>
            <a:endParaRPr lang="en-US" altLang="ko-KR"/>
          </a:p>
        </p:txBody>
      </p:sp>
      <p:sp>
        <p:nvSpPr>
          <p:cNvPr id="34819" name="제목 2">
            <a:extLst>
              <a:ext uri="{FF2B5EF4-FFF2-40B4-BE49-F238E27FC236}">
                <a16:creationId xmlns:a16="http://schemas.microsoft.com/office/drawing/2014/main" id="{341072EF-12C2-B847-892F-8F24D9E0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메소드</a:t>
            </a:r>
            <a:r>
              <a:rPr lang="en-US" altLang="ko-KR"/>
              <a:t>(method)</a:t>
            </a:r>
            <a:endParaRPr lang="ko-KR" altLang="en-US"/>
          </a:p>
        </p:txBody>
      </p:sp>
      <p:pic>
        <p:nvPicPr>
          <p:cNvPr id="34820" name="Picture 6">
            <a:extLst>
              <a:ext uri="{FF2B5EF4-FFF2-40B4-BE49-F238E27FC236}">
                <a16:creationId xmlns:a16="http://schemas.microsoft.com/office/drawing/2014/main" id="{939ECE51-F2CD-E546-88C7-06141444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2687638"/>
            <a:ext cx="49847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>
            <a:extLst>
              <a:ext uri="{FF2B5EF4-FFF2-40B4-BE49-F238E27FC236}">
                <a16:creationId xmlns:a16="http://schemas.microsoft.com/office/drawing/2014/main" id="{476E756F-4D4A-924E-B7D2-E36AACAB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4821238"/>
            <a:ext cx="2382837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8">
            <a:extLst>
              <a:ext uri="{FF2B5EF4-FFF2-40B4-BE49-F238E27FC236}">
                <a16:creationId xmlns:a16="http://schemas.microsoft.com/office/drawing/2014/main" id="{CEAA6362-64FC-F34D-B34D-E2905D31E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4819650"/>
            <a:ext cx="2435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9">
            <a:extLst>
              <a:ext uri="{FF2B5EF4-FFF2-40B4-BE49-F238E27FC236}">
                <a16:creationId xmlns:a16="http://schemas.microsoft.com/office/drawing/2014/main" id="{F655508E-B836-F942-A29A-F62788E25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5545138"/>
            <a:ext cx="1168400" cy="2365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4" name="Picture 10">
            <a:extLst>
              <a:ext uri="{FF2B5EF4-FFF2-40B4-BE49-F238E27FC236}">
                <a16:creationId xmlns:a16="http://schemas.microsoft.com/office/drawing/2014/main" id="{01D8B3D5-0068-E24E-9F15-B0E18893D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38" y="5545138"/>
            <a:ext cx="1160462" cy="246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5" name="Picture 11">
            <a:extLst>
              <a:ext uri="{FF2B5EF4-FFF2-40B4-BE49-F238E27FC236}">
                <a16:creationId xmlns:a16="http://schemas.microsoft.com/office/drawing/2014/main" id="{7493CA9F-B42D-DE45-B197-94CE1454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5514975"/>
            <a:ext cx="128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C2ED51-B6F3-A34D-842D-8F6B7AEC63F9}"/>
              </a:ext>
            </a:extLst>
          </p:cNvPr>
          <p:cNvSpPr txBox="1"/>
          <p:nvPr/>
        </p:nvSpPr>
        <p:spPr>
          <a:xfrm>
            <a:off x="7894638" y="5511800"/>
            <a:ext cx="698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>
                <a:latin typeface="+mj-ea"/>
                <a:ea typeface="+mj-ea"/>
              </a:rPr>
              <a:t>?</a:t>
            </a:r>
            <a:endParaRPr lang="ko-KR" altLang="en-US" b="1">
              <a:latin typeface="+mj-ea"/>
              <a:ea typeface="+mj-ea"/>
            </a:endParaRPr>
          </a:p>
        </p:txBody>
      </p:sp>
      <p:pic>
        <p:nvPicPr>
          <p:cNvPr id="34827" name="Picture 12">
            <a:extLst>
              <a:ext uri="{FF2B5EF4-FFF2-40B4-BE49-F238E27FC236}">
                <a16:creationId xmlns:a16="http://schemas.microsoft.com/office/drawing/2014/main" id="{F9F8F234-232C-CA4B-B267-F7E196CF4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6145213"/>
            <a:ext cx="35925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8" name="그룹 16">
            <a:extLst>
              <a:ext uri="{FF2B5EF4-FFF2-40B4-BE49-F238E27FC236}">
                <a16:creationId xmlns:a16="http://schemas.microsoft.com/office/drawing/2014/main" id="{99739FD3-F537-3A48-B4A9-3D9AC5000705}"/>
              </a:ext>
            </a:extLst>
          </p:cNvPr>
          <p:cNvGrpSpPr>
            <a:grpSpLocks/>
          </p:cNvGrpSpPr>
          <p:nvPr/>
        </p:nvGrpSpPr>
        <p:grpSpPr bwMode="auto">
          <a:xfrm>
            <a:off x="4894263" y="6332538"/>
            <a:ext cx="69850" cy="263525"/>
            <a:chOff x="5572132" y="5786454"/>
            <a:chExt cx="142876" cy="28575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D325FA2-CDAA-5340-B375-7505AE0B31F3}"/>
                </a:ext>
              </a:extLst>
            </p:cNvPr>
            <p:cNvCxnSpPr/>
            <p:nvPr/>
          </p:nvCxnSpPr>
          <p:spPr>
            <a:xfrm rot="5400000">
              <a:off x="5500693" y="5857893"/>
              <a:ext cx="285752" cy="1428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3A3FDD5-1863-3247-A259-14225E090845}"/>
                </a:ext>
              </a:extLst>
            </p:cNvPr>
            <p:cNvCxnSpPr/>
            <p:nvPr/>
          </p:nvCxnSpPr>
          <p:spPr>
            <a:xfrm rot="16200000" flipH="1">
              <a:off x="5500693" y="5857893"/>
              <a:ext cx="285752" cy="1428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829" name="Picture 13">
            <a:extLst>
              <a:ext uri="{FF2B5EF4-FFF2-40B4-BE49-F238E27FC236}">
                <a16:creationId xmlns:a16="http://schemas.microsoft.com/office/drawing/2014/main" id="{5C00CC3D-4CAC-2F44-895A-56B4508DE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2728913"/>
            <a:ext cx="189865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>
            <a:extLst>
              <a:ext uri="{FF2B5EF4-FFF2-40B4-BE49-F238E27FC236}">
                <a16:creationId xmlns:a16="http://schemas.microsoft.com/office/drawing/2014/main" id="{029920AF-B089-774D-A20A-FD00DF03D5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인스턴스 멤버란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객체</a:t>
            </a:r>
            <a:r>
              <a:rPr lang="en-US" altLang="ko-KR" sz="2000"/>
              <a:t>(</a:t>
            </a:r>
            <a:r>
              <a:rPr lang="ko-KR" altLang="en-US" sz="2000"/>
              <a:t>인스턴스</a:t>
            </a:r>
            <a:r>
              <a:rPr lang="en-US" altLang="ko-KR" sz="2000"/>
              <a:t>)</a:t>
            </a:r>
            <a:r>
              <a:rPr lang="ko-KR" altLang="en-US" sz="2000"/>
              <a:t> 마다 가지고 있는 필드와 메소드</a:t>
            </a:r>
            <a:endParaRPr lang="en-US" altLang="ko-KR" sz="2000"/>
          </a:p>
          <a:p>
            <a:pPr lvl="2"/>
            <a:r>
              <a:rPr lang="ko-KR" altLang="en-US" sz="1800"/>
              <a:t>이들을 각각 인스턴스 필드</a:t>
            </a:r>
            <a:r>
              <a:rPr lang="en-US" altLang="ko-KR" sz="1800"/>
              <a:t>, </a:t>
            </a:r>
            <a:r>
              <a:rPr lang="ko-KR" altLang="en-US" sz="1800"/>
              <a:t>인스턴스 메소드라고 부름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인스턴스 멤버는 객체 소속된 멤버이기 때문에 객체가 없이 사용불가</a:t>
            </a:r>
          </a:p>
          <a:p>
            <a:endParaRPr lang="ko-KR" altLang="en-US"/>
          </a:p>
        </p:txBody>
      </p:sp>
      <p:sp>
        <p:nvSpPr>
          <p:cNvPr id="35843" name="제목 2">
            <a:extLst>
              <a:ext uri="{FF2B5EF4-FFF2-40B4-BE49-F238E27FC236}">
                <a16:creationId xmlns:a16="http://schemas.microsoft.com/office/drawing/2014/main" id="{136CE648-9D90-5E42-BF60-CD26DD5F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인스턴스 멤버와 </a:t>
            </a:r>
            <a:r>
              <a:rPr lang="en-US" altLang="ko-KR"/>
              <a:t>this</a:t>
            </a:r>
            <a:endParaRPr lang="ko-KR" altLang="en-US"/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72E73995-B102-384C-9ED4-5AE2DD758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81488"/>
            <a:ext cx="5424488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>
            <a:extLst>
              <a:ext uri="{FF2B5EF4-FFF2-40B4-BE49-F238E27FC236}">
                <a16:creationId xmlns:a16="http://schemas.microsoft.com/office/drawing/2014/main" id="{A8660CDC-A821-E843-86C8-153579A3E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2370138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4">
            <a:extLst>
              <a:ext uri="{FF2B5EF4-FFF2-40B4-BE49-F238E27FC236}">
                <a16:creationId xmlns:a16="http://schemas.microsoft.com/office/drawing/2014/main" id="{8961BDAC-D39F-CD43-880C-6DFDF189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24200"/>
            <a:ext cx="2311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>
            <a:extLst>
              <a:ext uri="{FF2B5EF4-FFF2-40B4-BE49-F238E27FC236}">
                <a16:creationId xmlns:a16="http://schemas.microsoft.com/office/drawing/2014/main" id="{9F7E4881-04FE-4F4D-AC9A-FEB483D048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this</a:t>
            </a:r>
          </a:p>
          <a:p>
            <a:pPr lvl="1"/>
            <a:r>
              <a:rPr lang="ko-KR" altLang="en-US" sz="2000"/>
              <a:t>객체</a:t>
            </a:r>
            <a:r>
              <a:rPr lang="en-US" altLang="ko-KR" sz="2000"/>
              <a:t>(</a:t>
            </a:r>
            <a:r>
              <a:rPr lang="ko-KR" altLang="en-US" sz="2000"/>
              <a:t>인스턴스</a:t>
            </a:r>
            <a:r>
              <a:rPr lang="en-US" altLang="ko-KR" sz="2000"/>
              <a:t>)</a:t>
            </a:r>
            <a:r>
              <a:rPr lang="ko-KR" altLang="en-US" sz="2000"/>
              <a:t> 자신의 참조</a:t>
            </a:r>
            <a:r>
              <a:rPr lang="en-US" altLang="ko-KR" sz="2000"/>
              <a:t>(</a:t>
            </a:r>
            <a:r>
              <a:rPr lang="ko-KR" altLang="en-US" sz="2000"/>
              <a:t>번지</a:t>
            </a:r>
            <a:r>
              <a:rPr lang="en-US" altLang="ko-KR" sz="2000"/>
              <a:t>)</a:t>
            </a:r>
            <a:r>
              <a:rPr lang="ko-KR" altLang="en-US" sz="2000"/>
              <a:t>를 가지고 있는 키워드</a:t>
            </a:r>
            <a:endParaRPr lang="en-US" altLang="ko-KR" sz="2000"/>
          </a:p>
          <a:p>
            <a:pPr lvl="1"/>
            <a:r>
              <a:rPr lang="ko-KR" altLang="en-US" sz="2000"/>
              <a:t>객체 내부에서 인스턴스 멤버임을 명확히 하기 위해 </a:t>
            </a:r>
            <a:r>
              <a:rPr lang="en-US" altLang="ko-KR" sz="2000"/>
              <a:t>this.</a:t>
            </a:r>
            <a:r>
              <a:rPr lang="ko-KR" altLang="en-US" sz="2000"/>
              <a:t> 사용</a:t>
            </a:r>
            <a:endParaRPr lang="en-US" altLang="ko-KR" sz="2000"/>
          </a:p>
          <a:p>
            <a:pPr lvl="1"/>
            <a:r>
              <a:rPr lang="ko-KR" altLang="en-US" sz="2000"/>
              <a:t>매개변수와 필드명이 동일할 때 인스턴스 필드임을 명확히 하기 위해</a:t>
            </a:r>
            <a:r>
              <a:rPr lang="en-US" altLang="ko-KR" sz="2000"/>
              <a:t> </a:t>
            </a:r>
            <a:r>
              <a:rPr lang="ko-KR" altLang="en-US" sz="2000"/>
              <a:t>사용</a:t>
            </a:r>
          </a:p>
          <a:p>
            <a:endParaRPr lang="ko-KR" altLang="en-US"/>
          </a:p>
        </p:txBody>
      </p:sp>
      <p:sp>
        <p:nvSpPr>
          <p:cNvPr id="36867" name="제목 2">
            <a:extLst>
              <a:ext uri="{FF2B5EF4-FFF2-40B4-BE49-F238E27FC236}">
                <a16:creationId xmlns:a16="http://schemas.microsoft.com/office/drawing/2014/main" id="{E6341B4E-85A8-2D46-96FC-0F60C2B1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인스턴스 멤버와 </a:t>
            </a:r>
            <a:r>
              <a:rPr lang="en-US" altLang="ko-KR"/>
              <a:t>this</a:t>
            </a:r>
            <a:endParaRPr lang="ko-KR" altLang="en-US"/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AA4FAFEE-A14C-AA48-A2F7-4E6A3DB4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3071813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>
            <a:extLst>
              <a:ext uri="{FF2B5EF4-FFF2-40B4-BE49-F238E27FC236}">
                <a16:creationId xmlns:a16="http://schemas.microsoft.com/office/drawing/2014/main" id="{5E2243FF-0BC9-334D-AD9F-614FEFA24A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정적</a:t>
            </a:r>
            <a:r>
              <a:rPr lang="en-US" altLang="ko-KR" sz="2400"/>
              <a:t>(static)</a:t>
            </a:r>
            <a:r>
              <a:rPr lang="ko-KR" altLang="en-US" sz="2400"/>
              <a:t> 멤버란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클래스에 고정된 필드와 메소드 </a:t>
            </a:r>
            <a:r>
              <a:rPr lang="en-US" altLang="ko-KR" sz="2000"/>
              <a:t>- </a:t>
            </a:r>
            <a:r>
              <a:rPr lang="ko-KR" altLang="en-US" sz="2000"/>
              <a:t>정적 필드</a:t>
            </a:r>
            <a:r>
              <a:rPr lang="en-US" altLang="ko-KR" sz="2000"/>
              <a:t>, </a:t>
            </a:r>
            <a:r>
              <a:rPr lang="ko-KR" altLang="en-US" sz="2000"/>
              <a:t>정적 메소드</a:t>
            </a:r>
            <a:endParaRPr lang="en-US" altLang="ko-KR" sz="20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정적 멤버는 클래스에 소속된 멤버</a:t>
            </a:r>
            <a:endParaRPr lang="en-US" altLang="ko-KR" sz="2000"/>
          </a:p>
          <a:p>
            <a:pPr lvl="2"/>
            <a:r>
              <a:rPr lang="ko-KR" altLang="en-US" sz="1800"/>
              <a:t>객체 내부에 존재하지 않고</a:t>
            </a:r>
            <a:r>
              <a:rPr lang="en-US" altLang="ko-KR" sz="1800"/>
              <a:t>, </a:t>
            </a:r>
            <a:r>
              <a:rPr lang="ko-KR" altLang="en-US" sz="1800"/>
              <a:t>메소드 영역에 존재</a:t>
            </a:r>
            <a:endParaRPr lang="en-US" altLang="ko-KR" sz="1800"/>
          </a:p>
          <a:p>
            <a:pPr lvl="2"/>
            <a:r>
              <a:rPr lang="ko-KR" altLang="en-US" sz="1800"/>
              <a:t>정적 멤버는 객체를 생성하지 않고 클래스로 바로 접근해 사용</a:t>
            </a:r>
            <a:endParaRPr lang="en-US" altLang="ko-KR" sz="1800"/>
          </a:p>
          <a:p>
            <a:pPr lvl="2"/>
            <a:endParaRPr lang="en-US" altLang="ko-KR" sz="1800"/>
          </a:p>
          <a:p>
            <a:r>
              <a:rPr lang="ko-KR" altLang="en-US" sz="2400"/>
              <a:t>정적 멤버 선언</a:t>
            </a:r>
            <a:endParaRPr lang="en-US" altLang="ko-KR" sz="2400"/>
          </a:p>
          <a:p>
            <a:pPr lvl="1"/>
            <a:r>
              <a:rPr lang="ko-KR" altLang="en-US" sz="2000"/>
              <a:t>필드 또는 메소드 선언할 때 </a:t>
            </a:r>
            <a:r>
              <a:rPr lang="en-US" altLang="ko-KR" sz="2000">
                <a:solidFill>
                  <a:srgbClr val="FF0000"/>
                </a:solidFill>
              </a:rPr>
              <a:t>static</a:t>
            </a:r>
            <a:r>
              <a:rPr lang="en-US" altLang="ko-KR" sz="2000"/>
              <a:t> </a:t>
            </a:r>
            <a:r>
              <a:rPr lang="ko-KR" altLang="en-US" sz="2000"/>
              <a:t>키워드 붙임</a:t>
            </a:r>
            <a:endParaRPr lang="en-US" altLang="ko-KR" sz="3200"/>
          </a:p>
          <a:p>
            <a:endParaRPr lang="ko-KR" altLang="en-US"/>
          </a:p>
        </p:txBody>
      </p:sp>
      <p:sp>
        <p:nvSpPr>
          <p:cNvPr id="37891" name="제목 2">
            <a:extLst>
              <a:ext uri="{FF2B5EF4-FFF2-40B4-BE49-F238E27FC236}">
                <a16:creationId xmlns:a16="http://schemas.microsoft.com/office/drawing/2014/main" id="{EE9C5EEA-6415-8E48-ABD3-7DE7573C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정적 멤버와 </a:t>
            </a:r>
            <a:r>
              <a:rPr lang="en-US" altLang="ko-KR"/>
              <a:t>static</a:t>
            </a:r>
            <a:endParaRPr lang="ko-KR" altLang="en-US"/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9B5E51C8-C645-0044-B617-EC74367A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4540250"/>
            <a:ext cx="37147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4">
            <a:extLst>
              <a:ext uri="{FF2B5EF4-FFF2-40B4-BE49-F238E27FC236}">
                <a16:creationId xmlns:a16="http://schemas.microsoft.com/office/drawing/2014/main" id="{8EE2DA4B-D416-034A-8847-26540B2D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4540250"/>
            <a:ext cx="3952875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>
            <a:extLst>
              <a:ext uri="{FF2B5EF4-FFF2-40B4-BE49-F238E27FC236}">
                <a16:creationId xmlns:a16="http://schemas.microsoft.com/office/drawing/2014/main" id="{3E56715D-6759-F546-B2C2-76EBF6A8B2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정적 멤버 사용</a:t>
            </a:r>
            <a:endParaRPr lang="en-US" altLang="ko-KR" sz="2400"/>
          </a:p>
          <a:p>
            <a:pPr lvl="1"/>
            <a:r>
              <a:rPr lang="ko-KR" altLang="en-US" sz="2000"/>
              <a:t>클래스 이름과 함께 도트</a:t>
            </a:r>
            <a:r>
              <a:rPr lang="en-US" altLang="ko-KR" sz="2000"/>
              <a:t>(.) </a:t>
            </a:r>
            <a:r>
              <a:rPr lang="ko-KR" altLang="en-US" sz="2000"/>
              <a:t>연산자로 접근</a:t>
            </a:r>
          </a:p>
        </p:txBody>
      </p:sp>
      <p:sp>
        <p:nvSpPr>
          <p:cNvPr id="38915" name="제목 2">
            <a:extLst>
              <a:ext uri="{FF2B5EF4-FFF2-40B4-BE49-F238E27FC236}">
                <a16:creationId xmlns:a16="http://schemas.microsoft.com/office/drawing/2014/main" id="{73C4C02C-9269-934B-BEC0-4FB7384E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정적 멤버와 </a:t>
            </a:r>
            <a:r>
              <a:rPr lang="en-US" altLang="ko-KR"/>
              <a:t>static</a:t>
            </a:r>
            <a:endParaRPr lang="ko-KR" altLang="en-US"/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70EFC714-08CD-3549-A6F6-34AFD2C40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885950"/>
            <a:ext cx="32146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3">
            <a:extLst>
              <a:ext uri="{FF2B5EF4-FFF2-40B4-BE49-F238E27FC236}">
                <a16:creationId xmlns:a16="http://schemas.microsoft.com/office/drawing/2014/main" id="{8F29D9D5-1E23-4C4B-8908-A2175329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743200"/>
            <a:ext cx="39782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4">
            <a:extLst>
              <a:ext uri="{FF2B5EF4-FFF2-40B4-BE49-F238E27FC236}">
                <a16:creationId xmlns:a16="http://schemas.microsoft.com/office/drawing/2014/main" id="{093A02BB-3CFF-D74F-B550-B1D568476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5022850"/>
            <a:ext cx="3852863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5">
            <a:extLst>
              <a:ext uri="{FF2B5EF4-FFF2-40B4-BE49-F238E27FC236}">
                <a16:creationId xmlns:a16="http://schemas.microsoft.com/office/drawing/2014/main" id="{5C584870-C620-A845-9A8F-68D09A31A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5022850"/>
            <a:ext cx="3857625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A3C10B-A055-9B4B-A6E7-E4BC6CDF30A0}"/>
              </a:ext>
            </a:extLst>
          </p:cNvPr>
          <p:cNvSpPr txBox="1"/>
          <p:nvPr/>
        </p:nvSpPr>
        <p:spPr>
          <a:xfrm>
            <a:off x="4816475" y="4665663"/>
            <a:ext cx="230187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바람직하지 못한 사용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10DDD-35CB-F541-9774-3D4AB333D0E1}"/>
              </a:ext>
            </a:extLst>
          </p:cNvPr>
          <p:cNvSpPr txBox="1"/>
          <p:nvPr/>
        </p:nvSpPr>
        <p:spPr>
          <a:xfrm>
            <a:off x="815975" y="4665663"/>
            <a:ext cx="161290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latin typeface="+mn-ea"/>
                <a:ea typeface="+mn-ea"/>
              </a:rPr>
              <a:t>[</a:t>
            </a:r>
            <a:r>
              <a:rPr lang="ko-KR" altLang="en-US" sz="1600">
                <a:latin typeface="+mn-ea"/>
                <a:ea typeface="+mn-ea"/>
              </a:rPr>
              <a:t>바람직한 사용</a:t>
            </a:r>
            <a:r>
              <a:rPr lang="en-US" altLang="ko-KR" sz="1600">
                <a:latin typeface="+mn-ea"/>
                <a:ea typeface="+mn-ea"/>
              </a:rPr>
              <a:t>]</a:t>
            </a:r>
            <a:endParaRPr lang="ko-KR" altLang="en-US" sz="160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>
            <a:extLst>
              <a:ext uri="{FF2B5EF4-FFF2-40B4-BE49-F238E27FC236}">
                <a16:creationId xmlns:a16="http://schemas.microsoft.com/office/drawing/2014/main" id="{D094323B-4868-BE4E-AF12-AC9116F55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인스턴스 멤버 선언 </a:t>
            </a:r>
            <a:r>
              <a:rPr lang="en-US" altLang="ko-KR" sz="2400"/>
              <a:t>vs </a:t>
            </a:r>
            <a:r>
              <a:rPr lang="ko-KR" altLang="en-US" sz="2400"/>
              <a:t>정적 멤버 선언의 기준</a:t>
            </a:r>
            <a:endParaRPr lang="en-US" altLang="ko-KR" sz="2400"/>
          </a:p>
          <a:p>
            <a:pPr lvl="1"/>
            <a:r>
              <a:rPr lang="ko-KR" altLang="en-US" sz="2000"/>
              <a:t>필드</a:t>
            </a:r>
            <a:endParaRPr lang="en-US" altLang="ko-KR" sz="2000"/>
          </a:p>
          <a:p>
            <a:pPr lvl="2"/>
            <a:r>
              <a:rPr lang="ko-KR" altLang="en-US" sz="1800"/>
              <a:t>객체 마다 가지고 있어야 할 데이터 </a:t>
            </a:r>
            <a:r>
              <a:rPr lang="en-US" altLang="ko-KR" sz="1800">
                <a:sym typeface="Wingdings" pitchFamily="2" charset="2"/>
              </a:rPr>
              <a:t> </a:t>
            </a:r>
            <a:r>
              <a:rPr lang="ko-KR" altLang="en-US" sz="1800">
                <a:sym typeface="Wingdings" pitchFamily="2" charset="2"/>
              </a:rPr>
              <a:t>인스턴스 필드</a:t>
            </a:r>
            <a:endParaRPr lang="en-US" altLang="ko-KR" sz="1800">
              <a:sym typeface="Wingdings" pitchFamily="2" charset="2"/>
            </a:endParaRPr>
          </a:p>
          <a:p>
            <a:pPr lvl="2"/>
            <a:r>
              <a:rPr lang="ko-KR" altLang="en-US" sz="1800">
                <a:sym typeface="Wingdings" pitchFamily="2" charset="2"/>
              </a:rPr>
              <a:t>공용적인 데이터 </a:t>
            </a:r>
            <a:r>
              <a:rPr lang="en-US" altLang="ko-KR" sz="1800">
                <a:sym typeface="Wingdings" pitchFamily="2" charset="2"/>
              </a:rPr>
              <a:t> </a:t>
            </a:r>
            <a:r>
              <a:rPr lang="ko-KR" altLang="en-US" sz="1800">
                <a:sym typeface="Wingdings" pitchFamily="2" charset="2"/>
              </a:rPr>
              <a:t>정적 필드</a:t>
            </a:r>
            <a:endParaRPr lang="en-US" altLang="ko-KR" sz="1800">
              <a:sym typeface="Wingdings" pitchFamily="2" charset="2"/>
            </a:endParaRPr>
          </a:p>
          <a:p>
            <a:pPr lvl="2"/>
            <a:endParaRPr lang="en-US" altLang="ko-KR" sz="1800">
              <a:sym typeface="Wingdings" pitchFamily="2" charset="2"/>
            </a:endParaRPr>
          </a:p>
          <a:p>
            <a:pPr lvl="2"/>
            <a:endParaRPr lang="en-US" altLang="ko-KR" sz="1800">
              <a:sym typeface="Wingdings" pitchFamily="2" charset="2"/>
            </a:endParaRPr>
          </a:p>
          <a:p>
            <a:pPr lvl="2"/>
            <a:endParaRPr lang="en-US" altLang="ko-KR" sz="1800">
              <a:sym typeface="Wingdings" pitchFamily="2" charset="2"/>
            </a:endParaRPr>
          </a:p>
          <a:p>
            <a:pPr lvl="2"/>
            <a:endParaRPr lang="en-US" altLang="ko-KR" sz="1800">
              <a:sym typeface="Wingdings" pitchFamily="2" charset="2"/>
            </a:endParaRPr>
          </a:p>
          <a:p>
            <a:pPr lvl="1"/>
            <a:r>
              <a:rPr lang="ko-KR" altLang="en-US" sz="2000">
                <a:sym typeface="Wingdings" pitchFamily="2" charset="2"/>
              </a:rPr>
              <a:t>메소드</a:t>
            </a:r>
            <a:endParaRPr lang="en-US" altLang="ko-KR" sz="2000">
              <a:sym typeface="Wingdings" pitchFamily="2" charset="2"/>
            </a:endParaRPr>
          </a:p>
          <a:p>
            <a:pPr lvl="2"/>
            <a:r>
              <a:rPr lang="ko-KR" altLang="en-US" sz="1800"/>
              <a:t>인스턴스 필드로 작업해야 할 메소드 </a:t>
            </a:r>
            <a:r>
              <a:rPr lang="en-US" altLang="ko-KR" sz="1800">
                <a:sym typeface="Wingdings" pitchFamily="2" charset="2"/>
              </a:rPr>
              <a:t> </a:t>
            </a:r>
            <a:r>
              <a:rPr lang="ko-KR" altLang="en-US" sz="1800">
                <a:sym typeface="Wingdings" pitchFamily="2" charset="2"/>
              </a:rPr>
              <a:t>인스턴스 메소드</a:t>
            </a:r>
            <a:endParaRPr lang="en-US" altLang="ko-KR" sz="1800">
              <a:sym typeface="Wingdings" pitchFamily="2" charset="2"/>
            </a:endParaRPr>
          </a:p>
          <a:p>
            <a:pPr lvl="2"/>
            <a:r>
              <a:rPr lang="ko-KR" altLang="en-US" sz="1800">
                <a:sym typeface="Wingdings" pitchFamily="2" charset="2"/>
              </a:rPr>
              <a:t>인스턴스 필드로 작업하지 않는 메소드 </a:t>
            </a:r>
            <a:r>
              <a:rPr lang="en-US" altLang="ko-KR" sz="1800">
                <a:sym typeface="Wingdings" pitchFamily="2" charset="2"/>
              </a:rPr>
              <a:t> </a:t>
            </a:r>
            <a:r>
              <a:rPr lang="ko-KR" altLang="en-US" sz="1800">
                <a:sym typeface="Wingdings" pitchFamily="2" charset="2"/>
              </a:rPr>
              <a:t>정적 메소드</a:t>
            </a:r>
            <a:endParaRPr lang="en-US" altLang="ko-KR" sz="1800"/>
          </a:p>
        </p:txBody>
      </p:sp>
      <p:sp>
        <p:nvSpPr>
          <p:cNvPr id="39939" name="제목 2">
            <a:extLst>
              <a:ext uri="{FF2B5EF4-FFF2-40B4-BE49-F238E27FC236}">
                <a16:creationId xmlns:a16="http://schemas.microsoft.com/office/drawing/2014/main" id="{E4EFEC5E-1C67-2F47-AAFE-392E7022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정적 멤버와 </a:t>
            </a:r>
            <a:r>
              <a:rPr lang="en-US" altLang="ko-KR"/>
              <a:t>static</a:t>
            </a:r>
            <a:endParaRPr lang="ko-KR" altLang="en-US"/>
          </a:p>
        </p:txBody>
      </p:sp>
      <p:pic>
        <p:nvPicPr>
          <p:cNvPr id="39940" name="Picture 6">
            <a:extLst>
              <a:ext uri="{FF2B5EF4-FFF2-40B4-BE49-F238E27FC236}">
                <a16:creationId xmlns:a16="http://schemas.microsoft.com/office/drawing/2014/main" id="{DC2AF14A-13B0-C243-A20B-0F5C8808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81275"/>
            <a:ext cx="646271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>
            <a:extLst>
              <a:ext uri="{FF2B5EF4-FFF2-40B4-BE49-F238E27FC236}">
                <a16:creationId xmlns:a16="http://schemas.microsoft.com/office/drawing/2014/main" id="{A4ECC5C0-FEAA-5346-B957-4AA6DAA5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94300"/>
            <a:ext cx="3886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>
            <a:extLst>
              <a:ext uri="{FF2B5EF4-FFF2-40B4-BE49-F238E27FC236}">
                <a16:creationId xmlns:a16="http://schemas.microsoft.com/office/drawing/2014/main" id="{5E493098-317F-B043-8F82-05514CCC90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정적 초기화 블록</a:t>
            </a:r>
            <a:endParaRPr lang="en-US" altLang="ko-KR" sz="2400"/>
          </a:p>
          <a:p>
            <a:pPr lvl="1"/>
            <a:r>
              <a:rPr lang="ko-KR" altLang="en-US" sz="2000"/>
              <a:t>클래스가 메소드 영역으로 로딩될 때 자동으로 실행하는 블록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정적 필드의 복잡한 초기화 작업과</a:t>
            </a:r>
            <a:r>
              <a:rPr lang="en-US" altLang="ko-KR" sz="2000"/>
              <a:t> </a:t>
            </a:r>
            <a:r>
              <a:rPr lang="ko-KR" altLang="en-US" sz="2000"/>
              <a:t>정적 메소드 호출 가능</a:t>
            </a:r>
            <a:endParaRPr lang="en-US" altLang="ko-KR" sz="2000"/>
          </a:p>
          <a:p>
            <a:pPr lvl="1"/>
            <a:r>
              <a:rPr lang="ko-KR" altLang="en-US" sz="2000"/>
              <a:t>클래스 내부에 여러 개가 선언되면 선언된 순서대로 실행</a:t>
            </a:r>
          </a:p>
        </p:txBody>
      </p:sp>
      <p:sp>
        <p:nvSpPr>
          <p:cNvPr id="40963" name="제목 2">
            <a:extLst>
              <a:ext uri="{FF2B5EF4-FFF2-40B4-BE49-F238E27FC236}">
                <a16:creationId xmlns:a16="http://schemas.microsoft.com/office/drawing/2014/main" id="{5A743A52-C04B-4441-B46A-0F184FEC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정적 멤버와 </a:t>
            </a:r>
            <a:r>
              <a:rPr lang="en-US" altLang="ko-KR"/>
              <a:t>static</a:t>
            </a:r>
            <a:endParaRPr lang="ko-KR" altLang="en-US"/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id="{8619786D-43AC-664C-B11B-EBB7469E0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897063"/>
            <a:ext cx="1943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2">
            <a:extLst>
              <a:ext uri="{FF2B5EF4-FFF2-40B4-BE49-F238E27FC236}">
                <a16:creationId xmlns:a16="http://schemas.microsoft.com/office/drawing/2014/main" id="{46846A15-E6E8-6841-97C4-DE69098E8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4114800"/>
            <a:ext cx="341788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1">
            <a:extLst>
              <a:ext uri="{FF2B5EF4-FFF2-40B4-BE49-F238E27FC236}">
                <a16:creationId xmlns:a16="http://schemas.microsoft.com/office/drawing/2014/main" id="{BE8C078F-FA68-3E4E-9650-FC7A11B892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정적 메소드와 정적 블록 작성시 주의할 점</a:t>
            </a:r>
            <a:endParaRPr lang="en-US" altLang="ko-KR" sz="2400"/>
          </a:p>
          <a:p>
            <a:pPr lvl="1"/>
            <a:r>
              <a:rPr lang="ko-KR" altLang="en-US" sz="2000"/>
              <a:t>객체가 없어도 실행 가능</a:t>
            </a:r>
            <a:endParaRPr lang="en-US" altLang="ko-KR" sz="2000"/>
          </a:p>
          <a:p>
            <a:pPr lvl="1"/>
            <a:r>
              <a:rPr lang="ko-KR" altLang="en-US" sz="2000"/>
              <a:t>블록 내부에 인스턴스 필드나 인스턴스 메소드 사용 불가</a:t>
            </a:r>
            <a:endParaRPr lang="en-US" altLang="ko-KR" sz="2000"/>
          </a:p>
          <a:p>
            <a:pPr lvl="1"/>
            <a:r>
              <a:rPr lang="ko-KR" altLang="en-US" sz="2000"/>
              <a:t>객체 자신의 참조인 </a:t>
            </a:r>
            <a:r>
              <a:rPr lang="en-US" altLang="ko-KR" sz="2000"/>
              <a:t>this </a:t>
            </a:r>
            <a:r>
              <a:rPr lang="ko-KR" altLang="en-US" sz="2000"/>
              <a:t>사용 불가</a:t>
            </a:r>
            <a:endParaRPr lang="en-US" altLang="ko-KR" sz="2000"/>
          </a:p>
          <a:p>
            <a:pPr lvl="2"/>
            <a:r>
              <a:rPr lang="en-US" altLang="ko-KR" sz="1800"/>
              <a:t>EX) main()</a:t>
            </a:r>
          </a:p>
        </p:txBody>
      </p:sp>
      <p:sp>
        <p:nvSpPr>
          <p:cNvPr id="41987" name="제목 2">
            <a:extLst>
              <a:ext uri="{FF2B5EF4-FFF2-40B4-BE49-F238E27FC236}">
                <a16:creationId xmlns:a16="http://schemas.microsoft.com/office/drawing/2014/main" id="{575A06C8-DA67-B049-88D1-B5C811A6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정적 멤버와 </a:t>
            </a:r>
            <a:r>
              <a:rPr lang="en-US" altLang="ko-KR"/>
              <a:t>static</a:t>
            </a:r>
            <a:endParaRPr lang="ko-KR" altLang="en-US"/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F8F6BA77-4DED-5A43-B7FD-7E655FAB4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3200400"/>
            <a:ext cx="2001837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9">
            <a:extLst>
              <a:ext uri="{FF2B5EF4-FFF2-40B4-BE49-F238E27FC236}">
                <a16:creationId xmlns:a16="http://schemas.microsoft.com/office/drawing/2014/main" id="{2B107DED-84BC-1D4C-A358-752FDBB4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33775"/>
            <a:ext cx="2754313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10">
            <a:extLst>
              <a:ext uri="{FF2B5EF4-FFF2-40B4-BE49-F238E27FC236}">
                <a16:creationId xmlns:a16="http://schemas.microsoft.com/office/drawing/2014/main" id="{D32B695F-6867-C94C-8476-0DEDBAB7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3" y="4138613"/>
            <a:ext cx="2565400" cy="1158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내용 개체 틀 1">
            <a:extLst>
              <a:ext uri="{FF2B5EF4-FFF2-40B4-BE49-F238E27FC236}">
                <a16:creationId xmlns:a16="http://schemas.microsoft.com/office/drawing/2014/main" id="{A4E45FCE-C7DB-B44B-B2B5-80BED4B53E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싱글톤</a:t>
            </a:r>
            <a:r>
              <a:rPr lang="en-US" altLang="ko-KR" sz="2400"/>
              <a:t>(Singleton)</a:t>
            </a:r>
          </a:p>
          <a:p>
            <a:pPr lvl="1"/>
            <a:r>
              <a:rPr lang="ko-KR" altLang="en-US" sz="2000"/>
              <a:t>하나의 애플리케이션 내에서 단 하나만 생성되는 객체</a:t>
            </a:r>
            <a:endParaRPr lang="en-US" altLang="ko-KR" sz="2000"/>
          </a:p>
          <a:p>
            <a:endParaRPr lang="en-US" altLang="ko-KR" sz="2400"/>
          </a:p>
          <a:p>
            <a:r>
              <a:rPr lang="ko-KR" altLang="en-US" sz="2400"/>
              <a:t>싱글톤을 만드는 방법</a:t>
            </a:r>
          </a:p>
          <a:p>
            <a:pPr lvl="1"/>
            <a:r>
              <a:rPr lang="ko-KR" altLang="en-US" sz="2000"/>
              <a:t>외부에서 </a:t>
            </a:r>
            <a:r>
              <a:rPr lang="en-US" altLang="ko-KR" sz="2000"/>
              <a:t>new </a:t>
            </a:r>
            <a:r>
              <a:rPr lang="ko-KR" altLang="en-US" sz="2000"/>
              <a:t>연산자로 생성자를 호출할 수 없도록 막기</a:t>
            </a:r>
            <a:endParaRPr lang="en-US" altLang="ko-KR" sz="2000"/>
          </a:p>
          <a:p>
            <a:pPr lvl="2"/>
            <a:r>
              <a:rPr lang="en-US" altLang="ko-KR" sz="1800"/>
              <a:t>private </a:t>
            </a:r>
            <a:r>
              <a:rPr lang="ko-KR" altLang="en-US" sz="1800"/>
              <a:t>접근 제한자를 생성자 앞에 붙임</a:t>
            </a:r>
            <a:endParaRPr lang="en-US" altLang="ko-KR" sz="1800"/>
          </a:p>
          <a:p>
            <a:endParaRPr lang="en-US" altLang="ko-KR" sz="2400"/>
          </a:p>
          <a:p>
            <a:pPr lvl="1"/>
            <a:r>
              <a:rPr lang="ko-KR" altLang="en-US" sz="2000"/>
              <a:t>클래스 자신의 타입으로 정적 필드 선언</a:t>
            </a:r>
            <a:endParaRPr lang="en-US" altLang="ko-KR" sz="2000"/>
          </a:p>
          <a:p>
            <a:pPr lvl="2"/>
            <a:r>
              <a:rPr lang="ko-KR" altLang="en-US" sz="1800"/>
              <a:t>자신의 객체를 생성해 초기화</a:t>
            </a:r>
            <a:endParaRPr lang="en-US" altLang="ko-KR"/>
          </a:p>
          <a:p>
            <a:pPr lvl="2"/>
            <a:r>
              <a:rPr lang="en-US" altLang="ko-KR" sz="1800"/>
              <a:t>private </a:t>
            </a:r>
            <a:r>
              <a:rPr lang="ko-KR" altLang="en-US" sz="1800"/>
              <a:t>접근 제한자 붙여 외부에서 필드 값 변경 불가하도록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외부에서 호출할 수 있는 정적 메소드인 </a:t>
            </a:r>
            <a:r>
              <a:rPr lang="en-US" altLang="ko-KR" sz="2000"/>
              <a:t>getInstance()</a:t>
            </a:r>
            <a:r>
              <a:rPr lang="ko-KR" altLang="en-US" sz="2000"/>
              <a:t> 선언</a:t>
            </a:r>
            <a:endParaRPr lang="en-US" altLang="ko-KR" sz="2000"/>
          </a:p>
          <a:p>
            <a:pPr lvl="2"/>
            <a:r>
              <a:rPr lang="ko-KR" altLang="en-US" sz="1800"/>
              <a:t>정적 필드에서 참조하고 있는 자신의 객체 리턴</a:t>
            </a:r>
            <a:endParaRPr lang="en-US" altLang="ko-KR" sz="1800"/>
          </a:p>
          <a:p>
            <a:endParaRPr lang="en-US" altLang="ko-KR" sz="2400"/>
          </a:p>
          <a:p>
            <a:endParaRPr lang="ko-KR" altLang="en-US" sz="2400"/>
          </a:p>
        </p:txBody>
      </p:sp>
      <p:sp>
        <p:nvSpPr>
          <p:cNvPr id="43011" name="제목 2">
            <a:extLst>
              <a:ext uri="{FF2B5EF4-FFF2-40B4-BE49-F238E27FC236}">
                <a16:creationId xmlns:a16="http://schemas.microsoft.com/office/drawing/2014/main" id="{D74D82B5-1893-984E-852E-B6A1C833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정적 멤버와 </a:t>
            </a:r>
            <a:r>
              <a:rPr lang="en-US" altLang="ko-KR"/>
              <a:t>static</a:t>
            </a:r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>
            <a:extLst>
              <a:ext uri="{FF2B5EF4-FFF2-40B4-BE49-F238E27FC236}">
                <a16:creationId xmlns:a16="http://schemas.microsoft.com/office/drawing/2014/main" id="{AFFEC56F-6B2B-384B-9531-74081B1C8F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싱글톤 얻는 방법</a:t>
            </a:r>
            <a:endParaRPr lang="en-US" altLang="ko-KR" sz="2400"/>
          </a:p>
          <a:p>
            <a:endParaRPr lang="ko-KR" altLang="en-US"/>
          </a:p>
        </p:txBody>
      </p:sp>
      <p:sp>
        <p:nvSpPr>
          <p:cNvPr id="44035" name="제목 2">
            <a:extLst>
              <a:ext uri="{FF2B5EF4-FFF2-40B4-BE49-F238E27FC236}">
                <a16:creationId xmlns:a16="http://schemas.microsoft.com/office/drawing/2014/main" id="{A10969DB-F7D4-B241-B888-4790EDE0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정적 멤버와 </a:t>
            </a:r>
            <a:r>
              <a:rPr lang="en-US" altLang="ko-KR"/>
              <a:t>static</a:t>
            </a:r>
            <a:endParaRPr lang="ko-KR" altLang="en-US"/>
          </a:p>
        </p:txBody>
      </p:sp>
      <p:pic>
        <p:nvPicPr>
          <p:cNvPr id="44036" name="Picture 3">
            <a:extLst>
              <a:ext uri="{FF2B5EF4-FFF2-40B4-BE49-F238E27FC236}">
                <a16:creationId xmlns:a16="http://schemas.microsoft.com/office/drawing/2014/main" id="{C91B0727-318A-2B44-AD09-C7EBE413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4475"/>
            <a:ext cx="32146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4">
            <a:extLst>
              <a:ext uri="{FF2B5EF4-FFF2-40B4-BE49-F238E27FC236}">
                <a16:creationId xmlns:a16="http://schemas.microsoft.com/office/drawing/2014/main" id="{974DC8A2-0615-D049-9C89-E1A99A9F8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1085850"/>
            <a:ext cx="425767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5">
            <a:extLst>
              <a:ext uri="{FF2B5EF4-FFF2-40B4-BE49-F238E27FC236}">
                <a16:creationId xmlns:a16="http://schemas.microsoft.com/office/drawing/2014/main" id="{4C28FE38-1FF1-9247-8796-08F00233B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4341813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97E088A1-5381-B440-AF7E-C6F7948C1E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객체의 상호 작용</a:t>
            </a:r>
            <a:endParaRPr lang="en-US" altLang="ko-KR" sz="2400"/>
          </a:p>
          <a:p>
            <a:pPr lvl="1"/>
            <a:r>
              <a:rPr lang="ko-KR" altLang="en-US" sz="2000"/>
              <a:t>객체들은 서로 간에 기능</a:t>
            </a:r>
            <a:r>
              <a:rPr lang="en-US" altLang="ko-KR" sz="2000"/>
              <a:t>(</a:t>
            </a:r>
            <a:r>
              <a:rPr lang="ko-KR" altLang="en-US" sz="2000"/>
              <a:t>동작</a:t>
            </a:r>
            <a:r>
              <a:rPr lang="en-US" altLang="ko-KR" sz="2000"/>
              <a:t>)</a:t>
            </a:r>
            <a:r>
              <a:rPr lang="ko-KR" altLang="en-US" sz="2000"/>
              <a:t>을 이용하고 데이터를 주고 받음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474CE1D9-80C8-9A46-B595-37885DFC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객체 지향 프로그래밍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4C7DFA14-E475-A444-8D50-5559D215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1905000"/>
            <a:ext cx="375761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>
            <a:extLst>
              <a:ext uri="{FF2B5EF4-FFF2-40B4-BE49-F238E27FC236}">
                <a16:creationId xmlns:a16="http://schemas.microsoft.com/office/drawing/2014/main" id="{1047AFF5-EDB8-CC47-849A-A8669FC57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3548063"/>
            <a:ext cx="31480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2">
            <a:extLst>
              <a:ext uri="{FF2B5EF4-FFF2-40B4-BE49-F238E27FC236}">
                <a16:creationId xmlns:a16="http://schemas.microsoft.com/office/drawing/2014/main" id="{2616AC8C-4AB3-3C46-A509-10F61B70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06800"/>
            <a:ext cx="4403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1">
            <a:extLst>
              <a:ext uri="{FF2B5EF4-FFF2-40B4-BE49-F238E27FC236}">
                <a16:creationId xmlns:a16="http://schemas.microsoft.com/office/drawing/2014/main" id="{5C7D0DE2-F800-DD4B-B26D-EA36D6678E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final </a:t>
            </a:r>
            <a:r>
              <a:rPr lang="ko-KR" altLang="en-US" sz="2400"/>
              <a:t>필드</a:t>
            </a:r>
            <a:endParaRPr lang="en-US" altLang="ko-KR" sz="2400"/>
          </a:p>
          <a:p>
            <a:pPr lvl="1"/>
            <a:r>
              <a:rPr lang="ko-KR" altLang="en-US" sz="2000"/>
              <a:t>최종적인 값을 갖고 있는 필드 </a:t>
            </a:r>
            <a:r>
              <a:rPr lang="en-US" altLang="ko-KR" sz="2000"/>
              <a:t>= </a:t>
            </a:r>
            <a:r>
              <a:rPr lang="ko-KR" altLang="en-US" sz="2000"/>
              <a:t>값을 변경할 수 없는 필드</a:t>
            </a:r>
            <a:endParaRPr lang="en-US" altLang="ko-KR" sz="2000"/>
          </a:p>
          <a:p>
            <a:pPr lvl="1"/>
            <a:r>
              <a:rPr lang="en-US" altLang="ko-KR" sz="2000"/>
              <a:t>final </a:t>
            </a:r>
            <a:r>
              <a:rPr lang="ko-KR" altLang="en-US" sz="2000"/>
              <a:t>필드의 딱 한번의 초기값 지정 방법</a:t>
            </a:r>
            <a:endParaRPr lang="en-US" altLang="ko-KR" sz="2000"/>
          </a:p>
          <a:p>
            <a:pPr lvl="2"/>
            <a:r>
              <a:rPr lang="ko-KR" altLang="en-US" sz="1800"/>
              <a:t>필드 선언 시</a:t>
            </a:r>
            <a:endParaRPr lang="en-US" altLang="ko-KR" sz="1800"/>
          </a:p>
          <a:p>
            <a:pPr lvl="2"/>
            <a:r>
              <a:rPr lang="ko-KR" altLang="en-US" sz="1800"/>
              <a:t>생성자</a:t>
            </a:r>
          </a:p>
          <a:p>
            <a:endParaRPr lang="ko-KR" altLang="en-US"/>
          </a:p>
        </p:txBody>
      </p:sp>
      <p:sp>
        <p:nvSpPr>
          <p:cNvPr id="45059" name="제목 2">
            <a:extLst>
              <a:ext uri="{FF2B5EF4-FFF2-40B4-BE49-F238E27FC236}">
                <a16:creationId xmlns:a16="http://schemas.microsoft.com/office/drawing/2014/main" id="{393982E5-3489-1245-8E63-FD80D75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final </a:t>
            </a:r>
            <a:r>
              <a:rPr lang="ko-KR" altLang="en-US"/>
              <a:t>필드와 상수</a:t>
            </a:r>
            <a:r>
              <a:rPr lang="en-US" altLang="ko-KR"/>
              <a:t>(static final)</a:t>
            </a:r>
            <a:endParaRPr lang="ko-KR" altLang="en-US"/>
          </a:p>
        </p:txBody>
      </p:sp>
      <p:pic>
        <p:nvPicPr>
          <p:cNvPr id="45060" name="Picture 3">
            <a:extLst>
              <a:ext uri="{FF2B5EF4-FFF2-40B4-BE49-F238E27FC236}">
                <a16:creationId xmlns:a16="http://schemas.microsoft.com/office/drawing/2014/main" id="{B0C1D536-40EF-4248-B7A5-32E22AC4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4143375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1">
            <a:extLst>
              <a:ext uri="{FF2B5EF4-FFF2-40B4-BE49-F238E27FC236}">
                <a16:creationId xmlns:a16="http://schemas.microsoft.com/office/drawing/2014/main" id="{22169D26-0A94-744B-A1CF-C052BC9BFC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상수</a:t>
            </a:r>
            <a:r>
              <a:rPr lang="en-US" altLang="ko-KR" sz="2400"/>
              <a:t>(static final)</a:t>
            </a:r>
          </a:p>
          <a:p>
            <a:pPr lvl="1"/>
            <a:r>
              <a:rPr lang="ko-KR" altLang="en-US" sz="2000"/>
              <a:t>상수 </a:t>
            </a:r>
            <a:r>
              <a:rPr lang="en-US" altLang="ko-KR" sz="2000"/>
              <a:t>= </a:t>
            </a:r>
            <a:r>
              <a:rPr lang="ko-KR" altLang="en-US" sz="2000"/>
              <a:t>정적 </a:t>
            </a:r>
            <a:r>
              <a:rPr lang="en-US" altLang="ko-KR" sz="2000"/>
              <a:t>final </a:t>
            </a:r>
            <a:r>
              <a:rPr lang="ko-KR" altLang="en-US" sz="2000"/>
              <a:t>필드</a:t>
            </a:r>
            <a:endParaRPr lang="en-US" altLang="ko-KR" sz="2000"/>
          </a:p>
          <a:p>
            <a:pPr lvl="2"/>
            <a:r>
              <a:rPr lang="en-US" altLang="ko-KR" sz="1800"/>
              <a:t>final </a:t>
            </a:r>
            <a:r>
              <a:rPr lang="ko-KR" altLang="en-US" sz="1800"/>
              <a:t>필드</a:t>
            </a:r>
            <a:r>
              <a:rPr lang="en-US" altLang="ko-KR" sz="1800"/>
              <a:t>: </a:t>
            </a:r>
          </a:p>
          <a:p>
            <a:pPr lvl="3"/>
            <a:r>
              <a:rPr lang="ko-KR" altLang="en-US"/>
              <a:t>객체마다 가지는 불변의 인스턴스 필드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ko-KR" altLang="en-US" sz="1800"/>
              <a:t>상수</a:t>
            </a:r>
            <a:r>
              <a:rPr lang="en-US" altLang="ko-KR" sz="1800"/>
              <a:t>(static final): </a:t>
            </a:r>
          </a:p>
          <a:p>
            <a:pPr lvl="3"/>
            <a:r>
              <a:rPr lang="ko-KR" altLang="en-US"/>
              <a:t>객체마다 가지고 있지 않음</a:t>
            </a:r>
            <a:endParaRPr lang="en-US" altLang="ko-KR"/>
          </a:p>
          <a:p>
            <a:pPr lvl="3"/>
            <a:r>
              <a:rPr lang="ko-KR" altLang="en-US"/>
              <a:t>메소드 영역에 클래스 별 로 관리되는 불변의 정적 필드</a:t>
            </a:r>
            <a:r>
              <a:rPr lang="en-US" altLang="ko-KR"/>
              <a:t> </a:t>
            </a:r>
          </a:p>
          <a:p>
            <a:pPr lvl="3"/>
            <a:r>
              <a:rPr lang="ko-KR" altLang="en-US"/>
              <a:t>공용 데이터로서 사용</a:t>
            </a:r>
            <a:endParaRPr lang="en-US" altLang="ko-KR"/>
          </a:p>
          <a:p>
            <a:pPr lvl="3"/>
            <a:endParaRPr lang="en-US" altLang="ko-KR"/>
          </a:p>
          <a:p>
            <a:pPr lvl="1"/>
            <a:r>
              <a:rPr lang="ko-KR" altLang="en-US" sz="2000"/>
              <a:t>상수 이름은 전부 대문자로 작성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다른 단어가 결합되면 </a:t>
            </a:r>
            <a:r>
              <a:rPr lang="en-US" altLang="ko-KR" sz="2000"/>
              <a:t>_ </a:t>
            </a:r>
            <a:r>
              <a:rPr lang="ko-KR" altLang="en-US" sz="2000"/>
              <a:t>로 연결</a:t>
            </a:r>
            <a:endParaRPr lang="en-US" altLang="ko-KR" sz="2000"/>
          </a:p>
        </p:txBody>
      </p:sp>
      <p:sp>
        <p:nvSpPr>
          <p:cNvPr id="46083" name="제목 2">
            <a:extLst>
              <a:ext uri="{FF2B5EF4-FFF2-40B4-BE49-F238E27FC236}">
                <a16:creationId xmlns:a16="http://schemas.microsoft.com/office/drawing/2014/main" id="{AC305347-258C-1949-AD68-E69CDB41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final </a:t>
            </a:r>
            <a:r>
              <a:rPr lang="ko-KR" altLang="en-US"/>
              <a:t>필드와 상수</a:t>
            </a:r>
            <a:r>
              <a:rPr lang="en-US" altLang="ko-KR"/>
              <a:t>(static final)</a:t>
            </a:r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1">
            <a:extLst>
              <a:ext uri="{FF2B5EF4-FFF2-40B4-BE49-F238E27FC236}">
                <a16:creationId xmlns:a16="http://schemas.microsoft.com/office/drawing/2014/main" id="{3C23B9FE-22BD-B04D-B06B-7EE36C4A0D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패키지란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클래스를 기능별로 묶어서 그룹 이름을 붙여 놓은 것</a:t>
            </a:r>
            <a:endParaRPr lang="en-US" altLang="ko-KR" sz="2000"/>
          </a:p>
          <a:p>
            <a:pPr lvl="2"/>
            <a:r>
              <a:rPr lang="ko-KR" altLang="en-US" sz="1800"/>
              <a:t>파일들을 관리하기 위해 사용하는 폴더</a:t>
            </a:r>
            <a:r>
              <a:rPr lang="en-US" altLang="ko-KR" sz="1800"/>
              <a:t>(</a:t>
            </a:r>
            <a:r>
              <a:rPr lang="ko-KR" altLang="en-US" sz="1800"/>
              <a:t>디렉토리</a:t>
            </a:r>
            <a:r>
              <a:rPr lang="en-US" altLang="ko-KR" sz="1800"/>
              <a:t>)</a:t>
            </a:r>
            <a:r>
              <a:rPr lang="ko-KR" altLang="en-US" sz="1800"/>
              <a:t>와 비슷한 개념</a:t>
            </a:r>
            <a:endParaRPr lang="en-US" altLang="ko-KR" sz="1800"/>
          </a:p>
          <a:p>
            <a:pPr lvl="2"/>
            <a:r>
              <a:rPr lang="ko-KR" altLang="en-US" sz="1800"/>
              <a:t>패키지의 물리적인 형태는 파일 시스템의 폴더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ko-KR" altLang="en-US" sz="2000"/>
              <a:t>클래스 이름의 일부</a:t>
            </a:r>
            <a:endParaRPr lang="en-US" altLang="ko-KR" sz="2000"/>
          </a:p>
          <a:p>
            <a:pPr lvl="2"/>
            <a:r>
              <a:rPr lang="ko-KR" altLang="en-US" sz="1800"/>
              <a:t>클래스를 유일하게 만들어주는 식별자</a:t>
            </a:r>
            <a:endParaRPr lang="en-US" altLang="ko-KR" sz="1800"/>
          </a:p>
          <a:p>
            <a:pPr lvl="2"/>
            <a:r>
              <a:rPr lang="ko-KR" altLang="en-US" sz="1800"/>
              <a:t>전체 클래스 이름 </a:t>
            </a:r>
            <a:r>
              <a:rPr lang="en-US" altLang="ko-KR" sz="1800"/>
              <a:t>= </a:t>
            </a:r>
            <a:r>
              <a:rPr lang="ko-KR" altLang="en-US" sz="1800"/>
              <a:t>상위패키지</a:t>
            </a:r>
            <a:r>
              <a:rPr lang="en-US" altLang="ko-KR" sz="1800"/>
              <a:t>.</a:t>
            </a:r>
            <a:r>
              <a:rPr lang="ko-KR" altLang="en-US" sz="1800"/>
              <a:t>하위패키지</a:t>
            </a:r>
            <a:r>
              <a:rPr lang="en-US" altLang="ko-KR" sz="1800"/>
              <a:t>.</a:t>
            </a:r>
            <a:r>
              <a:rPr lang="ko-KR" altLang="en-US" sz="1800"/>
              <a:t>클래스</a:t>
            </a:r>
            <a:endParaRPr lang="en-US" altLang="ko-KR" sz="1800"/>
          </a:p>
          <a:p>
            <a:pPr lvl="2"/>
            <a:r>
              <a:rPr lang="ko-KR" altLang="en-US" sz="1800"/>
              <a:t>클래스명이 같아도 패키지명이 다르면 다른 클래스로 취급</a:t>
            </a:r>
            <a:endParaRPr lang="en-US" altLang="ko-KR" sz="1800"/>
          </a:p>
        </p:txBody>
      </p:sp>
      <p:sp>
        <p:nvSpPr>
          <p:cNvPr id="47107" name="제목 2">
            <a:extLst>
              <a:ext uri="{FF2B5EF4-FFF2-40B4-BE49-F238E27FC236}">
                <a16:creationId xmlns:a16="http://schemas.microsoft.com/office/drawing/2014/main" id="{07397CF5-3B63-6D42-B6DD-5B733DF0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패키지</a:t>
            </a:r>
            <a:r>
              <a:rPr lang="en-US" altLang="ko-KR"/>
              <a:t>(package)</a:t>
            </a:r>
            <a:endParaRPr lang="ko-KR" altLang="en-US"/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4A755B79-8B5D-534E-BB45-F715F8A3C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28844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1">
            <a:extLst>
              <a:ext uri="{FF2B5EF4-FFF2-40B4-BE49-F238E27FC236}">
                <a16:creationId xmlns:a16="http://schemas.microsoft.com/office/drawing/2014/main" id="{CD0EE6A4-CA93-5540-AC88-1E71E929E9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패키지란?</a:t>
            </a:r>
            <a:endParaRPr lang="en-US" altLang="ko-KR" sz="2400"/>
          </a:p>
          <a:p>
            <a:pPr lvl="1"/>
            <a:r>
              <a:rPr lang="ko-KR" altLang="en-US" sz="2000"/>
              <a:t>클래스 선언할 때 패키지 결정</a:t>
            </a:r>
            <a:endParaRPr lang="en-US" altLang="ko-KR" sz="2000"/>
          </a:p>
          <a:p>
            <a:pPr lvl="2"/>
            <a:r>
              <a:rPr lang="ko-KR" altLang="en-US" sz="1800"/>
              <a:t>클래스 선언할 때 포함될 패키지 선언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클래스 파일은</a:t>
            </a:r>
            <a:r>
              <a:rPr lang="en-US" altLang="ko-KR" sz="1800"/>
              <a:t>(~.class)</a:t>
            </a:r>
            <a:r>
              <a:rPr lang="ko-KR" altLang="en-US" sz="1800"/>
              <a:t> 선언된 패키지와 동일한 폴더 안에서만 동작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클래스 파일은</a:t>
            </a:r>
            <a:r>
              <a:rPr lang="en-US" altLang="ko-KR" sz="1800"/>
              <a:t>(~.class)</a:t>
            </a:r>
            <a:r>
              <a:rPr lang="ko-KR" altLang="en-US" sz="1800"/>
              <a:t> 다른 폴더 안에 넣으면 동작하지 않음</a:t>
            </a:r>
          </a:p>
        </p:txBody>
      </p:sp>
      <p:sp>
        <p:nvSpPr>
          <p:cNvPr id="48131" name="제목 2">
            <a:extLst>
              <a:ext uri="{FF2B5EF4-FFF2-40B4-BE49-F238E27FC236}">
                <a16:creationId xmlns:a16="http://schemas.microsoft.com/office/drawing/2014/main" id="{2816DBBA-A8CD-6E44-B725-586A0FF7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패키지</a:t>
            </a:r>
            <a:r>
              <a:rPr lang="en-US" altLang="ko-KR"/>
              <a:t>(package)</a:t>
            </a:r>
            <a:endParaRPr lang="ko-KR" altLang="en-US"/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B1BF4A72-F1A3-DA43-A3B3-00910923F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400"/>
            <a:ext cx="687070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내용 개체 틀 1">
            <a:extLst>
              <a:ext uri="{FF2B5EF4-FFF2-40B4-BE49-F238E27FC236}">
                <a16:creationId xmlns:a16="http://schemas.microsoft.com/office/drawing/2014/main" id="{C7F528C4-069C-6242-8FD2-8E6E4DD2B2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import </a:t>
            </a:r>
            <a:r>
              <a:rPr lang="ko-KR" altLang="en-US" sz="2400"/>
              <a:t>문</a:t>
            </a:r>
            <a:endParaRPr lang="en-US" altLang="ko-KR" sz="2400"/>
          </a:p>
          <a:p>
            <a:pPr lvl="1"/>
            <a:r>
              <a:rPr lang="ko-KR" altLang="en-US" sz="2000"/>
              <a:t>패키지 내에 같이 포함된 클래스간 클래스 이름으로 사용 가능</a:t>
            </a:r>
            <a:endParaRPr lang="en-US" altLang="ko-KR" sz="2000"/>
          </a:p>
          <a:p>
            <a:pPr lvl="1"/>
            <a:r>
              <a:rPr lang="ko-KR" altLang="en-US" sz="2000"/>
              <a:t>패키지가 다른 클래스를 사용해야 할 경우</a:t>
            </a:r>
            <a:endParaRPr lang="en-US" altLang="ko-KR" sz="2000"/>
          </a:p>
          <a:p>
            <a:pPr lvl="2"/>
            <a:r>
              <a:rPr lang="ko-KR" altLang="en-US" sz="1800"/>
              <a:t>패키지 명 포함된 전체 클래스 이름으로 사용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en-US" altLang="ko-KR" sz="1800"/>
              <a:t>Import </a:t>
            </a:r>
            <a:r>
              <a:rPr lang="ko-KR" altLang="en-US" sz="1800"/>
              <a:t>문으로 패키지를 지정하고</a:t>
            </a:r>
            <a:r>
              <a:rPr lang="en-US" altLang="ko-KR" sz="1800"/>
              <a:t> </a:t>
            </a:r>
            <a:r>
              <a:rPr lang="ko-KR" altLang="en-US" sz="1800"/>
              <a:t>사용</a:t>
            </a:r>
            <a:endParaRPr lang="en-US" altLang="ko-KR" sz="1800"/>
          </a:p>
        </p:txBody>
      </p:sp>
      <p:sp>
        <p:nvSpPr>
          <p:cNvPr id="49155" name="제목 2">
            <a:extLst>
              <a:ext uri="{FF2B5EF4-FFF2-40B4-BE49-F238E27FC236}">
                <a16:creationId xmlns:a16="http://schemas.microsoft.com/office/drawing/2014/main" id="{32C8ED06-4FF7-5943-8613-F73BF0F6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패키지</a:t>
            </a:r>
            <a:r>
              <a:rPr lang="en-US" altLang="ko-KR"/>
              <a:t>(package)</a:t>
            </a:r>
            <a:endParaRPr lang="ko-KR" altLang="en-US"/>
          </a:p>
        </p:txBody>
      </p:sp>
      <p:pic>
        <p:nvPicPr>
          <p:cNvPr id="49156" name="Picture 2">
            <a:extLst>
              <a:ext uri="{FF2B5EF4-FFF2-40B4-BE49-F238E27FC236}">
                <a16:creationId xmlns:a16="http://schemas.microsoft.com/office/drawing/2014/main" id="{D4F8C9AC-97CE-3A45-9E06-A0AC5FF2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79688"/>
            <a:ext cx="4214813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3">
            <a:extLst>
              <a:ext uri="{FF2B5EF4-FFF2-40B4-BE49-F238E27FC236}">
                <a16:creationId xmlns:a16="http://schemas.microsoft.com/office/drawing/2014/main" id="{4991FFA5-05B3-1541-AE90-667C5FC78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3575"/>
            <a:ext cx="4449763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4">
            <a:extLst>
              <a:ext uri="{FF2B5EF4-FFF2-40B4-BE49-F238E27FC236}">
                <a16:creationId xmlns:a16="http://schemas.microsoft.com/office/drawing/2014/main" id="{074A733F-2839-DB4A-B717-10319DEB7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5514975"/>
            <a:ext cx="4610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5">
            <a:extLst>
              <a:ext uri="{FF2B5EF4-FFF2-40B4-BE49-F238E27FC236}">
                <a16:creationId xmlns:a16="http://schemas.microsoft.com/office/drawing/2014/main" id="{CEF63F19-F002-2845-AE06-1E1FD4229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5830888"/>
            <a:ext cx="5865812" cy="7858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내용 개체 틀 1">
            <a:extLst>
              <a:ext uri="{FF2B5EF4-FFF2-40B4-BE49-F238E27FC236}">
                <a16:creationId xmlns:a16="http://schemas.microsoft.com/office/drawing/2014/main" id="{A26984F9-F5F8-B643-BA83-D43A46A3BF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접근 제한자</a:t>
            </a:r>
            <a:r>
              <a:rPr lang="en-US" altLang="ko-KR" sz="2400"/>
              <a:t>(Access Modifier)</a:t>
            </a:r>
          </a:p>
          <a:p>
            <a:pPr lvl="1"/>
            <a:r>
              <a:rPr lang="ko-KR" altLang="en-US" sz="2000"/>
              <a:t>클래스 및 클래스의 구성 멤버에 대한 접근을 제한하는 역할</a:t>
            </a:r>
            <a:endParaRPr lang="en-US" altLang="ko-KR" sz="2000"/>
          </a:p>
          <a:p>
            <a:pPr lvl="2"/>
            <a:r>
              <a:rPr lang="ko-KR" altLang="en-US" sz="1800"/>
              <a:t>다른 패키지에서 클래스를 사용하지 못하도록 </a:t>
            </a:r>
            <a:r>
              <a:rPr lang="en-US" altLang="ko-KR" sz="1800"/>
              <a:t>(</a:t>
            </a:r>
            <a:r>
              <a:rPr lang="ko-KR" altLang="en-US" sz="1800"/>
              <a:t>클래스 제한</a:t>
            </a:r>
            <a:r>
              <a:rPr lang="en-US" altLang="ko-KR" sz="1800"/>
              <a:t>)</a:t>
            </a:r>
          </a:p>
          <a:p>
            <a:pPr lvl="2"/>
            <a:r>
              <a:rPr lang="ko-KR" altLang="en-US" sz="1800"/>
              <a:t>클래스로부터 객체를 생성하지 못하도록 </a:t>
            </a:r>
            <a:r>
              <a:rPr lang="en-US" altLang="ko-KR" sz="1800"/>
              <a:t>(</a:t>
            </a:r>
            <a:r>
              <a:rPr lang="ko-KR" altLang="en-US" sz="1800"/>
              <a:t>생성자 제한</a:t>
            </a:r>
            <a:r>
              <a:rPr lang="en-US" altLang="ko-KR" sz="1800"/>
              <a:t>)</a:t>
            </a:r>
          </a:p>
          <a:p>
            <a:pPr lvl="2"/>
            <a:r>
              <a:rPr lang="ko-KR" altLang="en-US" sz="1800"/>
              <a:t>특정 필드와 메소드를 숨김 처리 </a:t>
            </a:r>
            <a:r>
              <a:rPr lang="en-US" altLang="ko-KR" sz="1800"/>
              <a:t>(</a:t>
            </a:r>
            <a:r>
              <a:rPr lang="ko-KR" altLang="en-US" sz="1800"/>
              <a:t>필드와 메소드 제한</a:t>
            </a:r>
            <a:r>
              <a:rPr lang="en-US" altLang="ko-KR" sz="1800"/>
              <a:t>)</a:t>
            </a:r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접근 제한자의 종류</a:t>
            </a:r>
            <a:endParaRPr lang="en-US" altLang="ko-KR" sz="2000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endParaRPr lang="ko-KR" altLang="en-US"/>
          </a:p>
        </p:txBody>
      </p:sp>
      <p:sp>
        <p:nvSpPr>
          <p:cNvPr id="50179" name="제목 2">
            <a:extLst>
              <a:ext uri="{FF2B5EF4-FFF2-40B4-BE49-F238E27FC236}">
                <a16:creationId xmlns:a16="http://schemas.microsoft.com/office/drawing/2014/main" id="{4FE56841-F3AA-F14B-B575-A4B8A062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접근 제한자</a:t>
            </a:r>
          </a:p>
        </p:txBody>
      </p:sp>
      <p:pic>
        <p:nvPicPr>
          <p:cNvPr id="50180" name="Picture 2">
            <a:extLst>
              <a:ext uri="{FF2B5EF4-FFF2-40B4-BE49-F238E27FC236}">
                <a16:creationId xmlns:a16="http://schemas.microsoft.com/office/drawing/2014/main" id="{8FC8BAF4-6057-B74C-BF22-8A9496D2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70300"/>
            <a:ext cx="5692775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404F61-5BE4-CB45-AD7B-616544C7AF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클래스의 접근 제한</a:t>
            </a:r>
            <a:endParaRPr lang="en-US" altLang="ko-KR" sz="2400" dirty="0"/>
          </a:p>
          <a:p>
            <a:pPr lvl="1">
              <a:defRPr/>
            </a:pPr>
            <a:r>
              <a:rPr lang="en-US" altLang="ko-KR" sz="2000" dirty="0"/>
              <a:t>default </a:t>
            </a:r>
          </a:p>
          <a:p>
            <a:pPr lvl="2">
              <a:defRPr/>
            </a:pPr>
            <a:r>
              <a:rPr lang="ko-KR" altLang="en-US" sz="1800" dirty="0"/>
              <a:t>클래스 선언할</a:t>
            </a:r>
            <a:r>
              <a:rPr lang="en-US" altLang="ko-KR" sz="1800" dirty="0"/>
              <a:t> </a:t>
            </a:r>
            <a:r>
              <a:rPr lang="ko-KR" altLang="en-US" sz="1800" dirty="0"/>
              <a:t>때 </a:t>
            </a:r>
            <a:r>
              <a:rPr lang="en-US" altLang="ko-KR" sz="1800" dirty="0"/>
              <a:t>public </a:t>
            </a:r>
            <a:r>
              <a:rPr lang="ko-KR" altLang="en-US" sz="1800" dirty="0"/>
              <a:t>생략한 경우 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1800" dirty="0"/>
              <a:t>다른 패키지에서는 사용 불가</a:t>
            </a: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 lvl="1">
              <a:defRPr/>
            </a:pPr>
            <a:r>
              <a:rPr lang="en-US" altLang="ko-KR" sz="2000" dirty="0"/>
              <a:t>public</a:t>
            </a:r>
          </a:p>
          <a:p>
            <a:pPr lvl="2">
              <a:defRPr/>
            </a:pPr>
            <a:r>
              <a:rPr lang="ko-KR" altLang="en-US" sz="1800" dirty="0"/>
              <a:t>다른 개발자가 사용할 수 있도록 라이브러리 클래스로 만들 때 유용</a:t>
            </a: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51203" name="제목 2">
            <a:extLst>
              <a:ext uri="{FF2B5EF4-FFF2-40B4-BE49-F238E27FC236}">
                <a16:creationId xmlns:a16="http://schemas.microsoft.com/office/drawing/2014/main" id="{239D165F-882B-DA49-81F2-05DF3FA0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접근 제한자</a:t>
            </a:r>
          </a:p>
        </p:txBody>
      </p:sp>
      <p:pic>
        <p:nvPicPr>
          <p:cNvPr id="51204" name="Picture 3">
            <a:extLst>
              <a:ext uri="{FF2B5EF4-FFF2-40B4-BE49-F238E27FC236}">
                <a16:creationId xmlns:a16="http://schemas.microsoft.com/office/drawing/2014/main" id="{662B8BDB-5CD0-5943-B895-6BF1469AB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527685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4">
            <a:extLst>
              <a:ext uri="{FF2B5EF4-FFF2-40B4-BE49-F238E27FC236}">
                <a16:creationId xmlns:a16="http://schemas.microsoft.com/office/drawing/2014/main" id="{02B2D751-6D8F-0544-89C9-A2509A59F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5029200"/>
            <a:ext cx="527685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내용 개체 틀 1">
            <a:extLst>
              <a:ext uri="{FF2B5EF4-FFF2-40B4-BE49-F238E27FC236}">
                <a16:creationId xmlns:a16="http://schemas.microsoft.com/office/drawing/2014/main" id="{F57F6BEF-0245-2C4F-AC26-C46870EEAB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생성자 접근 제한 </a:t>
            </a:r>
            <a:r>
              <a:rPr lang="en-US" altLang="ko-KR" sz="2400"/>
              <a:t>(p.260~262)</a:t>
            </a:r>
          </a:p>
          <a:p>
            <a:pPr lvl="1"/>
            <a:r>
              <a:rPr lang="ko-KR" altLang="en-US" sz="2000"/>
              <a:t>생성자가 가지는 접근 제한에 따라 호출 여부 결정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ko-KR" altLang="en-US" sz="2400"/>
              <a:t>필드와 메소드의 접근 제한 </a:t>
            </a:r>
            <a:r>
              <a:rPr lang="en-US" altLang="ko-KR" sz="2400"/>
              <a:t>(p.262~264)</a:t>
            </a:r>
          </a:p>
          <a:p>
            <a:pPr lvl="1"/>
            <a:r>
              <a:rPr lang="ko-KR" altLang="en-US" sz="2000"/>
              <a:t>클래스 내부</a:t>
            </a:r>
            <a:r>
              <a:rPr lang="en-US" altLang="ko-KR" sz="2000"/>
              <a:t>, </a:t>
            </a:r>
            <a:r>
              <a:rPr lang="ko-KR" altLang="en-US" sz="2000"/>
              <a:t>패키지 내</a:t>
            </a:r>
            <a:r>
              <a:rPr lang="en-US" altLang="ko-KR" sz="2000"/>
              <a:t>, </a:t>
            </a:r>
            <a:r>
              <a:rPr lang="ko-KR" altLang="en-US" sz="2000"/>
              <a:t>패키지 상호간에 사용할 지 고려해 선언</a:t>
            </a:r>
          </a:p>
          <a:p>
            <a:endParaRPr lang="ko-KR" altLang="en-US"/>
          </a:p>
        </p:txBody>
      </p:sp>
      <p:sp>
        <p:nvSpPr>
          <p:cNvPr id="52227" name="제목 2">
            <a:extLst>
              <a:ext uri="{FF2B5EF4-FFF2-40B4-BE49-F238E27FC236}">
                <a16:creationId xmlns:a16="http://schemas.microsoft.com/office/drawing/2014/main" id="{29D7FF73-1BF8-984A-AA77-15C774BF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접근 제한자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1">
            <a:extLst>
              <a:ext uri="{FF2B5EF4-FFF2-40B4-BE49-F238E27FC236}">
                <a16:creationId xmlns:a16="http://schemas.microsoft.com/office/drawing/2014/main" id="{31D180DA-E984-084C-B25B-6CACFD638C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클래스 선언할 때 필드는 일반적으로 </a:t>
            </a:r>
            <a:r>
              <a:rPr lang="en-US" altLang="ko-KR" sz="2400"/>
              <a:t>private </a:t>
            </a:r>
            <a:r>
              <a:rPr lang="ko-KR" altLang="en-US" sz="2400"/>
              <a:t>접근 제한</a:t>
            </a:r>
            <a:endParaRPr lang="en-US" altLang="ko-KR" sz="2400"/>
          </a:p>
          <a:p>
            <a:pPr lvl="1"/>
            <a:r>
              <a:rPr lang="ko-KR" altLang="en-US" sz="2000"/>
              <a:t>읽기 전용 필드가 있을 수 있음</a:t>
            </a:r>
            <a:r>
              <a:rPr lang="en-US" altLang="ko-KR" sz="2000"/>
              <a:t> (Getter</a:t>
            </a:r>
            <a:r>
              <a:rPr lang="ko-KR" altLang="en-US" sz="2000"/>
              <a:t>의 필요성</a:t>
            </a:r>
            <a:r>
              <a:rPr lang="en-US" altLang="ko-KR" sz="2000"/>
              <a:t>)</a:t>
            </a:r>
          </a:p>
          <a:p>
            <a:pPr lvl="1"/>
            <a:r>
              <a:rPr lang="ko-KR" altLang="en-US" sz="2000"/>
              <a:t>외부에서 엉뚱한 값으로 변경할 수 없도록 </a:t>
            </a:r>
            <a:r>
              <a:rPr lang="en-US" altLang="ko-KR" sz="2000"/>
              <a:t>(Setter</a:t>
            </a:r>
            <a:r>
              <a:rPr lang="ko-KR" altLang="en-US" sz="2000"/>
              <a:t>의 필요성</a:t>
            </a:r>
            <a:r>
              <a:rPr lang="en-US" altLang="ko-KR" sz="2000"/>
              <a:t>)</a:t>
            </a:r>
          </a:p>
          <a:p>
            <a:pPr lvl="1"/>
            <a:endParaRPr lang="en-US" altLang="ko-KR"/>
          </a:p>
          <a:p>
            <a:r>
              <a:rPr lang="en-US" altLang="ko-KR" sz="2400"/>
              <a:t>Getter</a:t>
            </a:r>
          </a:p>
          <a:p>
            <a:pPr lvl="1"/>
            <a:r>
              <a:rPr lang="en-US" altLang="ko-KR" sz="2000"/>
              <a:t>private </a:t>
            </a:r>
            <a:r>
              <a:rPr lang="ko-KR" altLang="en-US" sz="2000"/>
              <a:t>필드의 값을 리턴 하는 역할 </a:t>
            </a:r>
            <a:r>
              <a:rPr lang="en-US" altLang="ko-KR" sz="2000"/>
              <a:t>- </a:t>
            </a:r>
            <a:r>
              <a:rPr lang="ko-KR" altLang="en-US" sz="2000"/>
              <a:t>필요할 경우 필드 값 가공</a:t>
            </a:r>
            <a:endParaRPr lang="en-US" altLang="ko-KR" sz="2000"/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get</a:t>
            </a:r>
            <a:r>
              <a:rPr lang="en-US" altLang="ko-KR" sz="2000"/>
              <a:t>FieldName() </a:t>
            </a:r>
            <a:r>
              <a:rPr lang="ko-KR" altLang="en-US" sz="2000"/>
              <a:t>또는 </a:t>
            </a:r>
            <a:r>
              <a:rPr lang="en-US" altLang="ko-KR" sz="2000">
                <a:solidFill>
                  <a:srgbClr val="FF0000"/>
                </a:solidFill>
              </a:rPr>
              <a:t>is</a:t>
            </a:r>
            <a:r>
              <a:rPr lang="en-US" altLang="ko-KR" sz="2000"/>
              <a:t>FieldName()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2"/>
            <a:r>
              <a:rPr lang="ko-KR" altLang="en-US" sz="1800"/>
              <a:t>필드 타입이 </a:t>
            </a:r>
            <a:r>
              <a:rPr lang="en-US" altLang="ko-KR" sz="1800"/>
              <a:t>boolean </a:t>
            </a:r>
            <a:r>
              <a:rPr lang="ko-KR" altLang="en-US" sz="1800"/>
              <a:t>일 경우 </a:t>
            </a:r>
            <a:r>
              <a:rPr lang="en-US" altLang="ko-KR" sz="1800"/>
              <a:t>isFieldName()</a:t>
            </a:r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r>
              <a:rPr lang="en-US" altLang="ko-KR" sz="2400"/>
              <a:t>Setter</a:t>
            </a:r>
          </a:p>
          <a:p>
            <a:pPr lvl="1"/>
            <a:r>
              <a:rPr lang="ko-KR" altLang="en-US" sz="2000"/>
              <a:t>외부에서 주어진 값을 필드 값으로 수정</a:t>
            </a:r>
            <a:endParaRPr lang="en-US" altLang="ko-KR" sz="2000"/>
          </a:p>
          <a:p>
            <a:pPr lvl="2"/>
            <a:r>
              <a:rPr lang="ko-KR" altLang="en-US" sz="1800"/>
              <a:t>필요할 경우 외부의 값을 유효성 검사</a:t>
            </a:r>
            <a:endParaRPr lang="en-US" altLang="ko-KR" sz="1800"/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set</a:t>
            </a:r>
            <a:r>
              <a:rPr lang="en-US" altLang="ko-KR" sz="2000"/>
              <a:t>FieldName(</a:t>
            </a:r>
            <a:r>
              <a:rPr lang="ko-KR" altLang="en-US" sz="2000"/>
              <a:t>타입 변수</a:t>
            </a:r>
            <a:r>
              <a:rPr lang="en-US" altLang="ko-KR" sz="2000"/>
              <a:t>)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2"/>
            <a:r>
              <a:rPr lang="ko-KR" altLang="en-US" sz="1800"/>
              <a:t>매개 변수 타입은 필드의 타입과 동일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53251" name="제목 2">
            <a:extLst>
              <a:ext uri="{FF2B5EF4-FFF2-40B4-BE49-F238E27FC236}">
                <a16:creationId xmlns:a16="http://schemas.microsoft.com/office/drawing/2014/main" id="{000023DA-FF09-D943-BD43-B2FCBA46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14</a:t>
            </a:r>
            <a:r>
              <a:rPr lang="ko-KR" altLang="en-US"/>
              <a:t>절</a:t>
            </a:r>
            <a:r>
              <a:rPr lang="en-US" altLang="ko-KR"/>
              <a:t>. Getter</a:t>
            </a:r>
            <a:r>
              <a:rPr lang="ko-KR" altLang="en-US"/>
              <a:t>와 </a:t>
            </a:r>
            <a:r>
              <a:rPr lang="en-US" altLang="ko-KR"/>
              <a:t>Setter</a:t>
            </a:r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1">
            <a:extLst>
              <a:ext uri="{FF2B5EF4-FFF2-40B4-BE49-F238E27FC236}">
                <a16:creationId xmlns:a16="http://schemas.microsoft.com/office/drawing/2014/main" id="{69748B37-C6F0-704E-A06F-15E4C54D27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어노테이션</a:t>
            </a:r>
            <a:r>
              <a:rPr lang="en-US" altLang="ko-KR" sz="2400"/>
              <a:t>(Annotation)</a:t>
            </a:r>
            <a:r>
              <a:rPr lang="ko-KR" altLang="en-US" sz="2400"/>
              <a:t>이란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프로그램에게 추가적인 정보를 제공해주는 메타데이터</a:t>
            </a:r>
            <a:r>
              <a:rPr lang="en-US" altLang="ko-KR" sz="2000"/>
              <a:t>(metadata)</a:t>
            </a:r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ko-KR" altLang="en-US" sz="2000"/>
              <a:t>어노테이션 용도</a:t>
            </a:r>
            <a:endParaRPr lang="en-US" altLang="ko-KR" sz="2000"/>
          </a:p>
          <a:p>
            <a:pPr lvl="2"/>
            <a:r>
              <a:rPr lang="ko-KR" altLang="en-US" sz="1800"/>
              <a:t>컴파일러에게 코드 작성 문법 에러 체크하도록 정보 제공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r>
              <a:rPr lang="ko-KR" altLang="en-US" sz="1800"/>
              <a:t>소프트웨어 개발 툴이 빌드나 배치 시 코드를 자동 생성하게 정보 제공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실행 시</a:t>
            </a:r>
            <a:r>
              <a:rPr lang="en-US" altLang="ko-KR" sz="1800"/>
              <a:t>(</a:t>
            </a:r>
            <a:r>
              <a:rPr lang="ko-KR" altLang="en-US" sz="1800"/>
              <a:t>런타임시</a:t>
            </a:r>
            <a:r>
              <a:rPr lang="en-US" altLang="ko-KR" sz="1800"/>
              <a:t>) </a:t>
            </a:r>
            <a:r>
              <a:rPr lang="ko-KR" altLang="en-US" sz="1800"/>
              <a:t>특정 기능 실행하도록 정보 제공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54275" name="제목 2">
            <a:extLst>
              <a:ext uri="{FF2B5EF4-FFF2-40B4-BE49-F238E27FC236}">
                <a16:creationId xmlns:a16="http://schemas.microsoft.com/office/drawing/2014/main" id="{77F09AC2-B821-1D4B-AC23-F9D1EA2B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어노테이션</a:t>
            </a:r>
            <a:r>
              <a:rPr lang="en-US" altLang="ko-KR"/>
              <a:t>(Annotation)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>
            <a:extLst>
              <a:ext uri="{FF2B5EF4-FFF2-40B4-BE49-F238E27FC236}">
                <a16:creationId xmlns:a16="http://schemas.microsoft.com/office/drawing/2014/main" id="{6101DD1D-0208-1A44-BC3E-5FC227CDE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4949825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내용 개체 틀 1">
            <a:extLst>
              <a:ext uri="{FF2B5EF4-FFF2-40B4-BE49-F238E27FC236}">
                <a16:creationId xmlns:a16="http://schemas.microsoft.com/office/drawing/2014/main" id="{30233468-4599-E442-BE6C-7EDEBF513C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객체간의 관계</a:t>
            </a:r>
            <a:endParaRPr lang="en-US" altLang="ko-KR" sz="2400"/>
          </a:p>
          <a:p>
            <a:pPr lvl="1"/>
            <a:r>
              <a:rPr lang="ko-KR" altLang="en-US" sz="2000"/>
              <a:t>객체 지향 프로그램에서는 객체는 다른 객체와 관계를 맺음</a:t>
            </a:r>
            <a:endParaRPr lang="en-US" altLang="ko-KR" sz="2000"/>
          </a:p>
          <a:p>
            <a:pPr lvl="1"/>
            <a:r>
              <a:rPr lang="ko-KR" altLang="en-US" sz="2000"/>
              <a:t>관계의 종류</a:t>
            </a:r>
            <a:endParaRPr lang="en-US" altLang="ko-KR" sz="2000"/>
          </a:p>
          <a:p>
            <a:pPr lvl="2"/>
            <a:r>
              <a:rPr lang="ko-KR" altLang="en-US" sz="1800"/>
              <a:t>집합 관계</a:t>
            </a:r>
            <a:r>
              <a:rPr lang="en-US" altLang="ko-KR" sz="1800"/>
              <a:t>: </a:t>
            </a:r>
            <a:r>
              <a:rPr lang="ko-KR" altLang="en-US" sz="1800"/>
              <a:t>완성품과 부품의 관계</a:t>
            </a:r>
            <a:endParaRPr lang="en-US" altLang="ko-KR" sz="1800"/>
          </a:p>
          <a:p>
            <a:pPr lvl="2"/>
            <a:r>
              <a:rPr lang="ko-KR" altLang="en-US" sz="1800"/>
              <a:t>사용 관계</a:t>
            </a:r>
            <a:r>
              <a:rPr lang="en-US" altLang="ko-KR" sz="1800"/>
              <a:t>: </a:t>
            </a:r>
            <a:r>
              <a:rPr lang="ko-KR" altLang="en-US" sz="1800"/>
              <a:t>객체가 다른 객체를 사용하는 관계</a:t>
            </a:r>
            <a:endParaRPr lang="en-US" altLang="ko-KR" sz="1800"/>
          </a:p>
          <a:p>
            <a:pPr lvl="2"/>
            <a:r>
              <a:rPr lang="ko-KR" altLang="en-US" sz="1800"/>
              <a:t>상속 관계</a:t>
            </a:r>
            <a:r>
              <a:rPr lang="en-US" altLang="ko-KR" sz="1800"/>
              <a:t>: </a:t>
            </a:r>
            <a:r>
              <a:rPr lang="ko-KR" altLang="en-US" sz="1800"/>
              <a:t>종류 객체와  구체적인 사물</a:t>
            </a:r>
            <a:r>
              <a:rPr lang="en-US" altLang="ko-KR" sz="1800"/>
              <a:t> </a:t>
            </a:r>
            <a:r>
              <a:rPr lang="ko-KR" altLang="en-US" sz="1800"/>
              <a:t>객체 관계</a:t>
            </a:r>
            <a:endParaRPr lang="en-US" altLang="ko-KR" sz="1800"/>
          </a:p>
        </p:txBody>
      </p:sp>
      <p:sp>
        <p:nvSpPr>
          <p:cNvPr id="9220" name="제목 2">
            <a:extLst>
              <a:ext uri="{FF2B5EF4-FFF2-40B4-BE49-F238E27FC236}">
                <a16:creationId xmlns:a16="http://schemas.microsoft.com/office/drawing/2014/main" id="{819B1634-0119-1F4D-B244-88769029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객체 지향 프로그래밍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내용 개체 틀 1">
            <a:extLst>
              <a:ext uri="{FF2B5EF4-FFF2-40B4-BE49-F238E27FC236}">
                <a16:creationId xmlns:a16="http://schemas.microsoft.com/office/drawing/2014/main" id="{8579FEE7-E5FE-8747-949D-2ED196C88E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어노테이션 타입 정의와 적용</a:t>
            </a:r>
            <a:endParaRPr lang="en-US" altLang="ko-KR" sz="2400"/>
          </a:p>
          <a:p>
            <a:pPr lvl="1"/>
            <a:r>
              <a:rPr lang="ko-KR" altLang="en-US" sz="2000"/>
              <a:t>어노테이션 타입 정의</a:t>
            </a:r>
            <a:endParaRPr lang="en-US" altLang="ko-KR" sz="2000"/>
          </a:p>
          <a:p>
            <a:pPr lvl="2"/>
            <a:r>
              <a:rPr lang="ko-KR" altLang="en-US" sz="1800"/>
              <a:t>소스 파일 생성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rgbClr val="FF0000"/>
                </a:solidFill>
              </a:rPr>
              <a:t>AnnotatoinName</a:t>
            </a:r>
            <a:r>
              <a:rPr lang="en-US" altLang="ko-KR" sz="1800"/>
              <a:t>.java</a:t>
            </a:r>
          </a:p>
          <a:p>
            <a:pPr lvl="2"/>
            <a:r>
              <a:rPr lang="ko-KR" altLang="en-US" sz="1800"/>
              <a:t>소스 파일 내용</a:t>
            </a:r>
            <a:endParaRPr lang="en-US" altLang="ko-KR" sz="1800"/>
          </a:p>
          <a:p>
            <a:pPr lvl="2"/>
            <a:endParaRPr lang="en-US" altLang="ko-KR"/>
          </a:p>
          <a:p>
            <a:pPr lvl="3"/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어노테이션 타입 적용</a:t>
            </a:r>
          </a:p>
          <a:p>
            <a:endParaRPr lang="ko-KR" altLang="en-US"/>
          </a:p>
        </p:txBody>
      </p:sp>
      <p:sp>
        <p:nvSpPr>
          <p:cNvPr id="55299" name="제목 2">
            <a:extLst>
              <a:ext uri="{FF2B5EF4-FFF2-40B4-BE49-F238E27FC236}">
                <a16:creationId xmlns:a16="http://schemas.microsoft.com/office/drawing/2014/main" id="{BCF42035-8C9A-1C48-B76B-12310982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어노테이션</a:t>
            </a:r>
            <a:r>
              <a:rPr lang="en-US" altLang="ko-KR"/>
              <a:t>(Annotation)</a:t>
            </a:r>
            <a:endParaRPr lang="ko-KR" altLang="en-US"/>
          </a:p>
        </p:txBody>
      </p:sp>
      <p:pic>
        <p:nvPicPr>
          <p:cNvPr id="55300" name="Picture 7">
            <a:extLst>
              <a:ext uri="{FF2B5EF4-FFF2-40B4-BE49-F238E27FC236}">
                <a16:creationId xmlns:a16="http://schemas.microsoft.com/office/drawing/2014/main" id="{4E599A35-29C2-F745-9FE4-920846622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34385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9">
            <a:extLst>
              <a:ext uri="{FF2B5EF4-FFF2-40B4-BE49-F238E27FC236}">
                <a16:creationId xmlns:a16="http://schemas.microsoft.com/office/drawing/2014/main" id="{D5A8FFE9-F57B-5C4F-8B8F-66493B53E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4414838"/>
            <a:ext cx="1943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10">
            <a:extLst>
              <a:ext uri="{FF2B5EF4-FFF2-40B4-BE49-F238E27FC236}">
                <a16:creationId xmlns:a16="http://schemas.microsoft.com/office/drawing/2014/main" id="{9C61CADD-2F48-DA49-AC82-7367AC0F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343400"/>
            <a:ext cx="2409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내용 개체 틀 1">
            <a:extLst>
              <a:ext uri="{FF2B5EF4-FFF2-40B4-BE49-F238E27FC236}">
                <a16:creationId xmlns:a16="http://schemas.microsoft.com/office/drawing/2014/main" id="{96A8721B-AEC6-254D-BB4B-3CCDAFA2A8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기본 엘리먼트 </a:t>
            </a:r>
            <a:r>
              <a:rPr lang="en-US" altLang="ko-KR" sz="2400"/>
              <a:t>value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 sz="2000"/>
              <a:t>어노테이션 적용할 때 엘리먼트 이름 생략 가능</a:t>
            </a:r>
            <a:endParaRPr lang="en-US" altLang="ko-KR" sz="2000"/>
          </a:p>
          <a:p>
            <a:pPr lvl="1"/>
            <a:endParaRPr lang="ko-KR" altLang="en-US" sz="2000"/>
          </a:p>
          <a:p>
            <a:pPr lvl="1"/>
            <a:r>
              <a:rPr lang="ko-KR" altLang="en-US" sz="2000"/>
              <a:t>두 개 이상의 속성을 기술할 때에는 </a:t>
            </a:r>
            <a:r>
              <a:rPr lang="en-US" altLang="ko-KR" sz="2000"/>
              <a:t>value=</a:t>
            </a:r>
            <a:r>
              <a:rPr lang="ko-KR" altLang="en-US" sz="2000"/>
              <a:t>값 형태로 기술</a:t>
            </a:r>
          </a:p>
        </p:txBody>
      </p:sp>
      <p:sp>
        <p:nvSpPr>
          <p:cNvPr id="56323" name="제목 2">
            <a:extLst>
              <a:ext uri="{FF2B5EF4-FFF2-40B4-BE49-F238E27FC236}">
                <a16:creationId xmlns:a16="http://schemas.microsoft.com/office/drawing/2014/main" id="{98947DCB-34A6-AB49-951A-944ECCF4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어노테이션</a:t>
            </a:r>
            <a:r>
              <a:rPr lang="en-US" altLang="ko-KR"/>
              <a:t>(Annotation)</a:t>
            </a:r>
            <a:endParaRPr lang="ko-KR" altLang="en-US"/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253EF1AE-4ED3-8B49-9713-DF02C005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524000"/>
            <a:ext cx="59912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3">
            <a:extLst>
              <a:ext uri="{FF2B5EF4-FFF2-40B4-BE49-F238E27FC236}">
                <a16:creationId xmlns:a16="http://schemas.microsoft.com/office/drawing/2014/main" id="{3C83A6F6-EF86-3847-B5F9-60C4D401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3657600"/>
            <a:ext cx="2381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4">
            <a:extLst>
              <a:ext uri="{FF2B5EF4-FFF2-40B4-BE49-F238E27FC236}">
                <a16:creationId xmlns:a16="http://schemas.microsoft.com/office/drawing/2014/main" id="{C35AAD33-7069-1947-A5A8-7477C3B9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4572000"/>
            <a:ext cx="4562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내용 개체 틀 1">
            <a:extLst>
              <a:ext uri="{FF2B5EF4-FFF2-40B4-BE49-F238E27FC236}">
                <a16:creationId xmlns:a16="http://schemas.microsoft.com/office/drawing/2014/main" id="{81F0FEA1-83CB-9E4F-AD59-08347B277B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어노테이션 적용 대상</a:t>
            </a:r>
            <a:endParaRPr lang="en-US" altLang="ko-KR" sz="2400"/>
          </a:p>
          <a:p>
            <a:pPr lvl="1"/>
            <a:r>
              <a:rPr lang="ko-KR" altLang="en-US" sz="2000"/>
              <a:t>코드 상에서 어노테이션을 적용할 수 있는 대상</a:t>
            </a:r>
            <a:endParaRPr lang="en-US" altLang="ko-KR" sz="2000"/>
          </a:p>
          <a:p>
            <a:pPr lvl="1"/>
            <a:r>
              <a:rPr lang="en-US" altLang="ko-KR" sz="2000"/>
              <a:t>java.lang.annotation.ElementType </a:t>
            </a:r>
            <a:r>
              <a:rPr lang="ko-KR" altLang="en-US" sz="2000"/>
              <a:t>열거 상수로 정의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57347" name="제목 2">
            <a:extLst>
              <a:ext uri="{FF2B5EF4-FFF2-40B4-BE49-F238E27FC236}">
                <a16:creationId xmlns:a16="http://schemas.microsoft.com/office/drawing/2014/main" id="{282AD6A1-D470-7E46-BB42-4F32610E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어노테이션</a:t>
            </a:r>
            <a:r>
              <a:rPr lang="en-US" altLang="ko-KR"/>
              <a:t>(Annotation)</a:t>
            </a:r>
            <a:endParaRPr lang="ko-KR" altLang="en-US"/>
          </a:p>
        </p:txBody>
      </p:sp>
      <p:pic>
        <p:nvPicPr>
          <p:cNvPr id="57348" name="Picture 2">
            <a:extLst>
              <a:ext uri="{FF2B5EF4-FFF2-40B4-BE49-F238E27FC236}">
                <a16:creationId xmlns:a16="http://schemas.microsoft.com/office/drawing/2014/main" id="{D0D5942B-3F2A-BD42-99BA-4FF020D9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497046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내용 개체 틀 1">
            <a:extLst>
              <a:ext uri="{FF2B5EF4-FFF2-40B4-BE49-F238E27FC236}">
                <a16:creationId xmlns:a16="http://schemas.microsoft.com/office/drawing/2014/main" id="{3AB352B2-7CFB-BB4D-AEA5-0900BC130B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어노테이션 유지 정책</a:t>
            </a:r>
            <a:endParaRPr lang="en-US" altLang="ko-KR" sz="2400"/>
          </a:p>
          <a:p>
            <a:pPr lvl="1"/>
            <a:r>
              <a:rPr lang="ko-KR" altLang="en-US" sz="2000"/>
              <a:t>어노테이션 적용 코드가 유지되는 시점을 지정하는 것</a:t>
            </a:r>
            <a:endParaRPr lang="en-US" altLang="ko-KR" sz="2000"/>
          </a:p>
          <a:p>
            <a:pPr lvl="1"/>
            <a:r>
              <a:rPr lang="en-US" altLang="ko-KR" sz="2000"/>
              <a:t>java.lang.annotation.RetentionPolicy </a:t>
            </a:r>
            <a:r>
              <a:rPr lang="ko-KR" altLang="en-US" sz="2000"/>
              <a:t>열거 상수로 정의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2"/>
            <a:r>
              <a:rPr lang="ko-KR" altLang="en-US" sz="1800"/>
              <a:t>리플렉션</a:t>
            </a:r>
            <a:r>
              <a:rPr lang="en-US" altLang="ko-KR" sz="1800"/>
              <a:t>(Reflection): </a:t>
            </a:r>
            <a:r>
              <a:rPr lang="ko-KR" altLang="en-US" sz="1800"/>
              <a:t>런타임에 클래스의 메타 정보를 얻는 기능</a:t>
            </a:r>
            <a:endParaRPr lang="en-US" altLang="ko-KR" sz="1800"/>
          </a:p>
          <a:p>
            <a:pPr lvl="3"/>
            <a:r>
              <a:rPr lang="ko-KR" altLang="en-US"/>
              <a:t>클래스가 가지고 있는 필드</a:t>
            </a:r>
            <a:r>
              <a:rPr lang="en-US" altLang="ko-KR"/>
              <a:t>, </a:t>
            </a:r>
            <a:r>
              <a:rPr lang="ko-KR" altLang="en-US"/>
              <a:t>생성자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 </a:t>
            </a:r>
            <a:r>
              <a:rPr lang="ko-KR" altLang="en-US"/>
              <a:t>어노테이션의 정보를 얻을 수 있음</a:t>
            </a:r>
            <a:endParaRPr lang="en-US" altLang="ko-KR"/>
          </a:p>
          <a:p>
            <a:pPr lvl="3"/>
            <a:endParaRPr lang="en-US" altLang="ko-KR"/>
          </a:p>
          <a:p>
            <a:pPr lvl="3"/>
            <a:r>
              <a:rPr lang="ko-KR" altLang="en-US"/>
              <a:t>런타임 시 어노테이션 정보를 얻으려면 유지 정책을 </a:t>
            </a:r>
            <a:r>
              <a:rPr lang="en-US" altLang="ko-KR"/>
              <a:t>RUNTIME</a:t>
            </a:r>
            <a:r>
              <a:rPr lang="ko-KR" altLang="en-US"/>
              <a:t>으로 설정</a:t>
            </a:r>
            <a:endParaRPr lang="en-US" altLang="ko-KR"/>
          </a:p>
        </p:txBody>
      </p:sp>
      <p:sp>
        <p:nvSpPr>
          <p:cNvPr id="58371" name="제목 2">
            <a:extLst>
              <a:ext uri="{FF2B5EF4-FFF2-40B4-BE49-F238E27FC236}">
                <a16:creationId xmlns:a16="http://schemas.microsoft.com/office/drawing/2014/main" id="{0673865B-A2F0-FD46-8A6E-7540D676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어노테이션</a:t>
            </a:r>
            <a:r>
              <a:rPr lang="en-US" altLang="ko-KR"/>
              <a:t>(Annotation)</a:t>
            </a:r>
            <a:endParaRPr lang="ko-KR" altLang="en-US"/>
          </a:p>
        </p:txBody>
      </p:sp>
      <p:pic>
        <p:nvPicPr>
          <p:cNvPr id="58372" name="Picture 2">
            <a:extLst>
              <a:ext uri="{FF2B5EF4-FFF2-40B4-BE49-F238E27FC236}">
                <a16:creationId xmlns:a16="http://schemas.microsoft.com/office/drawing/2014/main" id="{96632E14-C6D7-9949-8937-4762E2A2D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607218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96E635-F330-E447-9838-45F72AB6EB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런타임시 어노테이션 정보 사용하기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클래스에 적용된 어노테이션 정보 얻기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클래스</a:t>
            </a:r>
            <a:r>
              <a:rPr lang="en-US" altLang="ko-KR" sz="1800" dirty="0"/>
              <a:t>.class </a:t>
            </a:r>
            <a:r>
              <a:rPr lang="ko-KR" altLang="en-US" sz="1800" dirty="0"/>
              <a:t>의 어노테이션 정보를 얻는 메소드 이용</a:t>
            </a:r>
            <a:endParaRPr lang="en-US" altLang="ko-KR" sz="1800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필드</a:t>
            </a:r>
            <a:r>
              <a:rPr lang="en-US" altLang="ko-KR" sz="2000" dirty="0"/>
              <a:t>, </a:t>
            </a:r>
            <a:r>
              <a:rPr lang="ko-KR" altLang="en-US" sz="2000" dirty="0"/>
              <a:t>생성자</a:t>
            </a:r>
            <a:r>
              <a:rPr lang="en-US" altLang="ko-KR" sz="2000" dirty="0"/>
              <a:t>, </a:t>
            </a:r>
            <a:r>
              <a:rPr lang="ko-KR" altLang="en-US" sz="2000" dirty="0"/>
              <a:t>메소드에 적용된 어노테이션 정보 얻기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다음 메소드 이용해 </a:t>
            </a:r>
            <a:r>
              <a:rPr lang="en-US" altLang="ko-KR" sz="1800" dirty="0" err="1"/>
              <a:t>java.lang.reflect</a:t>
            </a:r>
            <a:r>
              <a:rPr lang="en-US" altLang="ko-KR" sz="1800" dirty="0"/>
              <a:t> </a:t>
            </a:r>
            <a:r>
              <a:rPr lang="ko-KR" altLang="en-US" sz="1800" dirty="0"/>
              <a:t>패키지의 </a:t>
            </a:r>
            <a:r>
              <a:rPr lang="en-US" altLang="ko-KR" sz="1800" dirty="0"/>
              <a:t>Field, Constructor, Method </a:t>
            </a:r>
            <a:r>
              <a:rPr lang="ko-KR" altLang="en-US" sz="1800" dirty="0"/>
              <a:t>클래스의 배열 얻어냄</a:t>
            </a:r>
            <a:endParaRPr lang="en-US" altLang="ko-KR" sz="1800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627062" lvl="2" indent="0">
              <a:buFontTx/>
              <a:buNone/>
              <a:defRPr/>
            </a:pPr>
            <a:endParaRPr lang="en-US" altLang="ko-KR" dirty="0"/>
          </a:p>
        </p:txBody>
      </p:sp>
      <p:sp>
        <p:nvSpPr>
          <p:cNvPr id="59395" name="제목 2">
            <a:extLst>
              <a:ext uri="{FF2B5EF4-FFF2-40B4-BE49-F238E27FC236}">
                <a16:creationId xmlns:a16="http://schemas.microsoft.com/office/drawing/2014/main" id="{4386A869-7AAD-D34F-8007-C8EEA6FB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어노테이션</a:t>
            </a:r>
            <a:r>
              <a:rPr lang="en-US" altLang="ko-KR"/>
              <a:t>(Annotation)</a:t>
            </a:r>
            <a:endParaRPr lang="ko-KR" altLang="en-US"/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91350683-E171-E347-A39A-C9D254DB5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68700"/>
            <a:ext cx="707231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내용 개체 틀 1">
            <a:extLst>
              <a:ext uri="{FF2B5EF4-FFF2-40B4-BE49-F238E27FC236}">
                <a16:creationId xmlns:a16="http://schemas.microsoft.com/office/drawing/2014/main" id="{270D88EC-AF1A-E441-B4C1-7C26689C7C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>
                <a:solidFill>
                  <a:srgbClr val="000000"/>
                </a:solidFill>
              </a:rPr>
              <a:t>런타임시 어노테이션 정보 사용하기</a:t>
            </a:r>
            <a:endParaRPr lang="en-US" altLang="ko-KR" sz="2400">
              <a:solidFill>
                <a:srgbClr val="000000"/>
              </a:solidFill>
            </a:endParaRPr>
          </a:p>
          <a:p>
            <a:pPr lvl="1"/>
            <a:r>
              <a:rPr lang="en-US" altLang="ko-KR" sz="2000"/>
              <a:t>Field, Constructor, Method</a:t>
            </a:r>
            <a:r>
              <a:rPr lang="ko-KR" altLang="en-US" sz="2000"/>
              <a:t>가 가진 다음 메소드 호출</a:t>
            </a:r>
            <a:endParaRPr lang="en-US" altLang="ko-KR" sz="2000"/>
          </a:p>
          <a:p>
            <a:pPr lvl="2"/>
            <a:r>
              <a:rPr lang="ko-KR" altLang="en-US" sz="1800"/>
              <a:t>어노테이션 정보를 얻기 위한 메소드</a:t>
            </a:r>
            <a:endParaRPr lang="en-US" altLang="ko-KR" sz="1800"/>
          </a:p>
          <a:p>
            <a:pPr lvl="1"/>
            <a:endParaRPr lang="en-US" altLang="ko-KR">
              <a:solidFill>
                <a:srgbClr val="000000"/>
              </a:solidFill>
            </a:endParaRPr>
          </a:p>
          <a:p>
            <a:endParaRPr lang="ko-KR" altLang="en-US"/>
          </a:p>
        </p:txBody>
      </p:sp>
      <p:sp>
        <p:nvSpPr>
          <p:cNvPr id="60419" name="제목 2">
            <a:extLst>
              <a:ext uri="{FF2B5EF4-FFF2-40B4-BE49-F238E27FC236}">
                <a16:creationId xmlns:a16="http://schemas.microsoft.com/office/drawing/2014/main" id="{00A7D798-14C3-BC44-AA71-02D13600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어노테이션</a:t>
            </a:r>
            <a:r>
              <a:rPr lang="en-US" altLang="ko-KR"/>
              <a:t>(Annotation)</a:t>
            </a:r>
            <a:endParaRPr lang="ko-KR" altLang="en-US"/>
          </a:p>
        </p:txBody>
      </p:sp>
      <p:pic>
        <p:nvPicPr>
          <p:cNvPr id="60420" name="Picture 2">
            <a:extLst>
              <a:ext uri="{FF2B5EF4-FFF2-40B4-BE49-F238E27FC236}">
                <a16:creationId xmlns:a16="http://schemas.microsoft.com/office/drawing/2014/main" id="{03F2AE25-1A3C-2442-8594-68240164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6104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F85E20C8-E669-644B-B1B6-5FEE7EBB25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 지향 프로그래밍의 특징 </a:t>
            </a:r>
            <a:endParaRPr lang="en-US" altLang="ko-KR" sz="2400"/>
          </a:p>
          <a:p>
            <a:pPr lvl="1"/>
            <a:r>
              <a:rPr lang="ko-KR" altLang="en-US" sz="2000"/>
              <a:t>캡슐화</a:t>
            </a:r>
            <a:endParaRPr lang="en-US" altLang="ko-KR" sz="2000"/>
          </a:p>
          <a:p>
            <a:pPr lvl="2"/>
            <a:r>
              <a:rPr lang="ko-KR" altLang="en-US" sz="1800"/>
              <a:t>객체의 필드</a:t>
            </a:r>
            <a:r>
              <a:rPr lang="en-US" altLang="ko-KR" sz="1800"/>
              <a:t>, </a:t>
            </a:r>
            <a:r>
              <a:rPr lang="ko-KR" altLang="en-US" sz="1800"/>
              <a:t>메소드를 하나로 묶고</a:t>
            </a:r>
            <a:r>
              <a:rPr lang="en-US" altLang="ko-KR" sz="1800"/>
              <a:t>, </a:t>
            </a:r>
            <a:r>
              <a:rPr lang="ko-KR" altLang="en-US" sz="1800"/>
              <a:t>실제 구현 내용을 감추는 것</a:t>
            </a:r>
            <a:endParaRPr lang="en-US" altLang="ko-KR" sz="1800"/>
          </a:p>
          <a:p>
            <a:pPr lvl="2"/>
            <a:r>
              <a:rPr lang="ko-KR" altLang="en-US" sz="1800"/>
              <a:t>외부 객체는 객체 내부 구조를 알지 못하며 객체가 노출해 제공하는 필드와 메소드만 이용 가능</a:t>
            </a:r>
            <a:endParaRPr lang="en-US" altLang="ko-KR" sz="1800"/>
          </a:p>
          <a:p>
            <a:pPr lvl="2"/>
            <a:r>
              <a:rPr lang="ko-KR" altLang="en-US" sz="1800"/>
              <a:t>필드와 메소드를 캡슐화하여 보호하는 이유는 외부의 잘못된 사용으로 인해 객체가 손상되지 않도록 </a:t>
            </a:r>
            <a:endParaRPr lang="en-US" altLang="ko-KR" sz="1800"/>
          </a:p>
          <a:p>
            <a:pPr lvl="2"/>
            <a:r>
              <a:rPr lang="ko-KR" altLang="en-US" sz="1800"/>
              <a:t>자바 언어는 캡슐화된 멤버를 노출시킬 것인지 숨길 것인지 결정하기 위해 접근 제한자</a:t>
            </a:r>
            <a:r>
              <a:rPr lang="en-US" altLang="ko-KR" sz="1800"/>
              <a:t>(Access Modifier)</a:t>
            </a:r>
            <a:r>
              <a:rPr lang="ko-KR" altLang="en-US" sz="1800"/>
              <a:t> 사용</a:t>
            </a:r>
            <a:endParaRPr lang="ko-KR" altLang="en-US" sz="1200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272FF429-C1E3-7B44-A5B8-6D3F2C56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객체 지향 프로그래밍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2D7924C7-A0A6-0B49-9D81-7E5798C40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4043363"/>
            <a:ext cx="5884863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45A23F44-F838-8842-BAD9-1EDDC2EEC59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>
                <a:solidFill>
                  <a:srgbClr val="000000"/>
                </a:solidFill>
              </a:rPr>
              <a:t>객체 지향 프로그래밍의 특징 </a:t>
            </a:r>
            <a:endParaRPr lang="en-US" altLang="ko-KR"/>
          </a:p>
          <a:p>
            <a:pPr lvl="1"/>
            <a:r>
              <a:rPr lang="ko-KR" altLang="en-US" sz="2000"/>
              <a:t>상속</a:t>
            </a:r>
            <a:endParaRPr lang="en-US" altLang="ko-KR" sz="2000"/>
          </a:p>
          <a:p>
            <a:pPr lvl="2"/>
            <a:r>
              <a:rPr lang="ko-KR" altLang="en-US" sz="1800"/>
              <a:t>상위</a:t>
            </a:r>
            <a:r>
              <a:rPr lang="en-US" altLang="ko-KR" sz="1800"/>
              <a:t>(</a:t>
            </a:r>
            <a:r>
              <a:rPr lang="ko-KR" altLang="en-US" sz="1800"/>
              <a:t>부모</a:t>
            </a:r>
            <a:r>
              <a:rPr lang="en-US" altLang="ko-KR" sz="1800"/>
              <a:t>)</a:t>
            </a:r>
            <a:r>
              <a:rPr lang="ko-KR" altLang="en-US" sz="1800"/>
              <a:t> 객체의 필드와 메소드를 하위</a:t>
            </a:r>
            <a:r>
              <a:rPr lang="en-US" altLang="ko-KR" sz="1800"/>
              <a:t>(</a:t>
            </a:r>
            <a:r>
              <a:rPr lang="ko-KR" altLang="en-US" sz="1800"/>
              <a:t>자식</a:t>
            </a:r>
            <a:r>
              <a:rPr lang="en-US" altLang="ko-KR" sz="1800"/>
              <a:t>)</a:t>
            </a:r>
            <a:r>
              <a:rPr lang="ko-KR" altLang="en-US" sz="1800"/>
              <a:t> 객체에게 물려주는 행위</a:t>
            </a:r>
            <a:endParaRPr lang="en-US" altLang="ko-KR" sz="1800"/>
          </a:p>
          <a:p>
            <a:pPr lvl="2"/>
            <a:r>
              <a:rPr lang="ko-KR" altLang="en-US" sz="1800"/>
              <a:t>하위 객체는 상위 객체를 확장해서 추가적인 필드와 메소드를 가질 수 있음</a:t>
            </a:r>
            <a:endParaRPr lang="en-US" altLang="ko-KR" sz="1800"/>
          </a:p>
          <a:p>
            <a:pPr lvl="2"/>
            <a:r>
              <a:rPr lang="ko-KR" altLang="en-US" sz="1800"/>
              <a:t>상속 대상</a:t>
            </a:r>
            <a:r>
              <a:rPr lang="en-US" altLang="ko-KR" sz="1800"/>
              <a:t>: </a:t>
            </a:r>
            <a:r>
              <a:rPr lang="ko-KR" altLang="en-US" sz="1800"/>
              <a:t>필드와 메소드</a:t>
            </a:r>
            <a:endParaRPr lang="en-US" altLang="ko-KR" sz="1800"/>
          </a:p>
          <a:p>
            <a:pPr lvl="2"/>
            <a:r>
              <a:rPr lang="ko-KR" altLang="en-US" sz="1800"/>
              <a:t>상속의 효과</a:t>
            </a:r>
            <a:endParaRPr lang="en-US" altLang="ko-KR" sz="1800"/>
          </a:p>
          <a:p>
            <a:pPr lvl="3"/>
            <a:r>
              <a:rPr lang="en-US" altLang="ko-KR"/>
              <a:t> </a:t>
            </a:r>
            <a:r>
              <a:rPr lang="ko-KR" altLang="en-US"/>
              <a:t>상위 객체를 재사용해서 하위 객체를 빨리 개발 가능</a:t>
            </a:r>
            <a:endParaRPr lang="en-US" altLang="ko-KR"/>
          </a:p>
          <a:p>
            <a:pPr lvl="3"/>
            <a:r>
              <a:rPr lang="en-US" altLang="ko-KR"/>
              <a:t> </a:t>
            </a:r>
            <a:r>
              <a:rPr lang="ko-KR" altLang="en-US"/>
              <a:t>반복된 코드의 중복을 줄임</a:t>
            </a:r>
            <a:endParaRPr lang="en-US" altLang="ko-KR"/>
          </a:p>
          <a:p>
            <a:pPr lvl="3"/>
            <a:r>
              <a:rPr lang="en-US" altLang="ko-KR"/>
              <a:t> </a:t>
            </a:r>
            <a:r>
              <a:rPr lang="ko-KR" altLang="en-US"/>
              <a:t>유지 보수의 편리성 제공</a:t>
            </a:r>
            <a:endParaRPr lang="en-US" altLang="ko-KR"/>
          </a:p>
          <a:p>
            <a:pPr lvl="3"/>
            <a:r>
              <a:rPr lang="en-US" altLang="ko-KR"/>
              <a:t> </a:t>
            </a:r>
            <a:r>
              <a:rPr lang="ko-KR" altLang="en-US"/>
              <a:t>객체의 다형성 구현</a:t>
            </a:r>
          </a:p>
          <a:p>
            <a:pPr lvl="1"/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0D39430A-46AB-FF40-8157-44585F0B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객체 지향 프로그래밍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1FAFE121-3741-D34F-95DC-10F7A5A7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56138"/>
            <a:ext cx="5403850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02355BFB-9626-9343-A8BF-9317E36919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 지향 프로그래밍의 특징 </a:t>
            </a:r>
            <a:endParaRPr lang="en-US" altLang="ko-KR" sz="2400"/>
          </a:p>
          <a:p>
            <a:pPr lvl="1"/>
            <a:r>
              <a:rPr lang="ko-KR" altLang="en-US" sz="2000"/>
              <a:t>다형성</a:t>
            </a:r>
            <a:r>
              <a:rPr lang="en-US" altLang="ko-KR" sz="2000"/>
              <a:t> (Polymorphism)</a:t>
            </a:r>
          </a:p>
          <a:p>
            <a:pPr lvl="2"/>
            <a:r>
              <a:rPr lang="ko-KR" altLang="en-US" sz="1800"/>
              <a:t>같은 타입이지만 실행 결과가 다양한 객체를 대입할 수 있는 성질</a:t>
            </a:r>
            <a:endParaRPr lang="en-US" altLang="ko-KR" sz="1800"/>
          </a:p>
          <a:p>
            <a:pPr lvl="3"/>
            <a:r>
              <a:rPr lang="ko-KR" altLang="en-US"/>
              <a:t>부모 타입에는 모든 자식 객체가 대입</a:t>
            </a:r>
            <a:endParaRPr lang="en-US" altLang="ko-KR"/>
          </a:p>
          <a:p>
            <a:pPr lvl="3"/>
            <a:r>
              <a:rPr lang="ko-KR" altLang="en-US"/>
              <a:t>인터페이스 타입에는 모든 구현 객체가 대입</a:t>
            </a:r>
            <a:endParaRPr lang="en-US" altLang="ko-KR"/>
          </a:p>
          <a:p>
            <a:pPr lvl="2"/>
            <a:r>
              <a:rPr lang="ko-KR" altLang="en-US" sz="1800"/>
              <a:t>효과</a:t>
            </a:r>
            <a:endParaRPr lang="en-US" altLang="ko-KR" sz="1800"/>
          </a:p>
          <a:p>
            <a:pPr lvl="3"/>
            <a:r>
              <a:rPr lang="ko-KR" altLang="en-US"/>
              <a:t>객체를 부품화시키는 것 가능</a:t>
            </a:r>
            <a:endParaRPr lang="en-US" altLang="ko-KR"/>
          </a:p>
          <a:p>
            <a:pPr lvl="3"/>
            <a:r>
              <a:rPr lang="ko-KR" altLang="en-US"/>
              <a:t>유지보수 용이</a:t>
            </a:r>
            <a:endParaRPr lang="ko-KR" altLang="en-US" sz="2400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72B45B10-D43E-924C-A8A2-709925A6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객체 지향 프로그래밍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ED0B32FF-25BE-7940-BAC5-4F9D0913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79875"/>
            <a:ext cx="55626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DBC8F1AB-0DC6-5246-B3BA-F6B686CC68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</a:t>
            </a:r>
            <a:r>
              <a:rPr lang="en-US" altLang="ko-KR" sz="2400"/>
              <a:t>(Object)</a:t>
            </a:r>
            <a:r>
              <a:rPr lang="ko-KR" altLang="en-US" sz="2400"/>
              <a:t>와 클래스</a:t>
            </a:r>
            <a:r>
              <a:rPr lang="en-US" altLang="ko-KR" sz="2400"/>
              <a:t>(Class)</a:t>
            </a:r>
          </a:p>
          <a:p>
            <a:pPr lvl="1"/>
            <a:r>
              <a:rPr lang="ko-KR" altLang="en-US" sz="2000"/>
              <a:t>현실세계</a:t>
            </a:r>
            <a:r>
              <a:rPr lang="en-US" altLang="ko-KR" sz="2000"/>
              <a:t>:  </a:t>
            </a:r>
            <a:r>
              <a:rPr lang="ko-KR" altLang="en-US" sz="2000"/>
              <a:t>설계도 </a:t>
            </a:r>
            <a:r>
              <a:rPr lang="en-US" altLang="ko-KR" sz="2000">
                <a:sym typeface="Wingdings" pitchFamily="2" charset="2"/>
              </a:rPr>
              <a:t> </a:t>
            </a:r>
            <a:r>
              <a:rPr lang="ko-KR" altLang="en-US" sz="2000">
                <a:sym typeface="Wingdings" pitchFamily="2" charset="2"/>
              </a:rPr>
              <a:t>객체</a:t>
            </a:r>
            <a:endParaRPr lang="en-US" altLang="ko-KR" sz="2000">
              <a:sym typeface="Wingdings" pitchFamily="2" charset="2"/>
            </a:endParaRPr>
          </a:p>
          <a:p>
            <a:pPr lvl="1"/>
            <a:r>
              <a:rPr lang="ko-KR" altLang="en-US" sz="2000">
                <a:sym typeface="Wingdings" pitchFamily="2" charset="2"/>
              </a:rPr>
              <a:t>자바</a:t>
            </a:r>
            <a:r>
              <a:rPr lang="en-US" altLang="ko-KR" sz="2000">
                <a:sym typeface="Wingdings" pitchFamily="2" charset="2"/>
              </a:rPr>
              <a:t>:        </a:t>
            </a:r>
            <a:r>
              <a:rPr lang="ko-KR" altLang="en-US" sz="2000">
                <a:sym typeface="Wingdings" pitchFamily="2" charset="2"/>
              </a:rPr>
              <a:t>클래스 </a:t>
            </a:r>
            <a:r>
              <a:rPr lang="en-US" altLang="ko-KR" sz="2000">
                <a:sym typeface="Wingdings" pitchFamily="2" charset="2"/>
              </a:rPr>
              <a:t> </a:t>
            </a:r>
            <a:r>
              <a:rPr lang="ko-KR" altLang="en-US" sz="2000">
                <a:sym typeface="Wingdings" pitchFamily="2" charset="2"/>
              </a:rPr>
              <a:t>객체</a:t>
            </a:r>
            <a:endParaRPr lang="en-US" altLang="ko-KR" sz="2000">
              <a:sym typeface="Wingdings" pitchFamily="2" charset="2"/>
            </a:endParaRPr>
          </a:p>
          <a:p>
            <a:pPr lvl="1"/>
            <a:r>
              <a:rPr lang="ko-KR" altLang="en-US" sz="2000">
                <a:sym typeface="Wingdings" pitchFamily="2" charset="2"/>
              </a:rPr>
              <a:t>클래스에는 객체를 생성하기 위한 필드와 메소드가 정의</a:t>
            </a:r>
            <a:endParaRPr lang="en-US" altLang="ko-KR" sz="2000">
              <a:sym typeface="Wingdings" pitchFamily="2" charset="2"/>
            </a:endParaRPr>
          </a:p>
          <a:p>
            <a:pPr lvl="1"/>
            <a:r>
              <a:rPr lang="ko-KR" altLang="en-US" sz="2000">
                <a:sym typeface="Wingdings" pitchFamily="2" charset="2"/>
              </a:rPr>
              <a:t>클래스로부터 만들어진 객체를 해당 클래스의 인스턴스</a:t>
            </a:r>
            <a:r>
              <a:rPr lang="en-US" altLang="ko-KR" sz="2000">
                <a:sym typeface="Wingdings" pitchFamily="2" charset="2"/>
              </a:rPr>
              <a:t>(instance)</a:t>
            </a:r>
          </a:p>
          <a:p>
            <a:pPr lvl="1"/>
            <a:r>
              <a:rPr lang="ko-KR" altLang="en-US" sz="2000">
                <a:sym typeface="Wingdings" pitchFamily="2" charset="2"/>
              </a:rPr>
              <a:t>하나의 클래스로부터 여러 개의 인스턴스를 만들 수 있음</a:t>
            </a:r>
            <a:endParaRPr lang="ko-KR" altLang="en-US" sz="2000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3B366D5A-8F10-3A4D-83A1-AB3601E6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객체와 클래스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B30BC731-9961-3B45-B9A9-0503E4FDB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49663"/>
            <a:ext cx="716280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16456</TotalTime>
  <Words>2318</Words>
  <Application>Microsoft Macintosh PowerPoint</Application>
  <PresentationFormat>화면 슬라이드 쇼(4:3)</PresentationFormat>
  <Paragraphs>472</Paragraphs>
  <Slides>56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5" baseType="lpstr">
      <vt:lpstr>맑은 고딕</vt:lpstr>
      <vt:lpstr>Verdana</vt:lpstr>
      <vt:lpstr>HY견고딕</vt:lpstr>
      <vt:lpstr>HY헤드라인M</vt:lpstr>
      <vt:lpstr>Wingdings</vt:lpstr>
      <vt:lpstr>HY강M</vt:lpstr>
      <vt:lpstr>돋움</vt:lpstr>
      <vt:lpstr>Arial</vt:lpstr>
      <vt:lpstr>2_디자인 사용자 지정</vt:lpstr>
      <vt:lpstr>6장. 클래스</vt:lpstr>
      <vt:lpstr>PowerPoint 프레젠테이션</vt:lpstr>
      <vt:lpstr>1절. 객체 지향 프로그래밍</vt:lpstr>
      <vt:lpstr>1절. 객체 지향 프로그래밍</vt:lpstr>
      <vt:lpstr>1절. 객체 지향 프로그래밍</vt:lpstr>
      <vt:lpstr>1절. 객체 지향 프로그래밍</vt:lpstr>
      <vt:lpstr>1절. 객체 지향 프로그래밍</vt:lpstr>
      <vt:lpstr>1절. 객체 지향 프로그래밍</vt:lpstr>
      <vt:lpstr>2절. 객체와 클래스</vt:lpstr>
      <vt:lpstr>3절. 클래스 선언</vt:lpstr>
      <vt:lpstr>3절. 클래스 선언</vt:lpstr>
      <vt:lpstr>4절. 객체 생성과 클래스 변수</vt:lpstr>
      <vt:lpstr>4절. 객체 생성과 클래스 변수</vt:lpstr>
      <vt:lpstr>4절. 객체 생성과 클래스 변수</vt:lpstr>
      <vt:lpstr>5절. 클래스의 구성 멤버</vt:lpstr>
      <vt:lpstr>6절. 필드(field)</vt:lpstr>
      <vt:lpstr>6절. 필드(field)</vt:lpstr>
      <vt:lpstr>6절. 필드(field)</vt:lpstr>
      <vt:lpstr>6절. 필드(field)</vt:lpstr>
      <vt:lpstr>7절. 생성자(Constructor)</vt:lpstr>
      <vt:lpstr>7절. 생성자(Constructor)</vt:lpstr>
      <vt:lpstr>7절. 생성자(Constructor)</vt:lpstr>
      <vt:lpstr>7절. 생성자(Constructor)</vt:lpstr>
      <vt:lpstr>7절. 생성자(Constructor)</vt:lpstr>
      <vt:lpstr>8절. 메소드(method)</vt:lpstr>
      <vt:lpstr>8절. 메소드(method)</vt:lpstr>
      <vt:lpstr>8절. 메소드(method)</vt:lpstr>
      <vt:lpstr>8절. 메소드(method)</vt:lpstr>
      <vt:lpstr>8절. 메소드(method)</vt:lpstr>
      <vt:lpstr>8절. 메소드(method)</vt:lpstr>
      <vt:lpstr>9절. 인스턴스 멤버와 this</vt:lpstr>
      <vt:lpstr>9절. 인스턴스 멤버와 this</vt:lpstr>
      <vt:lpstr>10절. 정적 멤버와 static</vt:lpstr>
      <vt:lpstr>10절. 정적 멤버와 static</vt:lpstr>
      <vt:lpstr>10절. 정적 멤버와 static</vt:lpstr>
      <vt:lpstr>10절. 정적 멤버와 static</vt:lpstr>
      <vt:lpstr>10절. 정적 멤버와 static</vt:lpstr>
      <vt:lpstr>10절. 정적 멤버와 static</vt:lpstr>
      <vt:lpstr>10절. 정적 멤버와 static</vt:lpstr>
      <vt:lpstr>11절. final 필드와 상수(static final)</vt:lpstr>
      <vt:lpstr>11절. final 필드와 상수(static final)</vt:lpstr>
      <vt:lpstr>12절. 패키지(package)</vt:lpstr>
      <vt:lpstr>12절. 패키지(package)</vt:lpstr>
      <vt:lpstr>12절. 패키지(package)</vt:lpstr>
      <vt:lpstr>13절. 접근 제한자</vt:lpstr>
      <vt:lpstr>13절. 접근 제한자</vt:lpstr>
      <vt:lpstr>13절. 접근 제한자</vt:lpstr>
      <vt:lpstr>14절. Getter와 Setter</vt:lpstr>
      <vt:lpstr>15절. 어노테이션(Annotation)</vt:lpstr>
      <vt:lpstr>15절. 어노테이션(Annotation)</vt:lpstr>
      <vt:lpstr>15절. 어노테이션(Annotation)</vt:lpstr>
      <vt:lpstr>15절. 어노테이션(Annotation)</vt:lpstr>
      <vt:lpstr>15절. 어노테이션(Annotation)</vt:lpstr>
      <vt:lpstr>15절. 어노테이션(Annotation)</vt:lpstr>
      <vt:lpstr>15절. 어노테이션(Annotation)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2519</cp:revision>
  <dcterms:created xsi:type="dcterms:W3CDTF">2004-07-21T02:43:03Z</dcterms:created>
  <dcterms:modified xsi:type="dcterms:W3CDTF">2021-03-19T00:56:58Z</dcterms:modified>
</cp:coreProperties>
</file>