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27"/>
  </p:notesMasterIdLst>
  <p:handoutMasterIdLst>
    <p:handoutMasterId r:id="rId28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275" r:id="rId26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29"/>
    </p:embeddedFont>
    <p:embeddedFont>
      <p:font typeface="HY강M" panose="02030600000101010101" pitchFamily="18" charset="-127"/>
      <p:regular r:id="rId30"/>
    </p:embeddedFont>
    <p:embeddedFont>
      <p:font typeface="HY견고딕" panose="02030600000101010101" pitchFamily="18" charset="-127"/>
      <p:regular r:id="rId31"/>
    </p:embeddedFont>
    <p:embeddedFont>
      <p:font typeface="HY헤드라인M" panose="02030600000101010101" pitchFamily="18" charset="-127"/>
      <p:regular r:id="rId32"/>
    </p:embeddedFont>
    <p:embeddedFont>
      <p:font typeface="맑은 고딕" panose="020B0503020000020004" pitchFamily="34" charset="-127"/>
      <p:regular r:id="rId33"/>
      <p:bold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687A9BA-DF8D-974C-95B2-69B1CD9026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3E9EFF5-3546-A34C-B0B5-A33A5500CC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A29D53B6-6865-6C42-BD08-3731C64AA835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369CA726-2B9E-DD4D-8B2E-FD648C35F08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1B1C887D-FE78-114A-B5FD-BFABEC5011B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30D498F8-9DDE-D44B-9985-A9D2D8D2656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4AE96F-6CCD-B542-99CD-4572BB3C17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E163C4-4C65-A84F-98B2-5E9C6B695B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7DF0B110-AD5A-2345-B7FD-AE5AB49E2A34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CCF6191-CE23-944E-8826-92D775C96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52E89ED-3EEB-DF4B-B35E-53BB38FEF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039A9-0BD2-CA42-B8DB-A6D0DDA9C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33155-3CBE-D247-99D6-7F99C0225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BF5D388-07DE-D344-B2C6-D20BF43A333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176B693-3109-BA4C-9FE2-C838BDE51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B9D3968-1B02-E34B-B218-03A9834211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A8A5345-F449-2B49-8642-E585B28191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83F257A-19F8-0944-A253-4C1A7407D6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C8834C5-2786-0E43-BEF2-9BCDC03A06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6916BF3-EF2B-974A-8B0B-9FBB473406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B55B505-A2CE-9F46-986C-A92C0D64BF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B382AC29-49B9-8345-9BAC-4E3F2132CD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BEB9771-051E-1649-8683-1E9D5D29700D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61298A89-421B-6D4D-881C-8978B6E2E8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DB2E39E2-D610-B844-B460-0FDD09E5DC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A1DEDC2D-BD7A-F049-85F8-869D66249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334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95D521A5-7817-664F-AF7F-45F98621353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62609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175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C633B55-96EC-7545-BB4B-ADEC806B4D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55175F40-C99B-1C4A-BBED-15B0FC3F27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2655AD3-E84C-E34A-A47F-A2B4B7C919A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62F249D2-BB7F-D644-9901-946813582B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78722F1E-1F4B-3B47-91A3-E8E5BCE2B6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E672DA93-2080-1340-A0B5-F12C6C2C8F86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7D0F7EB8-7A18-DD4F-A5EE-1FDD04C4EA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34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490EEA22-22AF-2A49-B7BF-82612E96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2EF48F3F-CE9C-834E-83B3-F31B6F2905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D17EC840-0C5C-1B41-A86E-65CB3593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363C8BF0-506D-F248-BA94-980AB85EB1DE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E57A0530-6F44-5042-94E9-6AF2949215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4635AC6B-073D-734B-919A-6D544B83D4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1F156E9B-D699-1D4A-A0B9-3A8207E81298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D5F8F07B-3AF9-7A49-B20E-0D0461F420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58858D93-0AA0-2644-9ABF-FF5358E12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415E56C8-F03C-2A45-A821-5CF23947CF3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6C4FD459-3FBA-A148-9CCE-D8F59FB2895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7451745B-BF7B-A946-BFF0-23B5EF537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5" r:id="rId3"/>
    <p:sldLayoutId id="214748452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7C31CC81-062B-B24D-9CF4-D4048F92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7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상속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6C26E2D9-DAC3-8643-9E16-30D12C930F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부모 메소드 사용</a:t>
            </a:r>
            <a:r>
              <a:rPr lang="en-US" altLang="ko-KR" sz="2400"/>
              <a:t>(super)</a:t>
            </a:r>
          </a:p>
          <a:p>
            <a:pPr lvl="1"/>
            <a:r>
              <a:rPr lang="ko-KR" altLang="en-US" sz="2000"/>
              <a:t>메소드 재정의는 부모 메소드 숨기는 효과 </a:t>
            </a:r>
            <a:r>
              <a:rPr lang="en-US" altLang="ko-KR" sz="2000"/>
              <a:t>!!</a:t>
            </a:r>
          </a:p>
          <a:p>
            <a:pPr lvl="2"/>
            <a:r>
              <a:rPr lang="ko-KR" altLang="en-US" sz="1800"/>
              <a:t>자식 클래스에서는 재정의된 메소드만 호출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자식 클래스에서 수정되기 전 부모 메소드 호출 </a:t>
            </a:r>
            <a:r>
              <a:rPr lang="en-US" altLang="ko-KR" sz="2000"/>
              <a:t>- super</a:t>
            </a:r>
            <a:r>
              <a:rPr lang="ko-KR" altLang="en-US" sz="2000"/>
              <a:t> 사용</a:t>
            </a:r>
            <a:endParaRPr lang="en-US" altLang="ko-KR" sz="2000"/>
          </a:p>
          <a:p>
            <a:pPr lvl="2"/>
            <a:r>
              <a:rPr lang="en-US" altLang="ko-KR" sz="1800"/>
              <a:t>super</a:t>
            </a:r>
            <a:r>
              <a:rPr lang="ko-KR" altLang="en-US" sz="1800"/>
              <a:t>는 부모 객체 참조</a:t>
            </a:r>
            <a:r>
              <a:rPr lang="en-US" altLang="ko-KR" sz="1800"/>
              <a:t>(</a:t>
            </a:r>
            <a:r>
              <a:rPr lang="ko-KR" altLang="en-US" sz="1800"/>
              <a:t>참고</a:t>
            </a:r>
            <a:r>
              <a:rPr lang="en-US" altLang="ko-KR" sz="1800"/>
              <a:t>: this</a:t>
            </a:r>
            <a:r>
              <a:rPr lang="ko-KR" altLang="en-US" sz="1800"/>
              <a:t>는 자신 객체 참조</a:t>
            </a:r>
            <a:r>
              <a:rPr lang="en-US" altLang="ko-KR" sz="1800"/>
              <a:t>)</a:t>
            </a:r>
          </a:p>
          <a:p>
            <a:endParaRPr lang="ko-KR" altLang="en-US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821C0F0A-E187-0948-8BD5-092114FA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메소드 재정의</a:t>
            </a:r>
            <a:r>
              <a:rPr lang="en-US" altLang="ko-KR"/>
              <a:t>(Override)</a:t>
            </a:r>
            <a:endParaRPr lang="ko-KR" altLang="en-US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F6D2CCF7-35D3-8E44-A235-2E36673C6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3429000"/>
            <a:ext cx="1847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>
            <a:extLst>
              <a:ext uri="{FF2B5EF4-FFF2-40B4-BE49-F238E27FC236}">
                <a16:creationId xmlns:a16="http://schemas.microsoft.com/office/drawing/2014/main" id="{15DE2D01-7EEC-954C-9C48-E9671432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3876675"/>
            <a:ext cx="55483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74DC880A-2B6D-8E41-99D8-3073ED362A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final </a:t>
            </a:r>
            <a:r>
              <a:rPr lang="ko-KR" altLang="en-US" sz="2400"/>
              <a:t>키워드의 용도</a:t>
            </a:r>
            <a:endParaRPr lang="en-US" altLang="ko-KR" sz="2400"/>
          </a:p>
          <a:p>
            <a:pPr lvl="1"/>
            <a:r>
              <a:rPr lang="en-US" altLang="ko-KR" sz="2000"/>
              <a:t>final </a:t>
            </a:r>
            <a:r>
              <a:rPr lang="ko-KR" altLang="en-US" sz="2000"/>
              <a:t>필드</a:t>
            </a:r>
            <a:r>
              <a:rPr lang="en-US" altLang="ko-KR" sz="2000"/>
              <a:t>: </a:t>
            </a:r>
            <a:r>
              <a:rPr lang="ko-KR" altLang="en-US" sz="2000"/>
              <a:t>수정 불가 필드</a:t>
            </a:r>
            <a:endParaRPr lang="en-US" altLang="ko-KR" sz="2000"/>
          </a:p>
          <a:p>
            <a:pPr lvl="1"/>
            <a:r>
              <a:rPr lang="en-US" altLang="ko-KR" sz="2000"/>
              <a:t>final </a:t>
            </a:r>
            <a:r>
              <a:rPr lang="ko-KR" altLang="en-US" sz="2000"/>
              <a:t>클래스</a:t>
            </a:r>
            <a:r>
              <a:rPr lang="en-US" altLang="ko-KR" sz="2000"/>
              <a:t>: </a:t>
            </a:r>
            <a:r>
              <a:rPr lang="ko-KR" altLang="en-US" sz="2000"/>
              <a:t>부모로 사용 불가한 클래스</a:t>
            </a:r>
            <a:endParaRPr lang="en-US" altLang="ko-KR" sz="2000"/>
          </a:p>
          <a:p>
            <a:pPr lvl="1"/>
            <a:r>
              <a:rPr lang="en-US" altLang="ko-KR" sz="2000"/>
              <a:t>final </a:t>
            </a:r>
            <a:r>
              <a:rPr lang="ko-KR" altLang="en-US" sz="2000"/>
              <a:t>메소드</a:t>
            </a:r>
            <a:r>
              <a:rPr lang="en-US" altLang="ko-KR" sz="2000"/>
              <a:t>: </a:t>
            </a:r>
            <a:r>
              <a:rPr lang="ko-KR" altLang="en-US" sz="2000"/>
              <a:t>자식이 재정의할 수 없는 메소드</a:t>
            </a:r>
            <a:endParaRPr lang="en-US" altLang="ko-KR" sz="2000"/>
          </a:p>
          <a:p>
            <a:pPr lvl="2"/>
            <a:endParaRPr lang="en-US" altLang="ko-KR"/>
          </a:p>
          <a:p>
            <a:r>
              <a:rPr lang="ko-KR" altLang="en-US" sz="2400"/>
              <a:t>상속할 수 없는 </a:t>
            </a:r>
            <a:r>
              <a:rPr lang="en-US" altLang="ko-KR" sz="2400"/>
              <a:t>final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ko-KR" altLang="en-US" sz="1800"/>
              <a:t>자식 클래스 만들지 못하도록 </a:t>
            </a:r>
            <a:r>
              <a:rPr lang="en-US" altLang="ko-KR" sz="1800"/>
              <a:t>final </a:t>
            </a:r>
            <a:r>
              <a:rPr lang="ko-KR" altLang="en-US" sz="1800"/>
              <a:t>클래스로 생성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endParaRPr lang="en-US" altLang="ko-KR"/>
          </a:p>
          <a:p>
            <a:r>
              <a:rPr lang="ko-KR" altLang="en-US" sz="2400"/>
              <a:t>오버라이딩 불가한 </a:t>
            </a:r>
            <a:r>
              <a:rPr lang="en-US" altLang="ko-KR" sz="2400"/>
              <a:t>final </a:t>
            </a:r>
            <a:r>
              <a:rPr lang="ko-KR" altLang="en-US" sz="2400"/>
              <a:t>메소드</a:t>
            </a:r>
            <a:endParaRPr lang="en-US" altLang="ko-KR" sz="2400"/>
          </a:p>
          <a:p>
            <a:pPr lvl="1"/>
            <a:r>
              <a:rPr lang="ko-KR" altLang="en-US" sz="2000"/>
              <a:t>자식 클래스가 재정의 못하도록 부모 클래스의 메소드를 </a:t>
            </a:r>
            <a:r>
              <a:rPr lang="en-US" altLang="ko-KR" sz="2000"/>
              <a:t>final</a:t>
            </a:r>
            <a:r>
              <a:rPr lang="ko-KR" altLang="en-US" sz="2000"/>
              <a:t>로 생성</a:t>
            </a:r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22C84461-2424-B149-989E-19B86A11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final </a:t>
            </a:r>
            <a:r>
              <a:rPr lang="ko-KR" altLang="en-US"/>
              <a:t>클래스와 </a:t>
            </a:r>
            <a:r>
              <a:rPr lang="en-US" altLang="ko-KR"/>
              <a:t>final </a:t>
            </a:r>
            <a:r>
              <a:rPr lang="ko-KR" altLang="en-US"/>
              <a:t>메소드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C560E124-3AA5-AD45-A8BB-B333972E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2800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>
            <a:extLst>
              <a:ext uri="{FF2B5EF4-FFF2-40B4-BE49-F238E27FC236}">
                <a16:creationId xmlns:a16="http://schemas.microsoft.com/office/drawing/2014/main" id="{8F9C5D19-AF76-9D40-9D05-AACAF922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38625"/>
            <a:ext cx="2562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>
            <a:extLst>
              <a:ext uri="{FF2B5EF4-FFF2-40B4-BE49-F238E27FC236}">
                <a16:creationId xmlns:a16="http://schemas.microsoft.com/office/drawing/2014/main" id="{289ADD0F-4E3C-F846-B42C-B2E717C7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4238625"/>
            <a:ext cx="3990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36856659-3352-504A-A922-D7FCFC5001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protected </a:t>
            </a:r>
            <a:r>
              <a:rPr lang="ko-KR" altLang="en-US" sz="2400"/>
              <a:t>접근 제한자</a:t>
            </a:r>
            <a:endParaRPr lang="en-US" altLang="ko-KR" sz="2400"/>
          </a:p>
          <a:p>
            <a:pPr lvl="1"/>
            <a:r>
              <a:rPr lang="ko-KR" altLang="en-US" sz="2000"/>
              <a:t>상속과 관련된 접근 제한자</a:t>
            </a:r>
            <a:endParaRPr lang="en-US" altLang="ko-KR" sz="2000"/>
          </a:p>
          <a:p>
            <a:pPr lvl="2"/>
            <a:r>
              <a:rPr lang="ko-KR" altLang="en-US" sz="1800"/>
              <a:t>같은 패키지</a:t>
            </a:r>
            <a:r>
              <a:rPr lang="en-US" altLang="ko-KR" sz="1800"/>
              <a:t>: default</a:t>
            </a:r>
            <a:r>
              <a:rPr lang="ko-KR" altLang="en-US" sz="1800"/>
              <a:t>와 동일</a:t>
            </a:r>
            <a:endParaRPr lang="en-US" altLang="ko-KR" sz="1800"/>
          </a:p>
          <a:p>
            <a:pPr lvl="2"/>
            <a:r>
              <a:rPr lang="ko-KR" altLang="en-US" sz="1800"/>
              <a:t>다른 패키지</a:t>
            </a:r>
            <a:r>
              <a:rPr lang="en-US" altLang="ko-KR" sz="1800"/>
              <a:t>: </a:t>
            </a:r>
            <a:r>
              <a:rPr lang="ko-KR" altLang="en-US" sz="1800">
                <a:solidFill>
                  <a:srgbClr val="0070C0"/>
                </a:solidFill>
              </a:rPr>
              <a:t>자식 클래스만 접근 허용 </a:t>
            </a:r>
            <a:r>
              <a:rPr lang="en-US" altLang="ko-KR" sz="1800">
                <a:solidFill>
                  <a:srgbClr val="0070C0"/>
                </a:solidFill>
              </a:rPr>
              <a:t>(p.303~305) </a:t>
            </a:r>
          </a:p>
          <a:p>
            <a:pPr lvl="1"/>
            <a:endParaRPr lang="ko-KR" altLang="en-US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30F6E9F1-D038-B34E-9E0E-D16E9D0E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protected </a:t>
            </a:r>
            <a:r>
              <a:rPr lang="ko-KR" altLang="en-US"/>
              <a:t>접근 제한자</a:t>
            </a:r>
          </a:p>
        </p:txBody>
      </p:sp>
      <p:pic>
        <p:nvPicPr>
          <p:cNvPr id="16388" name="Picture 9">
            <a:extLst>
              <a:ext uri="{FF2B5EF4-FFF2-40B4-BE49-F238E27FC236}">
                <a16:creationId xmlns:a16="http://schemas.microsoft.com/office/drawing/2014/main" id="{6F517263-C1EA-044C-B663-BBF0986B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4876800"/>
            <a:ext cx="64293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>
            <a:extLst>
              <a:ext uri="{FF2B5EF4-FFF2-40B4-BE49-F238E27FC236}">
                <a16:creationId xmlns:a16="http://schemas.microsoft.com/office/drawing/2014/main" id="{3C9E9C23-27B8-1747-9ECC-4209923FA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2743200"/>
            <a:ext cx="4576763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89C61875-D82A-304E-9E86-B800EA32B3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다형성</a:t>
            </a:r>
            <a:r>
              <a:rPr lang="en-US" altLang="ko-KR" sz="2400"/>
              <a:t> (</a:t>
            </a:r>
            <a:r>
              <a:rPr lang="ko-KR" altLang="en-US" sz="2400"/>
              <a:t>多形性</a:t>
            </a:r>
            <a:r>
              <a:rPr lang="en-US" altLang="ko-KR" sz="2400"/>
              <a:t>, Polymorphism)</a:t>
            </a:r>
          </a:p>
          <a:p>
            <a:pPr lvl="1"/>
            <a:r>
              <a:rPr lang="ko-KR" altLang="en-US" sz="2000"/>
              <a:t>같은 타입이지만 실행 결과가 다양한 객체 대입</a:t>
            </a:r>
            <a:r>
              <a:rPr lang="en-US" altLang="ko-KR" sz="2000"/>
              <a:t>(</a:t>
            </a:r>
            <a:r>
              <a:rPr lang="ko-KR" altLang="en-US" sz="2000"/>
              <a:t>이용</a:t>
            </a:r>
            <a:r>
              <a:rPr lang="en-US" altLang="ko-KR" sz="2000"/>
              <a:t>) </a:t>
            </a:r>
            <a:r>
              <a:rPr lang="ko-KR" altLang="en-US" sz="2000"/>
              <a:t>가능한 성질</a:t>
            </a:r>
            <a:endParaRPr lang="en-US" altLang="ko-KR" sz="2000"/>
          </a:p>
          <a:p>
            <a:pPr lvl="2"/>
            <a:r>
              <a:rPr lang="ko-KR" altLang="en-US" sz="1800"/>
              <a:t>부모 타입에는 모든 자식 객체가 대입 가능</a:t>
            </a:r>
            <a:endParaRPr lang="en-US" altLang="ko-KR" sz="1800"/>
          </a:p>
          <a:p>
            <a:pPr lvl="3"/>
            <a:r>
              <a:rPr lang="en-US" altLang="ko-KR"/>
              <a:t> </a:t>
            </a:r>
            <a:r>
              <a:rPr lang="ko-KR" altLang="en-US"/>
              <a:t>자식 타입은 부모 타입으로 자동 타입 변환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 sz="1800"/>
              <a:t>효과</a:t>
            </a:r>
            <a:r>
              <a:rPr lang="en-US" altLang="ko-KR" sz="1800"/>
              <a:t>: </a:t>
            </a:r>
            <a:r>
              <a:rPr lang="ko-KR" altLang="en-US" sz="1800"/>
              <a:t>객체 부품화 가능</a:t>
            </a:r>
            <a:endParaRPr lang="en-US" altLang="ko-KR" sz="1800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2D83AA73-A1C4-8042-A0FE-F402FF31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  <a:r>
              <a:rPr lang="en-US" altLang="ko-KR"/>
              <a:t>(polymorphism)</a:t>
            </a:r>
            <a:endParaRPr lang="ko-KR" altLang="en-US"/>
          </a:p>
        </p:txBody>
      </p:sp>
      <p:pic>
        <p:nvPicPr>
          <p:cNvPr id="17412" name="Picture 6">
            <a:extLst>
              <a:ext uri="{FF2B5EF4-FFF2-40B4-BE49-F238E27FC236}">
                <a16:creationId xmlns:a16="http://schemas.microsoft.com/office/drawing/2014/main" id="{88558246-B1B4-694F-ACB2-B1D726EC5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3217863"/>
            <a:ext cx="69342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DA51D72C-D494-0846-BCC9-ECECB51B6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자동 타입 변환</a:t>
            </a:r>
            <a:r>
              <a:rPr lang="en-US" altLang="ko-KR" sz="2400"/>
              <a:t>(Promotion)</a:t>
            </a:r>
          </a:p>
          <a:p>
            <a:pPr lvl="1"/>
            <a:r>
              <a:rPr lang="ko-KR" altLang="en-US" sz="2000"/>
              <a:t>프로그램 실행 도중에 자동 타입 변환이 일어나는 것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BFFDE9F3-1A52-2044-BD8B-A9A91339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  <a:r>
              <a:rPr lang="en-US" altLang="ko-KR"/>
              <a:t>(polymorphism)</a:t>
            </a:r>
            <a:endParaRPr lang="ko-KR" altLang="en-US"/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5491B58A-9354-C74D-B14F-B6C6663B0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905000"/>
            <a:ext cx="314325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>
            <a:extLst>
              <a:ext uri="{FF2B5EF4-FFF2-40B4-BE49-F238E27FC236}">
                <a16:creationId xmlns:a16="http://schemas.microsoft.com/office/drawing/2014/main" id="{275356F3-598A-E540-BC87-88FA90456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833563"/>
            <a:ext cx="48863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6E3EF0-33F2-2C40-BA7B-D1104F6B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68813"/>
            <a:ext cx="43561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429587C-D9E5-D544-B5F1-78C8F155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192588"/>
            <a:ext cx="55467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635DDBC-906A-674C-9F3B-D89F122C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049838"/>
            <a:ext cx="2200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F9DBF782-F64B-3C4A-B52B-B095A2B908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자동 타입 변환</a:t>
            </a:r>
            <a:r>
              <a:rPr lang="en-US" altLang="ko-KR" sz="2400"/>
              <a:t>(Promotion)</a:t>
            </a:r>
          </a:p>
          <a:p>
            <a:pPr lvl="1"/>
            <a:r>
              <a:rPr lang="ko-KR" altLang="en-US" sz="2000"/>
              <a:t>바로 위의 부모가 아니더라도 상속 계층의 상위면 자동 타입 변환 가능</a:t>
            </a:r>
            <a:endParaRPr lang="en-US" altLang="ko-KR" sz="2000"/>
          </a:p>
          <a:p>
            <a:pPr lvl="2"/>
            <a:r>
              <a:rPr lang="ko-KR" altLang="en-US" sz="1800"/>
              <a:t>변환 후에는 부모 클래스 멤버만 접근 가능 </a:t>
            </a:r>
            <a:r>
              <a:rPr lang="en-US" altLang="ko-KR" sz="1800"/>
              <a:t>(p.308~310) 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DFF6324F-8702-534B-9373-4891C081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  <a:r>
              <a:rPr lang="en-US" altLang="ko-KR"/>
              <a:t>(polymorphism)</a:t>
            </a:r>
            <a:endParaRPr lang="ko-KR" altLang="en-US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5AA14145-A058-5949-8D06-94E671D4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86000"/>
            <a:ext cx="7856538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6ED8B0E5-F040-C548-8E8D-5A946E3076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필드의 다형성 </a:t>
            </a:r>
            <a:r>
              <a:rPr lang="en-US" altLang="ko-KR" sz="2400"/>
              <a:t>(p.311~317) </a:t>
            </a:r>
          </a:p>
          <a:p>
            <a:pPr lvl="1"/>
            <a:r>
              <a:rPr lang="ko-KR" altLang="en-US" sz="2000"/>
              <a:t>다형성을 구현하는 기술적 방법</a:t>
            </a:r>
            <a:endParaRPr lang="en-US" altLang="ko-KR" sz="2000"/>
          </a:p>
          <a:p>
            <a:pPr lvl="2"/>
            <a:r>
              <a:rPr lang="ko-KR" altLang="en-US" sz="1800"/>
              <a:t>부모 타입으로 자동 변환</a:t>
            </a:r>
            <a:endParaRPr lang="en-US" altLang="ko-KR" sz="1800"/>
          </a:p>
          <a:p>
            <a:pPr lvl="2"/>
            <a:r>
              <a:rPr lang="ko-KR" altLang="en-US" sz="1800"/>
              <a:t>재정의된 메소드</a:t>
            </a:r>
            <a:r>
              <a:rPr lang="en-US" altLang="ko-KR" sz="1800"/>
              <a:t>(</a:t>
            </a:r>
            <a:r>
              <a:rPr lang="ko-KR" altLang="en-US" sz="1800"/>
              <a:t>오버라이딩</a:t>
            </a:r>
            <a:r>
              <a:rPr lang="en-US" altLang="ko-KR" sz="1800"/>
              <a:t>)</a:t>
            </a:r>
          </a:p>
          <a:p>
            <a:endParaRPr lang="ko-KR" altLang="en-US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E8347251-7846-C543-8942-ED75FED2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  <a:r>
              <a:rPr lang="en-US" altLang="ko-KR"/>
              <a:t>(polymorphism)</a:t>
            </a:r>
            <a:endParaRPr lang="ko-KR" altLang="en-US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63D056E8-AD6C-FB46-851D-00A03935A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2743200"/>
            <a:ext cx="3673475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160DD-FBC4-9A42-869C-346CCD9249D2}"/>
              </a:ext>
            </a:extLst>
          </p:cNvPr>
          <p:cNvSpPr txBox="1"/>
          <p:nvPr/>
        </p:nvSpPr>
        <p:spPr>
          <a:xfrm>
            <a:off x="3879850" y="3457575"/>
            <a:ext cx="1285875" cy="307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latin typeface="+mn-ea"/>
              </a:rPr>
              <a:t>void roll() {…}</a:t>
            </a:r>
            <a:endParaRPr lang="ko-KR" altLang="en-US" sz="14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608A1-A053-674D-ADC0-16C2B45406D7}"/>
              </a:ext>
            </a:extLst>
          </p:cNvPr>
          <p:cNvSpPr txBox="1"/>
          <p:nvPr/>
        </p:nvSpPr>
        <p:spPr>
          <a:xfrm>
            <a:off x="1022350" y="4743450"/>
            <a:ext cx="1285875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n-ea"/>
              </a:rPr>
              <a:t>[</a:t>
            </a:r>
            <a:r>
              <a:rPr lang="ko-KR" altLang="en-US" sz="1400">
                <a:latin typeface="+mn-ea"/>
              </a:rPr>
              <a:t>재정의</a:t>
            </a:r>
            <a:r>
              <a:rPr lang="en-US" altLang="ko-KR" sz="1400">
                <a:latin typeface="+mn-ea"/>
              </a:rPr>
              <a:t>]</a:t>
            </a:r>
          </a:p>
          <a:p>
            <a:pPr algn="ctr">
              <a:defRPr/>
            </a:pPr>
            <a:r>
              <a:rPr lang="en-US" altLang="ko-KR" sz="1400">
                <a:latin typeface="+mn-ea"/>
              </a:rPr>
              <a:t>void roll() {…}</a:t>
            </a:r>
            <a:endParaRPr lang="ko-KR" altLang="en-US" sz="140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7365E-611D-A149-AD93-B454D37362DE}"/>
              </a:ext>
            </a:extLst>
          </p:cNvPr>
          <p:cNvSpPr txBox="1"/>
          <p:nvPr/>
        </p:nvSpPr>
        <p:spPr>
          <a:xfrm>
            <a:off x="4379913" y="4672013"/>
            <a:ext cx="1285875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n-ea"/>
              </a:rPr>
              <a:t>[</a:t>
            </a:r>
            <a:r>
              <a:rPr lang="ko-KR" altLang="en-US" sz="1400">
                <a:latin typeface="+mn-ea"/>
              </a:rPr>
              <a:t>재정의</a:t>
            </a:r>
            <a:r>
              <a:rPr lang="en-US" altLang="ko-KR" sz="1400">
                <a:latin typeface="+mn-ea"/>
              </a:rPr>
              <a:t>]</a:t>
            </a:r>
          </a:p>
          <a:p>
            <a:pPr algn="ctr">
              <a:defRPr/>
            </a:pPr>
            <a:r>
              <a:rPr lang="en-US" altLang="ko-KR" sz="1400">
                <a:latin typeface="+mn-ea"/>
              </a:rPr>
              <a:t>void roll() {…}</a:t>
            </a:r>
            <a:endParaRPr lang="ko-KR" altLang="en-US" sz="140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CD7F7541-613D-514E-9B59-DC8D9D8B56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하나의 배열로 객체 관리 </a:t>
            </a:r>
            <a:r>
              <a:rPr lang="en-US" altLang="ko-KR" sz="2400"/>
              <a:t>(p.318~320) </a:t>
            </a:r>
            <a:endParaRPr lang="ko-KR" altLang="en-US" sz="2400"/>
          </a:p>
          <a:p>
            <a:endParaRPr lang="ko-KR" altLang="en-US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7D545946-C108-6D4F-9E5C-B70949EC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  <a:r>
              <a:rPr lang="en-US" altLang="ko-KR"/>
              <a:t>(polymorphism)</a:t>
            </a:r>
            <a:endParaRPr lang="ko-KR" altLang="en-US"/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7E05236F-7964-624F-BF64-817330EF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447800"/>
            <a:ext cx="7572375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>
            <a:extLst>
              <a:ext uri="{FF2B5EF4-FFF2-40B4-BE49-F238E27FC236}">
                <a16:creationId xmlns:a16="http://schemas.microsoft.com/office/drawing/2014/main" id="{25DDC000-88B3-B745-A216-F6D792099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876675"/>
            <a:ext cx="36433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4">
            <a:extLst>
              <a:ext uri="{FF2B5EF4-FFF2-40B4-BE49-F238E27FC236}">
                <a16:creationId xmlns:a16="http://schemas.microsoft.com/office/drawing/2014/main" id="{F3EAB064-6A00-0C44-A5B8-DD093263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876675"/>
            <a:ext cx="3786188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33C542E2-8824-FD44-B8DE-CA1C525C7A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매개변수의 다형성 </a:t>
            </a:r>
            <a:r>
              <a:rPr lang="en-US" altLang="ko-KR" sz="2400"/>
              <a:t>(p.321~323) </a:t>
            </a:r>
          </a:p>
          <a:p>
            <a:pPr lvl="1"/>
            <a:r>
              <a:rPr lang="ko-KR" altLang="en-US" sz="2000"/>
              <a:t>매개변수가 클래스 타입일 경우</a:t>
            </a:r>
            <a:endParaRPr lang="en-US" altLang="ko-KR" sz="2000"/>
          </a:p>
          <a:p>
            <a:pPr lvl="2"/>
            <a:r>
              <a:rPr lang="ko-KR" altLang="en-US" sz="1800"/>
              <a:t>해당 클래스의 객체 대입이 원칙이나</a:t>
            </a:r>
            <a:r>
              <a:rPr lang="en-US" altLang="ko-KR" sz="1800"/>
              <a:t> </a:t>
            </a:r>
            <a:r>
              <a:rPr lang="ko-KR" altLang="en-US" sz="1800"/>
              <a:t>자식 객체 대입하는 것도 허용</a:t>
            </a:r>
            <a:endParaRPr lang="en-US" altLang="ko-KR" sz="1800"/>
          </a:p>
          <a:p>
            <a:pPr lvl="3"/>
            <a:r>
              <a:rPr lang="ko-KR" altLang="en-US"/>
              <a:t> 자동 타입 변환</a:t>
            </a:r>
            <a:endParaRPr lang="en-US" altLang="ko-KR"/>
          </a:p>
          <a:p>
            <a:pPr lvl="3"/>
            <a:r>
              <a:rPr lang="en-US" altLang="ko-KR"/>
              <a:t> </a:t>
            </a:r>
            <a:r>
              <a:rPr lang="ko-KR" altLang="en-US"/>
              <a:t>매개변수의 다형성</a:t>
            </a:r>
          </a:p>
          <a:p>
            <a:endParaRPr lang="ko-KR" altLang="en-US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0842703C-9438-6A43-B939-85773CCE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  <a:r>
              <a:rPr lang="en-US" altLang="ko-KR"/>
              <a:t>(polymorphism)</a:t>
            </a:r>
            <a:endParaRPr lang="ko-KR" altLang="en-US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CE265706-05B4-994D-A1F1-7151EC451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35288"/>
            <a:ext cx="2033588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>
            <a:extLst>
              <a:ext uri="{FF2B5EF4-FFF2-40B4-BE49-F238E27FC236}">
                <a16:creationId xmlns:a16="http://schemas.microsoft.com/office/drawing/2014/main" id="{5E6EE8FE-02FC-0F4D-A3A9-A8A3EC22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18025"/>
            <a:ext cx="18986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>
            <a:extLst>
              <a:ext uri="{FF2B5EF4-FFF2-40B4-BE49-F238E27FC236}">
                <a16:creationId xmlns:a16="http://schemas.microsoft.com/office/drawing/2014/main" id="{24082E77-8C62-ED4C-8E70-57CF729B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036888"/>
            <a:ext cx="318611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5">
            <a:extLst>
              <a:ext uri="{FF2B5EF4-FFF2-40B4-BE49-F238E27FC236}">
                <a16:creationId xmlns:a16="http://schemas.microsoft.com/office/drawing/2014/main" id="{13DBD6C8-8CED-9741-9B7C-B16B40DE5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575300"/>
            <a:ext cx="4595813" cy="11509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8931D2-6FB1-2C45-84A0-A152E71215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강제 타입 변환</a:t>
            </a:r>
            <a:r>
              <a:rPr lang="en-US" altLang="ko-KR" sz="2400" dirty="0"/>
              <a:t>(Casting) (p.324~325)</a:t>
            </a:r>
          </a:p>
          <a:p>
            <a:pPr lvl="1">
              <a:defRPr/>
            </a:pPr>
            <a:r>
              <a:rPr lang="ko-KR" altLang="en-US" sz="2000" dirty="0"/>
              <a:t>부모 타입을 자식 타입으로 변환하는 것</a:t>
            </a:r>
            <a:endParaRPr lang="en-US" altLang="ko-KR" sz="20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조건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자식 타입을 부모 타입으로 자동 변환 후</a:t>
            </a:r>
            <a:r>
              <a:rPr lang="en-US" altLang="ko-KR" sz="1800" dirty="0"/>
              <a:t>, </a:t>
            </a:r>
            <a:r>
              <a:rPr lang="ko-KR" altLang="en-US" sz="1800" dirty="0"/>
              <a:t>다시 자식 타입으로 변환할 때</a:t>
            </a:r>
            <a:endParaRPr lang="en-US" altLang="ko-KR" sz="1800" dirty="0"/>
          </a:p>
          <a:p>
            <a:pPr marL="627062" lvl="2" indent="0">
              <a:buFontTx/>
              <a:buNone/>
              <a:defRPr/>
            </a:pPr>
            <a:endParaRPr lang="en-US" altLang="ko-KR" sz="1800" dirty="0"/>
          </a:p>
          <a:p>
            <a:pPr lvl="1">
              <a:defRPr/>
            </a:pPr>
            <a:r>
              <a:rPr lang="ko-KR" altLang="en-US" sz="2000" dirty="0"/>
              <a:t>강제 타입 변환 이 필요한 경우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자식 타입이 부모 타입으로 자동 변환</a:t>
            </a:r>
            <a:endParaRPr lang="en-US" altLang="ko-KR" sz="1800" dirty="0"/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부모 타입에 선언된 필드와 메소드만 사용 가능</a:t>
            </a:r>
            <a:endParaRPr lang="en-US" altLang="ko-KR" dirty="0"/>
          </a:p>
          <a:p>
            <a:pPr lvl="2">
              <a:defRPr/>
            </a:pP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자식 타입에 선언된 필드와 메소드를 다시 사용해야 할 경우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EE7555B0-3207-C54E-BA3E-1C289AF8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  <a:r>
              <a:rPr lang="en-US" altLang="ko-KR"/>
              <a:t>(polymorphism)</a:t>
            </a:r>
            <a:endParaRPr lang="ko-KR" altLang="en-US"/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B009C870-1C89-4E46-9822-9287AA69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50006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1677FD52-81E8-5B45-B169-C43D5C7A79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상속 개념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클래스 상속</a:t>
            </a:r>
            <a:r>
              <a:rPr lang="en-US" altLang="ko-KR" dirty="0"/>
              <a:t>(extends)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부모 생성자 호출</a:t>
            </a:r>
            <a:r>
              <a:rPr lang="en-US" altLang="ko-KR" dirty="0"/>
              <a:t>(super(…))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메소드 재정의</a:t>
            </a:r>
            <a:r>
              <a:rPr lang="en-US" altLang="ko-KR" dirty="0"/>
              <a:t>(Override)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final </a:t>
            </a:r>
            <a:r>
              <a:rPr lang="ko-KR" altLang="en-US" dirty="0"/>
              <a:t>클래스와 </a:t>
            </a:r>
            <a:r>
              <a:rPr lang="en-US" altLang="ko-KR" dirty="0"/>
              <a:t>final </a:t>
            </a:r>
            <a:r>
              <a:rPr lang="ko-KR" altLang="en-US" dirty="0"/>
              <a:t>메소드</a:t>
            </a:r>
          </a:p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protected </a:t>
            </a:r>
            <a:r>
              <a:rPr lang="ko-KR" altLang="en-US" dirty="0"/>
              <a:t>접근 제한자</a:t>
            </a:r>
          </a:p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타입변환과 다형성</a:t>
            </a:r>
            <a:r>
              <a:rPr lang="en-US" altLang="ko-KR" dirty="0"/>
              <a:t>(polymorphism)</a:t>
            </a:r>
          </a:p>
          <a:p>
            <a:pPr>
              <a:defRPr/>
            </a:pPr>
            <a:r>
              <a:rPr lang="en-US" altLang="ko-KR" dirty="0"/>
              <a:t>8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추상 클래스</a:t>
            </a:r>
            <a:r>
              <a:rPr lang="en-US" altLang="ko-KR" dirty="0"/>
              <a:t>(Abstract Class)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E3AC307B-6E61-9346-9164-DE89CC6B28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타입 확인</a:t>
            </a:r>
            <a:r>
              <a:rPr lang="en-US" altLang="ko-KR" sz="2400"/>
              <a:t>(instanceof) (p.326~329)</a:t>
            </a:r>
          </a:p>
          <a:p>
            <a:pPr lvl="1"/>
            <a:r>
              <a:rPr lang="ko-KR" altLang="en-US" sz="2000"/>
              <a:t>부모 타입이면 모두 자식 타입으로 강제 타입 변환할 수 있는 것 아님</a:t>
            </a:r>
            <a:endParaRPr lang="en-US" altLang="ko-KR" sz="2000"/>
          </a:p>
          <a:p>
            <a:pPr lvl="2"/>
            <a:r>
              <a:rPr lang="en-US" altLang="ko-KR" sz="1800"/>
              <a:t>ClassCastException </a:t>
            </a:r>
            <a:r>
              <a:rPr lang="ko-KR" altLang="en-US" sz="1800"/>
              <a:t>예외 발생 가능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먼저 자식 타입인지 확인 후 강제 타입 실행해야 함 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E9852A0E-4E2E-E24B-95CA-C6609629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  <a:r>
              <a:rPr lang="en-US" altLang="ko-KR"/>
              <a:t>(polymorphism)</a:t>
            </a:r>
            <a:endParaRPr lang="ko-KR" altLang="en-US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C5863082-D1F9-E44C-9648-7B8A574BA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209800"/>
            <a:ext cx="57435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>
            <a:extLst>
              <a:ext uri="{FF2B5EF4-FFF2-40B4-BE49-F238E27FC236}">
                <a16:creationId xmlns:a16="http://schemas.microsoft.com/office/drawing/2014/main" id="{6301FD05-4089-DA4D-B7A8-38986FC8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810000"/>
            <a:ext cx="45529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>
            <a:extLst>
              <a:ext uri="{FF2B5EF4-FFF2-40B4-BE49-F238E27FC236}">
                <a16:creationId xmlns:a16="http://schemas.microsoft.com/office/drawing/2014/main" id="{EDA95B39-94B3-AE4F-A492-CA88B6552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267200"/>
            <a:ext cx="6307137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270BCA7B-7E73-A549-901F-4806F8B6E5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추상 클래스 개념</a:t>
            </a:r>
            <a:endParaRPr lang="en-US" altLang="ko-KR" sz="2400"/>
          </a:p>
          <a:p>
            <a:pPr lvl="1"/>
            <a:r>
              <a:rPr lang="ko-KR" altLang="en-US" sz="2000"/>
              <a:t>추상</a:t>
            </a:r>
            <a:r>
              <a:rPr lang="en-US" altLang="ko-KR" sz="2000"/>
              <a:t>(abstract)</a:t>
            </a:r>
          </a:p>
          <a:p>
            <a:pPr lvl="2"/>
            <a:r>
              <a:rPr lang="ko-KR" altLang="en-US" sz="1800"/>
              <a:t>실체들 간에 공통되는 특성을 추출한 것</a:t>
            </a:r>
            <a:endParaRPr lang="en-US" altLang="ko-KR" sz="1800"/>
          </a:p>
          <a:p>
            <a:pPr lvl="3"/>
            <a:r>
              <a:rPr lang="ko-KR" altLang="en-US"/>
              <a:t>예</a:t>
            </a:r>
            <a:r>
              <a:rPr lang="en-US" altLang="ko-KR"/>
              <a:t>1:  </a:t>
            </a:r>
            <a:r>
              <a:rPr lang="ko-KR" altLang="en-US"/>
              <a:t>새</a:t>
            </a:r>
            <a:r>
              <a:rPr lang="en-US" altLang="ko-KR"/>
              <a:t>, </a:t>
            </a:r>
            <a:r>
              <a:rPr lang="ko-KR" altLang="en-US"/>
              <a:t>곤충</a:t>
            </a:r>
            <a:r>
              <a:rPr lang="en-US" altLang="ko-KR"/>
              <a:t>, </a:t>
            </a:r>
            <a:r>
              <a:rPr lang="ko-KR" altLang="en-US"/>
              <a:t>물고기</a:t>
            </a:r>
            <a:r>
              <a:rPr lang="en-US" altLang="ko-KR">
                <a:sym typeface="Wingdings" pitchFamily="2" charset="2"/>
              </a:rPr>
              <a:t> </a:t>
            </a:r>
            <a:r>
              <a:rPr lang="ko-KR" altLang="en-US">
                <a:sym typeface="Wingdings" pitchFamily="2" charset="2"/>
              </a:rPr>
              <a:t>동물 </a:t>
            </a:r>
            <a:r>
              <a:rPr lang="en-US" altLang="ko-KR">
                <a:sym typeface="Wingdings" pitchFamily="2" charset="2"/>
              </a:rPr>
              <a:t>(</a:t>
            </a:r>
            <a:r>
              <a:rPr lang="ko-KR" altLang="en-US">
                <a:sym typeface="Wingdings" pitchFamily="2" charset="2"/>
              </a:rPr>
              <a:t>추상</a:t>
            </a:r>
            <a:r>
              <a:rPr lang="en-US" altLang="ko-KR">
                <a:sym typeface="Wingdings" pitchFamily="2" charset="2"/>
              </a:rPr>
              <a:t>)</a:t>
            </a:r>
          </a:p>
          <a:p>
            <a:pPr lvl="3"/>
            <a:r>
              <a:rPr lang="ko-KR" altLang="en-US">
                <a:sym typeface="Wingdings" pitchFamily="2" charset="2"/>
              </a:rPr>
              <a:t>예</a:t>
            </a:r>
            <a:r>
              <a:rPr lang="en-US" altLang="ko-KR">
                <a:sym typeface="Wingdings" pitchFamily="2" charset="2"/>
              </a:rPr>
              <a:t>2: </a:t>
            </a:r>
            <a:r>
              <a:rPr lang="ko-KR" altLang="en-US">
                <a:sym typeface="Wingdings" pitchFamily="2" charset="2"/>
              </a:rPr>
              <a:t>삼성</a:t>
            </a:r>
            <a:r>
              <a:rPr lang="en-US" altLang="ko-KR">
                <a:sym typeface="Wingdings" pitchFamily="2" charset="2"/>
              </a:rPr>
              <a:t>, </a:t>
            </a:r>
            <a:r>
              <a:rPr lang="ko-KR" altLang="en-US">
                <a:sym typeface="Wingdings" pitchFamily="2" charset="2"/>
              </a:rPr>
              <a:t>현대</a:t>
            </a:r>
            <a:r>
              <a:rPr lang="en-US" altLang="ko-KR">
                <a:sym typeface="Wingdings" pitchFamily="2" charset="2"/>
              </a:rPr>
              <a:t>, LG  </a:t>
            </a:r>
            <a:r>
              <a:rPr lang="ko-KR" altLang="en-US">
                <a:sym typeface="Wingdings" pitchFamily="2" charset="2"/>
              </a:rPr>
              <a:t>회사 </a:t>
            </a:r>
            <a:r>
              <a:rPr lang="en-US" altLang="ko-KR">
                <a:sym typeface="Wingdings" pitchFamily="2" charset="2"/>
              </a:rPr>
              <a:t>(</a:t>
            </a:r>
            <a:r>
              <a:rPr lang="ko-KR" altLang="en-US">
                <a:sym typeface="Wingdings" pitchFamily="2" charset="2"/>
              </a:rPr>
              <a:t>추상</a:t>
            </a:r>
            <a:r>
              <a:rPr lang="en-US" altLang="ko-KR">
                <a:sym typeface="Wingdings" pitchFamily="2" charset="2"/>
              </a:rPr>
              <a:t>)</a:t>
            </a:r>
          </a:p>
          <a:p>
            <a:pPr lvl="3"/>
            <a:endParaRPr lang="en-US" altLang="ko-KR">
              <a:sym typeface="Wingdings" pitchFamily="2" charset="2"/>
            </a:endParaRPr>
          </a:p>
          <a:p>
            <a:pPr lvl="1"/>
            <a:r>
              <a:rPr lang="ko-KR" altLang="en-US" sz="2000">
                <a:sym typeface="Wingdings" pitchFamily="2" charset="2"/>
              </a:rPr>
              <a:t>추상 클래스</a:t>
            </a:r>
            <a:r>
              <a:rPr lang="en-US" altLang="ko-KR" sz="2000">
                <a:sym typeface="Wingdings" pitchFamily="2" charset="2"/>
              </a:rPr>
              <a:t>(abstract class)</a:t>
            </a:r>
          </a:p>
          <a:p>
            <a:pPr lvl="2"/>
            <a:r>
              <a:rPr lang="ko-KR" altLang="en-US" sz="1800">
                <a:sym typeface="Wingdings" pitchFamily="2" charset="2"/>
              </a:rPr>
              <a:t>실체 클래스들의 공통되는 필드와 메소드 정의한 클래스</a:t>
            </a:r>
            <a:endParaRPr lang="en-US" altLang="ko-KR" sz="1800">
              <a:sym typeface="Wingdings" pitchFamily="2" charset="2"/>
            </a:endParaRPr>
          </a:p>
          <a:p>
            <a:pPr lvl="2"/>
            <a:r>
              <a:rPr lang="ko-KR" altLang="en-US" sz="1800">
                <a:sym typeface="Wingdings" pitchFamily="2" charset="2"/>
              </a:rPr>
              <a:t>추상 클래스는 실체 클래스의 부모 클래스 역할 </a:t>
            </a:r>
            <a:r>
              <a:rPr lang="en-US" altLang="ko-KR" sz="1800">
                <a:sym typeface="Wingdings" pitchFamily="2" charset="2"/>
              </a:rPr>
              <a:t>(</a:t>
            </a:r>
            <a:r>
              <a:rPr lang="ko-KR" altLang="en-US" sz="1800">
                <a:sym typeface="Wingdings" pitchFamily="2" charset="2"/>
              </a:rPr>
              <a:t>단독 객체 </a:t>
            </a:r>
            <a:r>
              <a:rPr lang="en-US" altLang="ko-KR" sz="1800">
                <a:sym typeface="Wingdings" pitchFamily="2" charset="2"/>
              </a:rPr>
              <a:t>X) </a:t>
            </a:r>
          </a:p>
          <a:p>
            <a:pPr lvl="2"/>
            <a:endParaRPr lang="en-US" altLang="ko-KR">
              <a:sym typeface="Wingdings" pitchFamily="2" charset="2"/>
            </a:endParaRPr>
          </a:p>
          <a:p>
            <a:pPr lvl="2"/>
            <a:endParaRPr lang="en-US" altLang="ko-KR">
              <a:sym typeface="Wingdings" pitchFamily="2" charset="2"/>
            </a:endParaRPr>
          </a:p>
          <a:p>
            <a:pPr lvl="2"/>
            <a:endParaRPr lang="en-US" altLang="ko-KR">
              <a:sym typeface="Wingdings" pitchFamily="2" charset="2"/>
            </a:endParaRPr>
          </a:p>
          <a:p>
            <a:pPr lvl="2"/>
            <a:endParaRPr lang="en-US" altLang="ko-KR">
              <a:sym typeface="Wingdings" pitchFamily="2" charset="2"/>
            </a:endParaRPr>
          </a:p>
          <a:p>
            <a:pPr lvl="2"/>
            <a:endParaRPr lang="en-US" altLang="ko-KR">
              <a:sym typeface="Wingdings" pitchFamily="2" charset="2"/>
            </a:endParaRPr>
          </a:p>
          <a:p>
            <a:pPr lvl="2"/>
            <a:endParaRPr lang="en-US" altLang="ko-KR">
              <a:sym typeface="Wingdings" pitchFamily="2" charset="2"/>
            </a:endParaRPr>
          </a:p>
          <a:p>
            <a:pPr lvl="2"/>
            <a:endParaRPr lang="en-US" altLang="ko-KR">
              <a:sym typeface="Wingdings" pitchFamily="2" charset="2"/>
            </a:endParaRPr>
          </a:p>
          <a:p>
            <a:pPr lvl="2"/>
            <a:endParaRPr lang="en-US" altLang="ko-KR">
              <a:sym typeface="Wingdings" pitchFamily="2" charset="2"/>
            </a:endParaRPr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78B6FD44-9D7B-3B40-AEEF-53F22A81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추상 클래스</a:t>
            </a:r>
            <a:r>
              <a:rPr lang="en-US" altLang="ko-KR"/>
              <a:t>(Abstract Class)</a:t>
            </a:r>
            <a:endParaRPr lang="ko-KR" altLang="en-US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6C523EA2-956A-3840-A6B2-12EDC395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4876800"/>
            <a:ext cx="575151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A8637-A7E0-D442-B8DE-E1AF6B8F50E1}"/>
              </a:ext>
            </a:extLst>
          </p:cNvPr>
          <p:cNvSpPr txBox="1"/>
          <p:nvPr/>
        </p:nvSpPr>
        <p:spPr>
          <a:xfrm>
            <a:off x="1165225" y="4419600"/>
            <a:ext cx="3786188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</a:rPr>
              <a:t>*</a:t>
            </a:r>
            <a:r>
              <a:rPr lang="ko-KR" altLang="en-US" sz="1200" b="1" dirty="0">
                <a:latin typeface="+mn-ea"/>
              </a:rPr>
              <a:t>실체 클래스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객체를 만들어 사용할 수 있는 클래스</a:t>
            </a: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434B849D-5F06-E740-8B63-BF1A89DCC3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추상 클래스의 용도</a:t>
            </a:r>
            <a:endParaRPr lang="en-US" altLang="ko-KR" sz="2400"/>
          </a:p>
          <a:p>
            <a:pPr lvl="1"/>
            <a:r>
              <a:rPr lang="ko-KR" altLang="en-US" sz="2000"/>
              <a:t>실체 클래스의 공통된 필드와 메소드의 이름 통일할 목적</a:t>
            </a:r>
            <a:endParaRPr lang="en-US" altLang="ko-KR" sz="2000"/>
          </a:p>
          <a:p>
            <a:pPr lvl="2"/>
            <a:r>
              <a:rPr lang="ko-KR" altLang="en-US" sz="1800"/>
              <a:t>실체 클래스를 설계자가 여러 사람일 경우</a:t>
            </a:r>
            <a:r>
              <a:rPr lang="en-US" altLang="ko-KR" sz="1800"/>
              <a:t>,</a:t>
            </a:r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실체 클래스마다 필드와 메소드가 제각기 다른 이름을 가질 수 있음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실체 클래스를 작성할 때 시간 절약</a:t>
            </a:r>
            <a:endParaRPr lang="en-US" altLang="ko-KR" sz="2000"/>
          </a:p>
          <a:p>
            <a:pPr lvl="2"/>
            <a:r>
              <a:rPr lang="ko-KR" altLang="en-US" sz="1800"/>
              <a:t>실체 클래스는 추가적인 필드와 메소드만 선언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실체 클래스 설계 규격을 만들고자 할 때</a:t>
            </a:r>
            <a:endParaRPr lang="en-US" altLang="ko-KR" sz="2000"/>
          </a:p>
          <a:p>
            <a:pPr lvl="2"/>
            <a:r>
              <a:rPr lang="ko-KR" altLang="en-US" sz="1800"/>
              <a:t>실체 클래스가 가져야 할 필드와 메소드를 추상 클래스에 미리 정의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실체 클래스는 추상 클래스를 무조건 상속 받아 작성</a:t>
            </a:r>
            <a:endParaRPr lang="en-US" altLang="ko-KR" sz="1800"/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3810E995-A96C-584B-9F80-9714E8AB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추상 클래스</a:t>
            </a:r>
            <a:r>
              <a:rPr lang="en-US" altLang="ko-KR"/>
              <a:t>(Abstract Class)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572E1634-8942-6449-94EA-04360F7312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추상 클래스 선언</a:t>
            </a:r>
            <a:endParaRPr lang="en-US" altLang="ko-KR" sz="2400"/>
          </a:p>
          <a:p>
            <a:pPr lvl="1"/>
            <a:r>
              <a:rPr lang="ko-KR" altLang="en-US" sz="2000"/>
              <a:t>클래스 선언에 </a:t>
            </a:r>
            <a:r>
              <a:rPr lang="en-US" altLang="ko-KR" sz="2000"/>
              <a:t>abstract </a:t>
            </a:r>
            <a:r>
              <a:rPr lang="ko-KR" altLang="en-US" sz="2000"/>
              <a:t>키워드</a:t>
            </a:r>
            <a:r>
              <a:rPr lang="en-US" altLang="ko-KR" sz="2000"/>
              <a:t> </a:t>
            </a:r>
            <a:r>
              <a:rPr lang="ko-KR" altLang="en-US" sz="2000"/>
              <a:t>사용 </a:t>
            </a:r>
            <a:endParaRPr lang="en-US" altLang="ko-KR" sz="2000"/>
          </a:p>
          <a:p>
            <a:pPr lvl="2"/>
            <a:r>
              <a:rPr lang="en-US" altLang="ko-KR" sz="1800"/>
              <a:t>New </a:t>
            </a:r>
            <a:r>
              <a:rPr lang="ko-KR" altLang="en-US" sz="1800"/>
              <a:t>연산자로 객체 생성하지 못하고 </a:t>
            </a:r>
            <a:r>
              <a:rPr lang="ko-KR" altLang="en-US" sz="1800">
                <a:solidFill>
                  <a:srgbClr val="0070C0"/>
                </a:solidFill>
              </a:rPr>
              <a:t>상속 통해 자식 클래스만 생성 가능</a:t>
            </a:r>
            <a:endParaRPr lang="en-US" altLang="ko-KR" sz="1800">
              <a:solidFill>
                <a:srgbClr val="0070C0"/>
              </a:solidFill>
            </a:endParaRPr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98F58AAC-2B1A-344D-9AEA-B716AB0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추상 클래스</a:t>
            </a:r>
            <a:r>
              <a:rPr lang="en-US" altLang="ko-KR"/>
              <a:t>(Abstract Class)</a:t>
            </a:r>
            <a:endParaRPr lang="ko-KR" altLang="en-US"/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DAD2FD33-F14D-1243-9FC1-D6FE4C83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22860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5563E7AD-37C1-9347-ADA3-FE231769E6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추상 메소드와 오버라이딩</a:t>
            </a:r>
            <a:r>
              <a:rPr lang="en-US" altLang="ko-KR" sz="2400"/>
              <a:t>(</a:t>
            </a:r>
            <a:r>
              <a:rPr lang="ko-KR" altLang="en-US" sz="2400"/>
              <a:t>재정의</a:t>
            </a:r>
            <a:r>
              <a:rPr lang="en-US" altLang="ko-KR" sz="2400"/>
              <a:t>)</a:t>
            </a:r>
          </a:p>
          <a:p>
            <a:pPr lvl="1"/>
            <a:r>
              <a:rPr lang="ko-KR" altLang="en-US" sz="2000"/>
              <a:t>메소드 이름 동일하지만</a:t>
            </a:r>
            <a:r>
              <a:rPr lang="en-US" altLang="ko-KR" sz="2000"/>
              <a:t>, </a:t>
            </a:r>
            <a:r>
              <a:rPr lang="ko-KR" altLang="en-US" sz="2000"/>
              <a:t>실행 내용이 실체 클래스마다 다른 메소드 </a:t>
            </a:r>
            <a:endParaRPr lang="en-US" altLang="ko-KR" sz="2000"/>
          </a:p>
          <a:p>
            <a:pPr lvl="1"/>
            <a:r>
              <a:rPr lang="ko-KR" altLang="en-US" sz="2000"/>
              <a:t>예</a:t>
            </a:r>
            <a:r>
              <a:rPr lang="en-US" altLang="ko-KR" sz="2000"/>
              <a:t>: </a:t>
            </a:r>
            <a:r>
              <a:rPr lang="ko-KR" altLang="en-US" sz="2000"/>
              <a:t>동물은 소리를 낸다</a:t>
            </a:r>
            <a:r>
              <a:rPr lang="en-US" altLang="ko-KR" sz="2000"/>
              <a:t>. </a:t>
            </a:r>
            <a:r>
              <a:rPr lang="ko-KR" altLang="en-US" sz="2000"/>
              <a:t>하지만 실체 동물들의 소리는 제각기 다르다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구현 방법</a:t>
            </a:r>
            <a:endParaRPr lang="en-US" altLang="ko-KR" sz="2000"/>
          </a:p>
          <a:p>
            <a:pPr lvl="2"/>
            <a:r>
              <a:rPr lang="ko-KR" altLang="en-US" sz="1800"/>
              <a:t>추상 클래스에는 메소드의 선언부만 작성</a:t>
            </a:r>
            <a:r>
              <a:rPr lang="en-US" altLang="ko-KR" sz="1800"/>
              <a:t> (</a:t>
            </a:r>
            <a:r>
              <a:rPr lang="ko-KR" altLang="en-US" sz="1800"/>
              <a:t>추상 메소드</a:t>
            </a:r>
            <a:r>
              <a:rPr lang="en-US" altLang="ko-KR" sz="1800"/>
              <a:t>)</a:t>
            </a:r>
          </a:p>
          <a:p>
            <a:pPr lvl="2"/>
            <a:r>
              <a:rPr lang="ko-KR" altLang="en-US" sz="1800"/>
              <a:t>실체 클래스에서 메소드의 실행 내용 작성</a:t>
            </a:r>
            <a:r>
              <a:rPr lang="en-US" altLang="ko-KR" sz="1800"/>
              <a:t>(</a:t>
            </a:r>
            <a:r>
              <a:rPr lang="ko-KR" altLang="en-US" sz="1800"/>
              <a:t>오버라이딩</a:t>
            </a:r>
            <a:r>
              <a:rPr lang="en-US" altLang="ko-KR" sz="1800"/>
              <a:t>(Overriding))</a:t>
            </a:r>
            <a:endParaRPr lang="ko-KR" altLang="en-US" sz="1800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14FA879F-0A65-3A45-9F24-2A4A0CF3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추상 클래스</a:t>
            </a:r>
            <a:r>
              <a:rPr lang="en-US" altLang="ko-KR"/>
              <a:t>(Abstract Class)</a:t>
            </a:r>
            <a:endParaRPr lang="ko-KR" altLang="en-US"/>
          </a:p>
        </p:txBody>
      </p:sp>
      <p:grpSp>
        <p:nvGrpSpPr>
          <p:cNvPr id="28676" name="그룹 11">
            <a:extLst>
              <a:ext uri="{FF2B5EF4-FFF2-40B4-BE49-F238E27FC236}">
                <a16:creationId xmlns:a16="http://schemas.microsoft.com/office/drawing/2014/main" id="{FB2E5401-0CC5-9F48-8CD3-517375FEE9D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759200"/>
            <a:ext cx="4419600" cy="2478088"/>
            <a:chOff x="379873" y="2633243"/>
            <a:chExt cx="4961709" cy="3081773"/>
          </a:xfrm>
        </p:grpSpPr>
        <p:pic>
          <p:nvPicPr>
            <p:cNvPr id="28678" name="Picture 3">
              <a:extLst>
                <a:ext uri="{FF2B5EF4-FFF2-40B4-BE49-F238E27FC236}">
                  <a16:creationId xmlns:a16="http://schemas.microsoft.com/office/drawing/2014/main" id="{B47D9BC1-0F31-0C40-83D1-AFCBB3781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421" y="2633243"/>
              <a:ext cx="2500330" cy="75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9" name="Picture 4">
              <a:extLst>
                <a:ext uri="{FF2B5EF4-FFF2-40B4-BE49-F238E27FC236}">
                  <a16:creationId xmlns:a16="http://schemas.microsoft.com/office/drawing/2014/main" id="{967F1483-5EA8-4049-9CD4-AFE5BC2B7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73" y="4214818"/>
              <a:ext cx="2523409" cy="15001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80" name="Picture 5">
              <a:extLst>
                <a:ext uri="{FF2B5EF4-FFF2-40B4-BE49-F238E27FC236}">
                  <a16:creationId xmlns:a16="http://schemas.microsoft.com/office/drawing/2014/main" id="{6E27CE40-3B49-964D-A60C-BB8B80016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64" y="4214818"/>
              <a:ext cx="2341218" cy="150019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81" name="Picture 6">
              <a:extLst>
                <a:ext uri="{FF2B5EF4-FFF2-40B4-BE49-F238E27FC236}">
                  <a16:creationId xmlns:a16="http://schemas.microsoft.com/office/drawing/2014/main" id="{848D8582-F3C0-7249-96FD-FFBE45791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05" y="3357562"/>
              <a:ext cx="2571768" cy="747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677" name="Picture 12">
            <a:extLst>
              <a:ext uri="{FF2B5EF4-FFF2-40B4-BE49-F238E27FC236}">
                <a16:creationId xmlns:a16="http://schemas.microsoft.com/office/drawing/2014/main" id="{0225A0F5-7C87-0C4D-A7A5-73031826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21163"/>
            <a:ext cx="3733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62AA35CB-17D0-FD45-8927-10DC96C2E3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상속</a:t>
            </a:r>
            <a:r>
              <a:rPr lang="en-US" altLang="ko-KR" sz="2400"/>
              <a:t>(Inheritance)</a:t>
            </a:r>
            <a:r>
              <a:rPr lang="ko-KR" altLang="en-US" sz="2400"/>
              <a:t>이란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현실 세계</a:t>
            </a:r>
            <a:r>
              <a:rPr lang="en-US" altLang="ko-KR" sz="2000"/>
              <a:t>: </a:t>
            </a:r>
          </a:p>
          <a:p>
            <a:pPr lvl="2"/>
            <a:r>
              <a:rPr lang="ko-KR" altLang="en-US" sz="1800"/>
              <a:t>부모가 자식에게 물려주는 행위</a:t>
            </a:r>
            <a:endParaRPr lang="en-US" altLang="ko-KR" sz="1800"/>
          </a:p>
          <a:p>
            <a:pPr lvl="2"/>
            <a:r>
              <a:rPr lang="ko-KR" altLang="en-US" sz="1800"/>
              <a:t>부모가 자식을 선택해서 물려줌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객체 지향 프로그램</a:t>
            </a:r>
            <a:r>
              <a:rPr lang="en-US" altLang="ko-KR" sz="2000"/>
              <a:t>: </a:t>
            </a:r>
          </a:p>
          <a:p>
            <a:pPr lvl="2"/>
            <a:r>
              <a:rPr lang="ko-KR" altLang="en-US" sz="1800"/>
              <a:t>자식</a:t>
            </a:r>
            <a:r>
              <a:rPr lang="en-US" altLang="ko-KR" sz="1800"/>
              <a:t>(</a:t>
            </a:r>
            <a:r>
              <a:rPr lang="ko-KR" altLang="en-US" sz="1800"/>
              <a:t>하위</a:t>
            </a:r>
            <a:r>
              <a:rPr lang="en-US" altLang="ko-KR" sz="1800"/>
              <a:t>, </a:t>
            </a:r>
            <a:r>
              <a:rPr lang="ko-KR" altLang="en-US" sz="1800"/>
              <a:t>파생</a:t>
            </a:r>
            <a:r>
              <a:rPr lang="en-US" altLang="ko-KR" sz="1800"/>
              <a:t>)</a:t>
            </a:r>
            <a:r>
              <a:rPr lang="ko-KR" altLang="en-US" sz="1800"/>
              <a:t> 클래스가 부모</a:t>
            </a:r>
            <a:r>
              <a:rPr lang="en-US" altLang="ko-KR" sz="1800"/>
              <a:t>(</a:t>
            </a:r>
            <a:r>
              <a:rPr lang="ko-KR" altLang="en-US" sz="1800"/>
              <a:t>상위</a:t>
            </a:r>
            <a:r>
              <a:rPr lang="en-US" altLang="ko-KR" sz="1800"/>
              <a:t>)</a:t>
            </a:r>
            <a:r>
              <a:rPr lang="ko-KR" altLang="en-US" sz="1800"/>
              <a:t> 클래스의 멤버를 물려받는 것</a:t>
            </a:r>
            <a:endParaRPr lang="en-US" altLang="ko-KR" sz="1800"/>
          </a:p>
          <a:p>
            <a:pPr lvl="2"/>
            <a:r>
              <a:rPr lang="ko-KR" altLang="en-US" sz="1800"/>
              <a:t>자식이 부모를 선택해 물려받음</a:t>
            </a:r>
          </a:p>
          <a:p>
            <a:pPr lvl="2"/>
            <a:r>
              <a:rPr lang="ko-KR" altLang="en-US" sz="1800"/>
              <a:t>상속 대상</a:t>
            </a:r>
            <a:r>
              <a:rPr lang="en-US" altLang="ko-KR" sz="1800"/>
              <a:t>: </a:t>
            </a:r>
            <a:r>
              <a:rPr lang="ko-KR" altLang="en-US" sz="1800"/>
              <a:t>부모의 필드와 메소드</a:t>
            </a:r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9BF2606B-9822-CA48-A9A7-C8D298F4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상속 개념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32A1177F-E65B-794B-806E-A99EEE5A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18000"/>
            <a:ext cx="6096000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A63E03FF-6F6C-8E46-9AD4-B272D0B789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상속</a:t>
            </a:r>
            <a:r>
              <a:rPr lang="en-US" altLang="ko-KR" sz="2400"/>
              <a:t>(Inheritance)</a:t>
            </a:r>
            <a:r>
              <a:rPr lang="ko-KR" altLang="en-US" sz="2400"/>
              <a:t> 개념의 활용</a:t>
            </a:r>
            <a:endParaRPr lang="en-US" altLang="ko-KR" sz="2400"/>
          </a:p>
          <a:p>
            <a:pPr lvl="1"/>
            <a:r>
              <a:rPr lang="ko-KR" altLang="en-US" sz="2000"/>
              <a:t>상속의 효과</a:t>
            </a:r>
            <a:endParaRPr lang="en-US" altLang="ko-KR" sz="2000"/>
          </a:p>
          <a:p>
            <a:pPr lvl="2"/>
            <a:r>
              <a:rPr lang="ko-KR" altLang="en-US" sz="1800"/>
              <a:t>부모 클래스 재사용해 자식 클래스 빨리 개발 가능</a:t>
            </a:r>
            <a:endParaRPr lang="en-US" altLang="ko-KR" sz="1800"/>
          </a:p>
          <a:p>
            <a:pPr lvl="2"/>
            <a:r>
              <a:rPr lang="ko-KR" altLang="en-US" sz="1800"/>
              <a:t>반복된 코드 중복 줄임</a:t>
            </a:r>
            <a:endParaRPr lang="en-US" altLang="ko-KR" sz="1800"/>
          </a:p>
          <a:p>
            <a:pPr lvl="2"/>
            <a:r>
              <a:rPr lang="ko-KR" altLang="en-US" sz="1800"/>
              <a:t>유지 보수 편리성 제공</a:t>
            </a:r>
            <a:endParaRPr lang="en-US" altLang="ko-KR" sz="1800"/>
          </a:p>
          <a:p>
            <a:pPr lvl="2"/>
            <a:r>
              <a:rPr lang="ko-KR" altLang="en-US" sz="1800"/>
              <a:t>객체 다형성 구현 가능</a:t>
            </a:r>
          </a:p>
          <a:p>
            <a:endParaRPr lang="en-US" altLang="ko-KR"/>
          </a:p>
          <a:p>
            <a:pPr lvl="1"/>
            <a:r>
              <a:rPr lang="ko-KR" altLang="en-US" sz="2000"/>
              <a:t>상속 대상 제한</a:t>
            </a:r>
            <a:endParaRPr lang="en-US" altLang="ko-KR" sz="2000"/>
          </a:p>
          <a:p>
            <a:pPr lvl="2"/>
            <a:r>
              <a:rPr lang="ko-KR" altLang="en-US" sz="1800"/>
              <a:t>부모 클래스의 </a:t>
            </a:r>
            <a:r>
              <a:rPr lang="en-US" altLang="ko-KR" sz="1800"/>
              <a:t>private </a:t>
            </a:r>
            <a:r>
              <a:rPr lang="ko-KR" altLang="en-US" sz="1800"/>
              <a:t>접근 갖는 필드와 메소드 제외</a:t>
            </a:r>
            <a:endParaRPr lang="en-US" altLang="ko-KR" sz="1800"/>
          </a:p>
          <a:p>
            <a:pPr lvl="2"/>
            <a:r>
              <a:rPr lang="ko-KR" altLang="en-US" sz="1800"/>
              <a:t>부모 클래스가 다른 패키지에 있을 경우</a:t>
            </a:r>
            <a:r>
              <a:rPr lang="en-US" altLang="ko-KR" sz="1800"/>
              <a:t>, default </a:t>
            </a:r>
            <a:r>
              <a:rPr lang="ko-KR" altLang="en-US" sz="1800"/>
              <a:t>접근 갖는 필드와 메소드도 제외</a:t>
            </a:r>
          </a:p>
          <a:p>
            <a:endParaRPr lang="ko-KR" altLang="en-US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2DB9CEAD-CCA3-004B-A2F4-054D432A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상속 개념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0F588F52-7A08-3D4D-BD9D-4FDBEE01D4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extends </a:t>
            </a:r>
            <a:r>
              <a:rPr lang="ko-KR" altLang="en-US" sz="2400"/>
              <a:t>키워드</a:t>
            </a:r>
            <a:endParaRPr lang="en-US" altLang="ko-KR" sz="2400"/>
          </a:p>
          <a:p>
            <a:pPr lvl="1"/>
            <a:r>
              <a:rPr lang="ko-KR" altLang="en-US" sz="2000"/>
              <a:t>자식 클래스가 상속할 부모 클래스를 지정하는 키워드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자바는 단일 상속 </a:t>
            </a:r>
            <a:r>
              <a:rPr lang="en-US" altLang="ko-KR"/>
              <a:t>-</a:t>
            </a:r>
            <a:r>
              <a:rPr lang="ko-KR" altLang="en-US"/>
              <a:t> 부모 클래스 나열 불가</a:t>
            </a: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25DBAA31-A5F7-BA45-B864-054D158B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클래스 상속</a:t>
            </a:r>
            <a:r>
              <a:rPr lang="en-US" altLang="ko-KR"/>
              <a:t>(extends)</a:t>
            </a:r>
            <a:endParaRPr lang="ko-KR" altLang="en-US"/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385F91B9-55AF-334E-8594-756F6953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67151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>
            <a:extLst>
              <a:ext uri="{FF2B5EF4-FFF2-40B4-BE49-F238E27FC236}">
                <a16:creationId xmlns:a16="http://schemas.microsoft.com/office/drawing/2014/main" id="{64F51811-D7C0-3842-A93C-5285C3113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68975"/>
            <a:ext cx="5153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CE73506E-6DE8-A846-ACA9-B4F48EB00B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자식 객체 생성하면 부모 객체도 생성되는가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부모 없는 자식 없음</a:t>
            </a:r>
            <a:endParaRPr lang="en-US" altLang="ko-KR" sz="2000"/>
          </a:p>
          <a:p>
            <a:pPr lvl="2"/>
            <a:r>
              <a:rPr lang="ko-KR" altLang="en-US" sz="1800"/>
              <a:t>자식 객체 생성할 때는 부모 객체부터 생성 후 자식 객체 생성</a:t>
            </a:r>
            <a:endParaRPr lang="en-US" altLang="ko-KR" sz="1800"/>
          </a:p>
          <a:p>
            <a:pPr lvl="2"/>
            <a:r>
              <a:rPr lang="ko-KR" altLang="en-US" sz="1800"/>
              <a:t>부모 생성자 호출 완료 후</a:t>
            </a:r>
            <a:r>
              <a:rPr lang="en-US" altLang="ko-KR" sz="1800"/>
              <a:t> </a:t>
            </a:r>
            <a:r>
              <a:rPr lang="ko-KR" altLang="en-US" sz="1800"/>
              <a:t>자식 생성자 호출 완료</a:t>
            </a:r>
            <a:endParaRPr lang="en-US" altLang="ko-KR" sz="1800"/>
          </a:p>
          <a:p>
            <a:pPr lvl="1"/>
            <a:endParaRPr lang="en-US" altLang="ko-KR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D9EAC4FC-90C7-7344-9BAE-0E05B185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부모 생성자 호출</a:t>
            </a:r>
            <a:r>
              <a:rPr lang="en-US" altLang="ko-KR"/>
              <a:t>(super(…))</a:t>
            </a:r>
            <a:endParaRPr lang="ko-KR" altLang="en-US"/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D753ABEE-4B7C-EB43-9D43-A196ACD29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3388"/>
            <a:ext cx="5715000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>
            <a:extLst>
              <a:ext uri="{FF2B5EF4-FFF2-40B4-BE49-F238E27FC236}">
                <a16:creationId xmlns:a16="http://schemas.microsoft.com/office/drawing/2014/main" id="{46F15CA8-2059-5345-B950-A63E5D61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600325"/>
            <a:ext cx="4924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">
            <a:extLst>
              <a:ext uri="{FF2B5EF4-FFF2-40B4-BE49-F238E27FC236}">
                <a16:creationId xmlns:a16="http://schemas.microsoft.com/office/drawing/2014/main" id="{0B445A0E-E75B-5545-AEB4-6028AE7D8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5529263"/>
            <a:ext cx="25241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5">
            <a:extLst>
              <a:ext uri="{FF2B5EF4-FFF2-40B4-BE49-F238E27FC236}">
                <a16:creationId xmlns:a16="http://schemas.microsoft.com/office/drawing/2014/main" id="{B1778309-C637-6744-B964-BB8FC4033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3886200"/>
            <a:ext cx="1971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그룹 19">
            <a:extLst>
              <a:ext uri="{FF2B5EF4-FFF2-40B4-BE49-F238E27FC236}">
                <a16:creationId xmlns:a16="http://schemas.microsoft.com/office/drawing/2014/main" id="{B511BBA4-482C-8A47-8713-B622FCB7ACEE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100513"/>
            <a:ext cx="1287463" cy="1930400"/>
            <a:chOff x="7429520" y="3286124"/>
            <a:chExt cx="1286678" cy="214472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44F0D79-F21B-4B42-B8F7-84D39AEF3F3D}"/>
                </a:ext>
              </a:extLst>
            </p:cNvPr>
            <p:cNvCxnSpPr/>
            <p:nvPr/>
          </p:nvCxnSpPr>
          <p:spPr>
            <a:xfrm>
              <a:off x="7429520" y="5429088"/>
              <a:ext cx="1285091" cy="17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DFA0534-1367-D940-A590-B11243B0E1D9}"/>
                </a:ext>
              </a:extLst>
            </p:cNvPr>
            <p:cNvCxnSpPr/>
            <p:nvPr/>
          </p:nvCxnSpPr>
          <p:spPr>
            <a:xfrm rot="5400000" flipH="1" flipV="1">
              <a:off x="7643040" y="4357694"/>
              <a:ext cx="2144728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4477CC1-C2D9-2549-A18B-AD8337AFA38B}"/>
                </a:ext>
              </a:extLst>
            </p:cNvPr>
            <p:cNvCxnSpPr/>
            <p:nvPr/>
          </p:nvCxnSpPr>
          <p:spPr>
            <a:xfrm rot="10800000">
              <a:off x="8357642" y="3286124"/>
              <a:ext cx="356969" cy="17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68E428CB-8B34-DA4A-8344-F9FBE5CE9D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명시적인 부모 생성자 호출</a:t>
            </a:r>
            <a:endParaRPr lang="en-US" altLang="ko-KR" sz="2400"/>
          </a:p>
          <a:p>
            <a:pPr lvl="1"/>
            <a:r>
              <a:rPr lang="ko-KR" altLang="en-US" sz="2000"/>
              <a:t>부모 객체 생성할 때</a:t>
            </a:r>
            <a:r>
              <a:rPr lang="en-US" altLang="ko-KR" sz="2000"/>
              <a:t>,</a:t>
            </a:r>
            <a:r>
              <a:rPr lang="ko-KR" altLang="en-US" sz="2000"/>
              <a:t> 부모 생성자 선택해 호출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 sz="1800"/>
              <a:t>super(</a:t>
            </a:r>
            <a:r>
              <a:rPr lang="ko-KR" altLang="en-US" sz="1800"/>
              <a:t>매개값</a:t>
            </a:r>
            <a:r>
              <a:rPr lang="en-US" altLang="ko-KR" sz="1800"/>
              <a:t>,…)</a:t>
            </a:r>
            <a:r>
              <a:rPr lang="ko-KR" altLang="en-US" sz="1800"/>
              <a:t> </a:t>
            </a:r>
            <a:endParaRPr lang="en-US" altLang="ko-KR" sz="1800"/>
          </a:p>
          <a:p>
            <a:pPr lvl="3"/>
            <a:r>
              <a:rPr lang="ko-KR" altLang="en-US"/>
              <a:t>매개값과 동일한 타입</a:t>
            </a:r>
            <a:r>
              <a:rPr lang="en-US" altLang="ko-KR"/>
              <a:t>, </a:t>
            </a:r>
            <a:r>
              <a:rPr lang="ko-KR" altLang="en-US"/>
              <a:t>개수</a:t>
            </a:r>
            <a:r>
              <a:rPr lang="en-US" altLang="ko-KR"/>
              <a:t>, </a:t>
            </a:r>
            <a:r>
              <a:rPr lang="ko-KR" altLang="en-US"/>
              <a:t>순서 맞는 부모 생성자 호출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 sz="1800"/>
              <a:t>부모 생성자 없다면 컴파일 오류 발생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반드시 자식 생성자의 첫 줄에 위치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부모 클래스에 기본</a:t>
            </a:r>
            <a:r>
              <a:rPr lang="en-US" altLang="ko-KR" sz="1800"/>
              <a:t>(</a:t>
            </a:r>
            <a:r>
              <a:rPr lang="ko-KR" altLang="en-US" sz="1800"/>
              <a:t>매개변수 없는</a:t>
            </a:r>
            <a:r>
              <a:rPr lang="en-US" altLang="ko-KR" sz="1800"/>
              <a:t>)</a:t>
            </a:r>
            <a:r>
              <a:rPr lang="ko-KR" altLang="en-US" sz="1800"/>
              <a:t> 생성자가 없다면 필수 작성</a:t>
            </a:r>
            <a:endParaRPr lang="en-US" altLang="ko-KR" sz="1800"/>
          </a:p>
          <a:p>
            <a:pPr lvl="2"/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AB65D9C5-7631-AF4B-AC51-F7A2229E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부모 생성자 호출</a:t>
            </a:r>
            <a:r>
              <a:rPr lang="en-US" altLang="ko-KR"/>
              <a:t>(super(…))</a:t>
            </a:r>
            <a:endParaRPr lang="ko-KR" altLang="en-US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1168FA5F-F3F2-D747-998B-4A2D4D0A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30353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C267F467-B458-1F4D-A21F-3B192F5532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메소드 재정의</a:t>
            </a:r>
            <a:r>
              <a:rPr lang="en-US" altLang="ko-KR" sz="2400"/>
              <a:t>(@Override)</a:t>
            </a:r>
          </a:p>
          <a:p>
            <a:pPr lvl="1"/>
            <a:r>
              <a:rPr lang="ko-KR" altLang="en-US" sz="2000"/>
              <a:t>부모 클래스의 상속 메소드 수정해 자식 클래스에서 재정의하는 것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메소드 재정의 조건 </a:t>
            </a:r>
            <a:r>
              <a:rPr lang="en-US" altLang="ko-KR" sz="2000"/>
              <a:t>(p.295~296) </a:t>
            </a:r>
          </a:p>
          <a:p>
            <a:pPr lvl="2"/>
            <a:r>
              <a:rPr lang="ko-KR" altLang="en-US" sz="1800"/>
              <a:t>부모 클래스의 메소드와 동일한 시그니처 가져야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접근 제한을 더 강하게 오버라이딩 불가</a:t>
            </a:r>
            <a:endParaRPr lang="en-US" altLang="ko-KR" sz="1800">
              <a:solidFill>
                <a:srgbClr val="0070C0"/>
              </a:solidFill>
            </a:endParaRPr>
          </a:p>
          <a:p>
            <a:pPr lvl="3"/>
            <a:r>
              <a:rPr lang="en-US" altLang="ko-KR">
                <a:solidFill>
                  <a:srgbClr val="0070C0"/>
                </a:solidFill>
              </a:rPr>
              <a:t> public</a:t>
            </a:r>
            <a:r>
              <a:rPr lang="ko-KR" altLang="en-US">
                <a:solidFill>
                  <a:srgbClr val="0070C0"/>
                </a:solidFill>
              </a:rPr>
              <a:t>을 </a:t>
            </a:r>
            <a:r>
              <a:rPr lang="en-US" altLang="ko-KR">
                <a:solidFill>
                  <a:srgbClr val="0070C0"/>
                </a:solidFill>
              </a:rPr>
              <a:t>default</a:t>
            </a:r>
            <a:r>
              <a:rPr lang="ko-KR" altLang="en-US">
                <a:solidFill>
                  <a:srgbClr val="0070C0"/>
                </a:solidFill>
              </a:rPr>
              <a:t>나 </a:t>
            </a:r>
            <a:r>
              <a:rPr lang="en-US" altLang="ko-KR">
                <a:solidFill>
                  <a:srgbClr val="0070C0"/>
                </a:solidFill>
              </a:rPr>
              <a:t>private</a:t>
            </a:r>
            <a:r>
              <a:rPr lang="ko-KR" altLang="en-US">
                <a:solidFill>
                  <a:srgbClr val="0070C0"/>
                </a:solidFill>
              </a:rPr>
              <a:t>으로 수정 불가</a:t>
            </a:r>
            <a:endParaRPr lang="en-US" altLang="ko-KR">
              <a:solidFill>
                <a:srgbClr val="0070C0"/>
              </a:solidFill>
            </a:endParaRPr>
          </a:p>
          <a:p>
            <a:pPr lvl="3"/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반대로 </a:t>
            </a:r>
            <a:r>
              <a:rPr lang="en-US" altLang="ko-KR">
                <a:solidFill>
                  <a:srgbClr val="0070C0"/>
                </a:solidFill>
              </a:rPr>
              <a:t>default</a:t>
            </a:r>
            <a:r>
              <a:rPr lang="ko-KR" altLang="en-US">
                <a:solidFill>
                  <a:srgbClr val="0070C0"/>
                </a:solidFill>
              </a:rPr>
              <a:t>는 </a:t>
            </a:r>
            <a:r>
              <a:rPr lang="en-US" altLang="ko-KR">
                <a:solidFill>
                  <a:srgbClr val="0070C0"/>
                </a:solidFill>
              </a:rPr>
              <a:t>public </a:t>
            </a:r>
            <a:r>
              <a:rPr lang="ko-KR" altLang="en-US">
                <a:solidFill>
                  <a:srgbClr val="0070C0"/>
                </a:solidFill>
              </a:rPr>
              <a:t>으로 수정 가능</a:t>
            </a:r>
            <a:endParaRPr lang="en-US" altLang="ko-KR">
              <a:solidFill>
                <a:srgbClr val="0070C0"/>
              </a:solidFill>
            </a:endParaRPr>
          </a:p>
          <a:p>
            <a:pPr lvl="3"/>
            <a:endParaRPr lang="en-US" altLang="ko-KR"/>
          </a:p>
          <a:p>
            <a:pPr lvl="2"/>
            <a:r>
              <a:rPr lang="ko-KR" altLang="en-US" sz="1800"/>
              <a:t>새로운 예외</a:t>
            </a:r>
            <a:r>
              <a:rPr lang="en-US" altLang="ko-KR" sz="1800"/>
              <a:t>(Exception)</a:t>
            </a:r>
            <a:r>
              <a:rPr lang="ko-KR" altLang="en-US" sz="1800"/>
              <a:t> </a:t>
            </a:r>
            <a:r>
              <a:rPr lang="en-US" altLang="ko-KR" sz="1800"/>
              <a:t>throws </a:t>
            </a:r>
            <a:r>
              <a:rPr lang="ko-KR" altLang="en-US" sz="1800"/>
              <a:t>불가</a:t>
            </a:r>
            <a:r>
              <a:rPr lang="en-US" altLang="ko-KR" sz="1800"/>
              <a:t> (</a:t>
            </a:r>
            <a:r>
              <a:rPr lang="ko-KR" altLang="en-US" sz="1800"/>
              <a:t>예외처리는 </a:t>
            </a:r>
            <a:r>
              <a:rPr lang="en-US" altLang="ko-KR" sz="1800"/>
              <a:t>10</a:t>
            </a:r>
            <a:r>
              <a:rPr lang="ko-KR" altLang="en-US" sz="1800"/>
              <a:t>장 참조</a:t>
            </a:r>
            <a:r>
              <a:rPr lang="en-US" altLang="ko-KR" sz="1800"/>
              <a:t>)</a:t>
            </a:r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847AF08B-F8E5-7A4A-B91C-E19D7CC6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메소드 재정의</a:t>
            </a:r>
            <a:r>
              <a:rPr lang="en-US" altLang="ko-KR"/>
              <a:t>(Override)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C36B1A59-B089-6E46-AC88-4A4100AE40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@Override </a:t>
            </a:r>
            <a:r>
              <a:rPr lang="ko-KR" altLang="en-US" sz="2400"/>
              <a:t>어노테이션</a:t>
            </a:r>
            <a:endParaRPr lang="en-US" altLang="ko-KR" sz="2400"/>
          </a:p>
          <a:p>
            <a:pPr lvl="1"/>
            <a:r>
              <a:rPr lang="ko-KR" altLang="en-US" sz="2000"/>
              <a:t>컴파일러에게 부모 클래스의 메소드 선언부와 동일한지 검사 지시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정확한 메소드 재정의 위해 붙여주면 </a:t>
            </a:r>
            <a:r>
              <a:rPr lang="en-US" altLang="ko-KR" sz="2000"/>
              <a:t>OK</a:t>
            </a:r>
          </a:p>
          <a:p>
            <a:endParaRPr lang="en-US" altLang="ko-KR" sz="2400"/>
          </a:p>
          <a:p>
            <a:r>
              <a:rPr lang="ko-KR" altLang="en-US" sz="2400"/>
              <a:t>메소드 재정의 효과</a:t>
            </a:r>
            <a:endParaRPr lang="en-US" altLang="ko-KR" sz="2400"/>
          </a:p>
          <a:p>
            <a:pPr lvl="1"/>
            <a:r>
              <a:rPr lang="ko-KR" altLang="en-US" sz="2000"/>
              <a:t>부모 메소드는 숨겨지는 효과 발생</a:t>
            </a:r>
            <a:endParaRPr lang="en-US" altLang="ko-KR" sz="2000"/>
          </a:p>
          <a:p>
            <a:pPr lvl="2"/>
            <a:r>
              <a:rPr lang="ko-KR" altLang="en-US" sz="1800"/>
              <a:t>재정의된 자식 메소드 실행</a:t>
            </a:r>
            <a:endParaRPr lang="en-US" altLang="ko-KR" sz="1800"/>
          </a:p>
          <a:p>
            <a:endParaRPr lang="en-US" altLang="ko-KR" sz="2400"/>
          </a:p>
          <a:p>
            <a:pPr lvl="1"/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9C3C8B0B-FAC2-3C4F-97FF-CD7C3524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메소드 재정의</a:t>
            </a:r>
            <a:r>
              <a:rPr lang="en-US" altLang="ko-KR"/>
              <a:t>(Override)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15831</TotalTime>
  <Words>1104</Words>
  <Application>Microsoft Macintosh PowerPoint</Application>
  <PresentationFormat>화면 슬라이드 쇼(4:3)</PresentationFormat>
  <Paragraphs>225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7장. 상속</vt:lpstr>
      <vt:lpstr>PowerPoint 프레젠테이션</vt:lpstr>
      <vt:lpstr>1절. 상속 개념</vt:lpstr>
      <vt:lpstr>1절. 상속 개념</vt:lpstr>
      <vt:lpstr>2절. 클래스 상속(extends)</vt:lpstr>
      <vt:lpstr>3절. 부모 생성자 호출(super(…))</vt:lpstr>
      <vt:lpstr>3절. 부모 생성자 호출(super(…))</vt:lpstr>
      <vt:lpstr>4절. 메소드 재정의(Override)</vt:lpstr>
      <vt:lpstr>4절. 메소드 재정의(Override)</vt:lpstr>
      <vt:lpstr>4절. 메소드 재정의(Override)</vt:lpstr>
      <vt:lpstr>5절. final 클래스와 final 메소드</vt:lpstr>
      <vt:lpstr>6절. protected 접근 제한자</vt:lpstr>
      <vt:lpstr>7절. 타입변환과 다형성(polymorphism)</vt:lpstr>
      <vt:lpstr>7절. 타입변환과 다형성(polymorphism)</vt:lpstr>
      <vt:lpstr>7절. 타입변환과 다형성(polymorphism)</vt:lpstr>
      <vt:lpstr>7절. 타입변환과 다형성(polymorphism)</vt:lpstr>
      <vt:lpstr>7절. 타입변환과 다형성(polymorphism)</vt:lpstr>
      <vt:lpstr>7절. 타입변환과 다형성(polymorphism)</vt:lpstr>
      <vt:lpstr>7절. 타입변환과 다형성(polymorphism)</vt:lpstr>
      <vt:lpstr>7절. 타입변환과 다형성(polymorphism)</vt:lpstr>
      <vt:lpstr>8절. 추상 클래스(Abstract Class)</vt:lpstr>
      <vt:lpstr>8절. 추상 클래스(Abstract Class)</vt:lpstr>
      <vt:lpstr>8절. 추상 클래스(Abstract Class)</vt:lpstr>
      <vt:lpstr>8절. 추상 클래스(Abstract Class)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2499</cp:revision>
  <dcterms:created xsi:type="dcterms:W3CDTF">2004-07-21T02:43:03Z</dcterms:created>
  <dcterms:modified xsi:type="dcterms:W3CDTF">2021-03-19T00:57:19Z</dcterms:modified>
</cp:coreProperties>
</file>