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27"/>
  </p:notesMasterIdLst>
  <p:handoutMasterIdLst>
    <p:handoutMasterId r:id="rId28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3" r:id="rId19"/>
    <p:sldId id="552" r:id="rId20"/>
    <p:sldId id="554" r:id="rId21"/>
    <p:sldId id="555" r:id="rId22"/>
    <p:sldId id="556" r:id="rId23"/>
    <p:sldId id="557" r:id="rId24"/>
    <p:sldId id="558" r:id="rId25"/>
    <p:sldId id="275" r:id="rId26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29"/>
    </p:embeddedFont>
    <p:embeddedFont>
      <p:font typeface="HY강M" panose="02030600000101010101" pitchFamily="18" charset="-127"/>
      <p:regular r:id="rId30"/>
    </p:embeddedFont>
    <p:embeddedFont>
      <p:font typeface="HY견고딕" panose="02030600000101010101" pitchFamily="18" charset="-127"/>
      <p:regular r:id="rId31"/>
    </p:embeddedFont>
    <p:embeddedFont>
      <p:font typeface="HY헤드라인M" panose="02030600000101010101" pitchFamily="18" charset="-127"/>
      <p:regular r:id="rId32"/>
    </p:embeddedFont>
    <p:embeddedFont>
      <p:font typeface="맑은 고딕" panose="020B0503020000020004" pitchFamily="34" charset="-127"/>
      <p:regular r:id="rId33"/>
      <p:bold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9FD7A47-4B66-D14D-841E-0E67A2E62D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4D7DD12-8279-E04D-A14F-1213A3915C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0260A785-134E-8D4A-8A58-5904B5D79FFE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5FB3DC4E-46AE-6143-A15B-2031EC01C66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E733658E-9A7D-834F-A2ED-9104ED14A60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DCDB1174-84AE-2344-9BDF-1DCAF098B21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FE657A-CA7E-C640-A2A5-F5815173A9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2553DE-A484-7243-8CAF-54FC242B8AE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86F88615-70D9-1747-82AF-79AF70EE07DE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B29851F-AC7B-D54C-808F-763986D5B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F5B894EF-EB40-6046-8605-116ED5C6F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E1247-4C10-844F-B24D-6EBC9B269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E2FB7-3C76-E543-845B-BB014CE6C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54114BC4-D622-EA4B-A6B5-41DCB07C255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B30B703-8413-9F42-8219-A1E699FB57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43799FB-0BBD-554E-AC43-E291FDD42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BF166AF-CCBC-0641-82CC-AD3C9A5501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9DA3ABC-7977-B143-A782-DC9CB571BD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BE29908-AC4F-4E40-8C2C-336A760840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487B8A4-0B99-1342-ADDC-1C0D4ACC54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4144379-B99B-F841-87E6-22739C1DDF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09E15AB8-7097-C54F-AE42-6DFD837B41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B0CBA42-5FAD-FE44-98B2-4D6D730556A0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1C0A8FFE-68EF-7846-AFC6-28C87BB596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72BBAB2D-42AC-3345-BE82-80CD9F60FC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A3AC6AB4-6F48-E841-BFB1-75EF52F9CE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6AE9C063-2CBA-5444-B0BD-334B259F60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63094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8312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62735D1-4D48-0F42-9288-462DD83D5A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486C3091-A0A6-074B-9630-D67BD63012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6BB861F-FF71-2D43-AD7C-AC341B8659E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C36F1375-98EB-AF45-A236-62A61AD735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D0D277C0-CA69-5C4E-945E-9169FD6BA4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7F4ECCDA-96D9-DC4D-861E-05210A09E0B1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D548B5FC-4A03-1D42-81E2-B3382F943B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80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746CFD3E-EB81-E94C-A2FE-DCF2B91F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7B398205-D6D5-A745-86A8-1FA98B638D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43971983-3218-9242-8739-E5D26138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6D187CDB-413C-9E4A-85C8-6787159A9FEE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819DF254-D098-D34A-B9D0-5A7C692B7A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912B475A-9461-4349-9C35-238B2B3BD3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661A4662-3ECF-E14D-9B23-B5FFE5429CE9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B2085588-0BF6-6240-AC8A-15F30667602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CC565B9D-250E-C043-881C-E19EAC1DA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FA513C14-44F0-ED4A-AF27-41385388A6E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FDE1E841-9A27-6E4F-98E0-5AFC5082244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66B80FC3-7A1A-664C-984F-1ED53D4B0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7" r:id="rId1"/>
    <p:sldLayoutId id="2147484548" r:id="rId2"/>
    <p:sldLayoutId id="2147484546" r:id="rId3"/>
    <p:sldLayoutId id="2147484549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7EEB449E-0EB2-464B-808E-36499A30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8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인터페이스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3873079C-E9CD-5E45-9552-93B6BC6943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구현 객체와 구현 클래스</a:t>
            </a:r>
            <a:endParaRPr lang="en-US" altLang="ko-KR" sz="2400"/>
          </a:p>
          <a:p>
            <a:pPr lvl="1"/>
            <a:r>
              <a:rPr lang="ko-KR" altLang="en-US" sz="2000"/>
              <a:t>인터페이스의 추상 메소드 대한 실체 메소드를 가진 객체 </a:t>
            </a:r>
            <a:r>
              <a:rPr lang="en-US" altLang="ko-KR" sz="2000"/>
              <a:t>= </a:t>
            </a:r>
            <a:r>
              <a:rPr lang="ko-KR" altLang="en-US" sz="2000"/>
              <a:t>구현 객체</a:t>
            </a:r>
            <a:endParaRPr lang="en-US" altLang="ko-KR" sz="20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구현 객체를 생성하는 클래스 </a:t>
            </a:r>
            <a:r>
              <a:rPr lang="en-US" altLang="ko-KR" sz="2000"/>
              <a:t>= </a:t>
            </a:r>
            <a:r>
              <a:rPr lang="ko-KR" altLang="en-US" sz="2000"/>
              <a:t>구현 클래스</a:t>
            </a:r>
            <a:endParaRPr lang="en-US" altLang="ko-KR" sz="2000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000B6CB4-FBEC-214F-8F6A-ADC1095E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구현</a:t>
            </a:r>
          </a:p>
        </p:txBody>
      </p:sp>
      <p:pic>
        <p:nvPicPr>
          <p:cNvPr id="14340" name="Picture 6">
            <a:extLst>
              <a:ext uri="{FF2B5EF4-FFF2-40B4-BE49-F238E27FC236}">
                <a16:creationId xmlns:a16="http://schemas.microsoft.com/office/drawing/2014/main" id="{E8049A55-BCE0-5049-9214-E0DBDF3FC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914525"/>
            <a:ext cx="53848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352CD-1761-FF42-BAAA-90BECAB9FE27}"/>
              </a:ext>
            </a:extLst>
          </p:cNvPr>
          <p:cNvSpPr txBox="1"/>
          <p:nvPr/>
        </p:nvSpPr>
        <p:spPr>
          <a:xfrm>
            <a:off x="5067300" y="1773238"/>
            <a:ext cx="1500188" cy="157003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000" b="1">
                <a:solidFill>
                  <a:srgbClr val="7030A0"/>
                </a:solidFill>
                <a:latin typeface="+mj-ea"/>
                <a:ea typeface="+mj-ea"/>
              </a:rPr>
              <a:t>구현 객체</a:t>
            </a:r>
            <a:endParaRPr lang="en-US" altLang="ko-KR" sz="1000" b="1">
              <a:solidFill>
                <a:srgbClr val="7030A0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200" b="1">
              <a:solidFill>
                <a:srgbClr val="7030A0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200" b="1">
              <a:solidFill>
                <a:srgbClr val="7030A0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200" b="1">
              <a:solidFill>
                <a:srgbClr val="7030A0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200" b="1">
              <a:solidFill>
                <a:srgbClr val="7030A0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200" b="1">
              <a:solidFill>
                <a:srgbClr val="7030A0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200" b="1">
              <a:solidFill>
                <a:srgbClr val="7030A0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200" b="1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CEFCD59D-F17D-4841-8B4B-6A56673E1C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>
                <a:solidFill>
                  <a:srgbClr val="000000"/>
                </a:solidFill>
              </a:rPr>
              <a:t>구현 클래스 선언</a:t>
            </a:r>
            <a:endParaRPr lang="en-US" altLang="ko-KR" sz="2400">
              <a:solidFill>
                <a:srgbClr val="000000"/>
              </a:solidFill>
            </a:endParaRPr>
          </a:p>
          <a:p>
            <a:pPr lvl="1"/>
            <a:r>
              <a:rPr lang="ko-KR" altLang="en-US" sz="2000">
                <a:solidFill>
                  <a:srgbClr val="000000"/>
                </a:solidFill>
              </a:rPr>
              <a:t>자신의 객체가 인터페이스 타입으로 사용할 수 있음</a:t>
            </a:r>
            <a:endParaRPr lang="en-US" altLang="ko-KR" sz="2000">
              <a:solidFill>
                <a:srgbClr val="000000"/>
              </a:solidFill>
            </a:endParaRPr>
          </a:p>
          <a:p>
            <a:pPr lvl="2"/>
            <a:r>
              <a:rPr lang="en-US" altLang="ko-KR" sz="1800">
                <a:solidFill>
                  <a:srgbClr val="000000"/>
                </a:solidFill>
              </a:rPr>
              <a:t>implements </a:t>
            </a:r>
            <a:r>
              <a:rPr lang="ko-KR" altLang="en-US" sz="1800">
                <a:solidFill>
                  <a:srgbClr val="000000"/>
                </a:solidFill>
              </a:rPr>
              <a:t>키워드로 명시</a:t>
            </a:r>
            <a:endParaRPr lang="en-US" altLang="ko-KR" sz="1800">
              <a:solidFill>
                <a:srgbClr val="000000"/>
              </a:solidFill>
            </a:endParaRPr>
          </a:p>
          <a:p>
            <a:pPr lvl="2"/>
            <a:endParaRPr lang="en-US" altLang="ko-KR" sz="1800">
              <a:solidFill>
                <a:srgbClr val="000000"/>
              </a:solidFill>
            </a:endParaRPr>
          </a:p>
          <a:p>
            <a:pPr lvl="2"/>
            <a:endParaRPr lang="en-US" altLang="ko-KR" sz="1800">
              <a:solidFill>
                <a:srgbClr val="000000"/>
              </a:solidFill>
            </a:endParaRPr>
          </a:p>
          <a:p>
            <a:pPr lvl="2"/>
            <a:endParaRPr lang="en-US" altLang="ko-KR" sz="1800">
              <a:solidFill>
                <a:srgbClr val="000000"/>
              </a:solidFill>
            </a:endParaRPr>
          </a:p>
          <a:p>
            <a:endParaRPr lang="en-US" altLang="ko-KR"/>
          </a:p>
          <a:p>
            <a:r>
              <a:rPr lang="ko-KR" altLang="en-US" sz="2400"/>
              <a:t>추상 메소드의 실체 메소드를 작성하는 방법</a:t>
            </a:r>
            <a:endParaRPr lang="en-US" altLang="ko-KR" sz="2400"/>
          </a:p>
          <a:p>
            <a:pPr lvl="1"/>
            <a:r>
              <a:rPr lang="ko-KR" altLang="en-US" sz="2000"/>
              <a:t>메소드의 선언부가 정확히 일치해야 </a:t>
            </a:r>
            <a:endParaRPr lang="en-US" altLang="ko-KR" sz="2000"/>
          </a:p>
          <a:p>
            <a:pPr lvl="1"/>
            <a:r>
              <a:rPr lang="ko-KR" altLang="en-US" sz="2000"/>
              <a:t>인터페이스의 모든 추상 메소드를 재정의하는 실체 메소드 작성해야</a:t>
            </a:r>
            <a:endParaRPr lang="en-US" altLang="ko-KR" sz="2000"/>
          </a:p>
          <a:p>
            <a:pPr lvl="2"/>
            <a:r>
              <a:rPr lang="ko-KR" altLang="en-US" sz="1800"/>
              <a:t>일부만 재정의할 경우</a:t>
            </a:r>
            <a:r>
              <a:rPr lang="en-US" altLang="ko-KR" sz="1800"/>
              <a:t>, </a:t>
            </a:r>
            <a:r>
              <a:rPr lang="ko-KR" altLang="en-US" sz="1800"/>
              <a:t>추상 클래스로 선언 </a:t>
            </a:r>
            <a:r>
              <a:rPr lang="en-US" altLang="ko-KR" sz="1800"/>
              <a:t>+</a:t>
            </a:r>
            <a:r>
              <a:rPr lang="ko-KR" altLang="en-US" sz="1800"/>
              <a:t> </a:t>
            </a:r>
            <a:r>
              <a:rPr lang="en-US" altLang="ko-KR" sz="1800"/>
              <a:t>abstract </a:t>
            </a:r>
            <a:r>
              <a:rPr lang="ko-KR" altLang="en-US" sz="1800"/>
              <a:t>키워드 붙임</a:t>
            </a:r>
            <a:endParaRPr lang="en-US" altLang="ko-KR" sz="2800">
              <a:solidFill>
                <a:srgbClr val="000000"/>
              </a:solidFill>
            </a:endParaRPr>
          </a:p>
          <a:p>
            <a:endParaRPr lang="ko-KR" altLang="en-US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2FB2D305-3957-9F41-9BD6-F600E7B0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구현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CEA56E30-E711-D642-89D8-9D5CE511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209800"/>
            <a:ext cx="55435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A1BB10F8-79CF-F74E-B278-302DC41AAF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익명 구현 객체</a:t>
            </a:r>
            <a:endParaRPr lang="en-US" altLang="ko-KR" sz="2400"/>
          </a:p>
          <a:p>
            <a:pPr lvl="1"/>
            <a:r>
              <a:rPr lang="ko-KR" altLang="en-US" sz="2000"/>
              <a:t>명시적인 구현 클래스 작성 생략하고 바로 구현 객체를 얻는 방법</a:t>
            </a:r>
            <a:endParaRPr lang="en-US" altLang="ko-KR" sz="2000"/>
          </a:p>
          <a:p>
            <a:pPr lvl="2"/>
            <a:r>
              <a:rPr lang="ko-KR" altLang="en-US" sz="1800"/>
              <a:t>이름 없는 구현 클래스 선언과 동시에 객체 생성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인터페이스의 추상 메소드들을 모두 재정의하는 실체 메소드가 있어야 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추가적으로 필드와 메소드 선언 가능하나 익명 객체 안에서만 사용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인터페이스 변수로 접근 불가</a:t>
            </a:r>
            <a:endParaRPr lang="en-US" altLang="ko-KR" sz="1800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51D1DDC9-B935-3E43-A7DE-A21C6D2E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구현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D9A5707-A7C3-2C47-BBE7-03C7139C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471487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53F8486D-40E3-834D-B23D-75656BA453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다중 인터페이스 구현 클래스</a:t>
            </a:r>
            <a:endParaRPr lang="en-US" altLang="ko-KR" sz="2400"/>
          </a:p>
          <a:p>
            <a:endParaRPr lang="ko-KR" altLang="en-US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89CC1F53-75E9-EC46-8E0E-7F7FA1DB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구현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551011D2-BF99-3044-A5DD-27F3FB8A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657225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>
            <a:extLst>
              <a:ext uri="{FF2B5EF4-FFF2-40B4-BE49-F238E27FC236}">
                <a16:creationId xmlns:a16="http://schemas.microsoft.com/office/drawing/2014/main" id="{1A578BE1-6537-F44F-9630-86F205F1B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167313"/>
            <a:ext cx="61341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E33CEA79-E8D2-A247-AAA4-E6644CE630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인터페이스에 구현 객체를 대입하는 방법 </a:t>
            </a:r>
            <a:r>
              <a:rPr lang="en-US" altLang="ko-KR" sz="2400"/>
              <a:t>(p.357~358)</a:t>
            </a:r>
            <a:endParaRPr lang="ko-KR" altLang="en-US" sz="2400"/>
          </a:p>
          <a:p>
            <a:endParaRPr lang="ko-KR" altLang="en-US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7CEE4792-582C-5349-A1E6-2ABFFFAF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사용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8C9B6FED-6D3B-074A-88DE-F3F39236E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524000"/>
            <a:ext cx="82677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>
            <a:extLst>
              <a:ext uri="{FF2B5EF4-FFF2-40B4-BE49-F238E27FC236}">
                <a16:creationId xmlns:a16="http://schemas.microsoft.com/office/drawing/2014/main" id="{F8B7CD84-9A75-F241-98EE-C5B246047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86075"/>
            <a:ext cx="83629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FC6CA34A-8317-C749-AD0C-090AFC8F2B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추상 메소드 사용</a:t>
            </a:r>
          </a:p>
          <a:p>
            <a:endParaRPr lang="ko-KR" altLang="en-US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EB8F4B08-B26A-0743-B641-DD40C03B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사용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2DFBE53D-8323-944F-BC9C-C6AAF52D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43148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>
            <a:extLst>
              <a:ext uri="{FF2B5EF4-FFF2-40B4-BE49-F238E27FC236}">
                <a16:creationId xmlns:a16="http://schemas.microsoft.com/office/drawing/2014/main" id="{58E2CB7A-BC2A-7040-A650-86CA10E9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2238"/>
            <a:ext cx="7204075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E803FB0E-2084-2D4B-8DB3-1D0755F01A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디폴트 메소드 사용</a:t>
            </a:r>
            <a:endParaRPr lang="en-US" altLang="ko-KR" sz="2400"/>
          </a:p>
          <a:p>
            <a:pPr lvl="1"/>
            <a:r>
              <a:rPr lang="ko-KR" altLang="en-US" sz="2000">
                <a:solidFill>
                  <a:srgbClr val="7030A0"/>
                </a:solidFill>
              </a:rPr>
              <a:t>인터페이스만으로는 사용 불가</a:t>
            </a:r>
            <a:endParaRPr lang="en-US" altLang="ko-KR" sz="2000">
              <a:solidFill>
                <a:srgbClr val="7030A0"/>
              </a:solidFill>
            </a:endParaRPr>
          </a:p>
          <a:p>
            <a:pPr lvl="2"/>
            <a:r>
              <a:rPr lang="ko-KR" altLang="en-US" sz="1800"/>
              <a:t>구현 객체가 인터페이스에 대입되어야 호출할 수 있는 인스턴스 메소드</a:t>
            </a:r>
            <a:endParaRPr lang="en-US" altLang="ko-KR" sz="1800"/>
          </a:p>
          <a:p>
            <a:pPr lvl="2"/>
            <a:endParaRPr lang="en-US" altLang="ko-KR" sz="1800">
              <a:solidFill>
                <a:srgbClr val="7030A0"/>
              </a:solidFill>
            </a:endParaRPr>
          </a:p>
          <a:p>
            <a:pPr lvl="1"/>
            <a:r>
              <a:rPr lang="ko-KR" altLang="en-US" sz="2000">
                <a:solidFill>
                  <a:srgbClr val="7030A0"/>
                </a:solidFill>
              </a:rPr>
              <a:t>모든 구현 객체가 가지고 있는 기본 메소드로 사용</a:t>
            </a:r>
            <a:endParaRPr lang="en-US" altLang="ko-KR" sz="2000">
              <a:solidFill>
                <a:srgbClr val="7030A0"/>
              </a:solidFill>
            </a:endParaRPr>
          </a:p>
          <a:p>
            <a:pPr lvl="2"/>
            <a:r>
              <a:rPr lang="ko-KR" altLang="en-US" sz="1800"/>
              <a:t>필요에 따라 구현 클래스가 디폴트 메소드 재정의해 사용</a:t>
            </a:r>
            <a:endParaRPr lang="en-US" altLang="ko-KR" sz="1800"/>
          </a:p>
          <a:p>
            <a:pPr lvl="2"/>
            <a:endParaRPr lang="en-US" altLang="ko-KR"/>
          </a:p>
          <a:p>
            <a:r>
              <a:rPr lang="ko-KR" altLang="en-US" sz="2400"/>
              <a:t>정적 메소드 사용</a:t>
            </a:r>
            <a:endParaRPr lang="en-US" altLang="ko-KR" sz="2400"/>
          </a:p>
          <a:p>
            <a:pPr lvl="1"/>
            <a:r>
              <a:rPr lang="ko-KR" altLang="en-US" sz="2000"/>
              <a:t>인터페이스로 바로 호출 가능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904D5AC5-5D79-534A-8DC1-8303B2C8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사용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0559A755-9DDD-ED49-BEFF-30E0F2770A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다형성 </a:t>
            </a:r>
            <a:r>
              <a:rPr lang="en-US" altLang="ko-KR" sz="2400"/>
              <a:t>(p.362~364)</a:t>
            </a:r>
          </a:p>
          <a:p>
            <a:pPr lvl="1"/>
            <a:r>
              <a:rPr lang="ko-KR" altLang="en-US" sz="2000"/>
              <a:t>하나의 타입에 여러 가지 객체 대입해 다양한 실행 결과를 얻는 것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다형성을 구현하는 기술</a:t>
            </a:r>
            <a:endParaRPr lang="en-US" altLang="ko-KR" sz="2000"/>
          </a:p>
          <a:p>
            <a:pPr lvl="2"/>
            <a:r>
              <a:rPr lang="ko-KR" altLang="en-US" sz="1800"/>
              <a:t>상속 또는 인터페이스의 자동 타입 변환</a:t>
            </a:r>
            <a:r>
              <a:rPr lang="en-US" altLang="ko-KR" sz="1800"/>
              <a:t>(Promotion)</a:t>
            </a:r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오버라이딩</a:t>
            </a:r>
            <a:r>
              <a:rPr lang="en-US" altLang="ko-KR" sz="1800"/>
              <a:t>(Overriding)</a:t>
            </a:r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다형성의 효과</a:t>
            </a:r>
            <a:endParaRPr lang="en-US" altLang="ko-KR" sz="2000"/>
          </a:p>
          <a:p>
            <a:pPr lvl="2"/>
            <a:r>
              <a:rPr lang="ko-KR" altLang="en-US" sz="1800"/>
              <a:t>다양한 실행 결과를 얻을 수 있음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객체를 부품화시킬 수 있어 유지보수 용이 </a:t>
            </a:r>
            <a:r>
              <a:rPr lang="en-US" altLang="ko-KR" sz="1800"/>
              <a:t>(</a:t>
            </a:r>
            <a:r>
              <a:rPr lang="ko-KR" altLang="en-US" sz="1800"/>
              <a:t>메소드의 매개변수로 사용</a:t>
            </a:r>
            <a:r>
              <a:rPr lang="en-US" altLang="ko-KR" sz="1800"/>
              <a:t>) </a:t>
            </a:r>
          </a:p>
          <a:p>
            <a:endParaRPr lang="ko-KR" altLang="en-US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EFE23B10-7B23-6A4D-98CA-3C923944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2786C6ED-1400-9744-8A78-6383C2E7BF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자동 타입 변환</a:t>
            </a:r>
            <a:r>
              <a:rPr lang="en-US" altLang="ko-KR" sz="2400"/>
              <a:t>(Promotion)</a:t>
            </a:r>
            <a:endParaRPr lang="ko-KR" altLang="en-US" sz="2400"/>
          </a:p>
          <a:p>
            <a:endParaRPr lang="ko-KR" altLang="en-US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73CEF267-E3E4-2148-87D9-09620C40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FBBBD00D-CCED-1B4C-AEB5-180D1712B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32146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>
            <a:extLst>
              <a:ext uri="{FF2B5EF4-FFF2-40B4-BE49-F238E27FC236}">
                <a16:creationId xmlns:a16="http://schemas.microsoft.com/office/drawing/2014/main" id="{F05D9502-4131-C74B-95FF-9752E211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733675"/>
            <a:ext cx="6357938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8F7D73AD-1348-F241-A2FE-6562CB2A50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필드의 다형성 </a:t>
            </a:r>
            <a:r>
              <a:rPr lang="en-US" altLang="ko-KR" sz="2400"/>
              <a:t>(p.365~368)</a:t>
            </a:r>
            <a:endParaRPr lang="ko-KR" altLang="en-US" sz="2400"/>
          </a:p>
          <a:p>
            <a:endParaRPr lang="ko-KR" altLang="en-US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EB411BFC-3A91-6440-A52F-672AFD15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464142F8-DFED-0B4C-A9AA-6CB88288A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58913"/>
            <a:ext cx="61436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>
            <a:extLst>
              <a:ext uri="{FF2B5EF4-FFF2-40B4-BE49-F238E27FC236}">
                <a16:creationId xmlns:a16="http://schemas.microsoft.com/office/drawing/2014/main" id="{17C7497F-B130-AC47-AF1D-7BBB1552C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4745038"/>
            <a:ext cx="3297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>
            <a:extLst>
              <a:ext uri="{FF2B5EF4-FFF2-40B4-BE49-F238E27FC236}">
                <a16:creationId xmlns:a16="http://schemas.microsoft.com/office/drawing/2014/main" id="{1B029F9C-399D-EA4A-8EA8-3E37A02B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4745038"/>
            <a:ext cx="186372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6">
            <a:extLst>
              <a:ext uri="{FF2B5EF4-FFF2-40B4-BE49-F238E27FC236}">
                <a16:creationId xmlns:a16="http://schemas.microsoft.com/office/drawing/2014/main" id="{21AF207D-4808-454C-8030-BA466A7A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2030413"/>
            <a:ext cx="15509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7">
            <a:extLst>
              <a:ext uri="{FF2B5EF4-FFF2-40B4-BE49-F238E27FC236}">
                <a16:creationId xmlns:a16="http://schemas.microsoft.com/office/drawing/2014/main" id="{EB71691A-0D2A-6E42-8A74-C49635AF9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3033713"/>
            <a:ext cx="329088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8">
            <a:extLst>
              <a:ext uri="{FF2B5EF4-FFF2-40B4-BE49-F238E27FC236}">
                <a16:creationId xmlns:a16="http://schemas.microsoft.com/office/drawing/2014/main" id="{670A3648-E832-0C45-9A2C-F2E6D2D6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5959475"/>
            <a:ext cx="2257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9">
            <a:extLst>
              <a:ext uri="{FF2B5EF4-FFF2-40B4-BE49-F238E27FC236}">
                <a16:creationId xmlns:a16="http://schemas.microsoft.com/office/drawing/2014/main" id="{FA3AB366-025D-E14B-A455-F58B8A0C5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45038"/>
            <a:ext cx="3294063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5D3B4AC6-A350-844A-BFDD-B9E4A3B77A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인터페이스의 역할</a:t>
            </a:r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인터페이스 선언</a:t>
            </a:r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인터페이스 구현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인터페이스 사용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타입변환과 다형성</a:t>
            </a:r>
          </a:p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인터페이스 상속</a:t>
            </a:r>
          </a:p>
          <a:p>
            <a:pPr>
              <a:defRPr/>
            </a:pPr>
            <a:r>
              <a:rPr lang="en-US" altLang="ko-KR" dirty="0"/>
              <a:t>7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디폴트 메소드와 인터페이스 확장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0326AD93-A005-394D-AB2E-236916CAC7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인터페이스 배열로 구현한 객체 관리</a:t>
            </a:r>
          </a:p>
          <a:p>
            <a:endParaRPr lang="ko-KR" altLang="en-US" sz="2400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0DBDA5AE-A99C-4B4B-AFA1-4F78B2E8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5F103167-3EB5-E540-8091-635ED987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600200"/>
            <a:ext cx="21050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>
            <a:extLst>
              <a:ext uri="{FF2B5EF4-FFF2-40B4-BE49-F238E27FC236}">
                <a16:creationId xmlns:a16="http://schemas.microsoft.com/office/drawing/2014/main" id="{4412B58E-8B8F-4B47-8820-A079EF24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457450"/>
            <a:ext cx="2571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>
            <a:extLst>
              <a:ext uri="{FF2B5EF4-FFF2-40B4-BE49-F238E27FC236}">
                <a16:creationId xmlns:a16="http://schemas.microsoft.com/office/drawing/2014/main" id="{1380165D-46B4-5647-8D26-B914E034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1743075"/>
            <a:ext cx="22098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5748D975-2FED-E24A-9808-7CD35D1968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매개변수의 다형성</a:t>
            </a:r>
            <a:endParaRPr lang="en-US" altLang="ko-KR" sz="2400"/>
          </a:p>
          <a:p>
            <a:pPr lvl="1"/>
            <a:r>
              <a:rPr lang="ko-KR" altLang="en-US" sz="2000"/>
              <a:t>매개 변수의 타입이 인터페이스인 경우 </a:t>
            </a:r>
            <a:endParaRPr lang="en-US" altLang="ko-KR" sz="2000"/>
          </a:p>
          <a:p>
            <a:pPr lvl="2"/>
            <a:r>
              <a:rPr lang="ko-KR" altLang="en-US" sz="1800"/>
              <a:t>어떠한 구현 객체도 매개값으로 사용 가능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구현 객체에 따라 메소드 실행결과 달라짐</a:t>
            </a:r>
          </a:p>
          <a:p>
            <a:endParaRPr lang="en-US" altLang="ko-KR"/>
          </a:p>
          <a:p>
            <a:r>
              <a:rPr lang="ko-KR" altLang="en-US" sz="2400"/>
              <a:t>강제 타입 변환</a:t>
            </a:r>
            <a:r>
              <a:rPr lang="en-US" altLang="ko-KR" sz="2400"/>
              <a:t>(Casting)</a:t>
            </a:r>
          </a:p>
          <a:p>
            <a:pPr lvl="1"/>
            <a:r>
              <a:rPr lang="ko-KR" altLang="en-US" sz="2000"/>
              <a:t>인터페이스 타입으로 자동 타입 변환 후</a:t>
            </a:r>
            <a:r>
              <a:rPr lang="en-US" altLang="ko-KR" sz="2000"/>
              <a:t>, </a:t>
            </a:r>
            <a:r>
              <a:rPr lang="ko-KR" altLang="en-US" sz="2000"/>
              <a:t>구현 클래스 타입으로 변환</a:t>
            </a:r>
            <a:endParaRPr lang="en-US" altLang="ko-KR" sz="2000"/>
          </a:p>
          <a:p>
            <a:pPr lvl="2"/>
            <a:r>
              <a:rPr lang="ko-KR" altLang="en-US" sz="1800"/>
              <a:t>필요성</a:t>
            </a:r>
            <a:r>
              <a:rPr lang="en-US" altLang="ko-KR" sz="1800"/>
              <a:t>: </a:t>
            </a:r>
            <a:r>
              <a:rPr lang="ko-KR" altLang="en-US" sz="1800"/>
              <a:t>구현 클래스 타입에 선언된 다른 멤버 사용하기 위해</a:t>
            </a:r>
            <a:endParaRPr lang="en-US" altLang="ko-KR" sz="1800"/>
          </a:p>
          <a:p>
            <a:pPr lvl="2"/>
            <a:endParaRPr lang="en-US" altLang="ko-KR" sz="1800"/>
          </a:p>
          <a:p>
            <a:r>
              <a:rPr lang="ko-KR" altLang="en-US" sz="2400"/>
              <a:t>객체 타입 확인</a:t>
            </a:r>
            <a:r>
              <a:rPr lang="en-US" altLang="ko-KR" sz="2400"/>
              <a:t>(instanceof </a:t>
            </a:r>
            <a:r>
              <a:rPr lang="ko-KR" altLang="en-US" sz="2400"/>
              <a:t>연산자</a:t>
            </a:r>
            <a:r>
              <a:rPr lang="en-US" altLang="ko-KR" sz="2400"/>
              <a:t>) (p.375~377)</a:t>
            </a:r>
          </a:p>
          <a:p>
            <a:pPr lvl="1"/>
            <a:r>
              <a:rPr lang="ko-KR" altLang="en-US" sz="2000"/>
              <a:t>강제 타입 변환 전 구현 클래스 타입 조사</a:t>
            </a:r>
            <a:endParaRPr lang="ko-KR" altLang="en-US" sz="3200"/>
          </a:p>
          <a:p>
            <a:endParaRPr lang="ko-KR" altLang="en-US" sz="2400"/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E1857AAC-6ADB-824F-8F8B-D5B51E24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타입변환과 다형성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C50F2257-E59E-DA4B-A131-7041616E85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인터페이스간 상속 가능</a:t>
            </a:r>
            <a:endParaRPr lang="en-US" altLang="ko-KR" sz="2400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 sz="2000"/>
              <a:t>하위 인터페이스 구현 클래스는 아래 추상 메소드를 모두 재정의해야 </a:t>
            </a:r>
            <a:endParaRPr lang="en-US" altLang="ko-KR" sz="2000"/>
          </a:p>
          <a:p>
            <a:pPr lvl="2"/>
            <a:r>
              <a:rPr lang="ko-KR" altLang="en-US" sz="1800"/>
              <a:t>하위 인터페이스의 추상 메소드</a:t>
            </a:r>
            <a:endParaRPr lang="en-US" altLang="ko-KR" sz="1800"/>
          </a:p>
          <a:p>
            <a:pPr lvl="2"/>
            <a:r>
              <a:rPr lang="ko-KR" altLang="en-US" sz="1800"/>
              <a:t>상위 인터페이스</a:t>
            </a:r>
            <a:r>
              <a:rPr lang="en-US" altLang="ko-KR" sz="1800"/>
              <a:t>1</a:t>
            </a:r>
            <a:r>
              <a:rPr lang="ko-KR" altLang="en-US" sz="1800"/>
              <a:t>의 추상 메소드</a:t>
            </a:r>
            <a:endParaRPr lang="en-US" altLang="ko-KR" sz="1800"/>
          </a:p>
          <a:p>
            <a:pPr lvl="2"/>
            <a:r>
              <a:rPr lang="ko-KR" altLang="en-US" sz="1800"/>
              <a:t>상위 인터페이스</a:t>
            </a:r>
            <a:r>
              <a:rPr lang="en-US" altLang="ko-KR" sz="1800"/>
              <a:t>2</a:t>
            </a:r>
            <a:r>
              <a:rPr lang="ko-KR" altLang="en-US" sz="1800"/>
              <a:t>의 추상 메소드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인터페이스 자동 타입 변환</a:t>
            </a:r>
            <a:endParaRPr lang="en-US" altLang="ko-KR" sz="2000"/>
          </a:p>
          <a:p>
            <a:pPr lvl="2"/>
            <a:r>
              <a:rPr lang="ko-KR" altLang="en-US" sz="1800"/>
              <a:t>해당 타입의 인터페이스에 선언된 메소드만 호출 가능 </a:t>
            </a:r>
          </a:p>
          <a:p>
            <a:endParaRPr lang="ko-KR" altLang="en-US"/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EC443843-DF9E-8D4E-BFEA-C8D0A72A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상속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E4F8B130-BD4C-1F4E-8F85-54F3341C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524000"/>
            <a:ext cx="74183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>
            <a:extLst>
              <a:ext uri="{FF2B5EF4-FFF2-40B4-BE49-F238E27FC236}">
                <a16:creationId xmlns:a16="http://schemas.microsoft.com/office/drawing/2014/main" id="{2FE03514-EAAC-EE4D-8B7C-E5184D59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90800"/>
            <a:ext cx="385762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4">
            <a:extLst>
              <a:ext uri="{FF2B5EF4-FFF2-40B4-BE49-F238E27FC236}">
                <a16:creationId xmlns:a16="http://schemas.microsoft.com/office/drawing/2014/main" id="{00EC8C8C-1353-174C-9AB1-000F330B6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00600"/>
            <a:ext cx="4267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1C5E1BA6-7F95-BD41-B2C5-448693B096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디폴트 메소드와 확장 메소드 사용하기 </a:t>
            </a:r>
            <a:r>
              <a:rPr lang="en-US" altLang="ko-KR" sz="2400"/>
              <a:t>(p.379~382) </a:t>
            </a:r>
            <a:endParaRPr lang="ko-KR" altLang="en-US" sz="2400"/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4C7478CF-71DD-AD42-823D-DEB5F109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디폴트 메소드와 인터페이스 확장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4CEB7F5C-238D-AB4B-9A13-2C5BBCDE2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85113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CAA1A24C-51FB-0043-A897-13814EAEB4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디폴트 메소드가 있는 인터페이스 상속</a:t>
            </a:r>
            <a:endParaRPr lang="en-US" altLang="ko-KR" sz="2400"/>
          </a:p>
          <a:p>
            <a:pPr lvl="1"/>
            <a:r>
              <a:rPr lang="ko-KR" altLang="en-US" sz="2000"/>
              <a:t>부모 인터페이스의 디폴트 메소드를 자식 인터페이스에서 활용 방법</a:t>
            </a:r>
            <a:endParaRPr lang="en-US" altLang="ko-KR" sz="2000"/>
          </a:p>
          <a:p>
            <a:pPr lvl="2"/>
            <a:r>
              <a:rPr lang="ko-KR" altLang="en-US" sz="1800"/>
              <a:t>디폴트 메소드를 단순히 상속만 받음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디폴트 메소드를 재정의</a:t>
            </a:r>
            <a:r>
              <a:rPr lang="en-US" altLang="ko-KR" sz="1800"/>
              <a:t>(Override)</a:t>
            </a:r>
            <a:r>
              <a:rPr lang="ko-KR" altLang="en-US" sz="1800"/>
              <a:t>해서 실행 내용을 변경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디폴트 메소드를 추상 메소드로 재선언</a:t>
            </a:r>
            <a:endParaRPr lang="en-US" altLang="ko-KR" sz="1800"/>
          </a:p>
          <a:p>
            <a:pPr lvl="3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47972FC0-D953-1E41-A203-012AA696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디폴트 메소드와 인터페이스 확장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7F7143DE-8E84-4242-A228-5954F4A4EB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인터페이스란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개발 코드와 객체가 서로 통신하는 접점</a:t>
            </a:r>
            <a:endParaRPr lang="en-US" altLang="ko-KR" sz="2000"/>
          </a:p>
          <a:p>
            <a:pPr lvl="2"/>
            <a:r>
              <a:rPr lang="ko-KR" altLang="en-US" sz="1800"/>
              <a:t>개발 코드는 </a:t>
            </a:r>
            <a:r>
              <a:rPr lang="ko-KR" altLang="en-US" sz="1800">
                <a:solidFill>
                  <a:srgbClr val="C00000"/>
                </a:solidFill>
              </a:rPr>
              <a:t>인터페이스의 메소드만 알고 있으면 </a:t>
            </a:r>
            <a:r>
              <a:rPr lang="en-US" altLang="ko-KR" sz="1800">
                <a:solidFill>
                  <a:srgbClr val="C00000"/>
                </a:solidFill>
              </a:rPr>
              <a:t>OK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 sz="2000"/>
              <a:t>인터페이스의 역할</a:t>
            </a:r>
            <a:endParaRPr lang="en-US" altLang="ko-KR" sz="2000"/>
          </a:p>
          <a:p>
            <a:pPr lvl="2"/>
            <a:r>
              <a:rPr lang="ko-KR" altLang="en-US" sz="1800"/>
              <a:t>개발 코드가 객체에 종속되지 않게 </a:t>
            </a:r>
            <a:r>
              <a:rPr lang="en-US" altLang="ko-KR" sz="1800"/>
              <a:t>-&gt;</a:t>
            </a:r>
            <a:r>
              <a:rPr lang="ko-KR" altLang="en-US" sz="1800"/>
              <a:t> 객체 교체할 수 있도록 하는 역할</a:t>
            </a:r>
            <a:endParaRPr lang="en-US" altLang="ko-KR" sz="1800"/>
          </a:p>
          <a:p>
            <a:pPr lvl="2"/>
            <a:r>
              <a:rPr lang="ko-KR" altLang="en-US" sz="1800"/>
              <a:t>개발 코드 변경 없이 리턴값 또는 실행 내용이 다양해 질 수 있음</a:t>
            </a:r>
            <a:r>
              <a:rPr lang="en-US" altLang="ko-KR" sz="1800"/>
              <a:t> (</a:t>
            </a:r>
            <a:r>
              <a:rPr lang="ko-KR" altLang="en-US" sz="1800"/>
              <a:t>다형성</a:t>
            </a:r>
            <a:r>
              <a:rPr lang="en-US" altLang="ko-KR" sz="1800"/>
              <a:t>)</a:t>
            </a:r>
            <a:endParaRPr lang="ko-KR" altLang="en-US" sz="1800"/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E85CB192-0D0C-DE42-9473-23321875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인터페이스의 역할</a:t>
            </a:r>
          </a:p>
        </p:txBody>
      </p:sp>
      <p:pic>
        <p:nvPicPr>
          <p:cNvPr id="7172" name="Picture 6">
            <a:extLst>
              <a:ext uri="{FF2B5EF4-FFF2-40B4-BE49-F238E27FC236}">
                <a16:creationId xmlns:a16="http://schemas.microsoft.com/office/drawing/2014/main" id="{FFDD1EEE-716F-EE47-AA90-C17246CB3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50720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>
            <a:extLst>
              <a:ext uri="{FF2B5EF4-FFF2-40B4-BE49-F238E27FC236}">
                <a16:creationId xmlns:a16="http://schemas.microsoft.com/office/drawing/2014/main" id="{8917EFDD-977A-4942-9323-906D3146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54006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1B36B5-F32A-5342-8155-C019331409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인터페이스 선언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인터페이스 이름 </a:t>
            </a:r>
            <a:r>
              <a:rPr lang="en-US" altLang="ko-KR" sz="2000" dirty="0"/>
              <a:t>- </a:t>
            </a:r>
            <a:r>
              <a:rPr lang="ko-KR" altLang="en-US" sz="2000" dirty="0"/>
              <a:t>자바 식별자 작성 규칙에 따라 작성</a:t>
            </a:r>
            <a:endParaRPr lang="en-US" altLang="ko-KR" sz="20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소스 파일 생성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인터페이스 이름과 대소문자가 동일한 소스 파일 생성</a:t>
            </a:r>
            <a:endParaRPr lang="en-US" altLang="ko-KR" sz="1800" dirty="0"/>
          </a:p>
          <a:p>
            <a:pPr lvl="3">
              <a:buFont typeface="Arial" charset="0"/>
              <a:buChar char="–"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인터페이스 선언</a:t>
            </a:r>
            <a:endParaRPr lang="en-US" altLang="ko-KR" sz="2000" dirty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83675C19-083B-E84F-83F1-CDD34F95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선언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F7874D99-95FF-C04A-A2AE-1A273C4A8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34861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6A902CD7-D1D3-1C47-9E19-74CD2E3677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인터페이스 선언</a:t>
            </a:r>
            <a:endParaRPr lang="en-US" altLang="ko-KR" sz="2400"/>
          </a:p>
          <a:p>
            <a:pPr lvl="1"/>
            <a:r>
              <a:rPr lang="ko-KR" altLang="en-US" sz="2000"/>
              <a:t>인터페이스의 구성 멤버 </a:t>
            </a:r>
            <a:r>
              <a:rPr lang="en-US" altLang="ko-KR" sz="2000"/>
              <a:t>(p.346)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ACEE1D0B-A952-BF43-A895-6B5643E0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선언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07A471E-8477-E54E-97B5-3708E46C2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3551238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D0F75055-769C-834D-808E-FF4B4357CF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상수 필드 선언</a:t>
            </a:r>
            <a:endParaRPr lang="en-US" altLang="ko-KR" sz="2400"/>
          </a:p>
          <a:p>
            <a:pPr lvl="2"/>
            <a:r>
              <a:rPr lang="ko-KR" altLang="en-US" sz="2000"/>
              <a:t>인터페이스는  상수 필드만 선언 가능</a:t>
            </a:r>
            <a:endParaRPr lang="en-US" altLang="ko-KR" sz="2000"/>
          </a:p>
          <a:p>
            <a:pPr lvl="3"/>
            <a:r>
              <a:rPr lang="ko-KR" altLang="en-US"/>
              <a:t> 데이터 저장하지 않음</a:t>
            </a:r>
            <a:r>
              <a:rPr lang="en-US" altLang="ko-KR"/>
              <a:t> </a:t>
            </a:r>
          </a:p>
          <a:p>
            <a:pPr lvl="3"/>
            <a:endParaRPr lang="en-US" altLang="ko-KR"/>
          </a:p>
          <a:p>
            <a:pPr lvl="2"/>
            <a:r>
              <a:rPr lang="ko-KR" altLang="en-US" sz="2000"/>
              <a:t>인터페이스에 선언된 필드는 모두</a:t>
            </a:r>
            <a:r>
              <a:rPr lang="en-US" altLang="ko-KR" sz="2000"/>
              <a:t> public static final</a:t>
            </a:r>
          </a:p>
          <a:p>
            <a:pPr lvl="3"/>
            <a:r>
              <a:rPr lang="ko-KR" altLang="en-US"/>
              <a:t>자동적으로 컴파일 과정에서 붙음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 sz="2000"/>
              <a:t>상수명은 대문자로 작성</a:t>
            </a:r>
            <a:endParaRPr lang="en-US" altLang="ko-KR" sz="2000"/>
          </a:p>
          <a:p>
            <a:pPr lvl="3"/>
            <a:r>
              <a:rPr lang="ko-KR" altLang="en-US"/>
              <a:t>서로 다른 단어로 구성되어 있을 경우에는 언더 바</a:t>
            </a:r>
            <a:r>
              <a:rPr lang="en-US" altLang="ko-KR"/>
              <a:t>(_)</a:t>
            </a:r>
            <a:r>
              <a:rPr lang="ko-KR" altLang="en-US"/>
              <a:t>로 연결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 sz="2000"/>
              <a:t>선언과 동시에 초기값 지정</a:t>
            </a:r>
            <a:endParaRPr lang="en-US" altLang="ko-KR" sz="2000"/>
          </a:p>
          <a:p>
            <a:pPr lvl="3"/>
            <a:r>
              <a:rPr lang="en-US" altLang="ko-KR"/>
              <a:t> static { } </a:t>
            </a:r>
            <a:r>
              <a:rPr lang="ko-KR" altLang="en-US"/>
              <a:t>블록 작성 불가 </a:t>
            </a:r>
            <a:r>
              <a:rPr lang="en-US" altLang="ko-KR"/>
              <a:t>- static {} </a:t>
            </a:r>
            <a:r>
              <a:rPr lang="ko-KR" altLang="en-US"/>
              <a:t>으로 초기화 불가</a:t>
            </a:r>
          </a:p>
          <a:p>
            <a:endParaRPr lang="ko-KR" altLang="en-US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57643C3C-9C96-AE47-9C0D-05CE7167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선언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8026D2DB-DC2E-E74D-B546-A63A548C20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추상 메소드 선언</a:t>
            </a:r>
            <a:endParaRPr lang="en-US" altLang="ko-KR" sz="2400"/>
          </a:p>
          <a:p>
            <a:pPr lvl="1"/>
            <a:r>
              <a:rPr lang="ko-KR" altLang="en-US" sz="2000"/>
              <a:t>인터페이스 통해 호출된 메소드는 최종적으로 객체에서 실행</a:t>
            </a:r>
            <a:endParaRPr lang="en-US" altLang="ko-KR" sz="2000"/>
          </a:p>
          <a:p>
            <a:pPr lvl="2"/>
            <a:r>
              <a:rPr lang="ko-KR" altLang="en-US" sz="1800"/>
              <a:t>인터페이스의 메소드는 기본적으로 실행 블록이 없는 추상 메소드로 선언</a:t>
            </a:r>
            <a:endParaRPr lang="en-US" altLang="ko-KR" sz="1800"/>
          </a:p>
          <a:p>
            <a:pPr lvl="2"/>
            <a:r>
              <a:rPr lang="en-US" altLang="ko-KR" sz="1800"/>
              <a:t>public abstract</a:t>
            </a:r>
            <a:r>
              <a:rPr lang="ko-KR" altLang="en-US" sz="1800"/>
              <a:t>를 생략하더라도 자동적으로 컴파일 과정에서 붙게 됨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DDDB13B3-3826-2D43-88BE-294BA1F3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선언</a:t>
            </a:r>
          </a:p>
        </p:txBody>
      </p:sp>
      <p:pic>
        <p:nvPicPr>
          <p:cNvPr id="11268" name="Picture 6">
            <a:extLst>
              <a:ext uri="{FF2B5EF4-FFF2-40B4-BE49-F238E27FC236}">
                <a16:creationId xmlns:a16="http://schemas.microsoft.com/office/drawing/2014/main" id="{22FE0A4E-79C5-AA48-97A0-3E0FC1C5E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974975"/>
            <a:ext cx="5072062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9F83CF-5215-2A43-A494-B934FF3D280A}"/>
              </a:ext>
            </a:extLst>
          </p:cNvPr>
          <p:cNvSpPr txBox="1"/>
          <p:nvPr/>
        </p:nvSpPr>
        <p:spPr>
          <a:xfrm>
            <a:off x="3214688" y="4403725"/>
            <a:ext cx="146526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추상메소드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메소드 </a:t>
            </a:r>
            <a:r>
              <a:rPr lang="ko-KR" altLang="en-US" sz="1200" dirty="0" err="1">
                <a:latin typeface="+mj-ea"/>
                <a:ea typeface="+mj-ea"/>
              </a:rPr>
              <a:t>선언부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algn="ctr">
              <a:defRPr/>
            </a:pP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호출 방법만 기술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72FD8-AC30-844B-A71B-495967AE01DA}"/>
              </a:ext>
            </a:extLst>
          </p:cNvPr>
          <p:cNvSpPr txBox="1"/>
          <p:nvPr/>
        </p:nvSpPr>
        <p:spPr>
          <a:xfrm>
            <a:off x="5122863" y="4403725"/>
            <a:ext cx="14636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rgbClr val="7030A0"/>
                </a:solidFill>
                <a:latin typeface="+mj-ea"/>
                <a:ea typeface="+mj-ea"/>
              </a:rPr>
              <a:t>재정의된 메소드</a:t>
            </a:r>
            <a:endParaRPr lang="en-US" altLang="ko-KR" sz="12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실제 실행 메소드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E94D626F-E2A1-7145-A518-13D5C8756EBC}"/>
              </a:ext>
            </a:extLst>
          </p:cNvPr>
          <p:cNvSpPr/>
          <p:nvPr/>
        </p:nvSpPr>
        <p:spPr>
          <a:xfrm>
            <a:off x="6586538" y="4475163"/>
            <a:ext cx="357187" cy="357187"/>
          </a:xfrm>
          <a:prstGeom prst="arc">
            <a:avLst>
              <a:gd name="adj1" fmla="val 16200000"/>
              <a:gd name="adj2" fmla="val 1319382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272" name="Picture 2">
            <a:extLst>
              <a:ext uri="{FF2B5EF4-FFF2-40B4-BE49-F238E27FC236}">
                <a16:creationId xmlns:a16="http://schemas.microsoft.com/office/drawing/2014/main" id="{95B68EE2-F85E-CF40-8EAE-C1552E469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118100"/>
            <a:ext cx="3714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EB2F6D2D-C933-AA47-A09D-F4C3180A13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디폴트 메소드 선언</a:t>
            </a:r>
            <a:endParaRPr lang="en-US" altLang="ko-KR" sz="2400"/>
          </a:p>
          <a:p>
            <a:pPr lvl="2"/>
            <a:r>
              <a:rPr lang="ko-KR" altLang="en-US" sz="2000"/>
              <a:t>자바</a:t>
            </a:r>
            <a:r>
              <a:rPr lang="en-US" altLang="ko-KR" sz="2000"/>
              <a:t>8</a:t>
            </a:r>
            <a:r>
              <a:rPr lang="ko-KR" altLang="en-US" sz="2000"/>
              <a:t>에서 추가된 인터페이스의 새로운 멤버</a:t>
            </a:r>
            <a:endParaRPr lang="en-US" altLang="ko-KR" sz="20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 sz="2000"/>
              <a:t>실행 블록을 가지고 있는 메소드</a:t>
            </a:r>
            <a:endParaRPr lang="en-US" altLang="ko-KR" sz="2000"/>
          </a:p>
          <a:p>
            <a:pPr lvl="2"/>
            <a:endParaRPr lang="en-US" altLang="ko-KR" sz="2000"/>
          </a:p>
          <a:p>
            <a:pPr lvl="2"/>
            <a:r>
              <a:rPr lang="en-US" altLang="ko-KR" sz="2000"/>
              <a:t>default </a:t>
            </a:r>
            <a:r>
              <a:rPr lang="ko-KR" altLang="en-US" sz="2000"/>
              <a:t>키워드를 반드시 붙여야 </a:t>
            </a:r>
            <a:endParaRPr lang="en-US" altLang="ko-KR" sz="2000"/>
          </a:p>
          <a:p>
            <a:pPr lvl="2"/>
            <a:endParaRPr lang="en-US" altLang="ko-KR" sz="2000"/>
          </a:p>
          <a:p>
            <a:pPr lvl="2"/>
            <a:r>
              <a:rPr lang="ko-KR" altLang="en-US" sz="2000"/>
              <a:t>기본적으로 </a:t>
            </a:r>
            <a:r>
              <a:rPr lang="en-US" altLang="ko-KR" sz="2000"/>
              <a:t>public </a:t>
            </a:r>
            <a:r>
              <a:rPr lang="ko-KR" altLang="en-US" sz="2000"/>
              <a:t>접근 제한</a:t>
            </a:r>
            <a:endParaRPr lang="en-US" altLang="ko-KR" sz="2000"/>
          </a:p>
          <a:p>
            <a:pPr lvl="3"/>
            <a:r>
              <a:rPr lang="ko-KR" altLang="en-US"/>
              <a:t>생략하더라도 컴파일 과정에서 자동 붙음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12E26E55-9D61-7843-A74A-E4066035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선언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A242E12F-1153-FA4A-B0BD-7DFEBB74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51927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39D9582C-F33B-D14F-A775-85B04B874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정적 메소드 선언</a:t>
            </a:r>
            <a:endParaRPr lang="en-US" altLang="ko-KR" sz="2400"/>
          </a:p>
          <a:p>
            <a:pPr lvl="2"/>
            <a:r>
              <a:rPr lang="ko-KR" altLang="en-US" sz="2000"/>
              <a:t>자바</a:t>
            </a:r>
            <a:r>
              <a:rPr lang="en-US" altLang="ko-KR" sz="2000"/>
              <a:t>8</a:t>
            </a:r>
            <a:r>
              <a:rPr lang="ko-KR" altLang="en-US" sz="2000"/>
              <a:t>에서 추가된 인터페이스의 새로운 멤버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A5060835-A510-F94D-BA47-45170B26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인터페이스 선언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45AEAB65-6674-984B-AF1E-E81570033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47863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>
            <a:extLst>
              <a:ext uri="{FF2B5EF4-FFF2-40B4-BE49-F238E27FC236}">
                <a16:creationId xmlns:a16="http://schemas.microsoft.com/office/drawing/2014/main" id="{BFEE10B6-3667-7440-A7F9-F9B47E3C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00300"/>
            <a:ext cx="607218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19265</TotalTime>
  <Words>750</Words>
  <Application>Microsoft Macintosh PowerPoint</Application>
  <PresentationFormat>화면 슬라이드 쇼(4:3)</PresentationFormat>
  <Paragraphs>191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8장. 인터페이스</vt:lpstr>
      <vt:lpstr>PowerPoint 프레젠테이션</vt:lpstr>
      <vt:lpstr>1절. 인터페이스의 역할</vt:lpstr>
      <vt:lpstr>2절. 인터페이스 선언</vt:lpstr>
      <vt:lpstr>2절. 인터페이스 선언</vt:lpstr>
      <vt:lpstr>2절. 인터페이스 선언</vt:lpstr>
      <vt:lpstr>2절. 인터페이스 선언</vt:lpstr>
      <vt:lpstr>2절. 인터페이스 선언</vt:lpstr>
      <vt:lpstr>2절. 인터페이스 선언</vt:lpstr>
      <vt:lpstr>3절. 인터페이스 구현</vt:lpstr>
      <vt:lpstr>3절. 인터페이스 구현</vt:lpstr>
      <vt:lpstr>3절. 인터페이스 구현</vt:lpstr>
      <vt:lpstr>3절. 인터페이스 구현</vt:lpstr>
      <vt:lpstr>4절. 인터페이스 사용</vt:lpstr>
      <vt:lpstr>4절. 인터페이스 사용</vt:lpstr>
      <vt:lpstr>4절. 인터페이스 사용</vt:lpstr>
      <vt:lpstr>5절. 타입변환과 다형성</vt:lpstr>
      <vt:lpstr>5절. 타입변환과 다형성</vt:lpstr>
      <vt:lpstr>5절. 타입변환과 다형성</vt:lpstr>
      <vt:lpstr>5절. 타입변환과 다형성</vt:lpstr>
      <vt:lpstr>5절. 타입변환과 다형성</vt:lpstr>
      <vt:lpstr>6절. 인터페이스 상속</vt:lpstr>
      <vt:lpstr>7절. 디폴트 메소드와 인터페이스 확장</vt:lpstr>
      <vt:lpstr>7절. 디폴트 메소드와 인터페이스 확장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2511</cp:revision>
  <dcterms:created xsi:type="dcterms:W3CDTF">2004-07-21T02:43:03Z</dcterms:created>
  <dcterms:modified xsi:type="dcterms:W3CDTF">2021-03-19T00:57:32Z</dcterms:modified>
</cp:coreProperties>
</file>