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3" r:id="rId4"/>
    <p:sldId id="284" r:id="rId5"/>
    <p:sldId id="285" r:id="rId6"/>
    <p:sldId id="286" r:id="rId7"/>
    <p:sldId id="287" r:id="rId8"/>
    <p:sldId id="280" r:id="rId9"/>
    <p:sldId id="281" r:id="rId10"/>
    <p:sldId id="258" r:id="rId11"/>
    <p:sldId id="259" r:id="rId12"/>
    <p:sldId id="274" r:id="rId13"/>
    <p:sldId id="260" r:id="rId14"/>
    <p:sldId id="261" r:id="rId15"/>
    <p:sldId id="262" r:id="rId16"/>
    <p:sldId id="257" r:id="rId17"/>
    <p:sldId id="256" r:id="rId18"/>
    <p:sldId id="263" r:id="rId19"/>
    <p:sldId id="264" r:id="rId20"/>
    <p:sldId id="269" r:id="rId21"/>
    <p:sldId id="266" r:id="rId22"/>
    <p:sldId id="270" r:id="rId23"/>
    <p:sldId id="265" r:id="rId24"/>
    <p:sldId id="271" r:id="rId25"/>
    <p:sldId id="276" r:id="rId26"/>
    <p:sldId id="277" r:id="rId27"/>
    <p:sldId id="275" r:id="rId28"/>
    <p:sldId id="267" r:id="rId29"/>
    <p:sldId id="268" r:id="rId30"/>
    <p:sldId id="272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90" d="100"/>
          <a:sy n="90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4159"/>
            <a:ext cx="7772400" cy="1470025"/>
          </a:xfrm>
        </p:spPr>
        <p:txBody>
          <a:bodyPr/>
          <a:lstStyle/>
          <a:p>
            <a:r>
              <a:rPr lang="en-US" dirty="0" err="1" smtClean="0"/>
              <a:t>Metacommunities</a:t>
            </a:r>
            <a:r>
              <a:rPr lang="en-US" dirty="0" smtClean="0"/>
              <a:t> of the Code Sharing Commons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508142"/>
            <a:ext cx="8248449" cy="11253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Adrian </a:t>
            </a:r>
            <a:r>
              <a:rPr lang="en-US" dirty="0"/>
              <a:t>M</a:t>
            </a:r>
            <a:r>
              <a:rPr lang="en-US" dirty="0" smtClean="0"/>
              <a:t>ackenzie, Richard Mills, Stu </a:t>
            </a:r>
            <a:r>
              <a:rPr lang="en-US" dirty="0" err="1" smtClean="0"/>
              <a:t>Sharples</a:t>
            </a:r>
            <a:r>
              <a:rPr lang="en-US" dirty="0" smtClean="0"/>
              <a:t>, (Lancaster)Matthew Fuller, (Goldsmiths), Andrew Goffey (Nottingham)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194" y="566695"/>
            <a:ext cx="6927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Machines of the Code-Sharing Commons, a mid-way report on a slightly large-scale analysis of software repositories</a:t>
            </a:r>
          </a:p>
        </p:txBody>
      </p:sp>
    </p:spTree>
    <p:extLst>
      <p:ext uri="{BB962C8B-B14F-4D97-AF65-F5344CB8AC3E}">
        <p14:creationId xmlns:p14="http://schemas.microsoft.com/office/powerpoint/2010/main" val="56893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/>
              <a:t>Github</a:t>
            </a:r>
            <a:r>
              <a:rPr lang="en-GB" sz="5400" dirty="0" smtClean="0"/>
              <a:t> Data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The ‘Timeline’ and the API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8778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174 million events (and counting) starting from March 2012 </a:t>
            </a:r>
          </a:p>
          <a:p>
            <a:r>
              <a:rPr lang="en-GB" dirty="0" smtClean="0"/>
              <a:t>One </a:t>
            </a:r>
            <a:r>
              <a:rPr lang="en-GB" dirty="0"/>
              <a:t>row for each event, each row has 199 </a:t>
            </a:r>
            <a:r>
              <a:rPr lang="en-GB" dirty="0" smtClean="0"/>
              <a:t>columns</a:t>
            </a:r>
          </a:p>
          <a:p>
            <a:r>
              <a:rPr lang="en-GB" dirty="0" smtClean="0"/>
              <a:t>Wide table format – for a given type of event, many rows are redundant (or “NULL”)</a:t>
            </a:r>
          </a:p>
          <a:p>
            <a:r>
              <a:rPr lang="en-GB" dirty="0"/>
              <a:t>Working on Google’s “</a:t>
            </a:r>
            <a:r>
              <a:rPr lang="en-GB" dirty="0" err="1"/>
              <a:t>BigQuery</a:t>
            </a:r>
            <a:r>
              <a:rPr lang="en-GB" dirty="0"/>
              <a:t>”, a cloud computing service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6562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Timeline Event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Dropbox\rmills\Postdoc\goldsmiths\Event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8657"/>
            <a:ext cx="3886200" cy="45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mills\Postdoc\goldsmiths\EventTyp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59992"/>
            <a:ext cx="4976261" cy="441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0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the </a:t>
            </a:r>
            <a:r>
              <a:rPr lang="en-GB" dirty="0" err="1" smtClean="0"/>
              <a:t>Gitub</a:t>
            </a:r>
            <a:r>
              <a:rPr lang="en-GB" dirty="0" smtClean="0"/>
              <a:t> 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“GROUP BY” queries to aggregate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“JOIN” queries to build more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nteresting tables</a:t>
            </a:r>
          </a:p>
        </p:txBody>
      </p:sp>
      <p:pic>
        <p:nvPicPr>
          <p:cNvPr id="2050" name="Picture 2" descr="C:\Dropbox\rmills\Postdoc\goldsmiths\Group b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5" y="2057400"/>
            <a:ext cx="799061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ropbox\rmills\Postdoc\goldsmiths\Group by langu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70050"/>
            <a:ext cx="2590801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9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“Power Law” distributions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" y="1513820"/>
            <a:ext cx="9123399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990600"/>
            <a:ext cx="5841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The “background radiation” of big data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460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“Power Law” distributions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600200"/>
            <a:ext cx="909831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799" y="1143000"/>
            <a:ext cx="4054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Logarithmic scaling of axes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481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C:\git\power-time\powertime1wide-finish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0"/>
            <a:ext cx="904319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2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C:\git\power-time\powertime2wide-finish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" y="-1741"/>
            <a:ext cx="9132606" cy="68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24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C:\git\power-time\powertime3wide-finish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GB" dirty="0" smtClean="0"/>
              <a:t>User A creates Repository A and pushes code</a:t>
            </a:r>
          </a:p>
          <a:p>
            <a:r>
              <a:rPr lang="en-GB" dirty="0" smtClean="0"/>
              <a:t>User B forks Repository A and makes changes or additions to code</a:t>
            </a:r>
          </a:p>
          <a:p>
            <a:r>
              <a:rPr lang="en-GB" dirty="0" smtClean="0"/>
              <a:t>User B makes a Pull Request from Repo B (the “Head” repo) to Repo A (the “Base” repo) – an invitation for Repo A to merge the changes made in Repo B into the original repository</a:t>
            </a:r>
          </a:p>
          <a:p>
            <a:r>
              <a:rPr lang="en-GB" dirty="0" smtClean="0"/>
              <a:t>User A (or any Repo A contributor) can choose to accept or reject this invitation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91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3-12 at 14.17.4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0" y="815358"/>
            <a:ext cx="9047620" cy="4975842"/>
          </a:xfrm>
        </p:spPr>
      </p:pic>
    </p:spTree>
    <p:extLst>
      <p:ext uri="{BB962C8B-B14F-4D97-AF65-F5344CB8AC3E}">
        <p14:creationId xmlns:p14="http://schemas.microsoft.com/office/powerpoint/2010/main" val="37754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2,137,449 distinct pull requests on Timeline</a:t>
            </a:r>
          </a:p>
          <a:p>
            <a:r>
              <a:rPr lang="en-GB" dirty="0" smtClean="0"/>
              <a:t>863,462 Base/Head Pull Request Pairs</a:t>
            </a:r>
          </a:p>
          <a:p>
            <a:r>
              <a:rPr lang="en-GB" dirty="0" smtClean="0"/>
              <a:t>605,677 “drive-by commits” – single Pull Request between Base/Head Pair</a:t>
            </a:r>
            <a:endParaRPr lang="en-GB" dirty="0"/>
          </a:p>
          <a:p>
            <a:r>
              <a:rPr lang="en-GB" dirty="0" smtClean="0"/>
              <a:t>So around 258k Pull Request “relationships” which consist of more than a single pull request</a:t>
            </a:r>
          </a:p>
          <a:p>
            <a:endParaRPr lang="en-GB" dirty="0"/>
          </a:p>
          <a:p>
            <a:r>
              <a:rPr lang="en-GB" dirty="0" smtClean="0"/>
              <a:t>“Intra-Repo” Pull Requests – used by 105k repositories, 550k Intra-Repo Pull 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9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smtClean="0"/>
              <a:t>Pull Request Relationships</a:t>
            </a:r>
            <a:endParaRPr lang="en-GB" dirty="0"/>
          </a:p>
        </p:txBody>
      </p:sp>
      <p:pic>
        <p:nvPicPr>
          <p:cNvPr id="10242" name="Picture 2" descr="C:\Dropbox\rmills\Postdoc\goldsmiths\PR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" y="1689803"/>
            <a:ext cx="9097109" cy="22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1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Pull Requests</a:t>
            </a:r>
            <a:endParaRPr lang="en-GB" dirty="0"/>
          </a:p>
        </p:txBody>
      </p:sp>
      <p:pic>
        <p:nvPicPr>
          <p:cNvPr id="8194" name="Picture 2" descr="C:\Dropbox\rmills\Postdoc\gephi\pull-requests-up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799"/>
            <a:ext cx="5867400" cy="56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1066799"/>
            <a:ext cx="281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Typical Scenario – Many people fork a central repository and feed changes back to central repository through pull requests</a:t>
            </a:r>
          </a:p>
          <a:p>
            <a:endParaRPr lang="en-GB" sz="2400" dirty="0"/>
          </a:p>
          <a:p>
            <a:r>
              <a:rPr lang="en-GB" sz="2400" dirty="0" smtClean="0"/>
              <a:t>This example also has a secondary “hub” of pull request activity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0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GB" dirty="0" smtClean="0"/>
              <a:t>Pull Requests</a:t>
            </a:r>
            <a:endParaRPr lang="en-GB" dirty="0"/>
          </a:p>
        </p:txBody>
      </p:sp>
      <p:pic>
        <p:nvPicPr>
          <p:cNvPr id="9218" name="Picture 2" descr="C:\Dropbox\rmills\Postdoc\gephi\pull-requests-distribu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066800"/>
            <a:ext cx="5714303" cy="57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19800" y="1074634"/>
            <a:ext cx="289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 smtClean="0">
                <a:solidFill>
                  <a:prstClr val="black"/>
                </a:solidFill>
              </a:rPr>
              <a:t>Atypical </a:t>
            </a:r>
            <a:r>
              <a:rPr lang="en-GB" sz="2400" dirty="0">
                <a:solidFill>
                  <a:prstClr val="black"/>
                </a:solidFill>
              </a:rPr>
              <a:t>Scenario – </a:t>
            </a:r>
            <a:r>
              <a:rPr lang="en-GB" sz="2400" dirty="0" smtClean="0">
                <a:solidFill>
                  <a:prstClr val="black"/>
                </a:solidFill>
              </a:rPr>
              <a:t>a much more distributed network of pull request activity</a:t>
            </a:r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Requests and recruitment?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49926"/>
              </p:ext>
            </p:extLst>
          </p:nvPr>
        </p:nvGraphicFramePr>
        <p:xfrm>
          <a:off x="1066800" y="1600200"/>
          <a:ext cx="662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438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HeadRepo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BaseRepo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vinnymac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/B2W2eng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Kyohack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/B2W2eng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vinnymac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26302"/>
              </p:ext>
            </p:extLst>
          </p:nvPr>
        </p:nvGraphicFramePr>
        <p:xfrm>
          <a:off x="1066800" y="3276600"/>
          <a:ext cx="670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636"/>
                <a:gridCol w="2334899"/>
                <a:gridCol w="224806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Pull Requests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 </a:t>
                      </a:r>
                      <a:r>
                        <a:rPr lang="en-GB" dirty="0" err="1" smtClean="0"/>
                        <a:t>PullRequest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Last </a:t>
                      </a:r>
                      <a:r>
                        <a:rPr lang="en-GB" dirty="0" err="1" smtClean="0"/>
                        <a:t>PullRequest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2012-06-23 18:39:5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2012-06-28 20:38:40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60605"/>
              </p:ext>
            </p:extLst>
          </p:nvPr>
        </p:nvGraphicFramePr>
        <p:xfrm>
          <a:off x="1066800" y="2438400"/>
          <a:ext cx="670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636"/>
                <a:gridCol w="2334899"/>
                <a:gridCol w="224806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Head Pushes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 Head Push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Last Head Push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2012-06-23 04:15:20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2012-06-27 18:20:44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13730"/>
              </p:ext>
            </p:extLst>
          </p:nvPr>
        </p:nvGraphicFramePr>
        <p:xfrm>
          <a:off x="1066800" y="4038600"/>
          <a:ext cx="670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636"/>
                <a:gridCol w="2334899"/>
                <a:gridCol w="224806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Base Pushes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First Base Push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Last Base Push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2012-06-28 18:20:52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2012-08-11 07:13:55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026967"/>
            <a:ext cx="8480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14,348 Users who follow this sequence of events:</a:t>
            </a:r>
          </a:p>
          <a:p>
            <a:r>
              <a:rPr lang="en-GB" sz="2400" dirty="0" smtClean="0"/>
              <a:t>Fork a repository -&gt; Work on code in forked repo (Pushes) </a:t>
            </a:r>
            <a:r>
              <a:rPr lang="en-GB" sz="2400" dirty="0"/>
              <a:t>-&gt;</a:t>
            </a:r>
            <a:endParaRPr lang="en-GB" sz="2400" dirty="0" smtClean="0"/>
          </a:p>
          <a:p>
            <a:r>
              <a:rPr lang="en-GB" sz="2400" dirty="0" smtClean="0"/>
              <a:t>Make Pull Request(s) -&gt; Added as contributor on Base Repo, Push code directly rather than use Pull Requests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6496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GB" dirty="0" smtClean="0"/>
              <a:t>Important Events</a:t>
            </a:r>
            <a:endParaRPr lang="en-GB" dirty="0"/>
          </a:p>
        </p:txBody>
      </p:sp>
      <p:pic>
        <p:nvPicPr>
          <p:cNvPr id="1026" name="Picture 2" descr="C:\Dropbox\rmills\Postdoc\goldsmiths\Watchevents-balan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66800"/>
            <a:ext cx="7509521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7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172"/>
            <a:ext cx="8229600" cy="1143000"/>
          </a:xfrm>
        </p:spPr>
        <p:txBody>
          <a:bodyPr/>
          <a:lstStyle/>
          <a:p>
            <a:r>
              <a:rPr lang="en-GB" dirty="0" smtClean="0"/>
              <a:t>Important Events</a:t>
            </a:r>
            <a:endParaRPr lang="en-GB" dirty="0"/>
          </a:p>
        </p:txBody>
      </p:sp>
      <p:pic>
        <p:nvPicPr>
          <p:cNvPr id="2050" name="Picture 2" descr="C:\Dropbox\rmills\Postdoc\goldsmiths\watchevent_time_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0" y="1159379"/>
            <a:ext cx="853440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7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82" y="0"/>
            <a:ext cx="8229600" cy="1143000"/>
          </a:xfrm>
        </p:spPr>
        <p:txBody>
          <a:bodyPr/>
          <a:lstStyle/>
          <a:p>
            <a:r>
              <a:rPr lang="en-GB" dirty="0" smtClean="0"/>
              <a:t>Data Quality</a:t>
            </a:r>
            <a:endParaRPr lang="en-GB" dirty="0"/>
          </a:p>
        </p:txBody>
      </p:sp>
      <p:pic>
        <p:nvPicPr>
          <p:cNvPr id="2050" name="Picture 2" descr="C:\git\event duplication\du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032"/>
            <a:ext cx="7735765" cy="582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Complete history of activity for repositories</a:t>
            </a:r>
          </a:p>
          <a:p>
            <a:r>
              <a:rPr lang="en-GB" dirty="0" smtClean="0"/>
              <a:t>Additional information available</a:t>
            </a:r>
          </a:p>
          <a:p>
            <a:r>
              <a:rPr lang="en-GB" dirty="0" smtClean="0"/>
              <a:t>Free to use</a:t>
            </a:r>
          </a:p>
          <a:p>
            <a:pPr marL="0" indent="0" algn="ctr">
              <a:buNone/>
            </a:pPr>
            <a:r>
              <a:rPr lang="en-GB" b="1" u="sng" dirty="0" smtClean="0"/>
              <a:t>But</a:t>
            </a:r>
          </a:p>
          <a:p>
            <a:r>
              <a:rPr lang="en-GB" dirty="0" smtClean="0"/>
              <a:t>More difficult and time-consuming to collect data</a:t>
            </a:r>
          </a:p>
          <a:p>
            <a:r>
              <a:rPr lang="en-GB" dirty="0" smtClean="0"/>
              <a:t>Requests made for events of a particular type</a:t>
            </a:r>
          </a:p>
          <a:p>
            <a:r>
              <a:rPr lang="en-GB" dirty="0" smtClean="0"/>
              <a:t>300 records per request</a:t>
            </a:r>
          </a:p>
          <a:p>
            <a:r>
              <a:rPr lang="en-GB" dirty="0" smtClean="0"/>
              <a:t>More difficult to assemble and work with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76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API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Time: 24 hours for 30,000 repos</a:t>
            </a:r>
          </a:p>
          <a:p>
            <a:r>
              <a:rPr lang="en-GB" dirty="0" smtClean="0"/>
              <a:t>Cost: £Free</a:t>
            </a:r>
            <a:endParaRPr lang="en-GB" dirty="0"/>
          </a:p>
        </p:txBody>
      </p:sp>
      <p:pic>
        <p:nvPicPr>
          <p:cNvPr id="11266" name="Picture 2" descr="C:\Dropbox\rmills\Postdoc\goldsmiths\api_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543800" cy="418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2-20 at 12.21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0" y="1143000"/>
            <a:ext cx="9060932" cy="4983163"/>
          </a:xfrm>
        </p:spPr>
      </p:pic>
    </p:spTree>
    <p:extLst>
      <p:ext uri="{BB962C8B-B14F-4D97-AF65-F5344CB8AC3E}">
        <p14:creationId xmlns:p14="http://schemas.microsoft.com/office/powerpoint/2010/main" val="228398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</a:t>
            </a:r>
            <a:r>
              <a:rPr lang="en-GB" dirty="0" err="1" smtClean="0"/>
              <a:t>BigQuery</a:t>
            </a:r>
            <a:r>
              <a:rPr lang="en-GB" dirty="0" smtClean="0"/>
              <a:t> through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782763"/>
          </a:xfrm>
        </p:spPr>
        <p:txBody>
          <a:bodyPr/>
          <a:lstStyle/>
          <a:p>
            <a:r>
              <a:rPr lang="en-GB" dirty="0" smtClean="0"/>
              <a:t>Time: 30 seconds</a:t>
            </a:r>
          </a:p>
          <a:p>
            <a:r>
              <a:rPr lang="en-GB" dirty="0" smtClean="0"/>
              <a:t>Cost: £0.05</a:t>
            </a:r>
            <a:endParaRPr lang="en-GB" dirty="0"/>
          </a:p>
        </p:txBody>
      </p:sp>
      <p:pic>
        <p:nvPicPr>
          <p:cNvPr id="12290" name="Picture 2" descr="C:\Dropbox\rmills\Postdoc\goldsmiths\bigquery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" y="1371600"/>
            <a:ext cx="906157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51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Don’t loop </a:t>
            </a:r>
            <a:r>
              <a:rPr lang="en-GB" dirty="0" err="1" smtClean="0"/>
              <a:t>BigQuery</a:t>
            </a:r>
            <a:r>
              <a:rPr lang="en-GB" dirty="0" smtClean="0"/>
              <a:t> requests through the API…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/>
          </a:bodyPr>
          <a:lstStyle/>
          <a:p>
            <a:r>
              <a:rPr lang="en-GB" dirty="0" smtClean="0"/>
              <a:t>Time: 24 hours for 30,000 iterations</a:t>
            </a:r>
          </a:p>
          <a:p>
            <a:r>
              <a:rPr lang="en-GB" dirty="0" smtClean="0"/>
              <a:t>Cost: £1500</a:t>
            </a:r>
            <a:endParaRPr lang="en-GB" dirty="0"/>
          </a:p>
        </p:txBody>
      </p:sp>
      <p:pic>
        <p:nvPicPr>
          <p:cNvPr id="13314" name="Picture 2" descr="C:\Dropbox\rmills\Postdoc\goldsmiths\big_query_api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83" y="1676400"/>
            <a:ext cx="921399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5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2-20 at 12.21.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41535" y="1143000"/>
            <a:ext cx="9060930" cy="4983163"/>
          </a:xfrm>
        </p:spPr>
      </p:pic>
    </p:spTree>
    <p:extLst>
      <p:ext uri="{BB962C8B-B14F-4D97-AF65-F5344CB8AC3E}">
        <p14:creationId xmlns:p14="http://schemas.microsoft.com/office/powerpoint/2010/main" val="1267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2-20 at 12.21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41535" y="1143000"/>
            <a:ext cx="9060930" cy="4983163"/>
          </a:xfrm>
        </p:spPr>
      </p:pic>
    </p:spTree>
    <p:extLst>
      <p:ext uri="{BB962C8B-B14F-4D97-AF65-F5344CB8AC3E}">
        <p14:creationId xmlns:p14="http://schemas.microsoft.com/office/powerpoint/2010/main" val="19942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2-20 at 12.21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0" y="914400"/>
            <a:ext cx="9186176" cy="5052042"/>
          </a:xfrm>
        </p:spPr>
      </p:pic>
    </p:spTree>
    <p:extLst>
      <p:ext uri="{BB962C8B-B14F-4D97-AF65-F5344CB8AC3E}">
        <p14:creationId xmlns:p14="http://schemas.microsoft.com/office/powerpoint/2010/main" val="15329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2-20 at 12.2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-1" y="1348758"/>
            <a:ext cx="9186175" cy="5052042"/>
          </a:xfrm>
        </p:spPr>
      </p:pic>
    </p:spTree>
    <p:extLst>
      <p:ext uri="{BB962C8B-B14F-4D97-AF65-F5344CB8AC3E}">
        <p14:creationId xmlns:p14="http://schemas.microsoft.com/office/powerpoint/2010/main" val="409584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-973432" y="274638"/>
            <a:ext cx="11632126" cy="6397221"/>
          </a:xfrm>
        </p:spPr>
      </p:pic>
    </p:spTree>
    <p:extLst>
      <p:ext uri="{BB962C8B-B14F-4D97-AF65-F5344CB8AC3E}">
        <p14:creationId xmlns:p14="http://schemas.microsoft.com/office/powerpoint/2010/main" val="363667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9593" r="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890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610</Words>
  <Application>Microsoft Macintosh PowerPoint</Application>
  <PresentationFormat>On-screen Show (4:3)</PresentationFormat>
  <Paragraphs>100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Metacommunities of the Code Sharing Commons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Data</vt:lpstr>
      <vt:lpstr>Github Timeline</vt:lpstr>
      <vt:lpstr>Github Timeline Event Types</vt:lpstr>
      <vt:lpstr>Working with the Gitub timeline</vt:lpstr>
      <vt:lpstr>“Power Law” distributions</vt:lpstr>
      <vt:lpstr>“Power Law” distributions</vt:lpstr>
      <vt:lpstr>PowerPoint Presentation</vt:lpstr>
      <vt:lpstr>PowerPoint Presentation</vt:lpstr>
      <vt:lpstr>PowerPoint Presentation</vt:lpstr>
      <vt:lpstr>Pull Requests</vt:lpstr>
      <vt:lpstr>Pull Requests</vt:lpstr>
      <vt:lpstr>Pull Request Relationships</vt:lpstr>
      <vt:lpstr>Pull Requests</vt:lpstr>
      <vt:lpstr>Pull Requests</vt:lpstr>
      <vt:lpstr>Pull Requests and recruitment?</vt:lpstr>
      <vt:lpstr>Important Events</vt:lpstr>
      <vt:lpstr>Important Events</vt:lpstr>
      <vt:lpstr>Data Quality</vt:lpstr>
      <vt:lpstr>Github API</vt:lpstr>
      <vt:lpstr>Example API code</vt:lpstr>
      <vt:lpstr>Accessing BigQuery through API</vt:lpstr>
      <vt:lpstr>Don’t loop BigQuery requests through the API…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millsr1</dc:creator>
  <cp:lastModifiedBy>Matthew</cp:lastModifiedBy>
  <cp:revision>38</cp:revision>
  <dcterms:created xsi:type="dcterms:W3CDTF">2006-08-16T00:00:00Z</dcterms:created>
  <dcterms:modified xsi:type="dcterms:W3CDTF">2014-03-12T14:29:06Z</dcterms:modified>
</cp:coreProperties>
</file>