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e9e214a6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9e214a6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e9e214a6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e9e214a6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e9e214a6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e9e214a6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4f3420ad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f3420ad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e9e214a6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e9e214a6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f3420ad6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f3420ad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e9e214a6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e9e214a6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e9e214a6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e9e214a6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f3420ad6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f3420ad6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e9e214a6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e9e214a6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4f3420ad6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f3420ad6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4f3420ad6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f3420ad6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4e9e214a6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e9e214a6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4e9e214a6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e9e214a6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Keep this slide at the top as this is the primary objective of this whole presentation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Keep the link of edx course at top</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e9e214a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e9e214a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e9e214a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e9e214a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e9e214a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e9e214a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2pPr>
            <a:lvl3pPr lvl="2"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3pPr>
            <a:lvl4pPr lvl="3"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4pPr>
            <a:lvl5pPr lvl="4"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5pPr>
            <a:lvl6pPr lvl="5"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6pPr>
            <a:lvl7pPr lvl="6"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7pPr>
            <a:lvl8pPr lvl="7"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8pPr>
            <a:lvl9pPr lvl="8" marR="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ctr">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8" name="Google Shape;2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29" name="Google Shape;29;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lvl="1"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2pPr>
            <a:lvl3pPr lvl="2"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3pPr>
            <a:lvl4pPr lvl="3"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4pPr>
            <a:lvl5pPr lvl="4"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5pPr>
            <a:lvl6pPr lvl="5"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6pPr>
            <a:lvl7pPr lvl="6"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7pPr>
            <a:lvl8pPr lvl="7"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8pPr>
            <a:lvl9pPr lvl="8" marR="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lvl="1"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courses.edx.org/courses/course-v1:MITx+6.005.1x+3T2016/jump_to/block-v1:MITx+6.005.1x+3T2016+type@vertical+block@vertical-dont-repeat-yourself" TargetMode="External"/><Relationship Id="rId4" Type="http://schemas.openxmlformats.org/officeDocument/2006/relationships/hyperlink" Target="https://en.wikipedia.org/wiki/Don%27t_repeat_yourself"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courses.edx.org/courses/course-v1:MITx+6.005.1x+3T2016/jump_to/block-v1:MITx+6.005.1x+3T2016+type@vertical+block@Comments_Where_Need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courses.edx.org/courses/course-v1:MITx+6.005.1x+3T2016/jump_to/block-v1:MITx+6.005.1x+3T2016+type@vertical+block@vertical-fail-fa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courses.edx.org/courses/course-v1:MITx+6.005.1x+3T2016/jump_to/block-v1:MITx+6.005.1x+3T2016+type@vertical+block@Avoid_Magic_Number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courses.edx.org/courses/course-v1:MITx+6.005.1x+3T2016/jump_to/block-v1:MITx+6.005.1x+3T2016+type@vertical+block@One_Purpose_For_Each_Variab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courses.edx.org/courses/course-v1:MITx+6.005.1x+3T2016/jump_to/block-v1:MITx+6.005.1x+3T2016+type@vertical+block@Use_Good_Nam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courses.edx.org/courses/course-v1:MITx+6.005.1x+3T2016/jump_to/block-v1:MITx+6.005.1x+3T2016+type@vertical+block@vertical-dont-use-global-variables" TargetMode="External"/><Relationship Id="rId4" Type="http://schemas.openxmlformats.org/officeDocument/2006/relationships/hyperlink" Target="http://wiki.c2.com/?GlobalVariablesAreBa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courses.edx.org/courses/course-v1:MITx+6.005.1x+3T2016/jump_to/block-v1:MITx+6.005.1x+3T2016+type@vertical+block@vertical-dont-use-global-variables"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courses.edx.org/courses/course-v1:MITx+6.005.1x+3T2016/jump_to/block-v1:MITx+6.005.1x+3T2016+type@vertical+block@Use_Whitespace_To_Help_The_Read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google.github.io/styleguide/javaguide.html"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courses.edx.org/courses/course-v1:MITx+6.005.1x+3T2016/courseware/Readings_Videos/01-Static-Checking/" TargetMode="External"/><Relationship Id="rId4" Type="http://schemas.openxmlformats.org/officeDocument/2006/relationships/hyperlink" Target="https://courses.edx.org/courses/course-v1:MITx+6.005.1x+3T2016/courseware/Readings_Videos/02-Code-Revie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ourses.edx.org/courses/course-v1:MITx+6.005.1x+3T2016/jump_to/block-v1:MITx+6.005.1x+3T2016+type@vertical+block@vertical-static-typ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ourses.edx.org/courses/course-v1:MITx+6.005.1x+3T2016/jump_to/block-v1:MITx+6.005.1x+3T2016+type@vertical+block@vertical-dont-repeat-yoursel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ourses.edx.org/courses/course-v1:MITx+6.005.1x+3T2016/jump_to/block-v1:MITx+6.005.1x+3T2016+type@vertical+block@vertical-dont-repeat-yoursel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4800"/>
              <a:buFont typeface="Roboto"/>
              <a:buNone/>
            </a:pPr>
            <a:r>
              <a:rPr b="0" i="0" lang="en" sz="3600" u="none" cap="none" strike="noStrike">
                <a:solidFill>
                  <a:schemeClr val="lt1"/>
                </a:solidFill>
                <a:latin typeface="Roboto"/>
                <a:ea typeface="Roboto"/>
                <a:cs typeface="Roboto"/>
                <a:sym typeface="Roboto"/>
              </a:rPr>
              <a:t>Static Checking and Code Review</a:t>
            </a:r>
            <a:endParaRPr b="0" i="0" sz="3600" u="none" cap="none" strike="noStrike">
              <a:solidFill>
                <a:schemeClr val="lt1"/>
              </a:solidFill>
              <a:latin typeface="Roboto"/>
              <a:ea typeface="Roboto"/>
              <a:cs typeface="Roboto"/>
              <a:sym typeface="Roboto"/>
            </a:endParaRPr>
          </a:p>
        </p:txBody>
      </p:sp>
      <p:sp>
        <p:nvSpPr>
          <p:cNvPr id="68" name="Google Shape;68;p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Roboto"/>
              <a:buNone/>
            </a:pPr>
            <a:r>
              <a:rPr lang="en"/>
              <a:t>Neeraj Jain</a:t>
            </a:r>
            <a:r>
              <a:rPr b="0" i="0" lang="en" sz="1800" u="none" cap="none" strike="noStrike">
                <a:solidFill>
                  <a:schemeClr val="lt1"/>
                </a:solidFill>
                <a:latin typeface="Roboto"/>
                <a:ea typeface="Roboto"/>
                <a:cs typeface="Roboto"/>
                <a:sym typeface="Roboto"/>
              </a:rPr>
              <a:t> and Rahul Gupta</a:t>
            </a:r>
            <a:endParaRPr b="0" i="0" sz="18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3200"/>
              <a:buFont typeface="Roboto"/>
              <a:buNone/>
            </a:pPr>
            <a:r>
              <a:rPr lang="en" sz="3000" u="sng">
                <a:solidFill>
                  <a:srgbClr val="FFFFFF"/>
                </a:solidFill>
                <a:hlinkClick r:id="rId3">
                  <a:extLst>
                    <a:ext uri="{A12FA001-AC4F-418D-AE19-62706E023703}">
                      <ahyp:hlinkClr val="tx"/>
                    </a:ext>
                  </a:extLst>
                </a:hlinkClick>
              </a:rPr>
              <a:t>Don’t Repeat Yourself</a:t>
            </a:r>
            <a:endParaRPr sz="3000">
              <a:solidFill>
                <a:srgbClr val="FFFFFF"/>
              </a:solidFill>
            </a:endParaRPr>
          </a:p>
        </p:txBody>
      </p:sp>
      <p:sp>
        <p:nvSpPr>
          <p:cNvPr id="122" name="Google Shape;122;p22"/>
          <p:cNvSpPr txBox="1"/>
          <p:nvPr/>
        </p:nvSpPr>
        <p:spPr>
          <a:xfrm>
            <a:off x="0" y="679825"/>
            <a:ext cx="9144000" cy="4463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lang="en" sz="1800"/>
              <a:t>The DRY principle </a:t>
            </a:r>
            <a:r>
              <a:rPr lang="en" sz="1800">
                <a:uFill>
                  <a:noFill/>
                </a:uFill>
                <a:hlinkClick r:id="rId4"/>
              </a:rPr>
              <a:t>is stated as</a:t>
            </a:r>
            <a:r>
              <a:rPr lang="en" sz="1800"/>
              <a:t> "Every piece of knowledge or logic must have a single, unambiguous and authoritative representation within a system." </a:t>
            </a:r>
            <a:r>
              <a:rPr lang="en" sz="1800"/>
              <a:t>Duplicate code or identical code at two places is a risk to safety. The fundamental risk is that there's a bug in both copies, and some maintainer fixes the bug in one place but not the other.</a:t>
            </a:r>
            <a:endParaRPr sz="1800"/>
          </a:p>
          <a:p>
            <a:pPr indent="0" lvl="0" marL="0" rtl="0" algn="l">
              <a:lnSpc>
                <a:spcPct val="140000"/>
              </a:lnSpc>
              <a:spcBef>
                <a:spcPts val="1200"/>
              </a:spcBef>
              <a:spcAft>
                <a:spcPts val="0"/>
              </a:spcAft>
              <a:buNone/>
            </a:pPr>
            <a:r>
              <a:rPr lang="en" sz="1000">
                <a:solidFill>
                  <a:srgbClr val="7F0055"/>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7F0055"/>
                </a:solidFill>
                <a:latin typeface="Consolas"/>
                <a:ea typeface="Consolas"/>
                <a:cs typeface="Consolas"/>
                <a:sym typeface="Consolas"/>
              </a:rPr>
              <a:t>static</a:t>
            </a:r>
            <a:r>
              <a:rPr lang="en" sz="1000">
                <a:latin typeface="Consolas"/>
                <a:ea typeface="Consolas"/>
                <a:cs typeface="Consolas"/>
                <a:sym typeface="Consolas"/>
              </a:rPr>
              <a:t> </a:t>
            </a:r>
            <a:r>
              <a:rPr lang="en" sz="1000">
                <a:solidFill>
                  <a:srgbClr val="7F0055"/>
                </a:solidFill>
                <a:latin typeface="Consolas"/>
                <a:ea typeface="Consolas"/>
                <a:cs typeface="Consolas"/>
                <a:sym typeface="Consolas"/>
              </a:rPr>
              <a:t>int</a:t>
            </a:r>
            <a:r>
              <a:rPr lang="en" sz="1000">
                <a:latin typeface="Consolas"/>
                <a:ea typeface="Consolas"/>
                <a:cs typeface="Consolas"/>
                <a:sym typeface="Consolas"/>
              </a:rPr>
              <a:t> dayOfYear(</a:t>
            </a:r>
            <a:r>
              <a:rPr lang="en" sz="1000">
                <a:solidFill>
                  <a:srgbClr val="7F0055"/>
                </a:solidFill>
                <a:latin typeface="Consolas"/>
                <a:ea typeface="Consolas"/>
                <a:cs typeface="Consolas"/>
                <a:sym typeface="Consolas"/>
              </a:rPr>
              <a:t>int</a:t>
            </a:r>
            <a:r>
              <a:rPr lang="en" sz="1000">
                <a:latin typeface="Consolas"/>
                <a:ea typeface="Consolas"/>
                <a:cs typeface="Consolas"/>
                <a:sym typeface="Consolas"/>
              </a:rPr>
              <a:t> month, </a:t>
            </a:r>
            <a:r>
              <a:rPr lang="en" sz="1000">
                <a:solidFill>
                  <a:srgbClr val="7F0055"/>
                </a:solidFill>
                <a:latin typeface="Consolas"/>
                <a:ea typeface="Consolas"/>
                <a:cs typeface="Consolas"/>
                <a:sym typeface="Consolas"/>
              </a:rPr>
              <a:t>int</a:t>
            </a:r>
            <a:r>
              <a:rPr lang="en" sz="1000">
                <a:latin typeface="Consolas"/>
                <a:ea typeface="Consolas"/>
                <a:cs typeface="Consolas"/>
                <a:sym typeface="Consolas"/>
              </a:rPr>
              <a:t> </a:t>
            </a:r>
            <a:r>
              <a:rPr lang="en" sz="1000">
                <a:solidFill>
                  <a:srgbClr val="FF0000"/>
                </a:solidFill>
                <a:latin typeface="Consolas"/>
                <a:ea typeface="Consolas"/>
                <a:cs typeface="Consolas"/>
                <a:sym typeface="Consolas"/>
              </a:rPr>
              <a:t>dayOfMonth</a:t>
            </a:r>
            <a:r>
              <a:rPr lang="en" sz="1000">
                <a:latin typeface="Consolas"/>
                <a:ea typeface="Consolas"/>
                <a:cs typeface="Consolas"/>
                <a:sym typeface="Consolas"/>
              </a:rPr>
              <a:t>, </a:t>
            </a:r>
            <a:r>
              <a:rPr lang="en" sz="1000">
                <a:solidFill>
                  <a:srgbClr val="7F0055"/>
                </a:solidFill>
                <a:latin typeface="Consolas"/>
                <a:ea typeface="Consolas"/>
                <a:cs typeface="Consolas"/>
                <a:sym typeface="Consolas"/>
              </a:rPr>
              <a:t>int</a:t>
            </a:r>
            <a:r>
              <a:rPr lang="en" sz="1000">
                <a:latin typeface="Consolas"/>
                <a:ea typeface="Consolas"/>
                <a:cs typeface="Consolas"/>
                <a:sym typeface="Consolas"/>
              </a:rPr>
              <a:t> year) {</a:t>
            </a: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7F0055"/>
                </a:solidFill>
                <a:latin typeface="Consolas"/>
                <a:ea typeface="Consolas"/>
                <a:cs typeface="Consolas"/>
                <a:sym typeface="Consolas"/>
              </a:rPr>
              <a:t>if</a:t>
            </a:r>
            <a:r>
              <a:rPr lang="en" sz="1000">
                <a:latin typeface="Consolas"/>
                <a:ea typeface="Consolas"/>
                <a:cs typeface="Consolas"/>
                <a:sym typeface="Consolas"/>
              </a:rPr>
              <a:t> (month == 2) {</a:t>
            </a: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FF0000"/>
                </a:solidFill>
                <a:latin typeface="Consolas"/>
                <a:ea typeface="Consolas"/>
                <a:cs typeface="Consolas"/>
                <a:sym typeface="Consolas"/>
              </a:rPr>
              <a:t>dayOfMonth += 31</a:t>
            </a:r>
            <a:r>
              <a:rPr lang="en" sz="1000">
                <a:latin typeface="Consolas"/>
                <a:ea typeface="Consolas"/>
                <a:cs typeface="Consolas"/>
                <a:sym typeface="Consolas"/>
              </a:rPr>
              <a:t>;</a:t>
            </a:r>
            <a:br>
              <a:rPr lang="en" sz="1000">
                <a:latin typeface="Consolas"/>
                <a:ea typeface="Consolas"/>
                <a:cs typeface="Consolas"/>
                <a:sym typeface="Consolas"/>
              </a:rPr>
            </a:br>
            <a:r>
              <a:rPr lang="en" sz="1000">
                <a:latin typeface="Consolas"/>
                <a:ea typeface="Consolas"/>
                <a:cs typeface="Consolas"/>
                <a:sym typeface="Consolas"/>
              </a:rPr>
              <a:t>    } </a:t>
            </a:r>
            <a:r>
              <a:rPr lang="en" sz="1000">
                <a:solidFill>
                  <a:srgbClr val="7F0055"/>
                </a:solidFill>
                <a:latin typeface="Consolas"/>
                <a:ea typeface="Consolas"/>
                <a:cs typeface="Consolas"/>
                <a:sym typeface="Consolas"/>
              </a:rPr>
              <a:t>else</a:t>
            </a:r>
            <a:r>
              <a:rPr lang="en" sz="1000">
                <a:latin typeface="Consolas"/>
                <a:ea typeface="Consolas"/>
                <a:cs typeface="Consolas"/>
                <a:sym typeface="Consolas"/>
              </a:rPr>
              <a:t> </a:t>
            </a:r>
            <a:r>
              <a:rPr lang="en" sz="1000">
                <a:solidFill>
                  <a:srgbClr val="7F0055"/>
                </a:solidFill>
                <a:latin typeface="Consolas"/>
                <a:ea typeface="Consolas"/>
                <a:cs typeface="Consolas"/>
                <a:sym typeface="Consolas"/>
              </a:rPr>
              <a:t>if</a:t>
            </a:r>
            <a:r>
              <a:rPr lang="en" sz="1000">
                <a:latin typeface="Consolas"/>
                <a:ea typeface="Consolas"/>
                <a:cs typeface="Consolas"/>
                <a:sym typeface="Consolas"/>
              </a:rPr>
              <a:t> (month == 3) {</a:t>
            </a: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FF0000"/>
                </a:solidFill>
                <a:latin typeface="Consolas"/>
                <a:ea typeface="Consolas"/>
                <a:cs typeface="Consolas"/>
                <a:sym typeface="Consolas"/>
              </a:rPr>
              <a:t> dayOfMonth += 31 + 28</a:t>
            </a:r>
            <a:r>
              <a:rPr lang="en" sz="1000">
                <a:latin typeface="Consolas"/>
                <a:ea typeface="Consolas"/>
                <a:cs typeface="Consolas"/>
                <a:sym typeface="Consolas"/>
              </a:rPr>
              <a:t>;</a:t>
            </a:r>
            <a:br>
              <a:rPr lang="en" sz="1000">
                <a:latin typeface="Consolas"/>
                <a:ea typeface="Consolas"/>
                <a:cs typeface="Consolas"/>
                <a:sym typeface="Consolas"/>
              </a:rPr>
            </a:br>
            <a:r>
              <a:rPr lang="en" sz="1000">
                <a:latin typeface="Consolas"/>
                <a:ea typeface="Consolas"/>
                <a:cs typeface="Consolas"/>
                <a:sym typeface="Consolas"/>
              </a:rPr>
              <a:t>    } </a:t>
            </a:r>
            <a:r>
              <a:rPr lang="en" sz="1000">
                <a:solidFill>
                  <a:srgbClr val="7F0055"/>
                </a:solidFill>
                <a:latin typeface="Consolas"/>
                <a:ea typeface="Consolas"/>
                <a:cs typeface="Consolas"/>
                <a:sym typeface="Consolas"/>
              </a:rPr>
              <a:t>else</a:t>
            </a:r>
            <a:r>
              <a:rPr lang="en" sz="1000">
                <a:latin typeface="Consolas"/>
                <a:ea typeface="Consolas"/>
                <a:cs typeface="Consolas"/>
                <a:sym typeface="Consolas"/>
              </a:rPr>
              <a:t> </a:t>
            </a:r>
            <a:r>
              <a:rPr lang="en" sz="1000">
                <a:solidFill>
                  <a:srgbClr val="7F0055"/>
                </a:solidFill>
                <a:latin typeface="Consolas"/>
                <a:ea typeface="Consolas"/>
                <a:cs typeface="Consolas"/>
                <a:sym typeface="Consolas"/>
              </a:rPr>
              <a:t>if</a:t>
            </a:r>
            <a:r>
              <a:rPr lang="en" sz="1000">
                <a:latin typeface="Consolas"/>
                <a:ea typeface="Consolas"/>
                <a:cs typeface="Consolas"/>
                <a:sym typeface="Consolas"/>
              </a:rPr>
              <a:t> (month == 4) {</a:t>
            </a:r>
            <a:br>
              <a:rPr lang="en" sz="1000">
                <a:latin typeface="Consolas"/>
                <a:ea typeface="Consolas"/>
                <a:cs typeface="Consolas"/>
                <a:sym typeface="Consolas"/>
              </a:rPr>
            </a:b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 </a:t>
            </a:r>
            <a:r>
              <a:rPr lang="en" sz="1000">
                <a:solidFill>
                  <a:srgbClr val="7F0055"/>
                </a:solidFill>
                <a:latin typeface="Consolas"/>
                <a:ea typeface="Consolas"/>
                <a:cs typeface="Consolas"/>
                <a:sym typeface="Consolas"/>
              </a:rPr>
              <a:t>else</a:t>
            </a:r>
            <a:r>
              <a:rPr lang="en" sz="1000">
                <a:latin typeface="Consolas"/>
                <a:ea typeface="Consolas"/>
                <a:cs typeface="Consolas"/>
                <a:sym typeface="Consolas"/>
              </a:rPr>
              <a:t> </a:t>
            </a:r>
            <a:r>
              <a:rPr lang="en" sz="1000">
                <a:solidFill>
                  <a:srgbClr val="7F0055"/>
                </a:solidFill>
                <a:latin typeface="Consolas"/>
                <a:ea typeface="Consolas"/>
                <a:cs typeface="Consolas"/>
                <a:sym typeface="Consolas"/>
              </a:rPr>
              <a:t>if</a:t>
            </a:r>
            <a:r>
              <a:rPr lang="en" sz="1000">
                <a:latin typeface="Consolas"/>
                <a:ea typeface="Consolas"/>
                <a:cs typeface="Consolas"/>
                <a:sym typeface="Consolas"/>
              </a:rPr>
              <a:t> (month == 12) {</a:t>
            </a: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FF0000"/>
                </a:solidFill>
                <a:latin typeface="Consolas"/>
                <a:ea typeface="Consolas"/>
                <a:cs typeface="Consolas"/>
                <a:sym typeface="Consolas"/>
              </a:rPr>
              <a:t>dayOfMonth += 31 + 28 + 31 + 30 + 31 + 30 + 31 + 31 + 30 + 31 + 31</a:t>
            </a:r>
            <a:r>
              <a:rPr lang="en" sz="1000">
                <a:latin typeface="Consolas"/>
                <a:ea typeface="Consolas"/>
                <a:cs typeface="Consolas"/>
                <a:sym typeface="Consolas"/>
              </a:rPr>
              <a:t>;</a:t>
            </a:r>
            <a:br>
              <a:rPr lang="en" sz="1000">
                <a:latin typeface="Consolas"/>
                <a:ea typeface="Consolas"/>
                <a:cs typeface="Consolas"/>
                <a:sym typeface="Consolas"/>
              </a:rPr>
            </a:b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7F0055"/>
                </a:solidFill>
                <a:latin typeface="Consolas"/>
                <a:ea typeface="Consolas"/>
                <a:cs typeface="Consolas"/>
                <a:sym typeface="Consolas"/>
              </a:rPr>
              <a:t>return</a:t>
            </a:r>
            <a:r>
              <a:rPr lang="en" sz="1000">
                <a:latin typeface="Consolas"/>
                <a:ea typeface="Consolas"/>
                <a:cs typeface="Consolas"/>
                <a:sym typeface="Consolas"/>
              </a:rPr>
              <a:t> dayOfMonth;</a:t>
            </a:r>
            <a:br>
              <a:rPr lang="en" sz="1000">
                <a:latin typeface="Consolas"/>
                <a:ea typeface="Consolas"/>
                <a:cs typeface="Consolas"/>
                <a:sym typeface="Consolas"/>
              </a:rPr>
            </a:br>
            <a:r>
              <a:rPr lang="en"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chemeClr val="lt2"/>
              </a:solidFill>
              <a:latin typeface="Roboto"/>
              <a:ea typeface="Roboto"/>
              <a:cs typeface="Roboto"/>
              <a:sym typeface="Roboto"/>
            </a:endParaRPr>
          </a:p>
          <a:p>
            <a:pPr indent="0" lvl="0" marL="0" rtl="0" algn="l">
              <a:lnSpc>
                <a:spcPct val="140000"/>
              </a:lnSpc>
              <a:spcBef>
                <a:spcPts val="1600"/>
              </a:spcBef>
              <a:spcAft>
                <a:spcPts val="0"/>
              </a:spcAft>
              <a:buNone/>
            </a:pPr>
            <a:r>
              <a:t/>
            </a:r>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
        <p:nvSpPr>
          <p:cNvPr id="123" name="Google Shape;123;p22"/>
          <p:cNvSpPr txBox="1"/>
          <p:nvPr/>
        </p:nvSpPr>
        <p:spPr>
          <a:xfrm>
            <a:off x="6746825" y="2655125"/>
            <a:ext cx="2178000" cy="12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Roboto"/>
                <a:ea typeface="Roboto"/>
                <a:cs typeface="Roboto"/>
                <a:sym typeface="Roboto"/>
              </a:rPr>
              <a:t>Here value of dayOfMonth is modified in each ‘if’ condition and assigned to the sum of some hardcoded values</a:t>
            </a:r>
            <a:endParaRPr>
              <a:solidFill>
                <a:srgbClr val="FF0000"/>
              </a:solidFill>
              <a:latin typeface="Roboto"/>
              <a:ea typeface="Roboto"/>
              <a:cs typeface="Roboto"/>
              <a:sym typeface="Roboto"/>
            </a:endParaRPr>
          </a:p>
        </p:txBody>
      </p:sp>
      <p:sp>
        <p:nvSpPr>
          <p:cNvPr id="124" name="Google Shape;124;p22"/>
          <p:cNvSpPr/>
          <p:nvPr/>
        </p:nvSpPr>
        <p:spPr>
          <a:xfrm>
            <a:off x="5592425" y="2975800"/>
            <a:ext cx="1090200" cy="474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pic>
        <p:nvPicPr>
          <p:cNvPr id="125" name="Google Shape;125;p22"/>
          <p:cNvPicPr preferRelativeResize="0"/>
          <p:nvPr/>
        </p:nvPicPr>
        <p:blipFill>
          <a:blip r:embed="rId5">
            <a:alphaModFix/>
          </a:blip>
          <a:stretch>
            <a:fillRect/>
          </a:stretch>
        </p:blipFill>
        <p:spPr>
          <a:xfrm>
            <a:off x="5014150" y="3053997"/>
            <a:ext cx="327375" cy="32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Don’t Repeat Yourself contd...</a:t>
            </a:r>
            <a:endParaRPr sz="3000"/>
          </a:p>
        </p:txBody>
      </p:sp>
      <p:sp>
        <p:nvSpPr>
          <p:cNvPr id="131" name="Google Shape;131;p23"/>
          <p:cNvSpPr txBox="1"/>
          <p:nvPr/>
        </p:nvSpPr>
        <p:spPr>
          <a:xfrm>
            <a:off x="0" y="679800"/>
            <a:ext cx="9144000" cy="4463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lang="en" sz="1800"/>
              <a:t>Instead of repeating hardcoded values at multiple places we can store month_length in a separate array. After initialization use any loop statements like for and while to iterate through the array. </a:t>
            </a:r>
            <a:endParaRPr sz="1800"/>
          </a:p>
          <a:p>
            <a:pPr indent="0" lvl="0" marL="0" rtl="0" algn="l">
              <a:lnSpc>
                <a:spcPct val="140000"/>
              </a:lnSpc>
              <a:spcBef>
                <a:spcPts val="1200"/>
              </a:spcBef>
              <a:spcAft>
                <a:spcPts val="0"/>
              </a:spcAft>
              <a:buNone/>
            </a:pPr>
            <a:r>
              <a:t/>
            </a:r>
            <a:endParaRPr sz="1800"/>
          </a:p>
          <a:p>
            <a:pPr indent="0" lvl="0" marL="101600" marR="101600" rtl="0" algn="l">
              <a:lnSpc>
                <a:spcPct val="140000"/>
              </a:lnSpc>
              <a:spcBef>
                <a:spcPts val="0"/>
              </a:spcBef>
              <a:spcAft>
                <a:spcPts val="0"/>
              </a:spcAft>
              <a:buNone/>
            </a:pPr>
            <a:r>
              <a:rPr lang="en" sz="1800">
                <a:latin typeface="Consolas"/>
                <a:ea typeface="Consolas"/>
                <a:cs typeface="Consolas"/>
                <a:sym typeface="Consolas"/>
              </a:rPr>
              <a:t>int[] monthLengths = new int[] { 31, 28, 31, 30, ..., 31}</a:t>
            </a:r>
            <a:endParaRPr sz="1800">
              <a:latin typeface="Consolas"/>
              <a:ea typeface="Consolas"/>
              <a:cs typeface="Consolas"/>
              <a:sym typeface="Consolas"/>
            </a:endParaRPr>
          </a:p>
          <a:p>
            <a:pPr indent="0" lvl="0" marL="101600" marR="101600" rtl="0" algn="l">
              <a:lnSpc>
                <a:spcPct val="140000"/>
              </a:lnSpc>
              <a:spcBef>
                <a:spcPts val="0"/>
              </a:spcBef>
              <a:spcAft>
                <a:spcPts val="0"/>
              </a:spcAft>
              <a:buNone/>
            </a:pPr>
            <a:r>
              <a:t/>
            </a:r>
            <a:endParaRPr sz="1800">
              <a:latin typeface="Consolas"/>
              <a:ea typeface="Consolas"/>
              <a:cs typeface="Consolas"/>
              <a:sym typeface="Consolas"/>
            </a:endParaRPr>
          </a:p>
          <a:p>
            <a:pPr indent="0" lvl="0" marL="0" rtl="0" algn="l">
              <a:lnSpc>
                <a:spcPct val="140000"/>
              </a:lnSpc>
              <a:spcBef>
                <a:spcPts val="1200"/>
              </a:spcBef>
              <a:spcAft>
                <a:spcPts val="0"/>
              </a:spcAft>
              <a:buNone/>
            </a:pPr>
            <a:r>
              <a:rPr lang="en" sz="1800"/>
              <a:t>This is one of the approach to DRY it out.</a:t>
            </a:r>
            <a:endParaRPr sz="1800">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chemeClr val="lt2"/>
              </a:solidFill>
              <a:latin typeface="Roboto"/>
              <a:ea typeface="Roboto"/>
              <a:cs typeface="Roboto"/>
              <a:sym typeface="Roboto"/>
            </a:endParaRPr>
          </a:p>
          <a:p>
            <a:pPr indent="0" lvl="0" marL="0" rtl="0" algn="l">
              <a:lnSpc>
                <a:spcPct val="140000"/>
              </a:lnSpc>
              <a:spcBef>
                <a:spcPts val="1600"/>
              </a:spcBef>
              <a:spcAft>
                <a:spcPts val="0"/>
              </a:spcAft>
              <a:buNone/>
            </a:pPr>
            <a:r>
              <a:t/>
            </a:r>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rgbClr val="FFFFFF"/>
                </a:solidFill>
                <a:hlinkClick r:id="rId3">
                  <a:extLst>
                    <a:ext uri="{A12FA001-AC4F-418D-AE19-62706E023703}">
                      <ahyp:hlinkClr val="tx"/>
                    </a:ext>
                  </a:extLst>
                </a:hlinkClick>
              </a:rPr>
              <a:t>Comments where needed</a:t>
            </a:r>
            <a:endParaRPr sz="3000">
              <a:solidFill>
                <a:srgbClr val="FFFFFF"/>
              </a:solidFill>
            </a:endParaRPr>
          </a:p>
        </p:txBody>
      </p:sp>
      <p:sp>
        <p:nvSpPr>
          <p:cNvPr id="137" name="Google Shape;137;p24"/>
          <p:cNvSpPr txBox="1"/>
          <p:nvPr/>
        </p:nvSpPr>
        <p:spPr>
          <a:xfrm>
            <a:off x="0" y="679800"/>
            <a:ext cx="9144000" cy="4463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lang="en" sz="1800"/>
              <a:t>Good comments should make the code easier to understand, safer from bugs (because important assumptions have been documented), and ready for change.</a:t>
            </a:r>
            <a:endParaRPr sz="1800"/>
          </a:p>
          <a:p>
            <a:pPr indent="0" lvl="0" marL="0" rtl="0" algn="l">
              <a:lnSpc>
                <a:spcPct val="140000"/>
              </a:lnSpc>
              <a:spcBef>
                <a:spcPts val="1200"/>
              </a:spcBef>
              <a:spcAft>
                <a:spcPts val="0"/>
              </a:spcAft>
              <a:buNone/>
            </a:pPr>
            <a:r>
              <a:rPr lang="en">
                <a:solidFill>
                  <a:srgbClr val="3F7F5F"/>
                </a:solidFill>
                <a:latin typeface="Consolas"/>
                <a:ea typeface="Consolas"/>
                <a:cs typeface="Consolas"/>
                <a:sym typeface="Consolas"/>
              </a:rPr>
              <a:t>/**</a:t>
            </a:r>
            <a:br>
              <a:rPr lang="en">
                <a:solidFill>
                  <a:srgbClr val="3F7F5F"/>
                </a:solidFill>
                <a:latin typeface="Consolas"/>
                <a:ea typeface="Consolas"/>
                <a:cs typeface="Consolas"/>
                <a:sym typeface="Consolas"/>
              </a:rPr>
            </a:br>
            <a:r>
              <a:rPr lang="en">
                <a:solidFill>
                  <a:srgbClr val="3F7F5F"/>
                </a:solidFill>
                <a:latin typeface="Consolas"/>
                <a:ea typeface="Consolas"/>
                <a:cs typeface="Consolas"/>
                <a:sym typeface="Consolas"/>
              </a:rPr>
              <a:t> * Compute the hailstone sequence.</a:t>
            </a:r>
            <a:br>
              <a:rPr lang="en">
                <a:solidFill>
                  <a:srgbClr val="3F7F5F"/>
                </a:solidFill>
                <a:latin typeface="Consolas"/>
                <a:ea typeface="Consolas"/>
                <a:cs typeface="Consolas"/>
                <a:sym typeface="Consolas"/>
              </a:rPr>
            </a:br>
            <a:r>
              <a:rPr lang="en">
                <a:solidFill>
                  <a:srgbClr val="3F7F5F"/>
                </a:solidFill>
                <a:latin typeface="Consolas"/>
                <a:ea typeface="Consolas"/>
                <a:cs typeface="Consolas"/>
                <a:sym typeface="Consolas"/>
              </a:rPr>
              <a:t> * See http://en.wikipedia.org/wiki/Collatz_conjecture#Statement_of_the_problem</a:t>
            </a:r>
            <a:br>
              <a:rPr lang="en">
                <a:solidFill>
                  <a:srgbClr val="3F7F5F"/>
                </a:solidFill>
                <a:latin typeface="Consolas"/>
                <a:ea typeface="Consolas"/>
                <a:cs typeface="Consolas"/>
                <a:sym typeface="Consolas"/>
              </a:rPr>
            </a:br>
            <a:r>
              <a:rPr lang="en">
                <a:solidFill>
                  <a:srgbClr val="3F7F5F"/>
                </a:solidFill>
                <a:latin typeface="Consolas"/>
                <a:ea typeface="Consolas"/>
                <a:cs typeface="Consolas"/>
                <a:sym typeface="Consolas"/>
              </a:rPr>
              <a:t> * @param n starting number of sequence; requires n &gt; 0.</a:t>
            </a:r>
            <a:br>
              <a:rPr lang="en">
                <a:solidFill>
                  <a:srgbClr val="3F7F5F"/>
                </a:solidFill>
                <a:latin typeface="Consolas"/>
                <a:ea typeface="Consolas"/>
                <a:cs typeface="Consolas"/>
                <a:sym typeface="Consolas"/>
              </a:rPr>
            </a:br>
            <a:r>
              <a:rPr lang="en">
                <a:solidFill>
                  <a:srgbClr val="3F7F5F"/>
                </a:solidFill>
                <a:latin typeface="Consolas"/>
                <a:ea typeface="Consolas"/>
                <a:cs typeface="Consolas"/>
                <a:sym typeface="Consolas"/>
              </a:rPr>
              <a:t> * @return the hailstone sequence starting at n and ending with 1.</a:t>
            </a:r>
            <a:br>
              <a:rPr lang="en">
                <a:solidFill>
                  <a:srgbClr val="3F7F5F"/>
                </a:solidFill>
                <a:latin typeface="Consolas"/>
                <a:ea typeface="Consolas"/>
                <a:cs typeface="Consolas"/>
                <a:sym typeface="Consolas"/>
              </a:rPr>
            </a:br>
            <a:r>
              <a:rPr lang="en">
                <a:solidFill>
                  <a:srgbClr val="3F7F5F"/>
                </a:solidFill>
                <a:latin typeface="Consolas"/>
                <a:ea typeface="Consolas"/>
                <a:cs typeface="Consolas"/>
                <a:sym typeface="Consolas"/>
              </a:rPr>
              <a:t> *         For example, hailstone(3)=[3,10,5,16,8,4,2,1].</a:t>
            </a:r>
            <a:br>
              <a:rPr lang="en">
                <a:solidFill>
                  <a:srgbClr val="3F7F5F"/>
                </a:solidFill>
                <a:latin typeface="Consolas"/>
                <a:ea typeface="Consolas"/>
                <a:cs typeface="Consolas"/>
                <a:sym typeface="Consolas"/>
              </a:rPr>
            </a:br>
            <a:r>
              <a:rPr lang="en">
                <a:solidFill>
                  <a:srgbClr val="3F7F5F"/>
                </a:solidFill>
                <a:latin typeface="Consolas"/>
                <a:ea typeface="Consolas"/>
                <a:cs typeface="Consolas"/>
                <a:sym typeface="Consolas"/>
              </a:rPr>
              <a:t> */</a:t>
            </a:r>
            <a:br>
              <a:rPr lang="en">
                <a:latin typeface="Consolas"/>
                <a:ea typeface="Consolas"/>
                <a:cs typeface="Consolas"/>
                <a:sym typeface="Consolas"/>
              </a:rPr>
            </a:br>
            <a:r>
              <a:rPr lang="en">
                <a:solidFill>
                  <a:srgbClr val="7F0055"/>
                </a:solidFill>
                <a:latin typeface="Consolas"/>
                <a:ea typeface="Consolas"/>
                <a:cs typeface="Consolas"/>
                <a:sym typeface="Consolas"/>
              </a:rPr>
              <a:t>public</a:t>
            </a:r>
            <a:r>
              <a:rPr lang="en">
                <a:latin typeface="Consolas"/>
                <a:ea typeface="Consolas"/>
                <a:cs typeface="Consolas"/>
                <a:sym typeface="Consolas"/>
              </a:rPr>
              <a:t> </a:t>
            </a:r>
            <a:r>
              <a:rPr lang="en">
                <a:solidFill>
                  <a:srgbClr val="7F0055"/>
                </a:solidFill>
                <a:latin typeface="Consolas"/>
                <a:ea typeface="Consolas"/>
                <a:cs typeface="Consolas"/>
                <a:sym typeface="Consolas"/>
              </a:rPr>
              <a:t>static</a:t>
            </a:r>
            <a:r>
              <a:rPr lang="en">
                <a:latin typeface="Consolas"/>
                <a:ea typeface="Consolas"/>
                <a:cs typeface="Consolas"/>
                <a:sym typeface="Consolas"/>
              </a:rPr>
              <a:t> List&lt;Integer&gt; hailstoneSequence(</a:t>
            </a:r>
            <a:r>
              <a:rPr lang="en">
                <a:solidFill>
                  <a:srgbClr val="7F0055"/>
                </a:solidFill>
                <a:latin typeface="Consolas"/>
                <a:ea typeface="Consolas"/>
                <a:cs typeface="Consolas"/>
                <a:sym typeface="Consolas"/>
              </a:rPr>
              <a:t>int</a:t>
            </a:r>
            <a:r>
              <a:rPr lang="en">
                <a:latin typeface="Consolas"/>
                <a:ea typeface="Consolas"/>
                <a:cs typeface="Consolas"/>
                <a:sym typeface="Consolas"/>
              </a:rPr>
              <a:t> n) {</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a:t>
            </a:r>
            <a:endParaRPr>
              <a:latin typeface="Consolas"/>
              <a:ea typeface="Consolas"/>
              <a:cs typeface="Consolas"/>
              <a:sym typeface="Consolas"/>
            </a:endParaRPr>
          </a:p>
          <a:p>
            <a:pPr indent="457200" lvl="0" marL="0" rtl="0" algn="l">
              <a:lnSpc>
                <a:spcPct val="140000"/>
              </a:lnSpc>
              <a:spcBef>
                <a:spcPts val="1200"/>
              </a:spcBef>
              <a:spcAft>
                <a:spcPts val="0"/>
              </a:spcAft>
              <a:buNone/>
            </a:pPr>
            <a:r>
              <a:t/>
            </a:r>
            <a:endParaRPr b="1" u="sng">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chemeClr val="lt2"/>
              </a:solidFill>
              <a:latin typeface="Roboto"/>
              <a:ea typeface="Roboto"/>
              <a:cs typeface="Roboto"/>
              <a:sym typeface="Roboto"/>
            </a:endParaRPr>
          </a:p>
          <a:p>
            <a:pPr indent="0" lvl="0" marL="0" rtl="0" algn="l">
              <a:lnSpc>
                <a:spcPct val="140000"/>
              </a:lnSpc>
              <a:spcBef>
                <a:spcPts val="1600"/>
              </a:spcBef>
              <a:spcAft>
                <a:spcPts val="0"/>
              </a:spcAft>
              <a:buNone/>
            </a:pPr>
            <a:r>
              <a:t/>
            </a:r>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
        <p:nvSpPr>
          <p:cNvPr id="138" name="Google Shape;138;p24"/>
          <p:cNvSpPr txBox="1"/>
          <p:nvPr/>
        </p:nvSpPr>
        <p:spPr>
          <a:xfrm>
            <a:off x="7683175" y="2937300"/>
            <a:ext cx="14610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Roboto"/>
                <a:ea typeface="Roboto"/>
                <a:cs typeface="Roboto"/>
                <a:sym typeface="Roboto"/>
              </a:rPr>
              <a:t>Documentation comments</a:t>
            </a:r>
            <a:endParaRPr>
              <a:solidFill>
                <a:srgbClr val="FF0000"/>
              </a:solidFill>
              <a:latin typeface="Roboto"/>
              <a:ea typeface="Roboto"/>
              <a:cs typeface="Roboto"/>
              <a:sym typeface="Roboto"/>
            </a:endParaRPr>
          </a:p>
        </p:txBody>
      </p:sp>
      <p:sp>
        <p:nvSpPr>
          <p:cNvPr id="139" name="Google Shape;139;p24"/>
          <p:cNvSpPr/>
          <p:nvPr/>
        </p:nvSpPr>
        <p:spPr>
          <a:xfrm>
            <a:off x="6952050" y="3090400"/>
            <a:ext cx="731100" cy="387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Comments where needed contd...</a:t>
            </a:r>
            <a:endParaRPr sz="3000"/>
          </a:p>
        </p:txBody>
      </p:sp>
      <p:sp>
        <p:nvSpPr>
          <p:cNvPr id="145" name="Google Shape;145;p25"/>
          <p:cNvSpPr txBox="1"/>
          <p:nvPr/>
        </p:nvSpPr>
        <p:spPr>
          <a:xfrm>
            <a:off x="0" y="679800"/>
            <a:ext cx="9144000" cy="44637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40000"/>
              </a:lnSpc>
              <a:spcBef>
                <a:spcPts val="0"/>
              </a:spcBef>
              <a:spcAft>
                <a:spcPts val="0"/>
              </a:spcAft>
              <a:buNone/>
            </a:pPr>
            <a:r>
              <a:rPr lang="en" sz="1100">
                <a:solidFill>
                  <a:srgbClr val="222222"/>
                </a:solidFill>
                <a:latin typeface="Consolas"/>
                <a:ea typeface="Consolas"/>
                <a:cs typeface="Consolas"/>
                <a:sym typeface="Consolas"/>
              </a:rPr>
              <a:t>public static int dayOfYear(int month, int dayOfMonth, int year) {</a:t>
            </a:r>
            <a:endParaRPr sz="1100">
              <a:solidFill>
                <a:srgbClr val="222222"/>
              </a:solidFill>
              <a:latin typeface="Consolas"/>
              <a:ea typeface="Consolas"/>
              <a:cs typeface="Consolas"/>
              <a:sym typeface="Consolas"/>
            </a:endParaRPr>
          </a:p>
          <a:p>
            <a:pPr indent="355600" lvl="0" marL="101600" marR="101600" rtl="0" algn="l">
              <a:lnSpc>
                <a:spcPct val="140000"/>
              </a:lnSpc>
              <a:spcBef>
                <a:spcPts val="0"/>
              </a:spcBef>
              <a:spcAft>
                <a:spcPts val="0"/>
              </a:spcAft>
              <a:buNone/>
            </a:pPr>
            <a:r>
              <a:rPr lang="en" sz="1100">
                <a:solidFill>
                  <a:srgbClr val="1155CC"/>
                </a:solidFill>
                <a:latin typeface="Consolas"/>
                <a:ea typeface="Consolas"/>
                <a:cs typeface="Consolas"/>
                <a:sym typeface="Consolas"/>
              </a:rPr>
              <a:t>/* Compare month value in parameter and add total no of days passed </a:t>
            </a:r>
            <a:endParaRPr sz="1100">
              <a:solidFill>
                <a:srgbClr val="1155CC"/>
              </a:solidFill>
              <a:latin typeface="Consolas"/>
              <a:ea typeface="Consolas"/>
              <a:cs typeface="Consolas"/>
              <a:sym typeface="Consolas"/>
            </a:endParaRPr>
          </a:p>
          <a:p>
            <a:pPr indent="355600" lvl="0" marL="101600" marR="101600" rtl="0" algn="l">
              <a:lnSpc>
                <a:spcPct val="140000"/>
              </a:lnSpc>
              <a:spcBef>
                <a:spcPts val="0"/>
              </a:spcBef>
              <a:spcAft>
                <a:spcPts val="0"/>
              </a:spcAft>
              <a:buNone/>
            </a:pPr>
            <a:r>
              <a:rPr lang="en" sz="1100">
                <a:solidFill>
                  <a:srgbClr val="1155CC"/>
                </a:solidFill>
                <a:latin typeface="Consolas"/>
                <a:ea typeface="Consolas"/>
                <a:cs typeface="Consolas"/>
                <a:sym typeface="Consolas"/>
              </a:rPr>
              <a:t>up to the previous month in the incoming dayOfMonth value and return</a:t>
            </a:r>
            <a:endParaRPr sz="1100">
              <a:solidFill>
                <a:srgbClr val="1155CC"/>
              </a:solidFill>
              <a:latin typeface="Consolas"/>
              <a:ea typeface="Consolas"/>
              <a:cs typeface="Consolas"/>
              <a:sym typeface="Consolas"/>
            </a:endParaRPr>
          </a:p>
          <a:p>
            <a:pPr indent="355600" lvl="0" marL="101600" marR="101600" rtl="0" algn="l">
              <a:lnSpc>
                <a:spcPct val="140000"/>
              </a:lnSpc>
              <a:spcBef>
                <a:spcPts val="0"/>
              </a:spcBef>
              <a:spcAft>
                <a:spcPts val="0"/>
              </a:spcAft>
              <a:buNone/>
            </a:pPr>
            <a:r>
              <a:rPr lang="en" sz="1100">
                <a:solidFill>
                  <a:srgbClr val="1155CC"/>
                </a:solidFill>
                <a:latin typeface="Consolas"/>
                <a:ea typeface="Consolas"/>
                <a:cs typeface="Consolas"/>
                <a:sym typeface="Consolas"/>
              </a:rPr>
              <a:t>the updated total*/</a:t>
            </a:r>
            <a:br>
              <a:rPr lang="en" sz="1100">
                <a:solidFill>
                  <a:srgbClr val="222222"/>
                </a:solidFill>
                <a:latin typeface="Consolas"/>
                <a:ea typeface="Consolas"/>
                <a:cs typeface="Consolas"/>
                <a:sym typeface="Consolas"/>
              </a:rPr>
            </a:br>
            <a:r>
              <a:rPr lang="en" sz="1100">
                <a:solidFill>
                  <a:srgbClr val="222222"/>
                </a:solidFill>
                <a:latin typeface="Consolas"/>
                <a:ea typeface="Consolas"/>
                <a:cs typeface="Consolas"/>
                <a:sym typeface="Consolas"/>
              </a:rPr>
              <a:t>    if (month == 2) {      </a:t>
            </a:r>
            <a:r>
              <a:rPr lang="en" sz="1100">
                <a:solidFill>
                  <a:srgbClr val="274E13"/>
                </a:solidFill>
                <a:latin typeface="Consolas"/>
                <a:ea typeface="Consolas"/>
                <a:cs typeface="Consolas"/>
                <a:sym typeface="Consolas"/>
              </a:rPr>
              <a:t>// we're in February</a:t>
            </a:r>
            <a:br>
              <a:rPr lang="en" sz="1100">
                <a:solidFill>
                  <a:srgbClr val="274E13"/>
                </a:solidFill>
                <a:latin typeface="Consolas"/>
                <a:ea typeface="Consolas"/>
                <a:cs typeface="Consolas"/>
                <a:sym typeface="Consolas"/>
              </a:rPr>
            </a:br>
            <a:r>
              <a:rPr lang="en" sz="1100">
                <a:solidFill>
                  <a:srgbClr val="222222"/>
                </a:solidFill>
                <a:latin typeface="Consolas"/>
                <a:ea typeface="Consolas"/>
                <a:cs typeface="Consolas"/>
                <a:sym typeface="Consolas"/>
              </a:rPr>
              <a:t>        dayOfMonth += 31;  </a:t>
            </a:r>
            <a:r>
              <a:rPr lang="en" sz="1100">
                <a:solidFill>
                  <a:srgbClr val="274E13"/>
                </a:solidFill>
                <a:latin typeface="Consolas"/>
                <a:ea typeface="Consolas"/>
                <a:cs typeface="Consolas"/>
                <a:sym typeface="Consolas"/>
              </a:rPr>
              <a:t>// add in the days of January that already passed</a:t>
            </a:r>
            <a:r>
              <a:rPr lang="en" sz="1100">
                <a:solidFill>
                  <a:srgbClr val="222222"/>
                </a:solidFill>
                <a:latin typeface="Consolas"/>
                <a:ea typeface="Consolas"/>
                <a:cs typeface="Consolas"/>
                <a:sym typeface="Consolas"/>
              </a:rPr>
              <a:t>  </a:t>
            </a:r>
            <a:br>
              <a:rPr lang="en" sz="1100">
                <a:solidFill>
                  <a:srgbClr val="222222"/>
                </a:solidFill>
                <a:latin typeface="Consolas"/>
                <a:ea typeface="Consolas"/>
                <a:cs typeface="Consolas"/>
                <a:sym typeface="Consolas"/>
              </a:rPr>
            </a:br>
            <a:r>
              <a:rPr lang="en" sz="1100">
                <a:solidFill>
                  <a:srgbClr val="222222"/>
                </a:solidFill>
                <a:latin typeface="Consolas"/>
                <a:ea typeface="Consolas"/>
                <a:cs typeface="Consolas"/>
                <a:sym typeface="Consolas"/>
              </a:rPr>
              <a:t>    }</a:t>
            </a:r>
            <a:br>
              <a:rPr lang="en" sz="1100">
                <a:solidFill>
                  <a:srgbClr val="222222"/>
                </a:solidFill>
                <a:latin typeface="Consolas"/>
                <a:ea typeface="Consolas"/>
                <a:cs typeface="Consolas"/>
                <a:sym typeface="Consolas"/>
              </a:rPr>
            </a:br>
            <a:r>
              <a:rPr lang="en" sz="1100">
                <a:solidFill>
                  <a:srgbClr val="222222"/>
                </a:solidFill>
                <a:latin typeface="Consolas"/>
                <a:ea typeface="Consolas"/>
                <a:cs typeface="Consolas"/>
                <a:sym typeface="Consolas"/>
              </a:rPr>
              <a:t>    ...</a:t>
            </a:r>
            <a:br>
              <a:rPr lang="en" sz="1100">
                <a:solidFill>
                  <a:srgbClr val="222222"/>
                </a:solidFill>
                <a:latin typeface="Consolas"/>
                <a:ea typeface="Consolas"/>
                <a:cs typeface="Consolas"/>
                <a:sym typeface="Consolas"/>
              </a:rPr>
            </a:br>
            <a:r>
              <a:rPr lang="en" sz="1100">
                <a:solidFill>
                  <a:srgbClr val="222222"/>
                </a:solidFill>
                <a:latin typeface="Consolas"/>
                <a:ea typeface="Consolas"/>
                <a:cs typeface="Consolas"/>
                <a:sym typeface="Consolas"/>
              </a:rPr>
              <a:t>    } else if (month == 12) {</a:t>
            </a:r>
            <a:br>
              <a:rPr lang="en" sz="1100">
                <a:solidFill>
                  <a:srgbClr val="222222"/>
                </a:solidFill>
                <a:latin typeface="Consolas"/>
                <a:ea typeface="Consolas"/>
                <a:cs typeface="Consolas"/>
                <a:sym typeface="Consolas"/>
              </a:rPr>
            </a:br>
            <a:r>
              <a:rPr lang="en" sz="1100">
                <a:solidFill>
                  <a:srgbClr val="222222"/>
                </a:solidFill>
                <a:latin typeface="Consolas"/>
                <a:ea typeface="Consolas"/>
                <a:cs typeface="Consolas"/>
                <a:sym typeface="Consolas"/>
              </a:rPr>
              <a:t>        dayOfMonth += 31 + 28 + 31 + 30 + 31 + 30 + 31 + 31 + 30 + 31 + 31;</a:t>
            </a:r>
            <a:br>
              <a:rPr lang="en" sz="1100">
                <a:solidFill>
                  <a:srgbClr val="222222"/>
                </a:solidFill>
                <a:latin typeface="Consolas"/>
                <a:ea typeface="Consolas"/>
                <a:cs typeface="Consolas"/>
                <a:sym typeface="Consolas"/>
              </a:rPr>
            </a:br>
            <a:r>
              <a:rPr lang="en" sz="1100">
                <a:solidFill>
                  <a:srgbClr val="222222"/>
                </a:solidFill>
                <a:latin typeface="Consolas"/>
                <a:ea typeface="Consolas"/>
                <a:cs typeface="Consolas"/>
                <a:sym typeface="Consolas"/>
              </a:rPr>
              <a:t>    }</a:t>
            </a:r>
            <a:br>
              <a:rPr lang="en" sz="1100">
                <a:solidFill>
                  <a:srgbClr val="222222"/>
                </a:solidFill>
                <a:latin typeface="Consolas"/>
                <a:ea typeface="Consolas"/>
                <a:cs typeface="Consolas"/>
                <a:sym typeface="Consolas"/>
              </a:rPr>
            </a:br>
            <a:r>
              <a:rPr lang="en" sz="1100">
                <a:solidFill>
                  <a:srgbClr val="222222"/>
                </a:solidFill>
                <a:latin typeface="Consolas"/>
                <a:ea typeface="Consolas"/>
                <a:cs typeface="Consolas"/>
                <a:sym typeface="Consolas"/>
              </a:rPr>
              <a:t>    return dayOfMonth;</a:t>
            </a:r>
            <a:br>
              <a:rPr lang="en" sz="1100">
                <a:solidFill>
                  <a:srgbClr val="222222"/>
                </a:solidFill>
                <a:latin typeface="Consolas"/>
                <a:ea typeface="Consolas"/>
                <a:cs typeface="Consolas"/>
                <a:sym typeface="Consolas"/>
              </a:rPr>
            </a:br>
            <a:r>
              <a:rPr lang="en" sz="1100">
                <a:solidFill>
                  <a:srgbClr val="222222"/>
                </a:solidFill>
                <a:latin typeface="Consolas"/>
                <a:ea typeface="Consolas"/>
                <a:cs typeface="Consolas"/>
                <a:sym typeface="Consolas"/>
              </a:rPr>
              <a:t>}</a:t>
            </a:r>
            <a:endParaRPr sz="1100">
              <a:solidFill>
                <a:srgbClr val="222222"/>
              </a:solidFill>
              <a:latin typeface="Consolas"/>
              <a:ea typeface="Consolas"/>
              <a:cs typeface="Consolas"/>
              <a:sym typeface="Consolas"/>
            </a:endParaRPr>
          </a:p>
          <a:p>
            <a:pPr indent="0" lvl="0" marL="0" rtl="0" algn="l">
              <a:lnSpc>
                <a:spcPct val="140000"/>
              </a:lnSpc>
              <a:spcBef>
                <a:spcPts val="1200"/>
              </a:spcBef>
              <a:spcAft>
                <a:spcPts val="0"/>
              </a:spcAft>
              <a:buNone/>
            </a:pPr>
            <a:r>
              <a:rPr lang="en" sz="1100">
                <a:solidFill>
                  <a:srgbClr val="7F0055"/>
                </a:solidFill>
                <a:latin typeface="Consolas"/>
                <a:ea typeface="Consolas"/>
                <a:cs typeface="Consolas"/>
                <a:sym typeface="Consolas"/>
              </a:rPr>
              <a:t> while</a:t>
            </a:r>
            <a:r>
              <a:rPr lang="en" sz="1100">
                <a:latin typeface="Consolas"/>
                <a:ea typeface="Consolas"/>
                <a:cs typeface="Consolas"/>
                <a:sym typeface="Consolas"/>
              </a:rPr>
              <a:t> (n != 1) { </a:t>
            </a:r>
            <a:r>
              <a:rPr lang="en" sz="1100">
                <a:solidFill>
                  <a:srgbClr val="3F7F5F"/>
                </a:solidFill>
                <a:latin typeface="Consolas"/>
                <a:ea typeface="Consolas"/>
                <a:cs typeface="Consolas"/>
                <a:sym typeface="Consolas"/>
              </a:rPr>
              <a:t>// test whether n is 1  </a:t>
            </a:r>
            <a:br>
              <a:rPr lang="en" sz="1100">
                <a:latin typeface="Consolas"/>
                <a:ea typeface="Consolas"/>
                <a:cs typeface="Consolas"/>
                <a:sym typeface="Consolas"/>
              </a:rPr>
            </a:br>
            <a:r>
              <a:rPr lang="en" sz="1100">
                <a:latin typeface="Consolas"/>
                <a:ea typeface="Consolas"/>
                <a:cs typeface="Consolas"/>
                <a:sym typeface="Consolas"/>
              </a:rPr>
              <a:t>  </a:t>
            </a:r>
            <a:r>
              <a:rPr lang="en" sz="1100">
                <a:latin typeface="Consolas"/>
                <a:ea typeface="Consolas"/>
                <a:cs typeface="Consolas"/>
                <a:sym typeface="Consolas"/>
              </a:rPr>
              <a:t> ++i; </a:t>
            </a:r>
            <a:r>
              <a:rPr lang="en" sz="1100">
                <a:solidFill>
                  <a:srgbClr val="3F7F5F"/>
                </a:solidFill>
                <a:latin typeface="Consolas"/>
                <a:ea typeface="Consolas"/>
                <a:cs typeface="Consolas"/>
                <a:sym typeface="Consolas"/>
              </a:rPr>
              <a:t>// increment i</a:t>
            </a:r>
            <a:br>
              <a:rPr lang="en" sz="1100">
                <a:latin typeface="Consolas"/>
                <a:ea typeface="Consolas"/>
                <a:cs typeface="Consolas"/>
                <a:sym typeface="Consolas"/>
              </a:rPr>
            </a:br>
            <a:r>
              <a:rPr lang="en" sz="1100">
                <a:latin typeface="Consolas"/>
                <a:ea typeface="Consolas"/>
                <a:cs typeface="Consolas"/>
                <a:sym typeface="Consolas"/>
              </a:rPr>
              <a:t>   l.add(n); </a:t>
            </a:r>
            <a:r>
              <a:rPr lang="en" sz="1100">
                <a:solidFill>
                  <a:srgbClr val="3F7F5F"/>
                </a:solidFill>
                <a:latin typeface="Consolas"/>
                <a:ea typeface="Consolas"/>
                <a:cs typeface="Consolas"/>
                <a:sym typeface="Consolas"/>
              </a:rPr>
              <a:t>// add n to l</a:t>
            </a:r>
            <a:br>
              <a:rPr lang="en" sz="1100">
                <a:latin typeface="Consolas"/>
                <a:ea typeface="Consolas"/>
                <a:cs typeface="Consolas"/>
                <a:sym typeface="Consolas"/>
              </a:rPr>
            </a:br>
            <a:r>
              <a:rPr lang="en"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140000"/>
              </a:lnSpc>
              <a:spcBef>
                <a:spcPts val="1200"/>
              </a:spcBef>
              <a:spcAft>
                <a:spcPts val="0"/>
              </a:spcAft>
              <a:buNone/>
            </a:pPr>
            <a:r>
              <a:t/>
            </a:r>
            <a:endParaRPr sz="1200">
              <a:solidFill>
                <a:srgbClr val="7F0055"/>
              </a:solidFill>
              <a:latin typeface="Consolas"/>
              <a:ea typeface="Consolas"/>
              <a:cs typeface="Consolas"/>
              <a:sym typeface="Consolas"/>
            </a:endParaRPr>
          </a:p>
          <a:p>
            <a:pPr indent="0" lvl="0" marL="0" rtl="0" algn="l">
              <a:lnSpc>
                <a:spcPct val="140000"/>
              </a:lnSpc>
              <a:spcBef>
                <a:spcPts val="1100"/>
              </a:spcBef>
              <a:spcAft>
                <a:spcPts val="0"/>
              </a:spcAft>
              <a:buNone/>
            </a:pPr>
            <a:r>
              <a:t/>
            </a:r>
            <a:endParaRPr>
              <a:latin typeface="Consolas"/>
              <a:ea typeface="Consolas"/>
              <a:cs typeface="Consolas"/>
              <a:sym typeface="Consolas"/>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
        <p:nvSpPr>
          <p:cNvPr id="146" name="Google Shape;146;p25"/>
          <p:cNvSpPr txBox="1"/>
          <p:nvPr/>
        </p:nvSpPr>
        <p:spPr>
          <a:xfrm>
            <a:off x="7030725" y="1026125"/>
            <a:ext cx="20466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Roboto"/>
                <a:ea typeface="Roboto"/>
                <a:cs typeface="Roboto"/>
                <a:sym typeface="Roboto"/>
              </a:rPr>
              <a:t>multi-line comments</a:t>
            </a:r>
            <a:endParaRPr>
              <a:solidFill>
                <a:srgbClr val="FF0000"/>
              </a:solidFill>
              <a:latin typeface="Roboto"/>
              <a:ea typeface="Roboto"/>
              <a:cs typeface="Roboto"/>
              <a:sym typeface="Roboto"/>
            </a:endParaRPr>
          </a:p>
        </p:txBody>
      </p:sp>
      <p:sp>
        <p:nvSpPr>
          <p:cNvPr id="147" name="Google Shape;147;p25"/>
          <p:cNvSpPr/>
          <p:nvPr/>
        </p:nvSpPr>
        <p:spPr>
          <a:xfrm>
            <a:off x="6595958" y="1078208"/>
            <a:ext cx="447600" cy="320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48" name="Google Shape;148;p25"/>
          <p:cNvSpPr txBox="1"/>
          <p:nvPr/>
        </p:nvSpPr>
        <p:spPr>
          <a:xfrm>
            <a:off x="7104650" y="1744475"/>
            <a:ext cx="19725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Roboto"/>
                <a:ea typeface="Roboto"/>
                <a:cs typeface="Roboto"/>
                <a:sym typeface="Roboto"/>
              </a:rPr>
              <a:t>single-line comments</a:t>
            </a:r>
            <a:endParaRPr>
              <a:solidFill>
                <a:srgbClr val="FF0000"/>
              </a:solidFill>
              <a:latin typeface="Roboto"/>
              <a:ea typeface="Roboto"/>
              <a:cs typeface="Roboto"/>
              <a:sym typeface="Roboto"/>
            </a:endParaRPr>
          </a:p>
        </p:txBody>
      </p:sp>
      <p:sp>
        <p:nvSpPr>
          <p:cNvPr id="149" name="Google Shape;149;p25"/>
          <p:cNvSpPr/>
          <p:nvPr/>
        </p:nvSpPr>
        <p:spPr>
          <a:xfrm>
            <a:off x="6657057" y="1785210"/>
            <a:ext cx="447600" cy="320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50" name="Google Shape;150;p25"/>
          <p:cNvSpPr txBox="1"/>
          <p:nvPr/>
        </p:nvSpPr>
        <p:spPr>
          <a:xfrm>
            <a:off x="3937975" y="4194375"/>
            <a:ext cx="26037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Roboto"/>
                <a:ea typeface="Roboto"/>
                <a:cs typeface="Roboto"/>
                <a:sym typeface="Roboto"/>
              </a:rPr>
              <a:t>Don’t write comment like this !</a:t>
            </a:r>
            <a:endParaRPr>
              <a:solidFill>
                <a:srgbClr val="FF0000"/>
              </a:solidFill>
              <a:latin typeface="Roboto"/>
              <a:ea typeface="Roboto"/>
              <a:cs typeface="Roboto"/>
              <a:sym typeface="Roboto"/>
            </a:endParaRPr>
          </a:p>
        </p:txBody>
      </p:sp>
      <p:sp>
        <p:nvSpPr>
          <p:cNvPr id="151" name="Google Shape;151;p25"/>
          <p:cNvSpPr/>
          <p:nvPr/>
        </p:nvSpPr>
        <p:spPr>
          <a:xfrm>
            <a:off x="3490383" y="4257708"/>
            <a:ext cx="447600" cy="320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rgbClr val="FFFFFF"/>
                </a:solidFill>
                <a:hlinkClick r:id="rId3">
                  <a:extLst>
                    <a:ext uri="{A12FA001-AC4F-418D-AE19-62706E023703}">
                      <ahyp:hlinkClr val="tx"/>
                    </a:ext>
                  </a:extLst>
                </a:hlinkClick>
              </a:rPr>
              <a:t>Fail Fast</a:t>
            </a:r>
            <a:endParaRPr sz="3000">
              <a:solidFill>
                <a:srgbClr val="FFFFFF"/>
              </a:solidFill>
            </a:endParaRPr>
          </a:p>
        </p:txBody>
      </p:sp>
      <p:sp>
        <p:nvSpPr>
          <p:cNvPr id="157" name="Google Shape;157;p26"/>
          <p:cNvSpPr txBox="1"/>
          <p:nvPr/>
        </p:nvSpPr>
        <p:spPr>
          <a:xfrm>
            <a:off x="0" y="705475"/>
            <a:ext cx="9144000" cy="4438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lang="en" sz="1800"/>
              <a:t>Fail Fast means that code should reveal its bugs as early as possible. The earlier a problem is observed (the closer to its cause), the easier it is to find and fix.</a:t>
            </a:r>
            <a:endParaRPr b="1" i="1" sz="1800">
              <a:solidFill>
                <a:srgbClr val="313131"/>
              </a:solidFill>
            </a:endParaRPr>
          </a:p>
          <a:p>
            <a:pPr indent="0" lvl="0" marL="0" rtl="0" algn="l">
              <a:lnSpc>
                <a:spcPct val="140000"/>
              </a:lnSpc>
              <a:spcBef>
                <a:spcPts val="1600"/>
              </a:spcBef>
              <a:spcAft>
                <a:spcPts val="0"/>
              </a:spcAft>
              <a:buNone/>
            </a:pPr>
            <a:r>
              <a:rPr lang="en" sz="1200">
                <a:solidFill>
                  <a:srgbClr val="7F0055"/>
                </a:solidFill>
                <a:latin typeface="Consolas"/>
                <a:ea typeface="Consolas"/>
                <a:cs typeface="Consolas"/>
                <a:sym typeface="Consolas"/>
              </a:rPr>
              <a:t>public</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static</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dayOfYear(</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month,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a:t>
            </a:r>
            <a:r>
              <a:rPr b="1" lang="en" sz="1200">
                <a:solidFill>
                  <a:srgbClr val="FF0000"/>
                </a:solidFill>
                <a:latin typeface="Consolas"/>
                <a:ea typeface="Consolas"/>
                <a:cs typeface="Consolas"/>
                <a:sym typeface="Consolas"/>
              </a:rPr>
              <a:t>dayOfMonth</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year)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if</a:t>
            </a:r>
            <a:r>
              <a:rPr lang="en" sz="1200">
                <a:latin typeface="Consolas"/>
                <a:ea typeface="Consolas"/>
                <a:cs typeface="Consolas"/>
                <a:sym typeface="Consolas"/>
              </a:rPr>
              <a:t> (month == 2) {</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 </a:t>
            </a:r>
            <a:r>
              <a:rPr lang="en" sz="1200">
                <a:solidFill>
                  <a:srgbClr val="7F0055"/>
                </a:solidFill>
                <a:latin typeface="Consolas"/>
                <a:ea typeface="Consolas"/>
                <a:cs typeface="Consolas"/>
                <a:sym typeface="Consolas"/>
              </a:rPr>
              <a:t>else</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if</a:t>
            </a:r>
            <a:r>
              <a:rPr lang="en" sz="1200">
                <a:latin typeface="Consolas"/>
                <a:ea typeface="Consolas"/>
                <a:cs typeface="Consolas"/>
                <a:sym typeface="Consolas"/>
              </a:rPr>
              <a:t> (month == 12) {</a:t>
            </a:r>
            <a:br>
              <a:rPr lang="en" sz="1200">
                <a:latin typeface="Consolas"/>
                <a:ea typeface="Consolas"/>
                <a:cs typeface="Consolas"/>
                <a:sym typeface="Consolas"/>
              </a:rPr>
            </a:br>
            <a:r>
              <a:rPr lang="en" sz="1200">
                <a:latin typeface="Consolas"/>
                <a:ea typeface="Consolas"/>
                <a:cs typeface="Consolas"/>
                <a:sym typeface="Consolas"/>
              </a:rPr>
              <a:t>        dayOfMonth += 31 + 28 + 31 + 30 + 31 + 30 + 31 + 31 + 30 + 31 + 31;</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return</a:t>
            </a:r>
            <a:r>
              <a:rPr lang="en" sz="1200">
                <a:latin typeface="Consolas"/>
                <a:ea typeface="Consolas"/>
                <a:cs typeface="Consolas"/>
                <a:sym typeface="Consolas"/>
              </a:rPr>
              <a:t> dayOfMonth;</a:t>
            </a:r>
            <a:br>
              <a:rPr lang="en" sz="1200">
                <a:latin typeface="Consolas"/>
                <a:ea typeface="Consolas"/>
                <a:cs typeface="Consolas"/>
                <a:sym typeface="Consolas"/>
              </a:rPr>
            </a:br>
            <a:r>
              <a:rPr lang="en" sz="1200">
                <a:latin typeface="Consolas"/>
                <a:ea typeface="Consolas"/>
                <a:cs typeface="Consolas"/>
                <a:sym typeface="Consolas"/>
              </a:rPr>
              <a:t>}</a:t>
            </a:r>
            <a:endParaRPr sz="1200">
              <a:solidFill>
                <a:srgbClr val="222222"/>
              </a:solidFill>
              <a:latin typeface="Consolas"/>
              <a:ea typeface="Consolas"/>
              <a:cs typeface="Consolas"/>
              <a:sym typeface="Consolas"/>
            </a:endParaRPr>
          </a:p>
          <a:p>
            <a:pPr indent="0" lvl="0" marL="0" rtl="0" algn="l">
              <a:lnSpc>
                <a:spcPct val="115000"/>
              </a:lnSpc>
              <a:spcBef>
                <a:spcPts val="1200"/>
              </a:spcBef>
              <a:spcAft>
                <a:spcPts val="0"/>
              </a:spcAft>
              <a:buNone/>
            </a:pPr>
            <a:r>
              <a:rPr lang="en" sz="1800"/>
              <a:t>The dayOfYear function doesn't fail fast — if you pass the invalid value of dayOfMonth parameter, it will quietly return the wrong answer.</a:t>
            </a:r>
            <a:endParaRPr sz="1800"/>
          </a:p>
          <a:p>
            <a:pPr indent="0" lvl="0" marL="0" rtl="0" algn="l">
              <a:lnSpc>
                <a:spcPct val="140000"/>
              </a:lnSpc>
              <a:spcBef>
                <a:spcPts val="1600"/>
              </a:spcBef>
              <a:spcAft>
                <a:spcPts val="0"/>
              </a:spcAft>
              <a:buNone/>
            </a:pPr>
            <a:r>
              <a:t/>
            </a:r>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Fail Fast contd...</a:t>
            </a:r>
            <a:endParaRPr sz="3000"/>
          </a:p>
        </p:txBody>
      </p:sp>
      <p:sp>
        <p:nvSpPr>
          <p:cNvPr id="163" name="Google Shape;163;p27"/>
          <p:cNvSpPr txBox="1"/>
          <p:nvPr/>
        </p:nvSpPr>
        <p:spPr>
          <a:xfrm>
            <a:off x="0" y="705475"/>
            <a:ext cx="9144000" cy="44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1200">
                <a:solidFill>
                  <a:srgbClr val="7F0055"/>
                </a:solidFill>
                <a:latin typeface="Consolas"/>
                <a:ea typeface="Consolas"/>
                <a:cs typeface="Consolas"/>
                <a:sym typeface="Consolas"/>
              </a:rPr>
              <a:t>public</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static</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dayOfYear(</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month,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a:t>
            </a:r>
            <a:r>
              <a:rPr b="1" lang="en" sz="1200">
                <a:solidFill>
                  <a:srgbClr val="FF0000"/>
                </a:solidFill>
                <a:latin typeface="Consolas"/>
                <a:ea typeface="Consolas"/>
                <a:cs typeface="Consolas"/>
                <a:sym typeface="Consolas"/>
              </a:rPr>
              <a:t>dayOfMonth</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year) {</a:t>
            </a:r>
            <a:endParaRPr sz="1200">
              <a:latin typeface="Consolas"/>
              <a:ea typeface="Consolas"/>
              <a:cs typeface="Consolas"/>
              <a:sym typeface="Consolas"/>
            </a:endParaRPr>
          </a:p>
          <a:p>
            <a:pPr indent="0" lvl="0" marL="0" rtl="0" algn="l">
              <a:lnSpc>
                <a:spcPct val="100000"/>
              </a:lnSpc>
              <a:spcBef>
                <a:spcPts val="1600"/>
              </a:spcBef>
              <a:spcAft>
                <a:spcPts val="0"/>
              </a:spcAft>
              <a:buNone/>
            </a:pP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if</a:t>
            </a:r>
            <a:r>
              <a:rPr lang="en" sz="1200">
                <a:latin typeface="Consolas"/>
                <a:ea typeface="Consolas"/>
                <a:cs typeface="Consolas"/>
                <a:sym typeface="Consolas"/>
              </a:rPr>
              <a:t> (dayOfMonth &lt;= 0 || dayOfMonth &gt; 31) {</a:t>
            </a:r>
            <a:br>
              <a:rPr lang="en" sz="1200">
                <a:latin typeface="Consolas"/>
                <a:ea typeface="Consolas"/>
                <a:cs typeface="Consolas"/>
                <a:sym typeface="Consolas"/>
              </a:rPr>
            </a:br>
            <a:r>
              <a:rPr lang="en" sz="1200">
                <a:latin typeface="Consolas"/>
                <a:ea typeface="Consolas"/>
                <a:cs typeface="Consolas"/>
                <a:sym typeface="Consolas"/>
              </a:rPr>
              <a:t>        // throw exception “Invalid value of dayOfMonth”</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if</a:t>
            </a:r>
            <a:r>
              <a:rPr lang="en" sz="1200">
                <a:latin typeface="Consolas"/>
                <a:ea typeface="Consolas"/>
                <a:cs typeface="Consolas"/>
                <a:sym typeface="Consolas"/>
              </a:rPr>
              <a:t> (month == 2) {</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 </a:t>
            </a:r>
            <a:r>
              <a:rPr lang="en" sz="1200">
                <a:solidFill>
                  <a:srgbClr val="7F0055"/>
                </a:solidFill>
                <a:latin typeface="Consolas"/>
                <a:ea typeface="Consolas"/>
                <a:cs typeface="Consolas"/>
                <a:sym typeface="Consolas"/>
              </a:rPr>
              <a:t>else</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if</a:t>
            </a:r>
            <a:r>
              <a:rPr lang="en" sz="1200">
                <a:latin typeface="Consolas"/>
                <a:ea typeface="Consolas"/>
                <a:cs typeface="Consolas"/>
                <a:sym typeface="Consolas"/>
              </a:rPr>
              <a:t> (month == 12) {</a:t>
            </a:r>
            <a:br>
              <a:rPr lang="en" sz="1200">
                <a:latin typeface="Consolas"/>
                <a:ea typeface="Consolas"/>
                <a:cs typeface="Consolas"/>
                <a:sym typeface="Consolas"/>
              </a:rPr>
            </a:br>
            <a:r>
              <a:rPr lang="en" sz="1200">
                <a:latin typeface="Consolas"/>
                <a:ea typeface="Consolas"/>
                <a:cs typeface="Consolas"/>
                <a:sym typeface="Consolas"/>
              </a:rPr>
              <a:t>        dayOfMonth += 31 + 28 + 31 + 30 + 31 + 30 + 31 + 31 + 30 + 31 + 31;</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return</a:t>
            </a:r>
            <a:r>
              <a:rPr lang="en" sz="1200">
                <a:latin typeface="Consolas"/>
                <a:ea typeface="Consolas"/>
                <a:cs typeface="Consolas"/>
                <a:sym typeface="Consolas"/>
              </a:rPr>
              <a:t> dayOfMonth;</a:t>
            </a:r>
            <a:br>
              <a:rPr lang="en" sz="1200">
                <a:latin typeface="Consolas"/>
                <a:ea typeface="Consolas"/>
                <a:cs typeface="Consolas"/>
                <a:sym typeface="Consolas"/>
              </a:rPr>
            </a:b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00000"/>
              </a:lnSpc>
              <a:spcBef>
                <a:spcPts val="1600"/>
              </a:spcBef>
              <a:spcAft>
                <a:spcPts val="0"/>
              </a:spcAft>
              <a:buNone/>
            </a:pPr>
            <a:r>
              <a:rPr lang="en" sz="1800"/>
              <a:t>In above code if value of dayOfMonth parameter is invalid then it will throw an exception at the starting of method instead of executing whole method and ends in returning bad output.</a:t>
            </a:r>
            <a:endParaRPr sz="1800"/>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rgbClr val="FFFFFF"/>
                </a:solidFill>
                <a:hlinkClick r:id="rId3">
                  <a:extLst>
                    <a:ext uri="{A12FA001-AC4F-418D-AE19-62706E023703}">
                      <ahyp:hlinkClr val="tx"/>
                    </a:ext>
                  </a:extLst>
                </a:hlinkClick>
              </a:rPr>
              <a:t>Avoid magic numbers</a:t>
            </a:r>
            <a:endParaRPr sz="3000">
              <a:solidFill>
                <a:srgbClr val="FFFFFF"/>
              </a:solidFill>
            </a:endParaRPr>
          </a:p>
        </p:txBody>
      </p:sp>
      <p:sp>
        <p:nvSpPr>
          <p:cNvPr id="169" name="Google Shape;169;p28"/>
          <p:cNvSpPr txBox="1"/>
          <p:nvPr/>
        </p:nvSpPr>
        <p:spPr>
          <a:xfrm>
            <a:off x="0" y="705475"/>
            <a:ext cx="9144000" cy="4438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lang="en" sz="1800"/>
              <a:t>Declare a number as a named constant with a good, clear name.</a:t>
            </a:r>
            <a:endParaRPr b="1" i="1" sz="1800"/>
          </a:p>
          <a:p>
            <a:pPr indent="0" lvl="0" marL="0" rtl="0" algn="l">
              <a:lnSpc>
                <a:spcPct val="140000"/>
              </a:lnSpc>
              <a:spcBef>
                <a:spcPts val="1600"/>
              </a:spcBef>
              <a:spcAft>
                <a:spcPts val="0"/>
              </a:spcAft>
              <a:buNone/>
            </a:pPr>
            <a:r>
              <a:rPr lang="en" sz="1100">
                <a:solidFill>
                  <a:srgbClr val="7F0055"/>
                </a:solidFill>
                <a:latin typeface="Consolas"/>
                <a:ea typeface="Consolas"/>
                <a:cs typeface="Consolas"/>
                <a:sym typeface="Consolas"/>
              </a:rPr>
              <a:t>public</a:t>
            </a: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static</a:t>
            </a: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int</a:t>
            </a:r>
            <a:r>
              <a:rPr lang="en" sz="1100">
                <a:latin typeface="Consolas"/>
                <a:ea typeface="Consolas"/>
                <a:cs typeface="Consolas"/>
                <a:sym typeface="Consolas"/>
              </a:rPr>
              <a:t> dayOfYear(</a:t>
            </a:r>
            <a:r>
              <a:rPr lang="en" sz="1100">
                <a:solidFill>
                  <a:srgbClr val="7F0055"/>
                </a:solidFill>
                <a:latin typeface="Consolas"/>
                <a:ea typeface="Consolas"/>
                <a:cs typeface="Consolas"/>
                <a:sym typeface="Consolas"/>
              </a:rPr>
              <a:t>int</a:t>
            </a:r>
            <a:r>
              <a:rPr lang="en" sz="1100">
                <a:latin typeface="Consolas"/>
                <a:ea typeface="Consolas"/>
                <a:cs typeface="Consolas"/>
                <a:sym typeface="Consolas"/>
              </a:rPr>
              <a:t> month, int dayOfMonth, int year) {</a:t>
            </a:r>
            <a:br>
              <a:rPr lang="en" sz="1100">
                <a:latin typeface="Consolas"/>
                <a:ea typeface="Consolas"/>
                <a:cs typeface="Consolas"/>
                <a:sym typeface="Consolas"/>
              </a:rPr>
            </a:b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if</a:t>
            </a:r>
            <a:r>
              <a:rPr lang="en" sz="1100">
                <a:latin typeface="Consolas"/>
                <a:ea typeface="Consolas"/>
                <a:cs typeface="Consolas"/>
                <a:sym typeface="Consolas"/>
              </a:rPr>
              <a:t> (month == </a:t>
            </a:r>
            <a:r>
              <a:rPr b="1" lang="en" sz="1100">
                <a:solidFill>
                  <a:srgbClr val="FF0000"/>
                </a:solidFill>
                <a:latin typeface="Consolas"/>
                <a:ea typeface="Consolas"/>
                <a:cs typeface="Consolas"/>
                <a:sym typeface="Consolas"/>
              </a:rPr>
              <a:t>2</a:t>
            </a:r>
            <a:r>
              <a:rPr lang="en" sz="1100">
                <a:latin typeface="Consolas"/>
                <a:ea typeface="Consolas"/>
                <a:cs typeface="Consolas"/>
                <a:sym typeface="Consolas"/>
              </a:rPr>
              <a:t>) {</a:t>
            </a:r>
            <a:br>
              <a:rPr lang="en" sz="1100">
                <a:latin typeface="Consolas"/>
                <a:ea typeface="Consolas"/>
                <a:cs typeface="Consolas"/>
                <a:sym typeface="Consolas"/>
              </a:rPr>
            </a:br>
            <a:r>
              <a:rPr lang="en" sz="1100">
                <a:latin typeface="Consolas"/>
                <a:ea typeface="Consolas"/>
                <a:cs typeface="Consolas"/>
                <a:sym typeface="Consolas"/>
              </a:rPr>
              <a:t>        ...</a:t>
            </a:r>
            <a:br>
              <a:rPr lang="en" sz="1100">
                <a:latin typeface="Consolas"/>
                <a:ea typeface="Consolas"/>
                <a:cs typeface="Consolas"/>
                <a:sym typeface="Consolas"/>
              </a:rPr>
            </a:br>
            <a:r>
              <a:rPr lang="en" sz="1100">
                <a:latin typeface="Consolas"/>
                <a:ea typeface="Consolas"/>
                <a:cs typeface="Consolas"/>
                <a:sym typeface="Consolas"/>
              </a:rPr>
              <a:t>    } </a:t>
            </a:r>
            <a:r>
              <a:rPr lang="en" sz="1100">
                <a:solidFill>
                  <a:srgbClr val="7F0055"/>
                </a:solidFill>
                <a:latin typeface="Consolas"/>
                <a:ea typeface="Consolas"/>
                <a:cs typeface="Consolas"/>
                <a:sym typeface="Consolas"/>
              </a:rPr>
              <a:t>else</a:t>
            </a: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if</a:t>
            </a:r>
            <a:r>
              <a:rPr lang="en" sz="1100">
                <a:latin typeface="Consolas"/>
                <a:ea typeface="Consolas"/>
                <a:cs typeface="Consolas"/>
                <a:sym typeface="Consolas"/>
              </a:rPr>
              <a:t> (month == </a:t>
            </a:r>
            <a:r>
              <a:rPr b="1" lang="en" sz="1100">
                <a:solidFill>
                  <a:srgbClr val="FF0000"/>
                </a:solidFill>
                <a:latin typeface="Consolas"/>
                <a:ea typeface="Consolas"/>
                <a:cs typeface="Consolas"/>
                <a:sym typeface="Consolas"/>
              </a:rPr>
              <a:t>12</a:t>
            </a:r>
            <a:r>
              <a:rPr lang="en" sz="1100">
                <a:latin typeface="Consolas"/>
                <a:ea typeface="Consolas"/>
                <a:cs typeface="Consolas"/>
                <a:sym typeface="Consolas"/>
              </a:rPr>
              <a:t>) {</a:t>
            </a:r>
            <a:br>
              <a:rPr lang="en" sz="1100">
                <a:latin typeface="Consolas"/>
                <a:ea typeface="Consolas"/>
                <a:cs typeface="Consolas"/>
                <a:sym typeface="Consolas"/>
              </a:rPr>
            </a:br>
            <a:r>
              <a:rPr lang="en" sz="1100">
                <a:latin typeface="Consolas"/>
                <a:ea typeface="Consolas"/>
                <a:cs typeface="Consolas"/>
                <a:sym typeface="Consolas"/>
              </a:rPr>
              <a:t>        dayOfMonth += </a:t>
            </a:r>
            <a:r>
              <a:rPr b="1" lang="en" sz="1100">
                <a:solidFill>
                  <a:srgbClr val="FF0000"/>
                </a:solidFill>
                <a:latin typeface="Consolas"/>
                <a:ea typeface="Consolas"/>
                <a:cs typeface="Consolas"/>
                <a:sym typeface="Consolas"/>
              </a:rPr>
              <a:t>31 + 28 + 31 + 30 + 31 + 30 + 31 + 31 + 30 + 31 + 31</a:t>
            </a:r>
            <a:r>
              <a:rPr lang="en" sz="1100">
                <a:latin typeface="Consolas"/>
                <a:ea typeface="Consolas"/>
                <a:cs typeface="Consolas"/>
                <a:sym typeface="Consolas"/>
              </a:rPr>
              <a:t>;</a:t>
            </a:r>
            <a:br>
              <a:rPr lang="en" sz="1100">
                <a:latin typeface="Consolas"/>
                <a:ea typeface="Consolas"/>
                <a:cs typeface="Consolas"/>
                <a:sym typeface="Consolas"/>
              </a:rPr>
            </a:br>
            <a:r>
              <a:rPr lang="en" sz="1100">
                <a:latin typeface="Consolas"/>
                <a:ea typeface="Consolas"/>
                <a:cs typeface="Consolas"/>
                <a:sym typeface="Consolas"/>
              </a:rPr>
              <a:t>    }</a:t>
            </a:r>
            <a:br>
              <a:rPr lang="en" sz="1100">
                <a:latin typeface="Consolas"/>
                <a:ea typeface="Consolas"/>
                <a:cs typeface="Consolas"/>
                <a:sym typeface="Consolas"/>
              </a:rPr>
            </a:b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return</a:t>
            </a:r>
            <a:r>
              <a:rPr lang="en" sz="1100">
                <a:latin typeface="Consolas"/>
                <a:ea typeface="Consolas"/>
                <a:cs typeface="Consolas"/>
                <a:sym typeface="Consolas"/>
              </a:rPr>
              <a:t> dayOfMonth;</a:t>
            </a:r>
            <a:br>
              <a:rPr lang="en" sz="1100">
                <a:latin typeface="Consolas"/>
                <a:ea typeface="Consolas"/>
                <a:cs typeface="Consolas"/>
                <a:sym typeface="Consolas"/>
              </a:rPr>
            </a:br>
            <a:r>
              <a:rPr lang="en" sz="1100">
                <a:latin typeface="Consolas"/>
                <a:ea typeface="Consolas"/>
                <a:cs typeface="Consolas"/>
                <a:sym typeface="Consolas"/>
              </a:rPr>
              <a:t>}</a:t>
            </a:r>
            <a:endParaRPr sz="1100">
              <a:latin typeface="Consolas"/>
              <a:ea typeface="Consolas"/>
              <a:cs typeface="Consolas"/>
              <a:sym typeface="Consolas"/>
            </a:endParaRPr>
          </a:p>
          <a:p>
            <a:pPr indent="-317500" lvl="0" marL="457200" rtl="0" algn="l">
              <a:lnSpc>
                <a:spcPct val="140000"/>
              </a:lnSpc>
              <a:spcBef>
                <a:spcPts val="2300"/>
              </a:spcBef>
              <a:spcAft>
                <a:spcPts val="0"/>
              </a:spcAft>
              <a:buClr>
                <a:srgbClr val="000000"/>
              </a:buClr>
              <a:buSzPts val="1400"/>
              <a:buChar char="●"/>
            </a:pPr>
            <a:r>
              <a:rPr lang="en"/>
              <a:t>The months 2, …, 12 would be far more readable as </a:t>
            </a:r>
            <a:r>
              <a:rPr lang="en">
                <a:latin typeface="Courier New"/>
                <a:ea typeface="Courier New"/>
                <a:cs typeface="Courier New"/>
                <a:sym typeface="Courier New"/>
              </a:rPr>
              <a:t>FEBRUARY</a:t>
            </a:r>
            <a:r>
              <a:rPr lang="en"/>
              <a:t>, …, </a:t>
            </a:r>
            <a:r>
              <a:rPr lang="en">
                <a:latin typeface="Courier New"/>
                <a:ea typeface="Courier New"/>
                <a:cs typeface="Courier New"/>
                <a:sym typeface="Courier New"/>
              </a:rPr>
              <a:t>DECEMBER</a:t>
            </a:r>
            <a:r>
              <a:rPr lang="en"/>
              <a:t>.</a:t>
            </a:r>
            <a:endParaRPr/>
          </a:p>
          <a:p>
            <a:pPr indent="-317500" lvl="0" marL="457200" rtl="0" algn="l">
              <a:lnSpc>
                <a:spcPct val="140000"/>
              </a:lnSpc>
              <a:spcBef>
                <a:spcPts val="0"/>
              </a:spcBef>
              <a:spcAft>
                <a:spcPts val="0"/>
              </a:spcAft>
              <a:buClr>
                <a:srgbClr val="000000"/>
              </a:buClr>
              <a:buSzPts val="1400"/>
              <a:buChar char="●"/>
            </a:pPr>
            <a:r>
              <a:rPr lang="en"/>
              <a:t>The days-of-months 30, 31, 28 would be more readable (and eliminate duplicate code) if they were in a data structure like an array, list, or map, e.g. </a:t>
            </a:r>
            <a:r>
              <a:rPr lang="en">
                <a:latin typeface="Courier New"/>
                <a:ea typeface="Courier New"/>
                <a:cs typeface="Courier New"/>
                <a:sym typeface="Courier New"/>
              </a:rPr>
              <a:t>MONTH_LENGTH[month]</a:t>
            </a:r>
            <a:r>
              <a:rPr lang="en"/>
              <a:t>.</a:t>
            </a:r>
            <a:endParaRPr/>
          </a:p>
          <a:p>
            <a:pPr indent="0" lvl="0" marL="0" rtl="0" algn="l">
              <a:lnSpc>
                <a:spcPct val="140000"/>
              </a:lnSpc>
              <a:spcBef>
                <a:spcPts val="3100"/>
              </a:spcBef>
              <a:spcAft>
                <a:spcPts val="0"/>
              </a:spcAft>
              <a:buNone/>
            </a:pPr>
            <a:r>
              <a:t/>
            </a:r>
            <a:endParaRPr>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chemeClr val="lt2"/>
              </a:solidFill>
              <a:latin typeface="Roboto"/>
              <a:ea typeface="Roboto"/>
              <a:cs typeface="Roboto"/>
              <a:sym typeface="Roboto"/>
            </a:endParaRPr>
          </a:p>
          <a:p>
            <a:pPr indent="0" lvl="0" marL="0" rtl="0" algn="l">
              <a:lnSpc>
                <a:spcPct val="140000"/>
              </a:lnSpc>
              <a:spcBef>
                <a:spcPts val="1600"/>
              </a:spcBef>
              <a:spcAft>
                <a:spcPts val="0"/>
              </a:spcAft>
              <a:buNone/>
            </a:pPr>
            <a:r>
              <a:t/>
            </a:r>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rgbClr val="FFFFFF"/>
                </a:solidFill>
                <a:hlinkClick r:id="rId3">
                  <a:extLst>
                    <a:ext uri="{A12FA001-AC4F-418D-AE19-62706E023703}">
                      <ahyp:hlinkClr val="tx"/>
                    </a:ext>
                  </a:extLst>
                </a:hlinkClick>
              </a:rPr>
              <a:t>One purpose for each variable</a:t>
            </a:r>
            <a:endParaRPr sz="3000">
              <a:solidFill>
                <a:srgbClr val="FFFFFF"/>
              </a:solidFill>
            </a:endParaRPr>
          </a:p>
        </p:txBody>
      </p:sp>
      <p:sp>
        <p:nvSpPr>
          <p:cNvPr id="175" name="Google Shape;175;p29"/>
          <p:cNvSpPr txBox="1"/>
          <p:nvPr/>
        </p:nvSpPr>
        <p:spPr>
          <a:xfrm>
            <a:off x="0" y="705475"/>
            <a:ext cx="9144000" cy="4438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lang="en" sz="1800"/>
              <a:t>Don't reuse parameters, and don't reuse variables.</a:t>
            </a:r>
            <a:r>
              <a:rPr lang="en" sz="1200">
                <a:solidFill>
                  <a:srgbClr val="313131"/>
                </a:solidFill>
                <a:highlight>
                  <a:srgbClr val="FFFFFF"/>
                </a:highlight>
              </a:rPr>
              <a:t> </a:t>
            </a:r>
            <a:endParaRPr b="1" i="1" sz="1800">
              <a:solidFill>
                <a:srgbClr val="313131"/>
              </a:solidFill>
            </a:endParaRPr>
          </a:p>
          <a:p>
            <a:pPr indent="0" lvl="0" marL="0" rtl="0" algn="l">
              <a:lnSpc>
                <a:spcPct val="140000"/>
              </a:lnSpc>
              <a:spcBef>
                <a:spcPts val="1200"/>
              </a:spcBef>
              <a:spcAft>
                <a:spcPts val="0"/>
              </a:spcAft>
              <a:buNone/>
            </a:pPr>
            <a:r>
              <a:rPr lang="en" sz="1200">
                <a:solidFill>
                  <a:srgbClr val="7F0055"/>
                </a:solidFill>
                <a:latin typeface="Consolas"/>
                <a:ea typeface="Consolas"/>
                <a:cs typeface="Consolas"/>
                <a:sym typeface="Consolas"/>
              </a:rPr>
              <a:t>public</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static</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dayOfYear(</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month,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a:t>
            </a:r>
            <a:r>
              <a:rPr b="1" lang="en" sz="1200">
                <a:solidFill>
                  <a:srgbClr val="FF0000"/>
                </a:solidFill>
                <a:latin typeface="Consolas"/>
                <a:ea typeface="Consolas"/>
                <a:cs typeface="Consolas"/>
                <a:sym typeface="Consolas"/>
              </a:rPr>
              <a:t>dayOfMonth</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year)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if</a:t>
            </a:r>
            <a:r>
              <a:rPr lang="en" sz="1200">
                <a:latin typeface="Consolas"/>
                <a:ea typeface="Consolas"/>
                <a:cs typeface="Consolas"/>
                <a:sym typeface="Consolas"/>
              </a:rPr>
              <a:t> (month == 2) {</a:t>
            </a:r>
            <a:br>
              <a:rPr lang="en" sz="1200">
                <a:latin typeface="Consolas"/>
                <a:ea typeface="Consolas"/>
                <a:cs typeface="Consolas"/>
                <a:sym typeface="Consolas"/>
              </a:rPr>
            </a:br>
            <a:r>
              <a:rPr lang="en" sz="1200">
                <a:latin typeface="Consolas"/>
                <a:ea typeface="Consolas"/>
                <a:cs typeface="Consolas"/>
                <a:sym typeface="Consolas"/>
              </a:rPr>
              <a:t>        </a:t>
            </a:r>
            <a:r>
              <a:rPr b="1" lang="en" sz="1200">
                <a:solidFill>
                  <a:srgbClr val="FF0000"/>
                </a:solidFill>
                <a:latin typeface="Consolas"/>
                <a:ea typeface="Consolas"/>
                <a:cs typeface="Consolas"/>
                <a:sym typeface="Consolas"/>
              </a:rPr>
              <a:t>dayOfMonth</a:t>
            </a:r>
            <a:r>
              <a:rPr lang="en" sz="1200">
                <a:latin typeface="Consolas"/>
                <a:ea typeface="Consolas"/>
                <a:cs typeface="Consolas"/>
                <a:sym typeface="Consolas"/>
              </a:rPr>
              <a:t> += 31;</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 </a:t>
            </a:r>
            <a:r>
              <a:rPr lang="en" sz="1200">
                <a:solidFill>
                  <a:srgbClr val="7F0055"/>
                </a:solidFill>
                <a:latin typeface="Consolas"/>
                <a:ea typeface="Consolas"/>
                <a:cs typeface="Consolas"/>
                <a:sym typeface="Consolas"/>
              </a:rPr>
              <a:t>else</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if</a:t>
            </a:r>
            <a:r>
              <a:rPr lang="en" sz="1200">
                <a:latin typeface="Consolas"/>
                <a:ea typeface="Consolas"/>
                <a:cs typeface="Consolas"/>
                <a:sym typeface="Consolas"/>
              </a:rPr>
              <a:t> (month == 12) {</a:t>
            </a:r>
            <a:br>
              <a:rPr lang="en" sz="1200">
                <a:latin typeface="Consolas"/>
                <a:ea typeface="Consolas"/>
                <a:cs typeface="Consolas"/>
                <a:sym typeface="Consolas"/>
              </a:rPr>
            </a:br>
            <a:r>
              <a:rPr lang="en" sz="1200">
                <a:latin typeface="Consolas"/>
                <a:ea typeface="Consolas"/>
                <a:cs typeface="Consolas"/>
                <a:sym typeface="Consolas"/>
              </a:rPr>
              <a:t>        </a:t>
            </a:r>
            <a:r>
              <a:rPr b="1" lang="en" sz="1200">
                <a:solidFill>
                  <a:srgbClr val="FF0000"/>
                </a:solidFill>
                <a:latin typeface="Consolas"/>
                <a:ea typeface="Consolas"/>
                <a:cs typeface="Consolas"/>
                <a:sym typeface="Consolas"/>
              </a:rPr>
              <a:t>dayOfMonth</a:t>
            </a:r>
            <a:r>
              <a:rPr lang="en" sz="1200">
                <a:latin typeface="Consolas"/>
                <a:ea typeface="Consolas"/>
                <a:cs typeface="Consolas"/>
                <a:sym typeface="Consolas"/>
              </a:rPr>
              <a:t> += 31 + 28 + 31 + 30 + 31 + 30 + 31 + 31 + 30 + 31 + 31;</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return</a:t>
            </a:r>
            <a:r>
              <a:rPr lang="en" sz="1200">
                <a:latin typeface="Consolas"/>
                <a:ea typeface="Consolas"/>
                <a:cs typeface="Consolas"/>
                <a:sym typeface="Consolas"/>
              </a:rPr>
              <a:t> </a:t>
            </a:r>
            <a:r>
              <a:rPr b="1" lang="en" sz="1200">
                <a:solidFill>
                  <a:srgbClr val="FF0000"/>
                </a:solidFill>
                <a:latin typeface="Consolas"/>
                <a:ea typeface="Consolas"/>
                <a:cs typeface="Consolas"/>
                <a:sym typeface="Consolas"/>
              </a:rPr>
              <a:t>dayOfMonth</a:t>
            </a: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40000"/>
              </a:lnSpc>
              <a:spcBef>
                <a:spcPts val="1200"/>
              </a:spcBef>
              <a:spcAft>
                <a:spcPts val="0"/>
              </a:spcAft>
              <a:buNone/>
            </a:pPr>
            <a:r>
              <a:rPr lang="en" sz="1800"/>
              <a:t>In above method, the parameter dayOfMonth is reused to compute a very different value — the return value of the function, which is not the day of the month.</a:t>
            </a:r>
            <a:endParaRPr sz="1800"/>
          </a:p>
          <a:p>
            <a:pPr indent="0" lvl="0" marL="0" rtl="0" algn="l">
              <a:lnSpc>
                <a:spcPct val="140000"/>
              </a:lnSpc>
              <a:spcBef>
                <a:spcPts val="1600"/>
              </a:spcBef>
              <a:spcAft>
                <a:spcPts val="0"/>
              </a:spcAft>
              <a:buNone/>
            </a:pPr>
            <a:r>
              <a:t/>
            </a:r>
            <a:endParaRPr>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chemeClr val="lt2"/>
              </a:solidFill>
              <a:latin typeface="Roboto"/>
              <a:ea typeface="Roboto"/>
              <a:cs typeface="Roboto"/>
              <a:sym typeface="Roboto"/>
            </a:endParaRPr>
          </a:p>
          <a:p>
            <a:pPr indent="0" lvl="0" marL="0" rtl="0" algn="l">
              <a:lnSpc>
                <a:spcPct val="140000"/>
              </a:lnSpc>
              <a:spcBef>
                <a:spcPts val="1600"/>
              </a:spcBef>
              <a:spcAft>
                <a:spcPts val="0"/>
              </a:spcAft>
              <a:buNone/>
            </a:pPr>
            <a:r>
              <a:t/>
            </a:r>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One purpose for each variable contd...</a:t>
            </a:r>
            <a:endParaRPr sz="3000"/>
          </a:p>
        </p:txBody>
      </p:sp>
      <p:sp>
        <p:nvSpPr>
          <p:cNvPr id="181" name="Google Shape;181;p30"/>
          <p:cNvSpPr txBox="1"/>
          <p:nvPr/>
        </p:nvSpPr>
        <p:spPr>
          <a:xfrm>
            <a:off x="0" y="705475"/>
            <a:ext cx="9144000" cy="4438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lang="en" sz="1800"/>
              <a:t>Instead of using same parameter we should create a separate local variable “</a:t>
            </a:r>
            <a:r>
              <a:rPr lang="en" sz="1800"/>
              <a:t>daysOfYear</a:t>
            </a:r>
            <a:r>
              <a:rPr lang="en" sz="1800"/>
              <a:t>” to compute the output. Also one should declare the parameters of a method as final so that no one can modify them. </a:t>
            </a:r>
            <a:endParaRPr sz="1800"/>
          </a:p>
          <a:p>
            <a:pPr indent="0" lvl="0" marL="0" rtl="0" algn="l">
              <a:lnSpc>
                <a:spcPct val="115000"/>
              </a:lnSpc>
              <a:spcBef>
                <a:spcPts val="1200"/>
              </a:spcBef>
              <a:spcAft>
                <a:spcPts val="0"/>
              </a:spcAft>
              <a:buNone/>
            </a:pPr>
            <a:r>
              <a:rPr lang="en" sz="1200">
                <a:solidFill>
                  <a:srgbClr val="7F0055"/>
                </a:solidFill>
                <a:latin typeface="Consolas"/>
                <a:ea typeface="Consolas"/>
                <a:cs typeface="Consolas"/>
                <a:sym typeface="Consolas"/>
              </a:rPr>
              <a:t>public</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static</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dayOfYear(</a:t>
            </a:r>
            <a:r>
              <a:rPr lang="en" sz="1200">
                <a:solidFill>
                  <a:srgbClr val="38761D"/>
                </a:solidFill>
                <a:latin typeface="Consolas"/>
                <a:ea typeface="Consolas"/>
                <a:cs typeface="Consolas"/>
                <a:sym typeface="Consolas"/>
              </a:rPr>
              <a:t>final</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month, </a:t>
            </a:r>
            <a:r>
              <a:rPr lang="en" sz="1200">
                <a:solidFill>
                  <a:srgbClr val="38761D"/>
                </a:solidFill>
                <a:latin typeface="Consolas"/>
                <a:ea typeface="Consolas"/>
                <a:cs typeface="Consolas"/>
                <a:sym typeface="Consolas"/>
              </a:rPr>
              <a:t>final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a:t>
            </a:r>
            <a:r>
              <a:rPr b="1" lang="en" sz="1200">
                <a:solidFill>
                  <a:srgbClr val="FF0000"/>
                </a:solidFill>
                <a:latin typeface="Consolas"/>
                <a:ea typeface="Consolas"/>
                <a:cs typeface="Consolas"/>
                <a:sym typeface="Consolas"/>
              </a:rPr>
              <a:t>dayOfMonth</a:t>
            </a:r>
            <a:r>
              <a:rPr lang="en" sz="1200">
                <a:latin typeface="Consolas"/>
                <a:ea typeface="Consolas"/>
                <a:cs typeface="Consolas"/>
                <a:sym typeface="Consolas"/>
              </a:rPr>
              <a:t>, </a:t>
            </a:r>
            <a:r>
              <a:rPr lang="en" sz="1200">
                <a:solidFill>
                  <a:srgbClr val="38761D"/>
                </a:solidFill>
                <a:latin typeface="Consolas"/>
                <a:ea typeface="Consolas"/>
                <a:cs typeface="Consolas"/>
                <a:sym typeface="Consolas"/>
              </a:rPr>
              <a:t>final </a:t>
            </a:r>
            <a:r>
              <a:rPr lang="en" sz="1200">
                <a:solidFill>
                  <a:srgbClr val="7F0055"/>
                </a:solidFill>
                <a:latin typeface="Consolas"/>
                <a:ea typeface="Consolas"/>
                <a:cs typeface="Consolas"/>
                <a:sym typeface="Consolas"/>
              </a:rPr>
              <a:t>int</a:t>
            </a:r>
            <a:r>
              <a:rPr lang="en" sz="1200">
                <a:latin typeface="Consolas"/>
                <a:ea typeface="Consolas"/>
                <a:cs typeface="Consolas"/>
                <a:sym typeface="Consolas"/>
              </a:rPr>
              <a:t> year) {</a:t>
            </a:r>
            <a:br>
              <a:rPr lang="en" sz="1200">
                <a:latin typeface="Consolas"/>
                <a:ea typeface="Consolas"/>
                <a:cs typeface="Consolas"/>
                <a:sym typeface="Consolas"/>
              </a:rPr>
            </a:br>
            <a:r>
              <a:rPr lang="en" sz="1200">
                <a:latin typeface="Consolas"/>
                <a:ea typeface="Consolas"/>
                <a:cs typeface="Consolas"/>
                <a:sym typeface="Consolas"/>
              </a:rPr>
              <a:t>    int </a:t>
            </a:r>
            <a:r>
              <a:rPr lang="en" sz="1200">
                <a:solidFill>
                  <a:srgbClr val="CC4125"/>
                </a:solidFill>
                <a:latin typeface="Consolas"/>
                <a:ea typeface="Consolas"/>
                <a:cs typeface="Consolas"/>
                <a:sym typeface="Consolas"/>
              </a:rPr>
              <a:t>daysOfYear = dayOfMonth</a:t>
            </a:r>
            <a:r>
              <a:rPr lang="en" sz="1200">
                <a:latin typeface="Consolas"/>
                <a:ea typeface="Consolas"/>
                <a:cs typeface="Consolas"/>
                <a:sym typeface="Consolas"/>
              </a:rPr>
              <a:t>; // define separate local variable and initialize this by dayOfMonth param</a:t>
            </a:r>
            <a:endParaRPr sz="1200">
              <a:latin typeface="Consolas"/>
              <a:ea typeface="Consolas"/>
              <a:cs typeface="Consolas"/>
              <a:sym typeface="Consolas"/>
            </a:endParaRPr>
          </a:p>
          <a:p>
            <a:pPr indent="0" lvl="0" marL="0" rtl="0" algn="l">
              <a:lnSpc>
                <a:spcPct val="115000"/>
              </a:lnSpc>
              <a:spcBef>
                <a:spcPts val="1200"/>
              </a:spcBef>
              <a:spcAft>
                <a:spcPts val="0"/>
              </a:spcAft>
              <a:buNone/>
            </a:pPr>
            <a:r>
              <a:rPr lang="en" sz="1200">
                <a:solidFill>
                  <a:srgbClr val="7F0055"/>
                </a:solidFill>
                <a:latin typeface="Consolas"/>
                <a:ea typeface="Consolas"/>
                <a:cs typeface="Consolas"/>
                <a:sym typeface="Consolas"/>
              </a:rPr>
              <a:t>    if</a:t>
            </a:r>
            <a:r>
              <a:rPr lang="en" sz="1200">
                <a:latin typeface="Consolas"/>
                <a:ea typeface="Consolas"/>
                <a:cs typeface="Consolas"/>
                <a:sym typeface="Consolas"/>
              </a:rPr>
              <a:t> (month == 2)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CC4125"/>
                </a:solidFill>
                <a:latin typeface="Consolas"/>
                <a:ea typeface="Consolas"/>
                <a:cs typeface="Consolas"/>
                <a:sym typeface="Consolas"/>
              </a:rPr>
              <a:t>daysOfYear</a:t>
            </a:r>
            <a:r>
              <a:rPr lang="en" sz="1200">
                <a:latin typeface="Consolas"/>
                <a:ea typeface="Consolas"/>
                <a:cs typeface="Consolas"/>
                <a:sym typeface="Consolas"/>
              </a:rPr>
              <a:t>+= 31;</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 </a:t>
            </a:r>
            <a:r>
              <a:rPr lang="en" sz="1200">
                <a:solidFill>
                  <a:srgbClr val="7F0055"/>
                </a:solidFill>
                <a:latin typeface="Consolas"/>
                <a:ea typeface="Consolas"/>
                <a:cs typeface="Consolas"/>
                <a:sym typeface="Consolas"/>
              </a:rPr>
              <a:t>else</a:t>
            </a: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if</a:t>
            </a:r>
            <a:r>
              <a:rPr lang="en" sz="1200">
                <a:latin typeface="Consolas"/>
                <a:ea typeface="Consolas"/>
                <a:cs typeface="Consolas"/>
                <a:sym typeface="Consolas"/>
              </a:rPr>
              <a:t> (month == 12)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CC4125"/>
                </a:solidFill>
                <a:latin typeface="Consolas"/>
                <a:ea typeface="Consolas"/>
                <a:cs typeface="Consolas"/>
                <a:sym typeface="Consolas"/>
              </a:rPr>
              <a:t>daysOfYear</a:t>
            </a:r>
            <a:r>
              <a:rPr lang="en" sz="1200">
                <a:latin typeface="Consolas"/>
                <a:ea typeface="Consolas"/>
                <a:cs typeface="Consolas"/>
                <a:sym typeface="Consolas"/>
              </a:rPr>
              <a:t>+= 31 + 28 + 31 + 30 + 31 + 30 + 31 + 31 + 30 + 31 + 31;</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7F0055"/>
                </a:solidFill>
                <a:latin typeface="Consolas"/>
                <a:ea typeface="Consolas"/>
                <a:cs typeface="Consolas"/>
                <a:sym typeface="Consolas"/>
              </a:rPr>
              <a:t>return</a:t>
            </a:r>
            <a:r>
              <a:rPr lang="en" sz="1200">
                <a:latin typeface="Consolas"/>
                <a:ea typeface="Consolas"/>
                <a:cs typeface="Consolas"/>
                <a:sym typeface="Consolas"/>
              </a:rPr>
              <a:t> </a:t>
            </a:r>
            <a:r>
              <a:rPr lang="en" sz="1200">
                <a:solidFill>
                  <a:srgbClr val="CC4125"/>
                </a:solidFill>
                <a:latin typeface="Consolas"/>
                <a:ea typeface="Consolas"/>
                <a:cs typeface="Consolas"/>
                <a:sym typeface="Consolas"/>
              </a:rPr>
              <a:t>daysOfYear</a:t>
            </a: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40000"/>
              </a:lnSpc>
              <a:spcBef>
                <a:spcPts val="1200"/>
              </a:spcBef>
              <a:spcAft>
                <a:spcPts val="0"/>
              </a:spcAft>
              <a:buNone/>
            </a:pPr>
            <a:r>
              <a:t/>
            </a:r>
            <a:endParaRPr sz="1800"/>
          </a:p>
          <a:p>
            <a:pPr indent="0" lvl="0" marL="0" rtl="0" algn="l">
              <a:lnSpc>
                <a:spcPct val="140000"/>
              </a:lnSpc>
              <a:spcBef>
                <a:spcPts val="1200"/>
              </a:spcBef>
              <a:spcAft>
                <a:spcPts val="0"/>
              </a:spcAft>
              <a:buNone/>
            </a:pPr>
            <a:r>
              <a:t/>
            </a:r>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rgbClr val="FFFFFF"/>
                </a:solidFill>
                <a:hlinkClick r:id="rId3">
                  <a:extLst>
                    <a:ext uri="{A12FA001-AC4F-418D-AE19-62706E023703}">
                      <ahyp:hlinkClr val="tx"/>
                    </a:ext>
                  </a:extLst>
                </a:hlinkClick>
              </a:rPr>
              <a:t>Use good names</a:t>
            </a:r>
            <a:endParaRPr sz="3000">
              <a:solidFill>
                <a:srgbClr val="FFFFFF"/>
              </a:solidFill>
            </a:endParaRPr>
          </a:p>
        </p:txBody>
      </p:sp>
      <p:sp>
        <p:nvSpPr>
          <p:cNvPr id="187" name="Google Shape;187;p31"/>
          <p:cNvSpPr txBox="1"/>
          <p:nvPr/>
        </p:nvSpPr>
        <p:spPr>
          <a:xfrm>
            <a:off x="0" y="705475"/>
            <a:ext cx="9144000" cy="4438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lang="en" sz="1800"/>
              <a:t>Method and variable names should be long and self-descriptive.</a:t>
            </a:r>
            <a:endParaRPr sz="1800"/>
          </a:p>
          <a:p>
            <a:pPr indent="0" lvl="0" marL="0" rtl="0" algn="l">
              <a:lnSpc>
                <a:spcPct val="115000"/>
              </a:lnSpc>
              <a:spcBef>
                <a:spcPts val="1500"/>
              </a:spcBef>
              <a:spcAft>
                <a:spcPts val="0"/>
              </a:spcAft>
              <a:buNone/>
            </a:pPr>
            <a:r>
              <a:rPr lang="en">
                <a:solidFill>
                  <a:srgbClr val="313131"/>
                </a:solidFill>
              </a:rPr>
              <a:t>For example, we can rewrite</a:t>
            </a:r>
            <a:endParaRPr>
              <a:solidFill>
                <a:srgbClr val="313131"/>
              </a:solidFill>
            </a:endParaRPr>
          </a:p>
          <a:p>
            <a:pPr indent="0" lvl="0" marL="0" rtl="0" algn="l">
              <a:lnSpc>
                <a:spcPct val="140000"/>
              </a:lnSpc>
              <a:spcBef>
                <a:spcPts val="1600"/>
              </a:spcBef>
              <a:spcAft>
                <a:spcPts val="0"/>
              </a:spcAft>
              <a:buNone/>
            </a:pPr>
            <a:r>
              <a:rPr lang="en">
                <a:solidFill>
                  <a:srgbClr val="7F0055"/>
                </a:solidFill>
                <a:latin typeface="Consolas"/>
                <a:ea typeface="Consolas"/>
                <a:cs typeface="Consolas"/>
                <a:sym typeface="Consolas"/>
              </a:rPr>
              <a:t>int</a:t>
            </a:r>
            <a:r>
              <a:rPr lang="en">
                <a:latin typeface="Consolas"/>
                <a:ea typeface="Consolas"/>
                <a:cs typeface="Consolas"/>
                <a:sym typeface="Consolas"/>
              </a:rPr>
              <a:t> tmp = 86400;  </a:t>
            </a:r>
            <a:r>
              <a:rPr lang="en">
                <a:solidFill>
                  <a:srgbClr val="3F7F5F"/>
                </a:solidFill>
                <a:latin typeface="Consolas"/>
                <a:ea typeface="Consolas"/>
                <a:cs typeface="Consolas"/>
                <a:sym typeface="Consolas"/>
              </a:rPr>
              <a:t>// tmp is the number of seconds in a day (don't do this!)</a:t>
            </a:r>
            <a:endParaRPr>
              <a:latin typeface="Consolas"/>
              <a:ea typeface="Consolas"/>
              <a:cs typeface="Consolas"/>
              <a:sym typeface="Consolas"/>
            </a:endParaRPr>
          </a:p>
          <a:p>
            <a:pPr indent="0" lvl="0" marL="0" rtl="0" algn="l">
              <a:lnSpc>
                <a:spcPct val="115000"/>
              </a:lnSpc>
              <a:spcBef>
                <a:spcPts val="1200"/>
              </a:spcBef>
              <a:spcAft>
                <a:spcPts val="0"/>
              </a:spcAft>
              <a:buNone/>
            </a:pPr>
            <a:r>
              <a:rPr lang="en">
                <a:solidFill>
                  <a:srgbClr val="313131"/>
                </a:solidFill>
                <a:latin typeface="Consolas"/>
                <a:ea typeface="Consolas"/>
                <a:cs typeface="Consolas"/>
                <a:sym typeface="Consolas"/>
              </a:rPr>
              <a:t>as:</a:t>
            </a:r>
            <a:endParaRPr>
              <a:solidFill>
                <a:srgbClr val="313131"/>
              </a:solidFill>
              <a:latin typeface="Consolas"/>
              <a:ea typeface="Consolas"/>
              <a:cs typeface="Consolas"/>
              <a:sym typeface="Consolas"/>
            </a:endParaRPr>
          </a:p>
          <a:p>
            <a:pPr indent="0" lvl="0" marL="0" rtl="0" algn="l">
              <a:lnSpc>
                <a:spcPct val="140000"/>
              </a:lnSpc>
              <a:spcBef>
                <a:spcPts val="1600"/>
              </a:spcBef>
              <a:spcAft>
                <a:spcPts val="0"/>
              </a:spcAft>
              <a:buNone/>
            </a:pPr>
            <a:r>
              <a:rPr lang="en">
                <a:solidFill>
                  <a:srgbClr val="7F0055"/>
                </a:solidFill>
                <a:latin typeface="Consolas"/>
                <a:ea typeface="Consolas"/>
                <a:cs typeface="Consolas"/>
                <a:sym typeface="Consolas"/>
              </a:rPr>
              <a:t>int</a:t>
            </a:r>
            <a:r>
              <a:rPr lang="en">
                <a:latin typeface="Consolas"/>
                <a:ea typeface="Consolas"/>
                <a:cs typeface="Consolas"/>
                <a:sym typeface="Consolas"/>
              </a:rPr>
              <a:t> secondsPerDay = 86400;</a:t>
            </a:r>
            <a:endParaRPr>
              <a:latin typeface="Consolas"/>
              <a:ea typeface="Consolas"/>
              <a:cs typeface="Consolas"/>
              <a:sym typeface="Consolas"/>
            </a:endParaRPr>
          </a:p>
          <a:p>
            <a:pPr indent="0" lvl="0" marL="0" rtl="0" algn="l">
              <a:lnSpc>
                <a:spcPct val="140000"/>
              </a:lnSpc>
              <a:spcBef>
                <a:spcPts val="1200"/>
              </a:spcBef>
              <a:spcAft>
                <a:spcPts val="0"/>
              </a:spcAft>
              <a:buNone/>
            </a:pPr>
            <a:r>
              <a:rPr b="1" lang="en"/>
              <a:t>In Java</a:t>
            </a:r>
            <a:endParaRPr b="1"/>
          </a:p>
          <a:p>
            <a:pPr indent="-317500" lvl="0" marL="457200" rtl="0" algn="l">
              <a:lnSpc>
                <a:spcPct val="100000"/>
              </a:lnSpc>
              <a:spcBef>
                <a:spcPts val="1200"/>
              </a:spcBef>
              <a:spcAft>
                <a:spcPts val="0"/>
              </a:spcAft>
              <a:buSzPts val="1400"/>
              <a:buChar char="●"/>
            </a:pPr>
            <a:r>
              <a:rPr lang="en"/>
              <a:t>methodsAreNamedWithCamelCaseLikeThis</a:t>
            </a:r>
            <a:endParaRPr/>
          </a:p>
          <a:p>
            <a:pPr indent="-317500" lvl="0" marL="457200" rtl="0" algn="l">
              <a:lnSpc>
                <a:spcPct val="100000"/>
              </a:lnSpc>
              <a:spcBef>
                <a:spcPts val="0"/>
              </a:spcBef>
              <a:spcAft>
                <a:spcPts val="0"/>
              </a:spcAft>
              <a:buSzPts val="1400"/>
              <a:buChar char="●"/>
            </a:pPr>
            <a:r>
              <a:rPr lang="en"/>
              <a:t>variablesAreAlsoCamelCase</a:t>
            </a:r>
            <a:endParaRPr/>
          </a:p>
          <a:p>
            <a:pPr indent="-317500" lvl="0" marL="457200" rtl="0" algn="l">
              <a:lnSpc>
                <a:spcPct val="100000"/>
              </a:lnSpc>
              <a:spcBef>
                <a:spcPts val="0"/>
              </a:spcBef>
              <a:spcAft>
                <a:spcPts val="0"/>
              </a:spcAft>
              <a:buSzPts val="1400"/>
              <a:buChar char="●"/>
            </a:pPr>
            <a:r>
              <a:rPr lang="en"/>
              <a:t>CONSTANTS_ARE_IN_ALL_CAPS_WITH_UNDERSCORES</a:t>
            </a:r>
            <a:endParaRPr/>
          </a:p>
          <a:p>
            <a:pPr indent="-317500" lvl="0" marL="457200" rtl="0" algn="l">
              <a:lnSpc>
                <a:spcPct val="100000"/>
              </a:lnSpc>
              <a:spcBef>
                <a:spcPts val="0"/>
              </a:spcBef>
              <a:spcAft>
                <a:spcPts val="0"/>
              </a:spcAft>
              <a:buSzPts val="1400"/>
              <a:buChar char="●"/>
            </a:pPr>
            <a:r>
              <a:rPr lang="en"/>
              <a:t>ClassesAreCapitalized</a:t>
            </a:r>
            <a:endParaRPr/>
          </a:p>
          <a:p>
            <a:pPr indent="-317500" lvl="0" marL="457200" rtl="0" algn="l">
              <a:lnSpc>
                <a:spcPct val="100000"/>
              </a:lnSpc>
              <a:spcBef>
                <a:spcPts val="0"/>
              </a:spcBef>
              <a:spcAft>
                <a:spcPts val="0"/>
              </a:spcAft>
              <a:buSzPts val="1400"/>
              <a:buChar char="●"/>
            </a:pPr>
            <a:r>
              <a:rPr lang="en"/>
              <a:t>packages.are.lowercase.and.separated.by.dots</a:t>
            </a:r>
            <a:endParaRPr/>
          </a:p>
          <a:p>
            <a:pPr indent="0" lvl="0" marL="0" rtl="0" algn="l">
              <a:lnSpc>
                <a:spcPct val="140000"/>
              </a:lnSpc>
              <a:spcBef>
                <a:spcPts val="1200"/>
              </a:spcBef>
              <a:spcAft>
                <a:spcPts val="0"/>
              </a:spcAft>
              <a:buNone/>
            </a:pPr>
            <a:r>
              <a:t/>
            </a:r>
            <a:endParaRPr>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chemeClr val="lt2"/>
              </a:solidFill>
              <a:latin typeface="Roboto"/>
              <a:ea typeface="Roboto"/>
              <a:cs typeface="Roboto"/>
              <a:sym typeface="Roboto"/>
            </a:endParaRPr>
          </a:p>
          <a:p>
            <a:pPr indent="0" lvl="0" marL="0" rtl="0" algn="l">
              <a:lnSpc>
                <a:spcPct val="140000"/>
              </a:lnSpc>
              <a:spcBef>
                <a:spcPts val="1600"/>
              </a:spcBef>
              <a:spcAft>
                <a:spcPts val="0"/>
              </a:spcAft>
              <a:buNone/>
            </a:pPr>
            <a:r>
              <a:t/>
            </a:r>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Objective</a:t>
            </a:r>
            <a:endParaRPr b="0" i="0" sz="3200" u="none" cap="none" strike="noStrike">
              <a:solidFill>
                <a:schemeClr val="lt1"/>
              </a:solidFill>
              <a:latin typeface="Roboto"/>
              <a:ea typeface="Roboto"/>
              <a:cs typeface="Roboto"/>
              <a:sym typeface="Roboto"/>
            </a:endParaRPr>
          </a:p>
        </p:txBody>
      </p:sp>
      <p:sp>
        <p:nvSpPr>
          <p:cNvPr id="74" name="Google Shape;74;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Qualities of Good Code</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Error Checking</a:t>
            </a:r>
            <a:endParaRPr b="0" i="0" sz="1800" u="none" cap="none" strike="noStrike">
              <a:solidFill>
                <a:srgbClr val="000000"/>
              </a:solidFill>
              <a:latin typeface="Arial"/>
              <a:ea typeface="Arial"/>
              <a:cs typeface="Arial"/>
              <a:sym typeface="Arial"/>
            </a:endParaRPr>
          </a:p>
          <a:p>
            <a:pPr indent="-342900" lvl="0" marL="457200" rtl="0" algn="l">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Code Review</a:t>
            </a:r>
            <a:endParaRPr>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Style Standards</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19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9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lt2"/>
              </a:buClr>
              <a:buSzPts val="1800"/>
              <a:buFont typeface="Roboto"/>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1000"/>
                                        <p:tgtEl>
                                          <p:spTgt spid="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animEffect filter="fade" transition="in">
                                      <p:cBhvr>
                                        <p:cTn dur="1000"/>
                                        <p:tgtEl>
                                          <p:spTgt spid="7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rgbClr val="FFFFFF"/>
                </a:solidFill>
                <a:hlinkClick r:id="rId3">
                  <a:extLst>
                    <a:ext uri="{A12FA001-AC4F-418D-AE19-62706E023703}">
                      <ahyp:hlinkClr val="tx"/>
                    </a:ext>
                  </a:extLst>
                </a:hlinkClick>
              </a:rPr>
              <a:t>No global variables</a:t>
            </a:r>
            <a:endParaRPr sz="3000">
              <a:solidFill>
                <a:srgbClr val="FFFFFF"/>
              </a:solidFill>
            </a:endParaRPr>
          </a:p>
        </p:txBody>
      </p:sp>
      <p:sp>
        <p:nvSpPr>
          <p:cNvPr id="193" name="Google Shape;193;p32"/>
          <p:cNvSpPr txBox="1"/>
          <p:nvPr/>
        </p:nvSpPr>
        <p:spPr>
          <a:xfrm>
            <a:off x="0" y="705475"/>
            <a:ext cx="9144000" cy="443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Global variable has global scope. So any function in the program can modify it.</a:t>
            </a:r>
            <a:endParaRPr sz="1800"/>
          </a:p>
          <a:p>
            <a:pPr indent="0" lvl="0" marL="0" rtl="0" algn="l">
              <a:lnSpc>
                <a:spcPct val="115000"/>
              </a:lnSpc>
              <a:spcBef>
                <a:spcPts val="1600"/>
              </a:spcBef>
              <a:spcAft>
                <a:spcPts val="0"/>
              </a:spcAft>
              <a:buNone/>
            </a:pPr>
            <a:r>
              <a:rPr lang="en" sz="1800"/>
              <a:t>Reduces readability of source code, as it is difficult to locate where the global variable is defined and where it gets modified/accessed.</a:t>
            </a:r>
            <a:endParaRPr sz="1800"/>
          </a:p>
          <a:p>
            <a:pPr indent="0" lvl="0" marL="0" rtl="0" algn="l">
              <a:lnSpc>
                <a:spcPct val="140000"/>
              </a:lnSpc>
              <a:spcBef>
                <a:spcPts val="1600"/>
              </a:spcBef>
              <a:spcAft>
                <a:spcPts val="0"/>
              </a:spcAft>
              <a:buNone/>
            </a:pPr>
            <a:r>
              <a:rPr lang="en" sz="1100">
                <a:solidFill>
                  <a:srgbClr val="7F0055"/>
                </a:solidFill>
                <a:latin typeface="Consolas"/>
                <a:ea typeface="Consolas"/>
                <a:cs typeface="Consolas"/>
                <a:sym typeface="Consolas"/>
              </a:rPr>
              <a:t>public</a:t>
            </a: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static</a:t>
            </a: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int</a:t>
            </a:r>
            <a:r>
              <a:rPr lang="en" sz="1100">
                <a:latin typeface="Consolas"/>
                <a:ea typeface="Consolas"/>
                <a:cs typeface="Consolas"/>
                <a:sym typeface="Consolas"/>
              </a:rPr>
              <a:t> LONG_WORD_LENGTH = 5;</a:t>
            </a:r>
            <a:br>
              <a:rPr lang="en" sz="1100">
                <a:latin typeface="Consolas"/>
                <a:ea typeface="Consolas"/>
                <a:cs typeface="Consolas"/>
                <a:sym typeface="Consolas"/>
              </a:rPr>
            </a:br>
            <a:r>
              <a:rPr lang="en" sz="1100">
                <a:solidFill>
                  <a:srgbClr val="7F0055"/>
                </a:solidFill>
                <a:latin typeface="Consolas"/>
                <a:ea typeface="Consolas"/>
                <a:cs typeface="Consolas"/>
                <a:sym typeface="Consolas"/>
              </a:rPr>
              <a:t>public</a:t>
            </a: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static</a:t>
            </a:r>
            <a:r>
              <a:rPr lang="en" sz="1100">
                <a:latin typeface="Consolas"/>
                <a:ea typeface="Consolas"/>
                <a:cs typeface="Consolas"/>
                <a:sym typeface="Consolas"/>
              </a:rPr>
              <a:t> String longestWord;</a:t>
            </a:r>
            <a:br>
              <a:rPr lang="en" sz="1100">
                <a:latin typeface="Consolas"/>
                <a:ea typeface="Consolas"/>
                <a:cs typeface="Consolas"/>
                <a:sym typeface="Consolas"/>
              </a:rPr>
            </a:br>
            <a:r>
              <a:rPr lang="en" sz="1100">
                <a:solidFill>
                  <a:srgbClr val="7F0055"/>
                </a:solidFill>
                <a:latin typeface="Consolas"/>
                <a:ea typeface="Consolas"/>
                <a:cs typeface="Consolas"/>
                <a:sym typeface="Consolas"/>
              </a:rPr>
              <a:t>public</a:t>
            </a: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static</a:t>
            </a: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void</a:t>
            </a:r>
            <a:r>
              <a:rPr lang="en" sz="1100">
                <a:latin typeface="Consolas"/>
                <a:ea typeface="Consolas"/>
                <a:cs typeface="Consolas"/>
                <a:sym typeface="Consolas"/>
              </a:rPr>
              <a:t> countLongWords(List&lt;String&gt; words) {</a:t>
            </a:r>
            <a:br>
              <a:rPr lang="en" sz="1100">
                <a:latin typeface="Consolas"/>
                <a:ea typeface="Consolas"/>
                <a:cs typeface="Consolas"/>
                <a:sym typeface="Consolas"/>
              </a:rPr>
            </a:b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int</a:t>
            </a:r>
            <a:r>
              <a:rPr lang="en" sz="1100">
                <a:latin typeface="Consolas"/>
                <a:ea typeface="Consolas"/>
                <a:cs typeface="Consolas"/>
                <a:sym typeface="Consolas"/>
              </a:rPr>
              <a:t> n = 0;</a:t>
            </a:r>
            <a:br>
              <a:rPr lang="en" sz="1100">
                <a:latin typeface="Consolas"/>
                <a:ea typeface="Consolas"/>
                <a:cs typeface="Consolas"/>
                <a:sym typeface="Consolas"/>
              </a:rPr>
            </a:br>
            <a:r>
              <a:rPr lang="en" sz="1100">
                <a:latin typeface="Consolas"/>
                <a:ea typeface="Consolas"/>
                <a:cs typeface="Consolas"/>
                <a:sym typeface="Consolas"/>
              </a:rPr>
              <a:t>   longestWord = </a:t>
            </a:r>
            <a:r>
              <a:rPr lang="en" sz="1100">
                <a:solidFill>
                  <a:srgbClr val="2900FF"/>
                </a:solidFill>
                <a:latin typeface="Consolas"/>
                <a:ea typeface="Consolas"/>
                <a:cs typeface="Consolas"/>
                <a:sym typeface="Consolas"/>
              </a:rPr>
              <a:t>""</a:t>
            </a:r>
            <a:r>
              <a:rPr lang="en" sz="1100">
                <a:latin typeface="Consolas"/>
                <a:ea typeface="Consolas"/>
                <a:cs typeface="Consolas"/>
                <a:sym typeface="Consolas"/>
              </a:rPr>
              <a:t>;</a:t>
            </a:r>
            <a:br>
              <a:rPr lang="en" sz="1100">
                <a:latin typeface="Consolas"/>
                <a:ea typeface="Consolas"/>
                <a:cs typeface="Consolas"/>
                <a:sym typeface="Consolas"/>
              </a:rPr>
            </a:b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for</a:t>
            </a:r>
            <a:r>
              <a:rPr lang="en" sz="1100">
                <a:latin typeface="Consolas"/>
                <a:ea typeface="Consolas"/>
                <a:cs typeface="Consolas"/>
                <a:sym typeface="Consolas"/>
              </a:rPr>
              <a:t> (String word: words) {</a:t>
            </a:r>
            <a:br>
              <a:rPr lang="en" sz="1100">
                <a:latin typeface="Consolas"/>
                <a:ea typeface="Consolas"/>
                <a:cs typeface="Consolas"/>
                <a:sym typeface="Consolas"/>
              </a:rPr>
            </a:b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if</a:t>
            </a:r>
            <a:r>
              <a:rPr lang="en" sz="1100">
                <a:latin typeface="Consolas"/>
                <a:ea typeface="Consolas"/>
                <a:cs typeface="Consolas"/>
                <a:sym typeface="Consolas"/>
              </a:rPr>
              <a:t> (word.length() &gt; LONG_WORD_LENGTH) ++n;</a:t>
            </a:r>
            <a:br>
              <a:rPr lang="en" sz="1100">
                <a:latin typeface="Consolas"/>
                <a:ea typeface="Consolas"/>
                <a:cs typeface="Consolas"/>
                <a:sym typeface="Consolas"/>
              </a:rPr>
            </a:br>
            <a:r>
              <a:rPr lang="en" sz="1100">
                <a:latin typeface="Consolas"/>
                <a:ea typeface="Consolas"/>
                <a:cs typeface="Consolas"/>
                <a:sym typeface="Consolas"/>
              </a:rPr>
              <a:t>       </a:t>
            </a:r>
            <a:r>
              <a:rPr lang="en" sz="1100">
                <a:solidFill>
                  <a:srgbClr val="7F0055"/>
                </a:solidFill>
                <a:latin typeface="Consolas"/>
                <a:ea typeface="Consolas"/>
                <a:cs typeface="Consolas"/>
                <a:sym typeface="Consolas"/>
              </a:rPr>
              <a:t>if</a:t>
            </a:r>
            <a:r>
              <a:rPr lang="en" sz="1100">
                <a:latin typeface="Consolas"/>
                <a:ea typeface="Consolas"/>
                <a:cs typeface="Consolas"/>
                <a:sym typeface="Consolas"/>
              </a:rPr>
              <a:t> (word.length() &gt; longestWord.length()) longestWord = word;</a:t>
            </a:r>
            <a:br>
              <a:rPr lang="en" sz="1100">
                <a:latin typeface="Consolas"/>
                <a:ea typeface="Consolas"/>
                <a:cs typeface="Consolas"/>
                <a:sym typeface="Consolas"/>
              </a:rPr>
            </a:br>
            <a:r>
              <a:rPr lang="en" sz="1100">
                <a:latin typeface="Consolas"/>
                <a:ea typeface="Consolas"/>
                <a:cs typeface="Consolas"/>
                <a:sym typeface="Consolas"/>
              </a:rPr>
              <a:t>   }</a:t>
            </a:r>
            <a:br>
              <a:rPr lang="en" sz="1100">
                <a:latin typeface="Consolas"/>
                <a:ea typeface="Consolas"/>
                <a:cs typeface="Consolas"/>
                <a:sym typeface="Consolas"/>
              </a:rPr>
            </a:br>
            <a:r>
              <a:rPr lang="en" sz="1100">
                <a:latin typeface="Consolas"/>
                <a:ea typeface="Consolas"/>
                <a:cs typeface="Consolas"/>
                <a:sym typeface="Consolas"/>
              </a:rPr>
              <a:t>   System.out.println(n);</a:t>
            </a:r>
            <a:br>
              <a:rPr lang="en" sz="1100">
                <a:latin typeface="Consolas"/>
                <a:ea typeface="Consolas"/>
                <a:cs typeface="Consolas"/>
                <a:sym typeface="Consolas"/>
              </a:rPr>
            </a:br>
            <a:r>
              <a:rPr lang="en" sz="1100">
                <a:latin typeface="Consolas"/>
                <a:ea typeface="Consolas"/>
                <a:cs typeface="Consolas"/>
                <a:sym typeface="Consolas"/>
              </a:rPr>
              <a: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40000"/>
              </a:lnSpc>
              <a:spcBef>
                <a:spcPts val="1200"/>
              </a:spcBef>
              <a:spcAft>
                <a:spcPts val="0"/>
              </a:spcAft>
              <a:buNone/>
            </a:pPr>
            <a:r>
              <a:rPr lang="en" sz="1200">
                <a:latin typeface="Consolas"/>
                <a:ea typeface="Consolas"/>
                <a:cs typeface="Consolas"/>
                <a:sym typeface="Consolas"/>
              </a:rPr>
              <a:t>One can read more information about this at</a:t>
            </a:r>
            <a:r>
              <a:rPr lang="en" sz="1200">
                <a:solidFill>
                  <a:srgbClr val="351C75"/>
                </a:solidFill>
                <a:latin typeface="Consolas"/>
                <a:ea typeface="Consolas"/>
                <a:cs typeface="Consolas"/>
                <a:sym typeface="Consolas"/>
              </a:rPr>
              <a:t> </a:t>
            </a:r>
            <a:r>
              <a:rPr lang="en" sz="1200" u="sng">
                <a:solidFill>
                  <a:srgbClr val="351C75"/>
                </a:solidFill>
                <a:latin typeface="Consolas"/>
                <a:ea typeface="Consolas"/>
                <a:cs typeface="Consolas"/>
                <a:sym typeface="Consolas"/>
                <a:hlinkClick r:id="rId4">
                  <a:extLst>
                    <a:ext uri="{A12FA001-AC4F-418D-AE19-62706E023703}">
                      <ahyp:hlinkClr val="tx"/>
                    </a:ext>
                  </a:extLst>
                </a:hlinkClick>
              </a:rPr>
              <a:t>http://wiki.c2.com/?GlobalVariablesAreBad</a:t>
            </a:r>
            <a:endParaRPr sz="1200">
              <a:solidFill>
                <a:srgbClr val="351C75"/>
              </a:solidFill>
              <a:latin typeface="Consolas"/>
              <a:ea typeface="Consolas"/>
              <a:cs typeface="Consolas"/>
              <a:sym typeface="Consolas"/>
            </a:endParaRPr>
          </a:p>
          <a:p>
            <a:pPr indent="0" lvl="0" marL="0" rtl="0" algn="l">
              <a:lnSpc>
                <a:spcPct val="140000"/>
              </a:lnSpc>
              <a:spcBef>
                <a:spcPts val="1200"/>
              </a:spcBef>
              <a:spcAft>
                <a:spcPts val="0"/>
              </a:spcAft>
              <a:buNone/>
            </a:pPr>
            <a:r>
              <a:t/>
            </a:r>
            <a:endParaRPr>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chemeClr val="lt2"/>
              </a:solidFill>
              <a:latin typeface="Roboto"/>
              <a:ea typeface="Roboto"/>
              <a:cs typeface="Roboto"/>
              <a:sym typeface="Roboto"/>
            </a:endParaRPr>
          </a:p>
          <a:p>
            <a:pPr indent="0" lvl="0" marL="0" rtl="0" algn="l">
              <a:lnSpc>
                <a:spcPct val="140000"/>
              </a:lnSpc>
              <a:spcBef>
                <a:spcPts val="1600"/>
              </a:spcBef>
              <a:spcAft>
                <a:spcPts val="0"/>
              </a:spcAft>
              <a:buNone/>
            </a:pPr>
            <a:r>
              <a:t/>
            </a:r>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
        <p:nvSpPr>
          <p:cNvPr id="194" name="Google Shape;194;p32"/>
          <p:cNvSpPr txBox="1"/>
          <p:nvPr/>
        </p:nvSpPr>
        <p:spPr>
          <a:xfrm>
            <a:off x="5964400" y="2052275"/>
            <a:ext cx="2960400" cy="25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Here, </a:t>
            </a:r>
            <a:r>
              <a:rPr lang="en">
                <a:solidFill>
                  <a:srgbClr val="FF0000"/>
                </a:solidFill>
                <a:latin typeface="Courier New"/>
                <a:ea typeface="Courier New"/>
                <a:cs typeface="Courier New"/>
                <a:sym typeface="Courier New"/>
              </a:rPr>
              <a:t>longestWord</a:t>
            </a:r>
            <a:r>
              <a:rPr lang="en">
                <a:solidFill>
                  <a:srgbClr val="FF0000"/>
                </a:solidFill>
              </a:rPr>
              <a:t> is declared as a  global variable. The </a:t>
            </a:r>
            <a:r>
              <a:rPr lang="en">
                <a:solidFill>
                  <a:srgbClr val="FF0000"/>
                </a:solidFill>
                <a:latin typeface="Courier New"/>
                <a:ea typeface="Courier New"/>
                <a:cs typeface="Courier New"/>
                <a:sym typeface="Courier New"/>
              </a:rPr>
              <a:t>public</a:t>
            </a:r>
            <a:r>
              <a:rPr lang="en">
                <a:solidFill>
                  <a:srgbClr val="FF0000"/>
                </a:solidFill>
              </a:rPr>
              <a:t> modifier makes it accessible anywhere, and </a:t>
            </a:r>
            <a:r>
              <a:rPr lang="en">
                <a:solidFill>
                  <a:srgbClr val="FF0000"/>
                </a:solidFill>
                <a:latin typeface="Courier New"/>
                <a:ea typeface="Courier New"/>
                <a:cs typeface="Courier New"/>
                <a:sym typeface="Courier New"/>
              </a:rPr>
              <a:t>static</a:t>
            </a:r>
            <a:r>
              <a:rPr lang="en">
                <a:solidFill>
                  <a:srgbClr val="FF0000"/>
                </a:solidFill>
              </a:rPr>
              <a:t> means there is a single instance of the variable. </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So instead of declaring it as global variable one should declare it as a local variable inside a method </a:t>
            </a:r>
            <a:r>
              <a:rPr lang="en">
                <a:solidFill>
                  <a:srgbClr val="FF0000"/>
                </a:solidFill>
                <a:latin typeface="Courier New"/>
                <a:ea typeface="Courier New"/>
                <a:cs typeface="Courier New"/>
                <a:sym typeface="Courier New"/>
              </a:rPr>
              <a:t>countLongWords()</a:t>
            </a:r>
            <a:r>
              <a:rPr lang="en">
                <a:solidFill>
                  <a:srgbClr val="FF0000"/>
                </a:solidFill>
              </a:rPr>
              <a:t>.</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rgbClr val="FFFFFF"/>
                </a:solidFill>
                <a:latin typeface="Roboto"/>
                <a:ea typeface="Roboto"/>
                <a:cs typeface="Roboto"/>
                <a:sym typeface="Roboto"/>
                <a:hlinkClick r:id="rId3">
                  <a:extLst>
                    <a:ext uri="{A12FA001-AC4F-418D-AE19-62706E023703}">
                      <ahyp:hlinkClr val="tx"/>
                    </a:ext>
                  </a:extLst>
                </a:hlinkClick>
              </a:rPr>
              <a:t>Return results, don’t print them</a:t>
            </a:r>
            <a:endParaRPr b="0" i="0" sz="3200" u="none" cap="none" strike="noStrike">
              <a:solidFill>
                <a:srgbClr val="FFFFFF"/>
              </a:solidFill>
              <a:latin typeface="Roboto"/>
              <a:ea typeface="Roboto"/>
              <a:cs typeface="Roboto"/>
              <a:sym typeface="Roboto"/>
            </a:endParaRPr>
          </a:p>
        </p:txBody>
      </p:sp>
      <p:sp>
        <p:nvSpPr>
          <p:cNvPr id="200" name="Google Shape;200;p3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b="0" i="0" lang="en" sz="1800" u="none" cap="none" strike="noStrike">
                <a:solidFill>
                  <a:srgbClr val="000000"/>
                </a:solidFill>
                <a:latin typeface="Roboto"/>
                <a:ea typeface="Roboto"/>
                <a:cs typeface="Roboto"/>
                <a:sym typeface="Roboto"/>
              </a:rPr>
              <a:t>Method should return the calculated value instead of printing at the end of body so that it can be used as a utility.</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1600"/>
              </a:spcBef>
              <a:spcAft>
                <a:spcPts val="1600"/>
              </a:spcAft>
              <a:buClr>
                <a:schemeClr val="lt2"/>
              </a:buClr>
              <a:buSzPts val="1800"/>
              <a:buFont typeface="Roboto"/>
              <a:buNone/>
            </a:pPr>
            <a:r>
              <a:t/>
            </a:r>
            <a:endParaRPr b="0" i="0" sz="1800" u="none" cap="none" strike="noStrike">
              <a:solidFill>
                <a:srgbClr val="000000"/>
              </a:solidFill>
              <a:latin typeface="Roboto"/>
              <a:ea typeface="Roboto"/>
              <a:cs typeface="Roboto"/>
              <a:sym typeface="Roboto"/>
            </a:endParaRPr>
          </a:p>
        </p:txBody>
      </p:sp>
      <p:pic>
        <p:nvPicPr>
          <p:cNvPr id="201" name="Google Shape;201;p33"/>
          <p:cNvPicPr preferRelativeResize="0"/>
          <p:nvPr/>
        </p:nvPicPr>
        <p:blipFill rotWithShape="1">
          <a:blip r:embed="rId4">
            <a:alphaModFix/>
          </a:blip>
          <a:srcRect b="0" l="0" r="0" t="0"/>
          <a:stretch/>
        </p:blipFill>
        <p:spPr>
          <a:xfrm>
            <a:off x="2308100" y="3248750"/>
            <a:ext cx="3524250" cy="1104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rgbClr val="FFFFFF"/>
                </a:solidFill>
                <a:hlinkClick r:id="rId3">
                  <a:extLst>
                    <a:ext uri="{A12FA001-AC4F-418D-AE19-62706E023703}">
                      <ahyp:hlinkClr val="tx"/>
                    </a:ext>
                  </a:extLst>
                </a:hlinkClick>
              </a:rPr>
              <a:t>Use whitespace for readability</a:t>
            </a:r>
            <a:endParaRPr sz="3000">
              <a:solidFill>
                <a:srgbClr val="FFFFFF"/>
              </a:solidFill>
            </a:endParaRPr>
          </a:p>
        </p:txBody>
      </p:sp>
      <p:sp>
        <p:nvSpPr>
          <p:cNvPr id="207" name="Google Shape;207;p34"/>
          <p:cNvSpPr txBox="1"/>
          <p:nvPr/>
        </p:nvSpPr>
        <p:spPr>
          <a:xfrm>
            <a:off x="0" y="705300"/>
            <a:ext cx="9144000" cy="44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1800"/>
              <a:buFont typeface="Roboto"/>
              <a:buNone/>
            </a:pPr>
            <a:r>
              <a:rPr lang="en" sz="1800"/>
              <a:t>Use consistent indentation. </a:t>
            </a:r>
            <a:endParaRPr sz="1800"/>
          </a:p>
          <a:p>
            <a:pPr indent="0" lvl="0" marL="0" rtl="0" algn="l">
              <a:lnSpc>
                <a:spcPct val="100000"/>
              </a:lnSpc>
              <a:spcBef>
                <a:spcPts val="1600"/>
              </a:spcBef>
              <a:spcAft>
                <a:spcPts val="0"/>
              </a:spcAft>
              <a:buClr>
                <a:schemeClr val="lt2"/>
              </a:buClr>
              <a:buSzPts val="1800"/>
              <a:buFont typeface="Roboto"/>
              <a:buNone/>
            </a:pPr>
            <a:r>
              <a:rPr lang="en" sz="1800"/>
              <a:t>Put spaces within code lines to make them easy to read.</a:t>
            </a:r>
            <a:endParaRPr sz="1800"/>
          </a:p>
          <a:p>
            <a:pPr indent="0" lvl="0" marL="0" rtl="0" algn="l">
              <a:lnSpc>
                <a:spcPct val="100000"/>
              </a:lnSpc>
              <a:spcBef>
                <a:spcPts val="1600"/>
              </a:spcBef>
              <a:spcAft>
                <a:spcPts val="0"/>
              </a:spcAft>
              <a:buNone/>
            </a:pPr>
            <a:r>
              <a:rPr lang="en" sz="1800"/>
              <a:t>Never use tab characters for indentation, only space characters.</a:t>
            </a:r>
            <a:endParaRPr sz="1800"/>
          </a:p>
          <a:p>
            <a:pPr indent="0" lvl="0" marL="0" rtl="0" algn="l">
              <a:lnSpc>
                <a:spcPct val="115000"/>
              </a:lnSpc>
              <a:spcBef>
                <a:spcPts val="1600"/>
              </a:spcBef>
              <a:spcAft>
                <a:spcPts val="0"/>
              </a:spcAft>
              <a:buNone/>
            </a:pPr>
            <a:br>
              <a:rPr lang="en" sz="1200">
                <a:latin typeface="Consolas"/>
                <a:ea typeface="Consolas"/>
                <a:cs typeface="Consolas"/>
                <a:sym typeface="Consolas"/>
              </a:rPr>
            </a:br>
            <a:endParaRPr sz="1200">
              <a:latin typeface="Consolas"/>
              <a:ea typeface="Consolas"/>
              <a:cs typeface="Consolas"/>
              <a:sym typeface="Consolas"/>
            </a:endParaRPr>
          </a:p>
          <a:p>
            <a:pPr indent="0" lvl="0" marL="0" rtl="0" algn="l">
              <a:lnSpc>
                <a:spcPct val="140000"/>
              </a:lnSpc>
              <a:spcBef>
                <a:spcPts val="1600"/>
              </a:spcBef>
              <a:spcAft>
                <a:spcPts val="0"/>
              </a:spcAft>
              <a:buNone/>
            </a:pPr>
            <a:r>
              <a:t/>
            </a:r>
            <a:endParaRPr sz="1200">
              <a:solidFill>
                <a:srgbClr val="351C75"/>
              </a:solidFill>
              <a:latin typeface="Consolas"/>
              <a:ea typeface="Consolas"/>
              <a:cs typeface="Consolas"/>
              <a:sym typeface="Consolas"/>
            </a:endParaRPr>
          </a:p>
          <a:p>
            <a:pPr indent="0" lvl="0" marL="0" rtl="0" algn="l">
              <a:lnSpc>
                <a:spcPct val="140000"/>
              </a:lnSpc>
              <a:spcBef>
                <a:spcPts val="1200"/>
              </a:spcBef>
              <a:spcAft>
                <a:spcPts val="0"/>
              </a:spcAft>
              <a:buNone/>
            </a:pPr>
            <a:r>
              <a:t/>
            </a:r>
            <a:endParaRPr>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chemeClr val="lt2"/>
              </a:solidFill>
              <a:latin typeface="Roboto"/>
              <a:ea typeface="Roboto"/>
              <a:cs typeface="Roboto"/>
              <a:sym typeface="Roboto"/>
            </a:endParaRPr>
          </a:p>
          <a:p>
            <a:pPr indent="0" lvl="0" marL="0" rtl="0" algn="l">
              <a:lnSpc>
                <a:spcPct val="140000"/>
              </a:lnSpc>
              <a:spcBef>
                <a:spcPts val="1600"/>
              </a:spcBef>
              <a:spcAft>
                <a:spcPts val="0"/>
              </a:spcAft>
              <a:buNone/>
            </a:pPr>
            <a:r>
              <a:t/>
            </a:r>
            <a:endParaRPr/>
          </a:p>
          <a:p>
            <a:pPr indent="0" lvl="0" marL="0" rtl="0" algn="l">
              <a:lnSpc>
                <a:spcPct val="115000"/>
              </a:lnSpc>
              <a:spcBef>
                <a:spcPts val="1200"/>
              </a:spcBef>
              <a:spcAft>
                <a:spcPts val="1600"/>
              </a:spcAft>
              <a:buNone/>
            </a:pPr>
            <a:r>
              <a:t/>
            </a:r>
            <a:endParaRPr sz="1100">
              <a:solidFill>
                <a:schemeClr val="lt2"/>
              </a:solidFill>
              <a:latin typeface="Roboto"/>
              <a:ea typeface="Roboto"/>
              <a:cs typeface="Roboto"/>
              <a:sym typeface="Roboto"/>
            </a:endParaRPr>
          </a:p>
        </p:txBody>
      </p:sp>
      <p:sp>
        <p:nvSpPr>
          <p:cNvPr id="208" name="Google Shape;208;p34"/>
          <p:cNvSpPr txBox="1"/>
          <p:nvPr/>
        </p:nvSpPr>
        <p:spPr>
          <a:xfrm>
            <a:off x="474575" y="2167700"/>
            <a:ext cx="3193800" cy="297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a:solidFill>
                  <a:srgbClr val="7F0055"/>
                </a:solidFill>
                <a:latin typeface="Consolas"/>
                <a:ea typeface="Consolas"/>
                <a:cs typeface="Consolas"/>
                <a:sym typeface="Consolas"/>
              </a:rPr>
              <a:t>int</a:t>
            </a:r>
            <a:r>
              <a:rPr lang="en">
                <a:latin typeface="Consolas"/>
                <a:ea typeface="Consolas"/>
                <a:cs typeface="Consolas"/>
                <a:sym typeface="Consolas"/>
              </a:rPr>
              <a:t> n = 3;</a:t>
            </a:r>
            <a:br>
              <a:rPr lang="en">
                <a:latin typeface="Consolas"/>
                <a:ea typeface="Consolas"/>
                <a:cs typeface="Consolas"/>
                <a:sym typeface="Consolas"/>
              </a:rPr>
            </a:br>
            <a:r>
              <a:rPr lang="en">
                <a:solidFill>
                  <a:srgbClr val="7F0055"/>
                </a:solidFill>
                <a:latin typeface="Consolas"/>
                <a:ea typeface="Consolas"/>
                <a:cs typeface="Consolas"/>
                <a:sym typeface="Consolas"/>
              </a:rPr>
              <a:t>while</a:t>
            </a:r>
            <a:r>
              <a:rPr lang="en">
                <a:latin typeface="Consolas"/>
                <a:ea typeface="Consolas"/>
                <a:cs typeface="Consolas"/>
                <a:sym typeface="Consolas"/>
              </a:rPr>
              <a:t> (n != 1) {</a:t>
            </a:r>
            <a:br>
              <a:rPr lang="en">
                <a:latin typeface="Consolas"/>
                <a:ea typeface="Consolas"/>
                <a:cs typeface="Consolas"/>
                <a:sym typeface="Consolas"/>
              </a:rPr>
            </a:br>
            <a:r>
              <a:rPr lang="en">
                <a:latin typeface="Consolas"/>
                <a:ea typeface="Consolas"/>
                <a:cs typeface="Consolas"/>
                <a:sym typeface="Consolas"/>
              </a:rPr>
              <a:t>    </a:t>
            </a:r>
            <a:r>
              <a:rPr lang="en">
                <a:solidFill>
                  <a:srgbClr val="7F0055"/>
                </a:solidFill>
                <a:latin typeface="Consolas"/>
                <a:ea typeface="Consolas"/>
                <a:cs typeface="Consolas"/>
                <a:sym typeface="Consolas"/>
              </a:rPr>
              <a:t>if</a:t>
            </a:r>
            <a:r>
              <a:rPr lang="en">
                <a:latin typeface="Consolas"/>
                <a:ea typeface="Consolas"/>
                <a:cs typeface="Consolas"/>
                <a:sym typeface="Consolas"/>
              </a:rPr>
              <a:t> (n % 2 == 0) { n=n/2;</a:t>
            </a:r>
            <a:br>
              <a:rPr lang="en">
                <a:latin typeface="Consolas"/>
                <a:ea typeface="Consolas"/>
                <a:cs typeface="Consolas"/>
                <a:sym typeface="Consolas"/>
              </a:rPr>
            </a:br>
            <a:r>
              <a:rPr lang="en">
                <a:latin typeface="Consolas"/>
                <a:ea typeface="Consolas"/>
                <a:cs typeface="Consolas"/>
                <a:sym typeface="Consolas"/>
              </a:rPr>
              <a:t>    } </a:t>
            </a:r>
            <a:r>
              <a:rPr lang="en">
                <a:solidFill>
                  <a:srgbClr val="7F0055"/>
                </a:solidFill>
                <a:latin typeface="Consolas"/>
                <a:ea typeface="Consolas"/>
                <a:cs typeface="Consolas"/>
                <a:sym typeface="Consolas"/>
              </a:rPr>
              <a:t>else</a:t>
            </a:r>
            <a:r>
              <a:rPr lang="en">
                <a:latin typeface="Consolas"/>
                <a:ea typeface="Consolas"/>
                <a:cs typeface="Consolas"/>
                <a:sym typeface="Consolas"/>
              </a:rPr>
              <a:t> { n = 3 * n + 1;</a:t>
            </a:r>
            <a:br>
              <a:rPr lang="en">
                <a:latin typeface="Consolas"/>
                <a:ea typeface="Consolas"/>
                <a:cs typeface="Consolas"/>
                <a:sym typeface="Consolas"/>
              </a:rPr>
            </a:b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System.out.println(n);</a:t>
            </a:r>
            <a:endParaRPr>
              <a:latin typeface="Roboto"/>
              <a:ea typeface="Roboto"/>
              <a:cs typeface="Roboto"/>
              <a:sym typeface="Roboto"/>
            </a:endParaRPr>
          </a:p>
          <a:p>
            <a:pPr indent="0" lvl="0" marL="0" rtl="0" algn="l">
              <a:lnSpc>
                <a:spcPct val="115000"/>
              </a:lnSpc>
              <a:spcBef>
                <a:spcPts val="1600"/>
              </a:spcBef>
              <a:spcAft>
                <a:spcPts val="0"/>
              </a:spcAft>
              <a:buNone/>
            </a:pPr>
            <a:r>
              <a:t/>
            </a:r>
            <a:endParaRPr>
              <a:solidFill>
                <a:srgbClr val="7F0055"/>
              </a:solidFill>
              <a:latin typeface="Consolas"/>
              <a:ea typeface="Consolas"/>
              <a:cs typeface="Consolas"/>
              <a:sym typeface="Consolas"/>
            </a:endParaRPr>
          </a:p>
          <a:p>
            <a:pPr indent="0" lvl="0" marL="0" rtl="0" algn="l">
              <a:lnSpc>
                <a:spcPct val="115000"/>
              </a:lnSpc>
              <a:spcBef>
                <a:spcPts val="1600"/>
              </a:spcBef>
              <a:spcAft>
                <a:spcPts val="1600"/>
              </a:spcAft>
              <a:buClr>
                <a:srgbClr val="000000"/>
              </a:buClr>
              <a:buSzPts val="1100"/>
              <a:buFont typeface="Arial"/>
              <a:buNone/>
            </a:pPr>
            <a:r>
              <a:rPr lang="en">
                <a:solidFill>
                  <a:srgbClr val="FF0000"/>
                </a:solidFill>
                <a:latin typeface="Consolas"/>
                <a:ea typeface="Consolas"/>
                <a:cs typeface="Consolas"/>
                <a:sym typeface="Consolas"/>
              </a:rPr>
              <a:t>// Bad Code</a:t>
            </a:r>
            <a:r>
              <a:rPr lang="en">
                <a:solidFill>
                  <a:srgbClr val="7F0055"/>
                </a:solidFill>
                <a:latin typeface="Consolas"/>
                <a:ea typeface="Consolas"/>
                <a:cs typeface="Consolas"/>
                <a:sym typeface="Consolas"/>
              </a:rPr>
              <a:t> </a:t>
            </a:r>
            <a:endParaRPr>
              <a:solidFill>
                <a:srgbClr val="7F0055"/>
              </a:solidFill>
              <a:latin typeface="Consolas"/>
              <a:ea typeface="Consolas"/>
              <a:cs typeface="Consolas"/>
              <a:sym typeface="Consolas"/>
            </a:endParaRPr>
          </a:p>
        </p:txBody>
      </p:sp>
      <p:sp>
        <p:nvSpPr>
          <p:cNvPr id="209" name="Google Shape;209;p34"/>
          <p:cNvSpPr txBox="1"/>
          <p:nvPr/>
        </p:nvSpPr>
        <p:spPr>
          <a:xfrm>
            <a:off x="4771525" y="2167700"/>
            <a:ext cx="3334800" cy="297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a:solidFill>
                  <a:srgbClr val="7F0055"/>
                </a:solidFill>
                <a:latin typeface="Consolas"/>
                <a:ea typeface="Consolas"/>
                <a:cs typeface="Consolas"/>
                <a:sym typeface="Consolas"/>
              </a:rPr>
              <a:t>int</a:t>
            </a:r>
            <a:r>
              <a:rPr lang="en">
                <a:latin typeface="Consolas"/>
                <a:ea typeface="Consolas"/>
                <a:cs typeface="Consolas"/>
                <a:sym typeface="Consolas"/>
              </a:rPr>
              <a:t> n = 3;</a:t>
            </a:r>
            <a:br>
              <a:rPr lang="en">
                <a:latin typeface="Consolas"/>
                <a:ea typeface="Consolas"/>
                <a:cs typeface="Consolas"/>
                <a:sym typeface="Consolas"/>
              </a:rPr>
            </a:br>
            <a:r>
              <a:rPr lang="en">
                <a:solidFill>
                  <a:srgbClr val="7F0055"/>
                </a:solidFill>
                <a:latin typeface="Consolas"/>
                <a:ea typeface="Consolas"/>
                <a:cs typeface="Consolas"/>
                <a:sym typeface="Consolas"/>
              </a:rPr>
              <a:t>while</a:t>
            </a:r>
            <a:r>
              <a:rPr lang="en">
                <a:latin typeface="Consolas"/>
                <a:ea typeface="Consolas"/>
                <a:cs typeface="Consolas"/>
                <a:sym typeface="Consolas"/>
              </a:rPr>
              <a:t> (n != 1) {</a:t>
            </a:r>
            <a:br>
              <a:rPr lang="en">
                <a:latin typeface="Consolas"/>
                <a:ea typeface="Consolas"/>
                <a:cs typeface="Consolas"/>
                <a:sym typeface="Consolas"/>
              </a:rPr>
            </a:br>
            <a:r>
              <a:rPr lang="en">
                <a:latin typeface="Consolas"/>
                <a:ea typeface="Consolas"/>
                <a:cs typeface="Consolas"/>
                <a:sym typeface="Consolas"/>
              </a:rPr>
              <a:t>    </a:t>
            </a:r>
            <a:r>
              <a:rPr lang="en">
                <a:solidFill>
                  <a:srgbClr val="7F0055"/>
                </a:solidFill>
                <a:latin typeface="Consolas"/>
                <a:ea typeface="Consolas"/>
                <a:cs typeface="Consolas"/>
                <a:sym typeface="Consolas"/>
              </a:rPr>
              <a:t>if</a:t>
            </a:r>
            <a:r>
              <a:rPr lang="en">
                <a:latin typeface="Consolas"/>
                <a:ea typeface="Consolas"/>
                <a:cs typeface="Consolas"/>
                <a:sym typeface="Consolas"/>
              </a:rPr>
              <a:t> (n % 2 == 0) {</a:t>
            </a:r>
            <a:br>
              <a:rPr lang="en">
                <a:latin typeface="Consolas"/>
                <a:ea typeface="Consolas"/>
                <a:cs typeface="Consolas"/>
                <a:sym typeface="Consolas"/>
              </a:rPr>
            </a:br>
            <a:r>
              <a:rPr lang="en">
                <a:latin typeface="Consolas"/>
                <a:ea typeface="Consolas"/>
                <a:cs typeface="Consolas"/>
                <a:sym typeface="Consolas"/>
              </a:rPr>
              <a:t>        n = n / 2;</a:t>
            </a:r>
            <a:br>
              <a:rPr lang="en">
                <a:latin typeface="Consolas"/>
                <a:ea typeface="Consolas"/>
                <a:cs typeface="Consolas"/>
                <a:sym typeface="Consolas"/>
              </a:rPr>
            </a:br>
            <a:r>
              <a:rPr lang="en">
                <a:latin typeface="Consolas"/>
                <a:ea typeface="Consolas"/>
                <a:cs typeface="Consolas"/>
                <a:sym typeface="Consolas"/>
              </a:rPr>
              <a:t>    } </a:t>
            </a:r>
            <a:r>
              <a:rPr lang="en">
                <a:solidFill>
                  <a:srgbClr val="7F0055"/>
                </a:solidFill>
                <a:latin typeface="Consolas"/>
                <a:ea typeface="Consolas"/>
                <a:cs typeface="Consolas"/>
                <a:sym typeface="Consolas"/>
              </a:rPr>
              <a:t>else</a:t>
            </a: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        n = 3 * n + 1;</a:t>
            </a:r>
            <a:br>
              <a:rPr lang="en">
                <a:latin typeface="Consolas"/>
                <a:ea typeface="Consolas"/>
                <a:cs typeface="Consolas"/>
                <a:sym typeface="Consolas"/>
              </a:rPr>
            </a:b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System.out.println(n);</a:t>
            </a:r>
            <a:endParaRPr>
              <a:latin typeface="Consolas"/>
              <a:ea typeface="Consolas"/>
              <a:cs typeface="Consolas"/>
              <a:sym typeface="Consolas"/>
            </a:endParaRPr>
          </a:p>
          <a:p>
            <a:pPr indent="0" lvl="0" marL="0" rtl="0" algn="l">
              <a:lnSpc>
                <a:spcPct val="115000"/>
              </a:lnSpc>
              <a:spcBef>
                <a:spcPts val="1600"/>
              </a:spcBef>
              <a:spcAft>
                <a:spcPts val="0"/>
              </a:spcAft>
              <a:buNone/>
            </a:pPr>
            <a:r>
              <a:rPr lang="en">
                <a:solidFill>
                  <a:srgbClr val="FF0000"/>
                </a:solidFill>
                <a:latin typeface="Consolas"/>
                <a:ea typeface="Consolas"/>
                <a:cs typeface="Consolas"/>
                <a:sym typeface="Consolas"/>
              </a:rPr>
              <a:t>// Good Code</a:t>
            </a:r>
            <a:endParaRPr>
              <a:latin typeface="Consolas"/>
              <a:ea typeface="Consolas"/>
              <a:cs typeface="Consolas"/>
              <a:sym typeface="Consolas"/>
            </a:endParaRPr>
          </a:p>
          <a:p>
            <a:pPr indent="0" lvl="0" marL="0" rtl="0" algn="l">
              <a:lnSpc>
                <a:spcPct val="115000"/>
              </a:lnSpc>
              <a:spcBef>
                <a:spcPts val="1600"/>
              </a:spcBef>
              <a:spcAft>
                <a:spcPts val="0"/>
              </a:spcAft>
              <a:buNone/>
            </a:pPr>
            <a:r>
              <a:t/>
            </a:r>
            <a:endParaRPr>
              <a:latin typeface="Consolas"/>
              <a:ea typeface="Consolas"/>
              <a:cs typeface="Consolas"/>
              <a:sym typeface="Consolas"/>
            </a:endParaRPr>
          </a:p>
          <a:p>
            <a:pPr indent="0" lvl="0" marL="0" rtl="0" algn="l">
              <a:lnSpc>
                <a:spcPct val="115000"/>
              </a:lnSpc>
              <a:spcBef>
                <a:spcPts val="1600"/>
              </a:spcBef>
              <a:spcAft>
                <a:spcPts val="1600"/>
              </a:spcAft>
              <a:buNone/>
            </a:pPr>
            <a:r>
              <a:t/>
            </a:r>
            <a:endParaRPr sz="1200">
              <a:solidFill>
                <a:srgbClr val="7F0055"/>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3200"/>
              <a:buFont typeface="Roboto"/>
              <a:buNone/>
            </a:pPr>
            <a:r>
              <a:rPr lang="en" sz="3000"/>
              <a:t>More Coding Styles</a:t>
            </a:r>
            <a:endParaRPr sz="3000"/>
          </a:p>
        </p:txBody>
      </p:sp>
      <p:sp>
        <p:nvSpPr>
          <p:cNvPr id="215" name="Google Shape;215;p35"/>
          <p:cNvSpPr txBox="1"/>
          <p:nvPr/>
        </p:nvSpPr>
        <p:spPr>
          <a:xfrm>
            <a:off x="0" y="679825"/>
            <a:ext cx="9144000" cy="446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sz="1800"/>
              <a:t>Strings literals should be placed on the left side when checking for equality.</a:t>
            </a:r>
            <a:endParaRPr sz="1800"/>
          </a:p>
          <a:p>
            <a:pPr indent="0" lvl="0" marL="45720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	</a:t>
            </a:r>
            <a:endParaRPr sz="1800"/>
          </a:p>
          <a:p>
            <a:pPr indent="0" lvl="0" marL="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Clr>
                <a:srgbClr val="000000"/>
              </a:buClr>
              <a:buSzPts val="1800"/>
              <a:buFont typeface="Arial"/>
              <a:buChar char="●"/>
            </a:pPr>
            <a:r>
              <a:rPr lang="en" sz="1800"/>
              <a:t>Collapsible "if" statements should be merged.</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1600"/>
              </a:spcBef>
              <a:spcAft>
                <a:spcPts val="1600"/>
              </a:spcAft>
              <a:buNone/>
            </a:pPr>
            <a:r>
              <a:t/>
            </a:r>
            <a:endParaRPr sz="1800">
              <a:solidFill>
                <a:srgbClr val="0000FF"/>
              </a:solidFill>
            </a:endParaRPr>
          </a:p>
        </p:txBody>
      </p:sp>
      <p:sp>
        <p:nvSpPr>
          <p:cNvPr id="216" name="Google Shape;216;p35"/>
          <p:cNvSpPr txBox="1"/>
          <p:nvPr/>
        </p:nvSpPr>
        <p:spPr>
          <a:xfrm flipH="1">
            <a:off x="5413050" y="1218525"/>
            <a:ext cx="3511800" cy="16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String country = “”;</a:t>
            </a:r>
            <a:endParaRPr>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if(“India”.equals(country)) {</a:t>
            </a:r>
            <a:endParaRPr>
              <a:latin typeface="Consolas"/>
              <a:ea typeface="Consolas"/>
              <a:cs typeface="Consolas"/>
              <a:sym typeface="Consolas"/>
            </a:endParaRPr>
          </a:p>
          <a:p>
            <a:pPr indent="0" lvl="0" marL="45720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217" name="Google Shape;217;p35"/>
          <p:cNvSpPr txBox="1"/>
          <p:nvPr/>
        </p:nvSpPr>
        <p:spPr>
          <a:xfrm>
            <a:off x="590025" y="1218525"/>
            <a:ext cx="4155900" cy="176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onsolas"/>
                <a:ea typeface="Consolas"/>
                <a:cs typeface="Consolas"/>
                <a:sym typeface="Consolas"/>
              </a:rPr>
              <a:t>String country = “”;</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if(country.equals(“India”)) {</a:t>
            </a:r>
            <a:endParaRPr>
              <a:latin typeface="Consolas"/>
              <a:ea typeface="Consolas"/>
              <a:cs typeface="Consolas"/>
              <a:sym typeface="Consolas"/>
            </a:endParaRPr>
          </a:p>
          <a:p>
            <a:pPr indent="0" lvl="0" marL="457200" rtl="0" algn="l">
              <a:lnSpc>
                <a:spcPct val="115000"/>
              </a:lnSpc>
              <a:spcBef>
                <a:spcPts val="0"/>
              </a:spcBef>
              <a:spcAft>
                <a:spcPts val="0"/>
              </a:spcAft>
              <a:buNone/>
            </a:pPr>
            <a:r>
              <a:rPr lang="en">
                <a:latin typeface="Consolas"/>
                <a:ea typeface="Consolas"/>
                <a:cs typeface="Consolas"/>
                <a:sym typeface="Consolas"/>
              </a:rPr>
              <a:t>// Chance of null pointer exception</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218" name="Google Shape;218;p35"/>
          <p:cNvSpPr txBox="1"/>
          <p:nvPr/>
        </p:nvSpPr>
        <p:spPr>
          <a:xfrm>
            <a:off x="590025" y="3514525"/>
            <a:ext cx="3783900" cy="153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if(value &gt; 5) {</a:t>
            </a:r>
            <a:endParaRPr>
              <a:latin typeface="Consolas"/>
              <a:ea typeface="Consolas"/>
              <a:cs typeface="Consolas"/>
              <a:sym typeface="Consolas"/>
            </a:endParaRPr>
          </a:p>
          <a:p>
            <a:pPr indent="457200" lvl="0" marL="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if(value &lt; 10) {</a:t>
            </a:r>
            <a:endParaRPr>
              <a:latin typeface="Consolas"/>
              <a:ea typeface="Consolas"/>
              <a:cs typeface="Consolas"/>
              <a:sym typeface="Consolas"/>
            </a:endParaRPr>
          </a:p>
          <a:p>
            <a:pPr indent="457200" lvl="0" marL="45720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 do something</a:t>
            </a:r>
            <a:endParaRPr>
              <a:latin typeface="Consolas"/>
              <a:ea typeface="Consolas"/>
              <a:cs typeface="Consolas"/>
              <a:sym typeface="Consolas"/>
            </a:endParaRPr>
          </a:p>
          <a:p>
            <a:pPr indent="0" lvl="0" marL="45720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solidFill>
                <a:srgbClr val="FF0000"/>
              </a:solidFill>
              <a:latin typeface="Consolas"/>
              <a:ea typeface="Consolas"/>
              <a:cs typeface="Consolas"/>
              <a:sym typeface="Consolas"/>
            </a:endParaRPr>
          </a:p>
        </p:txBody>
      </p:sp>
      <p:sp>
        <p:nvSpPr>
          <p:cNvPr id="219" name="Google Shape;219;p35"/>
          <p:cNvSpPr txBox="1"/>
          <p:nvPr/>
        </p:nvSpPr>
        <p:spPr>
          <a:xfrm>
            <a:off x="4989575" y="3514525"/>
            <a:ext cx="3511800" cy="162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if(value &gt; 5 &amp;&amp; value &lt; 10) {</a:t>
            </a:r>
            <a:endParaRPr>
              <a:latin typeface="Consolas"/>
              <a:ea typeface="Consolas"/>
              <a:cs typeface="Consolas"/>
              <a:sym typeface="Consolas"/>
            </a:endParaRPr>
          </a:p>
          <a:p>
            <a:pPr indent="457200" lvl="0" marL="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 do something</a:t>
            </a:r>
            <a:endParaRPr>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a:solidFill>
                <a:srgbClr val="FF0000"/>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pic>
        <p:nvPicPr>
          <p:cNvPr id="220" name="Google Shape;220;p35"/>
          <p:cNvPicPr preferRelativeResize="0"/>
          <p:nvPr/>
        </p:nvPicPr>
        <p:blipFill>
          <a:blip r:embed="rId3">
            <a:alphaModFix/>
          </a:blip>
          <a:stretch>
            <a:fillRect/>
          </a:stretch>
        </p:blipFill>
        <p:spPr>
          <a:xfrm>
            <a:off x="1775650" y="2408059"/>
            <a:ext cx="327375" cy="327375"/>
          </a:xfrm>
          <a:prstGeom prst="rect">
            <a:avLst/>
          </a:prstGeom>
          <a:noFill/>
          <a:ln>
            <a:noFill/>
          </a:ln>
        </p:spPr>
      </p:pic>
      <p:pic>
        <p:nvPicPr>
          <p:cNvPr id="221" name="Google Shape;221;p35"/>
          <p:cNvPicPr preferRelativeResize="0"/>
          <p:nvPr/>
        </p:nvPicPr>
        <p:blipFill>
          <a:blip r:embed="rId3">
            <a:alphaModFix/>
          </a:blip>
          <a:stretch>
            <a:fillRect/>
          </a:stretch>
        </p:blipFill>
        <p:spPr>
          <a:xfrm>
            <a:off x="1775650" y="4726459"/>
            <a:ext cx="327375" cy="327375"/>
          </a:xfrm>
          <a:prstGeom prst="rect">
            <a:avLst/>
          </a:prstGeom>
          <a:noFill/>
          <a:ln>
            <a:noFill/>
          </a:ln>
        </p:spPr>
      </p:pic>
      <p:pic>
        <p:nvPicPr>
          <p:cNvPr id="222" name="Google Shape;222;p35"/>
          <p:cNvPicPr preferRelativeResize="0"/>
          <p:nvPr/>
        </p:nvPicPr>
        <p:blipFill>
          <a:blip r:embed="rId4">
            <a:alphaModFix/>
          </a:blip>
          <a:stretch>
            <a:fillRect/>
          </a:stretch>
        </p:blipFill>
        <p:spPr>
          <a:xfrm>
            <a:off x="6631775" y="2408050"/>
            <a:ext cx="376250" cy="327375"/>
          </a:xfrm>
          <a:prstGeom prst="rect">
            <a:avLst/>
          </a:prstGeom>
          <a:noFill/>
          <a:ln>
            <a:noFill/>
          </a:ln>
        </p:spPr>
      </p:pic>
      <p:pic>
        <p:nvPicPr>
          <p:cNvPr id="223" name="Google Shape;223;p35"/>
          <p:cNvPicPr preferRelativeResize="0"/>
          <p:nvPr/>
        </p:nvPicPr>
        <p:blipFill>
          <a:blip r:embed="rId4">
            <a:alphaModFix/>
          </a:blip>
          <a:stretch>
            <a:fillRect/>
          </a:stretch>
        </p:blipFill>
        <p:spPr>
          <a:xfrm>
            <a:off x="6693700" y="4732150"/>
            <a:ext cx="376250" cy="327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More Coding Styles</a:t>
            </a:r>
            <a:endParaRPr sz="3000"/>
          </a:p>
        </p:txBody>
      </p:sp>
      <p:sp>
        <p:nvSpPr>
          <p:cNvPr id="229" name="Google Shape;229;p36"/>
          <p:cNvSpPr txBox="1"/>
          <p:nvPr/>
        </p:nvSpPr>
        <p:spPr>
          <a:xfrm>
            <a:off x="0" y="679825"/>
            <a:ext cx="9144000" cy="446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sz="1800"/>
              <a:t>Boolean variable should be used directly instead of comparing with true/false.</a:t>
            </a:r>
            <a:endParaRPr sz="1800"/>
          </a:p>
          <a:p>
            <a:pPr indent="0" lvl="0" marL="45720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	</a:t>
            </a:r>
            <a:endParaRPr sz="1800"/>
          </a:p>
          <a:p>
            <a:pPr indent="0" lvl="0" marL="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457200" lvl="0" marL="0" rtl="0" algn="l">
              <a:lnSpc>
                <a:spcPct val="115000"/>
              </a:lnSpc>
              <a:spcBef>
                <a:spcPts val="1600"/>
              </a:spcBef>
              <a:spcAft>
                <a:spcPts val="0"/>
              </a:spcAft>
              <a:buClr>
                <a:srgbClr val="000000"/>
              </a:buClr>
              <a:buSzPts val="1100"/>
              <a:buFont typeface="Arial"/>
              <a:buNone/>
            </a:pPr>
            <a:r>
              <a:rPr lang="en" sz="1800" u="sng">
                <a:solidFill>
                  <a:srgbClr val="0000FF"/>
                </a:solidFill>
                <a:hlinkClick r:id="rId3">
                  <a:extLst>
                    <a:ext uri="{A12FA001-AC4F-418D-AE19-62706E023703}">
                      <ahyp:hlinkClr val="tx"/>
                    </a:ext>
                  </a:extLst>
                </a:hlinkClick>
              </a:rPr>
              <a:t>https://google.github.io/styleguide/javaguide.html</a:t>
            </a:r>
            <a:endParaRPr sz="1800">
              <a:solidFill>
                <a:srgbClr val="0000FF"/>
              </a:solidFill>
            </a:endParaRPr>
          </a:p>
          <a:p>
            <a:pPr indent="0" lvl="0" marL="0" rtl="0" algn="l">
              <a:lnSpc>
                <a:spcPct val="115000"/>
              </a:lnSpc>
              <a:spcBef>
                <a:spcPts val="1600"/>
              </a:spcBef>
              <a:spcAft>
                <a:spcPts val="0"/>
              </a:spcAft>
              <a:buNone/>
            </a:pPr>
            <a:r>
              <a:rPr lang="en" sz="1800"/>
              <a:t>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1600"/>
              </a:spcBef>
              <a:spcAft>
                <a:spcPts val="1600"/>
              </a:spcAft>
              <a:buNone/>
            </a:pPr>
            <a:r>
              <a:t/>
            </a:r>
            <a:endParaRPr sz="1800">
              <a:solidFill>
                <a:srgbClr val="0000FF"/>
              </a:solidFill>
            </a:endParaRPr>
          </a:p>
        </p:txBody>
      </p:sp>
      <p:sp>
        <p:nvSpPr>
          <p:cNvPr id="230" name="Google Shape;230;p36"/>
          <p:cNvSpPr txBox="1"/>
          <p:nvPr/>
        </p:nvSpPr>
        <p:spPr>
          <a:xfrm flipH="1">
            <a:off x="5413050" y="1218525"/>
            <a:ext cx="3511800" cy="16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onsolas"/>
                <a:ea typeface="Consolas"/>
                <a:cs typeface="Consolas"/>
                <a:sym typeface="Consolas"/>
              </a:rPr>
              <a:t>Boolean isValidNumber;</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if(isValidNumber) {</a:t>
            </a:r>
            <a:endParaRPr>
              <a:latin typeface="Consolas"/>
              <a:ea typeface="Consolas"/>
              <a:cs typeface="Consolas"/>
              <a:sym typeface="Consolas"/>
            </a:endParaRPr>
          </a:p>
          <a:p>
            <a:pPr indent="0" lvl="0" marL="457200" rtl="0" algn="l">
              <a:lnSpc>
                <a:spcPct val="115000"/>
              </a:lnSpc>
              <a:spcBef>
                <a:spcPts val="0"/>
              </a:spcBef>
              <a:spcAft>
                <a:spcPts val="0"/>
              </a:spcAft>
              <a:buNone/>
            </a:pPr>
            <a:r>
              <a:rPr lang="en">
                <a:latin typeface="Consolas"/>
                <a:ea typeface="Consolas"/>
                <a:cs typeface="Consolas"/>
                <a:sym typeface="Consolas"/>
              </a:rPr>
              <a:t>// do something</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231" name="Google Shape;231;p36"/>
          <p:cNvSpPr txBox="1"/>
          <p:nvPr/>
        </p:nvSpPr>
        <p:spPr>
          <a:xfrm>
            <a:off x="590025" y="1218525"/>
            <a:ext cx="4155900" cy="176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onsolas"/>
                <a:ea typeface="Consolas"/>
                <a:cs typeface="Consolas"/>
                <a:sym typeface="Consolas"/>
              </a:rPr>
              <a:t>Boolean</a:t>
            </a:r>
            <a:r>
              <a:rPr lang="en">
                <a:latin typeface="Consolas"/>
                <a:ea typeface="Consolas"/>
                <a:cs typeface="Consolas"/>
                <a:sym typeface="Consolas"/>
              </a:rPr>
              <a:t> isValidNumber;</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if(isValidNumber == true) {</a:t>
            </a:r>
            <a:endParaRPr>
              <a:latin typeface="Consolas"/>
              <a:ea typeface="Consolas"/>
              <a:cs typeface="Consolas"/>
              <a:sym typeface="Consolas"/>
            </a:endParaRPr>
          </a:p>
          <a:p>
            <a:pPr indent="0" lvl="0" marL="457200" rtl="0" algn="l">
              <a:lnSpc>
                <a:spcPct val="115000"/>
              </a:lnSpc>
              <a:spcBef>
                <a:spcPts val="0"/>
              </a:spcBef>
              <a:spcAft>
                <a:spcPts val="0"/>
              </a:spcAft>
              <a:buNone/>
            </a:pPr>
            <a:r>
              <a:rPr lang="en">
                <a:latin typeface="Consolas"/>
                <a:ea typeface="Consolas"/>
                <a:cs typeface="Consolas"/>
                <a:sym typeface="Consolas"/>
              </a:rPr>
              <a:t>// do something</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pic>
        <p:nvPicPr>
          <p:cNvPr id="232" name="Google Shape;232;p36"/>
          <p:cNvPicPr preferRelativeResize="0"/>
          <p:nvPr/>
        </p:nvPicPr>
        <p:blipFill>
          <a:blip r:embed="rId4">
            <a:alphaModFix/>
          </a:blip>
          <a:stretch>
            <a:fillRect/>
          </a:stretch>
        </p:blipFill>
        <p:spPr>
          <a:xfrm>
            <a:off x="1775650" y="2408059"/>
            <a:ext cx="327375" cy="327375"/>
          </a:xfrm>
          <a:prstGeom prst="rect">
            <a:avLst/>
          </a:prstGeom>
          <a:noFill/>
          <a:ln>
            <a:noFill/>
          </a:ln>
        </p:spPr>
      </p:pic>
      <p:pic>
        <p:nvPicPr>
          <p:cNvPr id="233" name="Google Shape;233;p36"/>
          <p:cNvPicPr preferRelativeResize="0"/>
          <p:nvPr/>
        </p:nvPicPr>
        <p:blipFill>
          <a:blip r:embed="rId5">
            <a:alphaModFix/>
          </a:blip>
          <a:stretch>
            <a:fillRect/>
          </a:stretch>
        </p:blipFill>
        <p:spPr>
          <a:xfrm>
            <a:off x="6631775" y="2408050"/>
            <a:ext cx="376250" cy="327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Summary</a:t>
            </a:r>
            <a:endParaRPr b="0" i="0" sz="3200" u="none" cap="none" strike="noStrike">
              <a:solidFill>
                <a:schemeClr val="lt1"/>
              </a:solidFill>
              <a:latin typeface="Roboto"/>
              <a:ea typeface="Roboto"/>
              <a:cs typeface="Roboto"/>
              <a:sym typeface="Roboto"/>
            </a:endParaRPr>
          </a:p>
        </p:txBody>
      </p:sp>
      <p:sp>
        <p:nvSpPr>
          <p:cNvPr id="239" name="Google Shape;239;p3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b="0" i="0" lang="en" sz="1800" u="none" cap="none" strike="noStrike">
                <a:solidFill>
                  <a:srgbClr val="000000"/>
                </a:solidFill>
                <a:latin typeface="Roboto"/>
                <a:ea typeface="Roboto"/>
                <a:cs typeface="Roboto"/>
                <a:sym typeface="Roboto"/>
              </a:rPr>
              <a:t>Always follow general principles of good code.</a:t>
            </a:r>
            <a:endParaRPr>
              <a:solidFill>
                <a:srgbClr val="000000"/>
              </a:solidFill>
            </a:endParaRPr>
          </a:p>
          <a:p>
            <a:pPr indent="0" lvl="0" marL="0" marR="0" rtl="0" algn="l">
              <a:lnSpc>
                <a:spcPct val="115000"/>
              </a:lnSpc>
              <a:spcBef>
                <a:spcPts val="1600"/>
              </a:spcBef>
              <a:spcAft>
                <a:spcPts val="0"/>
              </a:spcAft>
              <a:buClr>
                <a:schemeClr val="lt2"/>
              </a:buClr>
              <a:buSzPts val="1800"/>
              <a:buFont typeface="Roboto"/>
              <a:buNone/>
            </a:pPr>
            <a:r>
              <a:rPr lang="en">
                <a:solidFill>
                  <a:srgbClr val="000000"/>
                </a:solidFill>
              </a:rPr>
              <a:t>For more details, please refer</a:t>
            </a:r>
            <a:endParaRPr>
              <a:solidFill>
                <a:srgbClr val="000000"/>
              </a:solidFill>
            </a:endParaRPr>
          </a:p>
          <a:p>
            <a:pPr indent="0" lvl="0" marL="0" marR="0" rtl="0" algn="l">
              <a:lnSpc>
                <a:spcPct val="115000"/>
              </a:lnSpc>
              <a:spcBef>
                <a:spcPts val="1600"/>
              </a:spcBef>
              <a:spcAft>
                <a:spcPts val="0"/>
              </a:spcAft>
              <a:buClr>
                <a:schemeClr val="lt2"/>
              </a:buClr>
              <a:buSzPts val="1800"/>
              <a:buFont typeface="Roboto"/>
              <a:buNone/>
            </a:pPr>
            <a:r>
              <a:rPr lang="en" sz="1400" u="sng">
                <a:solidFill>
                  <a:srgbClr val="0000FF"/>
                </a:solidFill>
                <a:hlinkClick r:id="rId3">
                  <a:extLst>
                    <a:ext uri="{A12FA001-AC4F-418D-AE19-62706E023703}">
                      <ahyp:hlinkClr val="tx"/>
                    </a:ext>
                  </a:extLst>
                </a:hlinkClick>
              </a:rPr>
              <a:t>https://courses.edx.org/courses/course-v1:MITx+6.005.1x+3T2016/courseware/Readings_Videos/01-Static-Checking/</a:t>
            </a:r>
            <a:endParaRPr sz="1400">
              <a:solidFill>
                <a:srgbClr val="0000FF"/>
              </a:solidFill>
            </a:endParaRPr>
          </a:p>
          <a:p>
            <a:pPr indent="0" lvl="0" marL="0" marR="0" rtl="0" algn="l">
              <a:lnSpc>
                <a:spcPct val="115000"/>
              </a:lnSpc>
              <a:spcBef>
                <a:spcPts val="1600"/>
              </a:spcBef>
              <a:spcAft>
                <a:spcPts val="1600"/>
              </a:spcAft>
              <a:buClr>
                <a:schemeClr val="lt2"/>
              </a:buClr>
              <a:buSzPts val="1800"/>
              <a:buFont typeface="Roboto"/>
              <a:buNone/>
            </a:pPr>
            <a:r>
              <a:rPr lang="en" sz="1400" u="sng">
                <a:solidFill>
                  <a:srgbClr val="0000FF"/>
                </a:solidFill>
                <a:hlinkClick r:id="rId4">
                  <a:extLst>
                    <a:ext uri="{A12FA001-AC4F-418D-AE19-62706E023703}">
                      <ahyp:hlinkClr val="tx"/>
                    </a:ext>
                  </a:extLst>
                </a:hlinkClick>
              </a:rPr>
              <a:t>https://courses.edx.org/courses/course-v1:MITx+6.005.1x+3T2016/courseware/Readings_Videos/02-Code-Review</a:t>
            </a:r>
            <a:endParaRPr sz="14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oboto"/>
              <a:buNone/>
            </a:pPr>
            <a:r>
              <a:rPr b="0" i="0" lang="en" sz="4800" u="none" cap="none" strike="noStrike">
                <a:solidFill>
                  <a:schemeClr val="lt1"/>
                </a:solidFill>
                <a:latin typeface="Roboto"/>
                <a:ea typeface="Roboto"/>
                <a:cs typeface="Roboto"/>
                <a:sym typeface="Roboto"/>
              </a:rPr>
              <a:t>Assignment</a:t>
            </a:r>
            <a:endParaRPr b="0" i="0" sz="4800" u="none" cap="none" strike="noStrike">
              <a:solidFill>
                <a:schemeClr val="lt1"/>
              </a:solidFill>
              <a:latin typeface="Roboto"/>
              <a:ea typeface="Roboto"/>
              <a:cs typeface="Roboto"/>
              <a:sym typeface="Roboto"/>
            </a:endParaRPr>
          </a:p>
        </p:txBody>
      </p:sp>
      <p:sp>
        <p:nvSpPr>
          <p:cNvPr id="245" name="Google Shape;245;p38"/>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t/>
            </a:r>
            <a:endParaRPr b="0" i="0" sz="1800" u="none" cap="none" strike="noStrik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Qualities of Good Code</a:t>
            </a:r>
            <a:endParaRPr b="0" i="0" sz="3200" u="none" cap="none" strike="noStrike">
              <a:solidFill>
                <a:schemeClr val="lt1"/>
              </a:solidFill>
              <a:latin typeface="Roboto"/>
              <a:ea typeface="Roboto"/>
              <a:cs typeface="Roboto"/>
              <a:sym typeface="Roboto"/>
            </a:endParaRPr>
          </a:p>
        </p:txBody>
      </p:sp>
      <p:sp>
        <p:nvSpPr>
          <p:cNvPr id="80" name="Google Shape;80;p1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40000"/>
              </a:lnSpc>
              <a:spcBef>
                <a:spcPts val="110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Safe from bugs, or in other words correct</a:t>
            </a:r>
            <a:endParaRPr b="0" i="0" sz="18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Easy to understand for other programmers</a:t>
            </a:r>
            <a:endParaRPr b="0" i="0" sz="18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Ready to be changed in the future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9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rgbClr val="FFFFFF"/>
                </a:solidFill>
                <a:latin typeface="Roboto"/>
                <a:ea typeface="Roboto"/>
                <a:cs typeface="Roboto"/>
                <a:sym typeface="Roboto"/>
                <a:hlinkClick r:id="rId3">
                  <a:extLst>
                    <a:ext uri="{A12FA001-AC4F-418D-AE19-62706E023703}">
                      <ahyp:hlinkClr val="tx"/>
                    </a:ext>
                  </a:extLst>
                </a:hlinkClick>
              </a:rPr>
              <a:t>Types of error checking</a:t>
            </a:r>
            <a:endParaRPr b="0" i="0" sz="3200" u="none" cap="none" strike="noStrike">
              <a:solidFill>
                <a:srgbClr val="FFFFFF"/>
              </a:solidFill>
              <a:latin typeface="Roboto"/>
              <a:ea typeface="Roboto"/>
              <a:cs typeface="Roboto"/>
              <a:sym typeface="Roboto"/>
            </a:endParaRPr>
          </a:p>
        </p:txBody>
      </p:sp>
      <p:sp>
        <p:nvSpPr>
          <p:cNvPr id="86" name="Google Shape;86;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100"/>
              </a:spcBef>
              <a:spcAft>
                <a:spcPts val="0"/>
              </a:spcAft>
              <a:buClr>
                <a:schemeClr val="lt2"/>
              </a:buClr>
              <a:buSzPts val="1800"/>
              <a:buFont typeface="Roboto"/>
              <a:buNone/>
            </a:pPr>
            <a:r>
              <a:rPr b="0" i="0" lang="en" sz="1800" u="none" cap="none" strike="noStrike">
                <a:solidFill>
                  <a:srgbClr val="000000"/>
                </a:solidFill>
                <a:latin typeface="Arial"/>
                <a:ea typeface="Arial"/>
                <a:cs typeface="Arial"/>
                <a:sym typeface="Arial"/>
              </a:rPr>
              <a:t>Three kinds of automatic checking that a language can provide</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19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Static Checking - checking for bugs at compile time</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Dynamic Checking - bug is found automatically when the code is executed</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No checking - flaws in output</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lt1"/>
              </a:buClr>
              <a:buSzPts val="3200"/>
              <a:buFont typeface="Roboto"/>
              <a:buNone/>
            </a:pPr>
            <a:r>
              <a:t/>
            </a:r>
            <a:endParaRPr>
              <a:solidFill>
                <a:srgbClr val="000000"/>
              </a:solidFill>
              <a:latin typeface="Arial"/>
              <a:ea typeface="Arial"/>
              <a:cs typeface="Arial"/>
              <a:sym typeface="Arial"/>
            </a:endParaRPr>
          </a:p>
          <a:p>
            <a:pPr indent="0" lvl="0" marL="0" marR="0" rtl="0" algn="l">
              <a:lnSpc>
                <a:spcPct val="115000"/>
              </a:lnSpc>
              <a:spcBef>
                <a:spcPts val="19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Roboto"/>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lt2"/>
              </a:buClr>
              <a:buSzPts val="1800"/>
              <a:buFont typeface="Roboto"/>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0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000"/>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1000"/>
                                        <p:tgtEl>
                                          <p:spTgt spid="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Effect filter="fade" transition="in">
                                      <p:cBhvr>
                                        <p:cTn dur="1000"/>
                                        <p:tgtEl>
                                          <p:spTgt spid="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Effect filter="fade" transition="in">
                                      <p:cBhvr>
                                        <p:cTn dur="1000"/>
                                        <p:tgtEl>
                                          <p:spTgt spid="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animEffect filter="fade" transition="in">
                                      <p:cBhvr>
                                        <p:cTn dur="1000"/>
                                        <p:tgtEl>
                                          <p:spTgt spid="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animEffect filter="fade" transition="in">
                                      <p:cBhvr>
                                        <p:cTn dur="1000"/>
                                        <p:tgtEl>
                                          <p:spTgt spid="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9" st="9"/>
                                            </p:txEl>
                                          </p:spTgt>
                                        </p:tgtEl>
                                        <p:attrNameLst>
                                          <p:attrName>style.visibility</p:attrName>
                                        </p:attrNameLst>
                                      </p:cBhvr>
                                      <p:to>
                                        <p:strVal val="visible"/>
                                      </p:to>
                                    </p:set>
                                    <p:animEffect filter="fade" transition="in">
                                      <p:cBhvr>
                                        <p:cTn dur="1000"/>
                                        <p:tgtEl>
                                          <p:spTgt spid="8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Checking</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None/>
            </a:pPr>
            <a:r>
              <a:rPr lang="en">
                <a:solidFill>
                  <a:srgbClr val="000000"/>
                </a:solidFill>
                <a:latin typeface="Arial"/>
                <a:ea typeface="Arial"/>
                <a:cs typeface="Arial"/>
                <a:sym typeface="Arial"/>
              </a:rPr>
              <a:t>Static Checking helps in preventing those bugs caused by applying an operation to the wrong types of arguments. For ex.</a:t>
            </a:r>
            <a:endParaRPr>
              <a:solidFill>
                <a:srgbClr val="000000"/>
              </a:solidFill>
              <a:latin typeface="Arial"/>
              <a:ea typeface="Arial"/>
              <a:cs typeface="Arial"/>
              <a:sym typeface="Arial"/>
            </a:endParaRPr>
          </a:p>
          <a:p>
            <a:pPr indent="457200" lvl="0" marL="2743200" rtl="0" algn="l">
              <a:lnSpc>
                <a:spcPct val="100000"/>
              </a:lnSpc>
              <a:spcBef>
                <a:spcPts val="1100"/>
              </a:spcBef>
              <a:spcAft>
                <a:spcPts val="0"/>
              </a:spcAft>
              <a:buNone/>
            </a:pPr>
            <a:r>
              <a:rPr i="1" lang="en">
                <a:solidFill>
                  <a:srgbClr val="FF0000"/>
                </a:solidFill>
                <a:latin typeface="Arial"/>
                <a:ea typeface="Arial"/>
                <a:cs typeface="Arial"/>
                <a:sym typeface="Arial"/>
              </a:rPr>
              <a:t>“5” * “6”</a:t>
            </a:r>
            <a:endParaRPr i="1">
              <a:solidFill>
                <a:srgbClr val="FF0000"/>
              </a:solidFill>
              <a:latin typeface="Arial"/>
              <a:ea typeface="Arial"/>
              <a:cs typeface="Arial"/>
              <a:sym typeface="Arial"/>
            </a:endParaRPr>
          </a:p>
          <a:p>
            <a:pPr indent="0" lvl="0" marL="0" rtl="0" algn="l">
              <a:lnSpc>
                <a:spcPct val="100000"/>
              </a:lnSpc>
              <a:spcBef>
                <a:spcPts val="1100"/>
              </a:spcBef>
              <a:spcAft>
                <a:spcPts val="0"/>
              </a:spcAft>
              <a:buNone/>
            </a:pPr>
            <a:r>
              <a:rPr lang="en">
                <a:solidFill>
                  <a:srgbClr val="000000"/>
                </a:solidFill>
                <a:latin typeface="Arial"/>
                <a:ea typeface="Arial"/>
                <a:cs typeface="Arial"/>
                <a:sym typeface="Arial"/>
              </a:rPr>
              <a:t>Above code snippet tries to multiply two strings which will be catched during static checking.</a:t>
            </a:r>
            <a:endParaRPr>
              <a:solidFill>
                <a:srgbClr val="000000"/>
              </a:solidFill>
              <a:latin typeface="Arial"/>
              <a:ea typeface="Arial"/>
              <a:cs typeface="Arial"/>
              <a:sym typeface="Arial"/>
            </a:endParaRPr>
          </a:p>
          <a:p>
            <a:pPr indent="0" lvl="0" marL="0" rtl="0" algn="l">
              <a:lnSpc>
                <a:spcPct val="100000"/>
              </a:lnSpc>
              <a:spcBef>
                <a:spcPts val="1100"/>
              </a:spcBef>
              <a:spcAft>
                <a:spcPts val="0"/>
              </a:spcAft>
              <a:buNone/>
            </a:pPr>
            <a:r>
              <a:rPr lang="en">
                <a:solidFill>
                  <a:srgbClr val="000000"/>
                </a:solidFill>
                <a:latin typeface="Arial"/>
                <a:ea typeface="Arial"/>
                <a:cs typeface="Arial"/>
                <a:sym typeface="Arial"/>
              </a:rPr>
              <a:t>Static checking can catch syntax errors, wrong method names, wrong no of arguments, wrong argument types, wrong return types.</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a:solidFill>
                <a:srgbClr val="20124D"/>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Dynamic</a:t>
            </a:r>
            <a:r>
              <a:rPr lang="en"/>
              <a:t> Checking</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None/>
            </a:pPr>
            <a:r>
              <a:rPr lang="en">
                <a:solidFill>
                  <a:srgbClr val="000000"/>
                </a:solidFill>
                <a:latin typeface="Arial"/>
                <a:ea typeface="Arial"/>
                <a:cs typeface="Arial"/>
                <a:sym typeface="Arial"/>
              </a:rPr>
              <a:t>Dynamic</a:t>
            </a:r>
            <a:r>
              <a:rPr lang="en">
                <a:solidFill>
                  <a:srgbClr val="000000"/>
                </a:solidFill>
                <a:latin typeface="Arial"/>
                <a:ea typeface="Arial"/>
                <a:cs typeface="Arial"/>
                <a:sym typeface="Arial"/>
              </a:rPr>
              <a:t> Checking helps in preventing those bugs occurred during run time. </a:t>
            </a:r>
            <a:endParaRPr>
              <a:solidFill>
                <a:srgbClr val="000000"/>
              </a:solidFill>
              <a:latin typeface="Arial"/>
              <a:ea typeface="Arial"/>
              <a:cs typeface="Arial"/>
              <a:sym typeface="Arial"/>
            </a:endParaRPr>
          </a:p>
          <a:p>
            <a:pPr indent="0" lvl="0" marL="0" rtl="0" algn="l">
              <a:lnSpc>
                <a:spcPct val="100000"/>
              </a:lnSpc>
              <a:spcBef>
                <a:spcPts val="1100"/>
              </a:spcBef>
              <a:spcAft>
                <a:spcPts val="0"/>
              </a:spcAft>
              <a:buNone/>
            </a:pPr>
            <a:r>
              <a:rPr lang="en">
                <a:solidFill>
                  <a:srgbClr val="000000"/>
                </a:solidFill>
                <a:latin typeface="Arial"/>
                <a:ea typeface="Arial"/>
                <a:cs typeface="Arial"/>
                <a:sym typeface="Arial"/>
              </a:rPr>
              <a:t>Dynamic Checking can catch </a:t>
            </a:r>
            <a:endParaRPr>
              <a:solidFill>
                <a:srgbClr val="000000"/>
              </a:solidFill>
              <a:latin typeface="Arial"/>
              <a:ea typeface="Arial"/>
              <a:cs typeface="Arial"/>
              <a:sym typeface="Arial"/>
            </a:endParaRPr>
          </a:p>
          <a:p>
            <a:pPr indent="-342900" lvl="0" marL="457200" rtl="0" algn="l">
              <a:lnSpc>
                <a:spcPct val="150000"/>
              </a:lnSpc>
              <a:spcBef>
                <a:spcPts val="1100"/>
              </a:spcBef>
              <a:spcAft>
                <a:spcPts val="0"/>
              </a:spcAft>
              <a:buClr>
                <a:srgbClr val="000000"/>
              </a:buClr>
              <a:buSzPts val="1800"/>
              <a:buFont typeface="Arial"/>
              <a:buChar char="●"/>
            </a:pPr>
            <a:r>
              <a:rPr lang="en">
                <a:solidFill>
                  <a:srgbClr val="000000"/>
                </a:solidFill>
                <a:latin typeface="Arial"/>
                <a:ea typeface="Arial"/>
                <a:cs typeface="Arial"/>
                <a:sym typeface="Arial"/>
              </a:rPr>
              <a:t>Illegal argument types</a:t>
            </a:r>
            <a:endParaRPr>
              <a:solidFill>
                <a:srgbClr val="000000"/>
              </a:solidFill>
              <a:latin typeface="Arial"/>
              <a:ea typeface="Arial"/>
              <a:cs typeface="Arial"/>
              <a:sym typeface="Arial"/>
            </a:endParaRPr>
          </a:p>
          <a:p>
            <a:pPr indent="-342900" lvl="0" marL="457200" rtl="0" algn="l">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Unrepresentable return values</a:t>
            </a:r>
            <a:endParaRPr>
              <a:solidFill>
                <a:srgbClr val="000000"/>
              </a:solidFill>
              <a:latin typeface="Arial"/>
              <a:ea typeface="Arial"/>
              <a:cs typeface="Arial"/>
              <a:sym typeface="Arial"/>
            </a:endParaRPr>
          </a:p>
          <a:p>
            <a:pPr indent="-342900" lvl="0" marL="457200" rtl="0" algn="l">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Out-of-range indexes</a:t>
            </a:r>
            <a:endParaRPr>
              <a:solidFill>
                <a:srgbClr val="000000"/>
              </a:solidFill>
              <a:latin typeface="Arial"/>
              <a:ea typeface="Arial"/>
              <a:cs typeface="Arial"/>
              <a:sym typeface="Arial"/>
            </a:endParaRPr>
          </a:p>
          <a:p>
            <a:pPr indent="-342900" lvl="0" marL="457200" rtl="0" algn="l">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Calling a method on null object references</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20124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a:t>
            </a:r>
            <a:r>
              <a:rPr lang="en"/>
              <a:t> Checking</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None/>
            </a:pPr>
            <a:r>
              <a:rPr lang="en">
                <a:solidFill>
                  <a:srgbClr val="000000"/>
                </a:solidFill>
                <a:latin typeface="Arial"/>
                <a:ea typeface="Arial"/>
                <a:cs typeface="Arial"/>
                <a:sym typeface="Arial"/>
              </a:rPr>
              <a:t>Sometimes there are few types of bugs which are neither discovered during compile-time nor run-time. These bugs often leads to bad output. For ex.</a:t>
            </a:r>
            <a:endParaRPr>
              <a:solidFill>
                <a:srgbClr val="000000"/>
              </a:solidFill>
              <a:latin typeface="Arial"/>
              <a:ea typeface="Arial"/>
              <a:cs typeface="Arial"/>
              <a:sym typeface="Arial"/>
            </a:endParaRPr>
          </a:p>
          <a:p>
            <a:pPr indent="-342900" lvl="0" marL="457200" rtl="0" algn="l">
              <a:lnSpc>
                <a:spcPct val="150000"/>
              </a:lnSpc>
              <a:spcBef>
                <a:spcPts val="1100"/>
              </a:spcBef>
              <a:spcAft>
                <a:spcPts val="0"/>
              </a:spcAft>
              <a:buClr>
                <a:srgbClr val="000000"/>
              </a:buClr>
              <a:buSzPts val="1800"/>
              <a:buFont typeface="Arial"/>
              <a:buChar char="●"/>
            </a:pPr>
            <a:r>
              <a:rPr lang="en">
                <a:solidFill>
                  <a:srgbClr val="000000"/>
                </a:solidFill>
                <a:latin typeface="Arial"/>
                <a:ea typeface="Arial"/>
                <a:cs typeface="Arial"/>
                <a:sym typeface="Arial"/>
              </a:rPr>
              <a:t>Integer division</a:t>
            </a:r>
            <a:endParaRPr>
              <a:solidFill>
                <a:srgbClr val="000000"/>
              </a:solidFill>
              <a:latin typeface="Arial"/>
              <a:ea typeface="Arial"/>
              <a:cs typeface="Arial"/>
              <a:sym typeface="Arial"/>
            </a:endParaRPr>
          </a:p>
          <a:p>
            <a:pPr indent="-342900" lvl="0" marL="457200" rtl="0" algn="l">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Integer overflow</a:t>
            </a:r>
            <a:endParaRPr>
              <a:solidFill>
                <a:srgbClr val="000000"/>
              </a:solidFill>
              <a:latin typeface="Arial"/>
              <a:ea typeface="Arial"/>
              <a:cs typeface="Arial"/>
              <a:sym typeface="Arial"/>
            </a:endParaRPr>
          </a:p>
          <a:p>
            <a:pPr indent="-342900" lvl="0" marL="457200" rtl="0" algn="l">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Special values in floating-point types</a:t>
            </a:r>
            <a:endParaRPr>
              <a:solidFill>
                <a:srgbClr val="000000"/>
              </a:solidFill>
              <a:latin typeface="Arial"/>
              <a:ea typeface="Arial"/>
              <a:cs typeface="Arial"/>
              <a:sym typeface="Arial"/>
            </a:endParaRPr>
          </a:p>
          <a:p>
            <a:pPr indent="0" lvl="0" marL="0" rtl="0" algn="l">
              <a:lnSpc>
                <a:spcPct val="150000"/>
              </a:lnSpc>
              <a:spcBef>
                <a:spcPts val="110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20124D"/>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rgbClr val="FFFFFF"/>
                </a:solidFill>
                <a:latin typeface="Roboto"/>
                <a:ea typeface="Roboto"/>
                <a:cs typeface="Roboto"/>
                <a:sym typeface="Roboto"/>
                <a:hlinkClick r:id="rId3">
                  <a:extLst>
                    <a:ext uri="{A12FA001-AC4F-418D-AE19-62706E023703}">
                      <ahyp:hlinkClr val="tx"/>
                    </a:ext>
                  </a:extLst>
                </a:hlinkClick>
              </a:rPr>
              <a:t>Code Review</a:t>
            </a:r>
            <a:endParaRPr b="0" i="0" sz="3200" u="none" cap="none" strike="noStrike">
              <a:solidFill>
                <a:srgbClr val="FFFFFF"/>
              </a:solidFill>
              <a:latin typeface="Roboto"/>
              <a:ea typeface="Roboto"/>
              <a:cs typeface="Roboto"/>
              <a:sym typeface="Roboto"/>
            </a:endParaRPr>
          </a:p>
        </p:txBody>
      </p:sp>
      <p:sp>
        <p:nvSpPr>
          <p:cNvPr id="110" name="Google Shape;110;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b="0" i="0" lang="en" sz="1800" u="none" cap="none" strike="noStrike">
                <a:solidFill>
                  <a:srgbClr val="000000"/>
                </a:solidFill>
                <a:latin typeface="Arial"/>
                <a:ea typeface="Arial"/>
                <a:cs typeface="Arial"/>
                <a:sym typeface="Arial"/>
              </a:rPr>
              <a:t>Code review is careful, systematic study of source code by people who are not the original author of the code.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Roboto"/>
              <a:buNone/>
            </a:pPr>
            <a:r>
              <a:rPr b="1" i="0" lang="en" sz="1800" u="none" cap="none" strike="noStrike">
                <a:solidFill>
                  <a:srgbClr val="000000"/>
                </a:solidFill>
                <a:latin typeface="Arial"/>
                <a:ea typeface="Arial"/>
                <a:cs typeface="Arial"/>
                <a:sym typeface="Arial"/>
              </a:rPr>
              <a:t>Purpose of code review</a:t>
            </a:r>
            <a:endParaRPr b="1" i="0" sz="1800" u="none" cap="none" strike="noStrike">
              <a:solidFill>
                <a:srgbClr val="000000"/>
              </a:solidFill>
              <a:latin typeface="Arial"/>
              <a:ea typeface="Arial"/>
              <a:cs typeface="Arial"/>
              <a:sym typeface="Arial"/>
            </a:endParaRPr>
          </a:p>
          <a:p>
            <a:pPr indent="-342900" lvl="0" marL="457200" marR="0" rtl="0" algn="l">
              <a:lnSpc>
                <a:spcPct val="115000"/>
              </a:lnSpc>
              <a:spcBef>
                <a:spcPts val="1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Improving the code</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Improving the programmer</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sng" cap="none" strike="noStrike">
                <a:solidFill>
                  <a:srgbClr val="FFFFFF"/>
                </a:solidFill>
                <a:latin typeface="Roboto"/>
                <a:ea typeface="Roboto"/>
                <a:cs typeface="Roboto"/>
                <a:sym typeface="Roboto"/>
                <a:hlinkClick r:id="rId3">
                  <a:extLst>
                    <a:ext uri="{A12FA001-AC4F-418D-AE19-62706E023703}">
                      <ahyp:hlinkClr val="tx"/>
                    </a:ext>
                  </a:extLst>
                </a:hlinkClick>
              </a:rPr>
              <a:t>Style Standards</a:t>
            </a:r>
            <a:endParaRPr b="0" i="0" sz="3200" u="none" cap="none" strike="noStrike">
              <a:solidFill>
                <a:srgbClr val="FFFFFF"/>
              </a:solidFill>
              <a:latin typeface="Roboto"/>
              <a:ea typeface="Roboto"/>
              <a:cs typeface="Roboto"/>
              <a:sym typeface="Roboto"/>
            </a:endParaRPr>
          </a:p>
        </p:txBody>
      </p:sp>
      <p:sp>
        <p:nvSpPr>
          <p:cNvPr id="116" name="Google Shape;116;p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40000"/>
              </a:lnSpc>
              <a:spcBef>
                <a:spcPts val="110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Don't Repeat Yourself (DRY)</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Comments where needed</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Fail fast</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Avoid magic numbers</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One purpose for each variable</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Use good names</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No global variables</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Return results, don't print them</a:t>
            </a:r>
            <a:endParaRPr b="0" i="0" sz="1400" u="none" cap="none" strike="noStrike">
              <a:solidFill>
                <a:srgbClr val="000000"/>
              </a:solidFill>
              <a:latin typeface="Arial"/>
              <a:ea typeface="Arial"/>
              <a:cs typeface="Arial"/>
              <a:sym typeface="Arial"/>
            </a:endParaRPr>
          </a:p>
          <a:p>
            <a:pPr indent="-317500" lvl="0" marL="457200" marR="0" rtl="0" algn="l">
              <a:lnSpc>
                <a:spcPct val="14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Use whitespace for readability</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190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900"/>
              </a:spcBef>
              <a:spcAft>
                <a:spcPts val="0"/>
              </a:spcAft>
              <a:buClr>
                <a:schemeClr val="lt2"/>
              </a:buClr>
              <a:buSzPts val="1800"/>
              <a:buFont typeface="Roboto"/>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lt2"/>
              </a:buClr>
              <a:buSzPts val="1800"/>
              <a:buFont typeface="Roboto"/>
              <a:buNone/>
            </a:pPr>
            <a:r>
              <a:t/>
            </a:r>
            <a:endParaRPr b="0" i="0" sz="1400" u="none" cap="none" strike="noStrike">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