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200"/>
              <a:t>In order to build anything, say a house or a car or a software application, one needs to know its specifications.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oracle.com/javase/8/docs/api/java/math/BigInteger.html#add-java.math.BigInteger-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/>
              <a:t>Software </a:t>
            </a: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Specifications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/>
              <a:t>Neeraj Jain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Rahul Gupta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0" y="32050"/>
            <a:ext cx="9070200" cy="45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LocalDate lookup(String name) </a:t>
            </a:r>
            <a:r>
              <a:rPr b="0" i="0" lang="en" sz="14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throws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NotFoundException {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...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" sz="14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 ...not found... )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" sz="14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NotFoundException();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Caller</a:t>
            </a:r>
            <a:endParaRPr b="1" i="0" sz="1400" u="sng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BirthdayBook birthdays = ...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4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LocalDate birthdate = birthdays.lookup(</a:t>
            </a:r>
            <a:r>
              <a:rPr b="0" i="0" lang="en" sz="1400" u="none" cap="none" strike="noStrike">
                <a:solidFill>
                  <a:srgbClr val="2900FF"/>
                </a:solidFill>
                <a:latin typeface="Arial"/>
                <a:ea typeface="Arial"/>
                <a:cs typeface="Arial"/>
                <a:sym typeface="Arial"/>
              </a:rPr>
              <a:t>"Alyssa"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" sz="1400" u="none" cap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// we know Alyssa's birthday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b="0" i="0" lang="en" sz="14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(NotFoundException nfe) {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" sz="1400" u="none" cap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// her birthday was not in the birthday book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Deterministic vs. Underdetermined Specs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Deterministic spec define only a single possible output for a given input, while underdetermined allow the implementer to choose from a set of legal outputs?</a:t>
            </a:r>
            <a:endParaRPr b="0" i="0" sz="18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Declarative vs. Operational Spec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Operational</a:t>
            </a:r>
            <a:r>
              <a:rPr b="0" i="0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specifications give a series of steps that the method performs; pseudocode descriptions are operational. </a:t>
            </a:r>
            <a:endParaRPr b="0" i="0" sz="18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Declarative</a:t>
            </a:r>
            <a:r>
              <a:rPr b="0" i="0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specifications don't give details of intermediate steps. Instead, they just give properties of the final outcome and how it's related to the initial state.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Stronger vs. Weaker Spec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A specification S2 is stronger than or equal to a specification S1 if</a:t>
            </a:r>
            <a:endParaRPr b="0" i="0" sz="18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S2's precondition is weaker than or equal to S1's, and</a:t>
            </a:r>
            <a:endParaRPr b="0" i="0" sz="18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S2's postcondition is stronger than or equal to S1's for the states that satisfy S1's precondition.</a:t>
            </a:r>
            <a:endParaRPr b="0" i="0" sz="18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Designing of Good Specifications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specification should be coherent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results of a call should be informative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specification should be strong enough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specification should also be weak enough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specification should use </a:t>
            </a:r>
            <a: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types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where possible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specification acts as a crucial firewall between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implementer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client — both between people (or the same person at different times) and between code.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Software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ypes of Specification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design a good specification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"/>
              <a:t>What is Software </a:t>
            </a: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Specification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build anything one needs to know its specifications.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software specification may have multiple aspects like requirements specification, functional design specification, technical design specification and more.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lecture focuses on specification for program units like a class or a method.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specification for a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unit is like a contract, saying what it can count on from the rest of the program, and what it’s expected to do in return.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"/>
              <a:t>Specification for a Method - </a:t>
            </a: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specification for the Add method of BigInteger class in Java (</a:t>
            </a:r>
            <a:r>
              <a:rPr b="1" i="1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Specification from the API documentation</a:t>
            </a:r>
            <a:r>
              <a:rPr b="1"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public BigInteger add(BigInteger val)</a:t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BigInteger whose value is </a:t>
            </a:r>
            <a:r>
              <a:rPr b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(this + val)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Parameters: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value to be added to this BigInteger.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Returns: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this + val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Behavioral Equivalence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findFirst(</a:t>
            </a:r>
            <a:r>
              <a:rPr b="0" i="0" lang="en" sz="1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[] arr, </a:t>
            </a:r>
            <a:r>
              <a:rPr b="0" i="0" lang="en" sz="1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val) {</a:t>
            </a:r>
            <a:b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" sz="1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0; i &lt; arr.length; i++) {</a:t>
            </a:r>
            <a:b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" sz="1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(arr[i] == val) </a:t>
            </a:r>
            <a:r>
              <a:rPr b="0" i="0" lang="en" sz="1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i;</a:t>
            </a:r>
            <a:b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arr.length;</a:t>
            </a:r>
            <a:b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findLast(</a:t>
            </a:r>
            <a:r>
              <a:rPr b="0" i="0" lang="en" sz="1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[] arr, </a:t>
            </a:r>
            <a:r>
              <a:rPr b="0" i="0" lang="en" sz="1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val) {</a:t>
            </a:r>
            <a:b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" sz="1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arr.length -1 ; i &gt;= 0; i--) {</a:t>
            </a:r>
            <a:b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" sz="1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(arr[i] == val) </a:t>
            </a:r>
            <a:r>
              <a:rPr b="0" i="0" lang="en" sz="1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i;</a:t>
            </a:r>
            <a:b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-1;</a:t>
            </a:r>
            <a:b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"/>
              <a:t>Method </a:t>
            </a: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Specification Structure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A specification of a method consists of two clauses:</a:t>
            </a:r>
            <a:endParaRPr b="0" i="0" sz="18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precondition</a:t>
            </a:r>
            <a:r>
              <a:rPr b="0" i="0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, indicated by the keyword </a:t>
            </a:r>
            <a:r>
              <a:rPr b="0" i="1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requires</a:t>
            </a:r>
            <a:endParaRPr b="0" i="1" sz="18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b="0" i="0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, indicated by the keyword </a:t>
            </a:r>
            <a:r>
              <a:rPr b="0" i="1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effects</a:t>
            </a:r>
            <a:endParaRPr b="0" i="1" sz="18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static int find(int[] arr, int val)</a:t>
            </a:r>
            <a:br>
              <a:rPr b="0" i="0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1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requires</a:t>
            </a:r>
            <a:r>
              <a:rPr b="0" i="0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: val occurs exactly once in arr</a:t>
            </a:r>
            <a:br>
              <a:rPr b="0" i="0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1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effects</a:t>
            </a:r>
            <a:r>
              <a:rPr b="0" i="0" lang="en" sz="1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:  returns index i such that arr[i] = val</a:t>
            </a:r>
            <a:endParaRPr b="0" i="0" sz="18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Specifications in Java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400" u="none" cap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/**</a:t>
            </a:r>
            <a:br>
              <a:rPr b="0" i="0" lang="en" sz="1400" u="none" cap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 * Find a value in an array.</a:t>
            </a:r>
            <a:br>
              <a:rPr b="0" i="0" lang="en" sz="1400" u="none" cap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 * @param arr array to search, requires that val occurs exactly once</a:t>
            </a:r>
            <a:br>
              <a:rPr b="0" i="0" lang="en" sz="1400" u="none" cap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 *            in arr</a:t>
            </a:r>
            <a:br>
              <a:rPr b="0" i="0" lang="en" sz="1400" u="none" cap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 * @param val value to search for</a:t>
            </a:r>
            <a:br>
              <a:rPr b="0" i="0" lang="en" sz="1400" u="none" cap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 * @return index i such that arr[i] = val</a:t>
            </a:r>
            <a:br>
              <a:rPr b="0" i="0" lang="en" sz="1400" u="none" cap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find(</a:t>
            </a:r>
            <a:r>
              <a:rPr b="0" i="0" lang="en" sz="14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[] arr, </a:t>
            </a:r>
            <a:r>
              <a:rPr b="0" i="0" lang="en" sz="14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341785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400" y="1152475"/>
            <a:ext cx="34875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Exceptions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method's </a:t>
            </a:r>
            <a: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its name, parameter types, return type — is a core part of its specification, and the signature may also include </a:t>
            </a:r>
            <a: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exceptions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the method may trigger.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600"/>
              </a:spcBef>
              <a:spcAft>
                <a:spcPts val="12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