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/** @return a tweet that retweets t, one hour later*/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/** @return a tweet that retweets t, one hour later*/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Immutable variables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imperative programming, values held in program variables whose content never changes are known as constants to differentiate them from variables that could be altered during execution. Read-only fields may be calculated when the program runs (unlike constants, which are known beforehand), but never change after they are initialized.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to objects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most object-oriented languages, objects can be referred to using references. Some examples of such languages are Java, C++, C#, VB.NET, and many scripting languages, such as Perl, Python, and Ruby. In this case, it matters whether the state of an object can vary when objects are shared via references.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Copying objects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 object is known to be immutable, it can be copied simply by making a copy of a reference to it instead of copying the entire object. Because a reference (typically only the size of a pointer) is usually much smaller than the object itself, this results in memory savings and a potential boost in execution speed.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Immutable variables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imperative programming, values held in program variables whose content never changes are known as constants to differentiate them from variables that could be altered during execution. Read-only fields may be calculated when the program runs (unlike constants, which are known beforehand), but never change after they are initialized.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to objects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most object-oriented languages, objects can be referred to using references. Some examples of such languages are Java, C++, C#, VB.NET, and many scripting languages, such as Perl, Python, and Ruby. In this case, it matters whether the state of an object can vary when objects are shared via references.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Copying objects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 object is known to be immutable, it can be copied simply by making a copy of a reference to it instead of copying the entire object. Because a reference (typically only the size of a pointer) is usually much smaller than the object itself, this results in memory savings and a potential boost in execution speed.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makes an ADT abstract is that the representation type is 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from clients of the ADT.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Consequently, the 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operations that may be performed on a value of the ADT are the given ones. 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ensures that the representation may be changed without affecting the behavior of the client --- since the representation is hidden from it, the client cannot depend on it.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makes an ADT abstract is that the representation type is 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from clients of the ADT.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Consequently, the 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operations that may be performed on a value of the ADT are the given ones. 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ensures that the representation may be changed without affecting the behavior of the client --- since the representation is hidden from it, the client cannot depend on it.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makes an ADT abstract is that the representation type is 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from clients of the ADT.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Consequently, the 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operations that may be performed on a value of the ADT are the given ones. 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ensures that the representation may be changed without affecting the behavior of the client --- since the representation is hidden from it, the client cannot depend on it.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makes an ADT abstract is that the representation type is 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from clients of the ADT.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Consequently, the 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operations that may be performed on a value of the ADT are the given ones. 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ensures that the representation may be changed without affecting the behavior of the client --- since the representation is hidden from it, the client cannot depend on it.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makes an ADT abstract is that the representation type is 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from clients of the ADT.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Consequently, the 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operations that may be performed on a value of the ADT are the given ones. 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ensures that the representation may be changed without affecting the behavior of the client --- since the representation is hidden from it, the client cannot depend on it.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makes an ADT abstract is that the representation type is 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from clients of the ADT.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Consequently, the </a:t>
            </a:r>
            <a:r>
              <a:rPr b="0" i="1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operations that may be performed on a value of the ADT are the given ones. 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ensures that the representation may be changed without affecting the behavior of the client --- since the representation is hidden from it, the client cannot depend on it. 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flipH="1">
            <a:off x="8246400" y="5661233"/>
            <a:ext cx="897600" cy="11968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flipH="1">
            <a:off x="8246400" y="5661167"/>
            <a:ext cx="897600" cy="1196800"/>
          </a:xfrm>
          <a:prstGeom prst="round1Rect">
            <a:avLst>
              <a:gd fmla="val 16667" name="adj"/>
            </a:avLst>
          </a:prstGeom>
          <a:solidFill>
            <a:schemeClr val="lt1">
              <a:alpha val="6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390525" y="2425700"/>
            <a:ext cx="8222100" cy="12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90525" y="3718840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475500" y="1678033"/>
            <a:ext cx="82221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75500" y="4406167"/>
            <a:ext cx="82221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 rot="10800000">
            <a:off x="0" y="2248000"/>
            <a:ext cx="9144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2248000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71900" y="2558767"/>
            <a:ext cx="8222100" cy="3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flipH="1" rot="10800000">
            <a:off x="0" y="2248000"/>
            <a:ext cx="9144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2248000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71900" y="2558767"/>
            <a:ext cx="8222100" cy="3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 flipH="1">
            <a:off x="0" y="0"/>
            <a:ext cx="457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/>
          <p:nvPr/>
        </p:nvSpPr>
        <p:spPr>
          <a:xfrm rot="5400000">
            <a:off x="1089275" y="3375100"/>
            <a:ext cx="68572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65500" y="3705956"/>
            <a:ext cx="40452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60950" y="2753800"/>
            <a:ext cx="8222100" cy="13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 flipH="1" rot="10800000">
            <a:off x="0" y="2248000"/>
            <a:ext cx="9144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0" y="2248000"/>
            <a:ext cx="9144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71900" y="2558767"/>
            <a:ext cx="3999900" cy="3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694250" y="2558767"/>
            <a:ext cx="3999900" cy="3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/>
        </p:nvSpPr>
        <p:spPr>
          <a:xfrm flipH="1" rot="10800000">
            <a:off x="3276600" y="33"/>
            <a:ext cx="58674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/>
          <p:nvPr/>
        </p:nvSpPr>
        <p:spPr>
          <a:xfrm rot="-5400000">
            <a:off x="-98100" y="3374700"/>
            <a:ext cx="6858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226078" y="477067"/>
            <a:ext cx="2808000" cy="12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226075" y="1954400"/>
            <a:ext cx="2808000" cy="4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90250" y="651000"/>
            <a:ext cx="62271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/>
        </p:nvSpPr>
        <p:spPr>
          <a:xfrm flipH="1" rot="10800000">
            <a:off x="0" y="0"/>
            <a:ext cx="9144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/>
          <p:nvPr/>
        </p:nvSpPr>
        <p:spPr>
          <a:xfrm flipH="1" rot="10800000">
            <a:off x="0" y="6163633"/>
            <a:ext cx="9144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7150" y="6262433"/>
            <a:ext cx="8382000" cy="5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71900" y="2558767"/>
            <a:ext cx="8222100" cy="3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ctrTitle"/>
          </p:nvPr>
        </p:nvSpPr>
        <p:spPr>
          <a:xfrm>
            <a:off x="390525" y="2707059"/>
            <a:ext cx="8222100" cy="12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Using Invariants in Design and Implementation of ADTs</a:t>
            </a:r>
            <a:endParaRPr b="0" i="0" sz="5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390525" y="4042400"/>
            <a:ext cx="8222100" cy="7265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Neeraj Jain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Arun Taneja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Invariant and Abstract data types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275772" y="2090067"/>
            <a:ext cx="7271542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static Tweet retweetLater(Tweet t)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Date d = t.getTimestamp();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d.setHours(d.getHours()+1);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return new Tweet("rbmllr", t.getText(), d);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Invariant and Abstract data types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275772" y="2090067"/>
            <a:ext cx="8550739" cy="4280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 Tweet(String author, String text, Date timestamp) 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this.author = author;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this.text = text;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this.timestamp = new Date(timestamp.getTime());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possible examples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75772" y="2335237"/>
            <a:ext cx="8550739" cy="4035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card game having 52 cards.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Other possible examples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275772" y="2335237"/>
            <a:ext cx="8550739" cy="4035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Arithmetic progression series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275772" y="2266529"/>
            <a:ext cx="8796469" cy="4661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Representation invariants are a mathematical tool for checking the correctness of implementations of abstract data types (ADTs).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set of invariants are defined which together guarantee the internal consistency of the data structure.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good ADT preserves its own invariants.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Invariants must be established by creators and producers and preserved by observers and mutators.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set of invariants are defined which together guarantee the internal consistency of the data structure.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390525" y="364638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7"/>
          <p:cNvSpPr txBox="1"/>
          <p:nvPr>
            <p:ph type="ctrTitle"/>
          </p:nvPr>
        </p:nvSpPr>
        <p:spPr>
          <a:xfrm>
            <a:off x="390525" y="2425700"/>
            <a:ext cx="8222100" cy="12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-US"/>
              <a:t>Thanks</a:t>
            </a:r>
            <a:endParaRPr b="0" i="0" sz="4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471900" y="2558767"/>
            <a:ext cx="8222100" cy="3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13131"/>
                </a:solidFill>
                <a:latin typeface="Calibri"/>
                <a:ea typeface="Calibri"/>
                <a:cs typeface="Calibri"/>
                <a:sym typeface="Calibri"/>
              </a:rPr>
              <a:t>invariants</a:t>
            </a:r>
            <a:endParaRPr b="0" i="0" sz="2400" u="none" cap="none" strike="noStrike">
              <a:solidFill>
                <a:srgbClr val="3131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13131"/>
                </a:solidFill>
                <a:latin typeface="Calibri"/>
                <a:ea typeface="Calibri"/>
                <a:cs typeface="Calibri"/>
                <a:sym typeface="Calibri"/>
              </a:rPr>
              <a:t>abstraction functions</a:t>
            </a:r>
            <a:endParaRPr b="0" i="0" sz="2400" u="none" cap="none" strike="noStrike">
              <a:solidFill>
                <a:srgbClr val="3131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313131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 b="0" i="0" sz="2400" u="none" cap="none" strike="noStrike">
              <a:solidFill>
                <a:srgbClr val="3131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Invariant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523541" y="626083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71900" y="2558767"/>
            <a:ext cx="82221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2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An invariant is a property of a program that 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2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is always true, for every possible runtime 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-US" sz="2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state of the program.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28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-US" sz="2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Immutability</a:t>
            </a:r>
            <a:r>
              <a:rPr b="0" i="0" lang="en-US" sz="2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 is one crucial invariant that we’ve already encountered: once created, an immutable object should always represent the same value, for its entire lifetime.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2800" u="none" cap="none" strike="noStrike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Invariant and Abstract data types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71900" y="2558767"/>
            <a:ext cx="8222100" cy="3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An </a:t>
            </a:r>
            <a:r>
              <a:rPr b="0" i="1" lang="en-US" sz="2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abstract data type (ADT) </a:t>
            </a:r>
            <a:r>
              <a:rPr b="0" i="0" lang="en-US" sz="2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is a type equipped with a set of operations for manipulating values of that type.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ADT is implemented by providing a </a:t>
            </a:r>
            <a:r>
              <a:rPr b="0" i="1" lang="en-US" sz="2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representation type</a:t>
            </a:r>
            <a:r>
              <a:rPr b="0" i="0" lang="en-US" sz="2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 for the values of the ADT and an implementation for the operations defined on values of the representation type. 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Invariant and Abstract data types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71900" y="2558767"/>
            <a:ext cx="8222100" cy="3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Saying that the ADT </a:t>
            </a:r>
            <a:r>
              <a:rPr b="0" i="1" lang="en-US" sz="2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preserves its own invariants</a:t>
            </a:r>
            <a:r>
              <a:rPr b="0" i="0" lang="en-US" sz="2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 means that the ADT is responsible for ensuring that its own invariants hold. It doesn't depend on good behavior from its clients.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When an ADT preserves its own invariants, reasoning about the code becomes much easier. 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14782" l="4666" r="23523" t="30818"/>
          <a:stretch/>
        </p:blipFill>
        <p:spPr>
          <a:xfrm>
            <a:off x="1117600" y="2293249"/>
            <a:ext cx="5471886" cy="445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Invariant and Abstract data types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14782" l="4666" r="23523" t="30818"/>
          <a:stretch/>
        </p:blipFill>
        <p:spPr>
          <a:xfrm>
            <a:off x="1117600" y="2293249"/>
            <a:ext cx="5471886" cy="445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71900" y="984967"/>
            <a:ext cx="82221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Invariant and Abstract data types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275772" y="2569029"/>
            <a:ext cx="639630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Tweet tweet = new Tweet("narendramodi“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, “Mitro kaise ho“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    ,new Date());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tweet.author = "rbmllr";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Invariant and Abstract data types</a:t>
            </a:r>
            <a:endParaRPr b="0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5762170" y="965600"/>
            <a:ext cx="3014329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property is accessible outside the Tweet Class.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523541" y="6260831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9102" l="5047" r="23523" t="18072"/>
          <a:stretch/>
        </p:blipFill>
        <p:spPr>
          <a:xfrm>
            <a:off x="0" y="0"/>
            <a:ext cx="544285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