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AA773C-78F8-4CC3-8C7B-C981AF074280}">
  <a:tblStyle styleId="{31AA773C-78F8-4CC3-8C7B-C981AF07428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p.diagrams.net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rpolding/databases-evolution-and-change-29b8abe9df3e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2600" y="685800"/>
            <a:ext cx="60831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Similar to graphs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382600" y="685800"/>
            <a:ext cx="60831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1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382600" y="685800"/>
            <a:ext cx="60831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2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 txBox="1"/>
          <p:nvPr>
            <p:ph idx="12" type="sldNum"/>
          </p:nvPr>
        </p:nvSpPr>
        <p:spPr>
          <a:xfrm>
            <a:off x="3886200" y="8686800"/>
            <a:ext cx="2962275" cy="447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2" type="sldNum"/>
          </p:nvPr>
        </p:nvSpPr>
        <p:spPr>
          <a:xfrm>
            <a:off x="3886200" y="8686800"/>
            <a:ext cx="2962275" cy="447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High level model(Conceptual form)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 level model (Logical form)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Representation model(physical form)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/>
          <p:nvPr>
            <p:ph idx="2" type="sldImg"/>
          </p:nvPr>
        </p:nvSpPr>
        <p:spPr>
          <a:xfrm>
            <a:off x="382600" y="685800"/>
            <a:ext cx="60832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/>
          <p:nvPr>
            <p:ph idx="2" type="sldImg"/>
          </p:nvPr>
        </p:nvSpPr>
        <p:spPr>
          <a:xfrm>
            <a:off x="382600" y="685800"/>
            <a:ext cx="60832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For drawing of ER diagrams: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https://app.diagrams.net/</a:t>
            </a:r>
            <a:r>
              <a:rPr lang="en"/>
              <a:t> or use Paint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:notes"/>
          <p:cNvSpPr/>
          <p:nvPr>
            <p:ph idx="2" type="sldImg"/>
          </p:nvPr>
        </p:nvSpPr>
        <p:spPr>
          <a:xfrm>
            <a:off x="382600" y="685800"/>
            <a:ext cx="60832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1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/>
          <p:nvPr>
            <p:ph idx="2" type="sldImg"/>
          </p:nvPr>
        </p:nvSpPr>
        <p:spPr>
          <a:xfrm>
            <a:off x="382600" y="685800"/>
            <a:ext cx="60832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2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/>
          <p:nvPr>
            <p:ph idx="2" type="sldImg"/>
          </p:nvPr>
        </p:nvSpPr>
        <p:spPr>
          <a:xfrm>
            <a:off x="382600" y="685800"/>
            <a:ext cx="60831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3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Key Attribute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Derived Attribute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 value Attribute</a:t>
            </a:r>
            <a:endParaRPr/>
          </a:p>
        </p:txBody>
      </p:sp>
      <p:sp>
        <p:nvSpPr>
          <p:cNvPr id="203" name="Google Shape;203;p23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:notes"/>
          <p:cNvSpPr/>
          <p:nvPr>
            <p:ph idx="2" type="sldImg"/>
          </p:nvPr>
        </p:nvSpPr>
        <p:spPr>
          <a:xfrm>
            <a:off x="382600" y="685800"/>
            <a:ext cx="60832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4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:notes"/>
          <p:cNvSpPr/>
          <p:nvPr>
            <p:ph idx="2" type="sldImg"/>
          </p:nvPr>
        </p:nvSpPr>
        <p:spPr>
          <a:xfrm>
            <a:off x="382600" y="685800"/>
            <a:ext cx="60831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f50037877_0_0:notes"/>
          <p:cNvSpPr/>
          <p:nvPr>
            <p:ph idx="2" type="sldImg"/>
          </p:nvPr>
        </p:nvSpPr>
        <p:spPr>
          <a:xfrm>
            <a:off x="382600" y="685800"/>
            <a:ext cx="60831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5f50037877_0_0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5f50037877_0_0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/>
          <p:nvPr>
            <p:ph idx="2" type="sldImg"/>
          </p:nvPr>
        </p:nvSpPr>
        <p:spPr>
          <a:xfrm>
            <a:off x="382600" y="685800"/>
            <a:ext cx="60831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382600" y="685800"/>
            <a:ext cx="60831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7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:notes"/>
          <p:cNvSpPr/>
          <p:nvPr>
            <p:ph idx="2" type="sldImg"/>
          </p:nvPr>
        </p:nvSpPr>
        <p:spPr>
          <a:xfrm>
            <a:off x="382600" y="685800"/>
            <a:ext cx="60831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382600" y="685800"/>
            <a:ext cx="60832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Data -&gt; Information -&gt;Database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Link provided contains video lectures on DBMS from Prof. Partha Pratim Das of IIT Kharagpur </a:t>
            </a:r>
            <a:endParaRPr/>
          </a:p>
        </p:txBody>
      </p:sp>
      <p:sp>
        <p:nvSpPr>
          <p:cNvPr id="57" name="Google Shape;57;p3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/>
          <p:nvPr>
            <p:ph idx="2" type="sldImg"/>
          </p:nvPr>
        </p:nvSpPr>
        <p:spPr>
          <a:xfrm>
            <a:off x="382600" y="685800"/>
            <a:ext cx="60831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9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idx="2" type="sldImg"/>
          </p:nvPr>
        </p:nvSpPr>
        <p:spPr>
          <a:xfrm>
            <a:off x="382600" y="685800"/>
            <a:ext cx="60831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Evolution of database: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https://medium.com/@rpolding/databases-evolution-and-change-29b8abe9df3e</a:t>
            </a:r>
            <a:r>
              <a:rPr lang="en"/>
              <a:t> by Robert Polding</a:t>
            </a:r>
            <a:br>
              <a:rPr lang="en"/>
            </a:br>
            <a:r>
              <a:rPr lang="en"/>
              <a:t>Includes video links at bottom of above link, if one doesn’t want to read.</a:t>
            </a:r>
            <a:br>
              <a:rPr lang="en"/>
            </a:br>
            <a:r>
              <a:rPr lang="en"/>
              <a:t>Also available databases are:</a:t>
            </a:r>
            <a:br>
              <a:rPr lang="en"/>
            </a:br>
            <a:r>
              <a:rPr lang="en"/>
              <a:t>     -     Cloud database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NoSQL Database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Distributed Database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Centralised Database</a:t>
            </a:r>
            <a:endParaRPr/>
          </a:p>
        </p:txBody>
      </p:sp>
      <p:sp>
        <p:nvSpPr>
          <p:cNvPr id="64" name="Google Shape;64;p4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382600" y="685800"/>
            <a:ext cx="60831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382600" y="685800"/>
            <a:ext cx="60831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/>
          <p:nvPr>
            <p:ph idx="2" type="sldImg"/>
          </p:nvPr>
        </p:nvSpPr>
        <p:spPr>
          <a:xfrm>
            <a:off x="382600" y="685800"/>
            <a:ext cx="60831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382600" y="685800"/>
            <a:ext cx="60831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Similar to m-tree structure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8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382600" y="685800"/>
            <a:ext cx="6083100" cy="34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914400" y="4343400"/>
            <a:ext cx="501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9:notes"/>
          <p:cNvSpPr txBox="1"/>
          <p:nvPr>
            <p:ph idx="12" type="sldNum"/>
          </p:nvPr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0" y="349660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35" name="Google Shape;35;p6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upport.microsoft.com/en-us/kb/283878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hyperlink" Target="https://dev.mysql.com/doc/workbench/en/wb-intro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ptel.ac.in/courses/106105175/1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guru99.com/data-modelling-conceptual-logical.html" TargetMode="External"/><Relationship Id="rId4" Type="http://schemas.openxmlformats.org/officeDocument/2006/relationships/hyperlink" Target="https://dev.mysql.com/downloads/workbench/" TargetMode="External"/><Relationship Id="rId5" Type="http://schemas.openxmlformats.org/officeDocument/2006/relationships/hyperlink" Target="http://dev.mysql.com/doc/" TargetMode="External"/><Relationship Id="rId6" Type="http://schemas.openxmlformats.org/officeDocument/2006/relationships/hyperlink" Target="http://www.mysqltutorial.org/" TargetMode="External"/><Relationship Id="rId7" Type="http://schemas.openxmlformats.org/officeDocument/2006/relationships/hyperlink" Target="https://msdn.microsoft.com/en-us/library/aa266955(v=vs.60).aspx" TargetMode="External"/><Relationship Id="rId8" Type="http://schemas.openxmlformats.org/officeDocument/2006/relationships/hyperlink" Target="https://nptel.ac.in/courses/106105175/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" sz="3600"/>
              <a:t>Introduction to DBMS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 1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685800" y="3627027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Taru </a:t>
            </a:r>
            <a:r>
              <a:rPr lang="en" sz="2400">
                <a:solidFill>
                  <a:schemeClr val="dk2"/>
                </a:solidFill>
              </a:rPr>
              <a:t>Sharma, Shailendra Kumar Saini</a:t>
            </a:r>
            <a:endParaRPr b="0" i="0" sz="2400" u="none" cap="none" strike="noStrike">
              <a:solidFill>
                <a:srgbClr val="2388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Network Based Database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965150"/>
            <a:ext cx="79341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25" y="1588950"/>
            <a:ext cx="4322151" cy="28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550" y="1492325"/>
            <a:ext cx="3404549" cy="305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Object Oriented Database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1200150"/>
            <a:ext cx="7934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Information is represented in form of objects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Database integrated with object-oriented programming language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Support for complex objects</a:t>
            </a:r>
            <a:endParaRPr sz="24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Object Oriented Database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7200" y="1200150"/>
            <a:ext cx="7934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625" y="1533525"/>
            <a:ext cx="5740025" cy="29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Relational Databases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685800" y="14859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➢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relational database is a collection of data items organized as tables.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➢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is comprised of columns and rows.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➢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 define attributes of the data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➢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record is stored in a row. (tuple)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RDBMS Advantages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685800" y="14859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➢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work with very large datasets.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➢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redundancy can be minimized.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➢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Easier to maintain security.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➢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Easier to change and update data.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➢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Flexible for future extensions.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685800" y="1485900"/>
            <a:ext cx="77724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" sz="2400">
                <a:solidFill>
                  <a:srgbClr val="000000"/>
                </a:solidFill>
              </a:rPr>
              <a:t>Process of creating a data model for an information system by applying certain formal techniques.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" sz="2400">
                <a:solidFill>
                  <a:srgbClr val="000000"/>
                </a:solidFill>
              </a:rPr>
              <a:t>Conceptual representation of </a:t>
            </a:r>
            <a:endParaRPr sz="24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Data Objects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Association between them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Rules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Conceptual Model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Defines </a:t>
            </a:r>
            <a:r>
              <a:rPr b="1" lang="en" sz="2400"/>
              <a:t>What</a:t>
            </a:r>
            <a:r>
              <a:rPr lang="en" sz="2400"/>
              <a:t> the system contains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Purpose is to establish the entities, their attributes, and their relationships</a:t>
            </a:r>
            <a:endParaRPr sz="24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Entity</a:t>
            </a:r>
            <a:r>
              <a:rPr lang="en" sz="2000"/>
              <a:t>: A real-world thing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Attribute</a:t>
            </a:r>
            <a:r>
              <a:rPr lang="en" sz="2000"/>
              <a:t>: Characteristics or properties of an entity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Relationship</a:t>
            </a:r>
            <a:r>
              <a:rPr lang="en" sz="2000"/>
              <a:t>: Dependency or association between two entities</a:t>
            </a:r>
            <a:endParaRPr sz="2000">
              <a:solidFill>
                <a:srgbClr val="34343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250">
              <a:solidFill>
                <a:srgbClr val="34343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Logical Model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Defines </a:t>
            </a:r>
            <a:r>
              <a:rPr b="1" lang="en" sz="2400"/>
              <a:t>HOW</a:t>
            </a:r>
            <a:r>
              <a:rPr lang="en" sz="2400"/>
              <a:t> the system should be implemented regardless of the DBMS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The process of creating a Logical model based on a  conceptual model involves: </a:t>
            </a:r>
            <a:endParaRPr sz="24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Setting the Attributes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Setting the Relationships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Physical Model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="1" lang="en" sz="2400"/>
              <a:t>How </a:t>
            </a:r>
            <a:r>
              <a:rPr lang="en" sz="2400"/>
              <a:t>data is physically represented on disk.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Involves adding “platform specific” detail to the model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400"/>
              <a:buChar char="➢"/>
            </a:pPr>
            <a:r>
              <a:rPr lang="en" sz="2400"/>
              <a:t>Developed for a specific version of a DBMS, location, data storage or technology to be used in the project.</a:t>
            </a:r>
            <a:endParaRPr sz="2400">
              <a:solidFill>
                <a:srgbClr val="34343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400"/>
              <a:buChar char="➢"/>
            </a:pPr>
            <a:r>
              <a:rPr lang="en" sz="2400"/>
              <a:t>Primary and Foreign keys, views, indexes, access profiles, and authorizations, etc. are defined.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685800" y="1485900"/>
            <a:ext cx="77724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" sz="2400">
                <a:solidFill>
                  <a:srgbClr val="000000"/>
                </a:solidFill>
              </a:rPr>
              <a:t>Portrays a better understanding of business requirements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" sz="2400">
                <a:solidFill>
                  <a:srgbClr val="000000"/>
                </a:solidFill>
              </a:rPr>
              <a:t>Creation of robust design and easy to rework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" sz="2400">
                <a:solidFill>
                  <a:srgbClr val="000000"/>
                </a:solidFill>
              </a:rPr>
              <a:t>Improves performance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" sz="2400">
                <a:solidFill>
                  <a:srgbClr val="000000"/>
                </a:solidFill>
              </a:rPr>
              <a:t>Improves data quality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Objective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457200" y="1200150"/>
            <a:ext cx="5752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Types of Database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Relational Databases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Data Modeling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Relationship Model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Normalization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MySQL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Connecting to MySQL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Entity Relationship model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➢"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conceptual view of database.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➢"/>
            </a:pPr>
            <a:r>
              <a:rPr lang="en"/>
              <a:t>I</a:t>
            </a: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a way of graphically representing the logical relationship of entities.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➢"/>
            </a:pPr>
            <a:r>
              <a:rPr lang="en"/>
              <a:t>S</a:t>
            </a: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hows entities and relationship among them.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Entity: (</a:t>
            </a:r>
            <a:r>
              <a:rPr lang="en" sz="2000"/>
              <a:t>Table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(Rectangle)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real world object.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 in School database student, teacher, class can be considered as entities.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Attributes: (Column) (Ellipse)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are the properties of entities.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have values.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 Student entity can have attributes like: Name, Age, Roll Number.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can be of various types: Single, composite, multivalued, derived.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r_attributes.png" id="188" name="Google Shape;1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0949" y="2374988"/>
            <a:ext cx="2765850" cy="10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Entities &amp; Attributes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ntities.png" id="190" name="Google Shape;19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8725" y="1372791"/>
            <a:ext cx="3250406" cy="307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Relationship: (Diamond)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➢"/>
            </a:pPr>
            <a:r>
              <a:rPr lang="en" sz="2200"/>
              <a:t>I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the association between entities.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➢"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 student </a:t>
            </a:r>
            <a:r>
              <a:rPr b="1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enrolls 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course or employee </a:t>
            </a:r>
            <a:r>
              <a:rPr b="1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a department.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➢"/>
            </a:pPr>
            <a:r>
              <a:rPr lang="en" sz="2200"/>
              <a:t>C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also have attributes like entities.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➢"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Degree: Number of participant entries in a relationship.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➢"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Cardinality: Number of entities in one entity set can be associated with number of other entity set: One to One, One to Many, Many to One, Many to Many.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r_relation_one_to_many.png"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075" y="4006224"/>
            <a:ext cx="3302300" cy="919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_relation_one_to_one.png" id="199" name="Google Shape;19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9413" y="3978113"/>
            <a:ext cx="3950494" cy="110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tities.png"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25" y="1372791"/>
            <a:ext cx="3250406" cy="3071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_attributes.png" id="206" name="Google Shape;2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0500" y="1417344"/>
            <a:ext cx="2936081" cy="11644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_attributes_composite.png" id="207" name="Google Shape;20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323" y="2581780"/>
            <a:ext cx="2771475" cy="171744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Representation: Entities and Attributes</a:t>
            </a:r>
            <a:endParaRPr b="1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r_attributes_derived.png" id="209" name="Google Shape;209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0648" y="2935750"/>
            <a:ext cx="3095775" cy="202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example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has 3 columns: Id, Name and Company.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has 4 rows, each representing set of data in terms of columns.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Google Shape;217;p31"/>
          <p:cNvGraphicFramePr/>
          <p:nvPr/>
        </p:nvGraphicFramePr>
        <p:xfrm>
          <a:off x="603325" y="150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{31AA773C-78F8-4CC3-8C7B-C981AF074280}</a:tableStyleId>
              </a:tblPr>
              <a:tblGrid>
                <a:gridCol w="1159425"/>
                <a:gridCol w="1892700"/>
                <a:gridCol w="41868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Id</a:t>
                      </a:r>
                      <a:endParaRPr b="1" sz="1100" u="none" cap="none" strike="noStrike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Name</a:t>
                      </a:r>
                      <a:endParaRPr b="1" sz="1100" u="none" cap="none" strike="noStrike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Company</a:t>
                      </a:r>
                      <a:endParaRPr b="1" sz="1100" u="none" cap="none" strike="noStrike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Chirag</a:t>
                      </a:r>
                      <a:endParaRPr sz="1100" u="none" cap="none" strike="noStrike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Metacube</a:t>
                      </a:r>
                      <a:endParaRPr sz="1100" u="none" cap="none" strike="noStrike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Manish</a:t>
                      </a:r>
                      <a:endParaRPr sz="1100" u="none" cap="none" strike="noStrike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Metacube</a:t>
                      </a:r>
                      <a:endParaRPr sz="1100" u="none" cap="none" strike="noStrike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Chris</a:t>
                      </a:r>
                      <a:endParaRPr sz="1100" u="none" cap="none" strike="noStrike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ECI</a:t>
                      </a:r>
                      <a:endParaRPr sz="1100" u="none" cap="none" strike="noStrike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Jonathan</a:t>
                      </a:r>
                      <a:endParaRPr sz="1100" u="none" cap="none" strike="noStrike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XYZ</a:t>
                      </a:r>
                      <a:endParaRPr sz="1100" u="none" cap="none" strike="noStrike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Normalisation is a technique of organizing the data in the database.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 is a systematic approach of decomposing tables to eliminate data redundancy and undesirable characteristics like Insertion, Update and Deletion Anomalies.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 is used for mainly two purpose: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Eliminating redundant data.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Ensuring data dependencies make sense i.e data is logically stored.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 Rules: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1st Normal Form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2nd Normal Form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3rd Normal Form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BCNF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https://support.microsoft.com/en-us/kb/283878</a:t>
            </a:r>
            <a:endParaRPr sz="1600"/>
          </a:p>
        </p:txBody>
      </p:sp>
      <p:sp>
        <p:nvSpPr>
          <p:cNvPr id="224" name="Google Shape;22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231" name="Google Shape;231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450" y="1538725"/>
            <a:ext cx="6585651" cy="23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open source database management software that helps users store, organize, and retrieve data.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 standard form of the well-known SQL data language.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on many operating systems and with many languages including PHP, PERL, C, C++, JAVA, etc.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very powerful program, supports large databases.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4"/>
          <p:cNvPicPr preferRelativeResize="0"/>
          <p:nvPr/>
        </p:nvPicPr>
        <p:blipFill rotWithShape="1">
          <a:blip r:embed="rId3">
            <a:alphaModFix amt="28000"/>
          </a:blip>
          <a:srcRect b="0" l="0" r="0" t="0"/>
          <a:stretch/>
        </p:blipFill>
        <p:spPr>
          <a:xfrm>
            <a:off x="2971800" y="2105588"/>
            <a:ext cx="3200400" cy="12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sql-workbench_78451.png" id="246" name="Google Shape;246;p35"/>
          <p:cNvPicPr preferRelativeResize="0"/>
          <p:nvPr/>
        </p:nvPicPr>
        <p:blipFill rotWithShape="1">
          <a:blip r:embed="rId3">
            <a:alphaModFix amt="29000"/>
          </a:blip>
          <a:srcRect b="0" l="0" r="0" t="0"/>
          <a:stretch/>
        </p:blipFill>
        <p:spPr>
          <a:xfrm>
            <a:off x="3335125" y="1826163"/>
            <a:ext cx="2473750" cy="24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Workbench is a visual database design tool that integrates SQL development, administration, database design, creation and maintenance into a single, seamless environment for the MySQL database system.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Workbench delivers visual tools for creating, executing, and optimizing SQL queries. The SQL Editor provides color syntax highlighting, </a:t>
            </a:r>
            <a:r>
              <a:rPr lang="en" sz="2000"/>
              <a:t>autocomplete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reuse of SQL snippets, and execution history of SQL.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https://dev.mysql.com/doc/workbench/en/wb-intro.html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 to MySQL : Workbench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 to MySQL : Command Prompt</a:t>
            </a:r>
            <a:endParaRPr b="1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provides interactive shell for executing SQL commands. You can find MySQL client on MySQL installed machine. For example: 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5.5 Command Line Client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will ask for password, on providing correct password you will find mysql &gt; prompt.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975" y="3187819"/>
            <a:ext cx="4748380" cy="1641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Introduction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➢"/>
            </a:pPr>
            <a:r>
              <a:rPr lang="en"/>
              <a:t>I</a:t>
            </a: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a system software.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➢"/>
            </a:pPr>
            <a:r>
              <a:rPr lang="en"/>
              <a:t>I</a:t>
            </a: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a collection of interrelated data (database).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➢"/>
            </a:pPr>
            <a:r>
              <a:rPr lang="en"/>
              <a:t>A</a:t>
            </a: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llows us to create and manage databases.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➢"/>
            </a:pPr>
            <a:r>
              <a:rPr lang="en"/>
              <a:t>P</a:t>
            </a: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rovides users a systematic way to create, retrieve, update and manage data.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https://nptel.ac.in/courses/106105175/1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 to MySQL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way to connect is from command prompt: you can navigate to MySQL bin and type “mysql”.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Type: mysql -u &lt;username&gt; -p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will ask for entering the password. Providing correct password will show mysql prompt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438" y="3359831"/>
            <a:ext cx="6893125" cy="13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https://www.guru99.com/data-modelling-conceptual-logical.html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https://dev.mysql.com/downloads/workbench/</a:t>
            </a:r>
            <a:endParaRPr b="0" i="0" sz="18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http://dev.mysql.com/doc/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http://www.mysqltutorial.org/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https://msdn.microsoft.com/en-us/library/aa266955(v=vs.60).aspx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https://nptel.ac.in/courses/106105175/1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DBMS Types: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Flat File Based Database Management Systems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Database Management Systems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Database Management Systems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Object-oriented Database Management Systems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Database Management Systems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Flat File Based Database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457200" y="1200150"/>
            <a:ext cx="7934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Stores data in a plain text 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Each line of the text holds a record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Fields of a record separated by a delimiter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Cannot contain multiple tables</a:t>
            </a:r>
            <a:endParaRPr sz="24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Flat File Based Database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457200" y="1200150"/>
            <a:ext cx="7934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675" y="1338900"/>
            <a:ext cx="7184976" cy="34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Hierarchical Database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200150"/>
            <a:ext cx="7934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Operates in parent-child tree model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Each record can have one parent and multiple childs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Ideal for storing data with items that describe attributes and features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Records can be accessed and updated rapidly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Hierarchical Database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1200150"/>
            <a:ext cx="7934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250" y="1685925"/>
            <a:ext cx="6230525" cy="2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Network Based Database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200150"/>
            <a:ext cx="7934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Is a progression from hierarchical model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Each child can have multiple parents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More flexible than hierarchical model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/>
              <a:t>Allows many to many relationships</a:t>
            </a:r>
            <a:endParaRPr sz="24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