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jLjF7U6FKQQ71DZoc2JFrd7Gvy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1F7565-AC63-4B3E-A88B-8F61DC66A267}">
  <a:tblStyle styleId="{E31F7565-AC63-4B3E-A88B-8F61DC66A26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56" name="Google Shape;156;p9: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0: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63" name="Google Shape;163;p10: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1: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71" name="Google Shape;171;p11: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2: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79" name="Google Shape;179;p12: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3: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86" name="Google Shape;186;p13: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4: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93" name="Google Shape;193;p14: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6: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206" name="Google Shape;206;p16: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382600" y="685800"/>
            <a:ext cx="60832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2: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84" name="Google Shape;84;p2: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4: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14" name="Google Shape;114;p4: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5: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5: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b9372b50d_0_24: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3b9372b50d_0_24: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28" name="Google Shape;128;g13b9372b50d_0_24: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6: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35" name="Google Shape;135;p6: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42" name="Google Shape;142;p7: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8: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8: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4"/>
          <p:cNvSpPr/>
          <p:nvPr/>
        </p:nvSpPr>
        <p:spPr>
          <a:xfrm>
            <a:off x="0" y="0"/>
            <a:ext cx="9144000" cy="3518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44"/>
          <p:cNvCxnSpPr/>
          <p:nvPr/>
        </p:nvCxnSpPr>
        <p:spPr>
          <a:xfrm>
            <a:off x="0" y="349660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12" name="Google Shape;12;p44"/>
          <p:cNvSpPr txBox="1"/>
          <p:nvPr>
            <p:ph type="ctrTitle"/>
          </p:nvPr>
        </p:nvSpPr>
        <p:spPr>
          <a:xfrm>
            <a:off x="685800" y="1867781"/>
            <a:ext cx="7772400" cy="16488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9pPr>
          </a:lstStyle>
          <a:p/>
        </p:txBody>
      </p:sp>
      <p:sp>
        <p:nvSpPr>
          <p:cNvPr id="13" name="Google Shape;13;p44"/>
          <p:cNvSpPr txBox="1"/>
          <p:nvPr>
            <p:ph idx="1" type="subTitle"/>
          </p:nvPr>
        </p:nvSpPr>
        <p:spPr>
          <a:xfrm>
            <a:off x="685800" y="3627027"/>
            <a:ext cx="7772400" cy="774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
        <p:nvSpPr>
          <p:cNvPr id="14" name="Google Shape;14;p4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54"/>
          <p:cNvSpPr/>
          <p:nvPr/>
        </p:nvSpPr>
        <p:spPr>
          <a:xfrm>
            <a:off x="0" y="0"/>
            <a:ext cx="9144000" cy="3518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54"/>
          <p:cNvCxnSpPr/>
          <p:nvPr/>
        </p:nvCxnSpPr>
        <p:spPr>
          <a:xfrm>
            <a:off x="0" y="3496605"/>
            <a:ext cx="9144000" cy="0"/>
          </a:xfrm>
          <a:prstGeom prst="straightConnector1">
            <a:avLst/>
          </a:prstGeom>
          <a:noFill/>
          <a:ln cap="flat" cmpd="sng" w="57150">
            <a:solidFill>
              <a:srgbClr val="000000">
                <a:alpha val="13725"/>
              </a:srgbClr>
            </a:solidFill>
            <a:prstDash val="solid"/>
            <a:round/>
            <a:headEnd len="sm" w="sm" type="none"/>
            <a:tailEnd len="sm" w="sm" type="none"/>
          </a:ln>
        </p:spPr>
      </p:cxnSp>
      <p:sp>
        <p:nvSpPr>
          <p:cNvPr id="65" name="Google Shape;65;p54"/>
          <p:cNvSpPr txBox="1"/>
          <p:nvPr>
            <p:ph type="ctrTitle"/>
          </p:nvPr>
        </p:nvSpPr>
        <p:spPr>
          <a:xfrm>
            <a:off x="685800" y="1867781"/>
            <a:ext cx="7772400" cy="16488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9pPr>
          </a:lstStyle>
          <a:p/>
        </p:txBody>
      </p:sp>
      <p:sp>
        <p:nvSpPr>
          <p:cNvPr id="66" name="Google Shape;66;p54"/>
          <p:cNvSpPr txBox="1"/>
          <p:nvPr>
            <p:ph idx="1" type="subTitle"/>
          </p:nvPr>
        </p:nvSpPr>
        <p:spPr>
          <a:xfrm>
            <a:off x="685800" y="3627027"/>
            <a:ext cx="7772400" cy="774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
        <p:nvSpPr>
          <p:cNvPr id="67" name="Google Shape;67;p5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55"/>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70" name="Google Shape;70;p55"/>
          <p:cNvSpPr/>
          <p:nvPr/>
        </p:nvSpPr>
        <p:spPr>
          <a:xfrm>
            <a:off x="4274" y="0"/>
            <a:ext cx="9144000" cy="44064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1" name="Google Shape;71;p55"/>
          <p:cNvCxnSpPr/>
          <p:nvPr/>
        </p:nvCxnSpPr>
        <p:spPr>
          <a:xfrm>
            <a:off x="0" y="4384371"/>
            <a:ext cx="9144000" cy="0"/>
          </a:xfrm>
          <a:prstGeom prst="straightConnector1">
            <a:avLst/>
          </a:prstGeom>
          <a:noFill/>
          <a:ln cap="flat" cmpd="sng" w="57150">
            <a:solidFill>
              <a:srgbClr val="000000">
                <a:alpha val="13725"/>
              </a:srgbClr>
            </a:solidFill>
            <a:prstDash val="solid"/>
            <a:round/>
            <a:headEnd len="sm" w="sm" type="none"/>
            <a:tailEnd len="sm" w="sm" type="none"/>
          </a:ln>
        </p:spPr>
      </p:cxnSp>
      <p:sp>
        <p:nvSpPr>
          <p:cNvPr id="72" name="Google Shape;72;p55"/>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3" name="Shape 73"/>
        <p:cNvGrpSpPr/>
        <p:nvPr/>
      </p:nvGrpSpPr>
      <p:grpSpPr>
        <a:xfrm>
          <a:off x="0" y="0"/>
          <a:ext cx="0" cy="0"/>
          <a:chOff x="0" y="0"/>
          <a:chExt cx="0" cy="0"/>
        </a:xfrm>
      </p:grpSpPr>
      <p:sp>
        <p:nvSpPr>
          <p:cNvPr id="74" name="Google Shape;74;p56"/>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 name="Shape 15"/>
        <p:cNvGrpSpPr/>
        <p:nvPr/>
      </p:nvGrpSpPr>
      <p:grpSpPr>
        <a:xfrm>
          <a:off x="0" y="0"/>
          <a:ext cx="0" cy="0"/>
          <a:chOff x="0" y="0"/>
          <a:chExt cx="0" cy="0"/>
        </a:xfrm>
      </p:grpSpPr>
      <p:sp>
        <p:nvSpPr>
          <p:cNvPr id="16" name="Google Shape;16;p45"/>
          <p:cNvSpPr/>
          <p:nvPr/>
        </p:nvSpPr>
        <p:spPr>
          <a:xfrm>
            <a:off x="0" y="0"/>
            <a:ext cx="9144000" cy="1149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45"/>
          <p:cNvCxnSpPr/>
          <p:nvPr/>
        </p:nvCxnSpPr>
        <p:spPr>
          <a:xfrm>
            <a:off x="0" y="112787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18" name="Google Shape;18;p4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19" name="Google Shape;19;p45"/>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 name="Google Shape;20;p45"/>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 name="Google Shape;21;p45"/>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6"/>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46"/>
          <p:cNvCxnSpPr/>
          <p:nvPr/>
        </p:nvCxnSpPr>
        <p:spPr>
          <a:xfrm>
            <a:off x="0" y="112787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25" name="Google Shape;25;p4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26" name="Google Shape;26;p46"/>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46"/>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1"/>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 name="Google Shape;30;p51"/>
          <p:cNvCxnSpPr/>
          <p:nvPr/>
        </p:nvCxnSpPr>
        <p:spPr>
          <a:xfrm>
            <a:off x="0" y="112787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31" name="Google Shape;31;p5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32" name="Google Shape;32;p5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52"/>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35" name="Google Shape;35;p52"/>
          <p:cNvSpPr/>
          <p:nvPr/>
        </p:nvSpPr>
        <p:spPr>
          <a:xfrm>
            <a:off x="4274" y="0"/>
            <a:ext cx="9144000" cy="44064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 name="Google Shape;36;p52"/>
          <p:cNvCxnSpPr/>
          <p:nvPr/>
        </p:nvCxnSpPr>
        <p:spPr>
          <a:xfrm>
            <a:off x="0" y="4384371"/>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37" name="Google Shape;37;p5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5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8"/>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 name="Google Shape;46;p48"/>
          <p:cNvCxnSpPr/>
          <p:nvPr/>
        </p:nvCxnSpPr>
        <p:spPr>
          <a:xfrm>
            <a:off x="0" y="1127875"/>
            <a:ext cx="9144000" cy="0"/>
          </a:xfrm>
          <a:prstGeom prst="straightConnector1">
            <a:avLst/>
          </a:prstGeom>
          <a:noFill/>
          <a:ln cap="flat" cmpd="sng" w="57150">
            <a:solidFill>
              <a:srgbClr val="000000">
                <a:alpha val="13725"/>
              </a:srgbClr>
            </a:solidFill>
            <a:prstDash val="solid"/>
            <a:round/>
            <a:headEnd len="sm" w="sm" type="none"/>
            <a:tailEnd len="sm" w="sm" type="none"/>
          </a:ln>
        </p:spPr>
      </p:cxnSp>
      <p:sp>
        <p:nvSpPr>
          <p:cNvPr id="47" name="Google Shape;47;p4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48" name="Google Shape;48;p4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48"/>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49"/>
          <p:cNvSpPr/>
          <p:nvPr/>
        </p:nvSpPr>
        <p:spPr>
          <a:xfrm>
            <a:off x="0" y="0"/>
            <a:ext cx="9144000" cy="1149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Google Shape;52;p49"/>
          <p:cNvCxnSpPr/>
          <p:nvPr/>
        </p:nvCxnSpPr>
        <p:spPr>
          <a:xfrm>
            <a:off x="0" y="1127875"/>
            <a:ext cx="9144000" cy="0"/>
          </a:xfrm>
          <a:prstGeom prst="straightConnector1">
            <a:avLst/>
          </a:prstGeom>
          <a:noFill/>
          <a:ln cap="flat" cmpd="sng" w="57150">
            <a:solidFill>
              <a:srgbClr val="000000">
                <a:alpha val="13725"/>
              </a:srgbClr>
            </a:solidFill>
            <a:prstDash val="solid"/>
            <a:round/>
            <a:headEnd len="sm" w="sm" type="none"/>
            <a:tailEnd len="sm" w="sm" type="none"/>
          </a:ln>
        </p:spPr>
      </p:cxnSp>
      <p:sp>
        <p:nvSpPr>
          <p:cNvPr id="53" name="Google Shape;53;p4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54" name="Google Shape;54;p49"/>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5" name="Google Shape;55;p49"/>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 name="Google Shape;56;p4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50"/>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 name="Google Shape;59;p50"/>
          <p:cNvCxnSpPr/>
          <p:nvPr/>
        </p:nvCxnSpPr>
        <p:spPr>
          <a:xfrm>
            <a:off x="0" y="1127875"/>
            <a:ext cx="9144000" cy="0"/>
          </a:xfrm>
          <a:prstGeom prst="straightConnector1">
            <a:avLst/>
          </a:prstGeom>
          <a:noFill/>
          <a:ln cap="flat" cmpd="sng" w="57150">
            <a:solidFill>
              <a:srgbClr val="000000">
                <a:alpha val="13725"/>
              </a:srgbClr>
            </a:solidFill>
            <a:prstDash val="solid"/>
            <a:round/>
            <a:headEnd len="sm" w="sm" type="none"/>
            <a:tailEnd len="sm" w="sm" type="none"/>
          </a:ln>
        </p:spPr>
      </p:cxnSp>
      <p:sp>
        <p:nvSpPr>
          <p:cNvPr id="60" name="Google Shape;60;p5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61" name="Google Shape;61;p5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iz">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7" name="Google Shape;7;p4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iz">
    <p:bg>
      <p:bgPr>
        <a:solidFill>
          <a:schemeClr val="lt1"/>
        </a:solidFill>
      </p:bgPr>
    </p:bg>
    <p:spTree>
      <p:nvGrpSpPr>
        <p:cNvPr id="40" name="Shape 40"/>
        <p:cNvGrpSpPr/>
        <p:nvPr/>
      </p:nvGrpSpPr>
      <p:grpSpPr>
        <a:xfrm>
          <a:off x="0" y="0"/>
          <a:ext cx="0" cy="0"/>
          <a:chOff x="0" y="0"/>
          <a:chExt cx="0" cy="0"/>
        </a:xfrm>
      </p:grpSpPr>
      <p:sp>
        <p:nvSpPr>
          <p:cNvPr id="41" name="Google Shape;41;p4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42" name="Google Shape;42;p4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3" name="Google Shape;43;p47"/>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 id="2147483660" r:id="rId5"/>
    <p:sldLayoutId id="214748366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mysqltutorial.org/import-csv-file-mysql-tab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geeksforgeeks.org/mysql-grant-revoke-privilege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w3schools.in/mysql/ddl-dml-dc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hyperlink" Target="https://www.w3schools.com/sql/sql_join.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3.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5.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hyperlink" Target="http://www.mysqltutorial.org/mysql-alia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www.mysqltutorial.org/basic-mysql-tutorial.aspx" TargetMode="External"/><Relationship Id="rId4" Type="http://schemas.openxmlformats.org/officeDocument/2006/relationships/hyperlink" Target="https://www.geeksforgeeks.org/sql-ddl-dml-dcl-tcl-commands/" TargetMode="External"/><Relationship Id="rId5" Type="http://schemas.openxmlformats.org/officeDocument/2006/relationships/hyperlink" Target="https://www.techonthenet.com/mysql/joins.php" TargetMode="External"/><Relationship Id="rId6" Type="http://schemas.openxmlformats.org/officeDocument/2006/relationships/hyperlink" Target="https://www.geeksforgeeks.org/mysql-grant-revoke-privileg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txBox="1"/>
          <p:nvPr>
            <p:ph type="ctrTitle"/>
          </p:nvPr>
        </p:nvSpPr>
        <p:spPr>
          <a:xfrm>
            <a:off x="685800" y="1867781"/>
            <a:ext cx="7772400" cy="1648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7200"/>
              <a:buFont typeface="Arial"/>
              <a:buNone/>
            </a:pPr>
            <a:r>
              <a:rPr lang="en" sz="3600"/>
              <a:t>SQL Commands &amp; Joins</a:t>
            </a:r>
            <a:endParaRPr b="1" i="0" sz="3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7200"/>
              <a:buFont typeface="Arial"/>
              <a:buNone/>
            </a:pPr>
            <a:r>
              <a:rPr b="1" i="0" lang="en" sz="3600" u="none" cap="none" strike="noStrike">
                <a:solidFill>
                  <a:schemeClr val="lt1"/>
                </a:solidFill>
                <a:latin typeface="Arial"/>
                <a:ea typeface="Arial"/>
                <a:cs typeface="Arial"/>
                <a:sym typeface="Arial"/>
              </a:rPr>
              <a:t>Session </a:t>
            </a:r>
            <a:r>
              <a:rPr lang="en" sz="3600"/>
              <a:t>2</a:t>
            </a:r>
            <a:endParaRPr b="1" i="0" sz="3600" u="none" cap="none" strike="noStrike">
              <a:solidFill>
                <a:schemeClr val="lt1"/>
              </a:solidFill>
              <a:latin typeface="Arial"/>
              <a:ea typeface="Arial"/>
              <a:cs typeface="Arial"/>
              <a:sym typeface="Arial"/>
            </a:endParaRPr>
          </a:p>
        </p:txBody>
      </p:sp>
      <p:sp>
        <p:nvSpPr>
          <p:cNvPr id="80" name="Google Shape;80;p1"/>
          <p:cNvSpPr txBox="1"/>
          <p:nvPr/>
        </p:nvSpPr>
        <p:spPr>
          <a:xfrm>
            <a:off x="685800" y="3627027"/>
            <a:ext cx="7772400" cy="77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dk2"/>
                </a:solidFill>
              </a:rPr>
              <a:t>Taru</a:t>
            </a:r>
            <a:r>
              <a:rPr b="0" i="0" lang="en" sz="2400" u="none" cap="none" strike="noStrike">
                <a:solidFill>
                  <a:schemeClr val="dk2"/>
                </a:solidFill>
                <a:latin typeface="Arial"/>
                <a:ea typeface="Arial"/>
                <a:cs typeface="Arial"/>
                <a:sym typeface="Arial"/>
              </a:rPr>
              <a:t> Sharma, </a:t>
            </a:r>
            <a:r>
              <a:rPr lang="en" sz="2400">
                <a:solidFill>
                  <a:schemeClr val="dk2"/>
                </a:solidFill>
              </a:rPr>
              <a:t>Shailendra Kumar Saini</a:t>
            </a:r>
            <a:endParaRPr b="0" i="0" sz="2400" u="none" cap="none" strike="noStrike">
              <a:solidFill>
                <a:srgbClr val="2388D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Manage Databases</a:t>
            </a:r>
            <a:endParaRPr b="1" i="0" sz="3600" u="none" cap="none" strike="noStrike">
              <a:solidFill>
                <a:schemeClr val="lt1"/>
              </a:solidFill>
              <a:latin typeface="Arial"/>
              <a:ea typeface="Arial"/>
              <a:cs typeface="Arial"/>
              <a:sym typeface="Arial"/>
            </a:endParaRPr>
          </a:p>
        </p:txBody>
      </p:sp>
      <p:sp>
        <p:nvSpPr>
          <p:cNvPr id="159" name="Google Shape;159;p9"/>
          <p:cNvSpPr txBox="1"/>
          <p:nvPr>
            <p:ph idx="1" type="body"/>
          </p:nvPr>
        </p:nvSpPr>
        <p:spPr>
          <a:xfrm>
            <a:off x="457200" y="1200150"/>
            <a:ext cx="8229600" cy="4106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SHOW DATABASES;</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Shows available databases.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CREATE DATABASE database_name;</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Creates a database with the specified name.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DROP DATABASE database_name;</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Deletes the database specified.</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USE database_name;</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Opens the database, we want to use.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SHOW </a:t>
            </a:r>
            <a:r>
              <a:rPr lang="en" sz="2000"/>
              <a:t>TABLES</a:t>
            </a:r>
            <a:r>
              <a:rPr b="0" i="0" lang="en" sz="2000" u="none" cap="none" strike="noStrike">
                <a:solidFill>
                  <a:schemeClr val="dk1"/>
                </a:solidFill>
                <a:latin typeface="Arial"/>
                <a:ea typeface="Arial"/>
                <a:cs typeface="Arial"/>
                <a:sym typeface="Arial"/>
              </a:rPr>
              <a:t>;</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Shows all the tables of current database.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Describe</a:t>
            </a:r>
            <a:endParaRPr b="1" i="0" sz="3600" u="none" cap="none" strike="noStrike">
              <a:solidFill>
                <a:schemeClr val="lt1"/>
              </a:solidFill>
              <a:latin typeface="Arial"/>
              <a:ea typeface="Arial"/>
              <a:cs typeface="Arial"/>
              <a:sym typeface="Arial"/>
            </a:endParaRPr>
          </a:p>
        </p:txBody>
      </p:sp>
      <p:sp>
        <p:nvSpPr>
          <p:cNvPr id="166" name="Google Shape;166;p10"/>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rPr b="0" i="0" lang="en" sz="3000" u="none" cap="none" strike="noStrike">
                <a:solidFill>
                  <a:schemeClr val="dk1"/>
                </a:solidFill>
                <a:latin typeface="Arial"/>
                <a:ea typeface="Arial"/>
                <a:cs typeface="Arial"/>
                <a:sym typeface="Arial"/>
              </a:rPr>
              <a:t>DESCRIBE tableName;</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lang="en"/>
              <a:t>Eg: </a:t>
            </a:r>
            <a:r>
              <a:rPr b="0" i="0" lang="en" sz="3000" u="none" cap="none" strike="noStrike">
                <a:solidFill>
                  <a:schemeClr val="dk1"/>
                </a:solidFill>
                <a:latin typeface="Arial"/>
                <a:ea typeface="Arial"/>
                <a:cs typeface="Arial"/>
                <a:sym typeface="Arial"/>
              </a:rPr>
              <a:t>DESCRIBE</a:t>
            </a:r>
            <a:r>
              <a:rPr lang="en"/>
              <a:t> courses</a:t>
            </a:r>
            <a:r>
              <a:rPr b="0" i="0" lang="en" sz="3000" u="none" cap="none" strike="noStrike">
                <a:solidFill>
                  <a:schemeClr val="dk1"/>
                </a:solidFill>
                <a:latin typeface="Arial"/>
                <a:ea typeface="Arial"/>
                <a:cs typeface="Arial"/>
                <a:sym typeface="Arial"/>
              </a:rPr>
              <a:t>;</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p:txBody>
      </p:sp>
      <p:pic>
        <p:nvPicPr>
          <p:cNvPr id="167" name="Google Shape;167;p10"/>
          <p:cNvPicPr preferRelativeResize="0"/>
          <p:nvPr/>
        </p:nvPicPr>
        <p:blipFill>
          <a:blip r:embed="rId3">
            <a:alphaModFix/>
          </a:blip>
          <a:stretch>
            <a:fillRect/>
          </a:stretch>
        </p:blipFill>
        <p:spPr>
          <a:xfrm>
            <a:off x="619700" y="2429225"/>
            <a:ext cx="8118050" cy="249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Create Table</a:t>
            </a:r>
            <a:endParaRPr b="1" i="0" sz="3600" u="none" cap="none" strike="noStrike">
              <a:solidFill>
                <a:schemeClr val="lt1"/>
              </a:solidFill>
              <a:latin typeface="Arial"/>
              <a:ea typeface="Arial"/>
              <a:cs typeface="Arial"/>
              <a:sym typeface="Arial"/>
            </a:endParaRPr>
          </a:p>
        </p:txBody>
      </p:sp>
      <p:sp>
        <p:nvSpPr>
          <p:cNvPr id="174" name="Google Shape;174;p11"/>
          <p:cNvSpPr txBox="1"/>
          <p:nvPr>
            <p:ph idx="1" type="body"/>
          </p:nvPr>
        </p:nvSpPr>
        <p:spPr>
          <a:xfrm>
            <a:off x="457200" y="1200150"/>
            <a:ext cx="35760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CREATE TABLE table_</a:t>
            </a:r>
            <a:r>
              <a:rPr lang="en" sz="2000"/>
              <a:t>n</a:t>
            </a:r>
            <a:r>
              <a:rPr b="0" i="0" lang="en" sz="2000" u="none" cap="none" strike="noStrike">
                <a:solidFill>
                  <a:schemeClr val="dk1"/>
                </a:solidFill>
                <a:latin typeface="Arial"/>
                <a:ea typeface="Arial"/>
                <a:cs typeface="Arial"/>
                <a:sym typeface="Arial"/>
              </a:rPr>
              <a:t>ame(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	columnName1 dataType,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	columnName2 dataType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p:txBody>
      </p:sp>
      <p:sp>
        <p:nvSpPr>
          <p:cNvPr id="175" name="Google Shape;175;p11"/>
          <p:cNvSpPr txBox="1"/>
          <p:nvPr>
            <p:ph idx="2" type="body"/>
          </p:nvPr>
        </p:nvSpPr>
        <p:spPr>
          <a:xfrm>
            <a:off x="4347350" y="1200150"/>
            <a:ext cx="46197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lang="en" sz="2000"/>
              <a:t>CREATE TABLE school.course(</a:t>
            </a:r>
            <a:endParaRPr sz="2000"/>
          </a:p>
          <a:p>
            <a:pPr indent="0" lvl="0" marL="0" marR="0" rtl="0" algn="l">
              <a:lnSpc>
                <a:spcPct val="100000"/>
              </a:lnSpc>
              <a:spcBef>
                <a:spcPts val="600"/>
              </a:spcBef>
              <a:spcAft>
                <a:spcPts val="0"/>
              </a:spcAft>
              <a:buClr>
                <a:schemeClr val="dk1"/>
              </a:buClr>
              <a:buSzPts val="1100"/>
              <a:buFont typeface="Arial"/>
              <a:buNone/>
            </a:pPr>
            <a:r>
              <a:rPr lang="en" sz="2000"/>
              <a:t>CourseId INT NOT NULL PRIMARY KEY AUTO_INCREMENT,</a:t>
            </a:r>
            <a:endParaRPr sz="2000"/>
          </a:p>
          <a:p>
            <a:pPr indent="0" lvl="0" marL="0" marR="0" rtl="0" algn="l">
              <a:lnSpc>
                <a:spcPct val="100000"/>
              </a:lnSpc>
              <a:spcBef>
                <a:spcPts val="600"/>
              </a:spcBef>
              <a:spcAft>
                <a:spcPts val="0"/>
              </a:spcAft>
              <a:buClr>
                <a:schemeClr val="dk1"/>
              </a:buClr>
              <a:buSzPts val="1100"/>
              <a:buFont typeface="Arial"/>
              <a:buNone/>
            </a:pPr>
            <a:r>
              <a:rPr lang="en" sz="2000"/>
              <a:t>Name VARCHAR(50) NOT NULL,</a:t>
            </a:r>
            <a:endParaRPr sz="2000"/>
          </a:p>
          <a:p>
            <a:pPr indent="0" lvl="0" marL="0" marR="0" rtl="0" algn="l">
              <a:lnSpc>
                <a:spcPct val="100000"/>
              </a:lnSpc>
              <a:spcBef>
                <a:spcPts val="600"/>
              </a:spcBef>
              <a:spcAft>
                <a:spcPts val="0"/>
              </a:spcAft>
              <a:buClr>
                <a:schemeClr val="dk1"/>
              </a:buClr>
              <a:buSzPts val="1100"/>
              <a:buFont typeface="Arial"/>
              <a:buNone/>
            </a:pPr>
            <a:r>
              <a:rPr lang="en" sz="2000"/>
              <a:t>RequiredDays INT,</a:t>
            </a:r>
            <a:endParaRPr sz="2000"/>
          </a:p>
          <a:p>
            <a:pPr indent="0" lvl="0" marL="0" marR="0" rtl="0" algn="l">
              <a:lnSpc>
                <a:spcPct val="100000"/>
              </a:lnSpc>
              <a:spcBef>
                <a:spcPts val="600"/>
              </a:spcBef>
              <a:spcAft>
                <a:spcPts val="0"/>
              </a:spcAft>
              <a:buClr>
                <a:schemeClr val="dk1"/>
              </a:buClr>
              <a:buSzPts val="1100"/>
              <a:buFont typeface="Arial"/>
              <a:buNone/>
            </a:pPr>
            <a:r>
              <a:rPr lang="en" sz="2000"/>
              <a:t>RequiredSkills VARCHAR(50),</a:t>
            </a:r>
            <a:endParaRPr sz="2000"/>
          </a:p>
          <a:p>
            <a:pPr indent="0" lvl="0" marL="0" marR="0" rtl="0" algn="l">
              <a:lnSpc>
                <a:spcPct val="100000"/>
              </a:lnSpc>
              <a:spcBef>
                <a:spcPts val="600"/>
              </a:spcBef>
              <a:spcAft>
                <a:spcPts val="0"/>
              </a:spcAft>
              <a:buClr>
                <a:schemeClr val="dk1"/>
              </a:buClr>
              <a:buSzPts val="1100"/>
              <a:buFont typeface="Arial"/>
              <a:buNone/>
            </a:pPr>
            <a:r>
              <a:rPr lang="en" sz="2000"/>
              <a:t>Amount DECIMAL(10,2) NOT NULL</a:t>
            </a:r>
            <a:endParaRPr sz="2000"/>
          </a:p>
          <a:p>
            <a:pPr indent="0" lvl="0" marL="0" marR="0" rtl="0" algn="l">
              <a:lnSpc>
                <a:spcPct val="100000"/>
              </a:lnSpc>
              <a:spcBef>
                <a:spcPts val="600"/>
              </a:spcBef>
              <a:spcAft>
                <a:spcPts val="0"/>
              </a:spcAft>
              <a:buClr>
                <a:schemeClr val="dk1"/>
              </a:buClr>
              <a:buSzPts val="1100"/>
              <a:buFont typeface="Arial"/>
              <a:buNone/>
            </a:pPr>
            <a:r>
              <a:rPr lang="en" sz="2000"/>
              <a:t>);</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Insert</a:t>
            </a:r>
            <a:endParaRPr b="1" i="0" sz="3600" u="none" cap="none" strike="noStrike">
              <a:solidFill>
                <a:schemeClr val="lt1"/>
              </a:solidFill>
              <a:latin typeface="Arial"/>
              <a:ea typeface="Arial"/>
              <a:cs typeface="Arial"/>
              <a:sym typeface="Arial"/>
            </a:endParaRPr>
          </a:p>
        </p:txBody>
      </p:sp>
      <p:sp>
        <p:nvSpPr>
          <p:cNvPr id="182" name="Google Shape;182;p12"/>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INSERT INTO tableName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(column1, column2, column3,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VALUES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(value1, value2, value3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lang="en" sz="2000"/>
              <a:t> INSERT INTO School.Orders(UserId,CourseId,Amount,StartDate,EnrolledDays)</a:t>
            </a:r>
            <a:endParaRPr sz="2000"/>
          </a:p>
          <a:p>
            <a:pPr indent="0" lvl="0" marL="0" marR="0" rtl="0" algn="l">
              <a:lnSpc>
                <a:spcPct val="100000"/>
              </a:lnSpc>
              <a:spcBef>
                <a:spcPts val="600"/>
              </a:spcBef>
              <a:spcAft>
                <a:spcPts val="0"/>
              </a:spcAft>
              <a:buClr>
                <a:schemeClr val="dk1"/>
              </a:buClr>
              <a:buSzPts val="1100"/>
              <a:buFont typeface="Arial"/>
              <a:buNone/>
            </a:pPr>
            <a:r>
              <a:rPr lang="en" sz="2000"/>
              <a:t> VALUES(1,1,1000,"2022-02-12",30),</a:t>
            </a:r>
            <a:endParaRPr sz="2000"/>
          </a:p>
          <a:p>
            <a:pPr indent="0" lvl="0" marL="0" marR="0" rtl="0" algn="l">
              <a:lnSpc>
                <a:spcPct val="100000"/>
              </a:lnSpc>
              <a:spcBef>
                <a:spcPts val="600"/>
              </a:spcBef>
              <a:spcAft>
                <a:spcPts val="0"/>
              </a:spcAft>
              <a:buClr>
                <a:schemeClr val="dk1"/>
              </a:buClr>
              <a:buSzPts val="1100"/>
              <a:buFont typeface="Arial"/>
              <a:buNone/>
            </a:pPr>
            <a:r>
              <a:rPr lang="en" sz="2000"/>
              <a:t> (1,2,1500,"2022-02-10",50);</a:t>
            </a:r>
            <a:endParaRPr sz="2000"/>
          </a:p>
          <a:p>
            <a:pPr indent="0" lvl="0" marL="0" marR="0" rtl="0" algn="l">
              <a:lnSpc>
                <a:spcPct val="100000"/>
              </a:lnSpc>
              <a:spcBef>
                <a:spcPts val="600"/>
              </a:spcBef>
              <a:spcAft>
                <a:spcPts val="0"/>
              </a:spcAft>
              <a:buClr>
                <a:schemeClr val="dk1"/>
              </a:buClr>
              <a:buSzPts val="1100"/>
              <a:buFont typeface="Arial"/>
              <a:buNone/>
            </a:pPr>
            <a:r>
              <a:t/>
            </a:r>
            <a:endParaRPr sz="2000"/>
          </a:p>
          <a:p>
            <a:pPr indent="0" lvl="0" marL="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Insert Data from a File</a:t>
            </a:r>
            <a:endParaRPr b="1" i="0" sz="3600" u="none" cap="none" strike="noStrike">
              <a:solidFill>
                <a:schemeClr val="lt1"/>
              </a:solidFill>
              <a:latin typeface="Arial"/>
              <a:ea typeface="Arial"/>
              <a:cs typeface="Arial"/>
              <a:sym typeface="Arial"/>
            </a:endParaRPr>
          </a:p>
        </p:txBody>
      </p:sp>
      <p:sp>
        <p:nvSpPr>
          <p:cNvPr id="189" name="Google Shape;189;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Load Data command allows you to insert bulk data from a file to table.</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You could create a text file users.txt containing one record per line, with values separated by tabs, and given in the order in which the columns were listed in the CREATE TABLE statement. For missing values, you can use NULL values. To represent these in your text file, use \N (backslash, capital-N). </a:t>
            </a:r>
            <a:endParaRPr b="0"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SzPts val="1800"/>
              <a:buChar char="○"/>
            </a:pPr>
            <a:r>
              <a:rPr lang="en" sz="1800"/>
              <a:t>1	Introduction to DSA	30	\N	1000</a:t>
            </a:r>
            <a:endParaRPr sz="1800"/>
          </a:p>
          <a:p>
            <a:pPr indent="-342900" lvl="1" marL="914400" marR="0" rtl="0" algn="l">
              <a:lnSpc>
                <a:spcPct val="100000"/>
              </a:lnSpc>
              <a:spcBef>
                <a:spcPts val="0"/>
              </a:spcBef>
              <a:spcAft>
                <a:spcPts val="0"/>
              </a:spcAft>
              <a:buSzPts val="1800"/>
              <a:buChar char="○"/>
            </a:pPr>
            <a:r>
              <a:rPr lang="en" sz="1800"/>
              <a:t>2	DBMS	40	\N	1500</a:t>
            </a:r>
            <a:endParaRPr sz="1800"/>
          </a:p>
          <a:p>
            <a:pPr indent="0" lvl="0" marL="91440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Clr>
                <a:schemeClr val="dk1"/>
              </a:buClr>
              <a:buSzPts val="1800"/>
              <a:buFont typeface="Arial"/>
              <a:buChar char="➢"/>
            </a:pPr>
            <a:r>
              <a:rPr lang="en" sz="1800"/>
              <a:t>LOAD DATA LOCAL INFILE "D:/GET 2022/MySql/Course Data.txt" INTO TABLE School.Courses;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3000"/>
              <a:buNone/>
            </a:pPr>
            <a:r>
              <a:t/>
            </a:r>
            <a:endParaRPr sz="2000"/>
          </a:p>
          <a:p>
            <a:pPr indent="0" lvl="0" marL="0" marR="0" rtl="0" algn="r">
              <a:lnSpc>
                <a:spcPct val="100000"/>
              </a:lnSpc>
              <a:spcBef>
                <a:spcPts val="0"/>
              </a:spcBef>
              <a:spcAft>
                <a:spcPts val="0"/>
              </a:spcAft>
              <a:buSzPts val="3000"/>
              <a:buNone/>
            </a:pPr>
            <a:r>
              <a:rPr lang="en" sz="1400" u="sng">
                <a:solidFill>
                  <a:schemeClr val="hlink"/>
                </a:solidFill>
                <a:hlinkClick r:id="rId3"/>
              </a:rPr>
              <a:t>http://www.mysqltutorial.org/import-csv-file-mysql-table/</a:t>
            </a:r>
            <a:endParaRPr sz="1400"/>
          </a:p>
          <a:p>
            <a:pPr indent="0" lvl="0" marL="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lang="en"/>
              <a:t>COMMANDS</a:t>
            </a:r>
            <a:endParaRPr b="1" i="0" sz="3600" u="none" cap="none" strike="noStrike">
              <a:solidFill>
                <a:schemeClr val="lt1"/>
              </a:solidFill>
              <a:latin typeface="Arial"/>
              <a:ea typeface="Arial"/>
              <a:cs typeface="Arial"/>
              <a:sym typeface="Arial"/>
            </a:endParaRPr>
          </a:p>
        </p:txBody>
      </p:sp>
      <p:sp>
        <p:nvSpPr>
          <p:cNvPr id="196" name="Google Shape;196;p14"/>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SELECT chooses which columns of  the table you want to get the data.</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FROM specifies the table from which you get the data.</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JOIN gets data from multiple table based on certain join conditions.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WHERE filters rows to select.</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GROUP BY group rows to apply aggregate functions on each group.</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HAVING filters group based on groups defined by GROUP BY clause.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ORDER BY specifies the order of the returned result set.</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LIMIT </a:t>
            </a:r>
            <a:r>
              <a:rPr lang="en" sz="2000"/>
              <a:t>constraint</a:t>
            </a:r>
            <a:r>
              <a:rPr b="0" i="0" lang="en" sz="2000" u="none" cap="none" strike="noStrike">
                <a:solidFill>
                  <a:schemeClr val="dk1"/>
                </a:solidFill>
                <a:latin typeface="Arial"/>
                <a:ea typeface="Arial"/>
                <a:cs typeface="Arial"/>
                <a:sym typeface="Arial"/>
              </a:rPr>
              <a:t> number of returned rows.</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SQL SELECT</a:t>
            </a:r>
            <a:endParaRPr b="1" i="0" sz="3600" u="none" cap="none" strike="noStrike">
              <a:solidFill>
                <a:schemeClr val="lt1"/>
              </a:solidFill>
              <a:latin typeface="Arial"/>
              <a:ea typeface="Arial"/>
              <a:cs typeface="Arial"/>
              <a:sym typeface="Arial"/>
            </a:endParaRPr>
          </a:p>
        </p:txBody>
      </p:sp>
      <p:sp>
        <p:nvSpPr>
          <p:cNvPr id="202" name="Google Shape;202;p15"/>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60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The SELECT statement allows you to retrieve zero or more rows from tables or views. </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The SELECT statement is the one of the most commonly used queries in MySQL.</a:t>
            </a:r>
            <a:endParaRPr b="0" i="0" sz="1600" u="none" cap="none" strike="noStrike">
              <a:solidFill>
                <a:schemeClr val="dk1"/>
              </a:solidFill>
              <a:latin typeface="Arial"/>
              <a:ea typeface="Arial"/>
              <a:cs typeface="Arial"/>
              <a:sym typeface="Arial"/>
            </a:endParaRPr>
          </a:p>
          <a:p>
            <a:pPr indent="457200" lvl="0" marL="0" marR="0" rtl="0" algn="just">
              <a:lnSpc>
                <a:spcPct val="100000"/>
              </a:lnSpc>
              <a:spcBef>
                <a:spcPts val="400"/>
              </a:spcBef>
              <a:spcAft>
                <a:spcPts val="0"/>
              </a:spcAft>
              <a:buClr>
                <a:schemeClr val="dk1"/>
              </a:buClr>
              <a:buSzPts val="3000"/>
              <a:buFont typeface="Arial"/>
              <a:buNone/>
            </a:pPr>
            <a:r>
              <a:t/>
            </a:r>
            <a:endParaRPr b="0" i="0" sz="1400" u="none" cap="none" strike="noStrike">
              <a:solidFill>
                <a:schemeClr val="dk1"/>
              </a:solidFill>
              <a:latin typeface="Arial"/>
              <a:ea typeface="Arial"/>
              <a:cs typeface="Arial"/>
              <a:sym typeface="Arial"/>
            </a:endParaRPr>
          </a:p>
          <a:p>
            <a:pPr indent="457200" lvl="0" marL="0" marR="0" rtl="0" algn="just">
              <a:lnSpc>
                <a:spcPct val="100000"/>
              </a:lnSpc>
              <a:spcBef>
                <a:spcPts val="600"/>
              </a:spcBef>
              <a:spcAft>
                <a:spcPts val="0"/>
              </a:spcAft>
              <a:buClr>
                <a:schemeClr val="dk1"/>
              </a:buClr>
              <a:buSzPts val="3000"/>
              <a:buFont typeface="Arial"/>
              <a:buNone/>
            </a:pPr>
            <a:r>
              <a:rPr b="0" i="0" lang="en" sz="1400" u="none" cap="none" strike="noStrike">
                <a:solidFill>
                  <a:schemeClr val="dk1"/>
                </a:solidFill>
                <a:latin typeface="Arial"/>
                <a:ea typeface="Arial"/>
                <a:cs typeface="Arial"/>
                <a:sym typeface="Arial"/>
              </a:rPr>
              <a:t>-- List all the rows of the specified columns</a:t>
            </a:r>
            <a:br>
              <a:rPr b="0"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	SELECT columnName1, columnName2, ... FROM tableName</a:t>
            </a:r>
            <a:endParaRPr b="0" i="0" sz="1400" u="none" cap="none" strike="noStrike">
              <a:solidFill>
                <a:schemeClr val="dk1"/>
              </a:solidFill>
              <a:latin typeface="Arial"/>
              <a:ea typeface="Arial"/>
              <a:cs typeface="Arial"/>
              <a:sym typeface="Arial"/>
            </a:endParaRPr>
          </a:p>
          <a:p>
            <a:pPr indent="457200" lvl="0" marL="0" marR="0" rtl="0" algn="just">
              <a:lnSpc>
                <a:spcPct val="100000"/>
              </a:lnSpc>
              <a:spcBef>
                <a:spcPts val="600"/>
              </a:spcBef>
              <a:spcAft>
                <a:spcPts val="0"/>
              </a:spcAft>
              <a:buClr>
                <a:schemeClr val="dk1"/>
              </a:buClr>
              <a:buSzPts val="3000"/>
              <a:buFont typeface="Arial"/>
              <a:buNone/>
            </a:pPr>
            <a:r>
              <a:rPr b="0" i="0" lang="en" sz="1400" u="none" cap="none" strike="noStrike">
                <a:solidFill>
                  <a:schemeClr val="dk1"/>
                </a:solidFill>
                <a:latin typeface="Arial"/>
                <a:ea typeface="Arial"/>
                <a:cs typeface="Arial"/>
                <a:sym typeface="Arial"/>
              </a:rPr>
              <a:t>   </a:t>
            </a:r>
            <a:br>
              <a:rPr b="0"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	-- List all the rows of ALL columns, * is a wildcard denoting all columns</a:t>
            </a:r>
            <a:br>
              <a:rPr b="0"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	SELECT * FROM tableName  </a:t>
            </a:r>
            <a:endParaRPr b="0" i="0" sz="1400" u="none" cap="none" strike="noStrike">
              <a:solidFill>
                <a:schemeClr val="dk1"/>
              </a:solidFill>
              <a:latin typeface="Arial"/>
              <a:ea typeface="Arial"/>
              <a:cs typeface="Arial"/>
              <a:sym typeface="Arial"/>
            </a:endParaRPr>
          </a:p>
          <a:p>
            <a:pPr indent="457200" lvl="0" marL="0" marR="0" rtl="0" algn="just">
              <a:lnSpc>
                <a:spcPct val="100000"/>
              </a:lnSpc>
              <a:spcBef>
                <a:spcPts val="600"/>
              </a:spcBef>
              <a:spcAft>
                <a:spcPts val="0"/>
              </a:spcAft>
              <a:buClr>
                <a:schemeClr val="dk1"/>
              </a:buClr>
              <a:buSzPts val="3000"/>
              <a:buFont typeface="Arial"/>
              <a:buNone/>
            </a:pPr>
            <a:br>
              <a:rPr b="0"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	-- List rows that meet the specified criteria in WHERE clause</a:t>
            </a:r>
            <a:br>
              <a:rPr b="0"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	SELECT columnName1, columnName2,... FROM tableName WHERE criteria</a:t>
            </a:r>
            <a:br>
              <a:rPr b="0" i="0" lang="en" sz="1400" u="none" cap="none" strike="noStrike">
                <a:solidFill>
                  <a:schemeClr val="dk1"/>
                </a:solidFill>
                <a:latin typeface="Arial"/>
                <a:ea typeface="Arial"/>
                <a:cs typeface="Arial"/>
                <a:sym typeface="Arial"/>
              </a:rPr>
            </a:br>
            <a:r>
              <a:rPr b="0" i="0" lang="en" sz="1400" u="none" cap="none" strike="noStrike">
                <a:solidFill>
                  <a:schemeClr val="dk1"/>
                </a:solidFill>
                <a:latin typeface="Arial"/>
                <a:ea typeface="Arial"/>
                <a:cs typeface="Arial"/>
                <a:sym typeface="Arial"/>
              </a:rPr>
              <a:t>	SELECT * FROM tableName WHERE criteria</a:t>
            </a:r>
            <a:endParaRPr b="0" i="0" sz="1400" u="none" cap="none" strike="noStrike">
              <a:solidFill>
                <a:schemeClr val="dk1"/>
              </a:solidFill>
              <a:latin typeface="Arial"/>
              <a:ea typeface="Arial"/>
              <a:cs typeface="Arial"/>
              <a:sym typeface="Arial"/>
            </a:endParaRPr>
          </a:p>
          <a:p>
            <a:pPr indent="0" lvl="0" marL="0" rtl="0" algn="r">
              <a:lnSpc>
                <a:spcPct val="100000"/>
              </a:lnSpc>
              <a:spcBef>
                <a:spcPts val="600"/>
              </a:spcBef>
              <a:spcAft>
                <a:spcPts val="0"/>
              </a:spcAft>
              <a:buClr>
                <a:schemeClr val="dk1"/>
              </a:buClr>
              <a:buSzPts val="1100"/>
              <a:buFont typeface="Arial"/>
              <a:buNone/>
            </a:pPr>
            <a:r>
              <a:t/>
            </a:r>
            <a:endParaRPr i="1" sz="1200"/>
          </a:p>
          <a:p>
            <a:pPr indent="0" lvl="0" marL="0" marR="0" rtl="0" algn="l">
              <a:lnSpc>
                <a:spcPct val="100000"/>
              </a:lnSpc>
              <a:spcBef>
                <a:spcPts val="600"/>
              </a:spcBef>
              <a:spcAft>
                <a:spcPts val="0"/>
              </a:spcAft>
              <a:buClr>
                <a:schemeClr val="dk1"/>
              </a:buClr>
              <a:buSzPts val="3000"/>
              <a:buFont typeface="Arial"/>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SELECT EXAMPLE</a:t>
            </a:r>
            <a:endParaRPr b="1" i="0" sz="3600" u="none" cap="none" strike="noStrike">
              <a:solidFill>
                <a:schemeClr val="lt1"/>
              </a:solidFill>
              <a:latin typeface="Arial"/>
              <a:ea typeface="Arial"/>
              <a:cs typeface="Arial"/>
              <a:sym typeface="Arial"/>
            </a:endParaRPr>
          </a:p>
        </p:txBody>
      </p:sp>
      <p:sp>
        <p:nvSpPr>
          <p:cNvPr id="209" name="Google Shape;209;p16"/>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rPr b="0" i="0" lang="en" sz="1600" u="none" cap="none" strike="noStrike">
                <a:solidFill>
                  <a:schemeClr val="dk1"/>
                </a:solidFill>
                <a:latin typeface="Arial"/>
                <a:ea typeface="Arial"/>
                <a:cs typeface="Arial"/>
                <a:sym typeface="Arial"/>
              </a:rPr>
              <a:t>SELECT *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600" u="none" cap="none" strike="noStrike">
                <a:solidFill>
                  <a:schemeClr val="dk1"/>
                </a:solidFill>
                <a:latin typeface="Arial"/>
                <a:ea typeface="Arial"/>
                <a:cs typeface="Arial"/>
                <a:sym typeface="Arial"/>
              </a:rPr>
              <a:t>FROM tableName;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600" u="none" cap="none" strike="noStrike">
                <a:solidFill>
                  <a:schemeClr val="dk1"/>
                </a:solidFill>
                <a:latin typeface="Arial"/>
                <a:ea typeface="Arial"/>
                <a:cs typeface="Arial"/>
                <a:sym typeface="Arial"/>
              </a:rPr>
              <a:t>WHERE filter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ORDER BY order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600" u="none" cap="none" strike="noStrike">
                <a:solidFill>
                  <a:schemeClr val="dk1"/>
                </a:solidFill>
                <a:latin typeface="Arial"/>
                <a:ea typeface="Arial"/>
                <a:cs typeface="Arial"/>
                <a:sym typeface="Arial"/>
              </a:rPr>
              <a:t>SELECT *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600" u="none" cap="none" strike="noStrike">
                <a:solidFill>
                  <a:schemeClr val="dk1"/>
                </a:solidFill>
                <a:latin typeface="Arial"/>
                <a:ea typeface="Arial"/>
                <a:cs typeface="Arial"/>
                <a:sym typeface="Arial"/>
              </a:rPr>
              <a:t>FROM school.</a:t>
            </a:r>
            <a:r>
              <a:rPr lang="en" sz="1600"/>
              <a:t>Orders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WHERE </a:t>
            </a:r>
            <a:r>
              <a:rPr lang="en" sz="1600"/>
              <a:t>EnrolledDays</a:t>
            </a:r>
            <a:r>
              <a:rPr b="0" i="0" lang="en" sz="1600" u="none" cap="none" strike="noStrike">
                <a:solidFill>
                  <a:schemeClr val="dk1"/>
                </a:solidFill>
                <a:latin typeface="Arial"/>
                <a:ea typeface="Arial"/>
                <a:cs typeface="Arial"/>
                <a:sym typeface="Arial"/>
              </a:rPr>
              <a:t>= </a:t>
            </a:r>
            <a:r>
              <a:rPr lang="en" sz="1600"/>
              <a:t>30</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600" u="none" cap="none" strike="noStrike">
                <a:solidFill>
                  <a:schemeClr val="dk1"/>
                </a:solidFill>
                <a:latin typeface="Arial"/>
                <a:ea typeface="Arial"/>
                <a:cs typeface="Arial"/>
                <a:sym typeface="Arial"/>
              </a:rPr>
              <a:t>ORDER BY UserId;</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600" u="none" cap="none" strike="noStrike">
              <a:solidFill>
                <a:schemeClr val="dk1"/>
              </a:solidFill>
              <a:latin typeface="Arial"/>
              <a:ea typeface="Arial"/>
              <a:cs typeface="Arial"/>
              <a:sym typeface="Arial"/>
            </a:endParaRPr>
          </a:p>
          <a:p>
            <a:pPr indent="0" lvl="0" marL="0" marR="0" rtl="0" algn="r">
              <a:lnSpc>
                <a:spcPct val="100000"/>
              </a:lnSpc>
              <a:spcBef>
                <a:spcPts val="600"/>
              </a:spcBef>
              <a:spcAft>
                <a:spcPts val="0"/>
              </a:spcAft>
              <a:buClr>
                <a:schemeClr val="dk1"/>
              </a:buClr>
              <a:buSzPts val="1100"/>
              <a:buFont typeface="Arial"/>
              <a:buNone/>
            </a:pPr>
            <a:r>
              <a:rPr b="0" i="1" lang="en" sz="1600" u="none" cap="none" strike="noStrike">
                <a:solidFill>
                  <a:schemeClr val="dk1"/>
                </a:solidFill>
                <a:latin typeface="Arial"/>
                <a:ea typeface="Arial"/>
                <a:cs typeface="Arial"/>
                <a:sym typeface="Arial"/>
              </a:rPr>
              <a:t>Whenever you don't need the whole data, query with column names, instead of *.</a:t>
            </a:r>
            <a:endParaRPr b="0" i="1"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SELECT: ALL and DISTINCT</a:t>
            </a:r>
            <a:endParaRPr b="1" i="0" sz="3600" u="none" cap="none" strike="noStrike">
              <a:solidFill>
                <a:schemeClr val="lt1"/>
              </a:solidFill>
              <a:latin typeface="Arial"/>
              <a:ea typeface="Arial"/>
              <a:cs typeface="Arial"/>
              <a:sym typeface="Arial"/>
            </a:endParaRPr>
          </a:p>
        </p:txBody>
      </p:sp>
      <p:sp>
        <p:nvSpPr>
          <p:cNvPr id="215" name="Google Shape;215;p17"/>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ALL is default setting, it displays all matching rows: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6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SELECT ALL name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FROM Users.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6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SELECT name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FROM Users.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17"/>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DISTINCT Removes duplicates from the result set.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6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SELECT DISTINCT NAME</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FROM Users.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217" name="Google Shape;217;p17"/>
          <p:cNvGraphicFramePr/>
          <p:nvPr/>
        </p:nvGraphicFramePr>
        <p:xfrm>
          <a:off x="3340925" y="1865525"/>
          <a:ext cx="3000000" cy="3000000"/>
        </p:xfrm>
        <a:graphic>
          <a:graphicData uri="http://schemas.openxmlformats.org/drawingml/2006/table">
            <a:tbl>
              <a:tblPr>
                <a:noFill/>
                <a:tableStyleId>{E31F7565-AC63-4B3E-A88B-8F61DC66A267}</a:tableStyleId>
              </a:tblPr>
              <a:tblGrid>
                <a:gridCol w="937950"/>
              </a:tblGrid>
              <a:tr h="392000">
                <a:tc>
                  <a:txBody>
                    <a:bodyPr/>
                    <a:lstStyle/>
                    <a:p>
                      <a:pPr indent="0" lvl="0" marL="0" marR="0" rtl="0" algn="ctr">
                        <a:lnSpc>
                          <a:spcPct val="100000"/>
                        </a:lnSpc>
                        <a:spcBef>
                          <a:spcPts val="0"/>
                        </a:spcBef>
                        <a:spcAft>
                          <a:spcPts val="0"/>
                        </a:spcAft>
                        <a:buClr>
                          <a:schemeClr val="dk1"/>
                        </a:buClr>
                        <a:buSzPts val="1100"/>
                        <a:buFont typeface="Arial"/>
                        <a:buNone/>
                      </a:pPr>
                      <a:r>
                        <a:rPr b="1" lang="en" sz="1200" u="none" cap="none" strike="noStrike">
                          <a:solidFill>
                            <a:schemeClr val="dk1"/>
                          </a:solidFill>
                        </a:rPr>
                        <a:t>Name</a:t>
                      </a:r>
                      <a:endParaRPr sz="1200" u="none" cap="none" strike="noStrike"/>
                    </a:p>
                  </a:txBody>
                  <a:tcPr marT="91425" marB="91425" marR="91425" marL="91425"/>
                </a:tc>
              </a:tr>
              <a:tr h="392000">
                <a:tc>
                  <a:txBody>
                    <a:bodyPr/>
                    <a:lstStyle/>
                    <a:p>
                      <a:pPr indent="0" lvl="0" marL="0" marR="0" rtl="0" algn="ctr">
                        <a:lnSpc>
                          <a:spcPct val="100000"/>
                        </a:lnSpc>
                        <a:spcBef>
                          <a:spcPts val="0"/>
                        </a:spcBef>
                        <a:spcAft>
                          <a:spcPts val="0"/>
                        </a:spcAft>
                        <a:buClr>
                          <a:schemeClr val="dk1"/>
                        </a:buClr>
                        <a:buSzPts val="1100"/>
                        <a:buFont typeface="Arial"/>
                        <a:buNone/>
                      </a:pPr>
                      <a:r>
                        <a:rPr lang="en" sz="1200" u="none" cap="none" strike="noStrike">
                          <a:solidFill>
                            <a:schemeClr val="dk1"/>
                          </a:solidFill>
                        </a:rPr>
                        <a:t>Manish</a:t>
                      </a:r>
                      <a:endParaRPr sz="1200" u="none" cap="none" strike="noStrike">
                        <a:solidFill>
                          <a:schemeClr val="dk1"/>
                        </a:solidFill>
                      </a:endParaRPr>
                    </a:p>
                  </a:txBody>
                  <a:tcPr marT="91425" marB="91425" marR="91425" marL="91425"/>
                </a:tc>
              </a:tr>
              <a:tr h="392000">
                <a:tc>
                  <a:txBody>
                    <a:bodyPr/>
                    <a:lstStyle/>
                    <a:p>
                      <a:pPr indent="0" lvl="0" marL="0" marR="0" rtl="0" algn="ctr">
                        <a:lnSpc>
                          <a:spcPct val="100000"/>
                        </a:lnSpc>
                        <a:spcBef>
                          <a:spcPts val="0"/>
                        </a:spcBef>
                        <a:spcAft>
                          <a:spcPts val="0"/>
                        </a:spcAft>
                        <a:buClr>
                          <a:schemeClr val="dk1"/>
                        </a:buClr>
                        <a:buSzPts val="1100"/>
                        <a:buFont typeface="Arial"/>
                        <a:buNone/>
                      </a:pPr>
                      <a:r>
                        <a:rPr lang="en" sz="1200" u="none" cap="none" strike="noStrike">
                          <a:solidFill>
                            <a:schemeClr val="dk1"/>
                          </a:solidFill>
                        </a:rPr>
                        <a:t>Chris</a:t>
                      </a:r>
                      <a:endParaRPr sz="1200" u="none" cap="none" strike="noStrike">
                        <a:solidFill>
                          <a:schemeClr val="dk1"/>
                        </a:solidFill>
                      </a:endParaRPr>
                    </a:p>
                  </a:txBody>
                  <a:tcPr marT="91425" marB="91425" marR="91425" marL="91425"/>
                </a:tc>
              </a:tr>
              <a:tr h="392000">
                <a:tc>
                  <a:txBody>
                    <a:bodyPr/>
                    <a:lstStyle/>
                    <a:p>
                      <a:pPr indent="0" lvl="0" marL="0" marR="0" rtl="0" algn="ctr">
                        <a:lnSpc>
                          <a:spcPct val="100000"/>
                        </a:lnSpc>
                        <a:spcBef>
                          <a:spcPts val="0"/>
                        </a:spcBef>
                        <a:spcAft>
                          <a:spcPts val="0"/>
                        </a:spcAft>
                        <a:buClr>
                          <a:schemeClr val="dk1"/>
                        </a:buClr>
                        <a:buSzPts val="1100"/>
                        <a:buFont typeface="Arial"/>
                        <a:buNone/>
                      </a:pPr>
                      <a:r>
                        <a:rPr lang="en" sz="1200" u="none" cap="none" strike="noStrike">
                          <a:solidFill>
                            <a:schemeClr val="dk1"/>
                          </a:solidFill>
                        </a:rPr>
                        <a:t>Manish</a:t>
                      </a:r>
                      <a:endParaRPr sz="1200" u="none" cap="none" strike="noStrike">
                        <a:solidFill>
                          <a:schemeClr val="dk1"/>
                        </a:solidFill>
                      </a:endParaRPr>
                    </a:p>
                  </a:txBody>
                  <a:tcPr marT="91425" marB="91425" marR="91425" marL="91425"/>
                </a:tc>
              </a:tr>
              <a:tr h="392000">
                <a:tc>
                  <a:txBody>
                    <a:bodyPr/>
                    <a:lstStyle/>
                    <a:p>
                      <a:pPr indent="0" lvl="0" marL="0" marR="0" rtl="0" algn="ctr">
                        <a:lnSpc>
                          <a:spcPct val="100000"/>
                        </a:lnSpc>
                        <a:spcBef>
                          <a:spcPts val="0"/>
                        </a:spcBef>
                        <a:spcAft>
                          <a:spcPts val="0"/>
                        </a:spcAft>
                        <a:buClr>
                          <a:schemeClr val="dk1"/>
                        </a:buClr>
                        <a:buSzPts val="1100"/>
                        <a:buFont typeface="Arial"/>
                        <a:buNone/>
                      </a:pPr>
                      <a:r>
                        <a:rPr lang="en" sz="1200" u="none" cap="none" strike="noStrike">
                          <a:solidFill>
                            <a:schemeClr val="dk1"/>
                          </a:solidFill>
                        </a:rPr>
                        <a:t>Hemant</a:t>
                      </a:r>
                      <a:endParaRPr sz="1200" u="none" cap="none" strike="noStrike"/>
                    </a:p>
                  </a:txBody>
                  <a:tcPr marT="91425" marB="91425" marR="91425" marL="91425"/>
                </a:tc>
              </a:tr>
              <a:tr h="392000">
                <a:tc>
                  <a:txBody>
                    <a:bodyPr/>
                    <a:lstStyle/>
                    <a:p>
                      <a:pPr indent="0" lvl="0" marL="0" marR="0" rtl="0" algn="ctr">
                        <a:lnSpc>
                          <a:spcPct val="100000"/>
                        </a:lnSpc>
                        <a:spcBef>
                          <a:spcPts val="0"/>
                        </a:spcBef>
                        <a:spcAft>
                          <a:spcPts val="0"/>
                        </a:spcAft>
                        <a:buClr>
                          <a:schemeClr val="dk1"/>
                        </a:buClr>
                        <a:buSzPts val="1100"/>
                        <a:buFont typeface="Arial"/>
                        <a:buNone/>
                      </a:pPr>
                      <a:r>
                        <a:rPr lang="en" sz="1200" u="none" cap="none" strike="noStrike">
                          <a:solidFill>
                            <a:schemeClr val="dk1"/>
                          </a:solidFill>
                        </a:rPr>
                        <a:t>Jonathan</a:t>
                      </a:r>
                      <a:endParaRPr sz="1200" u="none" cap="none" strike="noStrike">
                        <a:solidFill>
                          <a:schemeClr val="dk1"/>
                        </a:solidFill>
                      </a:endParaRPr>
                    </a:p>
                  </a:txBody>
                  <a:tcPr marT="91425" marB="91425" marR="91425" marL="91425"/>
                </a:tc>
              </a:tr>
              <a:tr h="392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rPr>
                        <a:t>Hemant</a:t>
                      </a:r>
                      <a:endParaRPr sz="1200" u="none" cap="none" strike="noStrike">
                        <a:solidFill>
                          <a:schemeClr val="dk1"/>
                        </a:solidFill>
                      </a:endParaRPr>
                    </a:p>
                  </a:txBody>
                  <a:tcPr marT="91425" marB="91425" marR="91425" marL="91425"/>
                </a:tc>
              </a:tr>
            </a:tbl>
          </a:graphicData>
        </a:graphic>
      </p:graphicFrame>
      <p:graphicFrame>
        <p:nvGraphicFramePr>
          <p:cNvPr id="218" name="Google Shape;218;p17"/>
          <p:cNvGraphicFramePr/>
          <p:nvPr/>
        </p:nvGraphicFramePr>
        <p:xfrm>
          <a:off x="7644100" y="2803600"/>
          <a:ext cx="3000000" cy="3000000"/>
        </p:xfrm>
        <a:graphic>
          <a:graphicData uri="http://schemas.openxmlformats.org/drawingml/2006/table">
            <a:tbl>
              <a:tblPr>
                <a:noFill/>
                <a:tableStyleId>{E31F7565-AC63-4B3E-A88B-8F61DC66A267}</a:tableStyleId>
              </a:tblPr>
              <a:tblGrid>
                <a:gridCol w="1042700"/>
              </a:tblGrid>
              <a:tr h="41217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Name</a:t>
                      </a:r>
                      <a:endParaRPr b="1" sz="1200" u="none" cap="none" strike="noStrike"/>
                    </a:p>
                  </a:txBody>
                  <a:tcPr marT="91425" marB="91425" marR="91425" marL="91425"/>
                </a:tc>
              </a:tr>
              <a:tr h="41217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Manish</a:t>
                      </a:r>
                      <a:endParaRPr sz="1200" u="none" cap="none" strike="noStrike"/>
                    </a:p>
                  </a:txBody>
                  <a:tcPr marT="91425" marB="91425" marR="91425" marL="91425"/>
                </a:tc>
              </a:tr>
              <a:tr h="41217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Chirs</a:t>
                      </a:r>
                      <a:endParaRPr sz="1200" u="none" cap="none" strike="noStrike"/>
                    </a:p>
                  </a:txBody>
                  <a:tcPr marT="91425" marB="91425" marR="91425" marL="91425"/>
                </a:tc>
              </a:tr>
              <a:tr h="41217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Hemant</a:t>
                      </a:r>
                      <a:endParaRPr sz="1200" u="none" cap="none" strike="noStrike"/>
                    </a:p>
                  </a:txBody>
                  <a:tcPr marT="91425" marB="91425" marR="91425" marL="91425"/>
                </a:tc>
              </a:tr>
              <a:tr h="41217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Jonathan</a:t>
                      </a:r>
                      <a:endParaRPr sz="1200" u="none" cap="none" strike="noStrike"/>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SQL WHERE</a:t>
            </a:r>
            <a:endParaRPr b="1" i="0" sz="3600" u="none" cap="none" strike="noStrike">
              <a:solidFill>
                <a:schemeClr val="lt1"/>
              </a:solidFill>
              <a:latin typeface="Arial"/>
              <a:ea typeface="Arial"/>
              <a:cs typeface="Arial"/>
              <a:sym typeface="Arial"/>
            </a:endParaRPr>
          </a:p>
        </p:txBody>
      </p:sp>
      <p:sp>
        <p:nvSpPr>
          <p:cNvPr id="224" name="Google Shape;224;p1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6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WHERE clause is used to filter rows returned from the SELECT statement.</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Using WHERE clause, we can specify a selection criteria to select required records from a table.</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You can specify any condition using WHERE clause.</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You can specify more than one conditions using AND or OR operators.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A WHERE clause can be used along with DELETE or UPDATE SQL command also to specify a condition.</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The WHERE clause works like an if condition in any programming language. This clause is used to compare given value with the field value available in MySQL table. If given value from outside and available field value in MySQL table matches the condition, then it returns that row.</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600"/>
              <a:buFont typeface="Arial"/>
              <a:buNone/>
            </a:pPr>
            <a:r>
              <a:rPr lang="en"/>
              <a:t>Objective</a:t>
            </a:r>
            <a:endParaRPr b="1" i="0" sz="3600" u="none" cap="none" strike="noStrike">
              <a:solidFill>
                <a:schemeClr val="lt1"/>
              </a:solidFill>
              <a:latin typeface="Arial"/>
              <a:ea typeface="Arial"/>
              <a:cs typeface="Arial"/>
              <a:sym typeface="Arial"/>
            </a:endParaRPr>
          </a:p>
        </p:txBody>
      </p:sp>
      <p:sp>
        <p:nvSpPr>
          <p:cNvPr id="87" name="Google Shape;87;p2"/>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SQL Command Types</a:t>
            </a:r>
            <a:endParaRPr sz="2200"/>
          </a:p>
          <a:p>
            <a:pPr indent="-368300" lvl="1" marL="914400" marR="0" rtl="0" algn="l">
              <a:lnSpc>
                <a:spcPct val="100000"/>
              </a:lnSpc>
              <a:spcBef>
                <a:spcPts val="600"/>
              </a:spcBef>
              <a:spcAft>
                <a:spcPts val="0"/>
              </a:spcAft>
              <a:buSzPts val="2200"/>
              <a:buChar char="○"/>
            </a:pPr>
            <a:r>
              <a:rPr lang="en" sz="2200"/>
              <a:t>DDL, DML, DCL, DQL &amp; TCL</a:t>
            </a:r>
            <a:endParaRPr sz="2200"/>
          </a:p>
          <a:p>
            <a:pPr indent="-381000" lvl="0" marL="457200" rtl="0" algn="l">
              <a:lnSpc>
                <a:spcPct val="100000"/>
              </a:lnSpc>
              <a:spcBef>
                <a:spcPts val="0"/>
              </a:spcBef>
              <a:spcAft>
                <a:spcPts val="0"/>
              </a:spcAft>
              <a:buSzPts val="2400"/>
              <a:buChar char="➢"/>
            </a:pPr>
            <a:r>
              <a:rPr lang="en" sz="2400"/>
              <a:t>SQL Commands</a:t>
            </a:r>
            <a:endParaRPr sz="2400"/>
          </a:p>
          <a:p>
            <a:pPr indent="-368300" lvl="1" marL="914400" rtl="0" algn="l">
              <a:lnSpc>
                <a:spcPct val="100000"/>
              </a:lnSpc>
              <a:spcBef>
                <a:spcPts val="0"/>
              </a:spcBef>
              <a:spcAft>
                <a:spcPts val="0"/>
              </a:spcAft>
              <a:buSzPts val="2200"/>
              <a:buChar char="○"/>
            </a:pPr>
            <a:r>
              <a:rPr lang="en" sz="2200"/>
              <a:t>Manage Databases</a:t>
            </a:r>
            <a:endParaRPr sz="2200"/>
          </a:p>
          <a:p>
            <a:pPr indent="-368300" lvl="1" marL="914400" rtl="0" algn="l">
              <a:lnSpc>
                <a:spcPct val="100000"/>
              </a:lnSpc>
              <a:spcBef>
                <a:spcPts val="0"/>
              </a:spcBef>
              <a:spcAft>
                <a:spcPts val="0"/>
              </a:spcAft>
              <a:buSzPts val="2200"/>
              <a:buChar char="○"/>
            </a:pPr>
            <a:r>
              <a:rPr lang="en" sz="2200"/>
              <a:t>Create, Insert, Update, Select &amp; Delete</a:t>
            </a:r>
            <a:endParaRPr sz="2200"/>
          </a:p>
          <a:p>
            <a:pPr indent="-368300" lvl="0" marL="457200" rtl="0" algn="l">
              <a:lnSpc>
                <a:spcPct val="100000"/>
              </a:lnSpc>
              <a:spcBef>
                <a:spcPts val="0"/>
              </a:spcBef>
              <a:spcAft>
                <a:spcPts val="0"/>
              </a:spcAft>
              <a:buSzPts val="2200"/>
              <a:buChar char="➢"/>
            </a:pPr>
            <a:r>
              <a:rPr lang="en" sz="2400"/>
              <a:t>Grant &amp; Revoke</a:t>
            </a:r>
            <a:endParaRPr sz="2200"/>
          </a:p>
          <a:p>
            <a:pPr indent="-381000" lvl="0" marL="457200" rtl="0" algn="l">
              <a:lnSpc>
                <a:spcPct val="100000"/>
              </a:lnSpc>
              <a:spcBef>
                <a:spcPts val="0"/>
              </a:spcBef>
              <a:spcAft>
                <a:spcPts val="0"/>
              </a:spcAft>
              <a:buSzPts val="2400"/>
              <a:buChar char="➢"/>
            </a:pPr>
            <a:r>
              <a:rPr lang="en" sz="2400"/>
              <a:t>Joins</a:t>
            </a:r>
            <a:endParaRPr sz="2400"/>
          </a:p>
          <a:p>
            <a:pPr indent="-381000" lvl="0" marL="457200" rtl="0" algn="l">
              <a:lnSpc>
                <a:spcPct val="100000"/>
              </a:lnSpc>
              <a:spcBef>
                <a:spcPts val="0"/>
              </a:spcBef>
              <a:spcAft>
                <a:spcPts val="0"/>
              </a:spcAft>
              <a:buSzPts val="2400"/>
              <a:buChar char="➢"/>
            </a:pPr>
            <a:r>
              <a:rPr lang="en" sz="2400"/>
              <a:t>Using Sql files</a:t>
            </a:r>
            <a:endParaRPr sz="2400"/>
          </a:p>
          <a:p>
            <a:pPr indent="0" lvl="0" marL="457200" marR="0" rtl="0" algn="l">
              <a:lnSpc>
                <a:spcPct val="100000"/>
              </a:lnSpc>
              <a:spcBef>
                <a:spcPts val="0"/>
              </a:spcBef>
              <a:spcAft>
                <a:spcPts val="0"/>
              </a:spcAft>
              <a:buSzPts val="3000"/>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SQL WHERE</a:t>
            </a:r>
            <a:endParaRPr b="1" i="0" sz="3600" u="none" cap="none" strike="noStrike">
              <a:solidFill>
                <a:schemeClr val="lt1"/>
              </a:solidFill>
              <a:latin typeface="Arial"/>
              <a:ea typeface="Arial"/>
              <a:cs typeface="Arial"/>
              <a:sym typeface="Arial"/>
            </a:endParaRPr>
          </a:p>
        </p:txBody>
      </p:sp>
      <p:sp>
        <p:nvSpPr>
          <p:cNvPr id="230" name="Google Shape;230;p19"/>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SELECT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FROM User</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WHERE name = ‘</a:t>
            </a:r>
            <a:r>
              <a:rPr b="0" i="0" lang="en" sz="1800" u="none" cap="none" strike="noStrike">
                <a:solidFill>
                  <a:schemeClr val="dk1"/>
                </a:solidFill>
                <a:latin typeface="Arial"/>
                <a:ea typeface="Arial"/>
                <a:cs typeface="Arial"/>
                <a:sym typeface="Arial"/>
              </a:rPr>
              <a:t>Hemant</a:t>
            </a: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SELECT *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FROM User</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WHERE AGE &gt; 20</a:t>
            </a:r>
            <a:endParaRPr b="0" i="0" sz="1800" u="none" cap="none" strike="noStrike">
              <a:solidFill>
                <a:schemeClr val="dk1"/>
              </a:solidFill>
              <a:latin typeface="Arial"/>
              <a:ea typeface="Arial"/>
              <a:cs typeface="Arial"/>
              <a:sym typeface="Arial"/>
            </a:endParaRPr>
          </a:p>
        </p:txBody>
      </p:sp>
      <p:sp>
        <p:nvSpPr>
          <p:cNvPr id="231" name="Google Shape;231;p19"/>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SELECT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FROM User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WHERE name = ‘Manish’ AND Country=’INDIA’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SELECT UserId, Name, Email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FROM User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WHERE Email LIKE ‘m%’</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Order By</a:t>
            </a:r>
            <a:endParaRPr b="1" i="0" sz="3600" u="none" cap="none" strike="noStrike">
              <a:solidFill>
                <a:schemeClr val="lt1"/>
              </a:solidFill>
              <a:latin typeface="Arial"/>
              <a:ea typeface="Arial"/>
              <a:cs typeface="Arial"/>
              <a:sym typeface="Arial"/>
            </a:endParaRPr>
          </a:p>
        </p:txBody>
      </p:sp>
      <p:sp>
        <p:nvSpPr>
          <p:cNvPr id="237" name="Google Shape;237;p20"/>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When we use SELECT statement to query data, the result set is not sorted in a specific order.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To sort the result set, we use the ORDER BY clause.</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 The ORDER BY clause allows you to:</a:t>
            </a:r>
            <a:endParaRPr b="0"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Sort a result set by a single column or multiple columns.</a:t>
            </a:r>
            <a:endParaRPr b="0"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Sort a result set by different columns in ascending or descending order.</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SELECT col1, col2,...</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FROM table</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ORDER BY col1 [ASC|DESC], col2 [ASC|DESC],...</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Order By : Example</a:t>
            </a:r>
            <a:endParaRPr b="1" i="0" sz="3600" u="none" cap="none" strike="noStrike">
              <a:solidFill>
                <a:schemeClr val="lt1"/>
              </a:solidFill>
              <a:latin typeface="Arial"/>
              <a:ea typeface="Arial"/>
              <a:cs typeface="Arial"/>
              <a:sym typeface="Arial"/>
            </a:endParaRPr>
          </a:p>
        </p:txBody>
      </p:sp>
      <p:sp>
        <p:nvSpPr>
          <p:cNvPr id="243" name="Google Shape;243;p21"/>
          <p:cNvSpPr txBox="1"/>
          <p:nvPr>
            <p:ph idx="1" type="body"/>
          </p:nvPr>
        </p:nvSpPr>
        <p:spPr>
          <a:xfrm>
            <a:off x="457200" y="1200150"/>
            <a:ext cx="8229600" cy="39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SELECT U.UserId, U.Name, O.OrderID, O.Amount, O.</a:t>
            </a:r>
            <a:r>
              <a:rPr lang="en" sz="1800"/>
              <a:t>Start</a:t>
            </a:r>
            <a:r>
              <a:rPr b="0" i="0" lang="en" sz="1800" u="none" cap="none" strike="noStrike">
                <a:solidFill>
                  <a:schemeClr val="dk1"/>
                </a:solidFill>
                <a:latin typeface="Arial"/>
                <a:ea typeface="Arial"/>
                <a:cs typeface="Arial"/>
                <a:sym typeface="Arial"/>
              </a:rPr>
              <a:t>Date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FROM Users U</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LEFT JOIN Orders O</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ON U.UserId=O.UserId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1" i="0" lang="en" sz="1800" u="none" cap="none" strike="noStrike">
                <a:solidFill>
                  <a:schemeClr val="dk1"/>
                </a:solidFill>
                <a:latin typeface="Arial"/>
                <a:ea typeface="Arial"/>
                <a:cs typeface="Arial"/>
                <a:sym typeface="Arial"/>
              </a:rPr>
              <a:t>ORDER BY U.Name, O.Amount DESC</a:t>
            </a: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p:txBody>
      </p:sp>
      <p:pic>
        <p:nvPicPr>
          <p:cNvPr id="244" name="Google Shape;244;p21"/>
          <p:cNvPicPr preferRelativeResize="0"/>
          <p:nvPr/>
        </p:nvPicPr>
        <p:blipFill>
          <a:blip r:embed="rId3">
            <a:alphaModFix/>
          </a:blip>
          <a:stretch>
            <a:fillRect/>
          </a:stretch>
        </p:blipFill>
        <p:spPr>
          <a:xfrm>
            <a:off x="780825" y="3181575"/>
            <a:ext cx="7795800" cy="1776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ALIAS</a:t>
            </a:r>
            <a:endParaRPr b="1" i="0" sz="3600" u="none" cap="none" strike="noStrike">
              <a:solidFill>
                <a:schemeClr val="lt1"/>
              </a:solidFill>
              <a:latin typeface="Arial"/>
              <a:ea typeface="Arial"/>
              <a:cs typeface="Arial"/>
              <a:sym typeface="Arial"/>
            </a:endParaRPr>
          </a:p>
        </p:txBody>
      </p:sp>
      <p:sp>
        <p:nvSpPr>
          <p:cNvPr id="250" name="Google Shape;250;p22"/>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6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MySQL ALIASES can be used to create a temporary name for columns or tables.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COLUMN ALIASES are used to make column headings in your resultset easier to read.</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TABLE ALIASES are used to shorten your SQL to make it easier to read or when you are performing a self join (ie: listing the same table more than once in the FROM clause).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ALIAS</a:t>
            </a:r>
            <a:endParaRPr b="1" i="0" sz="3600" u="none" cap="none" strike="noStrike">
              <a:solidFill>
                <a:schemeClr val="lt1"/>
              </a:solidFill>
              <a:latin typeface="Arial"/>
              <a:ea typeface="Arial"/>
              <a:cs typeface="Arial"/>
              <a:sym typeface="Arial"/>
            </a:endParaRPr>
          </a:p>
        </p:txBody>
      </p:sp>
      <p:sp>
        <p:nvSpPr>
          <p:cNvPr id="256" name="Google Shape;256;p23"/>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6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SELECT name AS FirstName</a:t>
            </a:r>
            <a:endParaRPr b="0" i="0" sz="1800" u="none" cap="none" strike="noStrike">
              <a:solidFill>
                <a:schemeClr val="dk1"/>
              </a:solidFill>
              <a:latin typeface="Arial"/>
              <a:ea typeface="Arial"/>
              <a:cs typeface="Arial"/>
              <a:sym typeface="Arial"/>
            </a:endParaRPr>
          </a:p>
          <a:p>
            <a:pPr indent="457200" lvl="0" marL="0" marR="0" rtl="0" algn="l">
              <a:lnSpc>
                <a:spcPct val="115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FROM User;</a:t>
            </a:r>
            <a:endParaRPr b="0" i="0" sz="1800" u="none" cap="none" strike="noStrike">
              <a:solidFill>
                <a:schemeClr val="dk1"/>
              </a:solidFill>
              <a:latin typeface="Arial"/>
              <a:ea typeface="Arial"/>
              <a:cs typeface="Arial"/>
              <a:sym typeface="Arial"/>
            </a:endParaRPr>
          </a:p>
          <a:p>
            <a:pPr indent="457200" lvl="0" marL="1371600" marR="0" rtl="0" algn="l">
              <a:lnSpc>
                <a:spcPct val="115000"/>
              </a:lnSpc>
              <a:spcBef>
                <a:spcPts val="600"/>
              </a:spcBef>
              <a:spcAft>
                <a:spcPts val="0"/>
              </a:spcAft>
              <a:buClr>
                <a:schemeClr val="dk1"/>
              </a:buClr>
              <a:buSzPts val="30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6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6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600"/>
              </a:spcBef>
              <a:spcAft>
                <a:spcPts val="0"/>
              </a:spcAft>
              <a:buClr>
                <a:schemeClr val="dk1"/>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600"/>
              </a:spcBef>
              <a:spcAft>
                <a:spcPts val="0"/>
              </a:spcAft>
              <a:buClr>
                <a:schemeClr val="dk1"/>
              </a:buClr>
              <a:buSzPts val="3000"/>
              <a:buFont typeface="Arial"/>
              <a:buNone/>
            </a:pPr>
            <a:r>
              <a:t/>
            </a:r>
            <a:endParaRPr b="0" i="0" sz="1200" u="none" cap="none" strike="noStrike">
              <a:solidFill>
                <a:schemeClr val="dk1"/>
              </a:solidFill>
              <a:latin typeface="Arial"/>
              <a:ea typeface="Arial"/>
              <a:cs typeface="Arial"/>
              <a:sym typeface="Arial"/>
            </a:endParaRPr>
          </a:p>
          <a:p>
            <a:pPr indent="457200" lvl="0" marL="0" marR="0" rtl="0" algn="l">
              <a:lnSpc>
                <a:spcPct val="115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p:txBody>
      </p:sp>
      <p:sp>
        <p:nvSpPr>
          <p:cNvPr id="257" name="Google Shape;257;p23"/>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SELECT u.Name, u.Email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FROM User U;</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258" name="Google Shape;258;p23"/>
          <p:cNvGraphicFramePr/>
          <p:nvPr/>
        </p:nvGraphicFramePr>
        <p:xfrm>
          <a:off x="1664825" y="2203063"/>
          <a:ext cx="3000000" cy="3000000"/>
        </p:xfrm>
        <a:graphic>
          <a:graphicData uri="http://schemas.openxmlformats.org/drawingml/2006/table">
            <a:tbl>
              <a:tblPr>
                <a:noFill/>
                <a:tableStyleId>{E31F7565-AC63-4B3E-A88B-8F61DC66A267}</a:tableStyleId>
              </a:tblPr>
              <a:tblGrid>
                <a:gridCol w="1304600"/>
              </a:tblGrid>
              <a:tr h="5056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FirstName</a:t>
                      </a:r>
                      <a:endParaRPr b="1" sz="1400" u="none" cap="none" strike="noStrike"/>
                    </a:p>
                  </a:txBody>
                  <a:tcPr marT="91425" marB="91425" marR="91425" marL="91425"/>
                </a:tc>
              </a:tr>
              <a:tr h="505650">
                <a:tc>
                  <a:txBody>
                    <a:bodyPr/>
                    <a:lstStyle/>
                    <a:p>
                      <a:pPr indent="0" lvl="0" marL="0" marR="0" rtl="0" algn="ctr">
                        <a:lnSpc>
                          <a:spcPct val="100000"/>
                        </a:lnSpc>
                        <a:spcBef>
                          <a:spcPts val="0"/>
                        </a:spcBef>
                        <a:spcAft>
                          <a:spcPts val="0"/>
                        </a:spcAft>
                        <a:buClr>
                          <a:schemeClr val="dk1"/>
                        </a:buClr>
                        <a:buSzPts val="1100"/>
                        <a:buFont typeface="Arial"/>
                        <a:buNone/>
                      </a:pPr>
                      <a:r>
                        <a:rPr lang="en" sz="1200" u="none" cap="none" strike="noStrike">
                          <a:solidFill>
                            <a:schemeClr val="dk1"/>
                          </a:solidFill>
                        </a:rPr>
                        <a:t>Manish</a:t>
                      </a:r>
                      <a:endParaRPr sz="1400" u="none" cap="none" strike="noStrike"/>
                    </a:p>
                  </a:txBody>
                  <a:tcPr marT="91425" marB="91425" marR="91425" marL="91425"/>
                </a:tc>
              </a:tr>
              <a:tr h="505650">
                <a:tc>
                  <a:txBody>
                    <a:bodyPr/>
                    <a:lstStyle/>
                    <a:p>
                      <a:pPr indent="0" lvl="0" marL="0" marR="0" rtl="0" algn="ctr">
                        <a:lnSpc>
                          <a:spcPct val="100000"/>
                        </a:lnSpc>
                        <a:spcBef>
                          <a:spcPts val="0"/>
                        </a:spcBef>
                        <a:spcAft>
                          <a:spcPts val="0"/>
                        </a:spcAft>
                        <a:buClr>
                          <a:schemeClr val="dk1"/>
                        </a:buClr>
                        <a:buSzPts val="1100"/>
                        <a:buFont typeface="Arial"/>
                        <a:buNone/>
                      </a:pPr>
                      <a:r>
                        <a:rPr lang="en" sz="1200" u="none" cap="none" strike="noStrike">
                          <a:solidFill>
                            <a:schemeClr val="dk1"/>
                          </a:solidFill>
                        </a:rPr>
                        <a:t>Chris</a:t>
                      </a:r>
                      <a:endParaRPr sz="1400" u="none" cap="none" strike="noStrike"/>
                    </a:p>
                  </a:txBody>
                  <a:tcPr marT="91425" marB="91425" marR="91425" marL="91425"/>
                </a:tc>
              </a:tr>
              <a:tr h="505650">
                <a:tc>
                  <a:txBody>
                    <a:bodyPr/>
                    <a:lstStyle/>
                    <a:p>
                      <a:pPr indent="0" lvl="0" marL="0" marR="0" rtl="0" algn="ctr">
                        <a:lnSpc>
                          <a:spcPct val="100000"/>
                        </a:lnSpc>
                        <a:spcBef>
                          <a:spcPts val="0"/>
                        </a:spcBef>
                        <a:spcAft>
                          <a:spcPts val="0"/>
                        </a:spcAft>
                        <a:buClr>
                          <a:schemeClr val="dk1"/>
                        </a:buClr>
                        <a:buSzPts val="1100"/>
                        <a:buFont typeface="Arial"/>
                        <a:buNone/>
                      </a:pPr>
                      <a:r>
                        <a:rPr lang="en" sz="1200" u="none" cap="none" strike="noStrike">
                          <a:solidFill>
                            <a:schemeClr val="dk1"/>
                          </a:solidFill>
                        </a:rPr>
                        <a:t>Hemant</a:t>
                      </a:r>
                      <a:endParaRPr sz="1400" u="none" cap="none" strike="noStrike"/>
                    </a:p>
                  </a:txBody>
                  <a:tcPr marT="91425" marB="91425" marR="91425" marL="91425"/>
                </a:tc>
              </a:tr>
              <a:tr h="505650">
                <a:tc>
                  <a:txBody>
                    <a:bodyPr/>
                    <a:lstStyle/>
                    <a:p>
                      <a:pPr indent="0" lvl="0" marL="0" marR="0" rtl="0" algn="ctr">
                        <a:lnSpc>
                          <a:spcPct val="100000"/>
                        </a:lnSpc>
                        <a:spcBef>
                          <a:spcPts val="0"/>
                        </a:spcBef>
                        <a:spcAft>
                          <a:spcPts val="0"/>
                        </a:spcAft>
                        <a:buClr>
                          <a:schemeClr val="dk1"/>
                        </a:buClr>
                        <a:buSzPts val="1100"/>
                        <a:buFont typeface="Arial"/>
                        <a:buNone/>
                      </a:pPr>
                      <a:r>
                        <a:rPr lang="en" sz="1200" u="none" cap="none" strike="noStrike">
                          <a:solidFill>
                            <a:schemeClr val="dk1"/>
                          </a:solidFill>
                        </a:rPr>
                        <a:t>Jonathan</a:t>
                      </a:r>
                      <a:endParaRPr sz="1400" u="none" cap="none" strike="noStrike"/>
                    </a:p>
                  </a:txBody>
                  <a:tcPr marT="91425" marB="91425" marR="91425" marL="91425"/>
                </a:tc>
              </a:tr>
            </a:tbl>
          </a:graphicData>
        </a:graphic>
      </p:graphicFrame>
      <p:graphicFrame>
        <p:nvGraphicFramePr>
          <p:cNvPr id="259" name="Google Shape;259;p23"/>
          <p:cNvGraphicFramePr/>
          <p:nvPr/>
        </p:nvGraphicFramePr>
        <p:xfrm>
          <a:off x="5268425" y="2207625"/>
          <a:ext cx="3000000" cy="3000000"/>
        </p:xfrm>
        <a:graphic>
          <a:graphicData uri="http://schemas.openxmlformats.org/drawingml/2006/table">
            <a:tbl>
              <a:tblPr>
                <a:noFill/>
                <a:tableStyleId>{E31F7565-AC63-4B3E-A88B-8F61DC66A267}</a:tableStyleId>
              </a:tblPr>
              <a:tblGrid>
                <a:gridCol w="1151875"/>
                <a:gridCol w="2111625"/>
              </a:tblGrid>
              <a:tr h="5038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Name</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Email</a:t>
                      </a:r>
                      <a:endParaRPr b="1" sz="1400" u="none" cap="none" strike="noStrike"/>
                    </a:p>
                  </a:txBody>
                  <a:tcPr marT="91425" marB="91425" marR="91425" marL="91425"/>
                </a:tc>
              </a:tr>
              <a:tr h="5038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rPr>
                        <a:t>Manish</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rPr>
                        <a:t>Manish@gmail.com</a:t>
                      </a:r>
                      <a:endParaRPr sz="1400" u="none" cap="none" strike="noStrike"/>
                    </a:p>
                  </a:txBody>
                  <a:tcPr marT="91425" marB="91425" marR="91425" marL="91425"/>
                </a:tc>
              </a:tr>
              <a:tr h="5038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rPr>
                        <a:t>Chris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rPr>
                        <a:t>Chris@eci.com</a:t>
                      </a:r>
                      <a:endParaRPr sz="1400" u="none" cap="none" strike="noStrike"/>
                    </a:p>
                  </a:txBody>
                  <a:tcPr marT="91425" marB="91425" marR="91425" marL="91425"/>
                </a:tc>
              </a:tr>
              <a:tr h="5038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rPr>
                        <a:t>Hemant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rPr>
                        <a:t>Hemant@metacube.com</a:t>
                      </a:r>
                      <a:endParaRPr sz="1400" u="none" cap="none" strike="noStrike"/>
                    </a:p>
                  </a:txBody>
                  <a:tcPr marT="91425" marB="91425" marR="91425" marL="91425"/>
                </a:tc>
              </a:tr>
              <a:tr h="5038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rPr>
                        <a:t>Jonathan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rPr>
                        <a:t>Jonathan@eci.com</a:t>
                      </a:r>
                      <a:endParaRPr sz="1400" u="none" cap="none" strike="noStrike"/>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Update</a:t>
            </a:r>
            <a:endParaRPr b="1" i="0" sz="3600" u="none" cap="none" strike="noStrike">
              <a:solidFill>
                <a:schemeClr val="lt1"/>
              </a:solidFill>
              <a:latin typeface="Arial"/>
              <a:ea typeface="Arial"/>
              <a:cs typeface="Arial"/>
              <a:sym typeface="Arial"/>
            </a:endParaRPr>
          </a:p>
        </p:txBody>
      </p:sp>
      <p:sp>
        <p:nvSpPr>
          <p:cNvPr id="265" name="Google Shape;265;p24"/>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Update command allows us to change existing data in a table.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UPDATE tableName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SET column1=value1, column2=value2,...</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WHERE Column=value;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lang="en" sz="2000"/>
              <a:t>UPDATE school.Courses </a:t>
            </a:r>
            <a:endParaRPr sz="2000"/>
          </a:p>
          <a:p>
            <a:pPr indent="0" lvl="0" marL="0" marR="0" rtl="0" algn="l">
              <a:lnSpc>
                <a:spcPct val="100000"/>
              </a:lnSpc>
              <a:spcBef>
                <a:spcPts val="600"/>
              </a:spcBef>
              <a:spcAft>
                <a:spcPts val="0"/>
              </a:spcAft>
              <a:buClr>
                <a:schemeClr val="dk1"/>
              </a:buClr>
              <a:buSzPts val="3000"/>
              <a:buFont typeface="Arial"/>
              <a:buNone/>
            </a:pPr>
            <a:r>
              <a:rPr lang="en" sz="2000"/>
              <a:t>SET Amount = 3000, RequiredDays=90</a:t>
            </a:r>
            <a:endParaRPr sz="2000"/>
          </a:p>
          <a:p>
            <a:pPr indent="0" lvl="0" marL="0" marR="0" rtl="0" algn="l">
              <a:lnSpc>
                <a:spcPct val="100000"/>
              </a:lnSpc>
              <a:spcBef>
                <a:spcPts val="600"/>
              </a:spcBef>
              <a:spcAft>
                <a:spcPts val="0"/>
              </a:spcAft>
              <a:buClr>
                <a:schemeClr val="dk1"/>
              </a:buClr>
              <a:buSzPts val="3000"/>
              <a:buFont typeface="Arial"/>
              <a:buNone/>
            </a:pPr>
            <a:r>
              <a:rPr lang="en" sz="2000"/>
              <a:t>WHERE school.Courses.Name="JAVA" AND courseId = 4;</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Delete</a:t>
            </a:r>
            <a:endParaRPr b="1" i="0" sz="3600" u="none" cap="none" strike="noStrike">
              <a:solidFill>
                <a:schemeClr val="lt1"/>
              </a:solidFill>
              <a:latin typeface="Arial"/>
              <a:ea typeface="Arial"/>
              <a:cs typeface="Arial"/>
              <a:sym typeface="Arial"/>
            </a:endParaRPr>
          </a:p>
        </p:txBody>
      </p:sp>
      <p:sp>
        <p:nvSpPr>
          <p:cNvPr id="271" name="Google Shape;271;p25"/>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3000" u="none" cap="none" strike="noStrike">
                <a:solidFill>
                  <a:schemeClr val="dk1"/>
                </a:solidFill>
                <a:latin typeface="Arial"/>
                <a:ea typeface="Arial"/>
                <a:cs typeface="Arial"/>
                <a:sym typeface="Arial"/>
              </a:rPr>
              <a:t>DELETE FROM tableName</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3000" u="none" cap="none" strike="noStrike">
                <a:solidFill>
                  <a:schemeClr val="dk1"/>
                </a:solidFill>
                <a:latin typeface="Arial"/>
                <a:ea typeface="Arial"/>
                <a:cs typeface="Arial"/>
                <a:sym typeface="Arial"/>
              </a:rPr>
              <a:t>WHERE Column = Value;</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3000" u="none" cap="none" strike="noStrike">
                <a:solidFill>
                  <a:schemeClr val="dk1"/>
                </a:solidFill>
                <a:latin typeface="Arial"/>
                <a:ea typeface="Arial"/>
                <a:cs typeface="Arial"/>
                <a:sym typeface="Arial"/>
              </a:rPr>
              <a:t>DELETE FROM </a:t>
            </a:r>
            <a:r>
              <a:rPr lang="en"/>
              <a:t>Course</a:t>
            </a:r>
            <a:r>
              <a:rPr b="0" i="0" lang="en" sz="3000" u="none" cap="none" strike="noStrike">
                <a:solidFill>
                  <a:schemeClr val="dk1"/>
                </a:solidFill>
                <a:latin typeface="Arial"/>
                <a:ea typeface="Arial"/>
                <a:cs typeface="Arial"/>
                <a:sym typeface="Arial"/>
              </a:rPr>
              <a:t>s</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3000" u="none" cap="none" strike="noStrike">
                <a:solidFill>
                  <a:schemeClr val="dk1"/>
                </a:solidFill>
                <a:latin typeface="Arial"/>
                <a:ea typeface="Arial"/>
                <a:cs typeface="Arial"/>
                <a:sym typeface="Arial"/>
              </a:rPr>
              <a:t>WHERE </a:t>
            </a:r>
            <a:r>
              <a:rPr lang="en"/>
              <a:t>Course</a:t>
            </a:r>
            <a:r>
              <a:rPr b="0" i="0" lang="en" sz="3000" u="none" cap="none" strike="noStrike">
                <a:solidFill>
                  <a:schemeClr val="dk1"/>
                </a:solidFill>
                <a:latin typeface="Arial"/>
                <a:ea typeface="Arial"/>
                <a:cs typeface="Arial"/>
                <a:sym typeface="Arial"/>
              </a:rPr>
              <a:t>Id=</a:t>
            </a:r>
            <a:r>
              <a:rPr lang="en"/>
              <a:t>4</a:t>
            </a:r>
            <a:r>
              <a:rPr b="0" i="0" lang="en" sz="3000" u="none" cap="none" strike="noStrike">
                <a:solidFill>
                  <a:schemeClr val="dk1"/>
                </a:solidFill>
                <a:latin typeface="Arial"/>
                <a:ea typeface="Arial"/>
                <a:cs typeface="Arial"/>
                <a:sym typeface="Arial"/>
              </a:rPr>
              <a:t>;</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Grant</a:t>
            </a:r>
            <a:endParaRPr b="1" i="0" sz="3600" u="none" cap="none" strike="noStrike">
              <a:solidFill>
                <a:schemeClr val="lt1"/>
              </a:solidFill>
              <a:latin typeface="Arial"/>
              <a:ea typeface="Arial"/>
              <a:cs typeface="Arial"/>
              <a:sym typeface="Arial"/>
            </a:endParaRPr>
          </a:p>
        </p:txBody>
      </p:sp>
      <p:sp>
        <p:nvSpPr>
          <p:cNvPr id="277" name="Google Shape;277;p26"/>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6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Grant and Revoke are DCL Commands use to manage the privileges on database objects.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You can grant users various privileges to tables. These permissions can be any combination of SELECT, INSERT, UPDATE, DELETE, INDEX, CREATE, ALTER, DROP, GRANT OPTION or ALL.</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GRANT privileges ON object TO user;</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GRANT SELECT, INSERT, UPDATE, DELETE ON eci TO 'hemant'@'localhost';</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GRANT ALL ON eci TO 'hemant'@'localhost';</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GRANT SELECT ON eci TO '*'@'localhost';</a:t>
            </a:r>
            <a:endParaRPr sz="1800"/>
          </a:p>
          <a:p>
            <a:pPr indent="0" lvl="0" marL="457200" marR="0" rtl="0" algn="r">
              <a:lnSpc>
                <a:spcPct val="115000"/>
              </a:lnSpc>
              <a:spcBef>
                <a:spcPts val="0"/>
              </a:spcBef>
              <a:spcAft>
                <a:spcPts val="0"/>
              </a:spcAft>
              <a:buSzPts val="3000"/>
              <a:buNone/>
            </a:pPr>
            <a:r>
              <a:rPr lang="en" sz="1400" u="sng">
                <a:solidFill>
                  <a:schemeClr val="hlink"/>
                </a:solidFill>
                <a:hlinkClick r:id="rId3"/>
              </a:rPr>
              <a:t>https://www.geeksforgeeks.org/mysql-grant-revoke-privileges/</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Revoke</a:t>
            </a:r>
            <a:endParaRPr b="1" i="0" sz="3600" u="none" cap="none" strike="noStrike">
              <a:solidFill>
                <a:schemeClr val="lt1"/>
              </a:solidFill>
              <a:latin typeface="Arial"/>
              <a:ea typeface="Arial"/>
              <a:cs typeface="Arial"/>
              <a:sym typeface="Arial"/>
            </a:endParaRPr>
          </a:p>
        </p:txBody>
      </p:sp>
      <p:sp>
        <p:nvSpPr>
          <p:cNvPr id="283" name="Google Shape;283;p2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Once you have granted privileges, you may need to revoke some or all of these privileges. To do this, you can run a revoke command.</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 You can revoke any combination of SELECT, INSERT, UPDATE, DELETE, REFERENCES, ALTER, or ALL.</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REVOKE privileges ON object FROM user;</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REVOKE DELETE, UPDATE ON eci FROM 'hemant'@'localhost';</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600"/>
              </a:spcBef>
              <a:spcAft>
                <a:spcPts val="0"/>
              </a:spcAft>
              <a:buClr>
                <a:schemeClr val="dk1"/>
              </a:buClr>
              <a:buSzPts val="30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SELECT: Multiple tables</a:t>
            </a:r>
            <a:endParaRPr b="1" i="0" sz="3600" u="none" cap="none" strike="noStrike">
              <a:solidFill>
                <a:schemeClr val="lt1"/>
              </a:solidFill>
              <a:latin typeface="Arial"/>
              <a:ea typeface="Arial"/>
              <a:cs typeface="Arial"/>
              <a:sym typeface="Arial"/>
            </a:endParaRPr>
          </a:p>
        </p:txBody>
      </p:sp>
      <p:sp>
        <p:nvSpPr>
          <p:cNvPr id="289" name="Google Shape;289;p28"/>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Often you need to combine information from two or more tables. This can be done by mentioning table names in FROM clause.</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5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5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SELECT *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5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FROM Table1, Table2...</a:t>
            </a:r>
            <a:endParaRPr b="0" i="0" sz="1800" u="none" cap="none" strike="noStrike">
              <a:solidFill>
                <a:schemeClr val="dk1"/>
              </a:solidFill>
              <a:latin typeface="Arial"/>
              <a:ea typeface="Arial"/>
              <a:cs typeface="Arial"/>
              <a:sym typeface="Arial"/>
            </a:endParaRPr>
          </a:p>
        </p:txBody>
      </p:sp>
      <p:sp>
        <p:nvSpPr>
          <p:cNvPr id="290" name="Google Shape;290;p28"/>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5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If the column names in multiple tables are same, then you need to prefix tableName before columnName in SELECT clause: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500"/>
              </a:spcBef>
              <a:spcAft>
                <a:spcPts val="0"/>
              </a:spcAft>
              <a:buClr>
                <a:schemeClr val="dk1"/>
              </a:buClr>
              <a:buSzPts val="1100"/>
              <a:buFont typeface="Arial"/>
              <a:buNone/>
            </a:pPr>
            <a:r>
              <a:rPr lang="en" sz="1800"/>
              <a:t>SELECT c.CourseId,                                                                            RequiredSkills, </a:t>
            </a:r>
            <a:endParaRPr sz="1800"/>
          </a:p>
          <a:p>
            <a:pPr indent="0" lvl="0" marL="0" marR="0" rtl="0" algn="l">
              <a:lnSpc>
                <a:spcPct val="100000"/>
              </a:lnSpc>
              <a:spcBef>
                <a:spcPts val="500"/>
              </a:spcBef>
              <a:spcAft>
                <a:spcPts val="0"/>
              </a:spcAft>
              <a:buClr>
                <a:schemeClr val="dk1"/>
              </a:buClr>
              <a:buSzPts val="1100"/>
              <a:buFont typeface="Arial"/>
              <a:buNone/>
            </a:pPr>
            <a:r>
              <a:rPr lang="en" sz="1800"/>
              <a:t>orders.CourseId, c.Amount</a:t>
            </a:r>
            <a:endParaRPr sz="1800"/>
          </a:p>
          <a:p>
            <a:pPr indent="0" lvl="0" marL="0" marR="0" rtl="0" algn="l">
              <a:lnSpc>
                <a:spcPct val="100000"/>
              </a:lnSpc>
              <a:spcBef>
                <a:spcPts val="500"/>
              </a:spcBef>
              <a:spcAft>
                <a:spcPts val="0"/>
              </a:spcAft>
              <a:buClr>
                <a:schemeClr val="dk1"/>
              </a:buClr>
              <a:buSzPts val="1100"/>
              <a:buFont typeface="Arial"/>
              <a:buNone/>
            </a:pPr>
            <a:r>
              <a:rPr lang="en" sz="1800"/>
              <a:t>FROM courses c, orders</a:t>
            </a:r>
            <a:endParaRPr sz="1800"/>
          </a:p>
          <a:p>
            <a:pPr indent="0" lvl="0" marL="0" marR="0" rtl="0" algn="l">
              <a:lnSpc>
                <a:spcPct val="100000"/>
              </a:lnSpc>
              <a:spcBef>
                <a:spcPts val="500"/>
              </a:spcBef>
              <a:spcAft>
                <a:spcPts val="0"/>
              </a:spcAft>
              <a:buClr>
                <a:schemeClr val="dk1"/>
              </a:buClr>
              <a:buSzPts val="1100"/>
              <a:buFont typeface="Arial"/>
              <a:buNone/>
            </a:pPr>
            <a:r>
              <a:rPr lang="en" sz="1800"/>
              <a:t>WHERE c.CourseId = orders.OrderId</a:t>
            </a:r>
            <a:endParaRPr sz="1800"/>
          </a:p>
          <a:p>
            <a:pPr indent="0" lvl="0" marL="0" marR="0" rtl="0" algn="l">
              <a:lnSpc>
                <a:spcPct val="100000"/>
              </a:lnSpc>
              <a:spcBef>
                <a:spcPts val="5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idx="1" type="body"/>
          </p:nvPr>
        </p:nvSpPr>
        <p:spPr>
          <a:xfrm>
            <a:off x="457200" y="4440975"/>
            <a:ext cx="8286600" cy="4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600"/>
              </a:spcBef>
              <a:spcAft>
                <a:spcPts val="0"/>
              </a:spcAft>
              <a:buClr>
                <a:schemeClr val="dk1"/>
              </a:buClr>
              <a:buSzPts val="1100"/>
              <a:buFont typeface="Arial"/>
              <a:buNone/>
            </a:pPr>
            <a:r>
              <a:rPr lang="en" sz="1600" u="sng">
                <a:solidFill>
                  <a:schemeClr val="hlink"/>
                </a:solidFill>
                <a:hlinkClick r:id="rId3"/>
              </a:rPr>
              <a:t>https://www.w3schools.in/mysql/ddl-dml-dcl/</a:t>
            </a:r>
            <a:endParaRPr sz="1600"/>
          </a:p>
          <a:p>
            <a:pPr indent="0" lvl="0" marL="0" rtl="0" algn="l">
              <a:lnSpc>
                <a:spcPct val="100000"/>
              </a:lnSpc>
              <a:spcBef>
                <a:spcPts val="600"/>
              </a:spcBef>
              <a:spcAft>
                <a:spcPts val="0"/>
              </a:spcAft>
              <a:buClr>
                <a:schemeClr val="dk1"/>
              </a:buClr>
              <a:buSzPts val="1100"/>
              <a:buFont typeface="Arial"/>
              <a:buNone/>
            </a:pPr>
            <a:r>
              <a:t/>
            </a:r>
            <a:endParaRPr/>
          </a:p>
          <a:p>
            <a:pPr indent="0" lvl="0" marL="0" rtl="0" algn="l">
              <a:lnSpc>
                <a:spcPct val="100000"/>
              </a:lnSpc>
              <a:spcBef>
                <a:spcPts val="600"/>
              </a:spcBef>
              <a:spcAft>
                <a:spcPts val="0"/>
              </a:spcAft>
              <a:buClr>
                <a:srgbClr val="000000"/>
              </a:buClr>
              <a:buSzPts val="1100"/>
              <a:buFont typeface="Arial"/>
              <a:buNone/>
            </a:pPr>
            <a:r>
              <a:t/>
            </a:r>
            <a:endParaRPr/>
          </a:p>
        </p:txBody>
      </p:sp>
      <p:sp>
        <p:nvSpPr>
          <p:cNvPr id="93" name="Google Shape;93;p3"/>
          <p:cNvSpPr/>
          <p:nvPr/>
        </p:nvSpPr>
        <p:spPr>
          <a:xfrm>
            <a:off x="3502800" y="298975"/>
            <a:ext cx="2195400" cy="1097700"/>
          </a:xfrm>
          <a:prstGeom prst="flowChartConnector">
            <a:avLst/>
          </a:prstGeom>
          <a:solidFill>
            <a:srgbClr val="FFF2CC"/>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SQL Commands</a:t>
            </a:r>
            <a:endParaRPr/>
          </a:p>
        </p:txBody>
      </p:sp>
      <p:cxnSp>
        <p:nvCxnSpPr>
          <p:cNvPr id="94" name="Google Shape;94;p3"/>
          <p:cNvCxnSpPr>
            <a:stCxn id="93" idx="4"/>
          </p:cNvCxnSpPr>
          <p:nvPr/>
        </p:nvCxnSpPr>
        <p:spPr>
          <a:xfrm>
            <a:off x="4600500" y="1396675"/>
            <a:ext cx="0" cy="4860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p:nvPr/>
        </p:nvCxnSpPr>
        <p:spPr>
          <a:xfrm flipH="1" rot="10800000">
            <a:off x="2038850" y="1867075"/>
            <a:ext cx="5802000" cy="156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3"/>
          <p:cNvCxnSpPr/>
          <p:nvPr/>
        </p:nvCxnSpPr>
        <p:spPr>
          <a:xfrm>
            <a:off x="2070225" y="1867100"/>
            <a:ext cx="0" cy="3450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3"/>
          <p:cNvCxnSpPr/>
          <p:nvPr/>
        </p:nvCxnSpPr>
        <p:spPr>
          <a:xfrm>
            <a:off x="3591300" y="1898475"/>
            <a:ext cx="0" cy="2823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a:endCxn id="99" idx="0"/>
          </p:cNvCxnSpPr>
          <p:nvPr/>
        </p:nvCxnSpPr>
        <p:spPr>
          <a:xfrm flipH="1">
            <a:off x="5048650" y="1835825"/>
            <a:ext cx="900" cy="4392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p:nvPr/>
        </p:nvCxnSpPr>
        <p:spPr>
          <a:xfrm>
            <a:off x="6523725" y="1874900"/>
            <a:ext cx="0" cy="4155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3"/>
          <p:cNvCxnSpPr/>
          <p:nvPr/>
        </p:nvCxnSpPr>
        <p:spPr>
          <a:xfrm flipH="1">
            <a:off x="7817475" y="1851425"/>
            <a:ext cx="7800" cy="407700"/>
          </a:xfrm>
          <a:prstGeom prst="straightConnector1">
            <a:avLst/>
          </a:prstGeom>
          <a:noFill/>
          <a:ln cap="flat" cmpd="sng" w="9525">
            <a:solidFill>
              <a:schemeClr val="dk2"/>
            </a:solidFill>
            <a:prstDash val="solid"/>
            <a:round/>
            <a:headEnd len="med" w="med" type="none"/>
            <a:tailEnd len="med" w="med" type="none"/>
          </a:ln>
        </p:spPr>
      </p:cxnSp>
      <p:sp>
        <p:nvSpPr>
          <p:cNvPr id="102" name="Google Shape;102;p3"/>
          <p:cNvSpPr/>
          <p:nvPr/>
        </p:nvSpPr>
        <p:spPr>
          <a:xfrm>
            <a:off x="7182350" y="2259150"/>
            <a:ext cx="1794900" cy="1859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COMMIT</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ROLLBACK</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SAVEPOINT</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SET TRANSACTION</a:t>
            </a:r>
            <a:endParaRPr>
              <a:latin typeface="Times New Roman"/>
              <a:ea typeface="Times New Roman"/>
              <a:cs typeface="Times New Roman"/>
              <a:sym typeface="Times New Roman"/>
            </a:endParaRPr>
          </a:p>
        </p:txBody>
      </p:sp>
      <p:sp>
        <p:nvSpPr>
          <p:cNvPr id="103" name="Google Shape;103;p3"/>
          <p:cNvSpPr/>
          <p:nvPr/>
        </p:nvSpPr>
        <p:spPr>
          <a:xfrm>
            <a:off x="7182350" y="2259150"/>
            <a:ext cx="1794900" cy="282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TCL</a:t>
            </a:r>
            <a:endParaRPr/>
          </a:p>
        </p:txBody>
      </p:sp>
      <p:sp>
        <p:nvSpPr>
          <p:cNvPr id="104" name="Google Shape;104;p3"/>
          <p:cNvSpPr/>
          <p:nvPr/>
        </p:nvSpPr>
        <p:spPr>
          <a:xfrm>
            <a:off x="5797950" y="2243675"/>
            <a:ext cx="1270200" cy="18591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latin typeface="Times New Roman"/>
                <a:ea typeface="Times New Roman"/>
                <a:cs typeface="Times New Roman"/>
                <a:sym typeface="Times New Roman"/>
              </a:rPr>
              <a:t>GRANT</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REVOKE</a:t>
            </a:r>
            <a:endParaRPr>
              <a:latin typeface="Times New Roman"/>
              <a:ea typeface="Times New Roman"/>
              <a:cs typeface="Times New Roman"/>
              <a:sym typeface="Times New Roman"/>
            </a:endParaRPr>
          </a:p>
        </p:txBody>
      </p:sp>
      <p:sp>
        <p:nvSpPr>
          <p:cNvPr id="105" name="Google Shape;105;p3"/>
          <p:cNvSpPr/>
          <p:nvPr/>
        </p:nvSpPr>
        <p:spPr>
          <a:xfrm>
            <a:off x="808775" y="2189525"/>
            <a:ext cx="1657800" cy="19446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CREATE</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ALTER</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DROP</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TRUNCATE</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COMMENT</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RENAME</a:t>
            </a:r>
            <a:endParaRPr>
              <a:latin typeface="Times New Roman"/>
              <a:ea typeface="Times New Roman"/>
              <a:cs typeface="Times New Roman"/>
              <a:sym typeface="Times New Roman"/>
            </a:endParaRPr>
          </a:p>
        </p:txBody>
      </p:sp>
      <p:sp>
        <p:nvSpPr>
          <p:cNvPr id="106" name="Google Shape;106;p3"/>
          <p:cNvSpPr/>
          <p:nvPr/>
        </p:nvSpPr>
        <p:spPr>
          <a:xfrm>
            <a:off x="5797950" y="2243675"/>
            <a:ext cx="1270200" cy="282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DCL</a:t>
            </a:r>
            <a:endParaRPr/>
          </a:p>
        </p:txBody>
      </p:sp>
      <p:sp>
        <p:nvSpPr>
          <p:cNvPr id="107" name="Google Shape;107;p3"/>
          <p:cNvSpPr/>
          <p:nvPr/>
        </p:nvSpPr>
        <p:spPr>
          <a:xfrm>
            <a:off x="808775" y="2196575"/>
            <a:ext cx="1657800" cy="2823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DDL</a:t>
            </a:r>
            <a:endParaRPr/>
          </a:p>
        </p:txBody>
      </p:sp>
      <p:sp>
        <p:nvSpPr>
          <p:cNvPr id="108" name="Google Shape;108;p3"/>
          <p:cNvSpPr/>
          <p:nvPr/>
        </p:nvSpPr>
        <p:spPr>
          <a:xfrm>
            <a:off x="4413550" y="2275025"/>
            <a:ext cx="1270200" cy="18591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SELECT</a:t>
            </a:r>
            <a:endParaRPr>
              <a:latin typeface="Times New Roman"/>
              <a:ea typeface="Times New Roman"/>
              <a:cs typeface="Times New Roman"/>
              <a:sym typeface="Times New Roman"/>
            </a:endParaRPr>
          </a:p>
        </p:txBody>
      </p:sp>
      <p:sp>
        <p:nvSpPr>
          <p:cNvPr id="99" name="Google Shape;99;p3"/>
          <p:cNvSpPr/>
          <p:nvPr/>
        </p:nvSpPr>
        <p:spPr>
          <a:xfrm>
            <a:off x="4413550" y="2275025"/>
            <a:ext cx="1270200" cy="282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DQL</a:t>
            </a:r>
            <a:endParaRPr/>
          </a:p>
        </p:txBody>
      </p:sp>
      <p:sp>
        <p:nvSpPr>
          <p:cNvPr id="109" name="Google Shape;109;p3"/>
          <p:cNvSpPr/>
          <p:nvPr/>
        </p:nvSpPr>
        <p:spPr>
          <a:xfrm>
            <a:off x="2641337" y="2189525"/>
            <a:ext cx="1657800" cy="1944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latin typeface="Times New Roman"/>
                <a:ea typeface="Times New Roman"/>
                <a:cs typeface="Times New Roman"/>
                <a:sym typeface="Times New Roman"/>
              </a:rPr>
              <a:t>INSERT</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UPDATE</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DELETE</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MERGE</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CALL</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EXPLAIN PLAN</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LOCK TABLE</a:t>
            </a:r>
            <a:endParaRPr>
              <a:latin typeface="Times New Roman"/>
              <a:ea typeface="Times New Roman"/>
              <a:cs typeface="Times New Roman"/>
              <a:sym typeface="Times New Roman"/>
            </a:endParaRPr>
          </a:p>
        </p:txBody>
      </p:sp>
      <p:sp>
        <p:nvSpPr>
          <p:cNvPr id="110" name="Google Shape;110;p3"/>
          <p:cNvSpPr/>
          <p:nvPr/>
        </p:nvSpPr>
        <p:spPr>
          <a:xfrm>
            <a:off x="2641325" y="2196575"/>
            <a:ext cx="1657800" cy="2823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DML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JOINS</a:t>
            </a:r>
            <a:endParaRPr b="1" i="0" sz="3600" u="none" cap="none" strike="noStrike">
              <a:solidFill>
                <a:schemeClr val="lt1"/>
              </a:solidFill>
              <a:latin typeface="Arial"/>
              <a:ea typeface="Arial"/>
              <a:cs typeface="Arial"/>
              <a:sym typeface="Arial"/>
            </a:endParaRPr>
          </a:p>
        </p:txBody>
      </p:sp>
      <p:sp>
        <p:nvSpPr>
          <p:cNvPr id="296" name="Google Shape;296;p29"/>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JOINS are used to retrieve data from multiple tables. </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A JOIN is performed whenever two or more tables are joined in a SQL statement.</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There are different types of MySQL joins:</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INNER JOIN (simple join)</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LEFT OUTER JOIN (LEFT JOIN)</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RIGHT OUTER JOIN (RIGHT JOIN)</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3000"/>
              <a:buNone/>
            </a:pPr>
            <a:r>
              <a:t/>
            </a:r>
            <a:endParaRPr sz="2000"/>
          </a:p>
          <a:p>
            <a:pPr indent="0" lvl="0" marL="0" marR="0" rtl="0" algn="l">
              <a:lnSpc>
                <a:spcPct val="100000"/>
              </a:lnSpc>
              <a:spcBef>
                <a:spcPts val="0"/>
              </a:spcBef>
              <a:spcAft>
                <a:spcPts val="0"/>
              </a:spcAft>
              <a:buSzPts val="3000"/>
              <a:buNone/>
            </a:pPr>
            <a:r>
              <a:t/>
            </a:r>
            <a:endParaRPr sz="2000"/>
          </a:p>
          <a:p>
            <a:pPr indent="0" lvl="0" marL="0" marR="0" rtl="0" algn="l">
              <a:lnSpc>
                <a:spcPct val="100000"/>
              </a:lnSpc>
              <a:spcBef>
                <a:spcPts val="0"/>
              </a:spcBef>
              <a:spcAft>
                <a:spcPts val="0"/>
              </a:spcAft>
              <a:buSzPts val="3000"/>
              <a:buNone/>
            </a:pPr>
            <a:r>
              <a:t/>
            </a:r>
            <a:endParaRPr sz="2000"/>
          </a:p>
          <a:p>
            <a:pPr indent="0" lvl="0" marL="0" marR="0" rtl="0" algn="r">
              <a:lnSpc>
                <a:spcPct val="100000"/>
              </a:lnSpc>
              <a:spcBef>
                <a:spcPts val="0"/>
              </a:spcBef>
              <a:spcAft>
                <a:spcPts val="0"/>
              </a:spcAft>
              <a:buSzPts val="3000"/>
              <a:buNone/>
            </a:pPr>
            <a:r>
              <a:rPr lang="en" sz="1400" u="sng">
                <a:solidFill>
                  <a:schemeClr val="hlink"/>
                </a:solidFill>
                <a:hlinkClick r:id="rId3"/>
              </a:rPr>
              <a:t>https://www.w3schools.com/sql/sql_join.asp</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Inner Join</a:t>
            </a:r>
            <a:endParaRPr b="1" i="0" sz="3600" u="none" cap="none" strike="noStrike">
              <a:solidFill>
                <a:schemeClr val="lt1"/>
              </a:solidFill>
              <a:latin typeface="Arial"/>
              <a:ea typeface="Arial"/>
              <a:cs typeface="Arial"/>
              <a:sym typeface="Arial"/>
            </a:endParaRPr>
          </a:p>
        </p:txBody>
      </p:sp>
      <p:sp>
        <p:nvSpPr>
          <p:cNvPr id="302" name="Google Shape;302;p30"/>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600"/>
              </a:spcBef>
              <a:spcAft>
                <a:spcPts val="0"/>
              </a:spcAft>
              <a:buClr>
                <a:schemeClr val="dk1"/>
              </a:buClr>
              <a:buSzPts val="1700"/>
              <a:buFont typeface="Arial"/>
              <a:buChar char="➢"/>
            </a:pPr>
            <a:r>
              <a:rPr b="0" i="0" lang="en" sz="1700" u="none" cap="none" strike="noStrike">
                <a:solidFill>
                  <a:schemeClr val="dk1"/>
                </a:solidFill>
                <a:latin typeface="Arial"/>
                <a:ea typeface="Arial"/>
                <a:cs typeface="Arial"/>
                <a:sym typeface="Arial"/>
              </a:rPr>
              <a:t>Inner join is the most common type of JOIN used.</a:t>
            </a:r>
            <a:endParaRPr b="0" i="0" sz="1700" u="none" cap="none" strike="noStrike">
              <a:solidFill>
                <a:schemeClr val="dk1"/>
              </a:solidFill>
              <a:latin typeface="Arial"/>
              <a:ea typeface="Arial"/>
              <a:cs typeface="Arial"/>
              <a:sym typeface="Arial"/>
            </a:endParaRPr>
          </a:p>
          <a:p>
            <a:pPr indent="-336550" lvl="0" marL="457200" marR="0" rtl="0" algn="l">
              <a:lnSpc>
                <a:spcPct val="100000"/>
              </a:lnSpc>
              <a:spcBef>
                <a:spcPts val="0"/>
              </a:spcBef>
              <a:spcAft>
                <a:spcPts val="0"/>
              </a:spcAft>
              <a:buClr>
                <a:schemeClr val="dk1"/>
              </a:buClr>
              <a:buSzPts val="1700"/>
              <a:buFont typeface="Arial"/>
              <a:buChar char="➢"/>
            </a:pPr>
            <a:r>
              <a:rPr b="0" i="0" lang="en" sz="1700" u="none" cap="none" strike="noStrike">
                <a:solidFill>
                  <a:schemeClr val="dk1"/>
                </a:solidFill>
                <a:latin typeface="Arial"/>
                <a:ea typeface="Arial"/>
                <a:cs typeface="Arial"/>
                <a:sym typeface="Arial"/>
              </a:rPr>
              <a:t>INNER JOIN return all rows from multiple tables where </a:t>
            </a:r>
            <a:endParaRPr b="0" i="0" sz="17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3000"/>
              <a:buFont typeface="Arial"/>
              <a:buNone/>
            </a:pPr>
            <a:r>
              <a:rPr b="0" i="0" lang="en" sz="1700" u="none" cap="none" strike="noStrike">
                <a:solidFill>
                  <a:schemeClr val="dk1"/>
                </a:solidFill>
                <a:latin typeface="Arial"/>
                <a:ea typeface="Arial"/>
                <a:cs typeface="Arial"/>
                <a:sym typeface="Arial"/>
              </a:rPr>
              <a:t>the join condition is met.</a:t>
            </a:r>
            <a:endParaRPr b="0" i="0" sz="1700" u="none" cap="none" strike="noStrike">
              <a:solidFill>
                <a:schemeClr val="dk1"/>
              </a:solidFill>
              <a:latin typeface="Arial"/>
              <a:ea typeface="Arial"/>
              <a:cs typeface="Arial"/>
              <a:sym typeface="Arial"/>
            </a:endParaRPr>
          </a:p>
          <a:p>
            <a:pPr indent="-336550" lvl="0" marL="457200" marR="0" rtl="0" algn="l">
              <a:lnSpc>
                <a:spcPct val="115000"/>
              </a:lnSpc>
              <a:spcBef>
                <a:spcPts val="600"/>
              </a:spcBef>
              <a:spcAft>
                <a:spcPts val="0"/>
              </a:spcAft>
              <a:buClr>
                <a:schemeClr val="dk1"/>
              </a:buClr>
              <a:buSzPts val="1700"/>
              <a:buFont typeface="Arial"/>
              <a:buChar char="➢"/>
            </a:pPr>
            <a:r>
              <a:rPr b="0" i="0" lang="en" sz="1700" u="none" cap="none" strike="noStrike">
                <a:solidFill>
                  <a:schemeClr val="dk1"/>
                </a:solidFill>
                <a:latin typeface="Arial"/>
                <a:ea typeface="Arial"/>
                <a:cs typeface="Arial"/>
                <a:sym typeface="Arial"/>
              </a:rPr>
              <a:t>Following are the steps to perform INNER JOIN:</a:t>
            </a:r>
            <a:endParaRPr b="0" i="0" sz="1700" u="none" cap="none" strike="noStrike">
              <a:solidFill>
                <a:schemeClr val="dk1"/>
              </a:solidFill>
              <a:latin typeface="Arial"/>
              <a:ea typeface="Arial"/>
              <a:cs typeface="Arial"/>
              <a:sym typeface="Arial"/>
            </a:endParaRPr>
          </a:p>
          <a:p>
            <a:pPr indent="-330200" lvl="1" marL="914400" marR="0" rtl="0" algn="l">
              <a:lnSpc>
                <a:spcPct val="115000"/>
              </a:lnSpc>
              <a:spcBef>
                <a:spcPts val="0"/>
              </a:spcBef>
              <a:spcAft>
                <a:spcPts val="0"/>
              </a:spcAft>
              <a:buClr>
                <a:schemeClr val="dk1"/>
              </a:buClr>
              <a:buSzPts val="1600"/>
              <a:buFont typeface="Arial"/>
              <a:buAutoNum type="alphaLcPeriod"/>
            </a:pPr>
            <a:r>
              <a:rPr b="0" i="0" lang="en" sz="1600" u="none" cap="none" strike="noStrike">
                <a:solidFill>
                  <a:schemeClr val="dk1"/>
                </a:solidFill>
                <a:latin typeface="Arial"/>
                <a:ea typeface="Arial"/>
                <a:cs typeface="Arial"/>
                <a:sym typeface="Arial"/>
              </a:rPr>
              <a:t>Specify the </a:t>
            </a:r>
            <a:r>
              <a:rPr b="1" i="0" lang="en" sz="1600" u="none" cap="none" strike="noStrike">
                <a:solidFill>
                  <a:schemeClr val="dk1"/>
                </a:solidFill>
                <a:latin typeface="Arial"/>
                <a:ea typeface="Arial"/>
                <a:cs typeface="Arial"/>
                <a:sym typeface="Arial"/>
              </a:rPr>
              <a:t>main table</a:t>
            </a:r>
            <a:r>
              <a:rPr b="0" i="0" lang="en" sz="1600" u="none" cap="none" strike="noStrike">
                <a:solidFill>
                  <a:schemeClr val="dk1"/>
                </a:solidFill>
                <a:latin typeface="Arial"/>
                <a:ea typeface="Arial"/>
                <a:cs typeface="Arial"/>
                <a:sym typeface="Arial"/>
              </a:rPr>
              <a:t> that appears in the FROM clause.</a:t>
            </a:r>
            <a:endParaRPr b="0" i="0" sz="1600" u="none" cap="none" strike="noStrike">
              <a:solidFill>
                <a:schemeClr val="dk1"/>
              </a:solidFill>
              <a:latin typeface="Arial"/>
              <a:ea typeface="Arial"/>
              <a:cs typeface="Arial"/>
              <a:sym typeface="Arial"/>
            </a:endParaRPr>
          </a:p>
          <a:p>
            <a:pPr indent="-330200" lvl="1" marL="914400" marR="0" rtl="0" algn="l">
              <a:lnSpc>
                <a:spcPct val="115000"/>
              </a:lnSpc>
              <a:spcBef>
                <a:spcPts val="0"/>
              </a:spcBef>
              <a:spcAft>
                <a:spcPts val="0"/>
              </a:spcAft>
              <a:buClr>
                <a:schemeClr val="dk1"/>
              </a:buClr>
              <a:buSzPts val="1600"/>
              <a:buFont typeface="Arial"/>
              <a:buAutoNum type="alphaLcPeriod"/>
            </a:pPr>
            <a:r>
              <a:rPr b="0" i="0" lang="en" sz="1600" u="none" cap="none" strike="noStrike">
                <a:solidFill>
                  <a:schemeClr val="dk1"/>
                </a:solidFill>
                <a:latin typeface="Arial"/>
                <a:ea typeface="Arial"/>
                <a:cs typeface="Arial"/>
                <a:sym typeface="Arial"/>
              </a:rPr>
              <a:t>Specify the </a:t>
            </a:r>
            <a:r>
              <a:rPr b="1" i="0" lang="en" sz="1600" u="none" cap="none" strike="noStrike">
                <a:solidFill>
                  <a:schemeClr val="dk1"/>
                </a:solidFill>
                <a:latin typeface="Arial"/>
                <a:ea typeface="Arial"/>
                <a:cs typeface="Arial"/>
                <a:sym typeface="Arial"/>
              </a:rPr>
              <a:t>table </a:t>
            </a:r>
            <a:r>
              <a:rPr b="0" i="0" lang="en" sz="1600" u="none" cap="none" strike="noStrike">
                <a:solidFill>
                  <a:schemeClr val="dk1"/>
                </a:solidFill>
                <a:latin typeface="Arial"/>
                <a:ea typeface="Arial"/>
                <a:cs typeface="Arial"/>
                <a:sym typeface="Arial"/>
              </a:rPr>
              <a:t>that you want to join with the main table, which appears in the INNER JOIN clause. Theoretically, you can join a table with many tables. However, for better query performance, you should limit the number of tables to join.</a:t>
            </a:r>
            <a:endParaRPr b="0" i="0" sz="1600" u="none" cap="none" strike="noStrike">
              <a:solidFill>
                <a:schemeClr val="dk1"/>
              </a:solidFill>
              <a:latin typeface="Arial"/>
              <a:ea typeface="Arial"/>
              <a:cs typeface="Arial"/>
              <a:sym typeface="Arial"/>
            </a:endParaRPr>
          </a:p>
          <a:p>
            <a:pPr indent="-330200" lvl="1" marL="914400" marR="0" rtl="0" algn="l">
              <a:lnSpc>
                <a:spcPct val="115000"/>
              </a:lnSpc>
              <a:spcBef>
                <a:spcPts val="0"/>
              </a:spcBef>
              <a:spcAft>
                <a:spcPts val="0"/>
              </a:spcAft>
              <a:buClr>
                <a:schemeClr val="dk1"/>
              </a:buClr>
              <a:buSzPts val="1600"/>
              <a:buFont typeface="Arial"/>
              <a:buAutoNum type="alphaLcPeriod"/>
            </a:pPr>
            <a:r>
              <a:rPr b="0" i="0" lang="en" sz="1600" u="none" cap="none" strike="noStrike">
                <a:solidFill>
                  <a:schemeClr val="dk1"/>
                </a:solidFill>
                <a:latin typeface="Arial"/>
                <a:ea typeface="Arial"/>
                <a:cs typeface="Arial"/>
                <a:sym typeface="Arial"/>
              </a:rPr>
              <a:t>Specify the </a:t>
            </a:r>
            <a:r>
              <a:rPr b="1" i="0" lang="en" sz="1600" u="none" cap="none" strike="noStrike">
                <a:solidFill>
                  <a:schemeClr val="dk1"/>
                </a:solidFill>
                <a:latin typeface="Arial"/>
                <a:ea typeface="Arial"/>
                <a:cs typeface="Arial"/>
                <a:sym typeface="Arial"/>
              </a:rPr>
              <a:t>join condition or join predicate</a:t>
            </a:r>
            <a:r>
              <a:rPr b="0" i="0" lang="en" sz="1600" u="none" cap="none" strike="noStrike">
                <a:solidFill>
                  <a:schemeClr val="dk1"/>
                </a:solidFill>
                <a:latin typeface="Arial"/>
                <a:ea typeface="Arial"/>
                <a:cs typeface="Arial"/>
                <a:sym typeface="Arial"/>
              </a:rPr>
              <a:t>. The join condition appears after the keyword ON of the INNER JOIN clause. The join condition is the rule for matching rows between the main table and the other tables.</a:t>
            </a:r>
            <a:endParaRPr b="0" i="0" sz="1600" u="none" cap="none" strike="noStrike">
              <a:solidFill>
                <a:schemeClr val="dk1"/>
              </a:solidFill>
              <a:latin typeface="Arial"/>
              <a:ea typeface="Arial"/>
              <a:cs typeface="Arial"/>
              <a:sym typeface="Arial"/>
            </a:endParaRPr>
          </a:p>
        </p:txBody>
      </p:sp>
      <p:pic>
        <p:nvPicPr>
          <p:cNvPr descr="img_innerjoin.gif" id="303" name="Google Shape;303;p30"/>
          <p:cNvPicPr preferRelativeResize="0"/>
          <p:nvPr/>
        </p:nvPicPr>
        <p:blipFill rotWithShape="1">
          <a:blip r:embed="rId3">
            <a:alphaModFix/>
          </a:blip>
          <a:srcRect b="0" l="0" r="0" t="0"/>
          <a:stretch/>
        </p:blipFill>
        <p:spPr>
          <a:xfrm>
            <a:off x="6677050" y="1200138"/>
            <a:ext cx="1905000" cy="1381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Inner Join</a:t>
            </a:r>
            <a:endParaRPr b="1" i="0" sz="3600" u="none" cap="none" strike="noStrike">
              <a:solidFill>
                <a:schemeClr val="lt1"/>
              </a:solidFill>
              <a:latin typeface="Arial"/>
              <a:ea typeface="Arial"/>
              <a:cs typeface="Arial"/>
              <a:sym typeface="Arial"/>
            </a:endParaRPr>
          </a:p>
        </p:txBody>
      </p:sp>
      <p:sp>
        <p:nvSpPr>
          <p:cNvPr id="309" name="Google Shape;309;p3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SELECT column_list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FROM t1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INNER JOIN t2 ON join_condition1</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INNER JOIN t3 ON join_condition2</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WHERE where_conditions;</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Example in previous slide </a:t>
            </a:r>
            <a:r>
              <a:rPr b="1" i="0" lang="en" sz="1800" u="none" cap="none" strike="noStrike">
                <a:solidFill>
                  <a:schemeClr val="dk1"/>
                </a:solidFill>
                <a:latin typeface="Arial"/>
                <a:ea typeface="Arial"/>
                <a:cs typeface="Arial"/>
                <a:sym typeface="Arial"/>
              </a:rPr>
              <a:t>SELECT : Multiple tables</a:t>
            </a:r>
            <a:r>
              <a:rPr b="0" i="0" lang="en" sz="1800" u="none" cap="none" strike="noStrike">
                <a:solidFill>
                  <a:schemeClr val="dk1"/>
                </a:solidFill>
                <a:latin typeface="Arial"/>
                <a:ea typeface="Arial"/>
                <a:cs typeface="Arial"/>
                <a:sym typeface="Arial"/>
              </a:rPr>
              <a:t> is also an example of INNER JOIN, where we separate tables by comma(,). Its an Old syntax.</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Sample Data</a:t>
            </a:r>
            <a:endParaRPr b="1" i="0" sz="3600" u="none" cap="none" strike="noStrike">
              <a:solidFill>
                <a:schemeClr val="lt1"/>
              </a:solidFill>
              <a:latin typeface="Arial"/>
              <a:ea typeface="Arial"/>
              <a:cs typeface="Arial"/>
              <a:sym typeface="Arial"/>
            </a:endParaRPr>
          </a:p>
        </p:txBody>
      </p:sp>
      <p:graphicFrame>
        <p:nvGraphicFramePr>
          <p:cNvPr id="315" name="Google Shape;315;p32"/>
          <p:cNvGraphicFramePr/>
          <p:nvPr/>
        </p:nvGraphicFramePr>
        <p:xfrm>
          <a:off x="253275" y="1304900"/>
          <a:ext cx="3000000" cy="3000000"/>
        </p:xfrm>
        <a:graphic>
          <a:graphicData uri="http://schemas.openxmlformats.org/drawingml/2006/table">
            <a:tbl>
              <a:tblPr>
                <a:noFill/>
                <a:tableStyleId>{E31F7565-AC63-4B3E-A88B-8F61DC66A267}</a:tableStyleId>
              </a:tblPr>
              <a:tblGrid>
                <a:gridCol w="696700"/>
                <a:gridCol w="1084300"/>
                <a:gridCol w="2184225"/>
                <a:gridCol w="916675"/>
                <a:gridCol w="1220475"/>
              </a:tblGrid>
              <a:tr h="3186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UserId</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Name</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Email</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Address</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Country</a:t>
                      </a:r>
                      <a:endParaRPr b="1" sz="1200" u="none" cap="none" strike="noStrike"/>
                    </a:p>
                  </a:txBody>
                  <a:tcPr marT="91425" marB="91425" marR="91425" marL="91425"/>
                </a:tc>
              </a:tr>
              <a:tr h="22765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101</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Chris</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Chris@eci.com</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Kentucky</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USA</a:t>
                      </a:r>
                      <a:endParaRPr sz="1200" u="none" cap="none" strike="noStrike"/>
                    </a:p>
                  </a:txBody>
                  <a:tcPr marT="91425" marB="91425" marR="91425" marL="91425"/>
                </a:tc>
              </a:tr>
              <a:tr h="3421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102</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Hemant</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Hemant@metacube.com</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Jaipur</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India</a:t>
                      </a:r>
                      <a:endParaRPr sz="1200" u="none" cap="none" strike="noStrike"/>
                    </a:p>
                  </a:txBody>
                  <a:tcPr marT="91425" marB="91425" marR="91425" marL="91425"/>
                </a:tc>
              </a:tr>
              <a:tr h="2800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103</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Jonathan</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Jonathan@abc.com</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London</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UK</a:t>
                      </a:r>
                      <a:endParaRPr sz="1200" u="none" cap="none" strike="noStrike"/>
                    </a:p>
                  </a:txBody>
                  <a:tcPr marT="91425" marB="91425" marR="91425" marL="91425"/>
                </a:tc>
              </a:tr>
              <a:tr h="100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104</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Manish</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manish@metacube.com</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Jaipur</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India</a:t>
                      </a:r>
                      <a:endParaRPr sz="1200" u="none" cap="none" strike="noStrike"/>
                    </a:p>
                  </a:txBody>
                  <a:tcPr marT="91425" marB="91425" marR="91425" marL="91425"/>
                </a:tc>
              </a:tr>
            </a:tbl>
          </a:graphicData>
        </a:graphic>
      </p:graphicFrame>
      <p:graphicFrame>
        <p:nvGraphicFramePr>
          <p:cNvPr id="316" name="Google Shape;316;p32"/>
          <p:cNvGraphicFramePr/>
          <p:nvPr/>
        </p:nvGraphicFramePr>
        <p:xfrm>
          <a:off x="4231350" y="3196600"/>
          <a:ext cx="3000000" cy="3000000"/>
        </p:xfrm>
        <a:graphic>
          <a:graphicData uri="http://schemas.openxmlformats.org/drawingml/2006/table">
            <a:tbl>
              <a:tblPr>
                <a:noFill/>
                <a:tableStyleId>{E31F7565-AC63-4B3E-A88B-8F61DC66A267}</a:tableStyleId>
              </a:tblPr>
              <a:tblGrid>
                <a:gridCol w="1202175"/>
                <a:gridCol w="982175"/>
                <a:gridCol w="1526900"/>
                <a:gridCol w="992675"/>
              </a:tblGrid>
              <a:tr h="3810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OrderId</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UserId</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OrderDate</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Amount</a:t>
                      </a:r>
                      <a:endParaRPr b="1" sz="12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10001</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101</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2015-09-02</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125</a:t>
                      </a:r>
                      <a:endParaRPr sz="12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10002</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104</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2015-04-16</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50</a:t>
                      </a:r>
                      <a:endParaRPr sz="1200" u="none" cap="none" strike="noStrike"/>
                    </a:p>
                  </a:txBody>
                  <a:tcPr marT="91425" marB="91425" marR="91425" marL="91425"/>
                </a:tc>
              </a:tr>
              <a:tr h="2972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10005</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102</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2015-05-24</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a:t>
                      </a:r>
                      <a:endParaRPr sz="1200" u="none" cap="none" strike="noStrike"/>
                    </a:p>
                  </a:txBody>
                  <a:tcPr marT="91425" marB="91425" marR="91425" marL="91425"/>
                </a:tc>
              </a:tr>
              <a:tr h="1191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10008</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104</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2015-08-15</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1005</a:t>
                      </a:r>
                      <a:endParaRPr sz="1200" u="none" cap="none" strike="noStrike"/>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Inner Join: Example Query</a:t>
            </a:r>
            <a:endParaRPr b="1" i="0" sz="3600" u="none" cap="none" strike="noStrike">
              <a:solidFill>
                <a:schemeClr val="lt1"/>
              </a:solidFill>
              <a:latin typeface="Arial"/>
              <a:ea typeface="Arial"/>
              <a:cs typeface="Arial"/>
              <a:sym typeface="Arial"/>
            </a:endParaRPr>
          </a:p>
        </p:txBody>
      </p:sp>
      <p:sp>
        <p:nvSpPr>
          <p:cNvPr id="322" name="Google Shape;322;p3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We would like to view all the users who placed order(s) along with order details:</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SELECT U.UserId, U.Name, O.OrderID, O.Amount, O.OrderDate</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FROM Users U</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INNER JOIN Orders O</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ON U.UserId=O.UserId</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ORDER BY U.Name;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Inner Join: Result</a:t>
            </a:r>
            <a:endParaRPr b="1" i="0" sz="3600" u="none" cap="none" strike="noStrike">
              <a:solidFill>
                <a:schemeClr val="lt1"/>
              </a:solidFill>
              <a:latin typeface="Arial"/>
              <a:ea typeface="Arial"/>
              <a:cs typeface="Arial"/>
              <a:sym typeface="Arial"/>
            </a:endParaRPr>
          </a:p>
        </p:txBody>
      </p:sp>
      <p:graphicFrame>
        <p:nvGraphicFramePr>
          <p:cNvPr id="328" name="Google Shape;328;p34"/>
          <p:cNvGraphicFramePr/>
          <p:nvPr/>
        </p:nvGraphicFramePr>
        <p:xfrm>
          <a:off x="1182950" y="1954475"/>
          <a:ext cx="3000000" cy="3000000"/>
        </p:xfrm>
        <a:graphic>
          <a:graphicData uri="http://schemas.openxmlformats.org/drawingml/2006/table">
            <a:tbl>
              <a:tblPr>
                <a:noFill/>
                <a:tableStyleId>{E31F7565-AC63-4B3E-A88B-8F61DC66A267}</a:tableStyleId>
              </a:tblPr>
              <a:tblGrid>
                <a:gridCol w="1316850"/>
                <a:gridCol w="1316850"/>
                <a:gridCol w="1316850"/>
                <a:gridCol w="1316850"/>
                <a:gridCol w="1316850"/>
              </a:tblGrid>
              <a:tr h="3904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UserId</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Name</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OrderId</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Amount</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OrderDate</a:t>
                      </a:r>
                      <a:endParaRPr b="1" sz="1200" u="none" cap="none" strike="noStrike"/>
                    </a:p>
                  </a:txBody>
                  <a:tcPr marT="91425" marB="91425" marR="91425" marL="91425"/>
                </a:tc>
              </a:tr>
              <a:tr h="3904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101</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Chris</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10001</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125.00</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2015-09-02</a:t>
                      </a:r>
                      <a:endParaRPr sz="1200" u="none" cap="none" strike="noStrike"/>
                    </a:p>
                  </a:txBody>
                  <a:tcPr marT="91425" marB="91425" marR="91425" marL="91425"/>
                </a:tc>
              </a:tr>
              <a:tr h="3904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102</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Hemant</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10003</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100.00</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2015-05-22</a:t>
                      </a:r>
                      <a:endParaRPr sz="1200" u="none" cap="none" strike="noStrike"/>
                    </a:p>
                  </a:txBody>
                  <a:tcPr marT="91425" marB="91425" marR="91425" marL="91425"/>
                </a:tc>
              </a:tr>
              <a:tr h="3904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104</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Manish</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10004</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1005.00</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2015-08-15</a:t>
                      </a:r>
                      <a:endParaRPr sz="1200" u="none" cap="none" strike="noStrike"/>
                    </a:p>
                  </a:txBody>
                  <a:tcPr marT="91425" marB="91425" marR="91425" marL="91425"/>
                </a:tc>
              </a:tr>
              <a:tr h="1495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104</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Manish</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10002</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50.00</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2015-04-16</a:t>
                      </a:r>
                      <a:endParaRPr sz="1200" u="none" cap="none" strike="noStrike"/>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Left Outer Join:</a:t>
            </a:r>
            <a:endParaRPr b="1" i="0" sz="3600" u="none" cap="none" strike="noStrike">
              <a:solidFill>
                <a:schemeClr val="lt1"/>
              </a:solidFill>
              <a:latin typeface="Arial"/>
              <a:ea typeface="Arial"/>
              <a:cs typeface="Arial"/>
              <a:sym typeface="Arial"/>
            </a:endParaRPr>
          </a:p>
        </p:txBody>
      </p:sp>
      <p:sp>
        <p:nvSpPr>
          <p:cNvPr id="334" name="Google Shape;334;p35"/>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Left join returns all rows from the LEFT-hand table specified in the ON condition and only those rows from the other table where the joined fields are equal (join condition is met).</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In other words, the LEFT JOIN clause allows you to select rows from the both left and right tables that match, plus all rows from the left table (T1) even when there is no match found for them in the right table (T2).</a:t>
            </a:r>
            <a:endParaRPr b="0" i="0" sz="20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SELECT T1.c1, T1.c2,... T2.c1,T2.c2</a:t>
            </a:r>
            <a:endParaRPr b="0" i="0" sz="20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FROM T1</a:t>
            </a:r>
            <a:endParaRPr b="0" i="0" sz="20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LEFT JOIN T2 ON T1.c1 = T2.c1...</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p:txBody>
      </p:sp>
      <p:pic>
        <p:nvPicPr>
          <p:cNvPr descr="img_leftjoin.gif" id="335" name="Google Shape;335;p35"/>
          <p:cNvPicPr preferRelativeResize="0"/>
          <p:nvPr/>
        </p:nvPicPr>
        <p:blipFill rotWithShape="1">
          <a:blip r:embed="rId3">
            <a:alphaModFix/>
          </a:blip>
          <a:srcRect b="0" l="0" r="0" t="0"/>
          <a:stretch/>
        </p:blipFill>
        <p:spPr>
          <a:xfrm>
            <a:off x="6415125" y="3421088"/>
            <a:ext cx="1905000" cy="1381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Left Outer Join:</a:t>
            </a:r>
            <a:endParaRPr b="1" i="0" sz="3600" u="none" cap="none" strike="noStrike">
              <a:solidFill>
                <a:schemeClr val="lt1"/>
              </a:solidFill>
              <a:latin typeface="Arial"/>
              <a:ea typeface="Arial"/>
              <a:cs typeface="Arial"/>
              <a:sym typeface="Arial"/>
            </a:endParaRPr>
          </a:p>
        </p:txBody>
      </p:sp>
      <p:sp>
        <p:nvSpPr>
          <p:cNvPr id="341" name="Google Shape;341;p36"/>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Show all the Users, including orders placed by them.</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SELECT U.UserId, U.Name, O.OrderID, O.Amount, O.OrderDate</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FROM Users U</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LEFT JOIN Orders O</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ON U.UserId=O.UserId</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ORDER BY U.Name;</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60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	Since User table is in left, we will get all the rows for users whether or not they have placed an order.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Left Join: Result</a:t>
            </a:r>
            <a:endParaRPr b="1" i="0" sz="3600" u="none" cap="none" strike="noStrike">
              <a:solidFill>
                <a:schemeClr val="lt1"/>
              </a:solidFill>
              <a:latin typeface="Arial"/>
              <a:ea typeface="Arial"/>
              <a:cs typeface="Arial"/>
              <a:sym typeface="Arial"/>
            </a:endParaRPr>
          </a:p>
        </p:txBody>
      </p:sp>
      <p:graphicFrame>
        <p:nvGraphicFramePr>
          <p:cNvPr id="347" name="Google Shape;347;p37"/>
          <p:cNvGraphicFramePr/>
          <p:nvPr/>
        </p:nvGraphicFramePr>
        <p:xfrm>
          <a:off x="1182950" y="1954475"/>
          <a:ext cx="3000000" cy="3000000"/>
        </p:xfrm>
        <a:graphic>
          <a:graphicData uri="http://schemas.openxmlformats.org/drawingml/2006/table">
            <a:tbl>
              <a:tblPr>
                <a:noFill/>
                <a:tableStyleId>{E31F7565-AC63-4B3E-A88B-8F61DC66A267}</a:tableStyleId>
              </a:tblPr>
              <a:tblGrid>
                <a:gridCol w="1316850"/>
                <a:gridCol w="1316850"/>
                <a:gridCol w="1316850"/>
                <a:gridCol w="1316850"/>
                <a:gridCol w="1316850"/>
              </a:tblGrid>
              <a:tr h="3904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UserId</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Name</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OrderId</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Amount</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OrderDate</a:t>
                      </a:r>
                      <a:endParaRPr b="1" sz="1200" u="none" cap="none" strike="noStrike"/>
                    </a:p>
                  </a:txBody>
                  <a:tcPr marT="91425" marB="91425" marR="91425" marL="91425"/>
                </a:tc>
              </a:tr>
              <a:tr h="3904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101</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Chris</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10001</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125.00</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2015-09-02</a:t>
                      </a:r>
                      <a:endParaRPr sz="1200" u="none" cap="none" strike="noStrike"/>
                    </a:p>
                  </a:txBody>
                  <a:tcPr marT="91425" marB="91425" marR="91425" marL="91425"/>
                </a:tc>
              </a:tr>
              <a:tr h="3904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102</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Hemant</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10003</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100.00</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2015-05-22</a:t>
                      </a:r>
                      <a:endParaRPr sz="1200" u="none" cap="none" strike="noStrike"/>
                    </a:p>
                  </a:txBody>
                  <a:tcPr marT="91425" marB="91425" marR="91425" marL="91425"/>
                </a:tc>
              </a:tr>
              <a:tr h="3904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103</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Jonathan</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NULL</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NULL</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NULL</a:t>
                      </a:r>
                      <a:endParaRPr sz="1200" u="none" cap="none" strike="noStrike"/>
                    </a:p>
                  </a:txBody>
                  <a:tcPr marT="91425" marB="91425" marR="91425" marL="91425"/>
                </a:tc>
              </a:tr>
              <a:tr h="3904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104</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Manish</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10004</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1005.00</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2015-08-15</a:t>
                      </a:r>
                      <a:endParaRPr sz="1200" u="none" cap="none" strike="noStrike"/>
                    </a:p>
                  </a:txBody>
                  <a:tcPr marT="91425" marB="91425" marR="91425" marL="91425"/>
                </a:tc>
              </a:tr>
              <a:tr h="1495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104</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Manish</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10002</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50.00</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2015-04-16</a:t>
                      </a:r>
                      <a:endParaRPr sz="1200" u="none" cap="none" strike="noStrike"/>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Right Outer Join:</a:t>
            </a:r>
            <a:endParaRPr b="1" i="0" sz="3600" u="none" cap="none" strike="noStrike">
              <a:solidFill>
                <a:schemeClr val="lt1"/>
              </a:solidFill>
              <a:latin typeface="Arial"/>
              <a:ea typeface="Arial"/>
              <a:cs typeface="Arial"/>
              <a:sym typeface="Arial"/>
            </a:endParaRPr>
          </a:p>
        </p:txBody>
      </p:sp>
      <p:sp>
        <p:nvSpPr>
          <p:cNvPr id="353" name="Google Shape;353;p3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Right join returns all rows from the RIGHT-hand table specified in the ON condition and only those rows from the other table where the joined fields are equal (join condition is met).</a:t>
            </a:r>
            <a:endParaRPr b="0" i="0" sz="20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SELECT T1.c1, T1.c2,... T2.c1,T2.c2</a:t>
            </a:r>
            <a:endParaRPr b="0" i="0" sz="20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FROM T1</a:t>
            </a:r>
            <a:endParaRPr b="0" i="0" sz="20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2000" u="none" cap="none" strike="noStrike">
                <a:solidFill>
                  <a:schemeClr val="dk1"/>
                </a:solidFill>
                <a:latin typeface="Arial"/>
                <a:ea typeface="Arial"/>
                <a:cs typeface="Arial"/>
                <a:sym typeface="Arial"/>
              </a:rPr>
              <a:t>RIGHT JOIN T2 ON T1.c1 = T2.c1...</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p:txBody>
      </p:sp>
      <p:pic>
        <p:nvPicPr>
          <p:cNvPr descr="img_rightjoin.gif" id="354" name="Google Shape;354;p38"/>
          <p:cNvPicPr preferRelativeResize="0"/>
          <p:nvPr/>
        </p:nvPicPr>
        <p:blipFill rotWithShape="1">
          <a:blip r:embed="rId3">
            <a:alphaModFix/>
          </a:blip>
          <a:srcRect b="0" l="0" r="0" t="0"/>
          <a:stretch/>
        </p:blipFill>
        <p:spPr>
          <a:xfrm>
            <a:off x="6563150" y="3020938"/>
            <a:ext cx="1905000" cy="138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Data Definition Language (DDL)</a:t>
            </a:r>
            <a:endParaRPr b="1" i="0" sz="3600" u="none" cap="none" strike="noStrike">
              <a:solidFill>
                <a:schemeClr val="lt1"/>
              </a:solidFill>
              <a:latin typeface="Arial"/>
              <a:ea typeface="Arial"/>
              <a:cs typeface="Arial"/>
              <a:sym typeface="Arial"/>
            </a:endParaRPr>
          </a:p>
        </p:txBody>
      </p:sp>
      <p:sp>
        <p:nvSpPr>
          <p:cNvPr id="117" name="Google Shape;117;p4"/>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DDL statements are used to define the database structure or schema.</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DDL is used to CREATE, ALTER OR DROP the database objects (Table, Views, Users)</a:t>
            </a:r>
            <a:endParaRPr b="0" i="0" sz="2200" u="none" cap="none" strike="noStrike">
              <a:solidFill>
                <a:schemeClr val="dk1"/>
              </a:solidFill>
              <a:latin typeface="Arial"/>
              <a:ea typeface="Arial"/>
              <a:cs typeface="Arial"/>
              <a:sym typeface="Arial"/>
            </a:endParaRPr>
          </a:p>
          <a:p>
            <a:pPr indent="-368300" lvl="1" marL="914400" marR="0" rtl="0" algn="l">
              <a:lnSpc>
                <a:spcPct val="100000"/>
              </a:lnSpc>
              <a:spcBef>
                <a:spcPts val="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CREATE - to create objects in the database</a:t>
            </a:r>
            <a:endParaRPr b="0" i="0" sz="2200" u="none" cap="none" strike="noStrike">
              <a:solidFill>
                <a:schemeClr val="dk1"/>
              </a:solidFill>
              <a:latin typeface="Arial"/>
              <a:ea typeface="Arial"/>
              <a:cs typeface="Arial"/>
              <a:sym typeface="Arial"/>
            </a:endParaRPr>
          </a:p>
          <a:p>
            <a:pPr indent="-368300" lvl="1" marL="914400" marR="0" rtl="0" algn="l">
              <a:lnSpc>
                <a:spcPct val="100000"/>
              </a:lnSpc>
              <a:spcBef>
                <a:spcPts val="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ALTER - alters the structure of the database</a:t>
            </a:r>
            <a:endParaRPr b="0" i="0" sz="2200" u="none" cap="none" strike="noStrike">
              <a:solidFill>
                <a:schemeClr val="dk1"/>
              </a:solidFill>
              <a:latin typeface="Arial"/>
              <a:ea typeface="Arial"/>
              <a:cs typeface="Arial"/>
              <a:sym typeface="Arial"/>
            </a:endParaRPr>
          </a:p>
          <a:p>
            <a:pPr indent="-368300" lvl="1" marL="914400" marR="0" rtl="0" algn="l">
              <a:lnSpc>
                <a:spcPct val="100000"/>
              </a:lnSpc>
              <a:spcBef>
                <a:spcPts val="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DROP - delete objects from the database</a:t>
            </a:r>
            <a:endParaRPr b="0" i="0" sz="2200" u="none" cap="none" strike="noStrike">
              <a:solidFill>
                <a:schemeClr val="dk1"/>
              </a:solidFill>
              <a:latin typeface="Arial"/>
              <a:ea typeface="Arial"/>
              <a:cs typeface="Arial"/>
              <a:sym typeface="Arial"/>
            </a:endParaRPr>
          </a:p>
          <a:p>
            <a:pPr indent="-368300" lvl="1" marL="914400" marR="0" rtl="0" algn="l">
              <a:lnSpc>
                <a:spcPct val="100000"/>
              </a:lnSpc>
              <a:spcBef>
                <a:spcPts val="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TRUNCATE - remove all records from a table, including all spaces allocated for the records are removed</a:t>
            </a:r>
            <a:endParaRPr b="0" i="0" sz="2200" u="none" cap="none" strike="noStrike">
              <a:solidFill>
                <a:schemeClr val="dk1"/>
              </a:solidFill>
              <a:latin typeface="Arial"/>
              <a:ea typeface="Arial"/>
              <a:cs typeface="Arial"/>
              <a:sym typeface="Arial"/>
            </a:endParaRPr>
          </a:p>
          <a:p>
            <a:pPr indent="-368300" lvl="1" marL="914400" marR="0" rtl="0" algn="l">
              <a:lnSpc>
                <a:spcPct val="100000"/>
              </a:lnSpc>
              <a:spcBef>
                <a:spcPts val="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COMMENT - add comments to the data dictionary</a:t>
            </a:r>
            <a:endParaRPr b="0" i="0" sz="2200" u="none" cap="none" strike="noStrike">
              <a:solidFill>
                <a:schemeClr val="dk1"/>
              </a:solidFill>
              <a:latin typeface="Arial"/>
              <a:ea typeface="Arial"/>
              <a:cs typeface="Arial"/>
              <a:sym typeface="Arial"/>
            </a:endParaRPr>
          </a:p>
          <a:p>
            <a:pPr indent="-368300" lvl="1" marL="914400" marR="0" rtl="0" algn="l">
              <a:lnSpc>
                <a:spcPct val="100000"/>
              </a:lnSpc>
              <a:spcBef>
                <a:spcPts val="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RENAME - rename an object</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SELF JOIN</a:t>
            </a:r>
            <a:endParaRPr b="1" i="0" sz="3600" u="none" cap="none" strike="noStrike">
              <a:solidFill>
                <a:schemeClr val="lt1"/>
              </a:solidFill>
              <a:latin typeface="Arial"/>
              <a:ea typeface="Arial"/>
              <a:cs typeface="Arial"/>
              <a:sym typeface="Arial"/>
            </a:endParaRPr>
          </a:p>
        </p:txBody>
      </p:sp>
      <p:sp>
        <p:nvSpPr>
          <p:cNvPr id="360" name="Google Shape;360;p39"/>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Self join joins a table to itself using join (INNER, LEFT or RIGHT) statement.</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We use self join when we want to combine records with other records in the same table.</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To perform the self join operation, we must use a </a:t>
            </a:r>
            <a:r>
              <a:rPr b="0" i="0" lang="en" sz="2400" u="none" cap="none" strike="noStrike">
                <a:solidFill>
                  <a:schemeClr val="hlink"/>
                </a:solidFill>
                <a:uFill>
                  <a:noFill/>
                </a:uFill>
                <a:latin typeface="Arial"/>
                <a:ea typeface="Arial"/>
                <a:cs typeface="Arial"/>
                <a:sym typeface="Arial"/>
                <a:hlinkClick r:id="rId3"/>
              </a:rPr>
              <a:t>table alias</a:t>
            </a:r>
            <a:r>
              <a:rPr b="0" i="0" lang="en" sz="2400" u="none" cap="none" strike="noStrike">
                <a:solidFill>
                  <a:schemeClr val="dk1"/>
                </a:solidFill>
                <a:latin typeface="Arial"/>
                <a:ea typeface="Arial"/>
                <a:cs typeface="Arial"/>
                <a:sym typeface="Arial"/>
              </a:rPr>
              <a:t> to help MySQL distinguish the left table from the right table of the same table.</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ph idx="1" type="body"/>
          </p:nvPr>
        </p:nvSpPr>
        <p:spPr>
          <a:xfrm>
            <a:off x="205800" y="1179300"/>
            <a:ext cx="8938200" cy="396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600" u="none" cap="none" strike="noStrike">
                <a:solidFill>
                  <a:schemeClr val="dk1"/>
                </a:solidFill>
                <a:latin typeface="Arial"/>
                <a:ea typeface="Arial"/>
                <a:cs typeface="Arial"/>
                <a:sym typeface="Arial"/>
              </a:rPr>
              <a:t>SELECT e.EmployeeId, e.name,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IFNULL(m.name, 'Top Manager') as Manager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600" u="none" cap="none" strike="noStrike">
                <a:solidFill>
                  <a:schemeClr val="dk1"/>
                </a:solidFill>
                <a:latin typeface="Arial"/>
                <a:ea typeface="Arial"/>
                <a:cs typeface="Arial"/>
                <a:sym typeface="Arial"/>
              </a:rPr>
              <a:t>FROM EMPLOYEE 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LEFT JOIN EMPLOYEE m</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ON E.ManagerId = M.EmployeeId</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p:txBody>
      </p:sp>
      <p:graphicFrame>
        <p:nvGraphicFramePr>
          <p:cNvPr id="366" name="Google Shape;366;p40"/>
          <p:cNvGraphicFramePr/>
          <p:nvPr/>
        </p:nvGraphicFramePr>
        <p:xfrm>
          <a:off x="5281875" y="3215150"/>
          <a:ext cx="3000000" cy="3000000"/>
        </p:xfrm>
        <a:graphic>
          <a:graphicData uri="http://schemas.openxmlformats.org/drawingml/2006/table">
            <a:tbl>
              <a:tblPr>
                <a:noFill/>
                <a:tableStyleId>{E31F7565-AC63-4B3E-A88B-8F61DC66A267}</a:tableStyleId>
              </a:tblPr>
              <a:tblGrid>
                <a:gridCol w="1040700"/>
                <a:gridCol w="1093050"/>
                <a:gridCol w="1522575"/>
              </a:tblGrid>
              <a:tr h="3502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EmployeeId</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Name</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Manager</a:t>
                      </a:r>
                      <a:endParaRPr b="1" sz="1200" u="none" cap="none" strike="noStrike"/>
                    </a:p>
                  </a:txBody>
                  <a:tcPr marT="91425" marB="91425" marR="91425" marL="91425"/>
                </a:tc>
              </a:tr>
              <a:tr h="3502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Chris</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Top Manager</a:t>
                      </a:r>
                      <a:endParaRPr sz="1200" u="none" cap="none" strike="noStrike"/>
                    </a:p>
                  </a:txBody>
                  <a:tcPr marT="91425" marB="91425" marR="91425" marL="91425"/>
                </a:tc>
              </a:tr>
              <a:tr h="3502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Jonathan</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Chris</a:t>
                      </a:r>
                      <a:endParaRPr sz="1200" u="none" cap="none" strike="noStrike"/>
                    </a:p>
                  </a:txBody>
                  <a:tcPr marT="91425" marB="91425" marR="91425" marL="91425"/>
                </a:tc>
              </a:tr>
              <a:tr h="3502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3</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Manish</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Jonathan</a:t>
                      </a:r>
                      <a:endParaRPr sz="1200" u="none" cap="none" strike="noStrike"/>
                    </a:p>
                  </a:txBody>
                  <a:tcPr marT="91425" marB="91425" marR="91425" marL="91425"/>
                </a:tc>
              </a:tr>
              <a:tr h="3502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4</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Hemant</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Jonathan</a:t>
                      </a:r>
                      <a:endParaRPr sz="1200" u="none" cap="none" strike="noStrike"/>
                    </a:p>
                  </a:txBody>
                  <a:tcPr marT="91425" marB="91425" marR="91425" marL="91425"/>
                </a:tc>
              </a:tr>
            </a:tbl>
          </a:graphicData>
        </a:graphic>
      </p:graphicFrame>
      <p:sp>
        <p:nvSpPr>
          <p:cNvPr id="367" name="Google Shape;367;p4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Self Join: Example</a:t>
            </a:r>
            <a:endParaRPr b="1" i="0" sz="3600" u="none" cap="none" strike="noStrike">
              <a:solidFill>
                <a:schemeClr val="lt1"/>
              </a:solidFill>
              <a:latin typeface="Arial"/>
              <a:ea typeface="Arial"/>
              <a:cs typeface="Arial"/>
              <a:sym typeface="Arial"/>
            </a:endParaRPr>
          </a:p>
        </p:txBody>
      </p:sp>
      <p:graphicFrame>
        <p:nvGraphicFramePr>
          <p:cNvPr id="368" name="Google Shape;368;p40"/>
          <p:cNvGraphicFramePr/>
          <p:nvPr/>
        </p:nvGraphicFramePr>
        <p:xfrm>
          <a:off x="205800" y="1263025"/>
          <a:ext cx="3000000" cy="3000000"/>
        </p:xfrm>
        <a:graphic>
          <a:graphicData uri="http://schemas.openxmlformats.org/drawingml/2006/table">
            <a:tbl>
              <a:tblPr>
                <a:noFill/>
                <a:tableStyleId>{E31F7565-AC63-4B3E-A88B-8F61DC66A267}</a:tableStyleId>
              </a:tblPr>
              <a:tblGrid>
                <a:gridCol w="1170200"/>
                <a:gridCol w="960675"/>
                <a:gridCol w="1704450"/>
                <a:gridCol w="1034000"/>
              </a:tblGrid>
              <a:tr h="3904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EmployeeId</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Name</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Email</a:t>
                      </a:r>
                      <a:endParaRPr b="1"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t>ManagerId</a:t>
                      </a:r>
                      <a:endParaRPr b="1" sz="1200" u="none" cap="none" strike="noStrike"/>
                    </a:p>
                  </a:txBody>
                  <a:tcPr marT="91425" marB="91425" marR="91425" marL="91425"/>
                </a:tc>
              </a:tr>
              <a:tr h="3904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Chris</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Chris@eci.com</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NULL</a:t>
                      </a:r>
                      <a:endParaRPr sz="1200" u="none" cap="none" strike="noStrike"/>
                    </a:p>
                  </a:txBody>
                  <a:tcPr marT="91425" marB="91425" marR="91425" marL="91425"/>
                </a:tc>
              </a:tr>
              <a:tr h="3904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Jonathan</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jonathan@abc.com</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91425" marB="91425" marR="91425" marL="91425"/>
                </a:tc>
              </a:tr>
              <a:tr h="3904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3</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Manish</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manish@gmail.com</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91425" marB="91425" marR="91425" marL="91425"/>
                </a:tc>
              </a:tr>
              <a:tr h="3904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4</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Hemant</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hemant@gmail.com</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91425" marB="91425" marR="91425" marL="91425"/>
                </a:tc>
              </a:tr>
            </a:tbl>
          </a:graphicData>
        </a:graphic>
      </p:graphicFrame>
      <p:sp>
        <p:nvSpPr>
          <p:cNvPr id="369" name="Google Shape;369;p40"/>
          <p:cNvSpPr txBox="1"/>
          <p:nvPr/>
        </p:nvSpPr>
        <p:spPr>
          <a:xfrm>
            <a:off x="6452950" y="2210350"/>
            <a:ext cx="6033900" cy="70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0"/>
          <p:cNvSpPr txBox="1"/>
          <p:nvPr/>
        </p:nvSpPr>
        <p:spPr>
          <a:xfrm>
            <a:off x="6023425" y="1754550"/>
            <a:ext cx="1539900" cy="42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Employee 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0"/>
          <p:cNvSpPr txBox="1"/>
          <p:nvPr/>
        </p:nvSpPr>
        <p:spPr>
          <a:xfrm>
            <a:off x="6532025" y="2484838"/>
            <a:ext cx="1539900" cy="42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Result</a:t>
            </a:r>
            <a:endParaRPr b="0" i="0" sz="1400" u="none" cap="none" strike="noStrike">
              <a:solidFill>
                <a:srgbClr val="000000"/>
              </a:solidFill>
              <a:latin typeface="Arial"/>
              <a:ea typeface="Arial"/>
              <a:cs typeface="Arial"/>
              <a:sym typeface="Arial"/>
            </a:endParaRPr>
          </a:p>
        </p:txBody>
      </p:sp>
      <p:cxnSp>
        <p:nvCxnSpPr>
          <p:cNvPr id="372" name="Google Shape;372;p40"/>
          <p:cNvCxnSpPr>
            <a:stCxn id="370" idx="1"/>
          </p:cNvCxnSpPr>
          <p:nvPr/>
        </p:nvCxnSpPr>
        <p:spPr>
          <a:xfrm flipH="1">
            <a:off x="5122525" y="1969350"/>
            <a:ext cx="900900" cy="10500"/>
          </a:xfrm>
          <a:prstGeom prst="straightConnector1">
            <a:avLst/>
          </a:prstGeom>
          <a:noFill/>
          <a:ln cap="flat" cmpd="sng" w="19050">
            <a:solidFill>
              <a:schemeClr val="dk2"/>
            </a:solidFill>
            <a:prstDash val="solid"/>
            <a:round/>
            <a:headEnd len="sm" w="sm" type="none"/>
            <a:tailEnd len="med" w="med" type="triangle"/>
          </a:ln>
        </p:spPr>
      </p:cxnSp>
      <p:cxnSp>
        <p:nvCxnSpPr>
          <p:cNvPr id="373" name="Google Shape;373;p40"/>
          <p:cNvCxnSpPr/>
          <p:nvPr/>
        </p:nvCxnSpPr>
        <p:spPr>
          <a:xfrm>
            <a:off x="6924350" y="2765550"/>
            <a:ext cx="10500" cy="3666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Creating database via .SQL Files</a:t>
            </a:r>
            <a:endParaRPr b="1" i="0" sz="3600" u="none" cap="none" strike="noStrike">
              <a:solidFill>
                <a:schemeClr val="lt1"/>
              </a:solidFill>
              <a:latin typeface="Arial"/>
              <a:ea typeface="Arial"/>
              <a:cs typeface="Arial"/>
              <a:sym typeface="Arial"/>
            </a:endParaRPr>
          </a:p>
        </p:txBody>
      </p:sp>
      <p:sp>
        <p:nvSpPr>
          <p:cNvPr id="379" name="Google Shape;379;p4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60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Create a text file with .sql extension.</a:t>
            </a:r>
            <a:endParaRPr b="0" i="0" sz="2600" u="none" cap="none" strike="noStrike">
              <a:solidFill>
                <a:schemeClr val="dk1"/>
              </a:solidFill>
              <a:latin typeface="Arial"/>
              <a:ea typeface="Arial"/>
              <a:cs typeface="Arial"/>
              <a:sym typeface="Arial"/>
            </a:endParaRPr>
          </a:p>
          <a:p>
            <a:pPr indent="-393700" lvl="0" marL="457200" marR="0" rtl="0" algn="l">
              <a:lnSpc>
                <a:spcPct val="115000"/>
              </a:lnSpc>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Add MySQL commands for creation of database tables in sql file.</a:t>
            </a:r>
            <a:endParaRPr b="0" i="0" sz="2600" u="none" cap="none" strike="noStrike">
              <a:solidFill>
                <a:schemeClr val="dk1"/>
              </a:solidFill>
              <a:latin typeface="Arial"/>
              <a:ea typeface="Arial"/>
              <a:cs typeface="Arial"/>
              <a:sym typeface="Arial"/>
            </a:endParaRPr>
          </a:p>
          <a:p>
            <a:pPr indent="-393700" lvl="0" marL="457200" marR="0" rtl="0" algn="l">
              <a:lnSpc>
                <a:spcPct val="115000"/>
              </a:lnSpc>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Create or navigate to the database where you want to run these commands.</a:t>
            </a:r>
            <a:endParaRPr b="0" i="0" sz="2600" u="none" cap="none" strike="noStrike">
              <a:solidFill>
                <a:schemeClr val="dk1"/>
              </a:solidFill>
              <a:latin typeface="Arial"/>
              <a:ea typeface="Arial"/>
              <a:cs typeface="Arial"/>
              <a:sym typeface="Arial"/>
            </a:endParaRPr>
          </a:p>
          <a:p>
            <a:pPr indent="-393700" lvl="0" marL="457200" marR="0" rtl="0" algn="l">
              <a:lnSpc>
                <a:spcPct val="115000"/>
              </a:lnSpc>
              <a:spcBef>
                <a:spcPts val="0"/>
              </a:spcBef>
              <a:spcAft>
                <a:spcPts val="0"/>
              </a:spcAft>
              <a:buClr>
                <a:schemeClr val="dk1"/>
              </a:buClr>
              <a:buSzPts val="2600"/>
              <a:buFont typeface="Arial"/>
              <a:buChar char="➢"/>
            </a:pPr>
            <a:r>
              <a:rPr b="0" i="0" lang="en" sz="2600" u="none" cap="none" strike="noStrike">
                <a:solidFill>
                  <a:schemeClr val="dk1"/>
                </a:solidFill>
                <a:latin typeface="Arial"/>
                <a:ea typeface="Arial"/>
                <a:cs typeface="Arial"/>
                <a:sym typeface="Arial"/>
              </a:rPr>
              <a:t>mysql &gt;</a:t>
            </a:r>
            <a:r>
              <a:rPr lang="en" sz="2600"/>
              <a:t>SOURCE D:/GET 2022/MySQL/Insert Orders.sql</a:t>
            </a:r>
            <a:endParaRPr b="0" i="0" sz="2600" u="none" cap="none" strike="noStrike">
              <a:solidFill>
                <a:schemeClr val="dk1"/>
              </a:solidFill>
              <a:latin typeface="Arial"/>
              <a:ea typeface="Arial"/>
              <a:cs typeface="Arial"/>
              <a:sym typeface="Arial"/>
            </a:endParaRPr>
          </a:p>
          <a:p>
            <a:pPr indent="0" lvl="0" marL="0" marR="0" rtl="0" algn="l">
              <a:lnSpc>
                <a:spcPct val="115000"/>
              </a:lnSpc>
              <a:spcBef>
                <a:spcPts val="600"/>
              </a:spcBef>
              <a:spcAft>
                <a:spcPts val="0"/>
              </a:spcAft>
              <a:buClr>
                <a:schemeClr val="dk1"/>
              </a:buClr>
              <a:buSzPts val="3000"/>
              <a:buFont typeface="Arial"/>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References</a:t>
            </a:r>
            <a:endParaRPr b="1" i="0" sz="3600" u="none" cap="none" strike="noStrike">
              <a:solidFill>
                <a:schemeClr val="lt1"/>
              </a:solidFill>
              <a:latin typeface="Arial"/>
              <a:ea typeface="Arial"/>
              <a:cs typeface="Arial"/>
              <a:sym typeface="Arial"/>
            </a:endParaRPr>
          </a:p>
        </p:txBody>
      </p:sp>
      <p:sp>
        <p:nvSpPr>
          <p:cNvPr id="385" name="Google Shape;385;p42"/>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Clr>
                <a:schemeClr val="dk1"/>
              </a:buClr>
              <a:buSzPts val="1800"/>
              <a:buFont typeface="Arial"/>
              <a:buChar char="➢"/>
            </a:pPr>
            <a:r>
              <a:rPr lang="en" sz="1800" u="sng">
                <a:solidFill>
                  <a:schemeClr val="hlink"/>
                </a:solidFill>
                <a:hlinkClick r:id="rId3"/>
              </a:rPr>
              <a:t>http://www.mysqltutorial.org/basic-mysql-tutorial.aspx</a:t>
            </a:r>
            <a:endParaRPr sz="1800"/>
          </a:p>
          <a:p>
            <a:pPr indent="-342900" lvl="0" marL="457200" marR="0" rtl="0" algn="l">
              <a:lnSpc>
                <a:spcPct val="200000"/>
              </a:lnSpc>
              <a:spcBef>
                <a:spcPts val="0"/>
              </a:spcBef>
              <a:spcAft>
                <a:spcPts val="0"/>
              </a:spcAft>
              <a:buClr>
                <a:schemeClr val="dk1"/>
              </a:buClr>
              <a:buSzPts val="1800"/>
              <a:buFont typeface="Arial"/>
              <a:buChar char="➢"/>
            </a:pPr>
            <a:r>
              <a:rPr lang="en" sz="1800" u="sng">
                <a:solidFill>
                  <a:schemeClr val="hlink"/>
                </a:solidFill>
                <a:hlinkClick r:id="rId4"/>
              </a:rPr>
              <a:t>https://www.geeksforgeeks.org/sql-ddl-dml-dcl-tcl-commands/</a:t>
            </a:r>
            <a:endParaRPr sz="1800"/>
          </a:p>
          <a:p>
            <a:pPr indent="-342900" lvl="0" marL="457200" marR="0" rtl="0" algn="l">
              <a:lnSpc>
                <a:spcPct val="200000"/>
              </a:lnSpc>
              <a:spcBef>
                <a:spcPts val="0"/>
              </a:spcBef>
              <a:spcAft>
                <a:spcPts val="0"/>
              </a:spcAft>
              <a:buClr>
                <a:schemeClr val="dk1"/>
              </a:buClr>
              <a:buSzPts val="1800"/>
              <a:buFont typeface="Arial"/>
              <a:buChar char="➢"/>
            </a:pPr>
            <a:r>
              <a:rPr lang="en" sz="1800" u="sng">
                <a:solidFill>
                  <a:schemeClr val="hlink"/>
                </a:solidFill>
                <a:hlinkClick r:id="rId5"/>
              </a:rPr>
              <a:t>https://www.techonthenet.com/mysql/joins.php</a:t>
            </a:r>
            <a:endParaRPr sz="1800"/>
          </a:p>
          <a:p>
            <a:pPr indent="-342900" lvl="0" marL="457200" marR="0" rtl="0" algn="l">
              <a:lnSpc>
                <a:spcPct val="200000"/>
              </a:lnSpc>
              <a:spcBef>
                <a:spcPts val="0"/>
              </a:spcBef>
              <a:spcAft>
                <a:spcPts val="0"/>
              </a:spcAft>
              <a:buClr>
                <a:schemeClr val="dk1"/>
              </a:buClr>
              <a:buSzPts val="1800"/>
              <a:buFont typeface="Arial"/>
              <a:buChar char="➢"/>
            </a:pPr>
            <a:r>
              <a:rPr lang="en" sz="1800" u="sng">
                <a:solidFill>
                  <a:schemeClr val="hlink"/>
                </a:solidFill>
                <a:hlinkClick r:id="rId6"/>
              </a:rPr>
              <a:t>https://www.geeksforgeeks.org/mysql-grant-revoke-privileges/</a:t>
            </a:r>
            <a:endParaRPr sz="1800"/>
          </a:p>
          <a:p>
            <a:pPr indent="0" lvl="0" marL="0" marR="0" rtl="0" algn="l">
              <a:lnSpc>
                <a:spcPct val="2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Data Manipulation Language (DML)</a:t>
            </a:r>
            <a:endParaRPr b="1" i="0" sz="3600" u="none" cap="none" strike="noStrike">
              <a:solidFill>
                <a:schemeClr val="lt1"/>
              </a:solidFill>
              <a:latin typeface="Arial"/>
              <a:ea typeface="Arial"/>
              <a:cs typeface="Arial"/>
              <a:sym typeface="Arial"/>
            </a:endParaRPr>
          </a:p>
        </p:txBody>
      </p:sp>
      <p:sp>
        <p:nvSpPr>
          <p:cNvPr id="124" name="Google Shape;124;p5"/>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DML statements are used for managing data within schema objects.</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DML is used to manipulate existing data in the database objects:</a:t>
            </a:r>
            <a:endParaRPr b="0" i="0" sz="2400" u="none" cap="none" strike="noStrike">
              <a:solidFill>
                <a:schemeClr val="dk1"/>
              </a:solidFill>
              <a:latin typeface="Arial"/>
              <a:ea typeface="Arial"/>
              <a:cs typeface="Arial"/>
              <a:sym typeface="Arial"/>
            </a:endParaRPr>
          </a:p>
          <a:p>
            <a:pPr indent="-381000" lvl="1" marL="9144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INSERT - Insert data into a table</a:t>
            </a:r>
            <a:endParaRPr b="0" i="0" sz="2400" u="none" cap="none" strike="noStrike">
              <a:solidFill>
                <a:schemeClr val="dk1"/>
              </a:solidFill>
              <a:latin typeface="Arial"/>
              <a:ea typeface="Arial"/>
              <a:cs typeface="Arial"/>
              <a:sym typeface="Arial"/>
            </a:endParaRPr>
          </a:p>
          <a:p>
            <a:pPr indent="-381000" lvl="1" marL="9144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UPDATE - Updates existing data within a table</a:t>
            </a:r>
            <a:endParaRPr b="0" i="0" sz="2400" u="none" cap="none" strike="noStrike">
              <a:solidFill>
                <a:schemeClr val="dk1"/>
              </a:solidFill>
              <a:latin typeface="Arial"/>
              <a:ea typeface="Arial"/>
              <a:cs typeface="Arial"/>
              <a:sym typeface="Arial"/>
            </a:endParaRPr>
          </a:p>
          <a:p>
            <a:pPr indent="-381000" lvl="1" marL="9144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DELETE - Delete all records from a database table</a:t>
            </a:r>
            <a:endParaRPr b="0" i="0" sz="2400" u="none" cap="none" strike="noStrike">
              <a:solidFill>
                <a:schemeClr val="dk1"/>
              </a:solidFill>
              <a:latin typeface="Arial"/>
              <a:ea typeface="Arial"/>
              <a:cs typeface="Arial"/>
              <a:sym typeface="Arial"/>
            </a:endParaRPr>
          </a:p>
          <a:p>
            <a:pPr indent="-381000" lvl="1" marL="9144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LOCK TABLE - Concurrency control</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3b9372b50d_0_2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Data </a:t>
            </a:r>
            <a:r>
              <a:rPr lang="en"/>
              <a:t>Query</a:t>
            </a:r>
            <a:r>
              <a:rPr b="1" i="0" lang="en" sz="3600" u="none" cap="none" strike="noStrike">
                <a:solidFill>
                  <a:schemeClr val="lt1"/>
                </a:solidFill>
                <a:latin typeface="Arial"/>
                <a:ea typeface="Arial"/>
                <a:cs typeface="Arial"/>
                <a:sym typeface="Arial"/>
              </a:rPr>
              <a:t> Language (D</a:t>
            </a:r>
            <a:r>
              <a:rPr lang="en"/>
              <a:t>Q</a:t>
            </a:r>
            <a:r>
              <a:rPr b="1" i="0" lang="en" sz="3600" u="none" cap="none" strike="noStrike">
                <a:solidFill>
                  <a:schemeClr val="lt1"/>
                </a:solidFill>
                <a:latin typeface="Arial"/>
                <a:ea typeface="Arial"/>
                <a:cs typeface="Arial"/>
                <a:sym typeface="Arial"/>
              </a:rPr>
              <a:t>L)</a:t>
            </a:r>
            <a:endParaRPr b="1" i="0" sz="3600" u="none" cap="none" strike="noStrike">
              <a:solidFill>
                <a:schemeClr val="lt1"/>
              </a:solidFill>
              <a:latin typeface="Arial"/>
              <a:ea typeface="Arial"/>
              <a:cs typeface="Arial"/>
              <a:sym typeface="Arial"/>
            </a:endParaRPr>
          </a:p>
        </p:txBody>
      </p:sp>
      <p:sp>
        <p:nvSpPr>
          <p:cNvPr id="131" name="Google Shape;131;g13b9372b50d_0_24"/>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D</a:t>
            </a:r>
            <a:r>
              <a:rPr lang="en" sz="2400"/>
              <a:t>Q</a:t>
            </a:r>
            <a:r>
              <a:rPr b="0" i="0" lang="en" sz="2400" u="none" cap="none" strike="noStrike">
                <a:solidFill>
                  <a:schemeClr val="dk1"/>
                </a:solidFill>
                <a:latin typeface="Arial"/>
                <a:ea typeface="Arial"/>
                <a:cs typeface="Arial"/>
                <a:sym typeface="Arial"/>
              </a:rPr>
              <a:t>L statement </a:t>
            </a:r>
            <a:r>
              <a:rPr lang="en" sz="2400"/>
              <a:t>is </a:t>
            </a:r>
            <a:r>
              <a:rPr b="0" i="0" lang="en" sz="2400" u="none" cap="none" strike="noStrike">
                <a:solidFill>
                  <a:schemeClr val="dk1"/>
                </a:solidFill>
                <a:latin typeface="Arial"/>
                <a:ea typeface="Arial"/>
                <a:cs typeface="Arial"/>
                <a:sym typeface="Arial"/>
              </a:rPr>
              <a:t>used for </a:t>
            </a:r>
            <a:r>
              <a:rPr lang="en" sz="2400"/>
              <a:t>fetching</a:t>
            </a:r>
            <a:r>
              <a:rPr b="0" i="0" lang="en" sz="2400" u="none" cap="none" strike="noStrike">
                <a:solidFill>
                  <a:schemeClr val="dk1"/>
                </a:solidFill>
                <a:latin typeface="Arial"/>
                <a:ea typeface="Arial"/>
                <a:cs typeface="Arial"/>
                <a:sym typeface="Arial"/>
              </a:rPr>
              <a:t> data </a:t>
            </a:r>
            <a:r>
              <a:rPr lang="en" sz="2400"/>
              <a:t>from database.</a:t>
            </a:r>
            <a:endParaRPr sz="2400"/>
          </a:p>
          <a:p>
            <a:pPr indent="-381000" lvl="0" marL="457200" marR="0" rtl="0" algn="l">
              <a:lnSpc>
                <a:spcPct val="100000"/>
              </a:lnSpc>
              <a:spcBef>
                <a:spcPts val="600"/>
              </a:spcBef>
              <a:spcAft>
                <a:spcPts val="0"/>
              </a:spcAft>
              <a:buSzPts val="2400"/>
              <a:buChar char="➢"/>
            </a:pPr>
            <a:r>
              <a:rPr lang="en" sz="2400"/>
              <a:t>DQL has only one and essential command :</a:t>
            </a:r>
            <a:endParaRPr sz="2400"/>
          </a:p>
          <a:p>
            <a:pPr indent="-381000" lvl="1" marL="914400" rtl="0" algn="l">
              <a:spcBef>
                <a:spcPts val="0"/>
              </a:spcBef>
              <a:spcAft>
                <a:spcPts val="0"/>
              </a:spcAft>
              <a:buSzPts val="2400"/>
              <a:buChar char="○"/>
            </a:pPr>
            <a:r>
              <a:rPr lang="en"/>
              <a:t>SELECT - Retrieve data from the a database</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Data Control Language (DCL)</a:t>
            </a:r>
            <a:endParaRPr b="1" i="0" sz="3600" u="none" cap="none" strike="noStrike">
              <a:solidFill>
                <a:schemeClr val="lt1"/>
              </a:solidFill>
              <a:latin typeface="Arial"/>
              <a:ea typeface="Arial"/>
              <a:cs typeface="Arial"/>
              <a:sym typeface="Arial"/>
            </a:endParaRPr>
          </a:p>
        </p:txBody>
      </p:sp>
      <p:sp>
        <p:nvSpPr>
          <p:cNvPr id="138" name="Google Shape;138;p6"/>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0" i="0" lang="en" sz="2400" u="none" cap="none" strike="noStrike">
                <a:solidFill>
                  <a:schemeClr val="dk1"/>
                </a:solidFill>
                <a:latin typeface="Arial"/>
                <a:ea typeface="Arial"/>
                <a:cs typeface="Arial"/>
                <a:sym typeface="Arial"/>
              </a:rPr>
              <a:t>DCL includes commands such as GRANT, REVOKE and concerns with rights, permissions and other controls of the database system.</a:t>
            </a:r>
            <a:r>
              <a:rPr b="0" i="0" lang="en" sz="3000" u="none" cap="none" strike="noStrike">
                <a:solidFill>
                  <a:schemeClr val="dk1"/>
                </a:solidFill>
                <a:latin typeface="Arial"/>
                <a:ea typeface="Arial"/>
                <a:cs typeface="Arial"/>
                <a:sym typeface="Arial"/>
              </a:rPr>
              <a:t> </a:t>
            </a:r>
            <a:endParaRPr b="0" i="0" sz="3000" u="none" cap="none" strike="noStrike">
              <a:solidFill>
                <a:schemeClr val="dk1"/>
              </a:solidFill>
              <a:latin typeface="Arial"/>
              <a:ea typeface="Arial"/>
              <a:cs typeface="Arial"/>
              <a:sym typeface="Arial"/>
            </a:endParaRPr>
          </a:p>
          <a:p>
            <a:pPr indent="-368300" lvl="1" marL="914400" marR="0" rtl="0" algn="l">
              <a:lnSpc>
                <a:spcPct val="100000"/>
              </a:lnSpc>
              <a:spcBef>
                <a:spcPts val="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GRANT: Provides the  user's access privileges to the database.</a:t>
            </a:r>
            <a:endParaRPr b="0" i="0" sz="2200" u="none" cap="none" strike="noStrike">
              <a:solidFill>
                <a:schemeClr val="dk1"/>
              </a:solidFill>
              <a:latin typeface="Arial"/>
              <a:ea typeface="Arial"/>
              <a:cs typeface="Arial"/>
              <a:sym typeface="Arial"/>
            </a:endParaRPr>
          </a:p>
          <a:p>
            <a:pPr indent="-368300" lvl="1" marL="914400" marR="0" rtl="0" algn="l">
              <a:lnSpc>
                <a:spcPct val="100000"/>
              </a:lnSpc>
              <a:spcBef>
                <a:spcPts val="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REVOKE: Withdraw users access privileges given by using the GRANT command.</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lang="en"/>
              <a:t>Transaction Control Language</a:t>
            </a:r>
            <a:r>
              <a:rPr b="1" i="0" lang="en" sz="3600" u="none" cap="none" strike="noStrike">
                <a:solidFill>
                  <a:schemeClr val="lt1"/>
                </a:solidFill>
                <a:latin typeface="Arial"/>
                <a:ea typeface="Arial"/>
                <a:cs typeface="Arial"/>
                <a:sym typeface="Arial"/>
              </a:rPr>
              <a:t> (</a:t>
            </a:r>
            <a:r>
              <a:rPr lang="en"/>
              <a:t>T</a:t>
            </a:r>
            <a:r>
              <a:rPr b="1" i="0" lang="en" sz="3600" u="none" cap="none" strike="noStrike">
                <a:solidFill>
                  <a:schemeClr val="lt1"/>
                </a:solidFill>
                <a:latin typeface="Arial"/>
                <a:ea typeface="Arial"/>
                <a:cs typeface="Arial"/>
                <a:sym typeface="Arial"/>
              </a:rPr>
              <a:t>CL)</a:t>
            </a:r>
            <a:endParaRPr b="1" i="0" sz="3600" u="none" cap="none" strike="noStrike">
              <a:solidFill>
                <a:schemeClr val="lt1"/>
              </a:solidFill>
              <a:latin typeface="Arial"/>
              <a:ea typeface="Arial"/>
              <a:cs typeface="Arial"/>
              <a:sym typeface="Arial"/>
            </a:endParaRPr>
          </a:p>
        </p:txBody>
      </p:sp>
      <p:sp>
        <p:nvSpPr>
          <p:cNvPr id="145" name="Google Shape;145;p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sz="2400"/>
              <a:t>TCL commands deals with the transaction within the database.</a:t>
            </a:r>
            <a:r>
              <a:rPr b="0" i="0" lang="en" sz="3000" u="none" cap="none" strike="noStrike">
                <a:solidFill>
                  <a:schemeClr val="dk1"/>
                </a:solidFill>
                <a:latin typeface="Arial"/>
                <a:ea typeface="Arial"/>
                <a:cs typeface="Arial"/>
                <a:sym typeface="Arial"/>
              </a:rPr>
              <a:t> </a:t>
            </a:r>
            <a:endParaRPr b="0" i="0" sz="3000" u="none" cap="none" strike="noStrike">
              <a:solidFill>
                <a:schemeClr val="dk1"/>
              </a:solidFill>
              <a:latin typeface="Arial"/>
              <a:ea typeface="Arial"/>
              <a:cs typeface="Arial"/>
              <a:sym typeface="Arial"/>
            </a:endParaRPr>
          </a:p>
          <a:p>
            <a:pPr indent="-368300" lvl="1" marL="914400" marR="0" rtl="0" algn="l">
              <a:lnSpc>
                <a:spcPct val="100000"/>
              </a:lnSpc>
              <a:spcBef>
                <a:spcPts val="0"/>
              </a:spcBef>
              <a:spcAft>
                <a:spcPts val="0"/>
              </a:spcAft>
              <a:buClr>
                <a:schemeClr val="dk1"/>
              </a:buClr>
              <a:buSzPts val="2200"/>
              <a:buFont typeface="Arial"/>
              <a:buChar char="○"/>
            </a:pPr>
            <a:r>
              <a:rPr lang="en" sz="2200"/>
              <a:t>COMMIT: commits a Transaction.</a:t>
            </a:r>
            <a:endParaRPr sz="2200"/>
          </a:p>
          <a:p>
            <a:pPr indent="-368300" lvl="1" marL="914400" marR="0" rtl="0" algn="l">
              <a:lnSpc>
                <a:spcPct val="100000"/>
              </a:lnSpc>
              <a:spcBef>
                <a:spcPts val="0"/>
              </a:spcBef>
              <a:spcAft>
                <a:spcPts val="0"/>
              </a:spcAft>
              <a:buClr>
                <a:schemeClr val="dk1"/>
              </a:buClr>
              <a:buSzPts val="2200"/>
              <a:buFont typeface="Arial"/>
              <a:buChar char="○"/>
            </a:pPr>
            <a:r>
              <a:rPr lang="en" sz="2200"/>
              <a:t>ROLLBACK:  rollbacks a transaction in case of any error occurs.</a:t>
            </a:r>
            <a:endParaRPr sz="2200"/>
          </a:p>
          <a:p>
            <a:pPr indent="-368300" lvl="1" marL="914400" marR="0" rtl="0" algn="l">
              <a:lnSpc>
                <a:spcPct val="100000"/>
              </a:lnSpc>
              <a:spcBef>
                <a:spcPts val="0"/>
              </a:spcBef>
              <a:spcAft>
                <a:spcPts val="0"/>
              </a:spcAft>
              <a:buClr>
                <a:schemeClr val="dk1"/>
              </a:buClr>
              <a:buSzPts val="2200"/>
              <a:buFont typeface="Arial"/>
              <a:buChar char="○"/>
            </a:pPr>
            <a:r>
              <a:rPr lang="en" sz="2200"/>
              <a:t>SAVEPOINT: Sets a savepoint within a transaction.</a:t>
            </a:r>
            <a:endParaRPr sz="2200"/>
          </a:p>
          <a:p>
            <a:pPr indent="-368300" lvl="1" marL="914400" marR="0" rtl="0" algn="l">
              <a:lnSpc>
                <a:spcPct val="100000"/>
              </a:lnSpc>
              <a:spcBef>
                <a:spcPts val="0"/>
              </a:spcBef>
              <a:spcAft>
                <a:spcPts val="0"/>
              </a:spcAft>
              <a:buClr>
                <a:schemeClr val="dk1"/>
              </a:buClr>
              <a:buSzPts val="2200"/>
              <a:buFont typeface="Arial"/>
              <a:buChar char="○"/>
            </a:pPr>
            <a:r>
              <a:rPr lang="en" sz="2200"/>
              <a:t>SET TRANSACTION: Specify characteristics for the transaction.</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MySQL Commands</a:t>
            </a:r>
            <a:endParaRPr b="1" i="0" sz="3600" u="none" cap="none" strike="noStrike">
              <a:solidFill>
                <a:schemeClr val="lt1"/>
              </a:solidFill>
              <a:latin typeface="Arial"/>
              <a:ea typeface="Arial"/>
              <a:cs typeface="Arial"/>
              <a:sym typeface="Arial"/>
            </a:endParaRPr>
          </a:p>
        </p:txBody>
      </p:sp>
      <p:sp>
        <p:nvSpPr>
          <p:cNvPr id="152" name="Google Shape;152;p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All MySQL commands end with a semicolon. If the command doesn’t add with a semicolon, it will not execute.</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MySQL commands are usually written in uppercase and databases, tables, usernames, or text are in lowercase to make them easier to distinguish. However, the MySQL command line is not case sensitive.</a:t>
            </a:r>
            <a:endParaRPr b="0" i="0" sz="2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