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B659F3-3ADF-4115-8748-308B514F34CE}">
  <a:tblStyle styleId="{86B659F3-3ADF-4115-8748-308B514F34C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1: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57" name="Google Shape;157;p12: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64" name="Google Shape;164;p13: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71" name="Google Shape;171;p14: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5: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15: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85" name="Google Shape;185;p16: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2" name="Google Shape;19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93" name="Google Shape;193;p1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0" name="Google Shape;20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01" name="Google Shape;201;p1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9" name="Google Shape;20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10" name="Google Shape;210;p1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382600" y="685800"/>
            <a:ext cx="60832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2: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88" name="Google Shape;88;p2: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8" name="Google Shape;2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19" name="Google Shape;219;p2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7" name="Google Shape;22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28" name="Google Shape;228;p2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6" name="Google Shape;236;p22:notes"/>
          <p:cNvSpPr/>
          <p:nvPr>
            <p:ph idx="2" type="sldImg"/>
          </p:nvPr>
        </p:nvSpPr>
        <p:spPr>
          <a:xfrm>
            <a:off x="382323" y="685800"/>
            <a:ext cx="6085500" cy="3421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37" name="Google Shape;237;p22:notes"/>
          <p:cNvSpPr txBox="1"/>
          <p:nvPr>
            <p:ph idx="1" type="body"/>
          </p:nvPr>
        </p:nvSpPr>
        <p:spPr>
          <a:xfrm>
            <a:off x="914400" y="4343400"/>
            <a:ext cx="5021400" cy="4107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6" name="Google Shape;246;p23:notes"/>
          <p:cNvSpPr/>
          <p:nvPr>
            <p:ph idx="2" type="sldImg"/>
          </p:nvPr>
        </p:nvSpPr>
        <p:spPr>
          <a:xfrm>
            <a:off x="382323" y="685800"/>
            <a:ext cx="6085500" cy="3421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47" name="Google Shape;247;p23:notes"/>
          <p:cNvSpPr txBox="1"/>
          <p:nvPr>
            <p:ph idx="1" type="body"/>
          </p:nvPr>
        </p:nvSpPr>
        <p:spPr>
          <a:xfrm>
            <a:off x="914400" y="4343400"/>
            <a:ext cx="5021400" cy="4107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5" name="Google Shape;255;p24:notes"/>
          <p:cNvSpPr/>
          <p:nvPr>
            <p:ph idx="2" type="sldImg"/>
          </p:nvPr>
        </p:nvSpPr>
        <p:spPr>
          <a:xfrm>
            <a:off x="382323" y="685800"/>
            <a:ext cx="6085500" cy="3421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56" name="Google Shape;256;p24:notes"/>
          <p:cNvSpPr txBox="1"/>
          <p:nvPr>
            <p:ph idx="1" type="body"/>
          </p:nvPr>
        </p:nvSpPr>
        <p:spPr>
          <a:xfrm>
            <a:off x="914400" y="4343400"/>
            <a:ext cx="5021400" cy="4107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4" name="Google Shape;264;p25:notes"/>
          <p:cNvSpPr/>
          <p:nvPr>
            <p:ph idx="2" type="sldImg"/>
          </p:nvPr>
        </p:nvSpPr>
        <p:spPr>
          <a:xfrm>
            <a:off x="382323" y="685800"/>
            <a:ext cx="6085500" cy="3421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65" name="Google Shape;265;p25:notes"/>
          <p:cNvSpPr txBox="1"/>
          <p:nvPr>
            <p:ph idx="1" type="body"/>
          </p:nvPr>
        </p:nvSpPr>
        <p:spPr>
          <a:xfrm>
            <a:off x="914400" y="4343400"/>
            <a:ext cx="5021400" cy="4107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3" name="Google Shape;273;p26:notes"/>
          <p:cNvSpPr/>
          <p:nvPr>
            <p:ph idx="2" type="sldImg"/>
          </p:nvPr>
        </p:nvSpPr>
        <p:spPr>
          <a:xfrm>
            <a:off x="382323" y="685800"/>
            <a:ext cx="6085500" cy="3421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74" name="Google Shape;274;p26:notes"/>
          <p:cNvSpPr txBox="1"/>
          <p:nvPr>
            <p:ph idx="1" type="body"/>
          </p:nvPr>
        </p:nvSpPr>
        <p:spPr>
          <a:xfrm>
            <a:off x="914400" y="4343400"/>
            <a:ext cx="5021400" cy="41070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7: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2" name="Google Shape;28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83" name="Google Shape;283;p2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8: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0" name="Google Shape;29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91" name="Google Shape;291;p2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8" name="Google Shape;29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99" name="Google Shape;299;p2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96" name="Google Shape;96;p3: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6" name="Google Shape;30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07" name="Google Shape;307;p3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3" name="Google Shape;31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14" name="Google Shape;314;p3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0" name="Google Shape;32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21" name="Google Shape;321;p3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2" type="sldNum"/>
          </p:nvPr>
        </p:nvSpPr>
        <p:spPr>
          <a:xfrm>
            <a:off x="3886200" y="8686800"/>
            <a:ext cx="2957400" cy="4428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7" name="Google Shape;32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28" name="Google Shape;328;p3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35" name="Google Shape;335;p34: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2" type="sldNum"/>
          </p:nvPr>
        </p:nvSpPr>
        <p:spPr>
          <a:xfrm>
            <a:off x="3886200" y="8686800"/>
            <a:ext cx="2949600" cy="4350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1" name="Google Shape;341;p35: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42" name="Google Shape;342;p35: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txBox="1"/>
          <p:nvPr>
            <p:ph idx="12" type="sldNum"/>
          </p:nvPr>
        </p:nvSpPr>
        <p:spPr>
          <a:xfrm>
            <a:off x="3886200" y="8686800"/>
            <a:ext cx="2949600" cy="4350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8" name="Google Shape;348;p36:notes"/>
          <p:cNvSpPr/>
          <p:nvPr>
            <p:ph idx="2" type="sldImg"/>
          </p:nvPr>
        </p:nvSpPr>
        <p:spPr>
          <a:xfrm>
            <a:off x="407723" y="696912"/>
            <a:ext cx="6186900" cy="3478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49" name="Google Shape;349;p36:notes"/>
          <p:cNvSpPr txBox="1"/>
          <p:nvPr>
            <p:ph idx="1" type="body"/>
          </p:nvPr>
        </p:nvSpPr>
        <p:spPr>
          <a:xfrm>
            <a:off x="935037" y="4414837"/>
            <a:ext cx="5130900" cy="4176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7:notes"/>
          <p:cNvSpPr txBox="1"/>
          <p:nvPr>
            <p:ph idx="12" type="sldNum"/>
          </p:nvPr>
        </p:nvSpPr>
        <p:spPr>
          <a:xfrm>
            <a:off x="3886200" y="8686800"/>
            <a:ext cx="2949600" cy="4350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6" name="Google Shape;356;p37:notes"/>
          <p:cNvSpPr/>
          <p:nvPr>
            <p:ph idx="2" type="sldImg"/>
          </p:nvPr>
        </p:nvSpPr>
        <p:spPr>
          <a:xfrm>
            <a:off x="407723" y="696912"/>
            <a:ext cx="6186900" cy="34782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57" name="Google Shape;357;p37:notes"/>
          <p:cNvSpPr txBox="1"/>
          <p:nvPr>
            <p:ph idx="1" type="body"/>
          </p:nvPr>
        </p:nvSpPr>
        <p:spPr>
          <a:xfrm>
            <a:off x="935037" y="4414837"/>
            <a:ext cx="5130900" cy="41766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8: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64" name="Google Shape;364;p38: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9: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70" name="Google Shape;370;p39: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0: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76" name="Google Shape;376;p40: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p:nvPr>
            <p:ph idx="2" type="sldImg"/>
          </p:nvPr>
        </p:nvSpPr>
        <p:spPr>
          <a:xfrm>
            <a:off x="406665" y="696912"/>
            <a:ext cx="6195600" cy="348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382" name="Google Shape;382;p41:notes"/>
          <p:cNvSpPr txBox="1"/>
          <p:nvPr>
            <p:ph idx="1" type="body"/>
          </p:nvPr>
        </p:nvSpPr>
        <p:spPr>
          <a:xfrm>
            <a:off x="935037" y="4414837"/>
            <a:ext cx="5137200" cy="41847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16" name="Google Shape;116;p6: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2600" y="685800"/>
            <a:ext cx="6083100" cy="341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914400" y="4343400"/>
            <a:ext cx="5019600" cy="410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36" name="Google Shape;136;p9:notes"/>
          <p:cNvSpPr txBox="1"/>
          <p:nvPr>
            <p:ph idx="12" type="sldNum"/>
          </p:nvPr>
        </p:nvSpPr>
        <p:spPr>
          <a:xfrm>
            <a:off x="3886200" y="8686800"/>
            <a:ext cx="2962200" cy="44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518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0" y="3496605"/>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12" name="Google Shape;12;p2"/>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9pPr>
          </a:lstStyle>
          <a:p/>
        </p:txBody>
      </p:sp>
      <p:sp>
        <p:nvSpPr>
          <p:cNvPr id="13" name="Google Shape;13;p2"/>
          <p:cNvSpPr txBox="1"/>
          <p:nvPr>
            <p:ph idx="1" type="subTitle"/>
          </p:nvPr>
        </p:nvSpPr>
        <p:spPr>
          <a:xfrm>
            <a:off x="685800" y="3627027"/>
            <a:ext cx="7772400" cy="774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4" name="Google Shape;14;p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2"/>
          <p:cNvSpPr/>
          <p:nvPr/>
        </p:nvSpPr>
        <p:spPr>
          <a:xfrm>
            <a:off x="0" y="0"/>
            <a:ext cx="9144000" cy="3518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2"/>
          <p:cNvCxnSpPr/>
          <p:nvPr/>
        </p:nvCxnSpPr>
        <p:spPr>
          <a:xfrm>
            <a:off x="0" y="349660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64" name="Google Shape;64;p12"/>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7200"/>
              <a:buFont typeface="Arial"/>
              <a:buNone/>
              <a:defRPr b="1" i="0" sz="7200" u="none" cap="none" strike="noStrike">
                <a:solidFill>
                  <a:schemeClr val="lt1"/>
                </a:solidFill>
                <a:latin typeface="Arial"/>
                <a:ea typeface="Arial"/>
                <a:cs typeface="Arial"/>
                <a:sym typeface="Arial"/>
              </a:defRPr>
            </a:lvl9pPr>
          </a:lstStyle>
          <a:p/>
        </p:txBody>
      </p:sp>
      <p:sp>
        <p:nvSpPr>
          <p:cNvPr id="65" name="Google Shape;65;p12"/>
          <p:cNvSpPr txBox="1"/>
          <p:nvPr>
            <p:ph idx="1" type="subTitle"/>
          </p:nvPr>
        </p:nvSpPr>
        <p:spPr>
          <a:xfrm>
            <a:off x="685800" y="3627027"/>
            <a:ext cx="7772400" cy="774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66" name="Google Shape;66;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3"/>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13"/>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70" name="Google Shape;70;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71" name="Google Shape;71;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4"/>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74" name="Google Shape;74;p14"/>
          <p:cNvSpPr/>
          <p:nvPr/>
        </p:nvSpPr>
        <p:spPr>
          <a:xfrm>
            <a:off x="4274" y="0"/>
            <a:ext cx="9144000" cy="44064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 name="Google Shape;75;p14"/>
          <p:cNvCxnSpPr/>
          <p:nvPr/>
        </p:nvCxnSpPr>
        <p:spPr>
          <a:xfrm>
            <a:off x="0" y="4384371"/>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76" name="Google Shape;76;p1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7" name="Shape 77"/>
        <p:cNvGrpSpPr/>
        <p:nvPr/>
      </p:nvGrpSpPr>
      <p:grpSpPr>
        <a:xfrm>
          <a:off x="0" y="0"/>
          <a:ext cx="0" cy="0"/>
          <a:chOff x="0" y="0"/>
          <a:chExt cx="0" cy="0"/>
        </a:xfrm>
      </p:grpSpPr>
      <p:sp>
        <p:nvSpPr>
          <p:cNvPr id="78" name="Google Shape;78;p15"/>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 name="Shape 15"/>
        <p:cNvGrpSpPr/>
        <p:nvPr/>
      </p:nvGrpSpPr>
      <p:grpSpPr>
        <a:xfrm>
          <a:off x="0" y="0"/>
          <a:ext cx="0" cy="0"/>
          <a:chOff x="0" y="0"/>
          <a:chExt cx="0" cy="0"/>
        </a:xfrm>
      </p:grpSpPr>
      <p:sp>
        <p:nvSpPr>
          <p:cNvPr id="16" name="Google Shape;16;p3"/>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3"/>
          <p:cNvCxnSpPr/>
          <p:nvPr/>
        </p:nvCxnSpPr>
        <p:spPr>
          <a:xfrm>
            <a:off x="0" y="1127875"/>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18" name="Google Shape;18;p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19" name="Google Shape;19;p3"/>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4"/>
          <p:cNvCxnSpPr/>
          <p:nvPr/>
        </p:nvCxnSpPr>
        <p:spPr>
          <a:xfrm>
            <a:off x="0" y="1127875"/>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25" name="Google Shape;25;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26" name="Google Shape;26;p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5"/>
          <p:cNvCxnSpPr/>
          <p:nvPr/>
        </p:nvCxnSpPr>
        <p:spPr>
          <a:xfrm>
            <a:off x="0" y="1127875"/>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31" name="Google Shape;31;p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32" name="Google Shape;32;p5"/>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5" name="Google Shape;35;p6"/>
          <p:cNvSpPr/>
          <p:nvPr/>
        </p:nvSpPr>
        <p:spPr>
          <a:xfrm>
            <a:off x="4274" y="0"/>
            <a:ext cx="9144000" cy="44064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 name="Google Shape;36;p6"/>
          <p:cNvCxnSpPr/>
          <p:nvPr/>
        </p:nvCxnSpPr>
        <p:spPr>
          <a:xfrm>
            <a:off x="0" y="4384371"/>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37" name="Google Shape;37;p6"/>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p:cSld name="TITLE_AND_TWO_COLUMNS_1">
    <p:spTree>
      <p:nvGrpSpPr>
        <p:cNvPr id="40" name="Shape 40"/>
        <p:cNvGrpSpPr/>
        <p:nvPr/>
      </p:nvGrpSpPr>
      <p:grpSpPr>
        <a:xfrm>
          <a:off x="0" y="0"/>
          <a:ext cx="0" cy="0"/>
          <a:chOff x="0" y="0"/>
          <a:chExt cx="0" cy="0"/>
        </a:xfrm>
      </p:grpSpPr>
      <p:sp>
        <p:nvSpPr>
          <p:cNvPr id="41" name="Google Shape;41;p8"/>
          <p:cNvSpPr txBox="1"/>
          <p:nvPr>
            <p:ph idx="10" type="dt"/>
          </p:nvPr>
        </p:nvSpPr>
        <p:spPr>
          <a:xfrm>
            <a:off x="0" y="0"/>
            <a:ext cx="3000000" cy="2250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9pPr>
          </a:lstStyle>
          <a:p/>
        </p:txBody>
      </p:sp>
      <p:sp>
        <p:nvSpPr>
          <p:cNvPr id="42" name="Google Shape;42;p8"/>
          <p:cNvSpPr txBox="1"/>
          <p:nvPr>
            <p:ph idx="11" type="ftr"/>
          </p:nvPr>
        </p:nvSpPr>
        <p:spPr>
          <a:xfrm>
            <a:off x="0" y="0"/>
            <a:ext cx="3000000" cy="2250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2400" u="none" cap="none" strike="noStrike">
                <a:solidFill>
                  <a:srgbClr val="000000"/>
                </a:solidFill>
                <a:latin typeface="Arial"/>
                <a:ea typeface="Arial"/>
                <a:cs typeface="Arial"/>
                <a:sym typeface="Arial"/>
              </a:defRPr>
            </a:lvl9pPr>
          </a:lstStyle>
          <a:p/>
        </p:txBody>
      </p:sp>
      <p:sp>
        <p:nvSpPr>
          <p:cNvPr id="43" name="Google Shape;43;p8"/>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10"/>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10"/>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51" name="Google Shape;51;p1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52" name="Google Shape;52;p1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11"/>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1"/>
          <p:cNvCxnSpPr/>
          <p:nvPr/>
        </p:nvCxnSpPr>
        <p:spPr>
          <a:xfrm>
            <a:off x="0" y="1127875"/>
            <a:ext cx="9144000" cy="0"/>
          </a:xfrm>
          <a:prstGeom prst="straightConnector1">
            <a:avLst/>
          </a:prstGeom>
          <a:noFill/>
          <a:ln cap="flat" cmpd="sng" w="57150">
            <a:solidFill>
              <a:srgbClr val="000000">
                <a:alpha val="14117"/>
              </a:srgbClr>
            </a:solidFill>
            <a:prstDash val="solid"/>
            <a:round/>
            <a:headEnd len="sm" w="sm" type="none"/>
            <a:tailEnd len="sm" w="sm" type="none"/>
          </a:ln>
        </p:spPr>
      </p:cxnSp>
      <p:sp>
        <p:nvSpPr>
          <p:cNvPr id="57" name="Google Shape;57;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58" name="Google Shape;58;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9" name="Google Shape;59;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marR="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 name="Google Shape;6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iz">
    <p:bg>
      <p:bgPr>
        <a:solidFill>
          <a:schemeClr val="lt1"/>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46" name="Google Shape;46;p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dev.mysql.com/doc/relnotes/mysql/8.0/en/news-8-0-16.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mysql.com/doc/refman/8.0/en/functions.html" TargetMode="External"/><Relationship Id="rId4" Type="http://schemas.openxmlformats.org/officeDocument/2006/relationships/hyperlink" Target="https://www.w3schools.com/sql/sql_ref_mysql.asp" TargetMode="External"/><Relationship Id="rId5" Type="http://schemas.openxmlformats.org/officeDocument/2006/relationships/hyperlink" Target="https://w3resource.com/mysql/mysql-functions-and-operators.ph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schools.com/sql/sql_ref_mysql.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w3schools.com/sql/sql_ref_mysql.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v.mysql.com/doc/refman/8.0/en/functions.html" TargetMode="External"/><Relationship Id="rId4" Type="http://schemas.openxmlformats.org/officeDocument/2006/relationships/hyperlink" Target="https://www.w3schools.com/sql/sql_ref_mysql.asp" TargetMode="External"/><Relationship Id="rId5" Type="http://schemas.openxmlformats.org/officeDocument/2006/relationships/hyperlink" Target="https://w3resource.com/mysql/mysql-functions-and-operators.ph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www.geeksforgeeks.org/sql-constrain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ev.mysql.com/doc/refman/8.0/en/views.html" TargetMode="External"/><Relationship Id="rId4" Type="http://schemas.openxmlformats.org/officeDocument/2006/relationships/hyperlink" Target="https://www.tutorialspoint.com/sql/sql-using-views.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www.mysqltutorial.org/basic-mysql-tutorial.aspx" TargetMode="External"/><Relationship Id="rId4" Type="http://schemas.openxmlformats.org/officeDocument/2006/relationships/hyperlink" Target="https://www.w3schools.com/sql/sql_ref_mysql.asp" TargetMode="External"/><Relationship Id="rId5" Type="http://schemas.openxmlformats.org/officeDocument/2006/relationships/hyperlink" Target="https://dev.mysql.com/doc/refman/8.0/en/func-op-summary-ref.html" TargetMode="External"/><Relationship Id="rId6" Type="http://schemas.openxmlformats.org/officeDocument/2006/relationships/hyperlink" Target="https://w3resource.com/mysql/mysql-functions-and-operators.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7200"/>
              <a:buFont typeface="Arial"/>
              <a:buNone/>
            </a:pPr>
            <a:r>
              <a:rPr lang="en" sz="3600"/>
              <a:t>SQL Constraints, Functions &amp; Views</a:t>
            </a:r>
            <a:endParaRPr b="1" i="0" sz="3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7200"/>
              <a:buFont typeface="Arial"/>
              <a:buNone/>
            </a:pPr>
            <a:r>
              <a:rPr b="1" i="0" lang="en" sz="3600" u="none" cap="none" strike="noStrike">
                <a:solidFill>
                  <a:schemeClr val="lt1"/>
                </a:solidFill>
                <a:latin typeface="Arial"/>
                <a:ea typeface="Arial"/>
                <a:cs typeface="Arial"/>
                <a:sym typeface="Arial"/>
              </a:rPr>
              <a:t>Session </a:t>
            </a:r>
            <a:r>
              <a:rPr lang="en" sz="3600"/>
              <a:t>3</a:t>
            </a:r>
            <a:endParaRPr b="1" i="0" sz="3600" u="none" cap="none" strike="noStrike">
              <a:solidFill>
                <a:schemeClr val="lt1"/>
              </a:solidFill>
              <a:latin typeface="Arial"/>
              <a:ea typeface="Arial"/>
              <a:cs typeface="Arial"/>
              <a:sym typeface="Arial"/>
            </a:endParaRPr>
          </a:p>
        </p:txBody>
      </p:sp>
      <p:sp>
        <p:nvSpPr>
          <p:cNvPr id="84" name="Google Shape;84;p16"/>
          <p:cNvSpPr txBox="1"/>
          <p:nvPr/>
        </p:nvSpPr>
        <p:spPr>
          <a:xfrm>
            <a:off x="685800" y="3779427"/>
            <a:ext cx="7772400" cy="77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dk2"/>
                </a:solidFill>
              </a:rPr>
              <a:t>Shailendra Kumar Saini</a:t>
            </a:r>
            <a:r>
              <a:rPr b="0" i="0" lang="en" sz="2400" u="none" cap="none" strike="noStrike">
                <a:solidFill>
                  <a:srgbClr val="2388DB"/>
                </a:solidFill>
                <a:latin typeface="Arial"/>
                <a:ea typeface="Arial"/>
                <a:cs typeface="Arial"/>
                <a:sym typeface="Arial"/>
              </a:rPr>
              <a:t>, Taru Sharma</a:t>
            </a:r>
            <a:endParaRPr b="0" i="0" sz="2400" u="none" cap="none" strike="noStrike">
              <a:solidFill>
                <a:srgbClr val="2388D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The DEFAULT constraint provides a default value to a column when the INSERT INTO statement does not provide a specific value.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CREATE TABLE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UserId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Name VARCHAR(100) NOT NULL,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Email VARCHAR(100) NOT NULL,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Country VARCHAR(100) </a:t>
            </a:r>
            <a:r>
              <a:rPr b="1" i="0" lang="en" sz="1800" u="none" cap="none" strike="noStrike">
                <a:solidFill>
                  <a:schemeClr val="dk1"/>
                </a:solidFill>
                <a:latin typeface="Arial"/>
                <a:ea typeface="Arial"/>
                <a:cs typeface="Arial"/>
                <a:sym typeface="Arial"/>
              </a:rPr>
              <a:t>DEFAULT ‘INDIA’</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Password VARCHAR(15),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PRIMARY KEY(UserId)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146" name="Google Shape;146;p2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DEFAULT</a:t>
            </a:r>
            <a:endParaRPr b="1" i="0" sz="36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UNIQUE</a:t>
            </a:r>
            <a:endParaRPr b="1" i="0" sz="3600" u="none" cap="none" strike="noStrike">
              <a:solidFill>
                <a:schemeClr val="lt1"/>
              </a:solidFill>
              <a:latin typeface="Arial"/>
              <a:ea typeface="Arial"/>
              <a:cs typeface="Arial"/>
              <a:sym typeface="Arial"/>
            </a:endParaRPr>
          </a:p>
        </p:txBody>
      </p:sp>
      <p:sp>
        <p:nvSpPr>
          <p:cNvPr id="153" name="Google Shape;153;p26"/>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The UNIQUE Constraint prevents two records from having same values in a particular column.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CREATE TABLE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UserId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Name VARCHAR(100) NOT NULL,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Email VARCHAR(100) NOT NULL </a:t>
            </a:r>
            <a:r>
              <a:rPr b="1" i="0" lang="en" sz="1800" u="none" cap="none" strike="noStrike">
                <a:solidFill>
                  <a:schemeClr val="dk1"/>
                </a:solidFill>
                <a:latin typeface="Arial"/>
                <a:ea typeface="Arial"/>
                <a:cs typeface="Arial"/>
                <a:sym typeface="Arial"/>
              </a:rPr>
              <a:t>UNIQUE</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Password VARCHAR(15),</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PRIMARY KEY(UserId)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CHECK</a:t>
            </a:r>
            <a:endParaRPr b="1" i="0" sz="3600" u="none" cap="none" strike="noStrike">
              <a:solidFill>
                <a:schemeClr val="lt1"/>
              </a:solidFill>
              <a:latin typeface="Arial"/>
              <a:ea typeface="Arial"/>
              <a:cs typeface="Arial"/>
              <a:sym typeface="Arial"/>
            </a:endParaRPr>
          </a:p>
        </p:txBody>
      </p:sp>
      <p:sp>
        <p:nvSpPr>
          <p:cNvPr id="160" name="Google Shape;160;p2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The CHECK Constraint enables a condition to check the value being entered into a record. If the condition evaluates to false, the record violates the constraint and isn't entered into the table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CREATE TABLE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UserId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Name VARCHAR(100) NOT NULL,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Email VARCHAR(100) NOT NULL UNIQUE,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r>
              <a:rPr lang="en" sz="1800"/>
              <a:t>GENDER</a:t>
            </a:r>
            <a:r>
              <a:rPr b="0" i="0" lang="en" sz="1800" u="none" cap="none" strike="noStrike">
                <a:solidFill>
                  <a:schemeClr val="dk1"/>
                </a:solidFill>
                <a:latin typeface="Arial"/>
                <a:ea typeface="Arial"/>
                <a:cs typeface="Arial"/>
                <a:sym typeface="Arial"/>
              </a:rPr>
              <a:t> CHAR(1) </a:t>
            </a:r>
            <a:r>
              <a:rPr b="1" i="0" lang="en" sz="1800" u="none" cap="none" strike="noStrike">
                <a:solidFill>
                  <a:schemeClr val="dk1"/>
                </a:solidFill>
                <a:latin typeface="Arial"/>
                <a:ea typeface="Arial"/>
                <a:cs typeface="Arial"/>
                <a:sym typeface="Arial"/>
              </a:rPr>
              <a:t>CHECK (</a:t>
            </a:r>
            <a:r>
              <a:rPr b="1" lang="en" sz="1800"/>
              <a:t>Gender</a:t>
            </a:r>
            <a:r>
              <a:rPr b="1" i="0" lang="en" sz="1800" u="none" cap="none" strike="noStrike">
                <a:solidFill>
                  <a:schemeClr val="dk1"/>
                </a:solidFill>
                <a:latin typeface="Arial"/>
                <a:ea typeface="Arial"/>
                <a:cs typeface="Arial"/>
                <a:sym typeface="Arial"/>
              </a:rPr>
              <a:t> IN ('M','F'))</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PRIMARY KEY(UserId)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lang="en" sz="1400"/>
              <a:t>Note: </a:t>
            </a:r>
            <a:r>
              <a:rPr lang="en" sz="1400" u="sng">
                <a:solidFill>
                  <a:schemeClr val="hlink"/>
                </a:solidFill>
                <a:hlinkClick r:id="rId3"/>
              </a:rPr>
              <a:t>MySQL 8.0.16</a:t>
            </a:r>
            <a:r>
              <a:rPr lang="en" sz="1400"/>
              <a:t> is the first version that supports CHECK constraints.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FOREIGN Key</a:t>
            </a:r>
            <a:endParaRPr b="1" i="0" sz="3600" u="none" cap="none" strike="noStrike">
              <a:solidFill>
                <a:schemeClr val="lt1"/>
              </a:solidFill>
              <a:latin typeface="Arial"/>
              <a:ea typeface="Arial"/>
              <a:cs typeface="Arial"/>
              <a:sym typeface="Arial"/>
            </a:endParaRPr>
          </a:p>
        </p:txBody>
      </p:sp>
      <p:sp>
        <p:nvSpPr>
          <p:cNvPr id="167" name="Google Shape;167;p2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A foreign key is a column or combination of columns which can be used to set a link between the data in two tables.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PRIMARY KEY of a table is linked to the FOREIGN KEY of another table to enhance data integrity.</a:t>
            </a:r>
            <a:endParaRPr b="0" i="0" sz="2000" u="none" cap="none" strike="noStrike">
              <a:solidFill>
                <a:schemeClr val="dk1"/>
              </a:solidFill>
              <a:latin typeface="Arial"/>
              <a:ea typeface="Arial"/>
              <a:cs typeface="Arial"/>
              <a:sym typeface="Arial"/>
            </a:endParaRPr>
          </a:p>
          <a:p>
            <a:pPr indent="-355600" lvl="0" marL="457200" marR="0" rtl="0" algn="l">
              <a:lnSpc>
                <a:spcPct val="90000"/>
              </a:lnSpc>
              <a:spcBef>
                <a:spcPts val="4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With a relational DBMS, the relationship between rows in two tables is expressed by a foreign key in the dependent table. A foreign key is one or more columns that contain a value identical to a primary key (or unique key) value in some row in the parent table (i.e., the referenced table).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FOREIGN Key</a:t>
            </a:r>
            <a:endParaRPr b="1" i="0" sz="3600" u="none" cap="none" strike="noStrike">
              <a:solidFill>
                <a:schemeClr val="lt1"/>
              </a:solidFill>
              <a:latin typeface="Arial"/>
              <a:ea typeface="Arial"/>
              <a:cs typeface="Arial"/>
              <a:sym typeface="Arial"/>
            </a:endParaRPr>
          </a:p>
        </p:txBody>
      </p:sp>
      <p:sp>
        <p:nvSpPr>
          <p:cNvPr id="174" name="Google Shape;174;p2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Consider 2 tables Customer and Order. Order table is having the records of orders placed by Customer. Since Order can be placed by only valid customer. We can have this constraint for CustomerId column in Order table that points to CustomerId in Customer Table. This make sures that Order table will not have any invalid CustomerId.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Customer(CustomerId, Name, Email, Address);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Order (OrderId, Date, </a:t>
            </a:r>
            <a:r>
              <a:rPr b="1" i="0" lang="en" sz="1800" u="none" cap="none" strike="noStrike">
                <a:solidFill>
                  <a:schemeClr val="dk1"/>
                </a:solidFill>
                <a:latin typeface="Arial"/>
                <a:ea typeface="Arial"/>
                <a:cs typeface="Arial"/>
                <a:sym typeface="Arial"/>
              </a:rPr>
              <a:t>CustomerId</a:t>
            </a:r>
            <a:r>
              <a:rPr b="0" i="0" lang="en" sz="1800" u="none" cap="none" strike="noStrike">
                <a:solidFill>
                  <a:schemeClr val="dk1"/>
                </a:solidFill>
                <a:latin typeface="Arial"/>
                <a:ea typeface="Arial"/>
                <a:cs typeface="Arial"/>
                <a:sym typeface="Arial"/>
              </a:rPr>
              <a:t>, Amount);</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FOREIGN KEY (</a:t>
            </a:r>
            <a:r>
              <a:rPr b="1" i="0" lang="en" sz="1800" u="none" cap="none" strike="noStrike">
                <a:solidFill>
                  <a:schemeClr val="dk1"/>
                </a:solidFill>
                <a:latin typeface="Arial"/>
                <a:ea typeface="Arial"/>
                <a:cs typeface="Arial"/>
                <a:sym typeface="Arial"/>
              </a:rPr>
              <a:t>CustomerId</a:t>
            </a:r>
            <a:r>
              <a:rPr b="0" i="0" lang="en" sz="1800" u="none" cap="none" strike="noStrike">
                <a:solidFill>
                  <a:schemeClr val="dk1"/>
                </a:solidFill>
                <a:latin typeface="Arial"/>
                <a:ea typeface="Arial"/>
                <a:cs typeface="Arial"/>
                <a:sym typeface="Arial"/>
              </a:rPr>
              <a:t>) REFERENCES Customer(CustomerId)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FOREIGN Key</a:t>
            </a:r>
            <a:endParaRPr b="1" i="0" sz="3600" u="none" cap="none" strike="noStrike">
              <a:solidFill>
                <a:schemeClr val="lt1"/>
              </a:solidFill>
              <a:latin typeface="Arial"/>
              <a:ea typeface="Arial"/>
              <a:cs typeface="Arial"/>
              <a:sym typeface="Arial"/>
            </a:endParaRPr>
          </a:p>
        </p:txBody>
      </p:sp>
      <p:pic>
        <p:nvPicPr>
          <p:cNvPr id="181" name="Google Shape;181;p30"/>
          <p:cNvPicPr preferRelativeResize="0"/>
          <p:nvPr/>
        </p:nvPicPr>
        <p:blipFill rotWithShape="1">
          <a:blip r:embed="rId3">
            <a:alphaModFix/>
          </a:blip>
          <a:srcRect b="0" l="0" r="0" t="0"/>
          <a:stretch/>
        </p:blipFill>
        <p:spPr>
          <a:xfrm>
            <a:off x="1392013" y="1394224"/>
            <a:ext cx="6158275" cy="321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39500" y="158903"/>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FOREIGN Key</a:t>
            </a:r>
            <a:endParaRPr b="1" i="0" sz="3600" u="none" cap="none" strike="noStrike">
              <a:solidFill>
                <a:schemeClr val="lt1"/>
              </a:solidFill>
              <a:latin typeface="Arial"/>
              <a:ea typeface="Arial"/>
              <a:cs typeface="Arial"/>
              <a:sym typeface="Arial"/>
            </a:endParaRPr>
          </a:p>
        </p:txBody>
      </p:sp>
      <p:sp>
        <p:nvSpPr>
          <p:cNvPr id="188" name="Google Shape;188;p3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CREATE TABLE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UserId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Name VARCHAR(100),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Email VARCHAR(100),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Password VARCHAR(15),</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PRIMARY KEY(UserId)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189" name="Google Shape;189;p3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CREATE TABLE Order(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OrderId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CreatedDate DATE,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UserId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Amount decimal(8,2),</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PRIMARY KEY(OrderId),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a:t>
            </a:r>
            <a:r>
              <a:rPr b="1" i="0" lang="en" sz="1800" u="none" cap="none" strike="noStrike">
                <a:solidFill>
                  <a:schemeClr val="dk1"/>
                </a:solidFill>
                <a:latin typeface="Arial"/>
                <a:ea typeface="Arial"/>
                <a:cs typeface="Arial"/>
                <a:sym typeface="Arial"/>
              </a:rPr>
              <a:t>FOREIGN KEY (UserId) REFERENCES User(UserId)</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32"/>
          <p:cNvSpPr txBox="1"/>
          <p:nvPr>
            <p:ph type="title"/>
          </p:nvPr>
        </p:nvSpPr>
        <p:spPr>
          <a:xfrm>
            <a:off x="424050" y="226238"/>
            <a:ext cx="77724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Functions</a:t>
            </a:r>
            <a:endParaRPr/>
          </a:p>
        </p:txBody>
      </p:sp>
      <p:sp>
        <p:nvSpPr>
          <p:cNvPr id="196" name="Google Shape;196;p32"/>
          <p:cNvSpPr txBox="1"/>
          <p:nvPr>
            <p:ph idx="1" type="body"/>
          </p:nvPr>
        </p:nvSpPr>
        <p:spPr>
          <a:xfrm>
            <a:off x="685800" y="1167475"/>
            <a:ext cx="8121000" cy="3690300"/>
          </a:xfrm>
          <a:prstGeom prst="rect">
            <a:avLst/>
          </a:prstGeom>
          <a:noFill/>
          <a:ln>
            <a:noFill/>
          </a:ln>
        </p:spPr>
        <p:txBody>
          <a:bodyPr anchorCtr="0" anchor="t" bIns="46800" lIns="90000" spcFirstLastPara="1" rIns="90000" wrap="square" tIns="46800">
            <a:noAutofit/>
          </a:bodyPr>
          <a:lstStyle/>
          <a:p>
            <a:pPr indent="-368300" lvl="0" marL="457200" marR="0" rtl="0" algn="l">
              <a:lnSpc>
                <a:spcPct val="90000"/>
              </a:lnSpc>
              <a:spcBef>
                <a:spcPts val="400"/>
              </a:spcBef>
              <a:spcAft>
                <a:spcPts val="0"/>
              </a:spcAft>
              <a:buSzPts val="2200"/>
              <a:buChar char="➢"/>
            </a:pPr>
            <a:r>
              <a:rPr lang="en" sz="2200"/>
              <a:t>MySQL has rich library of in built in functions &amp; operators working on various data types like string, numeric, date and other advanced processing.</a:t>
            </a:r>
            <a:endParaRPr sz="2200"/>
          </a:p>
          <a:p>
            <a:pPr indent="-368300" lvl="1" marL="914400" marR="0" rtl="0" algn="l">
              <a:lnSpc>
                <a:spcPct val="90000"/>
              </a:lnSpc>
              <a:spcBef>
                <a:spcPts val="0"/>
              </a:spcBef>
              <a:spcAft>
                <a:spcPts val="0"/>
              </a:spcAft>
              <a:buSzPts val="2200"/>
              <a:buChar char="○"/>
            </a:pPr>
            <a:r>
              <a:rPr b="1" lang="en" sz="2200"/>
              <a:t>Scalar functions</a:t>
            </a:r>
            <a:r>
              <a:rPr lang="en" sz="2200"/>
              <a:t>: return a single value, based on the input value.</a:t>
            </a:r>
            <a:endParaRPr sz="2200"/>
          </a:p>
          <a:p>
            <a:pPr indent="-368300" lvl="1" marL="914400" rtl="0" algn="l">
              <a:lnSpc>
                <a:spcPct val="90000"/>
              </a:lnSpc>
              <a:spcBef>
                <a:spcPts val="400"/>
              </a:spcBef>
              <a:spcAft>
                <a:spcPts val="0"/>
              </a:spcAft>
              <a:buSzPts val="2200"/>
              <a:buChar char="○"/>
            </a:pPr>
            <a:r>
              <a:rPr b="1" lang="en" sz="2200"/>
              <a:t>Aggregate functions</a:t>
            </a:r>
            <a:r>
              <a:rPr lang="en" sz="2200"/>
              <a:t>: are used to operates on data sets of a column of a table(</a:t>
            </a:r>
            <a:r>
              <a:rPr lang="en" sz="2200"/>
              <a:t>return a single value, calculated from values in a column</a:t>
            </a:r>
            <a:r>
              <a:rPr lang="en" sz="2200"/>
              <a:t>)</a:t>
            </a:r>
            <a:endParaRPr sz="2200"/>
          </a:p>
          <a:p>
            <a:pPr indent="0" lvl="0" marL="0" marR="0" rtl="0" algn="l">
              <a:lnSpc>
                <a:spcPct val="90000"/>
              </a:lnSpc>
              <a:spcBef>
                <a:spcPts val="400"/>
              </a:spcBef>
              <a:spcAft>
                <a:spcPts val="0"/>
              </a:spcAft>
              <a:buSzPts val="3000"/>
              <a:buNone/>
            </a:pPr>
            <a:r>
              <a:t/>
            </a:r>
            <a:endParaRPr sz="2200"/>
          </a:p>
          <a:p>
            <a:pPr indent="0" lvl="0" marL="0" marR="0" rtl="0" algn="r">
              <a:lnSpc>
                <a:spcPct val="90000"/>
              </a:lnSpc>
              <a:spcBef>
                <a:spcPts val="400"/>
              </a:spcBef>
              <a:spcAft>
                <a:spcPts val="0"/>
              </a:spcAft>
              <a:buSzPts val="3000"/>
              <a:buNone/>
            </a:pPr>
            <a:r>
              <a:rPr lang="en" sz="1400" u="sng">
                <a:solidFill>
                  <a:schemeClr val="hlink"/>
                </a:solidFill>
                <a:hlinkClick r:id="rId3"/>
              </a:rPr>
              <a:t>https://dev.mysql.com/doc/refman/8.0/en/functions.html</a:t>
            </a:r>
            <a:endParaRPr sz="1400"/>
          </a:p>
          <a:p>
            <a:pPr indent="0" lvl="0" marL="0" marR="0" rtl="0" algn="r">
              <a:lnSpc>
                <a:spcPct val="90000"/>
              </a:lnSpc>
              <a:spcBef>
                <a:spcPts val="400"/>
              </a:spcBef>
              <a:spcAft>
                <a:spcPts val="0"/>
              </a:spcAft>
              <a:buSzPts val="3000"/>
              <a:buNone/>
            </a:pPr>
            <a:r>
              <a:rPr lang="en" sz="1400" u="sng">
                <a:solidFill>
                  <a:schemeClr val="hlink"/>
                </a:solidFill>
                <a:hlinkClick r:id="rId4"/>
              </a:rPr>
              <a:t>https://www.w3schools.com/sql/sql_ref_mysql.asp</a:t>
            </a:r>
            <a:endParaRPr sz="1400"/>
          </a:p>
          <a:p>
            <a:pPr indent="0" lvl="0" marL="0" marR="0" rtl="0" algn="r">
              <a:lnSpc>
                <a:spcPct val="90000"/>
              </a:lnSpc>
              <a:spcBef>
                <a:spcPts val="400"/>
              </a:spcBef>
              <a:spcAft>
                <a:spcPts val="0"/>
              </a:spcAft>
              <a:buSzPts val="3000"/>
              <a:buNone/>
            </a:pPr>
            <a:r>
              <a:rPr lang="en" sz="1400" u="sng">
                <a:solidFill>
                  <a:schemeClr val="hlink"/>
                </a:solidFill>
                <a:hlinkClick r:id="rId5"/>
              </a:rPr>
              <a:t>https://w3resource.com/mysql/mysql-functions-and-operators.php</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a:p>
        </p:txBody>
      </p:sp>
      <p:sp>
        <p:nvSpPr>
          <p:cNvPr id="197" name="Google Shape;197;p32"/>
          <p:cNvSpPr/>
          <p:nvPr/>
        </p:nvSpPr>
        <p:spPr>
          <a:xfrm>
            <a:off x="0" y="1243013"/>
            <a:ext cx="9144000" cy="18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33"/>
          <p:cNvSpPr txBox="1"/>
          <p:nvPr>
            <p:ph type="title"/>
          </p:nvPr>
        </p:nvSpPr>
        <p:spPr>
          <a:xfrm>
            <a:off x="612375" y="237988"/>
            <a:ext cx="77724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Scalar function examples</a:t>
            </a:r>
            <a:endParaRPr/>
          </a:p>
        </p:txBody>
      </p:sp>
      <p:sp>
        <p:nvSpPr>
          <p:cNvPr id="204" name="Google Shape;204;p33"/>
          <p:cNvSpPr txBox="1"/>
          <p:nvPr>
            <p:ph idx="1" type="body"/>
          </p:nvPr>
        </p:nvSpPr>
        <p:spPr>
          <a:xfrm>
            <a:off x="685800" y="1167475"/>
            <a:ext cx="8121000" cy="36903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400"/>
              </a:spcBef>
              <a:spcAft>
                <a:spcPts val="0"/>
              </a:spcAft>
              <a:buSzPts val="3000"/>
              <a:buNone/>
            </a:pPr>
            <a:r>
              <a:t/>
            </a:r>
            <a:endParaRPr sz="22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a:p>
        </p:txBody>
      </p:sp>
      <p:sp>
        <p:nvSpPr>
          <p:cNvPr id="205" name="Google Shape;205;p33"/>
          <p:cNvSpPr/>
          <p:nvPr/>
        </p:nvSpPr>
        <p:spPr>
          <a:xfrm>
            <a:off x="0" y="1243013"/>
            <a:ext cx="9144000" cy="18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aphicFrame>
        <p:nvGraphicFramePr>
          <p:cNvPr id="206" name="Google Shape;206;p33"/>
          <p:cNvGraphicFramePr/>
          <p:nvPr/>
        </p:nvGraphicFramePr>
        <p:xfrm>
          <a:off x="952500" y="1333500"/>
          <a:ext cx="3000000" cy="3000000"/>
        </p:xfrm>
        <a:graphic>
          <a:graphicData uri="http://schemas.openxmlformats.org/drawingml/2006/table">
            <a:tbl>
              <a:tblPr>
                <a:noFill/>
                <a:tableStyleId>{86B659F3-3ADF-4115-8748-308B514F34CE}</a:tableStyleId>
              </a:tblPr>
              <a:tblGrid>
                <a:gridCol w="1286100"/>
                <a:gridCol w="59529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LENGTH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length of the specified string</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LOWER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Converts a string to lower-case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UPPER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Converts a string to upper-case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CONCAT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Concatenates two or more expressions together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SUBSTR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Extracts a substring from a string</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TRIM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Removes leading and trailing spaces from a string</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INSTR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position of the first occurrence of a string in another string</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REPLACE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Replaces all occurrences of a specified string</a:t>
                      </a:r>
                      <a:endParaRPr sz="1400" u="none" cap="none" strike="noStrike"/>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4"/>
          <p:cNvSpPr txBox="1"/>
          <p:nvPr>
            <p:ph type="title"/>
          </p:nvPr>
        </p:nvSpPr>
        <p:spPr>
          <a:xfrm>
            <a:off x="530000" y="249788"/>
            <a:ext cx="77724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Scalar function examples</a:t>
            </a:r>
            <a:endParaRPr/>
          </a:p>
        </p:txBody>
      </p:sp>
      <p:sp>
        <p:nvSpPr>
          <p:cNvPr id="213" name="Google Shape;213;p34"/>
          <p:cNvSpPr txBox="1"/>
          <p:nvPr>
            <p:ph idx="1" type="body"/>
          </p:nvPr>
        </p:nvSpPr>
        <p:spPr>
          <a:xfrm>
            <a:off x="685800" y="1167475"/>
            <a:ext cx="8121000" cy="36903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400"/>
              </a:spcBef>
              <a:spcAft>
                <a:spcPts val="0"/>
              </a:spcAft>
              <a:buSzPts val="3000"/>
              <a:buNone/>
            </a:pPr>
            <a:r>
              <a:t/>
            </a:r>
            <a:endParaRPr sz="2200"/>
          </a:p>
          <a:p>
            <a:pPr indent="0" lvl="0" marL="0" marR="0" rtl="0" algn="l">
              <a:lnSpc>
                <a:spcPct val="90000"/>
              </a:lnSpc>
              <a:spcBef>
                <a:spcPts val="400"/>
              </a:spcBef>
              <a:spcAft>
                <a:spcPts val="0"/>
              </a:spcAft>
              <a:buSzPts val="3000"/>
              <a:buNone/>
            </a:pPr>
            <a:r>
              <a:t/>
            </a:r>
            <a:endParaRPr sz="2200"/>
          </a:p>
          <a:p>
            <a:pPr indent="0" lvl="0" marL="0" marR="0" rtl="0" algn="l">
              <a:lnSpc>
                <a:spcPct val="90000"/>
              </a:lnSpc>
              <a:spcBef>
                <a:spcPts val="400"/>
              </a:spcBef>
              <a:spcAft>
                <a:spcPts val="0"/>
              </a:spcAft>
              <a:buSzPts val="3000"/>
              <a:buNone/>
            </a:pPr>
            <a:r>
              <a:t/>
            </a:r>
            <a:endParaRPr sz="22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a:p>
          <a:p>
            <a:pPr indent="0" lvl="0" marL="0" marR="0" rtl="0" algn="r">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rPr lang="en" sz="1200" u="sng">
                <a:solidFill>
                  <a:schemeClr val="hlink"/>
                </a:solidFill>
                <a:hlinkClick r:id="rId3"/>
              </a:rPr>
              <a:t>https://www.w3schools.com/sql/sql_ref_mysql.asp</a:t>
            </a:r>
            <a:endParaRPr sz="1200"/>
          </a:p>
          <a:p>
            <a:pPr indent="0" lvl="0" marL="0" marR="0" rtl="0" algn="r">
              <a:lnSpc>
                <a:spcPct val="90000"/>
              </a:lnSpc>
              <a:spcBef>
                <a:spcPts val="400"/>
              </a:spcBef>
              <a:spcAft>
                <a:spcPts val="0"/>
              </a:spcAft>
              <a:buSzPts val="3000"/>
              <a:buNone/>
            </a:pPr>
            <a:r>
              <a:t/>
            </a:r>
            <a:endParaRPr sz="1200"/>
          </a:p>
        </p:txBody>
      </p:sp>
      <p:sp>
        <p:nvSpPr>
          <p:cNvPr id="214" name="Google Shape;214;p34"/>
          <p:cNvSpPr/>
          <p:nvPr/>
        </p:nvSpPr>
        <p:spPr>
          <a:xfrm>
            <a:off x="0" y="1243013"/>
            <a:ext cx="9144000" cy="18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aphicFrame>
        <p:nvGraphicFramePr>
          <p:cNvPr id="215" name="Google Shape;215;p34"/>
          <p:cNvGraphicFramePr/>
          <p:nvPr/>
        </p:nvGraphicFramePr>
        <p:xfrm>
          <a:off x="952500" y="1333500"/>
          <a:ext cx="3000000" cy="3000000"/>
        </p:xfrm>
        <a:graphic>
          <a:graphicData uri="http://schemas.openxmlformats.org/drawingml/2006/table">
            <a:tbl>
              <a:tblPr>
                <a:noFill/>
                <a:tableStyleId>{86B659F3-3ADF-4115-8748-308B514F34CE}</a:tableStyleId>
              </a:tblPr>
              <a:tblGrid>
                <a:gridCol w="1286100"/>
                <a:gridCol w="59529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ABS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absolute value of a number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ROUND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a number rounded to a certain number of decimal places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SQRT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square root of a number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POW</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m raised to the nth power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remainder of n divided by m</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RAND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a random number or a random number within a range</a:t>
                      </a:r>
                      <a:endParaRPr sz="1400" u="none" cap="none" strike="noStrike"/>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lt1"/>
              </a:buClr>
              <a:buSzPts val="3600"/>
              <a:buFont typeface="Arial"/>
              <a:buNone/>
            </a:pPr>
            <a:r>
              <a:rPr lang="en"/>
              <a:t>Objective</a:t>
            </a:r>
            <a:endParaRPr b="1" i="0" sz="3600" u="none" cap="none" strike="noStrike">
              <a:solidFill>
                <a:schemeClr val="lt1"/>
              </a:solidFill>
              <a:latin typeface="Arial"/>
              <a:ea typeface="Arial"/>
              <a:cs typeface="Arial"/>
              <a:sym typeface="Arial"/>
            </a:endParaRPr>
          </a:p>
        </p:txBody>
      </p:sp>
      <p:sp>
        <p:nvSpPr>
          <p:cNvPr id="91" name="Google Shape;91;p17"/>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Constraints</a:t>
            </a:r>
            <a:endParaRPr sz="2400"/>
          </a:p>
          <a:p>
            <a:pPr indent="-355600" lvl="1" marL="914400" marR="0" rtl="0" algn="l">
              <a:lnSpc>
                <a:spcPct val="100000"/>
              </a:lnSpc>
              <a:spcBef>
                <a:spcPts val="600"/>
              </a:spcBef>
              <a:spcAft>
                <a:spcPts val="0"/>
              </a:spcAft>
              <a:buSzPts val="2000"/>
              <a:buChar char="○"/>
            </a:pPr>
            <a:r>
              <a:rPr lang="en" sz="2000"/>
              <a:t>Primary</a:t>
            </a:r>
            <a:endParaRPr sz="2000"/>
          </a:p>
          <a:p>
            <a:pPr indent="-355600" lvl="1" marL="914400" marR="0" rtl="0" algn="l">
              <a:lnSpc>
                <a:spcPct val="100000"/>
              </a:lnSpc>
              <a:spcBef>
                <a:spcPts val="600"/>
              </a:spcBef>
              <a:spcAft>
                <a:spcPts val="0"/>
              </a:spcAft>
              <a:buSzPts val="2000"/>
              <a:buChar char="○"/>
            </a:pPr>
            <a:r>
              <a:rPr lang="en" sz="2000"/>
              <a:t>Not Null</a:t>
            </a:r>
            <a:endParaRPr sz="2000"/>
          </a:p>
          <a:p>
            <a:pPr indent="-355600" lvl="1" marL="914400" marR="0" rtl="0" algn="l">
              <a:lnSpc>
                <a:spcPct val="100000"/>
              </a:lnSpc>
              <a:spcBef>
                <a:spcPts val="600"/>
              </a:spcBef>
              <a:spcAft>
                <a:spcPts val="0"/>
              </a:spcAft>
              <a:buSzPts val="2000"/>
              <a:buChar char="○"/>
            </a:pPr>
            <a:r>
              <a:rPr lang="en" sz="2000"/>
              <a:t>Default</a:t>
            </a:r>
            <a:endParaRPr sz="2000"/>
          </a:p>
          <a:p>
            <a:pPr indent="-355600" lvl="1" marL="914400" marR="0" rtl="0" algn="l">
              <a:lnSpc>
                <a:spcPct val="100000"/>
              </a:lnSpc>
              <a:spcBef>
                <a:spcPts val="600"/>
              </a:spcBef>
              <a:spcAft>
                <a:spcPts val="0"/>
              </a:spcAft>
              <a:buSzPts val="2000"/>
              <a:buChar char="○"/>
            </a:pPr>
            <a:r>
              <a:rPr lang="en" sz="2000"/>
              <a:t>Unique</a:t>
            </a:r>
            <a:endParaRPr sz="2000"/>
          </a:p>
          <a:p>
            <a:pPr indent="-355600" lvl="1" marL="914400" marR="0" rtl="0" algn="l">
              <a:lnSpc>
                <a:spcPct val="100000"/>
              </a:lnSpc>
              <a:spcBef>
                <a:spcPts val="600"/>
              </a:spcBef>
              <a:spcAft>
                <a:spcPts val="0"/>
              </a:spcAft>
              <a:buSzPts val="2000"/>
              <a:buChar char="○"/>
            </a:pPr>
            <a:r>
              <a:rPr lang="en" sz="2000"/>
              <a:t>Check</a:t>
            </a:r>
            <a:endParaRPr sz="2000"/>
          </a:p>
          <a:p>
            <a:pPr indent="-355600" lvl="1" marL="914400" marR="0" rtl="0" algn="l">
              <a:lnSpc>
                <a:spcPct val="100000"/>
              </a:lnSpc>
              <a:spcBef>
                <a:spcPts val="600"/>
              </a:spcBef>
              <a:spcAft>
                <a:spcPts val="0"/>
              </a:spcAft>
              <a:buSzPts val="2000"/>
              <a:buChar char="○"/>
            </a:pPr>
            <a:r>
              <a:rPr lang="en" sz="2000"/>
              <a:t>Foreign</a:t>
            </a:r>
            <a:endParaRPr sz="2000"/>
          </a:p>
          <a:p>
            <a:pPr indent="0" lvl="0" marL="0" marR="0" rtl="0" algn="l">
              <a:lnSpc>
                <a:spcPct val="100000"/>
              </a:lnSpc>
              <a:spcBef>
                <a:spcPts val="600"/>
              </a:spcBef>
              <a:spcAft>
                <a:spcPts val="0"/>
              </a:spcAft>
              <a:buSzPts val="3000"/>
              <a:buNone/>
            </a:pPr>
            <a:r>
              <a:t/>
            </a:r>
            <a:endParaRPr sz="2400"/>
          </a:p>
          <a:p>
            <a:pPr indent="0" lvl="0" marL="0" marR="0" rtl="0" algn="l">
              <a:lnSpc>
                <a:spcPct val="100000"/>
              </a:lnSpc>
              <a:spcBef>
                <a:spcPts val="600"/>
              </a:spcBef>
              <a:spcAft>
                <a:spcPts val="0"/>
              </a:spcAft>
              <a:buSzPts val="3000"/>
              <a:buNone/>
            </a:pPr>
            <a:r>
              <a:t/>
            </a:r>
            <a:endParaRPr sz="2400"/>
          </a:p>
          <a:p>
            <a:pPr indent="0" lvl="0" marL="457200" marR="0" rtl="0" algn="l">
              <a:lnSpc>
                <a:spcPct val="100000"/>
              </a:lnSpc>
              <a:spcBef>
                <a:spcPts val="0"/>
              </a:spcBef>
              <a:spcAft>
                <a:spcPts val="0"/>
              </a:spcAft>
              <a:buSzPts val="3000"/>
              <a:buNone/>
            </a:pPr>
            <a:r>
              <a:t/>
            </a:r>
            <a:endParaRPr b="0" i="0" sz="2400" u="none" cap="none" strike="noStrike">
              <a:solidFill>
                <a:schemeClr val="dk1"/>
              </a:solidFill>
              <a:latin typeface="Arial"/>
              <a:ea typeface="Arial"/>
              <a:cs typeface="Arial"/>
              <a:sym typeface="Arial"/>
            </a:endParaRPr>
          </a:p>
        </p:txBody>
      </p:sp>
      <p:sp>
        <p:nvSpPr>
          <p:cNvPr id="92" name="Google Shape;92;p17"/>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sz="2400"/>
              <a:t>Functions</a:t>
            </a:r>
            <a:endParaRPr sz="2400"/>
          </a:p>
          <a:p>
            <a:pPr indent="-355600" lvl="1" marL="914400" rtl="0" algn="l">
              <a:lnSpc>
                <a:spcPct val="100000"/>
              </a:lnSpc>
              <a:spcBef>
                <a:spcPts val="600"/>
              </a:spcBef>
              <a:spcAft>
                <a:spcPts val="0"/>
              </a:spcAft>
              <a:buSzPts val="2000"/>
              <a:buChar char="○"/>
            </a:pPr>
            <a:r>
              <a:rPr lang="en" sz="2000"/>
              <a:t>Scalar</a:t>
            </a:r>
            <a:endParaRPr sz="2000"/>
          </a:p>
          <a:p>
            <a:pPr indent="-355600" lvl="1" marL="914400" rtl="0" algn="l">
              <a:lnSpc>
                <a:spcPct val="100000"/>
              </a:lnSpc>
              <a:spcBef>
                <a:spcPts val="600"/>
              </a:spcBef>
              <a:spcAft>
                <a:spcPts val="0"/>
              </a:spcAft>
              <a:buSzPts val="2000"/>
              <a:buChar char="○"/>
            </a:pPr>
            <a:r>
              <a:rPr lang="en" sz="2000"/>
              <a:t>Aggregate</a:t>
            </a:r>
            <a:endParaRPr sz="2000"/>
          </a:p>
          <a:p>
            <a:pPr indent="-381000" lvl="0" marL="457200" rtl="0" algn="l">
              <a:lnSpc>
                <a:spcPct val="100000"/>
              </a:lnSpc>
              <a:spcBef>
                <a:spcPts val="600"/>
              </a:spcBef>
              <a:spcAft>
                <a:spcPts val="0"/>
              </a:spcAft>
              <a:buSzPts val="2400"/>
              <a:buChar char="➢"/>
            </a:pPr>
            <a:r>
              <a:rPr lang="en" sz="2400"/>
              <a:t>Operators</a:t>
            </a:r>
            <a:endParaRPr sz="2400"/>
          </a:p>
          <a:p>
            <a:pPr indent="-355600" lvl="1" marL="914400" rtl="0" algn="l">
              <a:lnSpc>
                <a:spcPct val="90000"/>
              </a:lnSpc>
              <a:spcBef>
                <a:spcPts val="0"/>
              </a:spcBef>
              <a:spcAft>
                <a:spcPts val="0"/>
              </a:spcAft>
              <a:buSzPts val="2000"/>
              <a:buChar char="○"/>
            </a:pPr>
            <a:r>
              <a:rPr lang="en" sz="2000">
                <a:highlight>
                  <a:schemeClr val="lt1"/>
                </a:highlight>
              </a:rPr>
              <a:t>Comparison</a:t>
            </a:r>
            <a:endParaRPr sz="2000">
              <a:highlight>
                <a:schemeClr val="lt1"/>
              </a:highlight>
            </a:endParaRPr>
          </a:p>
          <a:p>
            <a:pPr indent="-355600" lvl="1" marL="914400" rtl="0" algn="l">
              <a:lnSpc>
                <a:spcPct val="90000"/>
              </a:lnSpc>
              <a:spcBef>
                <a:spcPts val="0"/>
              </a:spcBef>
              <a:spcAft>
                <a:spcPts val="0"/>
              </a:spcAft>
              <a:buSzPts val="2000"/>
              <a:buChar char="○"/>
            </a:pPr>
            <a:r>
              <a:rPr lang="en" sz="2000">
                <a:highlight>
                  <a:schemeClr val="lt1"/>
                </a:highlight>
              </a:rPr>
              <a:t>Arithmetic</a:t>
            </a:r>
            <a:endParaRPr sz="2000">
              <a:highlight>
                <a:schemeClr val="lt1"/>
              </a:highlight>
            </a:endParaRPr>
          </a:p>
          <a:p>
            <a:pPr indent="-355600" lvl="1" marL="914400" rtl="0" algn="l">
              <a:lnSpc>
                <a:spcPct val="90000"/>
              </a:lnSpc>
              <a:spcBef>
                <a:spcPts val="0"/>
              </a:spcBef>
              <a:spcAft>
                <a:spcPts val="0"/>
              </a:spcAft>
              <a:buSzPts val="2000"/>
              <a:buChar char="○"/>
            </a:pPr>
            <a:r>
              <a:rPr lang="en" sz="2000">
                <a:highlight>
                  <a:schemeClr val="lt1"/>
                </a:highlight>
              </a:rPr>
              <a:t>Logical</a:t>
            </a:r>
            <a:endParaRPr sz="2400"/>
          </a:p>
          <a:p>
            <a:pPr indent="-381000" lvl="0" marL="457200" rtl="0" algn="l">
              <a:lnSpc>
                <a:spcPct val="100000"/>
              </a:lnSpc>
              <a:spcBef>
                <a:spcPts val="600"/>
              </a:spcBef>
              <a:spcAft>
                <a:spcPts val="0"/>
              </a:spcAft>
              <a:buSzPts val="2400"/>
              <a:buChar char="➢"/>
            </a:pPr>
            <a:r>
              <a:rPr lang="en" sz="2400"/>
              <a:t>Views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0" name="Shape 220"/>
        <p:cNvGrpSpPr/>
        <p:nvPr/>
      </p:nvGrpSpPr>
      <p:grpSpPr>
        <a:xfrm>
          <a:off x="0" y="0"/>
          <a:ext cx="0" cy="0"/>
          <a:chOff x="0" y="0"/>
          <a:chExt cx="0" cy="0"/>
        </a:xfrm>
      </p:grpSpPr>
      <p:sp>
        <p:nvSpPr>
          <p:cNvPr id="221" name="Google Shape;221;p35"/>
          <p:cNvSpPr txBox="1"/>
          <p:nvPr>
            <p:ph type="title"/>
          </p:nvPr>
        </p:nvSpPr>
        <p:spPr>
          <a:xfrm>
            <a:off x="565300" y="249763"/>
            <a:ext cx="77724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Scalar function examples</a:t>
            </a:r>
            <a:endParaRPr/>
          </a:p>
        </p:txBody>
      </p:sp>
      <p:sp>
        <p:nvSpPr>
          <p:cNvPr id="222" name="Google Shape;222;p35"/>
          <p:cNvSpPr txBox="1"/>
          <p:nvPr>
            <p:ph idx="1" type="body"/>
          </p:nvPr>
        </p:nvSpPr>
        <p:spPr>
          <a:xfrm>
            <a:off x="685800" y="1167475"/>
            <a:ext cx="8121000" cy="36903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400"/>
              </a:spcBef>
              <a:spcAft>
                <a:spcPts val="0"/>
              </a:spcAft>
              <a:buSzPts val="3000"/>
              <a:buNone/>
            </a:pPr>
            <a:r>
              <a:t/>
            </a:r>
            <a:endParaRPr sz="2200"/>
          </a:p>
          <a:p>
            <a:pPr indent="0" lvl="0" marL="0" marR="0" rtl="0" algn="l">
              <a:lnSpc>
                <a:spcPct val="90000"/>
              </a:lnSpc>
              <a:spcBef>
                <a:spcPts val="400"/>
              </a:spcBef>
              <a:spcAft>
                <a:spcPts val="0"/>
              </a:spcAft>
              <a:buSzPts val="3000"/>
              <a:buNone/>
            </a:pPr>
            <a:r>
              <a:t/>
            </a:r>
            <a:endParaRPr sz="2200"/>
          </a:p>
          <a:p>
            <a:pPr indent="0" lvl="0" marL="0" marR="0" rtl="0" algn="l">
              <a:lnSpc>
                <a:spcPct val="90000"/>
              </a:lnSpc>
              <a:spcBef>
                <a:spcPts val="400"/>
              </a:spcBef>
              <a:spcAft>
                <a:spcPts val="0"/>
              </a:spcAft>
              <a:buSzPts val="3000"/>
              <a:buNone/>
            </a:pPr>
            <a:r>
              <a:t/>
            </a:r>
            <a:endParaRPr sz="22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a:p>
          <a:p>
            <a:pPr indent="0" lvl="0" marL="0" marR="0" rtl="0" algn="r">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rPr lang="en" sz="1200" u="sng">
                <a:solidFill>
                  <a:schemeClr val="hlink"/>
                </a:solidFill>
                <a:hlinkClick r:id="rId3"/>
              </a:rPr>
              <a:t>https://www.w3schools.com/sql/sql_ref_mysql.asp</a:t>
            </a:r>
            <a:endParaRPr sz="1200"/>
          </a:p>
          <a:p>
            <a:pPr indent="0" lvl="0" marL="0" marR="0" rtl="0" algn="r">
              <a:lnSpc>
                <a:spcPct val="90000"/>
              </a:lnSpc>
              <a:spcBef>
                <a:spcPts val="400"/>
              </a:spcBef>
              <a:spcAft>
                <a:spcPts val="0"/>
              </a:spcAft>
              <a:buSzPts val="3000"/>
              <a:buNone/>
            </a:pPr>
            <a:r>
              <a:t/>
            </a:r>
            <a:endParaRPr sz="1200"/>
          </a:p>
        </p:txBody>
      </p:sp>
      <p:sp>
        <p:nvSpPr>
          <p:cNvPr id="223" name="Google Shape;223;p35"/>
          <p:cNvSpPr/>
          <p:nvPr/>
        </p:nvSpPr>
        <p:spPr>
          <a:xfrm>
            <a:off x="0" y="1243013"/>
            <a:ext cx="9144000" cy="18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aphicFrame>
        <p:nvGraphicFramePr>
          <p:cNvPr id="224" name="Google Shape;224;p35"/>
          <p:cNvGraphicFramePr/>
          <p:nvPr/>
        </p:nvGraphicFramePr>
        <p:xfrm>
          <a:off x="952500" y="1333500"/>
          <a:ext cx="3000000" cy="3000000"/>
        </p:xfrm>
        <a:graphic>
          <a:graphicData uri="http://schemas.openxmlformats.org/drawingml/2006/table">
            <a:tbl>
              <a:tblPr>
                <a:noFill/>
                <a:tableStyleId>{86B659F3-3ADF-4115-8748-308B514F34CE}</a:tableStyleId>
              </a:tblPr>
              <a:tblGrid>
                <a:gridCol w="1286100"/>
                <a:gridCol w="59529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CURDATE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current date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Extracts the date value from a date or datetime expression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DATEDIFF</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difference in days between two date values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day portion of a date value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EXTRACT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Extracts parts from a date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TIMESTAMP</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Converts an expression to a datetime value and if specified adds an optional time interval to the value</a:t>
                      </a:r>
                      <a:endParaRPr sz="1400" u="none" cap="none" strike="noStrike"/>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sp>
        <p:nvSpPr>
          <p:cNvPr id="230" name="Google Shape;230;p36"/>
          <p:cNvSpPr txBox="1"/>
          <p:nvPr>
            <p:ph type="title"/>
          </p:nvPr>
        </p:nvSpPr>
        <p:spPr>
          <a:xfrm>
            <a:off x="612375" y="249763"/>
            <a:ext cx="7772400" cy="8574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chemeClr val="dk1"/>
              </a:buClr>
              <a:buSzPts val="3600"/>
              <a:buFont typeface="Comic Sans MS"/>
              <a:buNone/>
            </a:pPr>
            <a:r>
              <a:rPr lang="en"/>
              <a:t>Aggregate Functions</a:t>
            </a:r>
            <a:endParaRPr/>
          </a:p>
        </p:txBody>
      </p:sp>
      <p:sp>
        <p:nvSpPr>
          <p:cNvPr id="231" name="Google Shape;231;p36"/>
          <p:cNvSpPr txBox="1"/>
          <p:nvPr>
            <p:ph idx="1" type="body"/>
          </p:nvPr>
        </p:nvSpPr>
        <p:spPr>
          <a:xfrm>
            <a:off x="685800" y="1167475"/>
            <a:ext cx="8121000" cy="36903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400"/>
              </a:spcBef>
              <a:spcAft>
                <a:spcPts val="0"/>
              </a:spcAft>
              <a:buSzPts val="3000"/>
              <a:buNone/>
            </a:pPr>
            <a:r>
              <a:t/>
            </a:r>
            <a:endParaRPr sz="1200"/>
          </a:p>
          <a:p>
            <a:pPr indent="0" lvl="0" marL="0" marR="0" rtl="0" algn="r">
              <a:lnSpc>
                <a:spcPct val="90000"/>
              </a:lnSpc>
              <a:spcBef>
                <a:spcPts val="400"/>
              </a:spcBef>
              <a:spcAft>
                <a:spcPts val="0"/>
              </a:spcAft>
              <a:buSzPts val="3000"/>
              <a:buNone/>
            </a:pPr>
            <a:r>
              <a:t/>
            </a:r>
            <a:endParaRPr sz="1200"/>
          </a:p>
        </p:txBody>
      </p:sp>
      <p:sp>
        <p:nvSpPr>
          <p:cNvPr id="232" name="Google Shape;232;p36"/>
          <p:cNvSpPr/>
          <p:nvPr/>
        </p:nvSpPr>
        <p:spPr>
          <a:xfrm>
            <a:off x="188325" y="1243025"/>
            <a:ext cx="8544900" cy="18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Aggregate functions are built-in SQL functions that operate on groups of rows and return one value for the entire group.</a:t>
            </a:r>
            <a:endParaRPr b="0" i="0" sz="2400" u="none" cap="none" strike="noStrike">
              <a:solidFill>
                <a:srgbClr val="000000"/>
              </a:solidFill>
              <a:latin typeface="Arial"/>
              <a:ea typeface="Arial"/>
              <a:cs typeface="Arial"/>
              <a:sym typeface="Arial"/>
            </a:endParaRPr>
          </a:p>
        </p:txBody>
      </p:sp>
      <p:graphicFrame>
        <p:nvGraphicFramePr>
          <p:cNvPr id="233" name="Google Shape;233;p36"/>
          <p:cNvGraphicFramePr/>
          <p:nvPr/>
        </p:nvGraphicFramePr>
        <p:xfrm>
          <a:off x="879075" y="2137325"/>
          <a:ext cx="3000000" cy="3000000"/>
        </p:xfrm>
        <a:graphic>
          <a:graphicData uri="http://schemas.openxmlformats.org/drawingml/2006/table">
            <a:tbl>
              <a:tblPr>
                <a:noFill/>
                <a:tableStyleId>{86B659F3-3ADF-4115-8748-308B514F34CE}</a:tableStyleId>
              </a:tblPr>
              <a:tblGrid>
                <a:gridCol w="1286100"/>
                <a:gridCol w="59529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AVG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average value of an expression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COUNT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number of records in a select query</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maximum value of an expression. (Selected Column)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MIN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minimum value of an expression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Returns the summed value of an expression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FIRST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150">
                          <a:solidFill>
                            <a:schemeClr val="dk1"/>
                          </a:solidFill>
                          <a:highlight>
                            <a:srgbClr val="FFFFFF"/>
                          </a:highlight>
                          <a:latin typeface="Verdana"/>
                          <a:ea typeface="Verdana"/>
                          <a:cs typeface="Verdana"/>
                          <a:sym typeface="Verdana"/>
                        </a:rPr>
                        <a:t>The FIRST() function returns the first value of the selected column.</a:t>
                      </a:r>
                      <a:endParaRPr sz="1400" u="none" cap="none" strike="noStrike"/>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8" name="Shape 238"/>
        <p:cNvGrpSpPr/>
        <p:nvPr/>
      </p:nvGrpSpPr>
      <p:grpSpPr>
        <a:xfrm>
          <a:off x="0" y="0"/>
          <a:ext cx="0" cy="0"/>
          <a:chOff x="0" y="0"/>
          <a:chExt cx="0" cy="0"/>
        </a:xfrm>
      </p:grpSpPr>
      <p:sp>
        <p:nvSpPr>
          <p:cNvPr id="239" name="Google Shape;239;p37"/>
          <p:cNvSpPr txBox="1"/>
          <p:nvPr>
            <p:ph type="title"/>
          </p:nvPr>
        </p:nvSpPr>
        <p:spPr>
          <a:xfrm>
            <a:off x="685800" y="236925"/>
            <a:ext cx="7764600" cy="851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AVG()</a:t>
            </a:r>
            <a:endParaRPr/>
          </a:p>
        </p:txBody>
      </p:sp>
      <p:sp>
        <p:nvSpPr>
          <p:cNvPr id="240" name="Google Shape;240;p37"/>
          <p:cNvSpPr txBox="1"/>
          <p:nvPr>
            <p:ph idx="1" type="body"/>
          </p:nvPr>
        </p:nvSpPr>
        <p:spPr>
          <a:xfrm>
            <a:off x="685800" y="1365731"/>
            <a:ext cx="7764600" cy="37170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SELECT AVG(column_name) FROM table_name</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p:txBody>
      </p:sp>
      <p:pic>
        <p:nvPicPr>
          <p:cNvPr id="241" name="Google Shape;241;p37"/>
          <p:cNvPicPr preferRelativeResize="0"/>
          <p:nvPr/>
        </p:nvPicPr>
        <p:blipFill rotWithShape="1">
          <a:blip r:embed="rId3">
            <a:alphaModFix/>
          </a:blip>
          <a:srcRect b="0" l="0" r="0" t="0"/>
          <a:stretch/>
        </p:blipFill>
        <p:spPr>
          <a:xfrm>
            <a:off x="685800" y="1851421"/>
            <a:ext cx="7924800" cy="1350225"/>
          </a:xfrm>
          <a:prstGeom prst="rect">
            <a:avLst/>
          </a:prstGeom>
          <a:noFill/>
          <a:ln>
            <a:noFill/>
          </a:ln>
        </p:spPr>
      </p:pic>
      <p:sp>
        <p:nvSpPr>
          <p:cNvPr id="242" name="Google Shape;242;p37"/>
          <p:cNvSpPr txBox="1"/>
          <p:nvPr/>
        </p:nvSpPr>
        <p:spPr>
          <a:xfrm>
            <a:off x="571500" y="3429000"/>
            <a:ext cx="7748700" cy="342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Comic Sans MS"/>
              <a:buNone/>
            </a:pPr>
            <a:r>
              <a:rPr b="0" i="0" lang="en" sz="2000" u="none" cap="none" strike="noStrike">
                <a:solidFill>
                  <a:srgbClr val="000000"/>
                </a:solidFill>
                <a:latin typeface="Arial"/>
                <a:ea typeface="Arial"/>
                <a:cs typeface="Arial"/>
                <a:sym typeface="Arial"/>
              </a:rPr>
              <a:t>SELECT AVG(Price) AS Average</a:t>
            </a:r>
            <a:r>
              <a:rPr b="0" i="0" lang="en" sz="2000" u="none" cap="none" strike="noStrike">
                <a:solidFill>
                  <a:schemeClr val="dk1"/>
                </a:solidFill>
                <a:latin typeface="Arial"/>
                <a:ea typeface="Arial"/>
                <a:cs typeface="Arial"/>
                <a:sym typeface="Arial"/>
              </a:rPr>
              <a:t>Price</a:t>
            </a:r>
            <a:r>
              <a:rPr b="0" i="0" lang="en" sz="2000" u="none" cap="none" strike="noStrike">
                <a:solidFill>
                  <a:srgbClr val="000000"/>
                </a:solidFill>
                <a:latin typeface="Arial"/>
                <a:ea typeface="Arial"/>
                <a:cs typeface="Arial"/>
                <a:sym typeface="Arial"/>
              </a:rPr>
              <a:t> FROM Products;</a:t>
            </a:r>
            <a:endParaRPr b="0" i="0" sz="1400" u="none" cap="none" strike="noStrike">
              <a:solidFill>
                <a:srgbClr val="000000"/>
              </a:solidFill>
              <a:latin typeface="Arial"/>
              <a:ea typeface="Arial"/>
              <a:cs typeface="Arial"/>
              <a:sym typeface="Arial"/>
            </a:endParaRPr>
          </a:p>
        </p:txBody>
      </p:sp>
      <p:sp>
        <p:nvSpPr>
          <p:cNvPr id="243" name="Google Shape;243;p37"/>
          <p:cNvSpPr txBox="1"/>
          <p:nvPr/>
        </p:nvSpPr>
        <p:spPr>
          <a:xfrm>
            <a:off x="590550" y="4145756"/>
            <a:ext cx="7639200" cy="61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Comic Sans MS"/>
              <a:buNone/>
            </a:pPr>
            <a:r>
              <a:rPr b="0" i="0" lang="en" sz="2000" u="none" cap="none" strike="noStrike">
                <a:solidFill>
                  <a:srgbClr val="000000"/>
                </a:solidFill>
                <a:latin typeface="Arial"/>
                <a:ea typeface="Arial"/>
                <a:cs typeface="Arial"/>
                <a:sym typeface="Arial"/>
              </a:rPr>
              <a:t>SELECT ProductName, Price FROM Products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omic Sans MS"/>
              <a:buNone/>
            </a:pPr>
            <a:r>
              <a:rPr b="0" i="0" lang="en" sz="2000" u="none" cap="none" strike="noStrike">
                <a:solidFill>
                  <a:srgbClr val="000000"/>
                </a:solidFill>
                <a:latin typeface="Arial"/>
                <a:ea typeface="Arial"/>
                <a:cs typeface="Arial"/>
                <a:sym typeface="Arial"/>
              </a:rPr>
              <a:t>WHERE Price&gt;(SELECT AVG(Price) FROM Products);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38"/>
          <p:cNvSpPr txBox="1"/>
          <p:nvPr>
            <p:ph type="title"/>
          </p:nvPr>
        </p:nvSpPr>
        <p:spPr>
          <a:xfrm>
            <a:off x="584200" y="192863"/>
            <a:ext cx="7764600" cy="851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COUNT()</a:t>
            </a:r>
            <a:endParaRPr/>
          </a:p>
        </p:txBody>
      </p:sp>
      <p:sp>
        <p:nvSpPr>
          <p:cNvPr id="250" name="Google Shape;250;p38"/>
          <p:cNvSpPr txBox="1"/>
          <p:nvPr>
            <p:ph idx="1" type="body"/>
          </p:nvPr>
        </p:nvSpPr>
        <p:spPr>
          <a:xfrm>
            <a:off x="685800" y="1376737"/>
            <a:ext cx="7764600" cy="37059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SELECT COUNT(column_name) FROM table_name;</a:t>
            </a: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700"/>
              </a:spcBef>
              <a:spcAft>
                <a:spcPts val="0"/>
              </a:spcAft>
              <a:buClr>
                <a:srgbClr val="000000"/>
              </a:buClr>
              <a:buSzPts val="2400"/>
              <a:buFont typeface="Comic Sans MS"/>
              <a:buNone/>
            </a:pPr>
            <a:r>
              <a:rPr b="0" i="0" lang="en" sz="1800" u="none" cap="none" strike="noStrike">
                <a:solidFill>
                  <a:srgbClr val="000000"/>
                </a:solidFill>
                <a:latin typeface="Arial"/>
                <a:ea typeface="Arial"/>
                <a:cs typeface="Arial"/>
                <a:sym typeface="Arial"/>
              </a:rPr>
              <a:t>The COUNT(column_name) function returns the number of values (NULL values will not be counted) of the specified column:</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SELECT COUNT(*) FROM table_name;</a:t>
            </a:r>
            <a:endParaRPr b="0" i="0" sz="3000" u="none" cap="none" strike="noStrike">
              <a:solidFill>
                <a:schemeClr val="dk1"/>
              </a:solidFill>
              <a:latin typeface="Arial"/>
              <a:ea typeface="Arial"/>
              <a:cs typeface="Arial"/>
              <a:sym typeface="Arial"/>
            </a:endParaRPr>
          </a:p>
          <a:p>
            <a:pPr indent="-285750" lvl="1" marL="742950" marR="0" rtl="0" algn="l">
              <a:lnSpc>
                <a:spcPct val="100000"/>
              </a:lnSpc>
              <a:spcBef>
                <a:spcPts val="700"/>
              </a:spcBef>
              <a:spcAft>
                <a:spcPts val="0"/>
              </a:spcAft>
              <a:buClr>
                <a:srgbClr val="000000"/>
              </a:buClr>
              <a:buSzPts val="2400"/>
              <a:buFont typeface="Comic Sans MS"/>
              <a:buNone/>
            </a:pPr>
            <a:r>
              <a:rPr b="0" i="0" lang="en" sz="1800" u="none" cap="none" strike="noStrike">
                <a:solidFill>
                  <a:srgbClr val="000000"/>
                </a:solidFill>
                <a:latin typeface="Arial"/>
                <a:ea typeface="Arial"/>
                <a:cs typeface="Arial"/>
                <a:sym typeface="Arial"/>
              </a:rPr>
              <a:t>The COUNT(*) function returns the number of records in a table:</a:t>
            </a:r>
            <a:endParaRPr b="0" i="0" sz="2400" u="none" cap="none" strike="noStrike">
              <a:solidFill>
                <a:schemeClr val="dk1"/>
              </a:solidFill>
              <a:latin typeface="Arial"/>
              <a:ea typeface="Arial"/>
              <a:cs typeface="Arial"/>
              <a:sym typeface="Arial"/>
            </a:endParaRPr>
          </a:p>
        </p:txBody>
      </p:sp>
      <p:pic>
        <p:nvPicPr>
          <p:cNvPr id="251" name="Google Shape;251;p38"/>
          <p:cNvPicPr preferRelativeResize="0"/>
          <p:nvPr/>
        </p:nvPicPr>
        <p:blipFill rotWithShape="1">
          <a:blip r:embed="rId3">
            <a:alphaModFix/>
          </a:blip>
          <a:srcRect b="0" l="0" r="0" t="0"/>
          <a:stretch/>
        </p:blipFill>
        <p:spPr>
          <a:xfrm>
            <a:off x="746125" y="3155156"/>
            <a:ext cx="7848600" cy="871425"/>
          </a:xfrm>
          <a:prstGeom prst="rect">
            <a:avLst/>
          </a:prstGeom>
          <a:noFill/>
          <a:ln>
            <a:noFill/>
          </a:ln>
        </p:spPr>
      </p:pic>
      <p:sp>
        <p:nvSpPr>
          <p:cNvPr id="252" name="Google Shape;252;p38"/>
          <p:cNvSpPr txBox="1"/>
          <p:nvPr/>
        </p:nvSpPr>
        <p:spPr>
          <a:xfrm>
            <a:off x="584200" y="3840956"/>
            <a:ext cx="8377200" cy="890700"/>
          </a:xfrm>
          <a:prstGeom prst="rect">
            <a:avLst/>
          </a:prstGeom>
          <a:noFill/>
          <a:ln>
            <a:noFill/>
          </a:ln>
        </p:spPr>
        <p:txBody>
          <a:bodyPr anchorCtr="0" anchor="t" bIns="45000" lIns="90000" spcFirstLastPara="1" rIns="90000" wrap="square" tIns="45000">
            <a:noAutofit/>
          </a:bodyPr>
          <a:lstStyle/>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800"/>
              <a:buFont typeface="Comic Sans MS"/>
              <a:buNone/>
            </a:pPr>
            <a:r>
              <a:rPr b="0" i="0" lang="en" sz="1800" u="none" cap="none" strike="noStrike">
                <a:solidFill>
                  <a:srgbClr val="000000"/>
                </a:solidFill>
                <a:latin typeface="Arial"/>
                <a:ea typeface="Arial"/>
                <a:cs typeface="Arial"/>
                <a:sym typeface="Arial"/>
              </a:rPr>
              <a:t>SELECT COUNT(OrderID) AS OrdersFromCustomerID7  FROM Orders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1800"/>
              <a:buFont typeface="Comic Sans MS"/>
              <a:buNone/>
            </a:pPr>
            <a:r>
              <a:rPr b="0" i="0" lang="en" sz="1800" u="none" cap="none" strike="noStrike">
                <a:solidFill>
                  <a:srgbClr val="000000"/>
                </a:solidFill>
                <a:latin typeface="Arial"/>
                <a:ea typeface="Arial"/>
                <a:cs typeface="Arial"/>
                <a:sym typeface="Arial"/>
              </a:rPr>
              <a:t>WHERE CustomerID=7;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 name="Shape 257"/>
        <p:cNvGrpSpPr/>
        <p:nvPr/>
      </p:nvGrpSpPr>
      <p:grpSpPr>
        <a:xfrm>
          <a:off x="0" y="0"/>
          <a:ext cx="0" cy="0"/>
          <a:chOff x="0" y="0"/>
          <a:chExt cx="0" cy="0"/>
        </a:xfrm>
      </p:grpSpPr>
      <p:sp>
        <p:nvSpPr>
          <p:cNvPr id="258" name="Google Shape;258;p39"/>
          <p:cNvSpPr txBox="1"/>
          <p:nvPr>
            <p:ph type="title"/>
          </p:nvPr>
        </p:nvSpPr>
        <p:spPr>
          <a:xfrm>
            <a:off x="685800" y="192863"/>
            <a:ext cx="7764600" cy="851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MAX()</a:t>
            </a:r>
            <a:endParaRPr/>
          </a:p>
        </p:txBody>
      </p:sp>
      <p:sp>
        <p:nvSpPr>
          <p:cNvPr id="259" name="Google Shape;259;p39"/>
          <p:cNvSpPr txBox="1"/>
          <p:nvPr>
            <p:ph idx="1" type="body"/>
          </p:nvPr>
        </p:nvSpPr>
        <p:spPr>
          <a:xfrm>
            <a:off x="685800" y="1255575"/>
            <a:ext cx="7764600" cy="3827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The MAX() function returns the largest value of the selected column.</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Syntax → SELECT MAX(column_name) FROM table_name;</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9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3000"/>
              <a:buFont typeface="Arial"/>
              <a:buNone/>
            </a:pPr>
            <a:r>
              <a:t/>
            </a:r>
            <a:endParaRPr b="0" i="0" sz="2900" u="none" cap="none" strike="noStrike">
              <a:solidFill>
                <a:srgbClr val="000000"/>
              </a:solidFill>
              <a:latin typeface="Arial"/>
              <a:ea typeface="Arial"/>
              <a:cs typeface="Arial"/>
              <a:sym typeface="Arial"/>
            </a:endParaRPr>
          </a:p>
        </p:txBody>
      </p:sp>
      <p:pic>
        <p:nvPicPr>
          <p:cNvPr id="260" name="Google Shape;260;p39"/>
          <p:cNvPicPr preferRelativeResize="0"/>
          <p:nvPr/>
        </p:nvPicPr>
        <p:blipFill rotWithShape="1">
          <a:blip r:embed="rId3">
            <a:alphaModFix/>
          </a:blip>
          <a:srcRect b="0" l="0" r="0" t="0"/>
          <a:stretch/>
        </p:blipFill>
        <p:spPr>
          <a:xfrm>
            <a:off x="676275" y="2621756"/>
            <a:ext cx="8010601" cy="1607400"/>
          </a:xfrm>
          <a:prstGeom prst="rect">
            <a:avLst/>
          </a:prstGeom>
          <a:noFill/>
          <a:ln>
            <a:noFill/>
          </a:ln>
        </p:spPr>
      </p:pic>
      <p:sp>
        <p:nvSpPr>
          <p:cNvPr id="261" name="Google Shape;261;p39"/>
          <p:cNvSpPr txBox="1"/>
          <p:nvPr/>
        </p:nvSpPr>
        <p:spPr>
          <a:xfrm>
            <a:off x="685800" y="4480313"/>
            <a:ext cx="7764600" cy="342900"/>
          </a:xfrm>
          <a:prstGeom prst="rect">
            <a:avLst/>
          </a:prstGeom>
          <a:noFill/>
          <a:ln>
            <a:noFill/>
          </a:ln>
        </p:spPr>
        <p:txBody>
          <a:bodyPr anchorCtr="0" anchor="t" bIns="45000" lIns="90000" spcFirstLastPara="1" rIns="90000" wrap="square" tIns="45000">
            <a:noAutofit/>
          </a:bodyPr>
          <a:lstStyle/>
          <a:p>
            <a:pPr indent="-342900" lvl="0" marL="342900" marR="0" rtl="0" algn="l">
              <a:lnSpc>
                <a:spcPct val="100000"/>
              </a:lnSpc>
              <a:spcBef>
                <a:spcPts val="0"/>
              </a:spcBef>
              <a:spcAft>
                <a:spcPts val="0"/>
              </a:spcAft>
              <a:buClr>
                <a:srgbClr val="000000"/>
              </a:buClr>
              <a:buSzPts val="2000"/>
              <a:buFont typeface="Comic Sans MS"/>
              <a:buNone/>
            </a:pPr>
            <a:r>
              <a:rPr b="0" i="0" lang="en" sz="2000" u="none" cap="none" strike="noStrike">
                <a:solidFill>
                  <a:srgbClr val="000000"/>
                </a:solidFill>
                <a:latin typeface="Arial"/>
                <a:ea typeface="Arial"/>
                <a:cs typeface="Arial"/>
                <a:sym typeface="Arial"/>
              </a:rPr>
              <a:t>SELECT MAX(Price) AS HighestPrice FROM Products;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sp>
        <p:nvSpPr>
          <p:cNvPr id="267" name="Google Shape;267;p40"/>
          <p:cNvSpPr txBox="1"/>
          <p:nvPr>
            <p:ph type="title"/>
          </p:nvPr>
        </p:nvSpPr>
        <p:spPr>
          <a:xfrm>
            <a:off x="735800" y="192881"/>
            <a:ext cx="7764600" cy="851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MIN()</a:t>
            </a:r>
            <a:endParaRPr/>
          </a:p>
        </p:txBody>
      </p:sp>
      <p:sp>
        <p:nvSpPr>
          <p:cNvPr id="268" name="Google Shape;268;p40"/>
          <p:cNvSpPr txBox="1"/>
          <p:nvPr>
            <p:ph idx="1" type="body"/>
          </p:nvPr>
        </p:nvSpPr>
        <p:spPr>
          <a:xfrm>
            <a:off x="685800" y="1288625"/>
            <a:ext cx="7764600" cy="3794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The MIN() function returns the smallest value of the selected column.</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Syntax → SELECT MIN(column_name) FROM table_name;</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9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3000"/>
              <a:buFont typeface="Arial"/>
              <a:buNone/>
            </a:pPr>
            <a:r>
              <a:t/>
            </a:r>
            <a:endParaRPr b="0" i="0" sz="2900" u="none" cap="none" strike="noStrike">
              <a:solidFill>
                <a:srgbClr val="000000"/>
              </a:solidFill>
              <a:latin typeface="Arial"/>
              <a:ea typeface="Arial"/>
              <a:cs typeface="Arial"/>
              <a:sym typeface="Arial"/>
            </a:endParaRPr>
          </a:p>
        </p:txBody>
      </p:sp>
      <p:pic>
        <p:nvPicPr>
          <p:cNvPr id="269" name="Google Shape;269;p40"/>
          <p:cNvPicPr preferRelativeResize="0"/>
          <p:nvPr/>
        </p:nvPicPr>
        <p:blipFill rotWithShape="1">
          <a:blip r:embed="rId3">
            <a:alphaModFix/>
          </a:blip>
          <a:srcRect b="0" l="0" r="0" t="0"/>
          <a:stretch/>
        </p:blipFill>
        <p:spPr>
          <a:xfrm>
            <a:off x="676275" y="2621756"/>
            <a:ext cx="8010601" cy="1607400"/>
          </a:xfrm>
          <a:prstGeom prst="rect">
            <a:avLst/>
          </a:prstGeom>
          <a:noFill/>
          <a:ln>
            <a:noFill/>
          </a:ln>
        </p:spPr>
      </p:pic>
      <p:sp>
        <p:nvSpPr>
          <p:cNvPr id="270" name="Google Shape;270;p40"/>
          <p:cNvSpPr txBox="1"/>
          <p:nvPr/>
        </p:nvSpPr>
        <p:spPr>
          <a:xfrm>
            <a:off x="785812" y="4556521"/>
            <a:ext cx="7664400" cy="342900"/>
          </a:xfrm>
          <a:prstGeom prst="rect">
            <a:avLst/>
          </a:prstGeom>
          <a:noFill/>
          <a:ln>
            <a:noFill/>
          </a:ln>
        </p:spPr>
        <p:txBody>
          <a:bodyPr anchorCtr="0" anchor="t" bIns="45000" lIns="90000" spcFirstLastPara="1" rIns="90000" wrap="square" tIns="45000">
            <a:noAutofit/>
          </a:bodyPr>
          <a:lstStyle/>
          <a:p>
            <a:pPr indent="-342900" lvl="0" marL="342900" marR="0" rtl="0" algn="l">
              <a:lnSpc>
                <a:spcPct val="100000"/>
              </a:lnSpc>
              <a:spcBef>
                <a:spcPts val="0"/>
              </a:spcBef>
              <a:spcAft>
                <a:spcPts val="0"/>
              </a:spcAft>
              <a:buClr>
                <a:srgbClr val="000000"/>
              </a:buClr>
              <a:buSzPts val="2000"/>
              <a:buFont typeface="Comic Sans MS"/>
              <a:buNone/>
            </a:pPr>
            <a:r>
              <a:rPr b="0" i="0" lang="en" sz="2000" u="none" cap="none" strike="noStrike">
                <a:solidFill>
                  <a:srgbClr val="000000"/>
                </a:solidFill>
                <a:latin typeface="Arial"/>
                <a:ea typeface="Arial"/>
                <a:cs typeface="Arial"/>
                <a:sym typeface="Arial"/>
              </a:rPr>
              <a:t>SELECT MIN(Price) AS MinimumPrice FROM Products;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sp>
        <p:nvSpPr>
          <p:cNvPr id="276" name="Google Shape;276;p41"/>
          <p:cNvSpPr txBox="1"/>
          <p:nvPr>
            <p:ph type="title"/>
          </p:nvPr>
        </p:nvSpPr>
        <p:spPr>
          <a:xfrm>
            <a:off x="586588" y="247950"/>
            <a:ext cx="7764600" cy="851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SUM()</a:t>
            </a:r>
            <a:endParaRPr/>
          </a:p>
        </p:txBody>
      </p:sp>
      <p:sp>
        <p:nvSpPr>
          <p:cNvPr id="277" name="Google Shape;277;p41"/>
          <p:cNvSpPr txBox="1"/>
          <p:nvPr>
            <p:ph idx="1" type="body"/>
          </p:nvPr>
        </p:nvSpPr>
        <p:spPr>
          <a:xfrm>
            <a:off x="685800" y="1266600"/>
            <a:ext cx="7764600" cy="38163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The SUM() function returns the total sum of a numeric column.</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Syntax → SELECT SUM(column_name) FROM table_name;</a:t>
            </a:r>
            <a:endParaRPr b="0" i="0" sz="3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p:txBody>
      </p:sp>
      <p:pic>
        <p:nvPicPr>
          <p:cNvPr id="278" name="Google Shape;278;p41"/>
          <p:cNvPicPr preferRelativeResize="0"/>
          <p:nvPr/>
        </p:nvPicPr>
        <p:blipFill rotWithShape="1">
          <a:blip r:embed="rId3">
            <a:alphaModFix/>
          </a:blip>
          <a:srcRect b="0" l="0" r="0" t="0"/>
          <a:stretch/>
        </p:blipFill>
        <p:spPr>
          <a:xfrm>
            <a:off x="657225" y="2382440"/>
            <a:ext cx="7905899" cy="1335900"/>
          </a:xfrm>
          <a:prstGeom prst="rect">
            <a:avLst/>
          </a:prstGeom>
          <a:noFill/>
          <a:ln>
            <a:noFill/>
          </a:ln>
        </p:spPr>
      </p:pic>
      <p:sp>
        <p:nvSpPr>
          <p:cNvPr id="279" name="Google Shape;279;p41"/>
          <p:cNvSpPr txBox="1"/>
          <p:nvPr/>
        </p:nvSpPr>
        <p:spPr>
          <a:xfrm>
            <a:off x="685800" y="3704034"/>
            <a:ext cx="7566000" cy="616800"/>
          </a:xfrm>
          <a:prstGeom prst="rect">
            <a:avLst/>
          </a:prstGeom>
          <a:noFill/>
          <a:ln>
            <a:noFill/>
          </a:ln>
        </p:spPr>
        <p:txBody>
          <a:bodyPr anchorCtr="0" anchor="t" bIns="45000" lIns="90000" spcFirstLastPara="1" rIns="90000" wrap="square" tIns="45000">
            <a:noAutofit/>
          </a:bodyPr>
          <a:lstStyle/>
          <a:p>
            <a:pPr indent="-342900" lvl="0" marL="342900" marR="0" rtl="0" algn="l">
              <a:lnSpc>
                <a:spcPct val="100000"/>
              </a:lnSpc>
              <a:spcBef>
                <a:spcPts val="0"/>
              </a:spcBef>
              <a:spcAft>
                <a:spcPts val="0"/>
              </a:spcAft>
              <a:buClr>
                <a:srgbClr val="000000"/>
              </a:buClr>
              <a:buSzPts val="2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Comic Sans MS"/>
              <a:buNone/>
            </a:pPr>
            <a:r>
              <a:rPr b="0" i="0" lang="en" sz="2000" u="none" cap="none" strike="noStrike">
                <a:solidFill>
                  <a:srgbClr val="000000"/>
                </a:solidFill>
                <a:latin typeface="Arial"/>
                <a:ea typeface="Arial"/>
                <a:cs typeface="Arial"/>
                <a:sym typeface="Arial"/>
              </a:rPr>
              <a:t>SELECT SUM(Quantity) AS TotalItemsOrdered FROM OrderDetails;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4" name="Shape 284"/>
        <p:cNvGrpSpPr/>
        <p:nvPr/>
      </p:nvGrpSpPr>
      <p:grpSpPr>
        <a:xfrm>
          <a:off x="0" y="0"/>
          <a:ext cx="0" cy="0"/>
          <a:chOff x="0" y="0"/>
          <a:chExt cx="0" cy="0"/>
        </a:xfrm>
      </p:grpSpPr>
      <p:sp>
        <p:nvSpPr>
          <p:cNvPr id="285" name="Google Shape;285;p42"/>
          <p:cNvSpPr txBox="1"/>
          <p:nvPr>
            <p:ph type="title"/>
          </p:nvPr>
        </p:nvSpPr>
        <p:spPr>
          <a:xfrm>
            <a:off x="612375" y="236288"/>
            <a:ext cx="77724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Operators</a:t>
            </a:r>
            <a:endParaRPr/>
          </a:p>
        </p:txBody>
      </p:sp>
      <p:sp>
        <p:nvSpPr>
          <p:cNvPr id="286" name="Google Shape;286;p42"/>
          <p:cNvSpPr txBox="1"/>
          <p:nvPr>
            <p:ph idx="1" type="body"/>
          </p:nvPr>
        </p:nvSpPr>
        <p:spPr>
          <a:xfrm>
            <a:off x="685800" y="1167475"/>
            <a:ext cx="8121000" cy="3690300"/>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400"/>
              </a:spcBef>
              <a:spcAft>
                <a:spcPts val="0"/>
              </a:spcAft>
              <a:buSzPts val="3000"/>
              <a:buNone/>
            </a:pPr>
            <a:r>
              <a:rPr lang="en" sz="2200">
                <a:highlight>
                  <a:srgbClr val="FFFFFF"/>
                </a:highlight>
              </a:rPr>
              <a:t>An operator is a reserved word or a character used primarily in an SQL statement’s WHERE clause to perform operation(s), such as comparisons and arithmetic operations.</a:t>
            </a:r>
            <a:endParaRPr sz="2200">
              <a:highlight>
                <a:srgbClr val="FFFFFF"/>
              </a:highlight>
            </a:endParaRPr>
          </a:p>
          <a:p>
            <a:pPr indent="0" lvl="0" marL="457200" rtl="0" algn="l">
              <a:lnSpc>
                <a:spcPct val="90000"/>
              </a:lnSpc>
              <a:spcBef>
                <a:spcPts val="400"/>
              </a:spcBef>
              <a:spcAft>
                <a:spcPts val="0"/>
              </a:spcAft>
              <a:buSzPts val="3000"/>
              <a:buNone/>
            </a:pPr>
            <a:r>
              <a:t/>
            </a:r>
            <a:endParaRPr sz="2200">
              <a:highlight>
                <a:srgbClr val="FFFFFF"/>
              </a:highlight>
            </a:endParaRPr>
          </a:p>
          <a:p>
            <a:pPr indent="-355600" lvl="0" marL="457200" rtl="0" algn="l">
              <a:lnSpc>
                <a:spcPct val="90000"/>
              </a:lnSpc>
              <a:spcBef>
                <a:spcPts val="400"/>
              </a:spcBef>
              <a:spcAft>
                <a:spcPts val="0"/>
              </a:spcAft>
              <a:buSzPts val="2000"/>
              <a:buChar char="➢"/>
            </a:pPr>
            <a:r>
              <a:rPr lang="en" sz="2000">
                <a:highlight>
                  <a:srgbClr val="FFFFFF"/>
                </a:highlight>
              </a:rPr>
              <a:t>Comparison operators</a:t>
            </a:r>
            <a:endParaRPr sz="2000">
              <a:highlight>
                <a:srgbClr val="FFFFFF"/>
              </a:highlight>
            </a:endParaRPr>
          </a:p>
          <a:p>
            <a:pPr indent="-355600" lvl="0" marL="457200" marR="0" rtl="0" algn="l">
              <a:lnSpc>
                <a:spcPct val="90000"/>
              </a:lnSpc>
              <a:spcBef>
                <a:spcPts val="0"/>
              </a:spcBef>
              <a:spcAft>
                <a:spcPts val="0"/>
              </a:spcAft>
              <a:buSzPts val="2000"/>
              <a:buChar char="➢"/>
            </a:pPr>
            <a:r>
              <a:rPr lang="en" sz="2000">
                <a:highlight>
                  <a:srgbClr val="FFFFFF"/>
                </a:highlight>
              </a:rPr>
              <a:t>Arithmetic operators</a:t>
            </a:r>
            <a:endParaRPr sz="2000">
              <a:highlight>
                <a:srgbClr val="FFFFFF"/>
              </a:highlight>
            </a:endParaRPr>
          </a:p>
          <a:p>
            <a:pPr indent="-355600" lvl="0" marL="457200" marR="0" rtl="0" algn="l">
              <a:lnSpc>
                <a:spcPct val="90000"/>
              </a:lnSpc>
              <a:spcBef>
                <a:spcPts val="0"/>
              </a:spcBef>
              <a:spcAft>
                <a:spcPts val="0"/>
              </a:spcAft>
              <a:buSzPts val="2000"/>
              <a:buChar char="➢"/>
            </a:pPr>
            <a:r>
              <a:rPr lang="en" sz="2000">
                <a:highlight>
                  <a:srgbClr val="FFFFFF"/>
                </a:highlight>
              </a:rPr>
              <a:t>Logical operators</a:t>
            </a:r>
            <a:endParaRPr sz="2000">
              <a:highlight>
                <a:srgbClr val="FFFFFF"/>
              </a:highlight>
            </a:endParaRPr>
          </a:p>
          <a:p>
            <a:pPr indent="0" lvl="0" marL="0" marR="0" rtl="0" algn="l">
              <a:lnSpc>
                <a:spcPct val="90000"/>
              </a:lnSpc>
              <a:spcBef>
                <a:spcPts val="400"/>
              </a:spcBef>
              <a:spcAft>
                <a:spcPts val="0"/>
              </a:spcAft>
              <a:buSzPts val="3000"/>
              <a:buNone/>
            </a:pPr>
            <a:r>
              <a:t/>
            </a:r>
            <a:endParaRPr sz="1150">
              <a:highlight>
                <a:srgbClr val="FFFFFF"/>
              </a:highlight>
              <a:latin typeface="Verdana"/>
              <a:ea typeface="Verdana"/>
              <a:cs typeface="Verdana"/>
              <a:sym typeface="Verdana"/>
            </a:endParaRPr>
          </a:p>
          <a:p>
            <a:pPr indent="0" lvl="0" marL="0" marR="0" rtl="0" algn="r">
              <a:lnSpc>
                <a:spcPct val="90000"/>
              </a:lnSpc>
              <a:spcBef>
                <a:spcPts val="400"/>
              </a:spcBef>
              <a:spcAft>
                <a:spcPts val="0"/>
              </a:spcAft>
              <a:buSzPts val="3000"/>
              <a:buNone/>
            </a:pPr>
            <a:r>
              <a:rPr lang="en" sz="1400" u="sng">
                <a:solidFill>
                  <a:schemeClr val="hlink"/>
                </a:solidFill>
                <a:hlinkClick r:id="rId3"/>
              </a:rPr>
              <a:t>https://dev.mysql.com/doc/refman/8.0/en/functions.html</a:t>
            </a:r>
            <a:endParaRPr sz="1400"/>
          </a:p>
          <a:p>
            <a:pPr indent="0" lvl="0" marL="0" marR="0" rtl="0" algn="r">
              <a:lnSpc>
                <a:spcPct val="90000"/>
              </a:lnSpc>
              <a:spcBef>
                <a:spcPts val="400"/>
              </a:spcBef>
              <a:spcAft>
                <a:spcPts val="0"/>
              </a:spcAft>
              <a:buSzPts val="3000"/>
              <a:buNone/>
            </a:pPr>
            <a:r>
              <a:rPr lang="en" sz="1400" u="sng">
                <a:solidFill>
                  <a:schemeClr val="hlink"/>
                </a:solidFill>
                <a:hlinkClick r:id="rId4"/>
              </a:rPr>
              <a:t>https://www.w3schools.com/sql/sql_ref_mysql.asp</a:t>
            </a:r>
            <a:endParaRPr sz="1400"/>
          </a:p>
          <a:p>
            <a:pPr indent="0" lvl="0" marL="0" marR="0" rtl="0" algn="r">
              <a:lnSpc>
                <a:spcPct val="90000"/>
              </a:lnSpc>
              <a:spcBef>
                <a:spcPts val="400"/>
              </a:spcBef>
              <a:spcAft>
                <a:spcPts val="0"/>
              </a:spcAft>
              <a:buSzPts val="3000"/>
              <a:buNone/>
            </a:pPr>
            <a:r>
              <a:rPr lang="en" sz="1400" u="sng">
                <a:solidFill>
                  <a:schemeClr val="hlink"/>
                </a:solidFill>
                <a:hlinkClick r:id="rId5"/>
              </a:rPr>
              <a:t>https://w3resource.com/mysql/mysql-functions-and-operators.php</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a:p>
        </p:txBody>
      </p:sp>
      <p:sp>
        <p:nvSpPr>
          <p:cNvPr id="287" name="Google Shape;287;p42"/>
          <p:cNvSpPr/>
          <p:nvPr/>
        </p:nvSpPr>
        <p:spPr>
          <a:xfrm>
            <a:off x="0" y="1243013"/>
            <a:ext cx="9144000" cy="18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2" name="Shape 292"/>
        <p:cNvGrpSpPr/>
        <p:nvPr/>
      </p:nvGrpSpPr>
      <p:grpSpPr>
        <a:xfrm>
          <a:off x="0" y="0"/>
          <a:ext cx="0" cy="0"/>
          <a:chOff x="0" y="0"/>
          <a:chExt cx="0" cy="0"/>
        </a:xfrm>
      </p:grpSpPr>
      <p:sp>
        <p:nvSpPr>
          <p:cNvPr id="293" name="Google Shape;293;p43"/>
          <p:cNvSpPr txBox="1"/>
          <p:nvPr>
            <p:ph idx="1" type="body"/>
          </p:nvPr>
        </p:nvSpPr>
        <p:spPr>
          <a:xfrm>
            <a:off x="530525" y="1584675"/>
            <a:ext cx="8038200" cy="2538300"/>
          </a:xfrm>
          <a:prstGeom prst="rect">
            <a:avLst/>
          </a:prstGeom>
          <a:noFill/>
          <a:ln>
            <a:noFill/>
          </a:ln>
        </p:spPr>
        <p:txBody>
          <a:bodyPr anchorCtr="0" anchor="t" bIns="46800" lIns="90000" spcFirstLastPara="1" rIns="90000" wrap="square" tIns="46800">
            <a:noAutofit/>
          </a:bodyPr>
          <a:lstStyle/>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a:p>
        </p:txBody>
      </p:sp>
      <p:sp>
        <p:nvSpPr>
          <p:cNvPr id="294" name="Google Shape;294;p43"/>
          <p:cNvSpPr txBox="1"/>
          <p:nvPr>
            <p:ph type="title"/>
          </p:nvPr>
        </p:nvSpPr>
        <p:spPr>
          <a:xfrm>
            <a:off x="419875" y="247975"/>
            <a:ext cx="80382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Comparison Operators</a:t>
            </a:r>
            <a:endParaRPr/>
          </a:p>
        </p:txBody>
      </p:sp>
      <p:pic>
        <p:nvPicPr>
          <p:cNvPr id="295" name="Google Shape;295;p43"/>
          <p:cNvPicPr preferRelativeResize="0"/>
          <p:nvPr/>
        </p:nvPicPr>
        <p:blipFill>
          <a:blip r:embed="rId3">
            <a:alphaModFix/>
          </a:blip>
          <a:stretch>
            <a:fillRect/>
          </a:stretch>
        </p:blipFill>
        <p:spPr>
          <a:xfrm>
            <a:off x="606725" y="1704975"/>
            <a:ext cx="8038200" cy="2344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p44"/>
          <p:cNvSpPr txBox="1"/>
          <p:nvPr>
            <p:ph idx="1" type="body"/>
          </p:nvPr>
        </p:nvSpPr>
        <p:spPr>
          <a:xfrm>
            <a:off x="685800" y="1167475"/>
            <a:ext cx="8121000" cy="3690300"/>
          </a:xfrm>
          <a:prstGeom prst="rect">
            <a:avLst/>
          </a:prstGeom>
          <a:noFill/>
          <a:ln>
            <a:noFill/>
          </a:ln>
        </p:spPr>
        <p:txBody>
          <a:bodyPr anchorCtr="0" anchor="t" bIns="46800" lIns="90000" spcFirstLastPara="1" rIns="90000" wrap="square" tIns="46800">
            <a:noAutofit/>
          </a:bodyPr>
          <a:lstStyle/>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a:p>
        </p:txBody>
      </p:sp>
      <p:sp>
        <p:nvSpPr>
          <p:cNvPr id="302" name="Google Shape;302;p44"/>
          <p:cNvSpPr txBox="1"/>
          <p:nvPr>
            <p:ph type="title"/>
          </p:nvPr>
        </p:nvSpPr>
        <p:spPr>
          <a:xfrm>
            <a:off x="635725" y="310063"/>
            <a:ext cx="77724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Logical Operators</a:t>
            </a:r>
            <a:endParaRPr/>
          </a:p>
        </p:txBody>
      </p:sp>
      <p:pic>
        <p:nvPicPr>
          <p:cNvPr id="303" name="Google Shape;303;p44"/>
          <p:cNvPicPr preferRelativeResize="0"/>
          <p:nvPr/>
        </p:nvPicPr>
        <p:blipFill rotWithShape="1">
          <a:blip r:embed="rId3">
            <a:alphaModFix/>
          </a:blip>
          <a:srcRect b="0" l="0" r="0" t="0"/>
          <a:stretch/>
        </p:blipFill>
        <p:spPr>
          <a:xfrm>
            <a:off x="954800" y="1315199"/>
            <a:ext cx="7359800" cy="314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a:t>
            </a:r>
            <a:endParaRPr b="1" i="0" sz="3600" u="none" cap="none" strike="noStrike">
              <a:solidFill>
                <a:schemeClr val="lt1"/>
              </a:solidFill>
              <a:latin typeface="Arial"/>
              <a:ea typeface="Arial"/>
              <a:cs typeface="Arial"/>
              <a:sym typeface="Arial"/>
            </a:endParaRPr>
          </a:p>
        </p:txBody>
      </p:sp>
      <p:sp>
        <p:nvSpPr>
          <p:cNvPr id="99" name="Google Shape;99;p18"/>
          <p:cNvSpPr txBox="1"/>
          <p:nvPr>
            <p:ph idx="1" type="body"/>
          </p:nvPr>
        </p:nvSpPr>
        <p:spPr>
          <a:xfrm>
            <a:off x="457200" y="1200150"/>
            <a:ext cx="8229600" cy="3319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Constraints are used to specify the rules for the data in a table.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Used to limit the type of data that can go into a table.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If there is any violation of constraint while inserting or updating the data, that operation is aborted.</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Ensures the accuracy and reliability of data in the database.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Constraints are specified when a table is created with the CREATE TABLE statement.</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We can use ALTER TABLE statement also to create new constraints for already created table and drop already created constraints.</a:t>
            </a:r>
            <a:endParaRPr b="0" i="0" sz="2000" u="none" cap="none" strike="noStrike">
              <a:solidFill>
                <a:schemeClr val="dk1"/>
              </a:solidFill>
              <a:latin typeface="Arial"/>
              <a:ea typeface="Arial"/>
              <a:cs typeface="Arial"/>
              <a:sym typeface="Arial"/>
            </a:endParaRPr>
          </a:p>
        </p:txBody>
      </p:sp>
      <p:sp>
        <p:nvSpPr>
          <p:cNvPr id="100" name="Google Shape;100;p18"/>
          <p:cNvSpPr txBox="1"/>
          <p:nvPr/>
        </p:nvSpPr>
        <p:spPr>
          <a:xfrm>
            <a:off x="353100" y="4578550"/>
            <a:ext cx="8333700" cy="364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https://www.geeksforgeeks.org/sql-constraints/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8" name="Shape 308"/>
        <p:cNvGrpSpPr/>
        <p:nvPr/>
      </p:nvGrpSpPr>
      <p:grpSpPr>
        <a:xfrm>
          <a:off x="0" y="0"/>
          <a:ext cx="0" cy="0"/>
          <a:chOff x="0" y="0"/>
          <a:chExt cx="0" cy="0"/>
        </a:xfrm>
      </p:grpSpPr>
      <p:sp>
        <p:nvSpPr>
          <p:cNvPr id="309" name="Google Shape;309;p45"/>
          <p:cNvSpPr txBox="1"/>
          <p:nvPr>
            <p:ph idx="1" type="body"/>
          </p:nvPr>
        </p:nvSpPr>
        <p:spPr>
          <a:xfrm>
            <a:off x="288550" y="1167475"/>
            <a:ext cx="8518200" cy="3690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Clr>
                <a:schemeClr val="dk1"/>
              </a:buClr>
              <a:buSzPts val="3000"/>
              <a:buFont typeface="Comic Sans MS"/>
              <a:buNone/>
            </a:pPr>
            <a:r>
              <a:rPr lang="en" sz="2200"/>
              <a:t>The IN operator is used to compare a value to a list of literal values that have been specified.</a:t>
            </a:r>
            <a:endParaRPr sz="2200"/>
          </a:p>
          <a:p>
            <a:pPr indent="0" lvl="0" marL="0" rtl="0" algn="l">
              <a:lnSpc>
                <a:spcPct val="100000"/>
              </a:lnSpc>
              <a:spcBef>
                <a:spcPts val="0"/>
              </a:spcBef>
              <a:spcAft>
                <a:spcPts val="0"/>
              </a:spcAft>
              <a:buSzPts val="3000"/>
              <a:buNone/>
            </a:pPr>
            <a:r>
              <a:t/>
            </a:r>
            <a:endParaRPr sz="2200"/>
          </a:p>
          <a:p>
            <a:pPr indent="0" lvl="0" marL="0" rtl="0" algn="l">
              <a:lnSpc>
                <a:spcPct val="100000"/>
              </a:lnSpc>
              <a:spcBef>
                <a:spcPts val="0"/>
              </a:spcBef>
              <a:spcAft>
                <a:spcPts val="0"/>
              </a:spcAft>
              <a:buSzPts val="3000"/>
              <a:buNone/>
            </a:pPr>
            <a:r>
              <a:rPr lang="en" sz="2200"/>
              <a:t>SELECT * FROM Customers</a:t>
            </a:r>
            <a:br>
              <a:rPr lang="en" sz="2200"/>
            </a:br>
            <a:r>
              <a:rPr lang="en" sz="2200"/>
              <a:t>	WHERE City IN ('Jaipur', 'Udaipur');</a:t>
            </a:r>
            <a:br>
              <a:rPr lang="en" sz="2200"/>
            </a:br>
            <a:endParaRPr sz="2200"/>
          </a:p>
          <a:p>
            <a:pPr indent="0" lvl="0" marL="0" rtl="0" algn="l">
              <a:lnSpc>
                <a:spcPct val="100000"/>
              </a:lnSpc>
              <a:spcBef>
                <a:spcPts val="0"/>
              </a:spcBef>
              <a:spcAft>
                <a:spcPts val="0"/>
              </a:spcAft>
              <a:buClr>
                <a:schemeClr val="dk1"/>
              </a:buClr>
              <a:buSzPts val="1100"/>
              <a:buFont typeface="Arial"/>
              <a:buNone/>
            </a:pPr>
            <a:r>
              <a:rPr lang="en" sz="2200"/>
              <a:t>SELECT * FROM Customers</a:t>
            </a:r>
            <a:br>
              <a:rPr lang="en" sz="2200"/>
            </a:br>
            <a:r>
              <a:rPr lang="en" sz="2200"/>
              <a:t>	WHERE City NOT IN (‘Mumbai’);</a:t>
            </a:r>
            <a:endParaRPr sz="2200"/>
          </a:p>
          <a:p>
            <a:pPr indent="0" lvl="0" marL="0" marR="0" rtl="0" algn="r">
              <a:lnSpc>
                <a:spcPct val="90000"/>
              </a:lnSpc>
              <a:spcBef>
                <a:spcPts val="400"/>
              </a:spcBef>
              <a:spcAft>
                <a:spcPts val="0"/>
              </a:spcAft>
              <a:buSzPts val="3000"/>
              <a:buNone/>
            </a:pPr>
            <a:br>
              <a:rPr lang="en" sz="1600"/>
            </a:br>
            <a:r>
              <a:rPr b="1" i="1" lang="en" sz="1600"/>
              <a:t>The NOT operator reverses the meaning of the logical operator with which it is used. Eg: NOT LIKE, NOT BETWEEN, NOT IN, etc. This is a negate operator.</a:t>
            </a:r>
            <a:endParaRPr b="1" i="1" sz="1600"/>
          </a:p>
        </p:txBody>
      </p:sp>
      <p:sp>
        <p:nvSpPr>
          <p:cNvPr id="310" name="Google Shape;310;p45"/>
          <p:cNvSpPr txBox="1"/>
          <p:nvPr>
            <p:ph type="title"/>
          </p:nvPr>
        </p:nvSpPr>
        <p:spPr>
          <a:xfrm>
            <a:off x="288550" y="259650"/>
            <a:ext cx="81453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Logical Operator - IN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5" name="Shape 315"/>
        <p:cNvGrpSpPr/>
        <p:nvPr/>
      </p:nvGrpSpPr>
      <p:grpSpPr>
        <a:xfrm>
          <a:off x="0" y="0"/>
          <a:ext cx="0" cy="0"/>
          <a:chOff x="0" y="0"/>
          <a:chExt cx="0" cy="0"/>
        </a:xfrm>
      </p:grpSpPr>
      <p:sp>
        <p:nvSpPr>
          <p:cNvPr id="316" name="Google Shape;316;p46"/>
          <p:cNvSpPr txBox="1"/>
          <p:nvPr>
            <p:ph idx="1" type="body"/>
          </p:nvPr>
        </p:nvSpPr>
        <p:spPr>
          <a:xfrm>
            <a:off x="288550" y="1167475"/>
            <a:ext cx="8518200" cy="36903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3000"/>
              <a:buNone/>
            </a:pPr>
            <a:r>
              <a:rPr lang="en" sz="2200"/>
              <a:t>These operator selects values within a range. The values can be numbers, text, or dates.</a:t>
            </a:r>
            <a:endParaRPr sz="2200"/>
          </a:p>
          <a:p>
            <a:pPr indent="0" lvl="0" marL="0" rtl="0" algn="l">
              <a:lnSpc>
                <a:spcPct val="100000"/>
              </a:lnSpc>
              <a:spcBef>
                <a:spcPts val="0"/>
              </a:spcBef>
              <a:spcAft>
                <a:spcPts val="0"/>
              </a:spcAft>
              <a:buSzPts val="3000"/>
              <a:buNone/>
            </a:pPr>
            <a:r>
              <a:t/>
            </a:r>
            <a:endParaRPr sz="2200"/>
          </a:p>
          <a:p>
            <a:pPr indent="0" lvl="0" marL="0" rtl="0" algn="l">
              <a:lnSpc>
                <a:spcPct val="100000"/>
              </a:lnSpc>
              <a:spcBef>
                <a:spcPts val="0"/>
              </a:spcBef>
              <a:spcAft>
                <a:spcPts val="0"/>
              </a:spcAft>
              <a:buSzPts val="3000"/>
              <a:buNone/>
            </a:pPr>
            <a:r>
              <a:rPr lang="en" sz="2200"/>
              <a:t>SELECT * FROM Products</a:t>
            </a:r>
            <a:endParaRPr sz="2200"/>
          </a:p>
          <a:p>
            <a:pPr indent="457200" lvl="0" marL="0" rtl="0" algn="l">
              <a:lnSpc>
                <a:spcPct val="100000"/>
              </a:lnSpc>
              <a:spcBef>
                <a:spcPts val="0"/>
              </a:spcBef>
              <a:spcAft>
                <a:spcPts val="0"/>
              </a:spcAft>
              <a:buSzPts val="3000"/>
              <a:buNone/>
            </a:pPr>
            <a:r>
              <a:rPr lang="en" sz="2200"/>
              <a:t>WHERE Price </a:t>
            </a:r>
            <a:endParaRPr sz="2200"/>
          </a:p>
          <a:p>
            <a:pPr indent="457200" lvl="0" marL="0" rtl="0" algn="l">
              <a:lnSpc>
                <a:spcPct val="100000"/>
              </a:lnSpc>
              <a:spcBef>
                <a:spcPts val="0"/>
              </a:spcBef>
              <a:spcAft>
                <a:spcPts val="0"/>
              </a:spcAft>
              <a:buSzPts val="3000"/>
              <a:buNone/>
            </a:pPr>
            <a:r>
              <a:rPr lang="en" sz="2200"/>
              <a:t>BETWEEN 10 AND 20;</a:t>
            </a:r>
            <a:endParaRPr sz="2200"/>
          </a:p>
          <a:p>
            <a:pPr indent="0" lvl="0" marL="0" rtl="0" algn="l">
              <a:lnSpc>
                <a:spcPct val="100000"/>
              </a:lnSpc>
              <a:spcBef>
                <a:spcPts val="0"/>
              </a:spcBef>
              <a:spcAft>
                <a:spcPts val="0"/>
              </a:spcAft>
              <a:buSzPts val="3000"/>
              <a:buNone/>
            </a:pPr>
            <a:r>
              <a:t/>
            </a:r>
            <a:endParaRPr sz="2200"/>
          </a:p>
          <a:p>
            <a:pPr indent="0" lvl="0" marL="0" rtl="0" algn="l">
              <a:lnSpc>
                <a:spcPct val="100000"/>
              </a:lnSpc>
              <a:spcBef>
                <a:spcPts val="0"/>
              </a:spcBef>
              <a:spcAft>
                <a:spcPts val="0"/>
              </a:spcAft>
              <a:buSzPts val="3000"/>
              <a:buNone/>
            </a:pPr>
            <a:r>
              <a:rPr lang="en" sz="2200"/>
              <a:t>SELECT * FROM Products</a:t>
            </a:r>
            <a:endParaRPr sz="2200"/>
          </a:p>
          <a:p>
            <a:pPr indent="457200" lvl="0" marL="0" rtl="0" algn="l">
              <a:lnSpc>
                <a:spcPct val="100000"/>
              </a:lnSpc>
              <a:spcBef>
                <a:spcPts val="0"/>
              </a:spcBef>
              <a:spcAft>
                <a:spcPts val="0"/>
              </a:spcAft>
              <a:buSzPts val="3000"/>
              <a:buNone/>
            </a:pPr>
            <a:r>
              <a:rPr lang="en" sz="2200"/>
              <a:t>WHERE Price </a:t>
            </a:r>
            <a:endParaRPr sz="2200"/>
          </a:p>
          <a:p>
            <a:pPr indent="457200" lvl="0" marL="0" rtl="0" algn="l">
              <a:lnSpc>
                <a:spcPct val="100000"/>
              </a:lnSpc>
              <a:spcBef>
                <a:spcPts val="0"/>
              </a:spcBef>
              <a:spcAft>
                <a:spcPts val="0"/>
              </a:spcAft>
              <a:buSzPts val="3000"/>
              <a:buNone/>
            </a:pPr>
            <a:r>
              <a:rPr lang="en" sz="2200"/>
              <a:t>NOT BETWEEN 10 AND 20;</a:t>
            </a:r>
            <a:endParaRPr sz="2200"/>
          </a:p>
          <a:p>
            <a:pPr indent="0" lvl="0" marL="0" marR="0" rtl="0" algn="r">
              <a:lnSpc>
                <a:spcPct val="90000"/>
              </a:lnSpc>
              <a:spcBef>
                <a:spcPts val="400"/>
              </a:spcBef>
              <a:spcAft>
                <a:spcPts val="0"/>
              </a:spcAft>
              <a:buSzPts val="3000"/>
              <a:buNone/>
            </a:pPr>
            <a:r>
              <a:t/>
            </a:r>
            <a:endParaRPr/>
          </a:p>
        </p:txBody>
      </p:sp>
      <p:sp>
        <p:nvSpPr>
          <p:cNvPr id="317" name="Google Shape;317;p46"/>
          <p:cNvSpPr txBox="1"/>
          <p:nvPr>
            <p:ph type="title"/>
          </p:nvPr>
        </p:nvSpPr>
        <p:spPr>
          <a:xfrm>
            <a:off x="288550" y="247975"/>
            <a:ext cx="81453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Logical Operator - Between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2" name="Shape 322"/>
        <p:cNvGrpSpPr/>
        <p:nvPr/>
      </p:nvGrpSpPr>
      <p:grpSpPr>
        <a:xfrm>
          <a:off x="0" y="0"/>
          <a:ext cx="0" cy="0"/>
          <a:chOff x="0" y="0"/>
          <a:chExt cx="0" cy="0"/>
        </a:xfrm>
      </p:grpSpPr>
      <p:sp>
        <p:nvSpPr>
          <p:cNvPr id="323" name="Google Shape;323;p47"/>
          <p:cNvSpPr txBox="1"/>
          <p:nvPr>
            <p:ph idx="1" type="body"/>
          </p:nvPr>
        </p:nvSpPr>
        <p:spPr>
          <a:xfrm>
            <a:off x="288550" y="1167475"/>
            <a:ext cx="8518200" cy="36903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3000"/>
              <a:buNone/>
            </a:pPr>
            <a:r>
              <a:rPr lang="en" sz="2200"/>
              <a:t>The LIKE operator is used to compare a value to similar values using wildcard operators.</a:t>
            </a:r>
            <a:endParaRPr sz="2200"/>
          </a:p>
          <a:p>
            <a:pPr indent="0" lvl="0" marL="0" rtl="0" algn="l">
              <a:lnSpc>
                <a:spcPct val="100000"/>
              </a:lnSpc>
              <a:spcBef>
                <a:spcPts val="0"/>
              </a:spcBef>
              <a:spcAft>
                <a:spcPts val="0"/>
              </a:spcAft>
              <a:buSzPts val="3000"/>
              <a:buNone/>
            </a:pPr>
            <a:r>
              <a:t/>
            </a:r>
            <a:endParaRPr sz="2200"/>
          </a:p>
          <a:p>
            <a:pPr indent="0" lvl="0" marL="0" rtl="0" algn="l">
              <a:lnSpc>
                <a:spcPct val="100000"/>
              </a:lnSpc>
              <a:spcBef>
                <a:spcPts val="0"/>
              </a:spcBef>
              <a:spcAft>
                <a:spcPts val="0"/>
              </a:spcAft>
              <a:buSzPts val="3000"/>
              <a:buNone/>
            </a:pPr>
            <a:r>
              <a:rPr lang="en" sz="2200"/>
              <a:t>SELECT * FROM Customers</a:t>
            </a:r>
            <a:br>
              <a:rPr lang="en" sz="2200"/>
            </a:br>
            <a:r>
              <a:rPr lang="en" sz="2200"/>
              <a:t>	WHERE City LIKE 's%'; </a:t>
            </a:r>
            <a:r>
              <a:rPr lang="en" sz="1400"/>
              <a:t>-- will search for city starting with ‘s’</a:t>
            </a:r>
            <a:endParaRPr sz="1400"/>
          </a:p>
          <a:p>
            <a:pPr indent="0" lvl="0" marL="0" rtl="0" algn="l">
              <a:lnSpc>
                <a:spcPct val="100000"/>
              </a:lnSpc>
              <a:spcBef>
                <a:spcPts val="0"/>
              </a:spcBef>
              <a:spcAft>
                <a:spcPts val="0"/>
              </a:spcAft>
              <a:buSzPts val="3000"/>
              <a:buNone/>
            </a:pPr>
            <a:r>
              <a:t/>
            </a:r>
            <a:endParaRPr sz="2200"/>
          </a:p>
          <a:p>
            <a:pPr indent="0" lvl="0" marL="0" rtl="0" algn="l">
              <a:lnSpc>
                <a:spcPct val="100000"/>
              </a:lnSpc>
              <a:spcBef>
                <a:spcPts val="0"/>
              </a:spcBef>
              <a:spcAft>
                <a:spcPts val="0"/>
              </a:spcAft>
              <a:buSzPts val="3000"/>
              <a:buNone/>
            </a:pPr>
            <a:r>
              <a:rPr lang="en" sz="2200"/>
              <a:t>SELECT * FROM Products</a:t>
            </a:r>
            <a:endParaRPr sz="2200"/>
          </a:p>
          <a:p>
            <a:pPr indent="0" lvl="0" marL="457200" rtl="0" algn="l">
              <a:lnSpc>
                <a:spcPct val="100000"/>
              </a:lnSpc>
              <a:spcBef>
                <a:spcPts val="0"/>
              </a:spcBef>
              <a:spcAft>
                <a:spcPts val="0"/>
              </a:spcAft>
              <a:buSzPts val="3000"/>
              <a:buNone/>
            </a:pPr>
            <a:r>
              <a:rPr lang="en" sz="2200"/>
              <a:t>WHERE Title LIKE ‘_en’; </a:t>
            </a:r>
            <a:r>
              <a:rPr lang="en" sz="1400"/>
              <a:t>-- will search for 3 character title ending with ‘en’ (‘pen’, ‘hen’)</a:t>
            </a:r>
            <a:endParaRPr sz="1400"/>
          </a:p>
          <a:p>
            <a:pPr indent="0" lvl="0" marL="0" rtl="0" algn="l">
              <a:lnSpc>
                <a:spcPct val="100000"/>
              </a:lnSpc>
              <a:spcBef>
                <a:spcPts val="0"/>
              </a:spcBef>
              <a:spcAft>
                <a:spcPts val="0"/>
              </a:spcAft>
              <a:buSzPts val="3000"/>
              <a:buNone/>
            </a:pPr>
            <a:r>
              <a:t/>
            </a:r>
            <a:endParaRPr sz="2200"/>
          </a:p>
          <a:p>
            <a:pPr indent="0" lvl="0" marL="0" marR="0" rtl="0" algn="r">
              <a:lnSpc>
                <a:spcPct val="90000"/>
              </a:lnSpc>
              <a:spcBef>
                <a:spcPts val="400"/>
              </a:spcBef>
              <a:spcAft>
                <a:spcPts val="0"/>
              </a:spcAft>
              <a:buSzPts val="3000"/>
              <a:buNone/>
            </a:pPr>
            <a:r>
              <a:t/>
            </a:r>
            <a:endParaRPr/>
          </a:p>
        </p:txBody>
      </p:sp>
      <p:sp>
        <p:nvSpPr>
          <p:cNvPr id="324" name="Google Shape;324;p47"/>
          <p:cNvSpPr txBox="1"/>
          <p:nvPr>
            <p:ph type="title"/>
          </p:nvPr>
        </p:nvSpPr>
        <p:spPr>
          <a:xfrm>
            <a:off x="288550" y="236300"/>
            <a:ext cx="80844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Logical Operator - LIKE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sp>
        <p:nvSpPr>
          <p:cNvPr id="330" name="Google Shape;330;p48"/>
          <p:cNvSpPr txBox="1"/>
          <p:nvPr>
            <p:ph idx="1" type="body"/>
          </p:nvPr>
        </p:nvSpPr>
        <p:spPr>
          <a:xfrm>
            <a:off x="685800" y="1167475"/>
            <a:ext cx="8121000" cy="3690300"/>
          </a:xfrm>
          <a:prstGeom prst="rect">
            <a:avLst/>
          </a:prstGeom>
          <a:noFill/>
          <a:ln>
            <a:noFill/>
          </a:ln>
        </p:spPr>
        <p:txBody>
          <a:bodyPr anchorCtr="0" anchor="t" bIns="46800" lIns="90000" spcFirstLastPara="1" rIns="90000" wrap="square" tIns="46800">
            <a:noAutofit/>
          </a:bodyPr>
          <a:lstStyle/>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sz="1400"/>
          </a:p>
          <a:p>
            <a:pPr indent="0" lvl="0" marL="0" marR="0" rtl="0" algn="r">
              <a:lnSpc>
                <a:spcPct val="90000"/>
              </a:lnSpc>
              <a:spcBef>
                <a:spcPts val="400"/>
              </a:spcBef>
              <a:spcAft>
                <a:spcPts val="0"/>
              </a:spcAft>
              <a:buSzPts val="3000"/>
              <a:buNone/>
            </a:pPr>
            <a:r>
              <a:t/>
            </a:r>
            <a:endParaRPr/>
          </a:p>
        </p:txBody>
      </p:sp>
      <p:sp>
        <p:nvSpPr>
          <p:cNvPr id="331" name="Google Shape;331;p48"/>
          <p:cNvSpPr txBox="1"/>
          <p:nvPr>
            <p:ph type="title"/>
          </p:nvPr>
        </p:nvSpPr>
        <p:spPr>
          <a:xfrm>
            <a:off x="297475" y="205100"/>
            <a:ext cx="8509200" cy="8574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Arithmetic Operators</a:t>
            </a:r>
            <a:endParaRPr/>
          </a:p>
        </p:txBody>
      </p:sp>
      <p:pic>
        <p:nvPicPr>
          <p:cNvPr id="332" name="Google Shape;332;p48"/>
          <p:cNvPicPr preferRelativeResize="0"/>
          <p:nvPr/>
        </p:nvPicPr>
        <p:blipFill rotWithShape="1">
          <a:blip r:embed="rId3">
            <a:alphaModFix/>
          </a:blip>
          <a:srcRect b="0" l="415" r="416" t="0"/>
          <a:stretch/>
        </p:blipFill>
        <p:spPr>
          <a:xfrm>
            <a:off x="764325" y="1274175"/>
            <a:ext cx="7707325" cy="3267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6" name="Shape 336"/>
        <p:cNvGrpSpPr/>
        <p:nvPr/>
      </p:nvGrpSpPr>
      <p:grpSpPr>
        <a:xfrm>
          <a:off x="0" y="0"/>
          <a:ext cx="0" cy="0"/>
          <a:chOff x="0" y="0"/>
          <a:chExt cx="0" cy="0"/>
        </a:xfrm>
      </p:grpSpPr>
      <p:sp>
        <p:nvSpPr>
          <p:cNvPr id="337" name="Google Shape;337;p49"/>
          <p:cNvSpPr txBox="1"/>
          <p:nvPr>
            <p:ph type="title"/>
          </p:nvPr>
        </p:nvSpPr>
        <p:spPr>
          <a:xfrm>
            <a:off x="319400" y="351100"/>
            <a:ext cx="7772400" cy="6285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Views - The Virtual Table</a:t>
            </a:r>
            <a:endParaRPr/>
          </a:p>
        </p:txBody>
      </p:sp>
      <p:sp>
        <p:nvSpPr>
          <p:cNvPr id="338" name="Google Shape;338;p49"/>
          <p:cNvSpPr txBox="1"/>
          <p:nvPr>
            <p:ph idx="1" type="body"/>
          </p:nvPr>
        </p:nvSpPr>
        <p:spPr>
          <a:xfrm>
            <a:off x="319400" y="1257300"/>
            <a:ext cx="8519700" cy="37803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A view can be thought of as a “stored query” or a “virtual table”.</a:t>
            </a:r>
            <a:endParaRPr b="0" i="0" sz="3000" u="none" cap="none" strike="noStrike">
              <a:solidFill>
                <a:schemeClr val="dk1"/>
              </a:solidFill>
              <a:latin typeface="Arial"/>
              <a:ea typeface="Arial"/>
              <a:cs typeface="Arial"/>
              <a:sym typeface="Arial"/>
            </a:endParaRPr>
          </a:p>
          <a:p>
            <a:pPr indent="0" lvl="0" marL="9144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70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A view is a named SELECT statement that dynamically produces a result set that you can further operate on.</a:t>
            </a:r>
            <a:endParaRPr b="0" i="0" sz="3000" u="none" cap="none" strike="noStrike">
              <a:solidFill>
                <a:schemeClr val="dk1"/>
              </a:solidFill>
              <a:latin typeface="Arial"/>
              <a:ea typeface="Arial"/>
              <a:cs typeface="Arial"/>
              <a:sym typeface="Arial"/>
            </a:endParaRPr>
          </a:p>
          <a:p>
            <a:pPr indent="0" lvl="0" marL="9144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70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A view doesn't actually store any data.</a:t>
            </a:r>
            <a:endParaRPr b="0" i="0" sz="3000" u="none" cap="none" strike="noStrike">
              <a:solidFill>
                <a:schemeClr val="dk1"/>
              </a:solidFill>
              <a:latin typeface="Arial"/>
              <a:ea typeface="Arial"/>
              <a:cs typeface="Arial"/>
              <a:sym typeface="Arial"/>
            </a:endParaRPr>
          </a:p>
          <a:p>
            <a:pPr indent="0" lvl="0" marL="9144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70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Takes no space in a database.</a:t>
            </a:r>
            <a:endParaRPr b="0" i="0" sz="3000" u="none" cap="none" strike="noStrike">
              <a:solidFill>
                <a:schemeClr val="dk1"/>
              </a:solidFill>
              <a:latin typeface="Arial"/>
              <a:ea typeface="Arial"/>
              <a:cs typeface="Arial"/>
              <a:sym typeface="Arial"/>
            </a:endParaRPr>
          </a:p>
          <a:p>
            <a:pPr indent="-342900" lvl="0" marL="342900" marR="0" rtl="0" algn="r">
              <a:lnSpc>
                <a:spcPct val="100000"/>
              </a:lnSpc>
              <a:spcBef>
                <a:spcPts val="700"/>
              </a:spcBef>
              <a:spcAft>
                <a:spcPts val="0"/>
              </a:spcAft>
              <a:buClr>
                <a:schemeClr val="dk1"/>
              </a:buClr>
              <a:buSzPts val="3000"/>
              <a:buFont typeface="Arial"/>
              <a:buNone/>
            </a:pPr>
            <a:r>
              <a:rPr lang="en" sz="1400" u="sng">
                <a:solidFill>
                  <a:schemeClr val="hlink"/>
                </a:solidFill>
                <a:hlinkClick r:id="rId3"/>
              </a:rPr>
              <a:t>https://dev.mysql.com/doc/refman/8.0/en/views.html</a:t>
            </a:r>
            <a:endParaRPr sz="1400">
              <a:solidFill>
                <a:srgbClr val="000000"/>
              </a:solidFill>
            </a:endParaRPr>
          </a:p>
          <a:p>
            <a:pPr indent="-342900" lvl="0" marL="342900" marR="0" rtl="0" algn="r">
              <a:lnSpc>
                <a:spcPct val="100000"/>
              </a:lnSpc>
              <a:spcBef>
                <a:spcPts val="700"/>
              </a:spcBef>
              <a:spcAft>
                <a:spcPts val="0"/>
              </a:spcAft>
              <a:buClr>
                <a:schemeClr val="dk1"/>
              </a:buClr>
              <a:buSzPts val="3000"/>
              <a:buFont typeface="Arial"/>
              <a:buNone/>
            </a:pPr>
            <a:r>
              <a:rPr lang="en" sz="1400" u="sng">
                <a:solidFill>
                  <a:schemeClr val="hlink"/>
                </a:solidFill>
                <a:hlinkClick r:id="rId4"/>
              </a:rPr>
              <a:t>https://www.tutorialspoint.com/sql/sql-using-views.htm</a:t>
            </a:r>
            <a:endParaRPr sz="1400">
              <a:solidFill>
                <a:srgbClr val="000000"/>
              </a:solidFill>
            </a:endParaRPr>
          </a:p>
          <a:p>
            <a:pPr indent="-342900" lvl="0" marL="342900" marR="0" rtl="0" algn="l">
              <a:lnSpc>
                <a:spcPct val="100000"/>
              </a:lnSpc>
              <a:spcBef>
                <a:spcPts val="700"/>
              </a:spcBef>
              <a:spcAft>
                <a:spcPts val="0"/>
              </a:spcAft>
              <a:buClr>
                <a:schemeClr val="dk1"/>
              </a:buClr>
              <a:buSzPts val="3000"/>
              <a:buFont typeface="Arial"/>
              <a:buNone/>
            </a:pPr>
            <a:r>
              <a:t/>
            </a:r>
            <a:endParaRPr sz="20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3" name="Shape 343"/>
        <p:cNvGrpSpPr/>
        <p:nvPr/>
      </p:nvGrpSpPr>
      <p:grpSpPr>
        <a:xfrm>
          <a:off x="0" y="0"/>
          <a:ext cx="0" cy="0"/>
          <a:chOff x="0" y="0"/>
          <a:chExt cx="0" cy="0"/>
        </a:xfrm>
      </p:grpSpPr>
      <p:sp>
        <p:nvSpPr>
          <p:cNvPr id="344" name="Google Shape;344;p50"/>
          <p:cNvSpPr txBox="1"/>
          <p:nvPr>
            <p:ph type="title"/>
          </p:nvPr>
        </p:nvSpPr>
        <p:spPr>
          <a:xfrm>
            <a:off x="425000" y="277375"/>
            <a:ext cx="8462700" cy="6285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Views Advantages</a:t>
            </a:r>
            <a:endParaRPr/>
          </a:p>
        </p:txBody>
      </p:sp>
      <p:sp>
        <p:nvSpPr>
          <p:cNvPr id="345" name="Google Shape;345;p50"/>
          <p:cNvSpPr txBox="1"/>
          <p:nvPr>
            <p:ph idx="1" type="body"/>
          </p:nvPr>
        </p:nvSpPr>
        <p:spPr>
          <a:xfrm>
            <a:off x="473600" y="1257300"/>
            <a:ext cx="8365500" cy="38625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80000"/>
              </a:lnSpc>
              <a:spcBef>
                <a:spcPts val="0"/>
              </a:spcBef>
              <a:spcAft>
                <a:spcPts val="0"/>
              </a:spcAft>
              <a:buClr>
                <a:srgbClr val="000000"/>
              </a:buClr>
              <a:buSzPts val="2000"/>
              <a:buFont typeface="Arial"/>
              <a:buChar char="➢"/>
            </a:pPr>
            <a:r>
              <a:rPr b="0" i="0" lang="en" sz="2000" cap="none" strike="noStrike">
                <a:solidFill>
                  <a:srgbClr val="000000"/>
                </a:solidFill>
                <a:latin typeface="Arial"/>
                <a:ea typeface="Arial"/>
                <a:cs typeface="Arial"/>
                <a:sym typeface="Arial"/>
              </a:rPr>
              <a:t>Security :-</a:t>
            </a:r>
            <a:endParaRPr/>
          </a:p>
          <a:p>
            <a:pPr indent="-355600" lvl="1" marL="914400" marR="0" rtl="0" algn="l">
              <a:lnSpc>
                <a:spcPct val="115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To provide an additional level of table security by restricting access to particular rows/columns of a table.</a:t>
            </a:r>
            <a:endParaRPr sz="2000">
              <a:solidFill>
                <a:srgbClr val="000000"/>
              </a:solidFill>
            </a:endParaRPr>
          </a:p>
          <a:p>
            <a:pPr indent="-355600" lvl="1" marL="914400" marR="0" rtl="0" algn="l">
              <a:lnSpc>
                <a:spcPct val="115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Restricting a user to specific rows in a table </a:t>
            </a:r>
            <a:endParaRPr sz="3000"/>
          </a:p>
          <a:p>
            <a:pPr indent="-355600" lvl="1" marL="914400" marR="0" rtl="0" algn="l">
              <a:lnSpc>
                <a:spcPct val="115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Restricting a user to specific columns</a:t>
            </a:r>
            <a:endParaRPr b="0" i="0" sz="3000" u="none" cap="none" strike="noStrike">
              <a:solidFill>
                <a:schemeClr val="dk1"/>
              </a:solidFill>
              <a:latin typeface="Arial"/>
              <a:ea typeface="Arial"/>
              <a:cs typeface="Arial"/>
              <a:sym typeface="Arial"/>
            </a:endParaRPr>
          </a:p>
          <a:p>
            <a:pPr indent="-320675" lvl="0" marL="320675" marR="0" rtl="0" algn="l">
              <a:lnSpc>
                <a:spcPct val="8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20675" lvl="0" marL="320675" marR="0" rtl="0" algn="l">
              <a:lnSpc>
                <a:spcPct val="80000"/>
              </a:lnSpc>
              <a:spcBef>
                <a:spcPts val="700"/>
              </a:spcBef>
              <a:spcAft>
                <a:spcPts val="0"/>
              </a:spcAft>
              <a:buClr>
                <a:srgbClr val="000000"/>
              </a:buClr>
              <a:buSzPts val="3000"/>
              <a:buFont typeface="Comic Sans MS"/>
              <a:buNone/>
            </a:pPr>
            <a:r>
              <a:rPr b="1" i="0" lang="en" sz="2000" u="none" cap="none" strike="noStrike">
                <a:solidFill>
                  <a:srgbClr val="000000"/>
                </a:solidFill>
                <a:latin typeface="Arial"/>
                <a:ea typeface="Arial"/>
                <a:cs typeface="Arial"/>
                <a:sym typeface="Arial"/>
              </a:rPr>
              <a:t>For example</a:t>
            </a:r>
            <a:r>
              <a:rPr b="0" i="0" lang="en" sz="2000" u="none" cap="none" strike="noStrike">
                <a:solidFill>
                  <a:srgbClr val="000000"/>
                </a:solidFill>
                <a:latin typeface="Arial"/>
                <a:ea typeface="Arial"/>
                <a:cs typeface="Arial"/>
                <a:sym typeface="Arial"/>
              </a:rPr>
              <a:t>, not including price column of books table or not including in a view all those members who belong to category O(Others). </a:t>
            </a:r>
            <a:endParaRPr b="0" i="0" sz="3000" u="none" cap="none" strike="noStrike">
              <a:solidFill>
                <a:schemeClr val="dk1"/>
              </a:solidFill>
              <a:latin typeface="Arial"/>
              <a:ea typeface="Arial"/>
              <a:cs typeface="Arial"/>
              <a:sym typeface="Arial"/>
            </a:endParaRPr>
          </a:p>
          <a:p>
            <a:pPr indent="-320675" lvl="0" marL="320675" marR="0" rtl="0" algn="l">
              <a:lnSpc>
                <a:spcPct val="8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0" name="Shape 350"/>
        <p:cNvGrpSpPr/>
        <p:nvPr/>
      </p:nvGrpSpPr>
      <p:grpSpPr>
        <a:xfrm>
          <a:off x="0" y="0"/>
          <a:ext cx="0" cy="0"/>
          <a:chOff x="0" y="0"/>
          <a:chExt cx="0" cy="0"/>
        </a:xfrm>
      </p:grpSpPr>
      <p:sp>
        <p:nvSpPr>
          <p:cNvPr id="351" name="Google Shape;351;p51"/>
          <p:cNvSpPr txBox="1"/>
          <p:nvPr>
            <p:ph type="title"/>
          </p:nvPr>
        </p:nvSpPr>
        <p:spPr>
          <a:xfrm>
            <a:off x="1066800" y="-358378"/>
            <a:ext cx="7766100" cy="12882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Comic Sans MS"/>
              <a:buNone/>
            </a:pPr>
            <a:r>
              <a:rPr lang="en"/>
              <a:t> </a:t>
            </a:r>
            <a:endParaRPr/>
          </a:p>
        </p:txBody>
      </p:sp>
      <p:sp>
        <p:nvSpPr>
          <p:cNvPr id="352" name="Google Shape;352;p51"/>
          <p:cNvSpPr txBox="1"/>
          <p:nvPr>
            <p:ph idx="1" type="body"/>
          </p:nvPr>
        </p:nvSpPr>
        <p:spPr>
          <a:xfrm>
            <a:off x="250900" y="1257300"/>
            <a:ext cx="8582100" cy="3521400"/>
          </a:xfrm>
          <a:prstGeom prst="rect">
            <a:avLst/>
          </a:prstGeom>
          <a:noFill/>
          <a:ln>
            <a:noFill/>
          </a:ln>
        </p:spPr>
        <p:txBody>
          <a:bodyPr anchorCtr="0" anchor="t" bIns="46800" lIns="90000" spcFirstLastPara="1" rIns="90000" wrap="square" tIns="46800">
            <a:noAutofit/>
          </a:bodyPr>
          <a:lstStyle/>
          <a:p>
            <a:pPr indent="-368300" lvl="0" marL="457200" marR="0" rtl="0" algn="l">
              <a:lnSpc>
                <a:spcPct val="115000"/>
              </a:lnSpc>
              <a:spcBef>
                <a:spcPts val="0"/>
              </a:spcBef>
              <a:spcAft>
                <a:spcPts val="0"/>
              </a:spcAft>
              <a:buSzPts val="2200"/>
              <a:buChar char="➢"/>
            </a:pPr>
            <a:r>
              <a:rPr b="0" i="0" lang="en" sz="2200" cap="none" strike="noStrike">
                <a:solidFill>
                  <a:srgbClr val="000000"/>
                </a:solidFill>
                <a:latin typeface="Arial"/>
                <a:ea typeface="Arial"/>
                <a:cs typeface="Arial"/>
                <a:sym typeface="Arial"/>
              </a:rPr>
              <a:t>Simplified Retrievals:-</a:t>
            </a:r>
            <a:r>
              <a:rPr lang="en" sz="2200"/>
              <a:t> </a:t>
            </a:r>
            <a:endParaRPr sz="2200"/>
          </a:p>
          <a:p>
            <a:pPr indent="-368300" lvl="1" marL="914400" marR="0" rtl="0" algn="l">
              <a:lnSpc>
                <a:spcPct val="115000"/>
              </a:lnSpc>
              <a:spcBef>
                <a:spcPts val="0"/>
              </a:spcBef>
              <a:spcAft>
                <a:spcPts val="0"/>
              </a:spcAft>
              <a:buSzPts val="2200"/>
              <a:buChar char="○"/>
            </a:pPr>
            <a:r>
              <a:rPr b="0" i="0" lang="en" sz="2200" u="none" cap="none" strike="noStrike">
                <a:solidFill>
                  <a:srgbClr val="000000"/>
                </a:solidFill>
                <a:latin typeface="Arial"/>
                <a:ea typeface="Arial"/>
                <a:cs typeface="Arial"/>
                <a:sym typeface="Arial"/>
              </a:rPr>
              <a:t>A view might be defined with a join, which is a collection of related columns or rows in multiple tables.</a:t>
            </a:r>
            <a:endParaRPr sz="2200">
              <a:solidFill>
                <a:srgbClr val="000000"/>
              </a:solidFill>
            </a:endParaRPr>
          </a:p>
          <a:p>
            <a:pPr indent="-368300" lvl="1" marL="914400" marR="0" rtl="0" algn="l">
              <a:lnSpc>
                <a:spcPct val="115000"/>
              </a:lnSpc>
              <a:spcBef>
                <a:spcPts val="0"/>
              </a:spcBef>
              <a:spcAft>
                <a:spcPts val="0"/>
              </a:spcAft>
              <a:buClr>
                <a:srgbClr val="000000"/>
              </a:buClr>
              <a:buSzPts val="2200"/>
              <a:buFont typeface="Arial"/>
              <a:buChar char="○"/>
            </a:pPr>
            <a:r>
              <a:rPr b="0" i="0" lang="en" sz="2200" u="none" cap="none" strike="noStrike">
                <a:solidFill>
                  <a:srgbClr val="000000"/>
                </a:solidFill>
                <a:latin typeface="Arial"/>
                <a:ea typeface="Arial"/>
                <a:cs typeface="Arial"/>
                <a:sym typeface="Arial"/>
              </a:rPr>
              <a:t>Joining columns from multiple tables so that they look like a single table.</a:t>
            </a:r>
            <a:endParaRPr sz="2200">
              <a:solidFill>
                <a:srgbClr val="000000"/>
              </a:solidFill>
            </a:endParaRPr>
          </a:p>
          <a:p>
            <a:pPr indent="-368300" lvl="1" marL="914400" marR="0" rtl="0" algn="l">
              <a:lnSpc>
                <a:spcPct val="115000"/>
              </a:lnSpc>
              <a:spcBef>
                <a:spcPts val="0"/>
              </a:spcBef>
              <a:spcAft>
                <a:spcPts val="0"/>
              </a:spcAft>
              <a:buClr>
                <a:srgbClr val="000000"/>
              </a:buClr>
              <a:buSzPts val="2200"/>
              <a:buFont typeface="Arial"/>
              <a:buChar char="○"/>
            </a:pPr>
            <a:r>
              <a:rPr b="0" i="0" lang="en" sz="2200" u="none" cap="none" strike="noStrike">
                <a:solidFill>
                  <a:srgbClr val="000000"/>
                </a:solidFill>
                <a:latin typeface="Arial"/>
                <a:ea typeface="Arial"/>
                <a:cs typeface="Arial"/>
                <a:sym typeface="Arial"/>
              </a:rPr>
              <a:t>Aggregating information instead of supplying details.</a:t>
            </a:r>
            <a:endParaRPr b="0" i="0" sz="2200" u="none" cap="none" strike="noStrike">
              <a:solidFill>
                <a:schemeClr val="dk1"/>
              </a:solidFill>
              <a:latin typeface="Arial"/>
              <a:ea typeface="Arial"/>
              <a:cs typeface="Arial"/>
              <a:sym typeface="Arial"/>
            </a:endParaRPr>
          </a:p>
        </p:txBody>
      </p:sp>
      <p:sp>
        <p:nvSpPr>
          <p:cNvPr id="353" name="Google Shape;353;p51"/>
          <p:cNvSpPr txBox="1"/>
          <p:nvPr>
            <p:ph type="title"/>
          </p:nvPr>
        </p:nvSpPr>
        <p:spPr>
          <a:xfrm>
            <a:off x="425000" y="277375"/>
            <a:ext cx="8462700" cy="6285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Views Advantages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8" name="Shape 358"/>
        <p:cNvGrpSpPr/>
        <p:nvPr/>
      </p:nvGrpSpPr>
      <p:grpSpPr>
        <a:xfrm>
          <a:off x="0" y="0"/>
          <a:ext cx="0" cy="0"/>
          <a:chOff x="0" y="0"/>
          <a:chExt cx="0" cy="0"/>
        </a:xfrm>
      </p:grpSpPr>
      <p:sp>
        <p:nvSpPr>
          <p:cNvPr id="359" name="Google Shape;359;p52"/>
          <p:cNvSpPr txBox="1"/>
          <p:nvPr>
            <p:ph idx="1" type="body"/>
          </p:nvPr>
        </p:nvSpPr>
        <p:spPr>
          <a:xfrm>
            <a:off x="353850" y="300600"/>
            <a:ext cx="8436300" cy="7740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000"/>
              <a:buFont typeface="Comic Sans MS"/>
              <a:buNone/>
            </a:pPr>
            <a:r>
              <a:rPr b="1" lang="en" sz="3600">
                <a:solidFill>
                  <a:schemeClr val="lt1"/>
                </a:solidFill>
              </a:rPr>
              <a:t>Example</a:t>
            </a:r>
            <a:endParaRPr b="1" sz="3600">
              <a:solidFill>
                <a:schemeClr val="lt1"/>
              </a:solidFill>
            </a:endParaRPr>
          </a:p>
        </p:txBody>
      </p:sp>
      <p:pic>
        <p:nvPicPr>
          <p:cNvPr id="360" name="Google Shape;360;p52"/>
          <p:cNvPicPr preferRelativeResize="0"/>
          <p:nvPr/>
        </p:nvPicPr>
        <p:blipFill rotWithShape="1">
          <a:blip r:embed="rId3">
            <a:alphaModFix/>
          </a:blip>
          <a:srcRect b="0" l="0" r="0" t="0"/>
          <a:stretch/>
        </p:blipFill>
        <p:spPr>
          <a:xfrm>
            <a:off x="947200" y="1234675"/>
            <a:ext cx="6916800" cy="3479400"/>
          </a:xfrm>
          <a:prstGeom prst="rect">
            <a:avLst/>
          </a:prstGeom>
          <a:noFill/>
          <a:ln>
            <a:noFill/>
          </a:ln>
        </p:spPr>
      </p:pic>
      <p:sp>
        <p:nvSpPr>
          <p:cNvPr id="361" name="Google Shape;361;p52"/>
          <p:cNvSpPr txBox="1"/>
          <p:nvPr/>
        </p:nvSpPr>
        <p:spPr>
          <a:xfrm>
            <a:off x="6222875" y="2567150"/>
            <a:ext cx="748800" cy="2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pub_name</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5" name="Shape 365"/>
        <p:cNvGrpSpPr/>
        <p:nvPr/>
      </p:nvGrpSpPr>
      <p:grpSpPr>
        <a:xfrm>
          <a:off x="0" y="0"/>
          <a:ext cx="0" cy="0"/>
          <a:chOff x="0" y="0"/>
          <a:chExt cx="0" cy="0"/>
        </a:xfrm>
      </p:grpSpPr>
      <p:sp>
        <p:nvSpPr>
          <p:cNvPr id="366" name="Google Shape;366;p53"/>
          <p:cNvSpPr txBox="1"/>
          <p:nvPr>
            <p:ph type="title"/>
          </p:nvPr>
        </p:nvSpPr>
        <p:spPr>
          <a:xfrm>
            <a:off x="426300" y="276650"/>
            <a:ext cx="8651100" cy="6285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Creating a View</a:t>
            </a:r>
            <a:endParaRPr b="1" i="0" sz="3600" u="none" cap="none" strike="noStrike">
              <a:solidFill>
                <a:schemeClr val="lt1"/>
              </a:solidFill>
              <a:latin typeface="Arial"/>
              <a:ea typeface="Arial"/>
              <a:cs typeface="Arial"/>
              <a:sym typeface="Arial"/>
            </a:endParaRPr>
          </a:p>
        </p:txBody>
      </p:sp>
      <p:sp>
        <p:nvSpPr>
          <p:cNvPr id="367" name="Google Shape;367;p53"/>
          <p:cNvSpPr txBox="1"/>
          <p:nvPr>
            <p:ph idx="1" type="body"/>
          </p:nvPr>
        </p:nvSpPr>
        <p:spPr>
          <a:xfrm>
            <a:off x="484600" y="1156450"/>
            <a:ext cx="8354700" cy="37812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8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In the following example, a CREATE VIEW statement is used to define a SELECT query that returns data from the Northwind database: </a:t>
            </a:r>
            <a:endParaRPr b="0" i="0" sz="3000" u="none" cap="none" strike="noStrike">
              <a:solidFill>
                <a:schemeClr val="dk1"/>
              </a:solidFill>
              <a:latin typeface="Arial"/>
              <a:ea typeface="Arial"/>
              <a:cs typeface="Arial"/>
              <a:sym typeface="Arial"/>
            </a:endParaRPr>
          </a:p>
          <a:p>
            <a:pPr indent="0" lvl="0" marL="0" marR="0" rtl="0" algn="l">
              <a:lnSpc>
                <a:spcPct val="80000"/>
              </a:lnSpc>
              <a:spcBef>
                <a:spcPts val="7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330200" lvl="0" marL="330200" marR="0" rtl="0" algn="l">
              <a:lnSpc>
                <a:spcPct val="80000"/>
              </a:lnSpc>
              <a:spcBef>
                <a:spcPts val="7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CREATE VIEW CustomerOrders</a:t>
            </a:r>
            <a:endParaRPr b="0" i="0" sz="1800" u="none" cap="none" strike="noStrike">
              <a:solidFill>
                <a:srgbClr val="000000"/>
              </a:solidFill>
              <a:latin typeface="Arial"/>
              <a:ea typeface="Arial"/>
              <a:cs typeface="Arial"/>
              <a:sym typeface="Arial"/>
            </a:endParaRPr>
          </a:p>
          <a:p>
            <a:pPr indent="-330200" lvl="0" marL="787400" marR="0" rtl="0" algn="l">
              <a:lnSpc>
                <a:spcPct val="80000"/>
              </a:lnSpc>
              <a:spcBef>
                <a:spcPts val="7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AS</a:t>
            </a:r>
            <a:endParaRPr b="0" i="0" sz="1800" u="none" cap="none" strike="noStrike">
              <a:solidFill>
                <a:srgbClr val="000000"/>
              </a:solidFill>
              <a:latin typeface="Arial"/>
              <a:ea typeface="Arial"/>
              <a:cs typeface="Arial"/>
              <a:sym typeface="Arial"/>
            </a:endParaRPr>
          </a:p>
          <a:p>
            <a:pPr indent="-330200" lvl="0" marL="787400" marR="0" rtl="0" algn="l">
              <a:lnSpc>
                <a:spcPct val="80000"/>
              </a:lnSpc>
              <a:spcBef>
                <a:spcPts val="7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SELECT o.OrderID, c.CompanyName, c.ContactName</a:t>
            </a:r>
            <a:endParaRPr b="0" i="0" sz="1800" u="none" cap="none" strike="noStrike">
              <a:solidFill>
                <a:schemeClr val="dk1"/>
              </a:solidFill>
              <a:latin typeface="Arial"/>
              <a:ea typeface="Arial"/>
              <a:cs typeface="Arial"/>
              <a:sym typeface="Arial"/>
            </a:endParaRPr>
          </a:p>
          <a:p>
            <a:pPr indent="-330200" lvl="0" marL="1244600" marR="0" rtl="0" algn="l">
              <a:lnSpc>
                <a:spcPct val="80000"/>
              </a:lnSpc>
              <a:spcBef>
                <a:spcPts val="7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FROM Orders o </a:t>
            </a:r>
            <a:endParaRPr b="0" i="0" sz="1800" u="none" cap="none" strike="noStrike">
              <a:solidFill>
                <a:schemeClr val="dk1"/>
              </a:solidFill>
              <a:latin typeface="Arial"/>
              <a:ea typeface="Arial"/>
              <a:cs typeface="Arial"/>
              <a:sym typeface="Arial"/>
            </a:endParaRPr>
          </a:p>
          <a:p>
            <a:pPr indent="-330200" lvl="0" marL="1244600" marR="0" rtl="0" algn="l">
              <a:lnSpc>
                <a:spcPct val="80000"/>
              </a:lnSpc>
              <a:spcBef>
                <a:spcPts val="7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INNER JOIN Customers c</a:t>
            </a:r>
            <a:endParaRPr b="0" i="0" sz="1800" u="none" cap="none" strike="noStrike">
              <a:solidFill>
                <a:schemeClr val="dk1"/>
              </a:solidFill>
              <a:latin typeface="Arial"/>
              <a:ea typeface="Arial"/>
              <a:cs typeface="Arial"/>
              <a:sym typeface="Arial"/>
            </a:endParaRPr>
          </a:p>
          <a:p>
            <a:pPr indent="-330200" lvl="0" marL="1244600" marR="0" rtl="0" algn="l">
              <a:lnSpc>
                <a:spcPct val="80000"/>
              </a:lnSpc>
              <a:spcBef>
                <a:spcPts val="7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ON o.CustomerID = c.CustomerID;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1" name="Shape 371"/>
        <p:cNvGrpSpPr/>
        <p:nvPr/>
      </p:nvGrpSpPr>
      <p:grpSpPr>
        <a:xfrm>
          <a:off x="0" y="0"/>
          <a:ext cx="0" cy="0"/>
          <a:chOff x="0" y="0"/>
          <a:chExt cx="0" cy="0"/>
        </a:xfrm>
      </p:grpSpPr>
      <p:sp>
        <p:nvSpPr>
          <p:cNvPr id="372" name="Google Shape;372;p54"/>
          <p:cNvSpPr txBox="1"/>
          <p:nvPr>
            <p:ph type="title"/>
          </p:nvPr>
        </p:nvSpPr>
        <p:spPr>
          <a:xfrm>
            <a:off x="559825" y="253100"/>
            <a:ext cx="8317500" cy="6285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Using View</a:t>
            </a:r>
            <a:endParaRPr/>
          </a:p>
        </p:txBody>
      </p:sp>
      <p:sp>
        <p:nvSpPr>
          <p:cNvPr id="373" name="Google Shape;373;p54"/>
          <p:cNvSpPr txBox="1"/>
          <p:nvPr>
            <p:ph idx="1" type="body"/>
          </p:nvPr>
        </p:nvSpPr>
        <p:spPr>
          <a:xfrm>
            <a:off x="682875" y="1257300"/>
            <a:ext cx="8156400" cy="33753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 Once a view has been created, you can use the view to access the data that is returned by the SELECT query defined within that view.</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3000"/>
              <a:buFont typeface="Comic Sans MS"/>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SELECT OrderID, OrderDate</a:t>
            </a:r>
            <a:endParaRPr b="0" i="0" sz="3000" u="none" cap="none" strike="noStrike">
              <a:solidFill>
                <a:schemeClr val="dk1"/>
              </a:solidFill>
              <a:latin typeface="Arial"/>
              <a:ea typeface="Arial"/>
              <a:cs typeface="Arial"/>
              <a:sym typeface="Arial"/>
            </a:endParaRPr>
          </a:p>
          <a:p>
            <a:pPr indent="0" lvl="0" marL="457200" marR="0" rtl="0" algn="l">
              <a:lnSpc>
                <a:spcPct val="100000"/>
              </a:lnSpc>
              <a:spcBef>
                <a:spcPts val="8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FROM CustomerOrders</a:t>
            </a:r>
            <a:endParaRPr b="0" i="0" sz="3000" u="none" cap="none" strike="noStrike">
              <a:solidFill>
                <a:schemeClr val="dk1"/>
              </a:solidFill>
              <a:latin typeface="Arial"/>
              <a:ea typeface="Arial"/>
              <a:cs typeface="Arial"/>
              <a:sym typeface="Arial"/>
            </a:endParaRPr>
          </a:p>
          <a:p>
            <a:pPr indent="0" lvl="0" marL="457200" marR="0" rtl="0" algn="l">
              <a:lnSpc>
                <a:spcPct val="100000"/>
              </a:lnSpc>
              <a:spcBef>
                <a:spcPts val="8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WHERE CompanyName = 'quick-stop'</a:t>
            </a:r>
            <a:endParaRPr b="0" i="0" sz="3000" u="none" cap="none" strike="noStrike">
              <a:solidFill>
                <a:schemeClr val="dk1"/>
              </a:solidFill>
              <a:latin typeface="Arial"/>
              <a:ea typeface="Arial"/>
              <a:cs typeface="Arial"/>
              <a:sym typeface="Arial"/>
            </a:endParaRPr>
          </a:p>
          <a:p>
            <a:pPr indent="0" lvl="0" marL="457200" marR="0" rtl="0" algn="l">
              <a:lnSpc>
                <a:spcPct val="100000"/>
              </a:lnSpc>
              <a:spcBef>
                <a:spcPts val="8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ORDER BY OrderID;</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a:t>
            </a:r>
            <a:endParaRPr b="1" i="0" sz="3600" u="none" cap="none" strike="noStrike">
              <a:solidFill>
                <a:schemeClr val="lt1"/>
              </a:solidFill>
              <a:latin typeface="Arial"/>
              <a:ea typeface="Arial"/>
              <a:cs typeface="Arial"/>
              <a:sym typeface="Arial"/>
            </a:endParaRPr>
          </a:p>
        </p:txBody>
      </p:sp>
      <p:sp>
        <p:nvSpPr>
          <p:cNvPr id="106" name="Google Shape;106;p1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2400" u="none" cap="none" strike="noStrike">
                <a:solidFill>
                  <a:schemeClr val="dk1"/>
                </a:solidFill>
                <a:highlight>
                  <a:srgbClr val="FFFFFF"/>
                </a:highlight>
                <a:latin typeface="Arial"/>
                <a:ea typeface="Arial"/>
                <a:cs typeface="Arial"/>
                <a:sym typeface="Arial"/>
              </a:rPr>
              <a:t>Constraints could be column level or table level. Column level constraints are applied only to one column, whereas table level constraints are applied to the whole table.</a:t>
            </a:r>
            <a:endParaRPr b="0" i="0" sz="24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4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chemeClr val="dk1"/>
                </a:solidFill>
                <a:highlight>
                  <a:srgbClr val="FFFFFF"/>
                </a:highlight>
                <a:latin typeface="Arial"/>
                <a:ea typeface="Arial"/>
                <a:cs typeface="Arial"/>
                <a:sym typeface="Arial"/>
              </a:rPr>
              <a:t>CREATE  TABLE [table name](                                </a:t>
            </a:r>
            <a:endParaRPr b="0" i="0" sz="240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2400" u="none" cap="none" strike="noStrike">
                <a:solidFill>
                  <a:schemeClr val="dk1"/>
                </a:solidFill>
                <a:highlight>
                  <a:srgbClr val="FFFFFF"/>
                </a:highlight>
                <a:latin typeface="Arial"/>
                <a:ea typeface="Arial"/>
                <a:cs typeface="Arial"/>
                <a:sym typeface="Arial"/>
              </a:rPr>
              <a:t>[column name1] [data type]([size]) [column constraint],</a:t>
            </a:r>
            <a:endParaRPr b="0" i="0" sz="240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600"/>
              </a:spcBef>
              <a:spcAft>
                <a:spcPts val="0"/>
              </a:spcAft>
              <a:buClr>
                <a:schemeClr val="dk1"/>
              </a:buClr>
              <a:buSzPts val="1100"/>
              <a:buFont typeface="Arial"/>
              <a:buNone/>
            </a:pPr>
            <a:r>
              <a:rPr b="0" i="0" lang="en" sz="2400" u="none" cap="none" strike="noStrike">
                <a:solidFill>
                  <a:schemeClr val="dk1"/>
                </a:solidFill>
                <a:highlight>
                  <a:srgbClr val="FFFFFF"/>
                </a:highlight>
                <a:latin typeface="Arial"/>
                <a:ea typeface="Arial"/>
                <a:cs typeface="Arial"/>
                <a:sym typeface="Arial"/>
              </a:rPr>
              <a:t>[column name2] [data type]([size]) [column constraint],</a:t>
            </a:r>
            <a:endParaRPr b="0" i="0" sz="2400" u="none" cap="none" strike="noStrike">
              <a:solidFill>
                <a:schemeClr val="dk1"/>
              </a:solidFill>
              <a:highlight>
                <a:srgbClr val="FFFFFF"/>
              </a:highlight>
              <a:latin typeface="Arial"/>
              <a:ea typeface="Arial"/>
              <a:cs typeface="Arial"/>
              <a:sym typeface="Arial"/>
            </a:endParaRPr>
          </a:p>
          <a:p>
            <a:pPr indent="457200" lvl="0" marL="0" marR="0" rtl="0" algn="l">
              <a:lnSpc>
                <a:spcPct val="100000"/>
              </a:lnSpc>
              <a:spcBef>
                <a:spcPts val="600"/>
              </a:spcBef>
              <a:spcAft>
                <a:spcPts val="0"/>
              </a:spcAft>
              <a:buClr>
                <a:schemeClr val="dk1"/>
              </a:buClr>
              <a:buSzPts val="1100"/>
              <a:buFont typeface="Arial"/>
              <a:buNone/>
            </a:pPr>
            <a:r>
              <a:rPr b="0" i="0" lang="en" sz="2400" u="none" cap="none" strike="noStrike">
                <a:solidFill>
                  <a:schemeClr val="dk1"/>
                </a:solidFill>
                <a:highlight>
                  <a:srgbClr val="FFFFFF"/>
                </a:highlight>
                <a:latin typeface="Arial"/>
                <a:ea typeface="Arial"/>
                <a:cs typeface="Arial"/>
                <a:sym typeface="Arial"/>
              </a:rPr>
              <a:t>[table constraint] ([[column name]……])……); </a:t>
            </a:r>
            <a:endParaRPr b="0" i="0" sz="24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4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7" name="Shape 377"/>
        <p:cNvGrpSpPr/>
        <p:nvPr/>
      </p:nvGrpSpPr>
      <p:grpSpPr>
        <a:xfrm>
          <a:off x="0" y="0"/>
          <a:ext cx="0" cy="0"/>
          <a:chOff x="0" y="0"/>
          <a:chExt cx="0" cy="0"/>
        </a:xfrm>
      </p:grpSpPr>
      <p:sp>
        <p:nvSpPr>
          <p:cNvPr id="378" name="Google Shape;378;p55"/>
          <p:cNvSpPr txBox="1"/>
          <p:nvPr>
            <p:ph type="title"/>
          </p:nvPr>
        </p:nvSpPr>
        <p:spPr>
          <a:xfrm>
            <a:off x="528675" y="299975"/>
            <a:ext cx="8247900" cy="6285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Modifying Views</a:t>
            </a:r>
            <a:endParaRPr/>
          </a:p>
        </p:txBody>
      </p:sp>
      <p:sp>
        <p:nvSpPr>
          <p:cNvPr id="379" name="Google Shape;379;p55"/>
          <p:cNvSpPr txBox="1"/>
          <p:nvPr>
            <p:ph idx="1" type="body"/>
          </p:nvPr>
        </p:nvSpPr>
        <p:spPr>
          <a:xfrm>
            <a:off x="528675" y="1211525"/>
            <a:ext cx="8337600" cy="3728400"/>
          </a:xfrm>
          <a:prstGeom prst="rect">
            <a:avLst/>
          </a:prstGeom>
          <a:noFill/>
          <a:ln>
            <a:noFill/>
          </a:ln>
        </p:spPr>
        <p:txBody>
          <a:bodyPr anchorCtr="0" anchor="t" bIns="46800" lIns="90000" spcFirstLastPara="1" rIns="90000" wrap="square" tIns="46800">
            <a:noAutofit/>
          </a:bodyPr>
          <a:lstStyle/>
          <a:p>
            <a:pPr indent="-342900" lvl="0" marL="457200" marR="0" rtl="0" algn="l">
              <a:lnSpc>
                <a:spcPct val="9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After a view is defined, you can change modify its definition without dropping and recreating the view.</a:t>
            </a:r>
            <a:endParaRPr b="0" i="0" sz="1800" u="none" cap="none" strike="noStrike">
              <a:solidFill>
                <a:schemeClr val="dk1"/>
              </a:solidFill>
              <a:latin typeface="Arial"/>
              <a:ea typeface="Arial"/>
              <a:cs typeface="Arial"/>
              <a:sym typeface="Arial"/>
            </a:endParaRPr>
          </a:p>
          <a:p>
            <a:pPr indent="-330200" lvl="0" marL="330200" marR="0" rtl="0" algn="l">
              <a:lnSpc>
                <a:spcPct val="90000"/>
              </a:lnSpc>
              <a:spcBef>
                <a:spcPts val="600"/>
              </a:spcBef>
              <a:spcAft>
                <a:spcPts val="0"/>
              </a:spcAft>
              <a:buClr>
                <a:srgbClr val="000000"/>
              </a:buClr>
              <a:buSzPts val="3000"/>
              <a:buFont typeface="Comic Sans MS"/>
              <a:buNone/>
            </a:pPr>
            <a:r>
              <a:t/>
            </a:r>
            <a:endParaRPr b="0" i="0" sz="1800" u="none" cap="none" strike="noStrike">
              <a:solidFill>
                <a:srgbClr val="000000"/>
              </a:solidFill>
              <a:latin typeface="Arial"/>
              <a:ea typeface="Arial"/>
              <a:cs typeface="Arial"/>
              <a:sym typeface="Arial"/>
            </a:endParaRPr>
          </a:p>
          <a:p>
            <a:pPr indent="-330200" lvl="0" marL="330200" marR="0" rtl="0" algn="l">
              <a:lnSpc>
                <a:spcPct val="90000"/>
              </a:lnSpc>
              <a:spcBef>
                <a:spcPts val="6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CREATE OR REPLACE VIEW CustomerOrders</a:t>
            </a:r>
            <a:endParaRPr b="0" i="0" sz="1800" u="none" cap="none" strike="noStrike">
              <a:solidFill>
                <a:srgbClr val="000000"/>
              </a:solidFill>
              <a:latin typeface="Arial"/>
              <a:ea typeface="Arial"/>
              <a:cs typeface="Arial"/>
              <a:sym typeface="Arial"/>
            </a:endParaRPr>
          </a:p>
          <a:p>
            <a:pPr indent="-330200" lvl="0" marL="787400" marR="0" rtl="0" algn="l">
              <a:lnSpc>
                <a:spcPct val="90000"/>
              </a:lnSpc>
              <a:spcBef>
                <a:spcPts val="6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AS</a:t>
            </a:r>
            <a:endParaRPr b="0" i="0" sz="1800" u="none" cap="none" strike="noStrike">
              <a:solidFill>
                <a:srgbClr val="000000"/>
              </a:solidFill>
              <a:latin typeface="Arial"/>
              <a:ea typeface="Arial"/>
              <a:cs typeface="Arial"/>
              <a:sym typeface="Arial"/>
            </a:endParaRPr>
          </a:p>
          <a:p>
            <a:pPr indent="-330200" lvl="0" marL="787400" marR="0" rtl="0" algn="l">
              <a:lnSpc>
                <a:spcPct val="90000"/>
              </a:lnSpc>
              <a:spcBef>
                <a:spcPts val="6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SELECT o.OrderID, o.OrderDate, c.CompanyName, c.ContactName</a:t>
            </a:r>
            <a:endParaRPr b="0" i="0" sz="1800" u="none" cap="none" strike="noStrike">
              <a:solidFill>
                <a:schemeClr val="dk1"/>
              </a:solidFill>
              <a:latin typeface="Arial"/>
              <a:ea typeface="Arial"/>
              <a:cs typeface="Arial"/>
              <a:sym typeface="Arial"/>
            </a:endParaRPr>
          </a:p>
          <a:p>
            <a:pPr indent="-330200" lvl="0" marL="1244600" marR="0" rtl="0" algn="l">
              <a:lnSpc>
                <a:spcPct val="90000"/>
              </a:lnSpc>
              <a:spcBef>
                <a:spcPts val="6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FROM Orders o </a:t>
            </a:r>
            <a:endParaRPr b="0" i="0" sz="1800" u="none" cap="none" strike="noStrike">
              <a:solidFill>
                <a:schemeClr val="dk1"/>
              </a:solidFill>
              <a:latin typeface="Arial"/>
              <a:ea typeface="Arial"/>
              <a:cs typeface="Arial"/>
              <a:sym typeface="Arial"/>
            </a:endParaRPr>
          </a:p>
          <a:p>
            <a:pPr indent="-330200" lvl="0" marL="1244600" marR="0" rtl="0" algn="l">
              <a:lnSpc>
                <a:spcPct val="90000"/>
              </a:lnSpc>
              <a:spcBef>
                <a:spcPts val="6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INNER JOIN Customers c</a:t>
            </a:r>
            <a:endParaRPr b="0" i="0" sz="1800" u="none" cap="none" strike="noStrike">
              <a:solidFill>
                <a:schemeClr val="dk1"/>
              </a:solidFill>
              <a:latin typeface="Arial"/>
              <a:ea typeface="Arial"/>
              <a:cs typeface="Arial"/>
              <a:sym typeface="Arial"/>
            </a:endParaRPr>
          </a:p>
          <a:p>
            <a:pPr indent="-330200" lvl="0" marL="1244600" marR="0" rtl="0" algn="l">
              <a:lnSpc>
                <a:spcPct val="90000"/>
              </a:lnSpc>
              <a:spcBef>
                <a:spcPts val="600"/>
              </a:spcBef>
              <a:spcAft>
                <a:spcPts val="0"/>
              </a:spcAft>
              <a:buClr>
                <a:srgbClr val="000000"/>
              </a:buClr>
              <a:buSzPts val="3000"/>
              <a:buFont typeface="Comic Sans MS"/>
              <a:buNone/>
            </a:pPr>
            <a:r>
              <a:rPr b="0" i="0" lang="en" sz="1800" u="none" cap="none" strike="noStrike">
                <a:solidFill>
                  <a:srgbClr val="000000"/>
                </a:solidFill>
                <a:latin typeface="Arial"/>
                <a:ea typeface="Arial"/>
                <a:cs typeface="Arial"/>
                <a:sym typeface="Arial"/>
              </a:rPr>
              <a:t>ON o.CustomerID = c.CustomerID;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3" name="Shape 383"/>
        <p:cNvGrpSpPr/>
        <p:nvPr/>
      </p:nvGrpSpPr>
      <p:grpSpPr>
        <a:xfrm>
          <a:off x="0" y="0"/>
          <a:ext cx="0" cy="0"/>
          <a:chOff x="0" y="0"/>
          <a:chExt cx="0" cy="0"/>
        </a:xfrm>
      </p:grpSpPr>
      <p:sp>
        <p:nvSpPr>
          <p:cNvPr id="384" name="Google Shape;384;p56"/>
          <p:cNvSpPr txBox="1"/>
          <p:nvPr>
            <p:ph type="title"/>
          </p:nvPr>
        </p:nvSpPr>
        <p:spPr>
          <a:xfrm>
            <a:off x="285350" y="346400"/>
            <a:ext cx="8553900" cy="6285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3600"/>
              <a:buFont typeface="Comic Sans MS"/>
              <a:buNone/>
            </a:pPr>
            <a:r>
              <a:rPr lang="en"/>
              <a:t>Deleting Views</a:t>
            </a:r>
            <a:endParaRPr/>
          </a:p>
        </p:txBody>
      </p:sp>
      <p:sp>
        <p:nvSpPr>
          <p:cNvPr id="385" name="Google Shape;385;p56"/>
          <p:cNvSpPr txBox="1"/>
          <p:nvPr>
            <p:ph idx="1" type="body"/>
          </p:nvPr>
        </p:nvSpPr>
        <p:spPr>
          <a:xfrm>
            <a:off x="616775" y="1211525"/>
            <a:ext cx="8222400" cy="39318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After a view has been created, you can delete the view if it is not needed.</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80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When a view is deleted, the tables and the data upon which it is based are not affected.</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80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To delete a view, you can use the DROP VIEW statement, as shown in the following example: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3000"/>
              <a:buFont typeface="Arial"/>
              <a:buNone/>
            </a:pPr>
            <a:r>
              <a:t/>
            </a:r>
            <a:endParaRPr b="0" i="0" sz="1000" u="none" cap="none" strike="noStrike">
              <a:solidFill>
                <a:srgbClr val="000000"/>
              </a:solidFill>
              <a:latin typeface="Arial"/>
              <a:ea typeface="Arial"/>
              <a:cs typeface="Arial"/>
              <a:sym typeface="Arial"/>
            </a:endParaRPr>
          </a:p>
          <a:p>
            <a:pPr indent="-320675" lvl="0" marL="777875" marR="0" rtl="0" algn="l">
              <a:lnSpc>
                <a:spcPct val="100000"/>
              </a:lnSpc>
              <a:spcBef>
                <a:spcPts val="800"/>
              </a:spcBef>
              <a:spcAft>
                <a:spcPts val="0"/>
              </a:spcAft>
              <a:buClr>
                <a:srgbClr val="000000"/>
              </a:buClr>
              <a:buSzPts val="3000"/>
              <a:buFont typeface="Comic Sans MS"/>
              <a:buNone/>
            </a:pPr>
            <a:r>
              <a:rPr b="0" i="0" lang="en" sz="2000" u="none" cap="none" strike="noStrike">
                <a:solidFill>
                  <a:srgbClr val="000000"/>
                </a:solidFill>
                <a:latin typeface="Arial"/>
                <a:ea typeface="Arial"/>
                <a:cs typeface="Arial"/>
                <a:sym typeface="Arial"/>
              </a:rPr>
              <a:t>DROP VIEW CustomerOrders;</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700"/>
              </a:spcBef>
              <a:spcAft>
                <a:spcPts val="0"/>
              </a:spcAft>
              <a:buClr>
                <a:schemeClr val="dk1"/>
              </a:buClr>
              <a:buSzPts val="3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457200" y="101003"/>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References</a:t>
            </a:r>
            <a:endParaRPr b="1" i="0" sz="3600" u="none" cap="none" strike="noStrike">
              <a:solidFill>
                <a:schemeClr val="lt1"/>
              </a:solidFill>
              <a:latin typeface="Arial"/>
              <a:ea typeface="Arial"/>
              <a:cs typeface="Arial"/>
              <a:sym typeface="Arial"/>
            </a:endParaRPr>
          </a:p>
        </p:txBody>
      </p:sp>
      <p:sp>
        <p:nvSpPr>
          <p:cNvPr id="391" name="Google Shape;391;p5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chemeClr val="dk1"/>
              </a:buClr>
              <a:buSzPts val="1800"/>
              <a:buFont typeface="Arial"/>
              <a:buChar char="➢"/>
            </a:pPr>
            <a:r>
              <a:rPr lang="en" sz="1800" u="sng">
                <a:solidFill>
                  <a:schemeClr val="hlink"/>
                </a:solidFill>
                <a:hlinkClick r:id="rId3"/>
              </a:rPr>
              <a:t>http://www.mysqltutorial.org/basic-mysql-tutorial.aspx</a:t>
            </a:r>
            <a:endParaRPr sz="1800"/>
          </a:p>
          <a:p>
            <a:pPr indent="-342900" lvl="0" marL="457200" rtl="0" algn="l">
              <a:lnSpc>
                <a:spcPct val="90000"/>
              </a:lnSpc>
              <a:spcBef>
                <a:spcPts val="400"/>
              </a:spcBef>
              <a:spcAft>
                <a:spcPts val="0"/>
              </a:spcAft>
              <a:buClr>
                <a:schemeClr val="dk1"/>
              </a:buClr>
              <a:buSzPts val="1800"/>
              <a:buFont typeface="Arial"/>
              <a:buChar char="➢"/>
            </a:pPr>
            <a:r>
              <a:rPr lang="en" sz="1800" u="sng">
                <a:solidFill>
                  <a:schemeClr val="hlink"/>
                </a:solidFill>
                <a:hlinkClick r:id="rId4"/>
              </a:rPr>
              <a:t>https://www.w3schools.com/sql/sql_ref_mysql.asp</a:t>
            </a:r>
            <a:endParaRPr sz="1800"/>
          </a:p>
          <a:p>
            <a:pPr indent="0" lvl="0" marL="457200" rtl="0" algn="l">
              <a:lnSpc>
                <a:spcPct val="90000"/>
              </a:lnSpc>
              <a:spcBef>
                <a:spcPts val="400"/>
              </a:spcBef>
              <a:spcAft>
                <a:spcPts val="0"/>
              </a:spcAft>
              <a:buSzPts val="3000"/>
              <a:buNone/>
            </a:pPr>
            <a:r>
              <a:t/>
            </a:r>
            <a:endParaRPr sz="1800"/>
          </a:p>
          <a:p>
            <a:pPr indent="-342900" lvl="0" marL="457200" rtl="0" algn="l">
              <a:lnSpc>
                <a:spcPct val="90000"/>
              </a:lnSpc>
              <a:spcBef>
                <a:spcPts val="400"/>
              </a:spcBef>
              <a:spcAft>
                <a:spcPts val="0"/>
              </a:spcAft>
              <a:buClr>
                <a:schemeClr val="dk1"/>
              </a:buClr>
              <a:buSzPts val="1800"/>
              <a:buFont typeface="Arial"/>
              <a:buChar char="➢"/>
            </a:pPr>
            <a:r>
              <a:rPr lang="en" sz="1800" u="sng">
                <a:solidFill>
                  <a:schemeClr val="hlink"/>
                </a:solidFill>
                <a:hlinkClick r:id="rId5"/>
              </a:rPr>
              <a:t>https://dev.mysql.com/doc/refman/8.0/en/func-op-summary-ref.html</a:t>
            </a:r>
            <a:endParaRPr/>
          </a:p>
          <a:p>
            <a:pPr indent="0" lvl="0" marL="457200" rtl="0" algn="l">
              <a:lnSpc>
                <a:spcPct val="90000"/>
              </a:lnSpc>
              <a:spcBef>
                <a:spcPts val="400"/>
              </a:spcBef>
              <a:spcAft>
                <a:spcPts val="0"/>
              </a:spcAft>
              <a:buSzPts val="3000"/>
              <a:buNone/>
            </a:pPr>
            <a:r>
              <a:t/>
            </a:r>
            <a:endParaRPr sz="1800" u="sng">
              <a:solidFill>
                <a:schemeClr val="hlink"/>
              </a:solidFill>
            </a:endParaRPr>
          </a:p>
          <a:p>
            <a:pPr indent="-342900" lvl="0" marL="457200" rtl="0" algn="l">
              <a:lnSpc>
                <a:spcPct val="90000"/>
              </a:lnSpc>
              <a:spcBef>
                <a:spcPts val="400"/>
              </a:spcBef>
              <a:spcAft>
                <a:spcPts val="0"/>
              </a:spcAft>
              <a:buClr>
                <a:schemeClr val="dk1"/>
              </a:buClr>
              <a:buSzPts val="1800"/>
              <a:buFont typeface="Arial"/>
              <a:buChar char="➢"/>
            </a:pPr>
            <a:r>
              <a:rPr lang="en" sz="1800" u="sng">
                <a:solidFill>
                  <a:schemeClr val="hlink"/>
                </a:solidFill>
                <a:hlinkClick r:id="rId6"/>
              </a:rPr>
              <a:t>https://w3resource.com/mysql/mysql-functions-and-operators.php</a:t>
            </a:r>
            <a:endParaRPr sz="1800" u="sng">
              <a:solidFill>
                <a:schemeClr val="hlink"/>
              </a:solidFill>
            </a:endParaRPr>
          </a:p>
          <a:p>
            <a:pPr indent="0" lvl="0" marL="457200" rtl="0" algn="r">
              <a:lnSpc>
                <a:spcPct val="90000"/>
              </a:lnSpc>
              <a:spcBef>
                <a:spcPts val="400"/>
              </a:spcBef>
              <a:spcAft>
                <a:spcPts val="0"/>
              </a:spcAft>
              <a:buSzPts val="3000"/>
              <a:buNone/>
            </a:pPr>
            <a:r>
              <a:t/>
            </a:r>
            <a:endParaRPr sz="1400"/>
          </a:p>
          <a:p>
            <a:pPr indent="0" lvl="0" marL="0" marR="0" rtl="0" algn="l">
              <a:lnSpc>
                <a:spcPct val="200000"/>
              </a:lnSpc>
              <a:spcBef>
                <a:spcPts val="0"/>
              </a:spcBef>
              <a:spcAft>
                <a:spcPts val="0"/>
              </a:spcAft>
              <a:buSzPts val="3000"/>
              <a:buNone/>
            </a:pPr>
            <a:r>
              <a:t/>
            </a:r>
            <a:endParaRPr sz="1800"/>
          </a:p>
          <a:p>
            <a:pPr indent="0" lvl="0" marL="0" marR="0" rtl="0" algn="l">
              <a:lnSpc>
                <a:spcPct val="200000"/>
              </a:lnSpc>
              <a:spcBef>
                <a:spcPts val="600"/>
              </a:spcBef>
              <a:spcAft>
                <a:spcPts val="0"/>
              </a:spcAft>
              <a:buClr>
                <a:schemeClr val="dk1"/>
              </a:buClr>
              <a:buSzPts val="3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Primary Key</a:t>
            </a:r>
            <a:endParaRPr b="1" i="0" sz="3600" u="none" cap="none" strike="noStrike">
              <a:solidFill>
                <a:schemeClr val="lt1"/>
              </a:solidFill>
              <a:latin typeface="Arial"/>
              <a:ea typeface="Arial"/>
              <a:cs typeface="Arial"/>
              <a:sym typeface="Arial"/>
            </a:endParaRPr>
          </a:p>
        </p:txBody>
      </p:sp>
      <p:sp>
        <p:nvSpPr>
          <p:cNvPr id="112" name="Google Shape;112;p2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Primary key is a field in a table which uniquely identifies each row in a database table. </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Primary keys must contain unique values. </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A primary key column cannot have NULL values.</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A table can have only one primary key, which may consist of single or multiple fields. When multiple fields are used as a primary key, they are called a composite key.</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If a table has a primary key defined on any field(s), then you can not have two records having the same value of that field(s).</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Primary Key</a:t>
            </a:r>
            <a:endParaRPr b="1" i="0" sz="3600" u="none" cap="none" strike="noStrike">
              <a:solidFill>
                <a:schemeClr val="lt1"/>
              </a:solidFill>
              <a:latin typeface="Arial"/>
              <a:ea typeface="Arial"/>
              <a:cs typeface="Arial"/>
              <a:sym typeface="Arial"/>
            </a:endParaRPr>
          </a:p>
        </p:txBody>
      </p:sp>
      <p:sp>
        <p:nvSpPr>
          <p:cNvPr id="119" name="Google Shape;119;p2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CREATE TABLE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UserId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Name VARCHAR(100),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Email VARCHAR(100),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Password VARCHAR(15),</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DateOfBirth DATE,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r>
              <a:rPr b="1" i="0" lang="en" sz="1800" u="none" cap="none" strike="noStrike">
                <a:solidFill>
                  <a:schemeClr val="dk1"/>
                </a:solidFill>
                <a:latin typeface="Arial"/>
                <a:ea typeface="Arial"/>
                <a:cs typeface="Arial"/>
                <a:sym typeface="Arial"/>
              </a:rPr>
              <a:t>PRIMARY KEY(UserId)</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UserId as a Primary Key.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2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CREATE TABLE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UserId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Name VARCHAR(100),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Email VARCHAR(100),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Password VARCHAR(15),</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DateOfBirth DATE,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a:t>
            </a:r>
            <a:r>
              <a:rPr b="1" i="0" lang="en" sz="1800" u="none" cap="none" strike="noStrike">
                <a:solidFill>
                  <a:schemeClr val="dk1"/>
                </a:solidFill>
                <a:latin typeface="Arial"/>
                <a:ea typeface="Arial"/>
                <a:cs typeface="Arial"/>
                <a:sym typeface="Arial"/>
              </a:rPr>
              <a:t>PRIMARY KEY(UserId, Email)</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Combination of UserId and Email is Primary Key.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Primary Key</a:t>
            </a:r>
            <a:endParaRPr b="1" i="0" sz="3600" u="none" cap="none" strike="noStrike">
              <a:solidFill>
                <a:schemeClr val="lt1"/>
              </a:solidFill>
              <a:latin typeface="Arial"/>
              <a:ea typeface="Arial"/>
              <a:cs typeface="Arial"/>
              <a:sym typeface="Arial"/>
            </a:endParaRPr>
          </a:p>
        </p:txBody>
      </p:sp>
      <p:sp>
        <p:nvSpPr>
          <p:cNvPr id="126" name="Google Shape;126;p2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Adding Primary Key to existing table:</a:t>
            </a:r>
            <a:endParaRPr b="0" i="0" sz="2200" u="none" cap="none" strike="noStrike">
              <a:solidFill>
                <a:schemeClr val="dk1"/>
              </a:solidFill>
              <a:latin typeface="Arial"/>
              <a:ea typeface="Arial"/>
              <a:cs typeface="Arial"/>
              <a:sym typeface="Arial"/>
            </a:endParaRPr>
          </a:p>
          <a:p>
            <a:pPr indent="457200" lvl="0" marL="457200" marR="0" rtl="0" algn="l">
              <a:lnSpc>
                <a:spcPct val="100000"/>
              </a:lnSpc>
              <a:spcBef>
                <a:spcPts val="600"/>
              </a:spcBef>
              <a:spcAft>
                <a:spcPts val="0"/>
              </a:spcAft>
              <a:buClr>
                <a:schemeClr val="dk1"/>
              </a:buClr>
              <a:buSzPts val="1100"/>
              <a:buFont typeface="Arial"/>
              <a:buNone/>
            </a:pPr>
            <a:r>
              <a:rPr b="0" i="0" lang="en" sz="2200" u="none" cap="none" strike="noStrike">
                <a:solidFill>
                  <a:schemeClr val="dk1"/>
                </a:solidFill>
                <a:latin typeface="Arial"/>
                <a:ea typeface="Arial"/>
                <a:cs typeface="Arial"/>
                <a:sym typeface="Arial"/>
              </a:rPr>
              <a:t>ALTER TABLE User</a:t>
            </a:r>
            <a:endParaRPr b="0" i="0" sz="2200" u="none" cap="none" strike="noStrike">
              <a:solidFill>
                <a:schemeClr val="dk1"/>
              </a:solidFill>
              <a:latin typeface="Arial"/>
              <a:ea typeface="Arial"/>
              <a:cs typeface="Arial"/>
              <a:sym typeface="Arial"/>
            </a:endParaRPr>
          </a:p>
          <a:p>
            <a:pPr indent="457200" lvl="0" marL="914400" marR="0" rtl="0" algn="l">
              <a:lnSpc>
                <a:spcPct val="100000"/>
              </a:lnSpc>
              <a:spcBef>
                <a:spcPts val="600"/>
              </a:spcBef>
              <a:spcAft>
                <a:spcPts val="0"/>
              </a:spcAft>
              <a:buClr>
                <a:schemeClr val="dk1"/>
              </a:buClr>
              <a:buSzPts val="1100"/>
              <a:buFont typeface="Arial"/>
              <a:buNone/>
            </a:pPr>
            <a:r>
              <a:rPr b="0" i="0" lang="en" sz="2200" u="none" cap="none" strike="noStrike">
                <a:solidFill>
                  <a:schemeClr val="dk1"/>
                </a:solidFill>
                <a:latin typeface="Arial"/>
                <a:ea typeface="Arial"/>
                <a:cs typeface="Arial"/>
                <a:sym typeface="Arial"/>
              </a:rPr>
              <a:t>ADD PRIMARY KEY (UserId);</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200" u="none" cap="none" strike="noStrike">
              <a:solidFill>
                <a:schemeClr val="dk1"/>
              </a:solidFill>
              <a:latin typeface="Arial"/>
              <a:ea typeface="Arial"/>
              <a:cs typeface="Arial"/>
              <a:sym typeface="Arial"/>
            </a:endParaRPr>
          </a:p>
          <a:p>
            <a:pPr indent="-368300" lvl="0" marL="457200" marR="0" rtl="0" algn="l">
              <a:lnSpc>
                <a:spcPct val="100000"/>
              </a:lnSpc>
              <a:spcBef>
                <a:spcPts val="600"/>
              </a:spcBef>
              <a:spcAft>
                <a:spcPts val="0"/>
              </a:spcAft>
              <a:buClr>
                <a:schemeClr val="dk1"/>
              </a:buClr>
              <a:buSzPts val="2200"/>
              <a:buFont typeface="Arial"/>
              <a:buChar char="➢"/>
            </a:pPr>
            <a:r>
              <a:rPr b="0" i="0" lang="en" sz="2200" u="none" cap="none" strike="noStrike">
                <a:solidFill>
                  <a:schemeClr val="dk1"/>
                </a:solidFill>
                <a:latin typeface="Arial"/>
                <a:ea typeface="Arial"/>
                <a:cs typeface="Arial"/>
                <a:sym typeface="Arial"/>
              </a:rPr>
              <a:t>Removing primary key from a table:</a:t>
            </a:r>
            <a:endParaRPr b="0" i="0" sz="2200" u="none" cap="none" strike="noStrike">
              <a:solidFill>
                <a:schemeClr val="dk1"/>
              </a:solidFill>
              <a:latin typeface="Arial"/>
              <a:ea typeface="Arial"/>
              <a:cs typeface="Arial"/>
              <a:sym typeface="Arial"/>
            </a:endParaRPr>
          </a:p>
          <a:p>
            <a:pPr indent="457200" lvl="0" marL="457200" marR="0" rtl="0" algn="l">
              <a:lnSpc>
                <a:spcPct val="100000"/>
              </a:lnSpc>
              <a:spcBef>
                <a:spcPts val="600"/>
              </a:spcBef>
              <a:spcAft>
                <a:spcPts val="0"/>
              </a:spcAft>
              <a:buClr>
                <a:schemeClr val="dk1"/>
              </a:buClr>
              <a:buSzPts val="1100"/>
              <a:buFont typeface="Arial"/>
              <a:buNone/>
            </a:pPr>
            <a:r>
              <a:rPr b="0" i="0" lang="en" sz="2200" u="none" cap="none" strike="noStrike">
                <a:solidFill>
                  <a:schemeClr val="dk1"/>
                </a:solidFill>
                <a:latin typeface="Arial"/>
                <a:ea typeface="Arial"/>
                <a:cs typeface="Arial"/>
                <a:sym typeface="Arial"/>
              </a:rPr>
              <a:t>ALTER TABLE User</a:t>
            </a:r>
            <a:endParaRPr b="0" i="0" sz="2200" u="none" cap="none" strike="noStrike">
              <a:solidFill>
                <a:schemeClr val="dk1"/>
              </a:solidFill>
              <a:latin typeface="Arial"/>
              <a:ea typeface="Arial"/>
              <a:cs typeface="Arial"/>
              <a:sym typeface="Arial"/>
            </a:endParaRPr>
          </a:p>
          <a:p>
            <a:pPr indent="457200" lvl="0" marL="914400" marR="0" rtl="0" algn="l">
              <a:lnSpc>
                <a:spcPct val="100000"/>
              </a:lnSpc>
              <a:spcBef>
                <a:spcPts val="600"/>
              </a:spcBef>
              <a:spcAft>
                <a:spcPts val="0"/>
              </a:spcAft>
              <a:buClr>
                <a:schemeClr val="dk1"/>
              </a:buClr>
              <a:buSzPts val="1100"/>
              <a:buFont typeface="Arial"/>
              <a:buNone/>
            </a:pPr>
            <a:r>
              <a:rPr b="0" i="0" lang="en" sz="2200" u="none" cap="none" strike="noStrike">
                <a:solidFill>
                  <a:schemeClr val="dk1"/>
                </a:solidFill>
                <a:latin typeface="Arial"/>
                <a:ea typeface="Arial"/>
                <a:cs typeface="Arial"/>
                <a:sym typeface="Arial"/>
              </a:rPr>
              <a:t>DROP PRIMARY KEY;</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60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Ensures that a column cannot have NULL value.</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By default, a column can hold NULL values. If you do not want a column to have a NULL value, then you need to define NOT NULL constraint on that column specifying that NULL is not allowed for that column.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A NULL is not the same as no data, rather, it represents unknown data.</a:t>
            </a:r>
            <a:endParaRPr b="0" i="0" sz="2400" u="none" cap="none" strike="noStrike">
              <a:solidFill>
                <a:schemeClr val="dk1"/>
              </a:solidFill>
              <a:latin typeface="Arial"/>
              <a:ea typeface="Arial"/>
              <a:cs typeface="Arial"/>
              <a:sym typeface="Arial"/>
            </a:endParaRPr>
          </a:p>
        </p:txBody>
      </p:sp>
      <p:sp>
        <p:nvSpPr>
          <p:cNvPr id="132" name="Google Shape;132;p2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NOT NULL</a:t>
            </a:r>
            <a:endParaRPr b="1" i="0" sz="36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Arial"/>
              <a:buNone/>
            </a:pPr>
            <a:r>
              <a:rPr b="1" i="0" lang="en" sz="3600" u="none" cap="none" strike="noStrike">
                <a:solidFill>
                  <a:schemeClr val="lt1"/>
                </a:solidFill>
                <a:latin typeface="Arial"/>
                <a:ea typeface="Arial"/>
                <a:cs typeface="Arial"/>
                <a:sym typeface="Arial"/>
              </a:rPr>
              <a:t>Constraints: NOT NULL</a:t>
            </a:r>
            <a:endParaRPr b="1" i="0" sz="3600" u="none" cap="none" strike="noStrike">
              <a:solidFill>
                <a:schemeClr val="lt1"/>
              </a:solidFill>
              <a:latin typeface="Arial"/>
              <a:ea typeface="Arial"/>
              <a:cs typeface="Arial"/>
              <a:sym typeface="Arial"/>
            </a:endParaRPr>
          </a:p>
        </p:txBody>
      </p:sp>
      <p:sp>
        <p:nvSpPr>
          <p:cNvPr id="139" name="Google Shape;139;p2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CREATE TABLE User(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UserId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Name VARCHAR(100),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Email VARCHAR(100) </a:t>
            </a:r>
            <a:r>
              <a:rPr b="1" i="0" lang="en" sz="1800" u="none" cap="none" strike="noStrike">
                <a:solidFill>
                  <a:schemeClr val="dk1"/>
                </a:solidFill>
                <a:latin typeface="Arial"/>
                <a:ea typeface="Arial"/>
                <a:cs typeface="Arial"/>
                <a:sym typeface="Arial"/>
              </a:rPr>
              <a:t>NOT NULL</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Password VARCHAR(15),</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DateOfBirth DATE,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	PRIMARY KEY(UserId)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140" name="Google Shape;140;p2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Adding NOT NULL constraint to existing table: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ALTER TABLE User</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600"/>
              </a:spcBef>
              <a:spcAft>
                <a:spcPts val="0"/>
              </a:spcAft>
              <a:buClr>
                <a:schemeClr val="dk1"/>
              </a:buClr>
              <a:buSzPts val="3000"/>
              <a:buFont typeface="Arial"/>
              <a:buNone/>
            </a:pPr>
            <a:r>
              <a:rPr b="0" i="0" lang="en" sz="1800" u="none" cap="none" strike="noStrike">
                <a:solidFill>
                  <a:schemeClr val="dk1"/>
                </a:solidFill>
                <a:latin typeface="Arial"/>
                <a:ea typeface="Arial"/>
                <a:cs typeface="Arial"/>
                <a:sym typeface="Arial"/>
              </a:rPr>
              <a:t>MODIFY NAME VARCHAR(100) NOT NULL;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