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 name="Google Shape;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0:notes"/>
          <p:cNvSpPr/>
          <p:nvPr>
            <p:ph idx="2" type="sldImg"/>
          </p:nvPr>
        </p:nvSpPr>
        <p:spPr>
          <a:xfrm>
            <a:off x="406665" y="696912"/>
            <a:ext cx="6195483" cy="34845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97" name="Google Shape;97;p10:notes"/>
          <p:cNvSpPr txBox="1"/>
          <p:nvPr>
            <p:ph idx="1" type="body"/>
          </p:nvPr>
        </p:nvSpPr>
        <p:spPr>
          <a:xfrm>
            <a:off x="935037" y="4414837"/>
            <a:ext cx="5137150" cy="418465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1:notes"/>
          <p:cNvSpPr txBox="1"/>
          <p:nvPr>
            <p:ph idx="12" type="sldNum"/>
          </p:nvPr>
        </p:nvSpPr>
        <p:spPr>
          <a:xfrm>
            <a:off x="3886200" y="8686800"/>
            <a:ext cx="2949575" cy="4349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4" name="Google Shape;104;p11:notes"/>
          <p:cNvSpPr/>
          <p:nvPr>
            <p:ph idx="2" type="sldImg"/>
          </p:nvPr>
        </p:nvSpPr>
        <p:spPr>
          <a:xfrm>
            <a:off x="406665" y="696912"/>
            <a:ext cx="6195483" cy="34845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05" name="Google Shape;105;p11:notes"/>
          <p:cNvSpPr txBox="1"/>
          <p:nvPr>
            <p:ph idx="1" type="body"/>
          </p:nvPr>
        </p:nvSpPr>
        <p:spPr>
          <a:xfrm>
            <a:off x="935037" y="4414837"/>
            <a:ext cx="5137150" cy="418465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2:notes"/>
          <p:cNvSpPr txBox="1"/>
          <p:nvPr>
            <p:ph idx="12" type="sldNum"/>
          </p:nvPr>
        </p:nvSpPr>
        <p:spPr>
          <a:xfrm>
            <a:off x="3886200" y="8686800"/>
            <a:ext cx="2949575" cy="4349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1" name="Google Shape;111;p12:notes"/>
          <p:cNvSpPr/>
          <p:nvPr>
            <p:ph idx="2" type="sldImg"/>
          </p:nvPr>
        </p:nvSpPr>
        <p:spPr>
          <a:xfrm>
            <a:off x="407723" y="696912"/>
            <a:ext cx="6187016" cy="34782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12" name="Google Shape;112;p12:notes"/>
          <p:cNvSpPr txBox="1"/>
          <p:nvPr>
            <p:ph idx="1" type="body"/>
          </p:nvPr>
        </p:nvSpPr>
        <p:spPr>
          <a:xfrm>
            <a:off x="935037" y="4414837"/>
            <a:ext cx="5130800" cy="417671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p:nvPr>
            <p:ph idx="2" type="sldImg"/>
          </p:nvPr>
        </p:nvSpPr>
        <p:spPr>
          <a:xfrm>
            <a:off x="406400" y="696913"/>
            <a:ext cx="6196013" cy="34845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18" name="Google Shape;118;p13:notes"/>
          <p:cNvSpPr txBox="1"/>
          <p:nvPr>
            <p:ph idx="1" type="body"/>
          </p:nvPr>
        </p:nvSpPr>
        <p:spPr>
          <a:xfrm>
            <a:off x="935037" y="4414837"/>
            <a:ext cx="5137150" cy="418465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txBox="1"/>
          <p:nvPr>
            <p:ph idx="12" type="sldNum"/>
          </p:nvPr>
        </p:nvSpPr>
        <p:spPr>
          <a:xfrm>
            <a:off x="3886200" y="8686800"/>
            <a:ext cx="2949575" cy="4349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6" name="Google Shape;126;p14:notes"/>
          <p:cNvSpPr/>
          <p:nvPr>
            <p:ph idx="2" type="sldImg"/>
          </p:nvPr>
        </p:nvSpPr>
        <p:spPr>
          <a:xfrm>
            <a:off x="382323" y="685800"/>
            <a:ext cx="6085416" cy="34210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27" name="Google Shape;127;p14:notes"/>
          <p:cNvSpPr txBox="1"/>
          <p:nvPr>
            <p:ph idx="1" type="body"/>
          </p:nvPr>
        </p:nvSpPr>
        <p:spPr>
          <a:xfrm>
            <a:off x="914400" y="4343400"/>
            <a:ext cx="5021262" cy="410686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txBox="1"/>
          <p:nvPr>
            <p:ph idx="12" type="sldNum"/>
          </p:nvPr>
        </p:nvSpPr>
        <p:spPr>
          <a:xfrm>
            <a:off x="3886200" y="8686800"/>
            <a:ext cx="2949575" cy="4349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3" name="Google Shape;133;p15:notes"/>
          <p:cNvSpPr/>
          <p:nvPr>
            <p:ph idx="2" type="sldImg"/>
          </p:nvPr>
        </p:nvSpPr>
        <p:spPr>
          <a:xfrm>
            <a:off x="382323" y="685800"/>
            <a:ext cx="6085416" cy="34210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34" name="Google Shape;134;p15:notes"/>
          <p:cNvSpPr txBox="1"/>
          <p:nvPr>
            <p:ph idx="1" type="body"/>
          </p:nvPr>
        </p:nvSpPr>
        <p:spPr>
          <a:xfrm>
            <a:off x="914400" y="4343400"/>
            <a:ext cx="5021262" cy="410686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txBox="1"/>
          <p:nvPr>
            <p:ph idx="12" type="sldNum"/>
          </p:nvPr>
        </p:nvSpPr>
        <p:spPr>
          <a:xfrm>
            <a:off x="3886200" y="8686800"/>
            <a:ext cx="2949575" cy="4349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1" name="Google Shape;141;p16:notes"/>
          <p:cNvSpPr/>
          <p:nvPr>
            <p:ph idx="2" type="sldImg"/>
          </p:nvPr>
        </p:nvSpPr>
        <p:spPr>
          <a:xfrm>
            <a:off x="382323" y="685800"/>
            <a:ext cx="6085416" cy="34210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42" name="Google Shape;142;p16:notes"/>
          <p:cNvSpPr txBox="1"/>
          <p:nvPr>
            <p:ph idx="1" type="body"/>
          </p:nvPr>
        </p:nvSpPr>
        <p:spPr>
          <a:xfrm>
            <a:off x="914400" y="4343400"/>
            <a:ext cx="5021262" cy="410686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txBox="1"/>
          <p:nvPr>
            <p:ph idx="12" type="sldNum"/>
          </p:nvPr>
        </p:nvSpPr>
        <p:spPr>
          <a:xfrm>
            <a:off x="3886200" y="8686800"/>
            <a:ext cx="2949575" cy="4349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8" name="Google Shape;148;p17:notes"/>
          <p:cNvSpPr/>
          <p:nvPr>
            <p:ph idx="2" type="sldImg"/>
          </p:nvPr>
        </p:nvSpPr>
        <p:spPr>
          <a:xfrm>
            <a:off x="382323" y="685800"/>
            <a:ext cx="6085416" cy="34210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49" name="Google Shape;149;p17:notes"/>
          <p:cNvSpPr txBox="1"/>
          <p:nvPr>
            <p:ph idx="1" type="body"/>
          </p:nvPr>
        </p:nvSpPr>
        <p:spPr>
          <a:xfrm>
            <a:off x="914400" y="4343400"/>
            <a:ext cx="5021262" cy="410686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p:nvPr>
            <p:ph idx="2" type="sldImg"/>
          </p:nvPr>
        </p:nvSpPr>
        <p:spPr>
          <a:xfrm>
            <a:off x="409575" y="696913"/>
            <a:ext cx="6184900" cy="34798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55" name="Google Shape;155;p18:notes"/>
          <p:cNvSpPr txBox="1"/>
          <p:nvPr>
            <p:ph idx="1" type="body"/>
          </p:nvPr>
        </p:nvSpPr>
        <p:spPr>
          <a:xfrm>
            <a:off x="935037" y="4414837"/>
            <a:ext cx="5132387" cy="417671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9:notes"/>
          <p:cNvSpPr/>
          <p:nvPr>
            <p:ph idx="2" type="sldImg"/>
          </p:nvPr>
        </p:nvSpPr>
        <p:spPr>
          <a:xfrm>
            <a:off x="407458" y="696912"/>
            <a:ext cx="6189133" cy="34798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61" name="Google Shape;161;p19:notes"/>
          <p:cNvSpPr txBox="1"/>
          <p:nvPr>
            <p:ph idx="1" type="body"/>
          </p:nvPr>
        </p:nvSpPr>
        <p:spPr>
          <a:xfrm>
            <a:off x="935037" y="4414837"/>
            <a:ext cx="5132387" cy="417671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2" type="sldNum"/>
          </p:nvPr>
        </p:nvSpPr>
        <p:spPr>
          <a:xfrm>
            <a:off x="3886200" y="8686800"/>
            <a:ext cx="2949575" cy="4349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8" name="Google Shape;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49" name="Google Shape;49;p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p:nvPr>
            <p:ph idx="2" type="sldImg"/>
          </p:nvPr>
        </p:nvSpPr>
        <p:spPr>
          <a:xfrm>
            <a:off x="409575" y="696913"/>
            <a:ext cx="6183313" cy="34782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67" name="Google Shape;167;p20:notes"/>
          <p:cNvSpPr txBox="1"/>
          <p:nvPr>
            <p:ph idx="1" type="body"/>
          </p:nvPr>
        </p:nvSpPr>
        <p:spPr>
          <a:xfrm>
            <a:off x="935037" y="4414837"/>
            <a:ext cx="5130800" cy="417671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p:nvPr>
            <p:ph idx="2" type="sldImg"/>
          </p:nvPr>
        </p:nvSpPr>
        <p:spPr>
          <a:xfrm>
            <a:off x="407723" y="696912"/>
            <a:ext cx="6187016" cy="34782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73" name="Google Shape;173;p21:notes"/>
          <p:cNvSpPr txBox="1"/>
          <p:nvPr>
            <p:ph idx="1" type="body"/>
          </p:nvPr>
        </p:nvSpPr>
        <p:spPr>
          <a:xfrm>
            <a:off x="935037" y="4414837"/>
            <a:ext cx="5130800" cy="417671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p:nvPr>
            <p:ph idx="2" type="sldImg"/>
          </p:nvPr>
        </p:nvSpPr>
        <p:spPr>
          <a:xfrm>
            <a:off x="407723" y="696912"/>
            <a:ext cx="6187016" cy="34782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79" name="Google Shape;179;p22:notes"/>
          <p:cNvSpPr txBox="1"/>
          <p:nvPr>
            <p:ph idx="1" type="body"/>
          </p:nvPr>
        </p:nvSpPr>
        <p:spPr>
          <a:xfrm>
            <a:off x="935037" y="4414837"/>
            <a:ext cx="5130800" cy="417671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3:notes"/>
          <p:cNvSpPr txBox="1"/>
          <p:nvPr>
            <p:ph idx="12" type="sldNum"/>
          </p:nvPr>
        </p:nvSpPr>
        <p:spPr>
          <a:xfrm>
            <a:off x="3886200" y="8686800"/>
            <a:ext cx="2949575" cy="4349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5" name="Google Shape;185;p23:notes"/>
          <p:cNvSpPr/>
          <p:nvPr>
            <p:ph idx="2" type="sldImg"/>
          </p:nvPr>
        </p:nvSpPr>
        <p:spPr>
          <a:xfrm>
            <a:off x="384175" y="685800"/>
            <a:ext cx="6081713" cy="34210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86" name="Google Shape;186;p23:notes"/>
          <p:cNvSpPr txBox="1"/>
          <p:nvPr>
            <p:ph idx="1" type="body"/>
          </p:nvPr>
        </p:nvSpPr>
        <p:spPr>
          <a:xfrm>
            <a:off x="914400" y="4343400"/>
            <a:ext cx="5021262" cy="410686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4: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93" name="Google Shape;193;p24: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5:notes"/>
          <p:cNvSpPr txBox="1"/>
          <p:nvPr>
            <p:ph idx="12" type="sldNum"/>
          </p:nvPr>
        </p:nvSpPr>
        <p:spPr>
          <a:xfrm>
            <a:off x="3886200" y="8686800"/>
            <a:ext cx="2949575" cy="4349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9" name="Google Shape;199;p25:notes"/>
          <p:cNvSpPr/>
          <p:nvPr>
            <p:ph idx="2" type="sldImg"/>
          </p:nvPr>
        </p:nvSpPr>
        <p:spPr>
          <a:xfrm>
            <a:off x="382323" y="685800"/>
            <a:ext cx="6085416" cy="34210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00" name="Google Shape;200;p25:notes"/>
          <p:cNvSpPr txBox="1"/>
          <p:nvPr>
            <p:ph idx="1" type="body"/>
          </p:nvPr>
        </p:nvSpPr>
        <p:spPr>
          <a:xfrm>
            <a:off x="914400" y="4343400"/>
            <a:ext cx="5021262" cy="410686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6:notes"/>
          <p:cNvSpPr txBox="1"/>
          <p:nvPr>
            <p:ph idx="12" type="sldNum"/>
          </p:nvPr>
        </p:nvSpPr>
        <p:spPr>
          <a:xfrm>
            <a:off x="3886200" y="8686800"/>
            <a:ext cx="2949600" cy="4350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7" name="Google Shape;207;p26:notes"/>
          <p:cNvSpPr/>
          <p:nvPr>
            <p:ph idx="2" type="sldImg"/>
          </p:nvPr>
        </p:nvSpPr>
        <p:spPr>
          <a:xfrm>
            <a:off x="382323" y="685800"/>
            <a:ext cx="6085500" cy="3421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08" name="Google Shape;208;p26:notes"/>
          <p:cNvSpPr txBox="1"/>
          <p:nvPr>
            <p:ph idx="1" type="body"/>
          </p:nvPr>
        </p:nvSpPr>
        <p:spPr>
          <a:xfrm>
            <a:off x="914400" y="4343400"/>
            <a:ext cx="5021400" cy="4107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7:notes"/>
          <p:cNvSpPr txBox="1"/>
          <p:nvPr>
            <p:ph idx="12" type="sldNum"/>
          </p:nvPr>
        </p:nvSpPr>
        <p:spPr>
          <a:xfrm>
            <a:off x="3886200" y="8686800"/>
            <a:ext cx="2949575" cy="4349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5" name="Google Shape;215;p27:notes"/>
          <p:cNvSpPr/>
          <p:nvPr>
            <p:ph idx="2" type="sldImg"/>
          </p:nvPr>
        </p:nvSpPr>
        <p:spPr>
          <a:xfrm>
            <a:off x="382323" y="685800"/>
            <a:ext cx="6085416" cy="34210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16" name="Google Shape;216;p27:notes"/>
          <p:cNvSpPr txBox="1"/>
          <p:nvPr>
            <p:ph idx="1" type="body"/>
          </p:nvPr>
        </p:nvSpPr>
        <p:spPr>
          <a:xfrm>
            <a:off x="914400" y="4343400"/>
            <a:ext cx="5021262" cy="410686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8:notes"/>
          <p:cNvSpPr txBox="1"/>
          <p:nvPr>
            <p:ph idx="12" type="sldNum"/>
          </p:nvPr>
        </p:nvSpPr>
        <p:spPr>
          <a:xfrm>
            <a:off x="3886200" y="8686800"/>
            <a:ext cx="2949600" cy="4350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2" name="Google Shape;222;p28:notes"/>
          <p:cNvSpPr/>
          <p:nvPr>
            <p:ph idx="2" type="sldImg"/>
          </p:nvPr>
        </p:nvSpPr>
        <p:spPr>
          <a:xfrm>
            <a:off x="382323" y="685800"/>
            <a:ext cx="6085500" cy="3421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23" name="Google Shape;223;p28:notes"/>
          <p:cNvSpPr txBox="1"/>
          <p:nvPr>
            <p:ph idx="1" type="body"/>
          </p:nvPr>
        </p:nvSpPr>
        <p:spPr>
          <a:xfrm>
            <a:off x="914400" y="4343400"/>
            <a:ext cx="5021400" cy="4107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406665" y="696912"/>
            <a:ext cx="6195483" cy="34845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55" name="Google Shape;55;p3:notes"/>
          <p:cNvSpPr txBox="1"/>
          <p:nvPr>
            <p:ph idx="1" type="body"/>
          </p:nvPr>
        </p:nvSpPr>
        <p:spPr>
          <a:xfrm>
            <a:off x="935037" y="4414837"/>
            <a:ext cx="5137150" cy="418465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61" name="Google Shape;61;p4: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67" name="Google Shape;67;p5: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73" name="Google Shape;73;p6: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79" name="Google Shape;79;p7: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85" name="Google Shape;85;p8: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p:nvPr>
            <p:ph idx="2" type="sldImg"/>
          </p:nvPr>
        </p:nvSpPr>
        <p:spPr>
          <a:xfrm>
            <a:off x="384175" y="685800"/>
            <a:ext cx="6070600" cy="34099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91" name="Google Shape;91;p9:notes"/>
          <p:cNvSpPr txBox="1"/>
          <p:nvPr>
            <p:ph idx="1" type="body"/>
          </p:nvPr>
        </p:nvSpPr>
        <p:spPr>
          <a:xfrm>
            <a:off x="914400" y="4343400"/>
            <a:ext cx="5010150" cy="409575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518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0" y="349660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12" name="Google Shape;12;p2"/>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9pPr>
          </a:lstStyle>
          <a:p/>
        </p:txBody>
      </p:sp>
      <p:sp>
        <p:nvSpPr>
          <p:cNvPr id="13" name="Google Shape;13;p2"/>
          <p:cNvSpPr txBox="1"/>
          <p:nvPr>
            <p:ph idx="1" type="subTitle"/>
          </p:nvPr>
        </p:nvSpPr>
        <p:spPr>
          <a:xfrm>
            <a:off x="685800" y="3627027"/>
            <a:ext cx="7772400" cy="774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4" name="Google Shape;14;p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3"/>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18" name="Google Shape;18;p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149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p4"/>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24" name="Google Shape;24;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25" name="Google Shape;25;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5"/>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31" name="Google Shape;31;p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32" name="Google Shape;32;p5"/>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35" name="Google Shape;35;p6"/>
          <p:cNvSpPr/>
          <p:nvPr/>
        </p:nvSpPr>
        <p:spPr>
          <a:xfrm>
            <a:off x="4274" y="0"/>
            <a:ext cx="9144000" cy="44064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 name="Google Shape;36;p6"/>
          <p:cNvCxnSpPr/>
          <p:nvPr/>
        </p:nvCxnSpPr>
        <p:spPr>
          <a:xfrm>
            <a:off x="0" y="4384371"/>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37" name="Google Shape;37;p6"/>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javatpoint.com/indexing-in-dbms" TargetMode="External"/><Relationship Id="rId4" Type="http://schemas.openxmlformats.org/officeDocument/2006/relationships/hyperlink" Target="https://www.javatpoint.com/indexing-in-dbms" TargetMode="External"/><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a2hosting.in/kb/developer-corner/mysql/using-indexes-to-improve-mysql-query-performan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geeksforgeeks.org/query-optimiz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beginner-sql-tutorial.com/sql-query-tuning.htm" TargetMode="External"/><Relationship Id="rId4" Type="http://schemas.openxmlformats.org/officeDocument/2006/relationships/hyperlink" Target="https://www.geeksforgeeks.org/query-optimization/" TargetMode="External"/><Relationship Id="rId5" Type="http://schemas.openxmlformats.org/officeDocument/2006/relationships/hyperlink" Target="http://nptel.ac.in/courses/106104021/" TargetMode="External"/><Relationship Id="rId6" Type="http://schemas.openxmlformats.org/officeDocument/2006/relationships/hyperlink" Target="https://youtu.be/GYQZpYEaNv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ev.mysql.com/doc/refman/8.0/en/create-procedur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mysqltutorial.org/mysql-stored-fun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geeksforgeeks.org/difference-between-function-and-procedur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8"/>
          <p:cNvSpPr txBox="1"/>
          <p:nvPr>
            <p:ph type="ctrTitle"/>
          </p:nvPr>
        </p:nvSpPr>
        <p:spPr>
          <a:xfrm>
            <a:off x="685800" y="2207951"/>
            <a:ext cx="7772400" cy="130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7200"/>
              <a:buFont typeface="Arial"/>
              <a:buNone/>
            </a:pPr>
            <a:r>
              <a:rPr lang="en" sz="3600"/>
              <a:t>Best Practices &amp; Implementation</a:t>
            </a:r>
            <a:endParaRPr i="0" sz="3600" u="none" cap="none" strike="noStrike">
              <a:solidFill>
                <a:schemeClr val="lt1"/>
              </a:solidFill>
            </a:endParaRPr>
          </a:p>
          <a:p>
            <a:pPr indent="0" lvl="0" marL="0" marR="0" rtl="0" algn="l">
              <a:lnSpc>
                <a:spcPct val="100000"/>
              </a:lnSpc>
              <a:spcBef>
                <a:spcPts val="0"/>
              </a:spcBef>
              <a:spcAft>
                <a:spcPts val="0"/>
              </a:spcAft>
              <a:buClr>
                <a:schemeClr val="lt1"/>
              </a:buClr>
              <a:buSzPts val="7200"/>
              <a:buFont typeface="Arial"/>
              <a:buNone/>
            </a:pPr>
            <a:r>
              <a:rPr b="1" i="0" lang="en" sz="3600" u="none" cap="none" strike="noStrike">
                <a:solidFill>
                  <a:schemeClr val="lt1"/>
                </a:solidFill>
                <a:latin typeface="Arial"/>
                <a:ea typeface="Arial"/>
                <a:cs typeface="Arial"/>
                <a:sym typeface="Arial"/>
              </a:rPr>
              <a:t>Session 4</a:t>
            </a:r>
            <a:endParaRPr b="1" i="0" sz="3600" u="none" cap="none" strike="noStrike">
              <a:solidFill>
                <a:schemeClr val="lt1"/>
              </a:solidFill>
              <a:latin typeface="Arial"/>
              <a:ea typeface="Arial"/>
              <a:cs typeface="Arial"/>
              <a:sym typeface="Arial"/>
            </a:endParaRPr>
          </a:p>
        </p:txBody>
      </p:sp>
      <p:sp>
        <p:nvSpPr>
          <p:cNvPr id="45" name="Google Shape;45;p8"/>
          <p:cNvSpPr txBox="1"/>
          <p:nvPr/>
        </p:nvSpPr>
        <p:spPr>
          <a:xfrm>
            <a:off x="685800" y="3855627"/>
            <a:ext cx="7772400" cy="77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dk2"/>
                </a:solidFill>
              </a:rPr>
              <a:t>Shailendra Kumar Saini</a:t>
            </a:r>
            <a:r>
              <a:rPr b="0" i="0" lang="en" sz="2400" u="none" cap="none" strike="noStrike">
                <a:solidFill>
                  <a:schemeClr val="dk2"/>
                </a:solidFill>
                <a:latin typeface="Arial"/>
                <a:ea typeface="Arial"/>
                <a:cs typeface="Arial"/>
                <a:sym typeface="Arial"/>
              </a:rPr>
              <a:t>, Taru Sharma</a:t>
            </a:r>
            <a:endParaRPr b="0" i="0" sz="2400" u="none" cap="none" strike="noStrike">
              <a:solidFill>
                <a:srgbClr val="2388D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7"/>
          <p:cNvSpPr txBox="1"/>
          <p:nvPr>
            <p:ph idx="1" type="body"/>
          </p:nvPr>
        </p:nvSpPr>
        <p:spPr>
          <a:xfrm>
            <a:off x="0" y="1084025"/>
            <a:ext cx="9004800" cy="40509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700"/>
              </a:spcBef>
              <a:spcAft>
                <a:spcPts val="0"/>
              </a:spcAft>
              <a:buClr>
                <a:schemeClr val="dk1"/>
              </a:buClr>
              <a:buSzPts val="3000"/>
              <a:buFont typeface="Arial"/>
              <a:buNone/>
            </a:pPr>
            <a:r>
              <a:t/>
            </a:r>
            <a:endParaRPr sz="2000">
              <a:solidFill>
                <a:srgbClr val="000000"/>
              </a:solidFill>
            </a:endParaRPr>
          </a:p>
          <a:p>
            <a:pPr indent="0" lvl="0" marL="0" rtl="0" algn="just">
              <a:lnSpc>
                <a:spcPct val="171429"/>
              </a:lnSpc>
              <a:spcBef>
                <a:spcPts val="0"/>
              </a:spcBef>
              <a:spcAft>
                <a:spcPts val="0"/>
              </a:spcAft>
              <a:buClr>
                <a:schemeClr val="dk1"/>
              </a:buClr>
              <a:buSzPts val="1100"/>
              <a:buFont typeface="Arial"/>
              <a:buNone/>
            </a:pPr>
            <a:r>
              <a:rPr lang="en" sz="2000"/>
              <a:t>There are two kinds of indices:</a:t>
            </a:r>
            <a:endParaRPr sz="2000"/>
          </a:p>
          <a:p>
            <a:pPr indent="-355600" lvl="0" marL="800100" rtl="0" algn="just">
              <a:lnSpc>
                <a:spcPct val="171429"/>
              </a:lnSpc>
              <a:spcBef>
                <a:spcPts val="800"/>
              </a:spcBef>
              <a:spcAft>
                <a:spcPts val="0"/>
              </a:spcAft>
              <a:buSzPts val="2000"/>
              <a:buChar char="●"/>
            </a:pPr>
            <a:r>
              <a:rPr b="1" lang="en" sz="2000"/>
              <a:t>Ordered indices:</a:t>
            </a:r>
            <a:r>
              <a:rPr lang="en" sz="2000"/>
              <a:t> Indices are based on a sorted ordering of the values.</a:t>
            </a:r>
            <a:endParaRPr sz="2000"/>
          </a:p>
          <a:p>
            <a:pPr indent="-355600" lvl="0" marL="800100" rtl="0" algn="just">
              <a:lnSpc>
                <a:spcPct val="171429"/>
              </a:lnSpc>
              <a:spcBef>
                <a:spcPts val="0"/>
              </a:spcBef>
              <a:spcAft>
                <a:spcPts val="0"/>
              </a:spcAft>
              <a:buSzPts val="2000"/>
              <a:buChar char="●"/>
            </a:pPr>
            <a:r>
              <a:rPr b="1" lang="en" sz="2000"/>
              <a:t>Hash indices:</a:t>
            </a:r>
            <a:r>
              <a:rPr lang="en" sz="2000"/>
              <a:t> Indices are based on the values being distributed uniformly across a range of buckets. The buckets to which a value is assigned is determined by function called a hash function.</a:t>
            </a:r>
            <a:endParaRPr sz="2000"/>
          </a:p>
          <a:p>
            <a:pPr indent="0" lvl="0" marL="457200" rtl="0" algn="just">
              <a:lnSpc>
                <a:spcPct val="171429"/>
              </a:lnSpc>
              <a:spcBef>
                <a:spcPts val="0"/>
              </a:spcBef>
              <a:spcAft>
                <a:spcPts val="0"/>
              </a:spcAft>
              <a:buNone/>
            </a:pPr>
            <a:r>
              <a:rPr lang="en" sz="2000" u="sng">
                <a:solidFill>
                  <a:schemeClr val="hlink"/>
                </a:solidFill>
                <a:hlinkClick r:id="rId3"/>
              </a:rPr>
              <a:t> </a:t>
            </a:r>
            <a:r>
              <a:rPr lang="en" sz="2000" u="sng">
                <a:solidFill>
                  <a:schemeClr val="hlink"/>
                </a:solidFill>
                <a:hlinkClick r:id="rId4"/>
              </a:rPr>
              <a:t>https://www.javatpoint.com/indexing-in-dbms</a:t>
            </a:r>
            <a:endParaRPr sz="2000"/>
          </a:p>
          <a:p>
            <a:pPr indent="-342900" lvl="0" marL="342900" marR="0" rtl="0" algn="l">
              <a:lnSpc>
                <a:spcPct val="100000"/>
              </a:lnSpc>
              <a:spcBef>
                <a:spcPts val="1800"/>
              </a:spcBef>
              <a:spcAft>
                <a:spcPts val="0"/>
              </a:spcAft>
              <a:buClr>
                <a:schemeClr val="dk1"/>
              </a:buClr>
              <a:buSzPts val="3000"/>
              <a:buFont typeface="Arial"/>
              <a:buNone/>
            </a:pPr>
            <a:r>
              <a:t/>
            </a:r>
            <a:endParaRPr sz="2000">
              <a:solidFill>
                <a:srgbClr val="000000"/>
              </a:solidFill>
            </a:endParaRPr>
          </a:p>
        </p:txBody>
      </p:sp>
      <p:pic>
        <p:nvPicPr>
          <p:cNvPr id="100" name="Google Shape;100;p17"/>
          <p:cNvPicPr preferRelativeResize="0"/>
          <p:nvPr/>
        </p:nvPicPr>
        <p:blipFill rotWithShape="1">
          <a:blip r:embed="rId5">
            <a:alphaModFix/>
          </a:blip>
          <a:srcRect b="0" l="0" r="0" t="0"/>
          <a:stretch/>
        </p:blipFill>
        <p:spPr>
          <a:xfrm>
            <a:off x="5551450" y="1153525"/>
            <a:ext cx="3132750" cy="955675"/>
          </a:xfrm>
          <a:prstGeom prst="rect">
            <a:avLst/>
          </a:prstGeom>
          <a:noFill/>
          <a:ln>
            <a:noFill/>
          </a:ln>
        </p:spPr>
      </p:pic>
      <p:sp>
        <p:nvSpPr>
          <p:cNvPr id="101" name="Google Shape;101;p17"/>
          <p:cNvSpPr txBox="1"/>
          <p:nvPr>
            <p:ph type="title"/>
          </p:nvPr>
        </p:nvSpPr>
        <p:spPr>
          <a:xfrm>
            <a:off x="0" y="0"/>
            <a:ext cx="9144000" cy="11049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3600"/>
              <a:buFont typeface="Comic Sans MS"/>
              <a:buNone/>
            </a:pPr>
            <a:r>
              <a:rPr b="0" lang="en" sz="3200"/>
              <a:t>Indexing</a:t>
            </a:r>
            <a:endParaRPr b="0" i="0" sz="3200" u="none" cap="none" strike="noStrike">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18"/>
          <p:cNvSpPr txBox="1"/>
          <p:nvPr>
            <p:ph type="title"/>
          </p:nvPr>
        </p:nvSpPr>
        <p:spPr>
          <a:xfrm>
            <a:off x="0" y="0"/>
            <a:ext cx="9144000" cy="11049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3600"/>
              <a:buFont typeface="Comic Sans MS"/>
              <a:buNone/>
            </a:pPr>
            <a:r>
              <a:rPr b="0" lang="en" sz="3200"/>
              <a:t>Indexing</a:t>
            </a:r>
            <a:endParaRPr b="0" i="0" sz="3200" u="none" cap="none" strike="noStrike">
              <a:solidFill>
                <a:schemeClr val="lt1"/>
              </a:solidFill>
            </a:endParaRPr>
          </a:p>
        </p:txBody>
      </p:sp>
      <p:sp>
        <p:nvSpPr>
          <p:cNvPr id="108" name="Google Shape;108;p18"/>
          <p:cNvSpPr txBox="1"/>
          <p:nvPr>
            <p:ph idx="1" type="body"/>
          </p:nvPr>
        </p:nvSpPr>
        <p:spPr>
          <a:xfrm>
            <a:off x="-35825" y="1104900"/>
            <a:ext cx="9144000" cy="3862500"/>
          </a:xfrm>
          <a:prstGeom prst="rect">
            <a:avLst/>
          </a:prstGeom>
          <a:noFill/>
          <a:ln>
            <a:noFill/>
          </a:ln>
        </p:spPr>
        <p:txBody>
          <a:bodyPr anchorCtr="0" anchor="t" bIns="46800" lIns="90000" spcFirstLastPara="1" rIns="90000" wrap="square" tIns="46800">
            <a:noAutofit/>
          </a:bodyPr>
          <a:lstStyle/>
          <a:p>
            <a:pPr indent="0" lvl="0" marL="0" rtl="0" algn="just">
              <a:lnSpc>
                <a:spcPct val="100000"/>
              </a:lnSpc>
              <a:spcBef>
                <a:spcPts val="0"/>
              </a:spcBef>
              <a:spcAft>
                <a:spcPts val="0"/>
              </a:spcAft>
              <a:buClr>
                <a:schemeClr val="dk1"/>
              </a:buClr>
              <a:buSzPts val="1100"/>
              <a:buFont typeface="Arial"/>
              <a:buNone/>
            </a:pPr>
            <a:r>
              <a:rPr lang="en" sz="2000"/>
              <a:t>There is no comparison between both the techniques, it depends on the database application on which it is being applied.</a:t>
            </a:r>
            <a:endParaRPr sz="2000"/>
          </a:p>
          <a:p>
            <a:pPr indent="-355600" lvl="0" marL="800100" rtl="0" algn="just">
              <a:lnSpc>
                <a:spcPct val="100000"/>
              </a:lnSpc>
              <a:spcBef>
                <a:spcPts val="1800"/>
              </a:spcBef>
              <a:spcAft>
                <a:spcPts val="0"/>
              </a:spcAft>
              <a:buSzPts val="2000"/>
              <a:buChar char="●"/>
            </a:pPr>
            <a:r>
              <a:rPr b="1" lang="en" sz="2000"/>
              <a:t>Access Types</a:t>
            </a:r>
            <a:r>
              <a:rPr lang="en" sz="2000"/>
              <a:t>: e.g. value based search, range access, etc.</a:t>
            </a:r>
            <a:endParaRPr sz="2000"/>
          </a:p>
          <a:p>
            <a:pPr indent="-355600" lvl="0" marL="800100" rtl="0" algn="just">
              <a:lnSpc>
                <a:spcPct val="100000"/>
              </a:lnSpc>
              <a:spcBef>
                <a:spcPts val="0"/>
              </a:spcBef>
              <a:spcAft>
                <a:spcPts val="0"/>
              </a:spcAft>
              <a:buSzPts val="2000"/>
              <a:buChar char="●"/>
            </a:pPr>
            <a:r>
              <a:rPr b="1" lang="en" sz="2000"/>
              <a:t>Access Time</a:t>
            </a:r>
            <a:r>
              <a:rPr lang="en" sz="2000"/>
              <a:t>: Time to find particular data element or set of elements.</a:t>
            </a:r>
            <a:endParaRPr sz="2000"/>
          </a:p>
          <a:p>
            <a:pPr indent="-355600" lvl="0" marL="800100" rtl="0" algn="just">
              <a:lnSpc>
                <a:spcPct val="100000"/>
              </a:lnSpc>
              <a:spcBef>
                <a:spcPts val="0"/>
              </a:spcBef>
              <a:spcAft>
                <a:spcPts val="0"/>
              </a:spcAft>
              <a:buSzPts val="2000"/>
              <a:buChar char="●"/>
            </a:pPr>
            <a:r>
              <a:rPr b="1" lang="en" sz="2000"/>
              <a:t>Insertion Time</a:t>
            </a:r>
            <a:r>
              <a:rPr lang="en" sz="2000"/>
              <a:t>: Time taken to find the appropriate space and insert a new data time.</a:t>
            </a:r>
            <a:endParaRPr sz="2000"/>
          </a:p>
          <a:p>
            <a:pPr indent="-355600" lvl="0" marL="800100" rtl="0" algn="just">
              <a:lnSpc>
                <a:spcPct val="100000"/>
              </a:lnSpc>
              <a:spcBef>
                <a:spcPts val="0"/>
              </a:spcBef>
              <a:spcAft>
                <a:spcPts val="0"/>
              </a:spcAft>
              <a:buSzPts val="2000"/>
              <a:buChar char="●"/>
            </a:pPr>
            <a:r>
              <a:rPr b="1" lang="en" sz="2000"/>
              <a:t>Deletion Time</a:t>
            </a:r>
            <a:r>
              <a:rPr lang="en" sz="2000"/>
              <a:t>: Time taken to find an item and delete it as well as update the index structure.</a:t>
            </a:r>
            <a:endParaRPr sz="2000"/>
          </a:p>
          <a:p>
            <a:pPr indent="-355600" lvl="0" marL="800100" rtl="0" algn="just">
              <a:lnSpc>
                <a:spcPct val="100000"/>
              </a:lnSpc>
              <a:spcBef>
                <a:spcPts val="0"/>
              </a:spcBef>
              <a:spcAft>
                <a:spcPts val="0"/>
              </a:spcAft>
              <a:buSzPts val="2000"/>
              <a:buChar char="●"/>
            </a:pPr>
            <a:r>
              <a:rPr b="1" lang="en" sz="2000"/>
              <a:t>Space Overhead</a:t>
            </a:r>
            <a:r>
              <a:rPr lang="en" sz="2000"/>
              <a:t>: Additional space required by the index.</a:t>
            </a:r>
            <a:endParaRPr sz="2000"/>
          </a:p>
          <a:p>
            <a:pPr indent="-342900" lvl="0" marL="342900" marR="0" rtl="0" algn="l">
              <a:lnSpc>
                <a:spcPct val="100000"/>
              </a:lnSpc>
              <a:spcBef>
                <a:spcPts val="1800"/>
              </a:spcBef>
              <a:spcAft>
                <a:spcPts val="0"/>
              </a:spcAft>
              <a:buClr>
                <a:schemeClr val="dk1"/>
              </a:buClr>
              <a:buSzPts val="3000"/>
              <a:buFont typeface="Arial"/>
              <a:buNone/>
            </a:pPr>
            <a:r>
              <a:t/>
            </a:r>
            <a:endParaRPr sz="2000" u="sng">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19"/>
          <p:cNvSpPr txBox="1"/>
          <p:nvPr>
            <p:ph idx="1" type="body"/>
          </p:nvPr>
        </p:nvSpPr>
        <p:spPr>
          <a:xfrm>
            <a:off x="0" y="968625"/>
            <a:ext cx="9144000" cy="4174800"/>
          </a:xfrm>
          <a:prstGeom prst="rect">
            <a:avLst/>
          </a:prstGeom>
          <a:noFill/>
          <a:ln>
            <a:noFill/>
          </a:ln>
        </p:spPr>
        <p:txBody>
          <a:bodyPr anchorCtr="0" anchor="t" bIns="46800" lIns="90000" spcFirstLastPara="1" rIns="90000" wrap="square" tIns="46800">
            <a:noAutofit/>
          </a:bodyPr>
          <a:lstStyle/>
          <a:p>
            <a:pPr indent="0" lvl="0" marL="0" rtl="0" algn="just">
              <a:lnSpc>
                <a:spcPct val="100000"/>
              </a:lnSpc>
              <a:spcBef>
                <a:spcPts val="1800"/>
              </a:spcBef>
              <a:spcAft>
                <a:spcPts val="0"/>
              </a:spcAft>
              <a:buClr>
                <a:schemeClr val="dk1"/>
              </a:buClr>
              <a:buSzPts val="1100"/>
              <a:buFont typeface="Arial"/>
              <a:buNone/>
            </a:pPr>
            <a:r>
              <a:rPr b="1" lang="en" sz="2000"/>
              <a:t>Clustered Indexing</a:t>
            </a:r>
            <a:endParaRPr b="1" sz="2000"/>
          </a:p>
          <a:p>
            <a:pPr indent="0" lvl="0" marL="0" rtl="0" algn="just">
              <a:lnSpc>
                <a:spcPct val="100000"/>
              </a:lnSpc>
              <a:spcBef>
                <a:spcPts val="1800"/>
              </a:spcBef>
              <a:spcAft>
                <a:spcPts val="0"/>
              </a:spcAft>
              <a:buClr>
                <a:schemeClr val="dk1"/>
              </a:buClr>
              <a:buSzPts val="1100"/>
              <a:buFont typeface="Arial"/>
              <a:buNone/>
            </a:pPr>
            <a:r>
              <a:t/>
            </a:r>
            <a:endParaRPr b="1" sz="2000"/>
          </a:p>
          <a:p>
            <a:pPr indent="-355600" lvl="0" marL="457200" rtl="0" algn="just">
              <a:lnSpc>
                <a:spcPct val="100000"/>
              </a:lnSpc>
              <a:spcBef>
                <a:spcPts val="1800"/>
              </a:spcBef>
              <a:spcAft>
                <a:spcPts val="0"/>
              </a:spcAft>
              <a:buSzPts val="2000"/>
              <a:buChar char="●"/>
            </a:pPr>
            <a:r>
              <a:rPr lang="en" sz="2000"/>
              <a:t>Clustered indexes sort and store the data rows in the table or view based on their key values. These are the columns included in the index definition. There can be only one clustered index per table, because the data rows themselves can be stored in only one order. </a:t>
            </a:r>
            <a:endParaRPr sz="2000"/>
          </a:p>
          <a:p>
            <a:pPr indent="-355600" lvl="0" marL="457200" rtl="0" algn="just">
              <a:lnSpc>
                <a:spcPct val="100000"/>
              </a:lnSpc>
              <a:spcBef>
                <a:spcPts val="0"/>
              </a:spcBef>
              <a:spcAft>
                <a:spcPts val="0"/>
              </a:spcAft>
              <a:buSzPts val="2000"/>
              <a:buChar char="●"/>
            </a:pPr>
            <a:r>
              <a:rPr lang="en" sz="2000"/>
              <a:t>The only time the data rows in a table are stored in sorted order is when the table contains a clustered index. When a table has a clustered index, the table is called a clustered table.</a:t>
            </a:r>
            <a:endParaRPr sz="2000"/>
          </a:p>
        </p:txBody>
      </p:sp>
      <p:sp>
        <p:nvSpPr>
          <p:cNvPr id="115" name="Google Shape;115;p19"/>
          <p:cNvSpPr txBox="1"/>
          <p:nvPr>
            <p:ph type="title"/>
          </p:nvPr>
        </p:nvSpPr>
        <p:spPr>
          <a:xfrm>
            <a:off x="0" y="0"/>
            <a:ext cx="9144000" cy="1028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1100"/>
              <a:buFont typeface="Arial"/>
              <a:buNone/>
            </a:pPr>
            <a:r>
              <a:rPr b="0" lang="en" sz="3200"/>
              <a:t>Indexing Methods</a:t>
            </a:r>
            <a:endParaRPr b="0" i="0" sz="3200" u="none" cap="none" strike="noStrike">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0"/>
          <p:cNvSpPr txBox="1"/>
          <p:nvPr>
            <p:ph idx="1" type="body"/>
          </p:nvPr>
        </p:nvSpPr>
        <p:spPr>
          <a:xfrm>
            <a:off x="0" y="1156450"/>
            <a:ext cx="9144000" cy="3781200"/>
          </a:xfrm>
          <a:prstGeom prst="rect">
            <a:avLst/>
          </a:prstGeom>
          <a:noFill/>
          <a:ln>
            <a:noFill/>
          </a:ln>
        </p:spPr>
        <p:txBody>
          <a:bodyPr anchorCtr="0" anchor="t" bIns="46800" lIns="90000" spcFirstLastPara="1" rIns="90000" wrap="square" tIns="46800">
            <a:noAutofit/>
          </a:bodyPr>
          <a:lstStyle/>
          <a:p>
            <a:pPr indent="-330200" lvl="0" marL="330200" marR="0" rtl="0" algn="l">
              <a:lnSpc>
                <a:spcPct val="80000"/>
              </a:lnSpc>
              <a:spcBef>
                <a:spcPts val="700"/>
              </a:spcBef>
              <a:spcAft>
                <a:spcPts val="0"/>
              </a:spcAft>
              <a:buClr>
                <a:srgbClr val="000000"/>
              </a:buClr>
              <a:buSzPts val="3000"/>
              <a:buFont typeface="Comic Sans MS"/>
              <a:buNone/>
            </a:pPr>
            <a:r>
              <a:t/>
            </a:r>
            <a:endParaRPr sz="1600"/>
          </a:p>
          <a:p>
            <a:pPr indent="-330200" lvl="0" marL="330200" marR="0" rtl="0" algn="l">
              <a:lnSpc>
                <a:spcPct val="80000"/>
              </a:lnSpc>
              <a:spcBef>
                <a:spcPts val="700"/>
              </a:spcBef>
              <a:spcAft>
                <a:spcPts val="0"/>
              </a:spcAft>
              <a:buClr>
                <a:srgbClr val="000000"/>
              </a:buClr>
              <a:buSzPts val="3000"/>
              <a:buFont typeface="Comic Sans MS"/>
              <a:buNone/>
            </a:pPr>
            <a:r>
              <a:t/>
            </a:r>
            <a:endParaRPr sz="1600"/>
          </a:p>
          <a:p>
            <a:pPr indent="-330200" lvl="0" marL="330200" marR="0" rtl="0" algn="l">
              <a:lnSpc>
                <a:spcPct val="80000"/>
              </a:lnSpc>
              <a:spcBef>
                <a:spcPts val="700"/>
              </a:spcBef>
              <a:spcAft>
                <a:spcPts val="0"/>
              </a:spcAft>
              <a:buClr>
                <a:srgbClr val="000000"/>
              </a:buClr>
              <a:buSzPts val="3000"/>
              <a:buFont typeface="Comic Sans MS"/>
              <a:buNone/>
            </a:pPr>
            <a:r>
              <a:t/>
            </a:r>
            <a:endParaRPr sz="1600"/>
          </a:p>
          <a:p>
            <a:pPr indent="-330200" lvl="0" marL="330200" marR="0" rtl="0" algn="l">
              <a:lnSpc>
                <a:spcPct val="80000"/>
              </a:lnSpc>
              <a:spcBef>
                <a:spcPts val="700"/>
              </a:spcBef>
              <a:spcAft>
                <a:spcPts val="0"/>
              </a:spcAft>
              <a:buClr>
                <a:srgbClr val="000000"/>
              </a:buClr>
              <a:buSzPts val="3000"/>
              <a:buFont typeface="Comic Sans MS"/>
              <a:buNone/>
            </a:pPr>
            <a:r>
              <a:t/>
            </a:r>
            <a:endParaRPr sz="1600"/>
          </a:p>
          <a:p>
            <a:pPr indent="-330200" lvl="0" marL="330200" marR="0" rtl="0" algn="l">
              <a:lnSpc>
                <a:spcPct val="80000"/>
              </a:lnSpc>
              <a:spcBef>
                <a:spcPts val="700"/>
              </a:spcBef>
              <a:spcAft>
                <a:spcPts val="0"/>
              </a:spcAft>
              <a:buClr>
                <a:srgbClr val="000000"/>
              </a:buClr>
              <a:buSzPts val="3000"/>
              <a:buFont typeface="Comic Sans MS"/>
              <a:buNone/>
            </a:pPr>
            <a:r>
              <a:t/>
            </a:r>
            <a:endParaRPr sz="1600"/>
          </a:p>
          <a:p>
            <a:pPr indent="-330200" lvl="0" marL="330200" marR="0" rtl="0" algn="l">
              <a:lnSpc>
                <a:spcPct val="80000"/>
              </a:lnSpc>
              <a:spcBef>
                <a:spcPts val="700"/>
              </a:spcBef>
              <a:spcAft>
                <a:spcPts val="0"/>
              </a:spcAft>
              <a:buClr>
                <a:srgbClr val="000000"/>
              </a:buClr>
              <a:buSzPts val="3000"/>
              <a:buFont typeface="Comic Sans MS"/>
              <a:buNone/>
            </a:pPr>
            <a:r>
              <a:t/>
            </a:r>
            <a:endParaRPr sz="1600"/>
          </a:p>
          <a:p>
            <a:pPr indent="-330200" lvl="0" marL="330200" marR="0" rtl="0" algn="l">
              <a:lnSpc>
                <a:spcPct val="80000"/>
              </a:lnSpc>
              <a:spcBef>
                <a:spcPts val="700"/>
              </a:spcBef>
              <a:spcAft>
                <a:spcPts val="0"/>
              </a:spcAft>
              <a:buClr>
                <a:srgbClr val="000000"/>
              </a:buClr>
              <a:buSzPts val="3000"/>
              <a:buFont typeface="Comic Sans MS"/>
              <a:buNone/>
            </a:pPr>
            <a:r>
              <a:t/>
            </a:r>
            <a:endParaRPr sz="1600"/>
          </a:p>
          <a:p>
            <a:pPr indent="-330200" lvl="0" marL="330200" marR="0" rtl="0" algn="l">
              <a:lnSpc>
                <a:spcPct val="80000"/>
              </a:lnSpc>
              <a:spcBef>
                <a:spcPts val="700"/>
              </a:spcBef>
              <a:spcAft>
                <a:spcPts val="0"/>
              </a:spcAft>
              <a:buClr>
                <a:srgbClr val="000000"/>
              </a:buClr>
              <a:buSzPts val="3000"/>
              <a:buFont typeface="Comic Sans MS"/>
              <a:buNone/>
            </a:pPr>
            <a:r>
              <a:t/>
            </a:r>
            <a:endParaRPr sz="1600"/>
          </a:p>
          <a:p>
            <a:pPr indent="-330200" lvl="0" marL="330200" marR="0" rtl="0" algn="l">
              <a:lnSpc>
                <a:spcPct val="80000"/>
              </a:lnSpc>
              <a:spcBef>
                <a:spcPts val="700"/>
              </a:spcBef>
              <a:spcAft>
                <a:spcPts val="0"/>
              </a:spcAft>
              <a:buClr>
                <a:srgbClr val="000000"/>
              </a:buClr>
              <a:buSzPts val="3000"/>
              <a:buFont typeface="Comic Sans MS"/>
              <a:buNone/>
            </a:pPr>
            <a:r>
              <a:t/>
            </a:r>
            <a:endParaRPr sz="1600"/>
          </a:p>
          <a:p>
            <a:pPr indent="0" lvl="0" marL="0" rtl="0" algn="just">
              <a:lnSpc>
                <a:spcPct val="171429"/>
              </a:lnSpc>
              <a:spcBef>
                <a:spcPts val="0"/>
              </a:spcBef>
              <a:spcAft>
                <a:spcPts val="0"/>
              </a:spcAft>
              <a:buClr>
                <a:schemeClr val="dk1"/>
              </a:buClr>
              <a:buSzPts val="1100"/>
              <a:buFont typeface="Arial"/>
              <a:buNone/>
            </a:pPr>
            <a:r>
              <a:rPr b="1" lang="en" sz="2000"/>
              <a:t>​</a:t>
            </a:r>
            <a:endParaRPr/>
          </a:p>
          <a:p>
            <a:pPr indent="0" lvl="0" marL="0" rtl="0" algn="just">
              <a:lnSpc>
                <a:spcPct val="171429"/>
              </a:lnSpc>
              <a:spcBef>
                <a:spcPts val="0"/>
              </a:spcBef>
              <a:spcAft>
                <a:spcPts val="0"/>
              </a:spcAft>
              <a:buClr>
                <a:schemeClr val="dk1"/>
              </a:buClr>
              <a:buSzPts val="1100"/>
              <a:buFont typeface="Arial"/>
              <a:buNone/>
            </a:pPr>
            <a:r>
              <a:rPr b="1" lang="en" sz="2000"/>
              <a:t>Clustered index sorted according to Id (Search key)</a:t>
            </a:r>
            <a:endParaRPr b="1" sz="2000"/>
          </a:p>
          <a:p>
            <a:pPr indent="0" lvl="0" marL="0" rtl="0" algn="l">
              <a:lnSpc>
                <a:spcPct val="115000"/>
              </a:lnSpc>
              <a:spcBef>
                <a:spcPts val="800"/>
              </a:spcBef>
              <a:spcAft>
                <a:spcPts val="0"/>
              </a:spcAft>
              <a:buClr>
                <a:schemeClr val="dk1"/>
              </a:buClr>
              <a:buSzPts val="1100"/>
              <a:buFont typeface="Arial"/>
              <a:buNone/>
            </a:pPr>
            <a:r>
              <a:t/>
            </a:r>
            <a:endParaRPr b="1" sz="1150"/>
          </a:p>
          <a:p>
            <a:pPr indent="0" lvl="0" marL="0" marR="0" rtl="0" algn="l">
              <a:lnSpc>
                <a:spcPct val="80000"/>
              </a:lnSpc>
              <a:spcBef>
                <a:spcPts val="700"/>
              </a:spcBef>
              <a:spcAft>
                <a:spcPts val="0"/>
              </a:spcAft>
              <a:buClr>
                <a:srgbClr val="000000"/>
              </a:buClr>
              <a:buSzPts val="3000"/>
              <a:buFont typeface="Comic Sans MS"/>
              <a:buNone/>
            </a:pPr>
            <a:r>
              <a:t/>
            </a:r>
            <a:endParaRPr sz="1600"/>
          </a:p>
        </p:txBody>
      </p:sp>
      <p:sp>
        <p:nvSpPr>
          <p:cNvPr id="121" name="Google Shape;121;p20"/>
          <p:cNvSpPr txBox="1"/>
          <p:nvPr>
            <p:ph type="title"/>
          </p:nvPr>
        </p:nvSpPr>
        <p:spPr>
          <a:xfrm>
            <a:off x="0" y="0"/>
            <a:ext cx="9144000" cy="1028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1100"/>
              <a:buFont typeface="Arial"/>
              <a:buNone/>
            </a:pPr>
            <a:r>
              <a:rPr b="0" lang="en" sz="3200"/>
              <a:t>Indexing Methods</a:t>
            </a:r>
            <a:endParaRPr b="0" i="0" sz="3200" u="none" cap="none" strike="noStrike">
              <a:solidFill>
                <a:schemeClr val="lt1"/>
              </a:solidFill>
            </a:endParaRPr>
          </a:p>
        </p:txBody>
      </p:sp>
      <p:pic>
        <p:nvPicPr>
          <p:cNvPr id="122" name="Google Shape;122;p20"/>
          <p:cNvPicPr preferRelativeResize="0"/>
          <p:nvPr/>
        </p:nvPicPr>
        <p:blipFill>
          <a:blip r:embed="rId3">
            <a:alphaModFix/>
          </a:blip>
          <a:stretch>
            <a:fillRect/>
          </a:stretch>
        </p:blipFill>
        <p:spPr>
          <a:xfrm>
            <a:off x="250888" y="1443950"/>
            <a:ext cx="6543675" cy="762000"/>
          </a:xfrm>
          <a:prstGeom prst="rect">
            <a:avLst/>
          </a:prstGeom>
          <a:noFill/>
          <a:ln>
            <a:noFill/>
          </a:ln>
        </p:spPr>
      </p:pic>
      <p:pic>
        <p:nvPicPr>
          <p:cNvPr id="123" name="Google Shape;123;p20"/>
          <p:cNvPicPr preferRelativeResize="0"/>
          <p:nvPr/>
        </p:nvPicPr>
        <p:blipFill>
          <a:blip r:embed="rId4">
            <a:alphaModFix/>
          </a:blip>
          <a:stretch>
            <a:fillRect/>
          </a:stretch>
        </p:blipFill>
        <p:spPr>
          <a:xfrm>
            <a:off x="993575" y="2520013"/>
            <a:ext cx="4095750" cy="122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sp>
        <p:nvSpPr>
          <p:cNvPr id="129" name="Google Shape;129;p21"/>
          <p:cNvSpPr txBox="1"/>
          <p:nvPr>
            <p:ph idx="1" type="body"/>
          </p:nvPr>
        </p:nvSpPr>
        <p:spPr>
          <a:xfrm>
            <a:off x="0" y="876450"/>
            <a:ext cx="9144000" cy="4266900"/>
          </a:xfrm>
          <a:prstGeom prst="rect">
            <a:avLst/>
          </a:prstGeom>
          <a:noFill/>
          <a:ln>
            <a:noFill/>
          </a:ln>
        </p:spPr>
        <p:txBody>
          <a:bodyPr anchorCtr="0" anchor="t" bIns="46800" lIns="90000" spcFirstLastPara="1" rIns="90000" wrap="square" tIns="46800">
            <a:noAutofit/>
          </a:bodyPr>
          <a:lstStyle/>
          <a:p>
            <a:pPr indent="0" lvl="0" marL="0" rtl="0" algn="just">
              <a:lnSpc>
                <a:spcPct val="100000"/>
              </a:lnSpc>
              <a:spcBef>
                <a:spcPts val="1800"/>
              </a:spcBef>
              <a:spcAft>
                <a:spcPts val="0"/>
              </a:spcAft>
              <a:buClr>
                <a:schemeClr val="dk1"/>
              </a:buClr>
              <a:buSzPts val="1100"/>
              <a:buFont typeface="Arial"/>
              <a:buNone/>
            </a:pPr>
            <a:r>
              <a:rPr b="1" lang="en" sz="2000"/>
              <a:t>Non­-Clustered Indexing</a:t>
            </a:r>
            <a:endParaRPr b="1" sz="2000"/>
          </a:p>
          <a:p>
            <a:pPr indent="0" lvl="0" marL="0" rtl="0" algn="just">
              <a:lnSpc>
                <a:spcPct val="100000"/>
              </a:lnSpc>
              <a:spcBef>
                <a:spcPts val="1800"/>
              </a:spcBef>
              <a:spcAft>
                <a:spcPts val="0"/>
              </a:spcAft>
              <a:buClr>
                <a:schemeClr val="dk1"/>
              </a:buClr>
              <a:buSzPts val="1100"/>
              <a:buFont typeface="Arial"/>
              <a:buNone/>
            </a:pPr>
            <a:r>
              <a:rPr lang="en" sz="2000"/>
              <a:t>​A non clustered index just tells us where the data lies, i.e. it gives us a list of virtual pointers or references to the location where the data is actually stored. Data is not physically stored in the order of the index. Instead , data is present in leaf nodes. For eg. the contents page of a book. Each entry gives us the page number or location of the information stored. The actual data here(information on each page of book) is not organised but we have an ordered reference(contents page) to where the data points actually lie.</a:t>
            </a:r>
            <a:endParaRPr sz="2000"/>
          </a:p>
          <a:p>
            <a:pPr indent="-342900" lvl="0" marL="342900" marR="0" rtl="0" algn="l">
              <a:lnSpc>
                <a:spcPct val="100000"/>
              </a:lnSpc>
              <a:spcBef>
                <a:spcPts val="800"/>
              </a:spcBef>
              <a:spcAft>
                <a:spcPts val="0"/>
              </a:spcAft>
              <a:buClr>
                <a:schemeClr val="dk1"/>
              </a:buClr>
              <a:buSzPts val="3000"/>
              <a:buFont typeface="Arial"/>
              <a:buNone/>
            </a:pPr>
            <a:r>
              <a:t/>
            </a:r>
            <a:endParaRPr sz="2000" u="sng">
              <a:solidFill>
                <a:srgbClr val="000000"/>
              </a:solidFill>
            </a:endParaRPr>
          </a:p>
          <a:p>
            <a:pPr indent="0" lvl="0" marL="0" rtl="0" algn="just">
              <a:lnSpc>
                <a:spcPct val="100000"/>
              </a:lnSpc>
              <a:spcBef>
                <a:spcPts val="0"/>
              </a:spcBef>
              <a:spcAft>
                <a:spcPts val="0"/>
              </a:spcAft>
              <a:buClr>
                <a:schemeClr val="dk1"/>
              </a:buClr>
              <a:buSzPts val="1100"/>
              <a:buFont typeface="Arial"/>
              <a:buNone/>
            </a:pPr>
            <a:r>
              <a:rPr lang="en" sz="2000"/>
              <a:t>It requires more time as compared to clustered index because some amount of extra work is done in order to extract the data by further following the pointer. In case of clustered index, data is directly present in front of the index.</a:t>
            </a:r>
            <a:endParaRPr sz="2000"/>
          </a:p>
          <a:p>
            <a:pPr indent="-342900" lvl="0" marL="342900" marR="0" rtl="0" algn="l">
              <a:lnSpc>
                <a:spcPct val="100000"/>
              </a:lnSpc>
              <a:spcBef>
                <a:spcPts val="800"/>
              </a:spcBef>
              <a:spcAft>
                <a:spcPts val="0"/>
              </a:spcAft>
              <a:buClr>
                <a:schemeClr val="dk1"/>
              </a:buClr>
              <a:buSzPts val="3000"/>
              <a:buFont typeface="Arial"/>
              <a:buNone/>
            </a:pPr>
            <a:r>
              <a:t/>
            </a:r>
            <a:endParaRPr sz="2000" u="sng">
              <a:solidFill>
                <a:srgbClr val="000000"/>
              </a:solidFill>
            </a:endParaRPr>
          </a:p>
        </p:txBody>
      </p:sp>
      <p:sp>
        <p:nvSpPr>
          <p:cNvPr id="130" name="Google Shape;130;p21"/>
          <p:cNvSpPr txBox="1"/>
          <p:nvPr>
            <p:ph type="title"/>
          </p:nvPr>
        </p:nvSpPr>
        <p:spPr>
          <a:xfrm>
            <a:off x="0" y="0"/>
            <a:ext cx="9144000" cy="1028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1100"/>
              <a:buFont typeface="Arial"/>
              <a:buNone/>
            </a:pPr>
            <a:r>
              <a:rPr b="0" lang="en" sz="3200"/>
              <a:t>Indexing Methods</a:t>
            </a:r>
            <a:endParaRPr b="0" i="0" sz="3200" u="none" cap="none" strike="noStrike">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22"/>
          <p:cNvSpPr txBox="1"/>
          <p:nvPr>
            <p:ph idx="1" type="body"/>
          </p:nvPr>
        </p:nvSpPr>
        <p:spPr>
          <a:xfrm>
            <a:off x="685800" y="1485900"/>
            <a:ext cx="7764462" cy="3596878"/>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BEGIN TRANSACTION</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INSERT authors VALUES (etc.)</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SELECT * FROM authors</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UPDATE publishers SET pub_id = (etc.)</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COMMIT TRANSACTION</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p:txBody>
      </p:sp>
      <p:pic>
        <p:nvPicPr>
          <p:cNvPr id="137" name="Google Shape;137;p22"/>
          <p:cNvPicPr preferRelativeResize="0"/>
          <p:nvPr/>
        </p:nvPicPr>
        <p:blipFill rotWithShape="1">
          <a:blip r:embed="rId3">
            <a:alphaModFix/>
          </a:blip>
          <a:srcRect b="0" l="0" r="0" t="0"/>
          <a:stretch/>
        </p:blipFill>
        <p:spPr>
          <a:xfrm>
            <a:off x="87425" y="1134375"/>
            <a:ext cx="9056574" cy="3901175"/>
          </a:xfrm>
          <a:prstGeom prst="rect">
            <a:avLst/>
          </a:prstGeom>
          <a:noFill/>
          <a:ln>
            <a:noFill/>
          </a:ln>
        </p:spPr>
      </p:pic>
      <p:sp>
        <p:nvSpPr>
          <p:cNvPr id="138" name="Google Shape;138;p22"/>
          <p:cNvSpPr txBox="1"/>
          <p:nvPr>
            <p:ph type="title"/>
          </p:nvPr>
        </p:nvSpPr>
        <p:spPr>
          <a:xfrm>
            <a:off x="0" y="0"/>
            <a:ext cx="9144000" cy="1028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1100"/>
              <a:buFont typeface="Arial"/>
              <a:buNone/>
            </a:pPr>
            <a:r>
              <a:rPr b="0" lang="en" sz="3200"/>
              <a:t>Indexing Methods</a:t>
            </a:r>
            <a:endParaRPr b="0" i="0" sz="3200" u="none" cap="none" strike="noStrike">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3"/>
          <p:cNvSpPr txBox="1"/>
          <p:nvPr>
            <p:ph idx="1" type="body"/>
          </p:nvPr>
        </p:nvSpPr>
        <p:spPr>
          <a:xfrm>
            <a:off x="0" y="1197225"/>
            <a:ext cx="9048600" cy="3885600"/>
          </a:xfrm>
          <a:prstGeom prst="rect">
            <a:avLst/>
          </a:prstGeom>
          <a:noFill/>
          <a:ln>
            <a:noFill/>
          </a:ln>
        </p:spPr>
        <p:txBody>
          <a:bodyPr anchorCtr="0" anchor="t" bIns="46800" lIns="90000" spcFirstLastPara="1" rIns="90000" wrap="square" tIns="46800">
            <a:noAutofit/>
          </a:bodyPr>
          <a:lstStyle/>
          <a:p>
            <a:pPr indent="-342900" lvl="0" marL="342900" marR="279400" rtl="0" algn="l">
              <a:lnSpc>
                <a:spcPct val="100000"/>
              </a:lnSpc>
              <a:spcBef>
                <a:spcPts val="0"/>
              </a:spcBef>
              <a:spcAft>
                <a:spcPts val="0"/>
              </a:spcAft>
              <a:buClr>
                <a:srgbClr val="3C373A"/>
              </a:buClr>
              <a:buSzPts val="2000"/>
              <a:buFont typeface="Arial"/>
              <a:buChar char="■"/>
            </a:pPr>
            <a:r>
              <a:rPr lang="en" sz="2000">
                <a:solidFill>
                  <a:srgbClr val="3C373A"/>
                </a:solidFill>
              </a:rPr>
              <a:t>To add an index to a table, type the following SQL command. Replace </a:t>
            </a:r>
            <a:r>
              <a:rPr i="1" lang="en" sz="2000">
                <a:solidFill>
                  <a:srgbClr val="FF0000"/>
                </a:solidFill>
              </a:rPr>
              <a:t>table_name</a:t>
            </a:r>
            <a:r>
              <a:rPr lang="en" sz="2000">
                <a:solidFill>
                  <a:srgbClr val="3C373A"/>
                </a:solidFill>
              </a:rPr>
              <a:t>with the name of the table, </a:t>
            </a:r>
            <a:r>
              <a:rPr i="1" lang="en" sz="2000">
                <a:solidFill>
                  <a:srgbClr val="FF0000"/>
                </a:solidFill>
              </a:rPr>
              <a:t>index_name</a:t>
            </a:r>
            <a:r>
              <a:rPr lang="en" sz="2000">
                <a:solidFill>
                  <a:srgbClr val="3C373A"/>
                </a:solidFill>
              </a:rPr>
              <a:t> with the name of the new index (which can be anything you want), and </a:t>
            </a:r>
            <a:r>
              <a:rPr i="1" lang="en" sz="2000">
                <a:solidFill>
                  <a:srgbClr val="FF0000"/>
                </a:solidFill>
              </a:rPr>
              <a:t>table_column</a:t>
            </a:r>
            <a:r>
              <a:rPr lang="en" sz="2000">
                <a:solidFill>
                  <a:srgbClr val="3C373A"/>
                </a:solidFill>
              </a:rPr>
              <a:t> with the name of the table column for which you want to add the index:</a:t>
            </a:r>
            <a:endParaRPr sz="2000">
              <a:solidFill>
                <a:srgbClr val="3C373A"/>
              </a:solidFill>
            </a:endParaRPr>
          </a:p>
          <a:p>
            <a:pPr indent="-342900" lvl="0" marL="342900" marR="469900" rtl="0" algn="l">
              <a:lnSpc>
                <a:spcPct val="100000"/>
              </a:lnSpc>
              <a:spcBef>
                <a:spcPts val="0"/>
              </a:spcBef>
              <a:spcAft>
                <a:spcPts val="0"/>
              </a:spcAft>
              <a:buClr>
                <a:srgbClr val="3C373A"/>
              </a:buClr>
              <a:buSzPts val="2000"/>
              <a:buFont typeface="Arial"/>
              <a:buChar char="■"/>
            </a:pPr>
            <a:r>
              <a:rPr i="1" lang="en" sz="2000">
                <a:solidFill>
                  <a:srgbClr val="FFFFFF"/>
                </a:solidFill>
                <a:highlight>
                  <a:srgbClr val="333333"/>
                </a:highlight>
              </a:rPr>
              <a:t>ALTER TABLE </a:t>
            </a:r>
            <a:r>
              <a:rPr i="1" lang="en" sz="2000">
                <a:solidFill>
                  <a:srgbClr val="FF0000"/>
                </a:solidFill>
                <a:highlight>
                  <a:srgbClr val="333333"/>
                </a:highlight>
              </a:rPr>
              <a:t>table_name</a:t>
            </a:r>
            <a:r>
              <a:rPr i="1" lang="en" sz="2000">
                <a:solidFill>
                  <a:srgbClr val="FFFFFF"/>
                </a:solidFill>
                <a:highlight>
                  <a:srgbClr val="333333"/>
                </a:highlight>
              </a:rPr>
              <a:t> ADD INDEX </a:t>
            </a:r>
            <a:r>
              <a:rPr i="1" lang="en" sz="2000">
                <a:solidFill>
                  <a:srgbClr val="FF0000"/>
                </a:solidFill>
                <a:highlight>
                  <a:srgbClr val="333333"/>
                </a:highlight>
              </a:rPr>
              <a:t>index_name</a:t>
            </a:r>
            <a:r>
              <a:rPr i="1" lang="en" sz="2000">
                <a:solidFill>
                  <a:srgbClr val="FFFFFF"/>
                </a:solidFill>
                <a:highlight>
                  <a:srgbClr val="333333"/>
                </a:highlight>
              </a:rPr>
              <a:t> (</a:t>
            </a:r>
            <a:r>
              <a:rPr i="1" lang="en" sz="2000">
                <a:solidFill>
                  <a:srgbClr val="FF0000"/>
                </a:solidFill>
                <a:highlight>
                  <a:srgbClr val="333333"/>
                </a:highlight>
              </a:rPr>
              <a:t>table_column</a:t>
            </a:r>
            <a:r>
              <a:rPr i="1" lang="en" sz="2000">
                <a:solidFill>
                  <a:srgbClr val="FFFFFF"/>
                </a:solidFill>
                <a:highlight>
                  <a:srgbClr val="333333"/>
                </a:highlight>
              </a:rPr>
              <a:t>);</a:t>
            </a:r>
            <a:br>
              <a:rPr i="1" lang="en" sz="2000">
                <a:solidFill>
                  <a:srgbClr val="FFFFFF"/>
                </a:solidFill>
                <a:highlight>
                  <a:srgbClr val="333333"/>
                </a:highlight>
              </a:rPr>
            </a:br>
            <a:endParaRPr i="1" sz="2000">
              <a:solidFill>
                <a:srgbClr val="FFFFFF"/>
              </a:solidFill>
              <a:highlight>
                <a:srgbClr val="333333"/>
              </a:highlight>
            </a:endParaRPr>
          </a:p>
          <a:p>
            <a:pPr indent="0" lvl="0" marL="0" marR="469900" rtl="0" algn="l">
              <a:lnSpc>
                <a:spcPct val="100000"/>
              </a:lnSpc>
              <a:spcBef>
                <a:spcPts val="1900"/>
              </a:spcBef>
              <a:spcAft>
                <a:spcPts val="1900"/>
              </a:spcAft>
              <a:buSzPts val="3000"/>
              <a:buNone/>
            </a:pPr>
            <a:r>
              <a:rPr lang="en" sz="2000">
                <a:solidFill>
                  <a:srgbClr val="3C373A"/>
                </a:solidFill>
              </a:rPr>
              <a:t>Although indexes can improve performance, indexes can also negatively impact performance if there are too many of them. This is because the more indexes a table has, the more work MySQL must do to keep them updated. The trick is to find the right balance between enough indexes to improve performance, but not so many that they negatively impact performance.</a:t>
            </a:r>
            <a:endParaRPr sz="2000">
              <a:solidFill>
                <a:srgbClr val="000000"/>
              </a:solidFill>
            </a:endParaRPr>
          </a:p>
        </p:txBody>
      </p:sp>
      <p:sp>
        <p:nvSpPr>
          <p:cNvPr id="145" name="Google Shape;145;p23"/>
          <p:cNvSpPr txBox="1"/>
          <p:nvPr>
            <p:ph type="title"/>
          </p:nvPr>
        </p:nvSpPr>
        <p:spPr>
          <a:xfrm>
            <a:off x="0" y="0"/>
            <a:ext cx="9102900" cy="10515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Comic Sans MS"/>
              <a:buNone/>
            </a:pPr>
            <a:r>
              <a:rPr b="0" lang="en" sz="3200"/>
              <a:t>Manage Indexing</a:t>
            </a:r>
            <a:endParaRPr b="0" i="0" sz="3200" u="none" cap="none" strike="noStrike">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24"/>
          <p:cNvSpPr txBox="1"/>
          <p:nvPr>
            <p:ph idx="1" type="body"/>
          </p:nvPr>
        </p:nvSpPr>
        <p:spPr>
          <a:xfrm>
            <a:off x="76200" y="1203725"/>
            <a:ext cx="9144000" cy="3597000"/>
          </a:xfrm>
          <a:prstGeom prst="rect">
            <a:avLst/>
          </a:prstGeom>
          <a:noFill/>
          <a:ln>
            <a:noFill/>
          </a:ln>
        </p:spPr>
        <p:txBody>
          <a:bodyPr anchorCtr="0" anchor="t" bIns="46800" lIns="90000" spcFirstLastPara="1" rIns="90000" wrap="square" tIns="46800">
            <a:noAutofit/>
          </a:bodyPr>
          <a:lstStyle/>
          <a:p>
            <a:pPr indent="-355600" lvl="0" marL="927100" marR="279400" rtl="0" algn="l">
              <a:lnSpc>
                <a:spcPct val="100000"/>
              </a:lnSpc>
              <a:spcBef>
                <a:spcPts val="0"/>
              </a:spcBef>
              <a:spcAft>
                <a:spcPts val="0"/>
              </a:spcAft>
              <a:buClr>
                <a:srgbClr val="3C373A"/>
              </a:buClr>
              <a:buSzPts val="2000"/>
              <a:buChar char="●"/>
            </a:pPr>
            <a:r>
              <a:rPr lang="en" sz="2000">
                <a:solidFill>
                  <a:srgbClr val="3C373A"/>
                </a:solidFill>
              </a:rPr>
              <a:t>To remove an index from a table, type the following SQL command. Replace </a:t>
            </a:r>
            <a:r>
              <a:rPr i="1" lang="en" sz="2000">
                <a:solidFill>
                  <a:srgbClr val="FF0000"/>
                </a:solidFill>
              </a:rPr>
              <a:t>table_name</a:t>
            </a:r>
            <a:r>
              <a:rPr lang="en" sz="2000">
                <a:solidFill>
                  <a:srgbClr val="3C373A"/>
                </a:solidFill>
              </a:rPr>
              <a:t> with the name of the table, and replace </a:t>
            </a:r>
            <a:r>
              <a:rPr i="1" lang="en" sz="2000">
                <a:solidFill>
                  <a:srgbClr val="FF0000"/>
                </a:solidFill>
              </a:rPr>
              <a:t>index_name</a:t>
            </a:r>
            <a:r>
              <a:rPr lang="en" sz="2000">
                <a:solidFill>
                  <a:srgbClr val="3C373A"/>
                </a:solidFill>
              </a:rPr>
              <a:t> with the name of the index that you want to delete:</a:t>
            </a:r>
            <a:endParaRPr sz="2000">
              <a:solidFill>
                <a:srgbClr val="3C373A"/>
              </a:solidFill>
            </a:endParaRPr>
          </a:p>
          <a:p>
            <a:pPr indent="-355600" lvl="0" marL="927100" marR="469900" rtl="0" algn="l">
              <a:lnSpc>
                <a:spcPct val="100000"/>
              </a:lnSpc>
              <a:spcBef>
                <a:spcPts val="0"/>
              </a:spcBef>
              <a:spcAft>
                <a:spcPts val="0"/>
              </a:spcAft>
              <a:buClr>
                <a:srgbClr val="3C373A"/>
              </a:buClr>
              <a:buSzPts val="2000"/>
              <a:buChar char="●"/>
            </a:pPr>
            <a:r>
              <a:rPr i="1" lang="en" sz="2000">
                <a:solidFill>
                  <a:srgbClr val="FFFFFF"/>
                </a:solidFill>
                <a:highlight>
                  <a:srgbClr val="333333"/>
                </a:highlight>
              </a:rPr>
              <a:t>ALTER TABLE </a:t>
            </a:r>
            <a:r>
              <a:rPr i="1" lang="en" sz="2000">
                <a:solidFill>
                  <a:srgbClr val="FF0000"/>
                </a:solidFill>
                <a:highlight>
                  <a:srgbClr val="333333"/>
                </a:highlight>
              </a:rPr>
              <a:t>table_name</a:t>
            </a:r>
            <a:r>
              <a:rPr i="1" lang="en" sz="2000">
                <a:solidFill>
                  <a:srgbClr val="FFFFFF"/>
                </a:solidFill>
                <a:highlight>
                  <a:srgbClr val="333333"/>
                </a:highlight>
              </a:rPr>
              <a:t> DROP INDEX </a:t>
            </a:r>
            <a:r>
              <a:rPr i="1" lang="en" sz="2000">
                <a:solidFill>
                  <a:srgbClr val="FF0000"/>
                </a:solidFill>
                <a:highlight>
                  <a:srgbClr val="333333"/>
                </a:highlight>
              </a:rPr>
              <a:t>index_name</a:t>
            </a:r>
            <a:r>
              <a:rPr i="1" lang="en" sz="2000">
                <a:solidFill>
                  <a:srgbClr val="FFFFFF"/>
                </a:solidFill>
                <a:highlight>
                  <a:srgbClr val="333333"/>
                </a:highlight>
              </a:rPr>
              <a:t>;</a:t>
            </a:r>
            <a:br>
              <a:rPr i="1" lang="en" sz="2000">
                <a:solidFill>
                  <a:srgbClr val="FFFFFF"/>
                </a:solidFill>
                <a:highlight>
                  <a:srgbClr val="333333"/>
                </a:highlight>
              </a:rPr>
            </a:br>
            <a:endParaRPr i="1" sz="2000">
              <a:solidFill>
                <a:srgbClr val="FFFFFF"/>
              </a:solidFill>
              <a:highlight>
                <a:srgbClr val="333333"/>
              </a:highlight>
            </a:endParaRPr>
          </a:p>
          <a:p>
            <a:pPr indent="-355600" lvl="0" marL="927100" marR="279400" rtl="0" algn="l">
              <a:lnSpc>
                <a:spcPct val="100000"/>
              </a:lnSpc>
              <a:spcBef>
                <a:spcPts val="0"/>
              </a:spcBef>
              <a:spcAft>
                <a:spcPts val="0"/>
              </a:spcAft>
              <a:buClr>
                <a:srgbClr val="3C373A"/>
              </a:buClr>
              <a:buSzPts val="2000"/>
              <a:buChar char="●"/>
            </a:pPr>
            <a:r>
              <a:rPr lang="en" sz="2000">
                <a:solidFill>
                  <a:srgbClr val="3C373A"/>
                </a:solidFill>
              </a:rPr>
              <a:t>To view all of the indexes for a table, type the following SQL command. Replace </a:t>
            </a:r>
            <a:r>
              <a:rPr i="1" lang="en" sz="2000">
                <a:solidFill>
                  <a:srgbClr val="FF0000"/>
                </a:solidFill>
              </a:rPr>
              <a:t>table_name</a:t>
            </a:r>
            <a:r>
              <a:rPr lang="en" sz="2000">
                <a:solidFill>
                  <a:srgbClr val="3C373A"/>
                </a:solidFill>
              </a:rPr>
              <a:t> with the name of the table:</a:t>
            </a:r>
            <a:endParaRPr sz="2000">
              <a:solidFill>
                <a:srgbClr val="3C373A"/>
              </a:solidFill>
            </a:endParaRPr>
          </a:p>
          <a:p>
            <a:pPr indent="-355600" lvl="0" marL="927100" marR="469900" rtl="0" algn="l">
              <a:lnSpc>
                <a:spcPct val="100000"/>
              </a:lnSpc>
              <a:spcBef>
                <a:spcPts val="0"/>
              </a:spcBef>
              <a:spcAft>
                <a:spcPts val="0"/>
              </a:spcAft>
              <a:buClr>
                <a:srgbClr val="3C373A"/>
              </a:buClr>
              <a:buSzPts val="2000"/>
              <a:buChar char="●"/>
            </a:pPr>
            <a:r>
              <a:rPr i="1" lang="en" sz="2000">
                <a:solidFill>
                  <a:srgbClr val="FFFFFF"/>
                </a:solidFill>
                <a:highlight>
                  <a:srgbClr val="333333"/>
                </a:highlight>
              </a:rPr>
              <a:t>SHOW INDEX FROM </a:t>
            </a:r>
            <a:r>
              <a:rPr i="1" lang="en" sz="2000">
                <a:solidFill>
                  <a:srgbClr val="FF0000"/>
                </a:solidFill>
                <a:highlight>
                  <a:srgbClr val="333333"/>
                </a:highlight>
              </a:rPr>
              <a:t>table_name</a:t>
            </a:r>
            <a:r>
              <a:rPr i="1" lang="en" sz="2000">
                <a:solidFill>
                  <a:srgbClr val="FFFFFF"/>
                </a:solidFill>
                <a:highlight>
                  <a:srgbClr val="333333"/>
                </a:highlight>
              </a:rPr>
              <a:t> \G</a:t>
            </a:r>
            <a:endParaRPr sz="2000">
              <a:solidFill>
                <a:srgbClr val="000000"/>
              </a:solidFill>
            </a:endParaRPr>
          </a:p>
        </p:txBody>
      </p:sp>
      <p:sp>
        <p:nvSpPr>
          <p:cNvPr id="152" name="Google Shape;152;p24"/>
          <p:cNvSpPr txBox="1"/>
          <p:nvPr>
            <p:ph type="title"/>
          </p:nvPr>
        </p:nvSpPr>
        <p:spPr>
          <a:xfrm>
            <a:off x="0" y="0"/>
            <a:ext cx="9102900" cy="10515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Comic Sans MS"/>
              <a:buNone/>
            </a:pPr>
            <a:r>
              <a:rPr b="0" lang="en" sz="3200"/>
              <a:t>Manage Indexing</a:t>
            </a:r>
            <a:endParaRPr b="0" i="0" sz="3200" u="none" cap="none" strike="noStrike">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6" name="Shape 156"/>
        <p:cNvGrpSpPr/>
        <p:nvPr/>
      </p:nvGrpSpPr>
      <p:grpSpPr>
        <a:xfrm>
          <a:off x="0" y="0"/>
          <a:ext cx="0" cy="0"/>
          <a:chOff x="0" y="0"/>
          <a:chExt cx="0" cy="0"/>
        </a:xfrm>
      </p:grpSpPr>
      <p:sp>
        <p:nvSpPr>
          <p:cNvPr id="157" name="Google Shape;157;p25"/>
          <p:cNvSpPr txBox="1"/>
          <p:nvPr>
            <p:ph idx="1" type="body"/>
          </p:nvPr>
        </p:nvSpPr>
        <p:spPr>
          <a:xfrm>
            <a:off x="174850" y="1200150"/>
            <a:ext cx="8969100" cy="3725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3000"/>
              <a:buNone/>
            </a:pPr>
            <a:r>
              <a:rPr lang="en" sz="2000">
                <a:solidFill>
                  <a:srgbClr val="3C373A"/>
                </a:solidFill>
                <a:highlight>
                  <a:srgbClr val="FFFFFF"/>
                </a:highlight>
              </a:rPr>
              <a:t>To determine which tables may benefit from using indexes, you must analyze your database queries. The </a:t>
            </a:r>
            <a:r>
              <a:rPr b="1" lang="en" sz="2000">
                <a:solidFill>
                  <a:srgbClr val="3C373A"/>
                </a:solidFill>
                <a:highlight>
                  <a:srgbClr val="FFFFFF"/>
                </a:highlight>
              </a:rPr>
              <a:t>EXPLAIN SELECT</a:t>
            </a:r>
            <a:r>
              <a:rPr lang="en" sz="2000">
                <a:solidFill>
                  <a:srgbClr val="3C373A"/>
                </a:solidFill>
                <a:highlight>
                  <a:srgbClr val="FFFFFF"/>
                </a:highlight>
              </a:rPr>
              <a:t> statement helps you do this. To analyze database queries, follow these steps:</a:t>
            </a:r>
            <a:endParaRPr sz="2000">
              <a:solidFill>
                <a:srgbClr val="3C373A"/>
              </a:solidFill>
              <a:highlight>
                <a:srgbClr val="FFFFFF"/>
              </a:highlight>
            </a:endParaRPr>
          </a:p>
          <a:p>
            <a:pPr indent="0" lvl="0" marL="0" marR="0" rtl="0" algn="l">
              <a:lnSpc>
                <a:spcPct val="100000"/>
              </a:lnSpc>
              <a:spcBef>
                <a:spcPts val="0"/>
              </a:spcBef>
              <a:spcAft>
                <a:spcPts val="0"/>
              </a:spcAft>
              <a:buSzPts val="3000"/>
              <a:buNone/>
            </a:pPr>
            <a:r>
              <a:t/>
            </a:r>
            <a:endParaRPr sz="2000">
              <a:solidFill>
                <a:srgbClr val="3C373A"/>
              </a:solidFill>
              <a:highlight>
                <a:srgbClr val="FFFFFF"/>
              </a:highlight>
            </a:endParaRPr>
          </a:p>
          <a:p>
            <a:pPr indent="-328612" lvl="0" marL="328612" rtl="0" algn="l">
              <a:lnSpc>
                <a:spcPct val="150000"/>
              </a:lnSpc>
              <a:spcBef>
                <a:spcPts val="0"/>
              </a:spcBef>
              <a:spcAft>
                <a:spcPts val="0"/>
              </a:spcAft>
              <a:buClr>
                <a:srgbClr val="3C373A"/>
              </a:buClr>
              <a:buSzPts val="2000"/>
              <a:buChar char="●"/>
            </a:pPr>
            <a:r>
              <a:rPr lang="en" sz="2000">
                <a:solidFill>
                  <a:srgbClr val="3C373A"/>
                </a:solidFill>
              </a:rPr>
              <a:t>Type the following SQL command:</a:t>
            </a:r>
            <a:endParaRPr/>
          </a:p>
          <a:p>
            <a:pPr indent="-328612" lvl="0" marL="328612" marR="190500" rtl="0" algn="l">
              <a:lnSpc>
                <a:spcPct val="142857"/>
              </a:lnSpc>
              <a:spcBef>
                <a:spcPts val="0"/>
              </a:spcBef>
              <a:spcAft>
                <a:spcPts val="0"/>
              </a:spcAft>
              <a:buClr>
                <a:srgbClr val="3C373A"/>
              </a:buClr>
              <a:buSzPts val="2000"/>
              <a:buChar char="●"/>
            </a:pPr>
            <a:r>
              <a:rPr i="1" lang="en" sz="2000">
                <a:solidFill>
                  <a:srgbClr val="FFFFFF"/>
                </a:solidFill>
                <a:highlight>
                  <a:srgbClr val="333333"/>
                </a:highlight>
              </a:rPr>
              <a:t>EXPLAIN SELECT * FROM </a:t>
            </a:r>
            <a:r>
              <a:rPr i="1" lang="en" sz="2000">
                <a:solidFill>
                  <a:srgbClr val="FF0000"/>
                </a:solidFill>
                <a:highlight>
                  <a:srgbClr val="333333"/>
                </a:highlight>
              </a:rPr>
              <a:t>table_name</a:t>
            </a:r>
            <a:r>
              <a:rPr i="1" lang="en" sz="2000">
                <a:solidFill>
                  <a:srgbClr val="FFFFFF"/>
                </a:solidFill>
                <a:highlight>
                  <a:srgbClr val="333333"/>
                </a:highlight>
              </a:rPr>
              <a:t> WHERE </a:t>
            </a:r>
            <a:r>
              <a:rPr i="1" lang="en" sz="2000">
                <a:solidFill>
                  <a:srgbClr val="FF0000"/>
                </a:solidFill>
                <a:highlight>
                  <a:srgbClr val="333333"/>
                </a:highlight>
              </a:rPr>
              <a:t>conditions</a:t>
            </a:r>
            <a:r>
              <a:rPr i="1" lang="en" sz="2000">
                <a:solidFill>
                  <a:srgbClr val="FFFFFF"/>
                </a:solidFill>
                <a:highlight>
                  <a:srgbClr val="333333"/>
                </a:highlight>
              </a:rPr>
              <a:t> \G</a:t>
            </a:r>
            <a:endParaRPr sz="2000">
              <a:solidFill>
                <a:srgbClr val="000000"/>
              </a:solidFill>
            </a:endParaRPr>
          </a:p>
          <a:p>
            <a:pPr indent="-328612" lvl="0" marL="328612" rtl="0" algn="l">
              <a:lnSpc>
                <a:spcPct val="150000"/>
              </a:lnSpc>
              <a:spcBef>
                <a:spcPts val="0"/>
              </a:spcBef>
              <a:spcAft>
                <a:spcPts val="0"/>
              </a:spcAft>
              <a:buClr>
                <a:srgbClr val="3C373A"/>
              </a:buClr>
              <a:buSzPts val="2000"/>
              <a:buChar char="●"/>
            </a:pPr>
            <a:r>
              <a:rPr lang="en" sz="2000">
                <a:solidFill>
                  <a:srgbClr val="3C373A"/>
                </a:solidFill>
              </a:rPr>
              <a:t>Output from the EXPLAIN SELECT statement shows how the MySQL query optimizer will execute the query. For example, consider the following output:</a:t>
            </a:r>
            <a:endParaRPr/>
          </a:p>
        </p:txBody>
      </p:sp>
      <p:sp>
        <p:nvSpPr>
          <p:cNvPr id="158" name="Google Shape;158;p25"/>
          <p:cNvSpPr txBox="1"/>
          <p:nvPr>
            <p:ph type="title"/>
          </p:nvPr>
        </p:nvSpPr>
        <p:spPr>
          <a:xfrm>
            <a:off x="0" y="0"/>
            <a:ext cx="9144000" cy="11241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1100"/>
              <a:buFont typeface="Arial"/>
              <a:buNone/>
            </a:pPr>
            <a:r>
              <a:rPr b="0" lang="en" sz="3200"/>
              <a:t>Analyzing database queries</a:t>
            </a:r>
            <a:endParaRPr b="0" sz="32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26"/>
          <p:cNvSpPr txBox="1"/>
          <p:nvPr>
            <p:ph idx="1" type="body"/>
          </p:nvPr>
        </p:nvSpPr>
        <p:spPr>
          <a:xfrm>
            <a:off x="72850" y="1181100"/>
            <a:ext cx="9071100" cy="3962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3000"/>
              <a:buNone/>
            </a:pPr>
            <a:r>
              <a:rPr lang="en" sz="2000">
                <a:solidFill>
                  <a:srgbClr val="333333"/>
                </a:solidFill>
                <a:highlight>
                  <a:srgbClr val="FFFFFF"/>
                </a:highlight>
              </a:rPr>
              <a:t>mysql&gt; EXPLAIN SELECT title FROM employees WHERE lastname LIKE 'T%' \G</a:t>
            </a:r>
            <a:br>
              <a:rPr lang="en" sz="2000">
                <a:solidFill>
                  <a:srgbClr val="333333"/>
                </a:solidFill>
                <a:highlight>
                  <a:srgbClr val="FFFFFF"/>
                </a:highlight>
              </a:rPr>
            </a:br>
            <a:r>
              <a:rPr lang="en" sz="2000">
                <a:solidFill>
                  <a:srgbClr val="333333"/>
                </a:solidFill>
                <a:highlight>
                  <a:srgbClr val="FFFFFF"/>
                </a:highlight>
              </a:rPr>
              <a:t>*************************** 1. row ***************************</a:t>
            </a:r>
            <a:br>
              <a:rPr lang="en" sz="2000">
                <a:solidFill>
                  <a:srgbClr val="333333"/>
                </a:solidFill>
                <a:highlight>
                  <a:srgbClr val="FFFFFF"/>
                </a:highlight>
              </a:rPr>
            </a:br>
            <a:r>
              <a:rPr lang="en" sz="2000">
                <a:solidFill>
                  <a:srgbClr val="333333"/>
                </a:solidFill>
                <a:highlight>
                  <a:srgbClr val="FFFFFF"/>
                </a:highlight>
              </a:rPr>
              <a:t>	id: 1</a:t>
            </a:r>
            <a:br>
              <a:rPr lang="en" sz="2000">
                <a:solidFill>
                  <a:srgbClr val="333333"/>
                </a:solidFill>
                <a:highlight>
                  <a:srgbClr val="FFFFFF"/>
                </a:highlight>
              </a:rPr>
            </a:br>
            <a:r>
              <a:rPr lang="en" sz="2000">
                <a:solidFill>
                  <a:srgbClr val="333333"/>
                </a:solidFill>
                <a:highlight>
                  <a:srgbClr val="FFFFFF"/>
                </a:highlight>
              </a:rPr>
              <a:t>	select_type: SIMPLE</a:t>
            </a:r>
            <a:br>
              <a:rPr lang="en" sz="2000">
                <a:solidFill>
                  <a:srgbClr val="333333"/>
                </a:solidFill>
                <a:highlight>
                  <a:srgbClr val="FFFFFF"/>
                </a:highlight>
              </a:rPr>
            </a:br>
            <a:r>
              <a:rPr lang="en" sz="2000">
                <a:solidFill>
                  <a:srgbClr val="333333"/>
                </a:solidFill>
                <a:highlight>
                  <a:srgbClr val="FFFFFF"/>
                </a:highlight>
              </a:rPr>
              <a:t>      table: employees</a:t>
            </a:r>
            <a:br>
              <a:rPr lang="en" sz="2000">
                <a:solidFill>
                  <a:srgbClr val="333333"/>
                </a:solidFill>
                <a:highlight>
                  <a:srgbClr val="FFFFFF"/>
                </a:highlight>
              </a:rPr>
            </a:br>
            <a:r>
              <a:rPr lang="en" sz="2000">
                <a:solidFill>
                  <a:srgbClr val="333333"/>
                </a:solidFill>
                <a:highlight>
                  <a:srgbClr val="FFFFFF"/>
                </a:highlight>
              </a:rPr>
              <a:t>	type: ALL</a:t>
            </a:r>
            <a:br>
              <a:rPr lang="en" sz="2000">
                <a:solidFill>
                  <a:srgbClr val="333333"/>
                </a:solidFill>
                <a:highlight>
                  <a:srgbClr val="FFFFFF"/>
                </a:highlight>
              </a:rPr>
            </a:br>
            <a:r>
              <a:rPr lang="en" sz="2000">
                <a:solidFill>
                  <a:srgbClr val="333333"/>
                </a:solidFill>
                <a:highlight>
                  <a:srgbClr val="FFFFFF"/>
                </a:highlight>
              </a:rPr>
              <a:t>	possible_keys: NULL</a:t>
            </a:r>
            <a:br>
              <a:rPr lang="en" sz="2000">
                <a:solidFill>
                  <a:srgbClr val="333333"/>
                </a:solidFill>
                <a:highlight>
                  <a:srgbClr val="FFFFFF"/>
                </a:highlight>
              </a:rPr>
            </a:br>
            <a:r>
              <a:rPr lang="en" sz="2000">
                <a:solidFill>
                  <a:srgbClr val="333333"/>
                </a:solidFill>
                <a:highlight>
                  <a:srgbClr val="FFFFFF"/>
                </a:highlight>
              </a:rPr>
              <a:t>	key: NULL</a:t>
            </a:r>
            <a:br>
              <a:rPr lang="en" sz="2000">
                <a:solidFill>
                  <a:srgbClr val="333333"/>
                </a:solidFill>
                <a:highlight>
                  <a:srgbClr val="FFFFFF"/>
                </a:highlight>
              </a:rPr>
            </a:br>
            <a:r>
              <a:rPr lang="en" sz="2000">
                <a:solidFill>
                  <a:srgbClr val="333333"/>
                </a:solidFill>
                <a:highlight>
                  <a:srgbClr val="FFFFFF"/>
                </a:highlight>
              </a:rPr>
              <a:t>      key_len: NULL</a:t>
            </a:r>
            <a:br>
              <a:rPr lang="en" sz="2000">
                <a:solidFill>
                  <a:srgbClr val="333333"/>
                </a:solidFill>
                <a:highlight>
                  <a:srgbClr val="FFFFFF"/>
                </a:highlight>
              </a:rPr>
            </a:br>
            <a:r>
              <a:rPr lang="en" sz="2000">
                <a:solidFill>
                  <a:srgbClr val="333333"/>
                </a:solidFill>
                <a:highlight>
                  <a:srgbClr val="FFFFFF"/>
                </a:highlight>
              </a:rPr>
              <a:t>	ref: NULL</a:t>
            </a:r>
            <a:br>
              <a:rPr lang="en" sz="2000">
                <a:solidFill>
                  <a:srgbClr val="333333"/>
                </a:solidFill>
                <a:highlight>
                  <a:srgbClr val="FFFFFF"/>
                </a:highlight>
              </a:rPr>
            </a:br>
            <a:r>
              <a:rPr lang="en" sz="2000">
                <a:solidFill>
                  <a:srgbClr val="333333"/>
                </a:solidFill>
                <a:highlight>
                  <a:srgbClr val="FFFFFF"/>
                </a:highlight>
              </a:rPr>
              <a:t>	rows: 142</a:t>
            </a:r>
            <a:br>
              <a:rPr lang="en" sz="2000">
                <a:solidFill>
                  <a:srgbClr val="333333"/>
                </a:solidFill>
                <a:highlight>
                  <a:srgbClr val="FFFFFF"/>
                </a:highlight>
              </a:rPr>
            </a:br>
            <a:r>
              <a:rPr lang="en" sz="2000">
                <a:solidFill>
                  <a:srgbClr val="333333"/>
                </a:solidFill>
                <a:highlight>
                  <a:srgbClr val="FFFFFF"/>
                </a:highlight>
              </a:rPr>
              <a:t>	Extra: Using where	1 row in set (0.00 sec)</a:t>
            </a:r>
            <a:endParaRPr sz="2000">
              <a:solidFill>
                <a:srgbClr val="333333"/>
              </a:solidFill>
              <a:highlight>
                <a:srgbClr val="FFFFFF"/>
              </a:highlight>
            </a:endParaRPr>
          </a:p>
          <a:p>
            <a:pPr indent="0" lvl="0" marL="0" marR="0" rtl="0" algn="l">
              <a:lnSpc>
                <a:spcPct val="100000"/>
              </a:lnSpc>
              <a:spcBef>
                <a:spcPts val="0"/>
              </a:spcBef>
              <a:spcAft>
                <a:spcPts val="0"/>
              </a:spcAft>
              <a:buSzPts val="3000"/>
              <a:buNone/>
            </a:pPr>
            <a:r>
              <a:t/>
            </a:r>
            <a:endParaRPr sz="2000">
              <a:solidFill>
                <a:srgbClr val="000000"/>
              </a:solidFill>
            </a:endParaRPr>
          </a:p>
        </p:txBody>
      </p:sp>
      <p:sp>
        <p:nvSpPr>
          <p:cNvPr id="164" name="Google Shape;164;p26"/>
          <p:cNvSpPr txBox="1"/>
          <p:nvPr>
            <p:ph type="title"/>
          </p:nvPr>
        </p:nvSpPr>
        <p:spPr>
          <a:xfrm>
            <a:off x="0" y="0"/>
            <a:ext cx="9144000" cy="11241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1100"/>
              <a:buFont typeface="Arial"/>
              <a:buNone/>
            </a:pPr>
            <a:r>
              <a:rPr b="0" lang="en" sz="3200"/>
              <a:t>Analyzing database queries</a:t>
            </a:r>
            <a:endParaRPr b="0" sz="3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9"/>
          <p:cNvSpPr txBox="1"/>
          <p:nvPr>
            <p:ph type="title"/>
          </p:nvPr>
        </p:nvSpPr>
        <p:spPr>
          <a:xfrm>
            <a:off x="42300" y="0"/>
            <a:ext cx="8991600" cy="1095300"/>
          </a:xfrm>
          <a:prstGeom prst="rect">
            <a:avLst/>
          </a:prstGeom>
          <a:noFill/>
          <a:ln>
            <a:noFill/>
          </a:ln>
        </p:spPr>
        <p:txBody>
          <a:bodyPr anchorCtr="0" anchor="ctr" bIns="46800" lIns="90000" spcFirstLastPara="1" rIns="90000" wrap="square" tIns="46800">
            <a:noAutofit/>
          </a:bodyPr>
          <a:lstStyle/>
          <a:p>
            <a:pPr indent="-331787" lvl="0" marL="331787" rtl="0" algn="ctr">
              <a:lnSpc>
                <a:spcPct val="90000"/>
              </a:lnSpc>
              <a:spcBef>
                <a:spcPts val="0"/>
              </a:spcBef>
              <a:spcAft>
                <a:spcPts val="0"/>
              </a:spcAft>
              <a:buClr>
                <a:schemeClr val="dk1"/>
              </a:buClr>
              <a:buSzPts val="3000"/>
              <a:buFont typeface="Comic Sans MS"/>
              <a:buNone/>
            </a:pPr>
            <a:r>
              <a:rPr lang="en"/>
              <a:t>Objective</a:t>
            </a:r>
            <a:endParaRPr b="0" sz="3200"/>
          </a:p>
        </p:txBody>
      </p:sp>
      <p:sp>
        <p:nvSpPr>
          <p:cNvPr id="52" name="Google Shape;52;p9"/>
          <p:cNvSpPr txBox="1"/>
          <p:nvPr>
            <p:ph idx="1" type="body"/>
          </p:nvPr>
        </p:nvSpPr>
        <p:spPr>
          <a:xfrm>
            <a:off x="152400" y="1243025"/>
            <a:ext cx="8991600" cy="3758400"/>
          </a:xfrm>
          <a:prstGeom prst="rect">
            <a:avLst/>
          </a:prstGeom>
          <a:noFill/>
          <a:ln>
            <a:noFill/>
          </a:ln>
        </p:spPr>
        <p:txBody>
          <a:bodyPr anchorCtr="0" anchor="t" bIns="46800" lIns="90000" spcFirstLastPara="1" rIns="90000" wrap="square" tIns="46800">
            <a:noAutofit/>
          </a:bodyPr>
          <a:lstStyle/>
          <a:p>
            <a:pPr indent="-355600" lvl="0" marL="457200" marR="0" rtl="0" algn="l">
              <a:lnSpc>
                <a:spcPct val="90000"/>
              </a:lnSpc>
              <a:spcBef>
                <a:spcPts val="500"/>
              </a:spcBef>
              <a:spcAft>
                <a:spcPts val="0"/>
              </a:spcAft>
              <a:buClr>
                <a:srgbClr val="000000"/>
              </a:buClr>
              <a:buSzPts val="2000"/>
              <a:buChar char="➢"/>
            </a:pPr>
            <a:r>
              <a:rPr lang="en" sz="2000">
                <a:solidFill>
                  <a:srgbClr val="000000"/>
                </a:solidFill>
              </a:rPr>
              <a:t>Modularizing</a:t>
            </a:r>
            <a:endParaRPr sz="2000">
              <a:solidFill>
                <a:srgbClr val="000000"/>
              </a:solidFill>
            </a:endParaRPr>
          </a:p>
          <a:p>
            <a:pPr indent="-355600" lvl="1" marL="914400" marR="0" rtl="0" algn="l">
              <a:lnSpc>
                <a:spcPct val="90000"/>
              </a:lnSpc>
              <a:spcBef>
                <a:spcPts val="0"/>
              </a:spcBef>
              <a:spcAft>
                <a:spcPts val="0"/>
              </a:spcAft>
              <a:buClr>
                <a:srgbClr val="000000"/>
              </a:buClr>
              <a:buSzPts val="2000"/>
              <a:buChar char="○"/>
            </a:pPr>
            <a:r>
              <a:rPr lang="en" sz="2000">
                <a:solidFill>
                  <a:srgbClr val="000000"/>
                </a:solidFill>
              </a:rPr>
              <a:t>Procedures </a:t>
            </a:r>
            <a:endParaRPr sz="2000">
              <a:solidFill>
                <a:srgbClr val="000000"/>
              </a:solidFill>
            </a:endParaRPr>
          </a:p>
          <a:p>
            <a:pPr indent="-355600" lvl="1" marL="914400" marR="0" rtl="0" algn="l">
              <a:lnSpc>
                <a:spcPct val="90000"/>
              </a:lnSpc>
              <a:spcBef>
                <a:spcPts val="0"/>
              </a:spcBef>
              <a:spcAft>
                <a:spcPts val="0"/>
              </a:spcAft>
              <a:buClr>
                <a:srgbClr val="000000"/>
              </a:buClr>
              <a:buSzPts val="2000"/>
              <a:buChar char="○"/>
            </a:pPr>
            <a:r>
              <a:rPr lang="en" sz="2000">
                <a:solidFill>
                  <a:srgbClr val="000000"/>
                </a:solidFill>
              </a:rPr>
              <a:t>Functions</a:t>
            </a:r>
            <a:endParaRPr sz="2000">
              <a:solidFill>
                <a:srgbClr val="000000"/>
              </a:solidFill>
            </a:endParaRPr>
          </a:p>
          <a:p>
            <a:pPr indent="-355600" lvl="0" marL="457200" marR="0" rtl="0" algn="l">
              <a:lnSpc>
                <a:spcPct val="90000"/>
              </a:lnSpc>
              <a:spcBef>
                <a:spcPts val="0"/>
              </a:spcBef>
              <a:spcAft>
                <a:spcPts val="0"/>
              </a:spcAft>
              <a:buClr>
                <a:srgbClr val="000000"/>
              </a:buClr>
              <a:buSzPts val="2000"/>
              <a:buChar char="➢"/>
            </a:pPr>
            <a:r>
              <a:rPr lang="en" sz="2000">
                <a:solidFill>
                  <a:srgbClr val="000000"/>
                </a:solidFill>
              </a:rPr>
              <a:t>Performance - Indexing</a:t>
            </a:r>
            <a:endParaRPr sz="2000">
              <a:solidFill>
                <a:srgbClr val="000000"/>
              </a:solidFill>
            </a:endParaRPr>
          </a:p>
          <a:p>
            <a:pPr indent="-355600" lvl="1" marL="914400" rtl="0" algn="l">
              <a:lnSpc>
                <a:spcPct val="90000"/>
              </a:lnSpc>
              <a:spcBef>
                <a:spcPts val="500"/>
              </a:spcBef>
              <a:spcAft>
                <a:spcPts val="0"/>
              </a:spcAft>
              <a:buSzPts val="2000"/>
              <a:buChar char="○"/>
            </a:pPr>
            <a:r>
              <a:rPr lang="en" sz="2000"/>
              <a:t>Indexing</a:t>
            </a:r>
            <a:endParaRPr sz="2000"/>
          </a:p>
          <a:p>
            <a:pPr indent="-355600" lvl="1" marL="914400" rtl="0" algn="l">
              <a:lnSpc>
                <a:spcPct val="90000"/>
              </a:lnSpc>
              <a:spcBef>
                <a:spcPts val="500"/>
              </a:spcBef>
              <a:spcAft>
                <a:spcPts val="0"/>
              </a:spcAft>
              <a:buSzPts val="2000"/>
              <a:buChar char="○"/>
            </a:pPr>
            <a:r>
              <a:rPr lang="en" sz="2000"/>
              <a:t>Indexing Methods</a:t>
            </a:r>
            <a:endParaRPr sz="2000"/>
          </a:p>
          <a:p>
            <a:pPr indent="-355600" lvl="1" marL="914400" rtl="0" algn="l">
              <a:lnSpc>
                <a:spcPct val="90000"/>
              </a:lnSpc>
              <a:spcBef>
                <a:spcPts val="500"/>
              </a:spcBef>
              <a:spcAft>
                <a:spcPts val="0"/>
              </a:spcAft>
              <a:buSzPts val="2000"/>
              <a:buChar char="○"/>
            </a:pPr>
            <a:r>
              <a:rPr lang="en" sz="2000"/>
              <a:t>Manage Indexing</a:t>
            </a:r>
            <a:endParaRPr sz="2000">
              <a:solidFill>
                <a:srgbClr val="000000"/>
              </a:solidFill>
            </a:endParaRPr>
          </a:p>
          <a:p>
            <a:pPr indent="-355600" lvl="0" marL="457200" rtl="0" algn="l">
              <a:lnSpc>
                <a:spcPct val="90000"/>
              </a:lnSpc>
              <a:spcBef>
                <a:spcPts val="0"/>
              </a:spcBef>
              <a:spcAft>
                <a:spcPts val="0"/>
              </a:spcAft>
              <a:buSzPts val="2000"/>
              <a:buChar char="➢"/>
            </a:pPr>
            <a:r>
              <a:rPr lang="en" sz="2000"/>
              <a:t>Query Optimization techniques</a:t>
            </a:r>
            <a:endParaRPr/>
          </a:p>
          <a:p>
            <a:pPr indent="-355600" lvl="1" marL="914400" rtl="0" algn="l">
              <a:lnSpc>
                <a:spcPct val="90000"/>
              </a:lnSpc>
              <a:spcBef>
                <a:spcPts val="0"/>
              </a:spcBef>
              <a:spcAft>
                <a:spcPts val="0"/>
              </a:spcAft>
              <a:buSzPts val="2000"/>
              <a:buChar char="○"/>
            </a:pPr>
            <a:r>
              <a:rPr lang="en" sz="2000"/>
              <a:t>Analyzing database queries</a:t>
            </a:r>
            <a:endParaRPr/>
          </a:p>
          <a:p>
            <a:pPr indent="-355600" lvl="1" marL="914400" rtl="0" algn="l">
              <a:lnSpc>
                <a:spcPct val="90000"/>
              </a:lnSpc>
              <a:spcBef>
                <a:spcPts val="0"/>
              </a:spcBef>
              <a:spcAft>
                <a:spcPts val="0"/>
              </a:spcAft>
              <a:buSzPts val="2000"/>
              <a:buChar char="○"/>
            </a:pPr>
            <a:r>
              <a:rPr lang="en" sz="2000"/>
              <a:t>Query Optimization</a:t>
            </a:r>
            <a:endParaRPr/>
          </a:p>
          <a:p>
            <a:pPr indent="0" lvl="0" marL="331787" marR="0" rtl="0" algn="l">
              <a:lnSpc>
                <a:spcPct val="90000"/>
              </a:lnSpc>
              <a:spcBef>
                <a:spcPts val="500"/>
              </a:spcBef>
              <a:spcAft>
                <a:spcPts val="0"/>
              </a:spcAft>
              <a:buSzPts val="3000"/>
              <a:buNone/>
            </a:pPr>
            <a:r>
              <a:t/>
            </a:r>
            <a:endParaRPr b="0" i="0" sz="2000" u="none" cap="none" strike="noStrike">
              <a:solidFill>
                <a:srgbClr val="000000"/>
              </a:solidFill>
              <a:latin typeface="Arial"/>
              <a:ea typeface="Arial"/>
              <a:cs typeface="Arial"/>
              <a:sym typeface="Arial"/>
            </a:endParaRPr>
          </a:p>
          <a:p>
            <a:pPr indent="-271462" lvl="1" marL="741362" marR="0" rtl="0" algn="l">
              <a:lnSpc>
                <a:spcPct val="90000"/>
              </a:lnSpc>
              <a:spcBef>
                <a:spcPts val="400"/>
              </a:spcBef>
              <a:spcAft>
                <a:spcPts val="0"/>
              </a:spcAft>
              <a:buClr>
                <a:srgbClr val="000000"/>
              </a:buClr>
              <a:buSzPts val="24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p27"/>
          <p:cNvSpPr txBox="1"/>
          <p:nvPr>
            <p:ph idx="1" type="body"/>
          </p:nvPr>
        </p:nvSpPr>
        <p:spPr>
          <a:xfrm>
            <a:off x="0" y="1102242"/>
            <a:ext cx="9144000" cy="4038600"/>
          </a:xfrm>
          <a:prstGeom prst="rect">
            <a:avLst/>
          </a:prstGeom>
          <a:noFill/>
          <a:ln>
            <a:noFill/>
          </a:ln>
        </p:spPr>
        <p:txBody>
          <a:bodyPr anchorCtr="0" anchor="t" bIns="46800" lIns="90000" spcFirstLastPara="1" rIns="90000" wrap="square" tIns="46800">
            <a:noAutofit/>
          </a:bodyPr>
          <a:lstStyle/>
          <a:p>
            <a:pPr indent="0" lvl="0" marL="0" rtl="0" algn="l">
              <a:lnSpc>
                <a:spcPct val="115000"/>
              </a:lnSpc>
              <a:spcBef>
                <a:spcPts val="0"/>
              </a:spcBef>
              <a:spcAft>
                <a:spcPts val="0"/>
              </a:spcAft>
              <a:buClr>
                <a:schemeClr val="dk1"/>
              </a:buClr>
              <a:buSzPts val="1100"/>
              <a:buFont typeface="Arial"/>
              <a:buNone/>
            </a:pPr>
            <a:r>
              <a:rPr lang="en" sz="1900">
                <a:solidFill>
                  <a:srgbClr val="3C373A"/>
                </a:solidFill>
              </a:rPr>
              <a:t>In this example output:</a:t>
            </a:r>
            <a:endParaRPr sz="1900">
              <a:solidFill>
                <a:srgbClr val="3C373A"/>
              </a:solidFill>
            </a:endParaRPr>
          </a:p>
          <a:p>
            <a:pPr indent="-355600" lvl="0" marL="596900" rtl="0" algn="l">
              <a:lnSpc>
                <a:spcPct val="150000"/>
              </a:lnSpc>
              <a:spcBef>
                <a:spcPts val="1100"/>
              </a:spcBef>
              <a:spcAft>
                <a:spcPts val="0"/>
              </a:spcAft>
              <a:buClr>
                <a:srgbClr val="3C373A"/>
              </a:buClr>
              <a:buSzPts val="2000"/>
              <a:buChar char="●"/>
            </a:pPr>
            <a:r>
              <a:rPr lang="en" sz="1900">
                <a:solidFill>
                  <a:srgbClr val="3C373A"/>
                </a:solidFill>
              </a:rPr>
              <a:t>The </a:t>
            </a:r>
            <a:r>
              <a:rPr b="1" lang="en" sz="1900">
                <a:solidFill>
                  <a:srgbClr val="3C373A"/>
                </a:solidFill>
              </a:rPr>
              <a:t>possible_keys</a:t>
            </a:r>
            <a:r>
              <a:rPr lang="en" sz="1900">
                <a:solidFill>
                  <a:srgbClr val="3C373A"/>
                </a:solidFill>
              </a:rPr>
              <a:t> and </a:t>
            </a:r>
            <a:r>
              <a:rPr b="1" lang="en" sz="1900">
                <a:solidFill>
                  <a:srgbClr val="3C373A"/>
                </a:solidFill>
              </a:rPr>
              <a:t>key</a:t>
            </a:r>
            <a:r>
              <a:rPr lang="en" sz="1900">
                <a:solidFill>
                  <a:srgbClr val="3C373A"/>
                </a:solidFill>
              </a:rPr>
              <a:t> values are both </a:t>
            </a:r>
            <a:r>
              <a:rPr b="1" lang="en" sz="1900">
                <a:solidFill>
                  <a:srgbClr val="3C373A"/>
                </a:solidFill>
              </a:rPr>
              <a:t>NULL</a:t>
            </a:r>
            <a:r>
              <a:rPr lang="en" sz="1900">
                <a:solidFill>
                  <a:srgbClr val="3C373A"/>
                </a:solidFill>
              </a:rPr>
              <a:t>, which indicates that MySQL does not have an index it can use for this query.</a:t>
            </a:r>
            <a:endParaRPr sz="1900">
              <a:solidFill>
                <a:srgbClr val="3C373A"/>
              </a:solidFill>
            </a:endParaRPr>
          </a:p>
          <a:p>
            <a:pPr indent="-355600" lvl="0" marL="596900" rtl="0" algn="l">
              <a:lnSpc>
                <a:spcPct val="150000"/>
              </a:lnSpc>
              <a:spcBef>
                <a:spcPts val="0"/>
              </a:spcBef>
              <a:spcAft>
                <a:spcPts val="0"/>
              </a:spcAft>
              <a:buClr>
                <a:srgbClr val="3C373A"/>
              </a:buClr>
              <a:buSzPts val="2000"/>
              <a:buChar char="●"/>
            </a:pPr>
            <a:r>
              <a:rPr lang="en" sz="1900">
                <a:solidFill>
                  <a:srgbClr val="3C373A"/>
                </a:solidFill>
              </a:rPr>
              <a:t>The </a:t>
            </a:r>
            <a:r>
              <a:rPr b="1" lang="en" sz="1900">
                <a:solidFill>
                  <a:srgbClr val="3C373A"/>
                </a:solidFill>
              </a:rPr>
              <a:t>rows</a:t>
            </a:r>
            <a:r>
              <a:rPr lang="en" sz="1900">
                <a:solidFill>
                  <a:srgbClr val="3C373A"/>
                </a:solidFill>
              </a:rPr>
              <a:t> value indicates that MySQL will read 142 rows for this query. If there are 142 total rows in the table, this means MySQL must examine every row to generate the result set. This could take quite some time for a large table.</a:t>
            </a:r>
            <a:endParaRPr sz="1900">
              <a:solidFill>
                <a:srgbClr val="3C373A"/>
              </a:solidFill>
            </a:endParaRPr>
          </a:p>
          <a:p>
            <a:pPr indent="0" lvl="0" marL="0" rtl="0" algn="l">
              <a:lnSpc>
                <a:spcPct val="115000"/>
              </a:lnSpc>
              <a:spcBef>
                <a:spcPts val="0"/>
              </a:spcBef>
              <a:spcAft>
                <a:spcPts val="0"/>
              </a:spcAft>
              <a:buClr>
                <a:schemeClr val="dk1"/>
              </a:buClr>
              <a:buSzPts val="1100"/>
              <a:buFont typeface="Arial"/>
              <a:buNone/>
            </a:pPr>
            <a:r>
              <a:rPr lang="en" sz="1900">
                <a:solidFill>
                  <a:srgbClr val="3C373A"/>
                </a:solidFill>
              </a:rPr>
              <a:t>On the other hand, if we were to create an index called </a:t>
            </a:r>
            <a:r>
              <a:rPr b="1" lang="en" sz="1900">
                <a:solidFill>
                  <a:srgbClr val="3C373A"/>
                </a:solidFill>
              </a:rPr>
              <a:t>index_name</a:t>
            </a:r>
            <a:r>
              <a:rPr lang="en" sz="1900">
                <a:solidFill>
                  <a:srgbClr val="3C373A"/>
                </a:solidFill>
              </a:rPr>
              <a:t> for the </a:t>
            </a:r>
            <a:r>
              <a:rPr b="1" lang="en" sz="1900">
                <a:solidFill>
                  <a:srgbClr val="3C373A"/>
                </a:solidFill>
              </a:rPr>
              <a:t>lastname</a:t>
            </a:r>
            <a:r>
              <a:rPr lang="en" sz="1900">
                <a:solidFill>
                  <a:srgbClr val="3C373A"/>
                </a:solidFill>
              </a:rPr>
              <a:t> column, MySQL might generate the following output for the same query.</a:t>
            </a:r>
            <a:endParaRPr/>
          </a:p>
          <a:p>
            <a:pPr indent="0" lvl="0" marL="0" rtl="0" algn="l">
              <a:lnSpc>
                <a:spcPct val="115000"/>
              </a:lnSpc>
              <a:spcBef>
                <a:spcPts val="0"/>
              </a:spcBef>
              <a:spcAft>
                <a:spcPts val="0"/>
              </a:spcAft>
              <a:buClr>
                <a:schemeClr val="dk1"/>
              </a:buClr>
              <a:buSzPts val="1100"/>
              <a:buFont typeface="Arial"/>
              <a:buNone/>
            </a:pPr>
            <a:r>
              <a:t/>
            </a:r>
            <a:endParaRPr sz="1900">
              <a:solidFill>
                <a:srgbClr val="3C373A"/>
              </a:solidFill>
            </a:endParaRPr>
          </a:p>
          <a:p>
            <a:pPr indent="-328612" lvl="0" marL="328612" marR="0" rtl="0" algn="l">
              <a:lnSpc>
                <a:spcPct val="100000"/>
              </a:lnSpc>
              <a:spcBef>
                <a:spcPts val="1100"/>
              </a:spcBef>
              <a:spcAft>
                <a:spcPts val="0"/>
              </a:spcAft>
              <a:buClr>
                <a:srgbClr val="000000"/>
              </a:buClr>
              <a:buSzPts val="3000"/>
              <a:buFont typeface="Comic Sans MS"/>
              <a:buNone/>
            </a:pPr>
            <a:r>
              <a:t/>
            </a:r>
            <a:endParaRPr sz="1900">
              <a:solidFill>
                <a:srgbClr val="000000"/>
              </a:solidFill>
            </a:endParaRPr>
          </a:p>
        </p:txBody>
      </p:sp>
      <p:sp>
        <p:nvSpPr>
          <p:cNvPr id="170" name="Google Shape;170;p27"/>
          <p:cNvSpPr txBox="1"/>
          <p:nvPr>
            <p:ph type="title"/>
          </p:nvPr>
        </p:nvSpPr>
        <p:spPr>
          <a:xfrm>
            <a:off x="0" y="0"/>
            <a:ext cx="9144000" cy="11241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1100"/>
              <a:buFont typeface="Arial"/>
              <a:buNone/>
            </a:pPr>
            <a:r>
              <a:rPr b="0" lang="en" sz="3200"/>
              <a:t>Analyzing database queries</a:t>
            </a:r>
            <a:endParaRPr b="0" sz="32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28"/>
          <p:cNvSpPr txBox="1"/>
          <p:nvPr>
            <p:ph idx="1" type="body"/>
          </p:nvPr>
        </p:nvSpPr>
        <p:spPr>
          <a:xfrm>
            <a:off x="87425" y="1104900"/>
            <a:ext cx="8745300" cy="3886200"/>
          </a:xfrm>
          <a:prstGeom prst="rect">
            <a:avLst/>
          </a:prstGeom>
          <a:noFill/>
          <a:ln>
            <a:noFill/>
          </a:ln>
        </p:spPr>
        <p:txBody>
          <a:bodyPr anchorCtr="0" anchor="t" bIns="46800" lIns="90000" spcFirstLastPara="1" rIns="90000" wrap="square" tIns="46800">
            <a:noAutofit/>
          </a:bodyPr>
          <a:lstStyle/>
          <a:p>
            <a:pPr indent="0" lvl="0" marL="101600" marR="190500" rtl="0" algn="l">
              <a:lnSpc>
                <a:spcPct val="142857"/>
              </a:lnSpc>
              <a:spcBef>
                <a:spcPts val="400"/>
              </a:spcBef>
              <a:spcAft>
                <a:spcPts val="0"/>
              </a:spcAft>
              <a:buClr>
                <a:schemeClr val="dk1"/>
              </a:buClr>
              <a:buSzPts val="1100"/>
              <a:buFont typeface="Arial"/>
              <a:buNone/>
            </a:pPr>
            <a:r>
              <a:rPr lang="en" sz="1500">
                <a:solidFill>
                  <a:srgbClr val="333333"/>
                </a:solidFill>
                <a:highlight>
                  <a:srgbClr val="FFFFFF"/>
                </a:highlight>
              </a:rPr>
              <a:t>mysql&gt; EXPLAIN SELECT title FROM employees WHERE lastname LIKE 'T%' \G</a:t>
            </a:r>
            <a:br>
              <a:rPr lang="en" sz="1500">
                <a:solidFill>
                  <a:srgbClr val="333333"/>
                </a:solidFill>
                <a:highlight>
                  <a:srgbClr val="FFFFFF"/>
                </a:highlight>
              </a:rPr>
            </a:br>
            <a:r>
              <a:rPr lang="en" sz="1500">
                <a:solidFill>
                  <a:srgbClr val="333333"/>
                </a:solidFill>
                <a:highlight>
                  <a:srgbClr val="FFFFFF"/>
                </a:highlight>
              </a:rPr>
              <a:t>*************************** 1. row ***************************</a:t>
            </a:r>
            <a:br>
              <a:rPr lang="en" sz="1500">
                <a:solidFill>
                  <a:srgbClr val="333333"/>
                </a:solidFill>
                <a:highlight>
                  <a:srgbClr val="FFFFFF"/>
                </a:highlight>
              </a:rPr>
            </a:br>
            <a:r>
              <a:rPr lang="en" sz="1500">
                <a:solidFill>
                  <a:srgbClr val="333333"/>
                </a:solidFill>
                <a:highlight>
                  <a:srgbClr val="FFFFFF"/>
                </a:highlight>
              </a:rPr>
              <a:t>	id: 1</a:t>
            </a:r>
            <a:br>
              <a:rPr lang="en" sz="1500">
                <a:solidFill>
                  <a:srgbClr val="333333"/>
                </a:solidFill>
                <a:highlight>
                  <a:srgbClr val="FFFFFF"/>
                </a:highlight>
              </a:rPr>
            </a:br>
            <a:r>
              <a:rPr lang="en" sz="1500">
                <a:solidFill>
                  <a:srgbClr val="333333"/>
                </a:solidFill>
                <a:highlight>
                  <a:srgbClr val="FFFFFF"/>
                </a:highlight>
              </a:rPr>
              <a:t>	select_type: SIMPLE</a:t>
            </a:r>
            <a:br>
              <a:rPr lang="en" sz="1500">
                <a:solidFill>
                  <a:srgbClr val="333333"/>
                </a:solidFill>
                <a:highlight>
                  <a:srgbClr val="FFFFFF"/>
                </a:highlight>
              </a:rPr>
            </a:br>
            <a:r>
              <a:rPr lang="en" sz="1500">
                <a:solidFill>
                  <a:srgbClr val="333333"/>
                </a:solidFill>
                <a:highlight>
                  <a:srgbClr val="FFFFFF"/>
                </a:highlight>
              </a:rPr>
              <a:t>	table: employees</a:t>
            </a:r>
            <a:br>
              <a:rPr lang="en" sz="1500">
                <a:solidFill>
                  <a:srgbClr val="333333"/>
                </a:solidFill>
                <a:highlight>
                  <a:srgbClr val="FFFFFF"/>
                </a:highlight>
              </a:rPr>
            </a:br>
            <a:r>
              <a:rPr lang="en" sz="1500">
                <a:solidFill>
                  <a:srgbClr val="333333"/>
                </a:solidFill>
                <a:highlight>
                  <a:srgbClr val="FFFFFF"/>
                </a:highlight>
              </a:rPr>
              <a:t>	type: range</a:t>
            </a:r>
            <a:br>
              <a:rPr lang="en" sz="1500">
                <a:solidFill>
                  <a:srgbClr val="333333"/>
                </a:solidFill>
                <a:highlight>
                  <a:srgbClr val="FFFFFF"/>
                </a:highlight>
              </a:rPr>
            </a:br>
            <a:r>
              <a:rPr lang="en" sz="1500">
                <a:solidFill>
                  <a:srgbClr val="333333"/>
                </a:solidFill>
                <a:highlight>
                  <a:srgbClr val="FFFFFF"/>
                </a:highlight>
              </a:rPr>
              <a:t>	possible_keys: index_name</a:t>
            </a:r>
            <a:br>
              <a:rPr lang="en" sz="1500">
                <a:solidFill>
                  <a:srgbClr val="333333"/>
                </a:solidFill>
                <a:highlight>
                  <a:srgbClr val="FFFFFF"/>
                </a:highlight>
              </a:rPr>
            </a:br>
            <a:r>
              <a:rPr lang="en" sz="1500">
                <a:solidFill>
                  <a:srgbClr val="333333"/>
                </a:solidFill>
                <a:highlight>
                  <a:srgbClr val="FFFFFF"/>
                </a:highlight>
              </a:rPr>
              <a:t>	key: index_name</a:t>
            </a:r>
            <a:br>
              <a:rPr lang="en" sz="1500">
                <a:solidFill>
                  <a:srgbClr val="333333"/>
                </a:solidFill>
                <a:highlight>
                  <a:srgbClr val="FFFFFF"/>
                </a:highlight>
              </a:rPr>
            </a:br>
            <a:r>
              <a:rPr lang="en" sz="1500">
                <a:solidFill>
                  <a:srgbClr val="333333"/>
                </a:solidFill>
                <a:highlight>
                  <a:srgbClr val="FFFFFF"/>
                </a:highlight>
              </a:rPr>
              <a:t>	key_len: 22</a:t>
            </a:r>
            <a:br>
              <a:rPr lang="en" sz="1500">
                <a:solidFill>
                  <a:srgbClr val="333333"/>
                </a:solidFill>
                <a:highlight>
                  <a:srgbClr val="FFFFFF"/>
                </a:highlight>
              </a:rPr>
            </a:br>
            <a:r>
              <a:rPr lang="en" sz="1500">
                <a:solidFill>
                  <a:srgbClr val="333333"/>
                </a:solidFill>
                <a:highlight>
                  <a:srgbClr val="FFFFFF"/>
                </a:highlight>
              </a:rPr>
              <a:t>	ref: NULL</a:t>
            </a:r>
            <a:br>
              <a:rPr lang="en" sz="1500">
                <a:solidFill>
                  <a:srgbClr val="333333"/>
                </a:solidFill>
                <a:highlight>
                  <a:srgbClr val="FFFFFF"/>
                </a:highlight>
              </a:rPr>
            </a:br>
            <a:r>
              <a:rPr lang="en" sz="1500">
                <a:solidFill>
                  <a:srgbClr val="333333"/>
                </a:solidFill>
                <a:highlight>
                  <a:srgbClr val="FFFFFF"/>
                </a:highlight>
              </a:rPr>
              <a:t>	rows: 17</a:t>
            </a:r>
            <a:br>
              <a:rPr lang="en" sz="1500">
                <a:solidFill>
                  <a:srgbClr val="333333"/>
                </a:solidFill>
                <a:highlight>
                  <a:srgbClr val="FFFFFF"/>
                </a:highlight>
              </a:rPr>
            </a:br>
            <a:r>
              <a:rPr lang="en" sz="1500">
                <a:solidFill>
                  <a:srgbClr val="333333"/>
                </a:solidFill>
                <a:highlight>
                  <a:srgbClr val="FFFFFF"/>
                </a:highlight>
              </a:rPr>
              <a:t>	Extra: Using where; Using index	1 row in set (0.00 sec)</a:t>
            </a:r>
            <a:endParaRPr sz="1500">
              <a:solidFill>
                <a:srgbClr val="333333"/>
              </a:solidFill>
              <a:highlight>
                <a:srgbClr val="FFFFFF"/>
              </a:highlight>
            </a:endParaRPr>
          </a:p>
          <a:p>
            <a:pPr indent="0" lvl="0" marL="0" marR="0" rtl="0" algn="l">
              <a:lnSpc>
                <a:spcPct val="100000"/>
              </a:lnSpc>
              <a:spcBef>
                <a:spcPts val="700"/>
              </a:spcBef>
              <a:spcAft>
                <a:spcPts val="0"/>
              </a:spcAft>
              <a:buClr>
                <a:schemeClr val="dk1"/>
              </a:buClr>
              <a:buSzPts val="3000"/>
              <a:buFont typeface="Arial"/>
              <a:buNone/>
            </a:pPr>
            <a:r>
              <a:t/>
            </a:r>
            <a:endParaRPr sz="2800">
              <a:solidFill>
                <a:srgbClr val="000000"/>
              </a:solidFill>
            </a:endParaRPr>
          </a:p>
        </p:txBody>
      </p:sp>
      <p:sp>
        <p:nvSpPr>
          <p:cNvPr id="176" name="Google Shape;176;p28"/>
          <p:cNvSpPr txBox="1"/>
          <p:nvPr>
            <p:ph type="title"/>
          </p:nvPr>
        </p:nvSpPr>
        <p:spPr>
          <a:xfrm>
            <a:off x="0" y="0"/>
            <a:ext cx="9144000" cy="11241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1100"/>
              <a:buFont typeface="Arial"/>
              <a:buNone/>
            </a:pPr>
            <a:r>
              <a:rPr b="0" lang="en" sz="3200"/>
              <a:t>Analyzing database queries</a:t>
            </a:r>
            <a:endParaRPr b="0" sz="32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29"/>
          <p:cNvSpPr txBox="1"/>
          <p:nvPr>
            <p:ph idx="1" type="body"/>
          </p:nvPr>
        </p:nvSpPr>
        <p:spPr>
          <a:xfrm>
            <a:off x="0" y="1124375"/>
            <a:ext cx="9019500" cy="3898200"/>
          </a:xfrm>
          <a:prstGeom prst="rect">
            <a:avLst/>
          </a:prstGeom>
          <a:noFill/>
          <a:ln>
            <a:noFill/>
          </a:ln>
        </p:spPr>
        <p:txBody>
          <a:bodyPr anchorCtr="0" anchor="t" bIns="46800" lIns="90000" spcFirstLastPara="1" rIns="90000" wrap="square" tIns="46800">
            <a:noAutofit/>
          </a:bodyPr>
          <a:lstStyle/>
          <a:p>
            <a:pPr indent="-330200" lvl="0" marL="342900" marR="0" rtl="0" algn="l">
              <a:lnSpc>
                <a:spcPct val="100000"/>
              </a:lnSpc>
              <a:spcBef>
                <a:spcPts val="800"/>
              </a:spcBef>
              <a:spcAft>
                <a:spcPts val="0"/>
              </a:spcAft>
              <a:buClr>
                <a:schemeClr val="dk1"/>
              </a:buClr>
              <a:buSzPts val="1100"/>
              <a:buFont typeface="Arial"/>
              <a:buNone/>
            </a:pPr>
            <a:r>
              <a:rPr lang="en" sz="2000">
                <a:solidFill>
                  <a:srgbClr val="000000"/>
                </a:solidFill>
              </a:rPr>
              <a:t>As you can see, the possible_keys and key values indicate that MySQL has found an index it can use to optimize the query.</a:t>
            </a:r>
            <a:endParaRPr sz="2000">
              <a:solidFill>
                <a:srgbClr val="000000"/>
              </a:solidFill>
            </a:endParaRPr>
          </a:p>
          <a:p>
            <a:pPr indent="-330200" lvl="0" marL="342900" marR="0" rtl="0" algn="l">
              <a:lnSpc>
                <a:spcPct val="100000"/>
              </a:lnSpc>
              <a:spcBef>
                <a:spcPts val="800"/>
              </a:spcBef>
              <a:spcAft>
                <a:spcPts val="0"/>
              </a:spcAft>
              <a:buClr>
                <a:schemeClr val="dk1"/>
              </a:buClr>
              <a:buSzPts val="1100"/>
              <a:buFont typeface="Arial"/>
              <a:buNone/>
            </a:pPr>
            <a:r>
              <a:rPr lang="en" sz="2000">
                <a:solidFill>
                  <a:srgbClr val="000000"/>
                </a:solidFill>
              </a:rPr>
              <a:t>Additionally, MySQL will read only 17 rows to generate the result set, instead of all 142 rows. (This means the table has 17 rows where the last name begins with “T”.) Lastly, the Extra value also indicates that MySQL will use an index for the query.</a:t>
            </a:r>
            <a:endParaRPr sz="2000">
              <a:solidFill>
                <a:srgbClr val="000000"/>
              </a:solidFill>
            </a:endParaRPr>
          </a:p>
          <a:p>
            <a:pPr indent="-330200" lvl="0" marL="342900" marR="0" rtl="0" algn="l">
              <a:lnSpc>
                <a:spcPct val="100000"/>
              </a:lnSpc>
              <a:spcBef>
                <a:spcPts val="800"/>
              </a:spcBef>
              <a:spcAft>
                <a:spcPts val="0"/>
              </a:spcAft>
              <a:buClr>
                <a:schemeClr val="dk1"/>
              </a:buClr>
              <a:buSzPts val="1100"/>
              <a:buFont typeface="Arial"/>
              <a:buNone/>
            </a:pPr>
            <a:r>
              <a:t/>
            </a:r>
            <a:endParaRPr sz="2000">
              <a:solidFill>
                <a:srgbClr val="000000"/>
              </a:solidFill>
            </a:endParaRPr>
          </a:p>
          <a:p>
            <a:pPr indent="-330200" lvl="0" marL="342900" marR="0" rtl="0" algn="l">
              <a:lnSpc>
                <a:spcPct val="100000"/>
              </a:lnSpc>
              <a:spcBef>
                <a:spcPts val="800"/>
              </a:spcBef>
              <a:spcAft>
                <a:spcPts val="0"/>
              </a:spcAft>
              <a:buClr>
                <a:schemeClr val="dk1"/>
              </a:buClr>
              <a:buSzPts val="1100"/>
              <a:buFont typeface="Arial"/>
              <a:buNone/>
            </a:pPr>
            <a:r>
              <a:t/>
            </a:r>
            <a:endParaRPr sz="2000">
              <a:solidFill>
                <a:srgbClr val="000000"/>
              </a:solidFill>
            </a:endParaRPr>
          </a:p>
          <a:p>
            <a:pPr indent="-330200" lvl="0" marL="342900" marR="0" rtl="0" algn="r">
              <a:lnSpc>
                <a:spcPct val="100000"/>
              </a:lnSpc>
              <a:spcBef>
                <a:spcPts val="800"/>
              </a:spcBef>
              <a:spcAft>
                <a:spcPts val="0"/>
              </a:spcAft>
              <a:buClr>
                <a:schemeClr val="dk1"/>
              </a:buClr>
              <a:buSzPts val="1100"/>
              <a:buFont typeface="Arial"/>
              <a:buNone/>
            </a:pPr>
            <a:r>
              <a:t/>
            </a:r>
            <a:endParaRPr sz="2000">
              <a:solidFill>
                <a:srgbClr val="000000"/>
              </a:solidFill>
            </a:endParaRPr>
          </a:p>
          <a:p>
            <a:pPr indent="-330200" lvl="0" marL="342900" marR="0" rtl="0" algn="r">
              <a:lnSpc>
                <a:spcPct val="100000"/>
              </a:lnSpc>
              <a:spcBef>
                <a:spcPts val="800"/>
              </a:spcBef>
              <a:spcAft>
                <a:spcPts val="0"/>
              </a:spcAft>
              <a:buClr>
                <a:schemeClr val="dk1"/>
              </a:buClr>
              <a:buSzPts val="1100"/>
              <a:buFont typeface="Arial"/>
              <a:buNone/>
            </a:pPr>
            <a:r>
              <a:rPr lang="en" sz="1500" u="sng">
                <a:solidFill>
                  <a:schemeClr val="hlink"/>
                </a:solidFill>
                <a:hlinkClick r:id="rId3"/>
              </a:rPr>
              <a:t>https://www.a2hosting.in/kb/developer-corner/mysql/using-indexes-to-improve-mysql-query-performance</a:t>
            </a:r>
            <a:endParaRPr sz="1500">
              <a:solidFill>
                <a:srgbClr val="000000"/>
              </a:solidFill>
            </a:endParaRPr>
          </a:p>
          <a:p>
            <a:pPr indent="-330200" lvl="0" marL="342900" marR="0" rtl="0" algn="l">
              <a:lnSpc>
                <a:spcPct val="100000"/>
              </a:lnSpc>
              <a:spcBef>
                <a:spcPts val="800"/>
              </a:spcBef>
              <a:spcAft>
                <a:spcPts val="0"/>
              </a:spcAft>
              <a:buClr>
                <a:schemeClr val="dk1"/>
              </a:buClr>
              <a:buSzPts val="1100"/>
              <a:buFont typeface="Arial"/>
              <a:buNone/>
            </a:pPr>
            <a:r>
              <a:t/>
            </a:r>
            <a:endParaRPr sz="2000">
              <a:solidFill>
                <a:srgbClr val="000000"/>
              </a:solidFill>
            </a:endParaRPr>
          </a:p>
          <a:p>
            <a:pPr indent="-330200" lvl="0" marL="342900" marR="0" rtl="0" algn="l">
              <a:lnSpc>
                <a:spcPct val="100000"/>
              </a:lnSpc>
              <a:spcBef>
                <a:spcPts val="800"/>
              </a:spcBef>
              <a:spcAft>
                <a:spcPts val="0"/>
              </a:spcAft>
              <a:buClr>
                <a:srgbClr val="000000"/>
              </a:buClr>
              <a:buSzPts val="3000"/>
              <a:buFont typeface="Comic Sans MS"/>
              <a:buNone/>
            </a:pPr>
            <a:r>
              <a:t/>
            </a:r>
            <a:endParaRPr sz="2000">
              <a:solidFill>
                <a:srgbClr val="000000"/>
              </a:solidFill>
            </a:endParaRPr>
          </a:p>
        </p:txBody>
      </p:sp>
      <p:sp>
        <p:nvSpPr>
          <p:cNvPr id="182" name="Google Shape;182;p29"/>
          <p:cNvSpPr txBox="1"/>
          <p:nvPr>
            <p:ph type="title"/>
          </p:nvPr>
        </p:nvSpPr>
        <p:spPr>
          <a:xfrm>
            <a:off x="0" y="0"/>
            <a:ext cx="9144000" cy="11241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1100"/>
              <a:buFont typeface="Arial"/>
              <a:buNone/>
            </a:pPr>
            <a:r>
              <a:rPr b="0" lang="en" sz="3200"/>
              <a:t>Analyzing database queries</a:t>
            </a:r>
            <a:endParaRPr b="0" sz="32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0" y="0"/>
            <a:ext cx="9102900" cy="10515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3600"/>
              <a:buNone/>
            </a:pPr>
            <a:r>
              <a:rPr b="0" lang="en" sz="3200"/>
              <a:t>Analyzing database queries</a:t>
            </a:r>
            <a:endParaRPr b="0" i="0" sz="3200" u="none" cap="none" strike="noStrike">
              <a:solidFill>
                <a:schemeClr val="lt1"/>
              </a:solidFill>
            </a:endParaRPr>
          </a:p>
        </p:txBody>
      </p:sp>
      <p:sp>
        <p:nvSpPr>
          <p:cNvPr id="189" name="Google Shape;189;p30"/>
          <p:cNvSpPr txBox="1"/>
          <p:nvPr>
            <p:ph idx="1" type="body"/>
          </p:nvPr>
        </p:nvSpPr>
        <p:spPr>
          <a:xfrm>
            <a:off x="639762" y="1203721"/>
            <a:ext cx="7764462" cy="3596878"/>
          </a:xfrm>
          <a:prstGeom prst="rect">
            <a:avLst/>
          </a:prstGeom>
          <a:noFill/>
          <a:ln>
            <a:noFill/>
          </a:ln>
        </p:spPr>
        <p:txBody>
          <a:bodyPr anchorCtr="0" anchor="t" bIns="46800" lIns="90000" spcFirstLastPara="1" rIns="90000" wrap="square" tIns="46800">
            <a:noAutofit/>
          </a:bodyPr>
          <a:lstStyle/>
          <a:p>
            <a:pPr indent="-330200" lvl="0" marL="342900" marR="0" rtl="0" algn="l">
              <a:lnSpc>
                <a:spcPct val="100000"/>
              </a:lnSpc>
              <a:spcBef>
                <a:spcPts val="0"/>
              </a:spcBef>
              <a:spcAft>
                <a:spcPts val="0"/>
              </a:spcAft>
              <a:buClr>
                <a:srgbClr val="000000"/>
              </a:buClr>
              <a:buSzPts val="3000"/>
              <a:buFont typeface="Comic Sans MS"/>
              <a:buNone/>
            </a:pPr>
            <a:r>
              <a:rPr b="0" i="0" lang="en" sz="2900" u="none" cap="none" strike="noStrike">
                <a:solidFill>
                  <a:srgbClr val="000000"/>
                </a:solidFill>
                <a:latin typeface="Comic Sans MS"/>
                <a:ea typeface="Comic Sans MS"/>
                <a:cs typeface="Comic Sans MS"/>
                <a:sym typeface="Comic Sans MS"/>
              </a:rPr>
              <a:t> </a:t>
            </a:r>
            <a:endParaRPr b="0" i="0" sz="3000" u="none" cap="none" strike="noStrike">
              <a:solidFill>
                <a:schemeClr val="dk1"/>
              </a:solidFill>
              <a:latin typeface="Arial"/>
              <a:ea typeface="Arial"/>
              <a:cs typeface="Arial"/>
              <a:sym typeface="Arial"/>
            </a:endParaRPr>
          </a:p>
        </p:txBody>
      </p:sp>
      <p:sp>
        <p:nvSpPr>
          <p:cNvPr id="190" name="Google Shape;190;p30"/>
          <p:cNvSpPr txBox="1"/>
          <p:nvPr/>
        </p:nvSpPr>
        <p:spPr>
          <a:xfrm>
            <a:off x="146050" y="1134425"/>
            <a:ext cx="8956800" cy="3666300"/>
          </a:xfrm>
          <a:prstGeom prst="rect">
            <a:avLst/>
          </a:prstGeom>
          <a:noFill/>
          <a:ln>
            <a:noFill/>
          </a:ln>
        </p:spPr>
        <p:txBody>
          <a:bodyPr anchorCtr="0" anchor="t" bIns="45000" lIns="90000" spcFirstLastPara="1" rIns="90000" wrap="square" tIns="45000">
            <a:noAutofit/>
          </a:bodyPr>
          <a:lstStyle/>
          <a:p>
            <a:pPr indent="-355600" lvl="0" marL="927100" marR="381000" rtl="0" algn="l">
              <a:lnSpc>
                <a:spcPct val="150000"/>
              </a:lnSpc>
              <a:spcBef>
                <a:spcPts val="1500"/>
              </a:spcBef>
              <a:spcAft>
                <a:spcPts val="0"/>
              </a:spcAft>
              <a:buClr>
                <a:srgbClr val="3C373A"/>
              </a:buClr>
              <a:buSzPts val="2000"/>
              <a:buFont typeface="Arial"/>
              <a:buChar char="●"/>
            </a:pPr>
            <a:r>
              <a:rPr b="0" i="0" lang="en" sz="2000" u="none" cap="none" strike="noStrike">
                <a:solidFill>
                  <a:srgbClr val="3C373A"/>
                </a:solidFill>
                <a:latin typeface="Arial"/>
                <a:ea typeface="Arial"/>
                <a:cs typeface="Arial"/>
                <a:sym typeface="Arial"/>
              </a:rPr>
              <a:t>After you create an index, you should use the </a:t>
            </a:r>
            <a:r>
              <a:rPr b="1" i="0" lang="en" sz="2000" u="none" cap="none" strike="noStrike">
                <a:solidFill>
                  <a:srgbClr val="3C373A"/>
                </a:solidFill>
                <a:latin typeface="Arial"/>
                <a:ea typeface="Arial"/>
                <a:cs typeface="Arial"/>
                <a:sym typeface="Arial"/>
              </a:rPr>
              <a:t>EXPLAIN SELECT</a:t>
            </a:r>
            <a:r>
              <a:rPr b="0" i="0" lang="en" sz="2000" u="none" cap="none" strike="noStrike">
                <a:solidFill>
                  <a:srgbClr val="3C373A"/>
                </a:solidFill>
                <a:latin typeface="Arial"/>
                <a:ea typeface="Arial"/>
                <a:cs typeface="Arial"/>
                <a:sym typeface="Arial"/>
              </a:rPr>
              <a:t> statement again to see how queries are affected. Additionally, you should continue to monitor database performance to see if there are improvements. You may have to run a series of tests to find the optimal number of indexes for your database.</a:t>
            </a:r>
            <a:endParaRPr b="0" i="0" sz="2000" u="none" cap="none" strike="noStrike">
              <a:solidFill>
                <a:srgbClr val="3C373A"/>
              </a:solidFill>
              <a:latin typeface="Arial"/>
              <a:ea typeface="Arial"/>
              <a:cs typeface="Arial"/>
              <a:sym typeface="Arial"/>
            </a:endParaRPr>
          </a:p>
          <a:p>
            <a:pPr indent="0" lvl="0" marL="0" marR="0" rtl="0" algn="l">
              <a:lnSpc>
                <a:spcPct val="100000"/>
              </a:lnSpc>
              <a:spcBef>
                <a:spcPts val="2800"/>
              </a:spcBef>
              <a:spcAft>
                <a:spcPts val="0"/>
              </a:spcAft>
              <a:buClr>
                <a:srgbClr val="000000"/>
              </a:buClr>
              <a:buSzPts val="1600"/>
              <a:buFont typeface="Comic Sans MS"/>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31"/>
          <p:cNvSpPr txBox="1"/>
          <p:nvPr>
            <p:ph type="title"/>
          </p:nvPr>
        </p:nvSpPr>
        <p:spPr>
          <a:xfrm>
            <a:off x="0" y="60700"/>
            <a:ext cx="9144000" cy="10053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1100"/>
              <a:buFont typeface="Arial"/>
              <a:buNone/>
            </a:pPr>
            <a:r>
              <a:rPr b="0" lang="en" sz="3200"/>
              <a:t>Query Optimization</a:t>
            </a:r>
            <a:endParaRPr b="0" sz="3200"/>
          </a:p>
        </p:txBody>
      </p:sp>
      <p:sp>
        <p:nvSpPr>
          <p:cNvPr id="196" name="Google Shape;196;p31"/>
          <p:cNvSpPr txBox="1"/>
          <p:nvPr>
            <p:ph idx="1" type="body"/>
          </p:nvPr>
        </p:nvSpPr>
        <p:spPr>
          <a:xfrm>
            <a:off x="116575" y="1221400"/>
            <a:ext cx="8946600" cy="3846900"/>
          </a:xfrm>
          <a:prstGeom prst="rect">
            <a:avLst/>
          </a:prstGeom>
          <a:noFill/>
          <a:ln>
            <a:noFill/>
          </a:ln>
        </p:spPr>
        <p:txBody>
          <a:bodyPr anchorCtr="0" anchor="t" bIns="46800" lIns="90000" spcFirstLastPara="1" rIns="90000" wrap="square" tIns="46800">
            <a:noAutofit/>
          </a:bodyPr>
          <a:lstStyle/>
          <a:p>
            <a:pPr indent="-280987" lvl="0" marL="319087" marR="0" rtl="0" algn="l">
              <a:lnSpc>
                <a:spcPct val="100000"/>
              </a:lnSpc>
              <a:spcBef>
                <a:spcPts val="0"/>
              </a:spcBef>
              <a:spcAft>
                <a:spcPts val="0"/>
              </a:spcAft>
              <a:buClr>
                <a:srgbClr val="070501"/>
              </a:buClr>
              <a:buSzPts val="2000"/>
              <a:buFont typeface="Arial"/>
              <a:buChar char="➢"/>
            </a:pPr>
            <a:r>
              <a:rPr lang="en" sz="2000">
                <a:solidFill>
                  <a:srgbClr val="000000"/>
                </a:solidFill>
              </a:rPr>
              <a:t>Query: A query is a request for information from a database.</a:t>
            </a:r>
            <a:endParaRPr sz="2000">
              <a:solidFill>
                <a:srgbClr val="000000"/>
              </a:solidFill>
            </a:endParaRPr>
          </a:p>
          <a:p>
            <a:pPr indent="-280987" lvl="0" marL="319087" marR="0" rtl="0" algn="l">
              <a:lnSpc>
                <a:spcPct val="100000"/>
              </a:lnSpc>
              <a:spcBef>
                <a:spcPts val="0"/>
              </a:spcBef>
              <a:spcAft>
                <a:spcPts val="0"/>
              </a:spcAft>
              <a:buClr>
                <a:srgbClr val="000000"/>
              </a:buClr>
              <a:buSzPts val="2000"/>
              <a:buFont typeface="Arial"/>
              <a:buChar char="➢"/>
            </a:pPr>
            <a:r>
              <a:rPr lang="en" sz="2000">
                <a:solidFill>
                  <a:srgbClr val="000000"/>
                </a:solidFill>
              </a:rPr>
              <a:t>Query Plans: A query plan (or query execution plan) is an ordered set of steps used to access data in a SQL relational database management system.</a:t>
            </a:r>
            <a:endParaRPr sz="2000">
              <a:solidFill>
                <a:srgbClr val="000000"/>
              </a:solidFill>
            </a:endParaRPr>
          </a:p>
          <a:p>
            <a:pPr indent="-280987" lvl="0" marL="319087" rtl="0" algn="l">
              <a:lnSpc>
                <a:spcPct val="100000"/>
              </a:lnSpc>
              <a:spcBef>
                <a:spcPts val="0"/>
              </a:spcBef>
              <a:spcAft>
                <a:spcPts val="0"/>
              </a:spcAft>
              <a:buClr>
                <a:srgbClr val="000000"/>
              </a:buClr>
              <a:buSzPts val="2000"/>
              <a:buFont typeface="Arial"/>
              <a:buChar char="➢"/>
            </a:pPr>
            <a:r>
              <a:rPr lang="en" sz="2000"/>
              <a:t>Query Optimization: A single query can be executed through different algorithms or re-written in different forms and structures. Hence, the question of query optimization comes into the picture – Which of these forms or pathways is the most optimal? </a:t>
            </a:r>
            <a:endParaRPr sz="2000">
              <a:solidFill>
                <a:srgbClr val="000000"/>
              </a:solidFill>
            </a:endParaRPr>
          </a:p>
          <a:p>
            <a:pPr indent="-280987" lvl="0" marL="319087" marR="0" rtl="0" algn="l">
              <a:lnSpc>
                <a:spcPct val="100000"/>
              </a:lnSpc>
              <a:spcBef>
                <a:spcPts val="0"/>
              </a:spcBef>
              <a:spcAft>
                <a:spcPts val="0"/>
              </a:spcAft>
              <a:buClr>
                <a:srgbClr val="000000"/>
              </a:buClr>
              <a:buSzPts val="2000"/>
              <a:buFont typeface="Arial"/>
              <a:buChar char="➢"/>
            </a:pPr>
            <a:r>
              <a:rPr lang="en" sz="2000">
                <a:solidFill>
                  <a:srgbClr val="000000"/>
                </a:solidFill>
              </a:rPr>
              <a:t>Importance: The goal of query optimization is to reduce the system resources required to fulfill a query, and ultimately provide the user with the correct result set faster.</a:t>
            </a:r>
            <a:endParaRPr sz="2000">
              <a:solidFill>
                <a:srgbClr val="000000"/>
              </a:solidFill>
            </a:endParaRPr>
          </a:p>
          <a:p>
            <a:pPr indent="0" lvl="0" marL="319087" marR="0" rtl="0" algn="r">
              <a:lnSpc>
                <a:spcPct val="100000"/>
              </a:lnSpc>
              <a:spcBef>
                <a:spcPts val="800"/>
              </a:spcBef>
              <a:spcAft>
                <a:spcPts val="0"/>
              </a:spcAft>
              <a:buSzPts val="3000"/>
              <a:buNone/>
            </a:pPr>
            <a:r>
              <a:rPr lang="en" sz="2000" u="sng">
                <a:solidFill>
                  <a:schemeClr val="hlink"/>
                </a:solidFill>
                <a:hlinkClick r:id="rId3"/>
              </a:rPr>
              <a:t>https://www.geeksforgeeks.org/query-optimization/</a:t>
            </a:r>
            <a:endParaRPr sz="2000">
              <a:solidFill>
                <a:srgbClr val="000000"/>
              </a:solidFill>
            </a:endParaRPr>
          </a:p>
          <a:p>
            <a:pPr indent="0" lvl="0" marL="0" marR="0" rtl="0" algn="l">
              <a:lnSpc>
                <a:spcPct val="100000"/>
              </a:lnSpc>
              <a:spcBef>
                <a:spcPts val="800"/>
              </a:spcBef>
              <a:spcAft>
                <a:spcPts val="0"/>
              </a:spcAft>
              <a:buClr>
                <a:schemeClr val="dk1"/>
              </a:buClr>
              <a:buSzPts val="3000"/>
              <a:buFont typeface="Arial"/>
              <a:buNone/>
            </a:pPr>
            <a:r>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32"/>
          <p:cNvSpPr txBox="1"/>
          <p:nvPr>
            <p:ph idx="1" type="body"/>
          </p:nvPr>
        </p:nvSpPr>
        <p:spPr>
          <a:xfrm>
            <a:off x="639762" y="1203721"/>
            <a:ext cx="7764462" cy="3596878"/>
          </a:xfrm>
          <a:prstGeom prst="rect">
            <a:avLst/>
          </a:prstGeom>
          <a:noFill/>
          <a:ln>
            <a:noFill/>
          </a:ln>
        </p:spPr>
        <p:txBody>
          <a:bodyPr anchorCtr="0" anchor="t" bIns="46800" lIns="90000" spcFirstLastPara="1" rIns="90000" wrap="square" tIns="46800">
            <a:noAutofit/>
          </a:bodyPr>
          <a:lstStyle/>
          <a:p>
            <a:pPr indent="-330200" lvl="0" marL="342900" marR="0" rtl="0" algn="l">
              <a:lnSpc>
                <a:spcPct val="100000"/>
              </a:lnSpc>
              <a:spcBef>
                <a:spcPts val="0"/>
              </a:spcBef>
              <a:spcAft>
                <a:spcPts val="0"/>
              </a:spcAft>
              <a:buClr>
                <a:srgbClr val="000000"/>
              </a:buClr>
              <a:buSzPts val="3000"/>
              <a:buFont typeface="Comic Sans MS"/>
              <a:buNone/>
            </a:pPr>
            <a:r>
              <a:rPr b="0" i="0" lang="en" sz="2900" u="none" cap="none" strike="noStrike">
                <a:solidFill>
                  <a:srgbClr val="000000"/>
                </a:solidFill>
                <a:latin typeface="Comic Sans MS"/>
                <a:ea typeface="Comic Sans MS"/>
                <a:cs typeface="Comic Sans MS"/>
                <a:sym typeface="Comic Sans MS"/>
              </a:rPr>
              <a:t> </a:t>
            </a:r>
            <a:endParaRPr b="0" i="0" sz="3000" u="none" cap="none" strike="noStrike">
              <a:solidFill>
                <a:schemeClr val="dk1"/>
              </a:solidFill>
              <a:latin typeface="Arial"/>
              <a:ea typeface="Arial"/>
              <a:cs typeface="Arial"/>
              <a:sym typeface="Arial"/>
            </a:endParaRPr>
          </a:p>
        </p:txBody>
      </p:sp>
      <p:sp>
        <p:nvSpPr>
          <p:cNvPr id="203" name="Google Shape;203;p32"/>
          <p:cNvSpPr txBox="1"/>
          <p:nvPr/>
        </p:nvSpPr>
        <p:spPr>
          <a:xfrm>
            <a:off x="182550" y="1156450"/>
            <a:ext cx="8956800" cy="3932100"/>
          </a:xfrm>
          <a:prstGeom prst="rect">
            <a:avLst/>
          </a:prstGeom>
          <a:noFill/>
          <a:ln>
            <a:noFill/>
          </a:ln>
        </p:spPr>
        <p:txBody>
          <a:bodyPr anchorCtr="0" anchor="t" bIns="45000" lIns="90000" spcFirstLastPara="1" rIns="90000" wrap="square" tIns="45000">
            <a:noAutofit/>
          </a:bodyPr>
          <a:lstStyle/>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Move sql code from application to Database server.</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Removes duplicate code.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Reusability</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Proper analysis with several database tools.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Improving performance by using various advanced indexing techniques.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Do not use Select *</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Use exists instead of count(*) for existence check.</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Avoid joining on different data type.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Avoid dynamic sql: Hard to debug and troubleshoot, possibility of sql injection attacks.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User table variables instead of temporary tables.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Preference to Full text search instead of LIKE.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204" name="Google Shape;204;p32"/>
          <p:cNvSpPr txBox="1"/>
          <p:nvPr>
            <p:ph type="title"/>
          </p:nvPr>
        </p:nvSpPr>
        <p:spPr>
          <a:xfrm>
            <a:off x="102000" y="60700"/>
            <a:ext cx="8956800" cy="10344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Comic Sans MS"/>
              <a:buNone/>
            </a:pPr>
            <a:r>
              <a:rPr b="0" lang="en" sz="3200"/>
              <a:t>Tips for Query Optimization</a:t>
            </a:r>
            <a:endParaRPr b="0" i="0" sz="3200" u="none" cap="none" strike="noStrike">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p33"/>
          <p:cNvSpPr txBox="1"/>
          <p:nvPr>
            <p:ph type="title"/>
          </p:nvPr>
        </p:nvSpPr>
        <p:spPr>
          <a:xfrm>
            <a:off x="102000" y="60700"/>
            <a:ext cx="8956800" cy="10344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Comic Sans MS"/>
              <a:buNone/>
            </a:pPr>
            <a:r>
              <a:rPr b="0" lang="en" sz="3200"/>
              <a:t>Tips for Query Optimization</a:t>
            </a:r>
            <a:endParaRPr b="0" i="0" sz="3200" u="none" cap="none" strike="noStrike">
              <a:solidFill>
                <a:schemeClr val="lt1"/>
              </a:solidFill>
            </a:endParaRPr>
          </a:p>
        </p:txBody>
      </p:sp>
      <p:sp>
        <p:nvSpPr>
          <p:cNvPr id="211" name="Google Shape;211;p33"/>
          <p:cNvSpPr txBox="1"/>
          <p:nvPr>
            <p:ph idx="1" type="body"/>
          </p:nvPr>
        </p:nvSpPr>
        <p:spPr>
          <a:xfrm>
            <a:off x="639762" y="1203721"/>
            <a:ext cx="7764600" cy="3597000"/>
          </a:xfrm>
          <a:prstGeom prst="rect">
            <a:avLst/>
          </a:prstGeom>
          <a:noFill/>
          <a:ln>
            <a:noFill/>
          </a:ln>
        </p:spPr>
        <p:txBody>
          <a:bodyPr anchorCtr="0" anchor="t" bIns="46800" lIns="90000" spcFirstLastPara="1" rIns="90000" wrap="square" tIns="46800">
            <a:noAutofit/>
          </a:bodyPr>
          <a:lstStyle/>
          <a:p>
            <a:pPr indent="-330200" lvl="0" marL="342900" marR="0" rtl="0" algn="l">
              <a:lnSpc>
                <a:spcPct val="100000"/>
              </a:lnSpc>
              <a:spcBef>
                <a:spcPts val="0"/>
              </a:spcBef>
              <a:spcAft>
                <a:spcPts val="0"/>
              </a:spcAft>
              <a:buClr>
                <a:srgbClr val="000000"/>
              </a:buClr>
              <a:buSzPts val="3000"/>
              <a:buFont typeface="Comic Sans MS"/>
              <a:buNone/>
            </a:pPr>
            <a:r>
              <a:rPr b="0" i="0" lang="en" sz="2900" u="none" cap="none" strike="noStrike">
                <a:solidFill>
                  <a:srgbClr val="000000"/>
                </a:solidFill>
                <a:latin typeface="Comic Sans MS"/>
                <a:ea typeface="Comic Sans MS"/>
                <a:cs typeface="Comic Sans MS"/>
                <a:sym typeface="Comic Sans MS"/>
              </a:rPr>
              <a:t> </a:t>
            </a:r>
            <a:endParaRPr b="0" i="0" sz="3000" u="none" cap="none" strike="noStrike">
              <a:solidFill>
                <a:schemeClr val="dk1"/>
              </a:solidFill>
              <a:latin typeface="Arial"/>
              <a:ea typeface="Arial"/>
              <a:cs typeface="Arial"/>
              <a:sym typeface="Arial"/>
            </a:endParaRPr>
          </a:p>
        </p:txBody>
      </p:sp>
      <p:sp>
        <p:nvSpPr>
          <p:cNvPr id="212" name="Google Shape;212;p33"/>
          <p:cNvSpPr txBox="1"/>
          <p:nvPr/>
        </p:nvSpPr>
        <p:spPr>
          <a:xfrm>
            <a:off x="182550" y="1156450"/>
            <a:ext cx="8956800" cy="3932100"/>
          </a:xfrm>
          <a:prstGeom prst="rect">
            <a:avLst/>
          </a:prstGeom>
          <a:noFill/>
          <a:ln>
            <a:noFill/>
          </a:ln>
        </p:spPr>
        <p:txBody>
          <a:bodyPr anchorCtr="0" anchor="t" bIns="45000" lIns="90000" spcFirstLastPara="1" rIns="90000" wrap="square" tIns="45000">
            <a:noAutofit/>
          </a:bodyPr>
          <a:lstStyle/>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Union All -&gt; Union -&gt; OR (least preference)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Store large data in separate table having reference in primary table.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Varchar(Max), NVarchar(Max) over Text, NText</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Do not use SP name as SP_XXX… </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Set No Count On</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Avoid triggers.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User views for reusing complex sql.</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Avoid views that have only one table.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Avoid nested transactions.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Start a transaction as late as possible and commit/rollback as soon as possible.</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7" name="Shape 217"/>
        <p:cNvGrpSpPr/>
        <p:nvPr/>
      </p:nvGrpSpPr>
      <p:grpSpPr>
        <a:xfrm>
          <a:off x="0" y="0"/>
          <a:ext cx="0" cy="0"/>
          <a:chOff x="0" y="0"/>
          <a:chExt cx="0" cy="0"/>
        </a:xfrm>
      </p:grpSpPr>
      <p:sp>
        <p:nvSpPr>
          <p:cNvPr id="218" name="Google Shape;218;p34"/>
          <p:cNvSpPr txBox="1"/>
          <p:nvPr>
            <p:ph type="title"/>
          </p:nvPr>
        </p:nvSpPr>
        <p:spPr>
          <a:xfrm>
            <a:off x="0" y="40475"/>
            <a:ext cx="9144000" cy="10608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lt1"/>
              </a:buClr>
              <a:buSzPts val="3600"/>
              <a:buFont typeface="Arial"/>
              <a:buNone/>
            </a:pPr>
            <a:r>
              <a:rPr b="0" lang="en" sz="3200"/>
              <a:t>Summary</a:t>
            </a:r>
            <a:endParaRPr b="0" sz="3200"/>
          </a:p>
        </p:txBody>
      </p:sp>
      <p:sp>
        <p:nvSpPr>
          <p:cNvPr id="219" name="Google Shape;219;p34"/>
          <p:cNvSpPr txBox="1"/>
          <p:nvPr>
            <p:ph idx="1" type="body"/>
          </p:nvPr>
        </p:nvSpPr>
        <p:spPr>
          <a:xfrm>
            <a:off x="145700" y="1101400"/>
            <a:ext cx="8844600" cy="3981300"/>
          </a:xfrm>
          <a:prstGeom prst="rect">
            <a:avLst/>
          </a:prstGeom>
          <a:noFill/>
          <a:ln>
            <a:noFill/>
          </a:ln>
        </p:spPr>
        <p:txBody>
          <a:bodyPr anchorCtr="0" anchor="t" bIns="46800" lIns="90000" spcFirstLastPara="1" rIns="90000" wrap="square" tIns="46800">
            <a:noAutofit/>
          </a:bodyPr>
          <a:lstStyle/>
          <a:p>
            <a:pPr indent="-355600" lvl="0" marL="457200" marR="0" rtl="0" algn="l">
              <a:lnSpc>
                <a:spcPct val="150000"/>
              </a:lnSpc>
              <a:spcBef>
                <a:spcPts val="700"/>
              </a:spcBef>
              <a:spcAft>
                <a:spcPts val="0"/>
              </a:spcAft>
              <a:buClr>
                <a:srgbClr val="000000"/>
              </a:buClr>
              <a:buSzPts val="2000"/>
              <a:buChar char="➢"/>
            </a:pPr>
            <a:r>
              <a:rPr lang="en" sz="2000">
                <a:solidFill>
                  <a:srgbClr val="000000"/>
                </a:solidFill>
              </a:rPr>
              <a:t>Stored Procedure</a:t>
            </a:r>
            <a:endParaRPr sz="2000">
              <a:solidFill>
                <a:srgbClr val="000000"/>
              </a:solidFill>
            </a:endParaRPr>
          </a:p>
          <a:p>
            <a:pPr indent="-355600" lvl="0" marL="457200" marR="0" rtl="0" algn="l">
              <a:lnSpc>
                <a:spcPct val="150000"/>
              </a:lnSpc>
              <a:spcBef>
                <a:spcPts val="0"/>
              </a:spcBef>
              <a:spcAft>
                <a:spcPts val="0"/>
              </a:spcAft>
              <a:buClr>
                <a:srgbClr val="000000"/>
              </a:buClr>
              <a:buSzPts val="2000"/>
              <a:buChar char="➢"/>
            </a:pPr>
            <a:r>
              <a:rPr lang="en" sz="2000">
                <a:solidFill>
                  <a:srgbClr val="000000"/>
                </a:solidFill>
              </a:rPr>
              <a:t>User Defined Function</a:t>
            </a:r>
            <a:endParaRPr sz="2000">
              <a:solidFill>
                <a:srgbClr val="000000"/>
              </a:solidFill>
            </a:endParaRPr>
          </a:p>
          <a:p>
            <a:pPr indent="-355600" lvl="0" marL="457200" marR="0" rtl="0" algn="l">
              <a:lnSpc>
                <a:spcPct val="150000"/>
              </a:lnSpc>
              <a:spcBef>
                <a:spcPts val="0"/>
              </a:spcBef>
              <a:spcAft>
                <a:spcPts val="0"/>
              </a:spcAft>
              <a:buClr>
                <a:srgbClr val="000000"/>
              </a:buClr>
              <a:buSzPts val="2000"/>
              <a:buChar char="➢"/>
            </a:pPr>
            <a:r>
              <a:rPr lang="en" sz="2000">
                <a:solidFill>
                  <a:srgbClr val="000000"/>
                </a:solidFill>
              </a:rPr>
              <a:t>Query Optimization and Analyzing</a:t>
            </a:r>
            <a:endParaRPr sz="2000">
              <a:solidFill>
                <a:srgbClr val="000000"/>
              </a:solidFill>
            </a:endParaRPr>
          </a:p>
          <a:p>
            <a:pPr indent="-355600" lvl="0" marL="457200" marR="0" rtl="0" algn="l">
              <a:lnSpc>
                <a:spcPct val="150000"/>
              </a:lnSpc>
              <a:spcBef>
                <a:spcPts val="0"/>
              </a:spcBef>
              <a:spcAft>
                <a:spcPts val="0"/>
              </a:spcAft>
              <a:buClr>
                <a:srgbClr val="000000"/>
              </a:buClr>
              <a:buSzPts val="2000"/>
              <a:buChar char="➢"/>
            </a:pPr>
            <a:r>
              <a:rPr lang="en" sz="2000">
                <a:solidFill>
                  <a:srgbClr val="000000"/>
                </a:solidFill>
              </a:rPr>
              <a:t>Indexing, uses, method and type</a:t>
            </a:r>
            <a:endParaRPr sz="20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4" name="Shape 224"/>
        <p:cNvGrpSpPr/>
        <p:nvPr/>
      </p:nvGrpSpPr>
      <p:grpSpPr>
        <a:xfrm>
          <a:off x="0" y="0"/>
          <a:ext cx="0" cy="0"/>
          <a:chOff x="0" y="0"/>
          <a:chExt cx="0" cy="0"/>
        </a:xfrm>
      </p:grpSpPr>
      <p:sp>
        <p:nvSpPr>
          <p:cNvPr id="225" name="Google Shape;225;p35"/>
          <p:cNvSpPr txBox="1"/>
          <p:nvPr>
            <p:ph type="title"/>
          </p:nvPr>
        </p:nvSpPr>
        <p:spPr>
          <a:xfrm>
            <a:off x="0" y="40475"/>
            <a:ext cx="8990400" cy="10608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lt1"/>
              </a:buClr>
              <a:buSzPts val="3600"/>
              <a:buFont typeface="Arial"/>
              <a:buNone/>
            </a:pPr>
            <a:r>
              <a:rPr b="0" lang="en" sz="3200"/>
              <a:t>References</a:t>
            </a:r>
            <a:endParaRPr b="0" sz="3200"/>
          </a:p>
        </p:txBody>
      </p:sp>
      <p:sp>
        <p:nvSpPr>
          <p:cNvPr id="226" name="Google Shape;226;p35"/>
          <p:cNvSpPr txBox="1"/>
          <p:nvPr>
            <p:ph idx="1" type="body"/>
          </p:nvPr>
        </p:nvSpPr>
        <p:spPr>
          <a:xfrm>
            <a:off x="145700" y="1101400"/>
            <a:ext cx="8844600" cy="3981300"/>
          </a:xfrm>
          <a:prstGeom prst="rect">
            <a:avLst/>
          </a:prstGeom>
          <a:noFill/>
          <a:ln>
            <a:noFill/>
          </a:ln>
        </p:spPr>
        <p:txBody>
          <a:bodyPr anchorCtr="0" anchor="t" bIns="46800" lIns="90000" spcFirstLastPara="1" rIns="90000" wrap="square" tIns="46800">
            <a:noAutofit/>
          </a:bodyPr>
          <a:lstStyle/>
          <a:p>
            <a:pPr indent="-355600" lvl="0" marL="457200" marR="0" rtl="0" algn="l">
              <a:lnSpc>
                <a:spcPct val="150000"/>
              </a:lnSpc>
              <a:spcBef>
                <a:spcPts val="700"/>
              </a:spcBef>
              <a:spcAft>
                <a:spcPts val="0"/>
              </a:spcAft>
              <a:buClr>
                <a:srgbClr val="000000"/>
              </a:buClr>
              <a:buSzPts val="2000"/>
              <a:buChar char="➢"/>
            </a:pPr>
            <a:r>
              <a:rPr lang="en" sz="2000" u="sng">
                <a:solidFill>
                  <a:schemeClr val="hlink"/>
                </a:solidFill>
                <a:hlinkClick r:id="rId3"/>
              </a:rPr>
              <a:t>http://beginner-sql-tutorial.com/sql-query-tuning.htm</a:t>
            </a:r>
            <a:endParaRPr sz="2000">
              <a:solidFill>
                <a:srgbClr val="000000"/>
              </a:solidFill>
            </a:endParaRPr>
          </a:p>
          <a:p>
            <a:pPr indent="-355600" lvl="0" marL="457200" marR="0" rtl="0" algn="l">
              <a:lnSpc>
                <a:spcPct val="150000"/>
              </a:lnSpc>
              <a:spcBef>
                <a:spcPts val="0"/>
              </a:spcBef>
              <a:spcAft>
                <a:spcPts val="0"/>
              </a:spcAft>
              <a:buClr>
                <a:srgbClr val="000000"/>
              </a:buClr>
              <a:buSzPts val="2000"/>
              <a:buChar char="➢"/>
            </a:pPr>
            <a:r>
              <a:rPr lang="en" sz="2000" u="sng">
                <a:solidFill>
                  <a:schemeClr val="hlink"/>
                </a:solidFill>
                <a:hlinkClick r:id="rId4"/>
              </a:rPr>
              <a:t>https://www.geeksforgeeks.org/query-optimization/</a:t>
            </a:r>
            <a:endParaRPr sz="2000">
              <a:solidFill>
                <a:srgbClr val="000000"/>
              </a:solidFill>
            </a:endParaRPr>
          </a:p>
          <a:p>
            <a:pPr indent="-355600" lvl="0" marL="457200" marR="0" rtl="0" algn="l">
              <a:lnSpc>
                <a:spcPct val="150000"/>
              </a:lnSpc>
              <a:spcBef>
                <a:spcPts val="0"/>
              </a:spcBef>
              <a:spcAft>
                <a:spcPts val="0"/>
              </a:spcAft>
              <a:buClr>
                <a:srgbClr val="000000"/>
              </a:buClr>
              <a:buSzPts val="2000"/>
              <a:buChar char="➢"/>
            </a:pPr>
            <a:r>
              <a:rPr lang="en" sz="2000" u="sng">
                <a:solidFill>
                  <a:schemeClr val="hlink"/>
                </a:solidFill>
                <a:hlinkClick r:id="rId5"/>
              </a:rPr>
              <a:t>http://nptel.ac.in/courses/106104021/</a:t>
            </a:r>
            <a:endParaRPr sz="2000">
              <a:solidFill>
                <a:srgbClr val="000000"/>
              </a:solidFill>
            </a:endParaRPr>
          </a:p>
          <a:p>
            <a:pPr indent="-355600" lvl="0" marL="457200" marR="0" rtl="0" algn="l">
              <a:lnSpc>
                <a:spcPct val="150000"/>
              </a:lnSpc>
              <a:spcBef>
                <a:spcPts val="0"/>
              </a:spcBef>
              <a:spcAft>
                <a:spcPts val="0"/>
              </a:spcAft>
              <a:buClr>
                <a:srgbClr val="000000"/>
              </a:buClr>
              <a:buSzPts val="2000"/>
              <a:buChar char="➢"/>
            </a:pPr>
            <a:r>
              <a:rPr lang="en" sz="2000" u="sng">
                <a:solidFill>
                  <a:schemeClr val="hlink"/>
                </a:solidFill>
                <a:hlinkClick r:id="rId6"/>
              </a:rPr>
              <a:t>https://youtu.be/GYQZpYEaNvk</a:t>
            </a:r>
            <a:r>
              <a:rPr lang="en" sz="2000">
                <a:solidFill>
                  <a:srgbClr val="000000"/>
                </a:solidFill>
              </a:rPr>
              <a:t> </a:t>
            </a:r>
            <a:endParaRPr sz="2000">
              <a:solidFill>
                <a:srgbClr val="000000"/>
              </a:solidFill>
            </a:endParaRPr>
          </a:p>
          <a:p>
            <a:pPr indent="0" lvl="0" marL="0" marR="0" rtl="0" algn="l">
              <a:lnSpc>
                <a:spcPct val="100000"/>
              </a:lnSpc>
              <a:spcBef>
                <a:spcPts val="700"/>
              </a:spcBef>
              <a:spcAft>
                <a:spcPts val="0"/>
              </a:spcAft>
              <a:buSzPts val="3000"/>
              <a:buNone/>
            </a:pPr>
            <a:r>
              <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0"/>
          <p:cNvSpPr txBox="1"/>
          <p:nvPr>
            <p:ph type="title"/>
          </p:nvPr>
        </p:nvSpPr>
        <p:spPr>
          <a:xfrm>
            <a:off x="96450" y="0"/>
            <a:ext cx="9047400" cy="10626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Comic Sans MS"/>
              <a:buNone/>
            </a:pPr>
            <a:r>
              <a:rPr b="0" lang="en" sz="3200"/>
              <a:t>Modularizing</a:t>
            </a:r>
            <a:endParaRPr b="0" sz="3200"/>
          </a:p>
        </p:txBody>
      </p:sp>
      <p:sp>
        <p:nvSpPr>
          <p:cNvPr id="58" name="Google Shape;58;p10"/>
          <p:cNvSpPr txBox="1"/>
          <p:nvPr>
            <p:ph idx="1" type="body"/>
          </p:nvPr>
        </p:nvSpPr>
        <p:spPr>
          <a:xfrm>
            <a:off x="96450" y="1221400"/>
            <a:ext cx="9047400" cy="3922200"/>
          </a:xfrm>
          <a:prstGeom prst="rect">
            <a:avLst/>
          </a:prstGeom>
          <a:noFill/>
          <a:ln>
            <a:noFill/>
          </a:ln>
        </p:spPr>
        <p:txBody>
          <a:bodyPr anchorCtr="0" anchor="t" bIns="46800" lIns="90000" spcFirstLastPara="1" rIns="90000" wrap="square" tIns="46800">
            <a:noAutofit/>
          </a:bodyPr>
          <a:lstStyle/>
          <a:p>
            <a:pPr indent="0" lvl="0" marL="319087" marR="0" rtl="0" algn="l">
              <a:lnSpc>
                <a:spcPct val="100000"/>
              </a:lnSpc>
              <a:spcBef>
                <a:spcPts val="0"/>
              </a:spcBef>
              <a:spcAft>
                <a:spcPts val="0"/>
              </a:spcAft>
              <a:buSzPts val="3000"/>
              <a:buNone/>
            </a:pPr>
            <a:r>
              <a:rPr lang="en" sz="2000">
                <a:solidFill>
                  <a:srgbClr val="000000"/>
                </a:solidFill>
              </a:rPr>
              <a:t>Modularization is the process by which you break up large blocks of code into smaller pieces -- modules -- which can be called by other modules. </a:t>
            </a:r>
            <a:endParaRPr sz="2000">
              <a:solidFill>
                <a:srgbClr val="000000"/>
              </a:solidFill>
            </a:endParaRPr>
          </a:p>
          <a:p>
            <a:pPr indent="0" lvl="0" marL="319087" marR="0" rtl="0" algn="l">
              <a:lnSpc>
                <a:spcPct val="100000"/>
              </a:lnSpc>
              <a:spcBef>
                <a:spcPts val="0"/>
              </a:spcBef>
              <a:spcAft>
                <a:spcPts val="0"/>
              </a:spcAft>
              <a:buSzPts val="3000"/>
              <a:buNone/>
            </a:pPr>
            <a:r>
              <a:t/>
            </a:r>
            <a:endParaRPr sz="2000">
              <a:solidFill>
                <a:srgbClr val="000000"/>
              </a:solidFill>
            </a:endParaRPr>
          </a:p>
          <a:p>
            <a:pPr indent="0" lvl="0" marL="319087" marR="0" rtl="0" algn="l">
              <a:lnSpc>
                <a:spcPct val="100000"/>
              </a:lnSpc>
              <a:spcBef>
                <a:spcPts val="0"/>
              </a:spcBef>
              <a:spcAft>
                <a:spcPts val="0"/>
              </a:spcAft>
              <a:buSzPts val="3000"/>
              <a:buNone/>
            </a:pPr>
            <a:r>
              <a:rPr lang="en" sz="2000">
                <a:solidFill>
                  <a:srgbClr val="000000"/>
                </a:solidFill>
              </a:rPr>
              <a:t>Modularization of code is analogous to normalization of data, with many of the same benefits and a few additional advantages. With modularization, your code becomes:</a:t>
            </a:r>
            <a:endParaRPr sz="2000">
              <a:solidFill>
                <a:srgbClr val="000000"/>
              </a:solidFill>
            </a:endParaRPr>
          </a:p>
          <a:p>
            <a:pPr indent="0" lvl="0" marL="319087" marR="0" rtl="0" algn="l">
              <a:lnSpc>
                <a:spcPct val="100000"/>
              </a:lnSpc>
              <a:spcBef>
                <a:spcPts val="0"/>
              </a:spcBef>
              <a:spcAft>
                <a:spcPts val="0"/>
              </a:spcAft>
              <a:buSzPts val="3000"/>
              <a:buNone/>
            </a:pPr>
            <a:r>
              <a:t/>
            </a:r>
            <a:endParaRPr sz="2000">
              <a:solidFill>
                <a:srgbClr val="000000"/>
              </a:solidFill>
            </a:endParaRPr>
          </a:p>
          <a:p>
            <a:pPr indent="-280987" lvl="0" marL="776287" marR="0" rtl="0" algn="l">
              <a:lnSpc>
                <a:spcPct val="100000"/>
              </a:lnSpc>
              <a:spcBef>
                <a:spcPts val="0"/>
              </a:spcBef>
              <a:spcAft>
                <a:spcPts val="0"/>
              </a:spcAft>
              <a:buClr>
                <a:srgbClr val="000000"/>
              </a:buClr>
              <a:buSzPts val="2000"/>
              <a:buFont typeface="Arial"/>
              <a:buChar char="➢"/>
            </a:pPr>
            <a:r>
              <a:rPr lang="en" sz="2000">
                <a:solidFill>
                  <a:srgbClr val="000000"/>
                </a:solidFill>
              </a:rPr>
              <a:t>Reusable. </a:t>
            </a:r>
            <a:endParaRPr sz="2000">
              <a:solidFill>
                <a:srgbClr val="000000"/>
              </a:solidFill>
            </a:endParaRPr>
          </a:p>
          <a:p>
            <a:pPr indent="-280987" lvl="0" marL="776287" marR="0" rtl="0" algn="l">
              <a:lnSpc>
                <a:spcPct val="100000"/>
              </a:lnSpc>
              <a:spcBef>
                <a:spcPts val="0"/>
              </a:spcBef>
              <a:spcAft>
                <a:spcPts val="0"/>
              </a:spcAft>
              <a:buClr>
                <a:srgbClr val="000000"/>
              </a:buClr>
              <a:buSzPts val="2000"/>
              <a:buFont typeface="Arial"/>
              <a:buChar char="➢"/>
            </a:pPr>
            <a:r>
              <a:rPr lang="en" sz="2000">
                <a:solidFill>
                  <a:srgbClr val="000000"/>
                </a:solidFill>
              </a:rPr>
              <a:t>Manageable</a:t>
            </a:r>
            <a:endParaRPr sz="2000">
              <a:solidFill>
                <a:srgbClr val="000000"/>
              </a:solidFill>
            </a:endParaRPr>
          </a:p>
          <a:p>
            <a:pPr indent="-280987" lvl="0" marL="776287" marR="0" rtl="0" algn="l">
              <a:lnSpc>
                <a:spcPct val="100000"/>
              </a:lnSpc>
              <a:spcBef>
                <a:spcPts val="0"/>
              </a:spcBef>
              <a:spcAft>
                <a:spcPts val="0"/>
              </a:spcAft>
              <a:buClr>
                <a:srgbClr val="000000"/>
              </a:buClr>
              <a:buSzPts val="2000"/>
              <a:buFont typeface="Arial"/>
              <a:buChar char="➢"/>
            </a:pPr>
            <a:r>
              <a:rPr lang="en" sz="2000">
                <a:solidFill>
                  <a:srgbClr val="000000"/>
                </a:solidFill>
              </a:rPr>
              <a:t>Readable</a:t>
            </a:r>
            <a:endParaRPr sz="2000">
              <a:solidFill>
                <a:srgbClr val="000000"/>
              </a:solidFill>
            </a:endParaRPr>
          </a:p>
          <a:p>
            <a:pPr indent="-280987" lvl="0" marL="776287" marR="0" rtl="0" algn="l">
              <a:lnSpc>
                <a:spcPct val="100000"/>
              </a:lnSpc>
              <a:spcBef>
                <a:spcPts val="0"/>
              </a:spcBef>
              <a:spcAft>
                <a:spcPts val="0"/>
              </a:spcAft>
              <a:buClr>
                <a:srgbClr val="000000"/>
              </a:buClr>
              <a:buSzPts val="2000"/>
              <a:buFont typeface="Arial"/>
              <a:buChar char="➢"/>
            </a:pPr>
            <a:r>
              <a:rPr lang="en" sz="2000">
                <a:solidFill>
                  <a:srgbClr val="000000"/>
                </a:solidFill>
              </a:rPr>
              <a:t>Reliable. </a:t>
            </a:r>
            <a:endParaRPr sz="2000">
              <a:solidFill>
                <a:srgbClr val="000000"/>
              </a:solidFill>
            </a:endParaRPr>
          </a:p>
          <a:p>
            <a:pPr indent="0" lvl="0" marL="319087" marR="0" rtl="0" algn="l">
              <a:lnSpc>
                <a:spcPct val="100000"/>
              </a:lnSpc>
              <a:spcBef>
                <a:spcPts val="800"/>
              </a:spcBef>
              <a:spcAft>
                <a:spcPts val="0"/>
              </a:spcAft>
              <a:buSzPts val="3000"/>
              <a:buNone/>
            </a:pPr>
            <a:r>
              <a:t/>
            </a:r>
            <a:endParaRPr sz="2600">
              <a:solidFill>
                <a:srgbClr val="000000"/>
              </a:solidFill>
            </a:endParaRPr>
          </a:p>
          <a:p>
            <a:pPr indent="0" lvl="0" marL="0" marR="0" rtl="0" algn="l">
              <a:lnSpc>
                <a:spcPct val="100000"/>
              </a:lnSpc>
              <a:spcBef>
                <a:spcPts val="800"/>
              </a:spcBef>
              <a:spcAft>
                <a:spcPts val="0"/>
              </a:spcAft>
              <a:buClr>
                <a:schemeClr val="dk1"/>
              </a:buClr>
              <a:buSzPts val="3000"/>
              <a:buFont typeface="Arial"/>
              <a:buNone/>
            </a:pPr>
            <a:r>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1"/>
          <p:cNvSpPr txBox="1"/>
          <p:nvPr>
            <p:ph type="title"/>
          </p:nvPr>
        </p:nvSpPr>
        <p:spPr>
          <a:xfrm>
            <a:off x="20250" y="0"/>
            <a:ext cx="9047400" cy="10623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100"/>
              <a:buFont typeface="Arial"/>
              <a:buNone/>
            </a:pPr>
            <a:r>
              <a:rPr b="0" lang="en" sz="3200"/>
              <a:t>Procedures</a:t>
            </a:r>
            <a:endParaRPr b="0" sz="3200"/>
          </a:p>
        </p:txBody>
      </p:sp>
      <p:sp>
        <p:nvSpPr>
          <p:cNvPr id="64" name="Google Shape;64;p11"/>
          <p:cNvSpPr txBox="1"/>
          <p:nvPr>
            <p:ph idx="1" type="body"/>
          </p:nvPr>
        </p:nvSpPr>
        <p:spPr>
          <a:xfrm>
            <a:off x="96450" y="1221400"/>
            <a:ext cx="9047400" cy="3922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3000"/>
              <a:buNone/>
            </a:pPr>
            <a:r>
              <a:rPr lang="en" sz="2000" u="sng">
                <a:solidFill>
                  <a:srgbClr val="000000"/>
                </a:solidFill>
              </a:rPr>
              <a:t>What is a Stored Procedure?</a:t>
            </a:r>
            <a:endParaRPr sz="2000" u="sng">
              <a:solidFill>
                <a:srgbClr val="000000"/>
              </a:solidFill>
            </a:endParaRPr>
          </a:p>
          <a:p>
            <a:pPr indent="0" lvl="0" marL="0" marR="0" rtl="0" algn="l">
              <a:lnSpc>
                <a:spcPct val="100000"/>
              </a:lnSpc>
              <a:spcBef>
                <a:spcPts val="0"/>
              </a:spcBef>
              <a:spcAft>
                <a:spcPts val="0"/>
              </a:spcAft>
              <a:buSzPts val="3000"/>
              <a:buNone/>
            </a:pPr>
            <a:r>
              <a:t/>
            </a:r>
            <a:endParaRPr sz="2000">
              <a:solidFill>
                <a:srgbClr val="000000"/>
              </a:solidFill>
            </a:endParaRPr>
          </a:p>
          <a:p>
            <a:pPr indent="0" lvl="0" marL="0" marR="0" rtl="0" algn="l">
              <a:lnSpc>
                <a:spcPct val="100000"/>
              </a:lnSpc>
              <a:spcBef>
                <a:spcPts val="0"/>
              </a:spcBef>
              <a:spcAft>
                <a:spcPts val="0"/>
              </a:spcAft>
              <a:buSzPts val="3000"/>
              <a:buNone/>
            </a:pPr>
            <a:r>
              <a:rPr lang="en" sz="2000">
                <a:solidFill>
                  <a:srgbClr val="000000"/>
                </a:solidFill>
              </a:rPr>
              <a:t>A stored procedure is a prepared SQL code that you can save, so the code can be reused over and over again.</a:t>
            </a:r>
            <a:endParaRPr sz="2000">
              <a:solidFill>
                <a:srgbClr val="000000"/>
              </a:solidFill>
            </a:endParaRPr>
          </a:p>
          <a:p>
            <a:pPr indent="0" lvl="0" marL="0" marR="0" rtl="0" algn="l">
              <a:lnSpc>
                <a:spcPct val="100000"/>
              </a:lnSpc>
              <a:spcBef>
                <a:spcPts val="0"/>
              </a:spcBef>
              <a:spcAft>
                <a:spcPts val="0"/>
              </a:spcAft>
              <a:buSzPts val="3000"/>
              <a:buNone/>
            </a:pPr>
            <a:r>
              <a:t/>
            </a:r>
            <a:endParaRPr sz="2000">
              <a:solidFill>
                <a:srgbClr val="000000"/>
              </a:solidFill>
            </a:endParaRPr>
          </a:p>
          <a:p>
            <a:pPr indent="0" lvl="0" marL="0" marR="0" rtl="0" algn="l">
              <a:lnSpc>
                <a:spcPct val="100000"/>
              </a:lnSpc>
              <a:spcBef>
                <a:spcPts val="0"/>
              </a:spcBef>
              <a:spcAft>
                <a:spcPts val="0"/>
              </a:spcAft>
              <a:buSzPts val="3000"/>
              <a:buNone/>
            </a:pPr>
            <a:r>
              <a:rPr lang="en" sz="2000">
                <a:solidFill>
                  <a:srgbClr val="000000"/>
                </a:solidFill>
              </a:rPr>
              <a:t>So if you have an SQL query that you write over and over again, save it as a stored procedure, and then just call it to execute it.</a:t>
            </a:r>
            <a:endParaRPr sz="2000">
              <a:solidFill>
                <a:srgbClr val="000000"/>
              </a:solidFill>
            </a:endParaRPr>
          </a:p>
          <a:p>
            <a:pPr indent="0" lvl="0" marL="0" marR="0" rtl="0" algn="l">
              <a:lnSpc>
                <a:spcPct val="100000"/>
              </a:lnSpc>
              <a:spcBef>
                <a:spcPts val="0"/>
              </a:spcBef>
              <a:spcAft>
                <a:spcPts val="0"/>
              </a:spcAft>
              <a:buSzPts val="3000"/>
              <a:buNone/>
            </a:pPr>
            <a:r>
              <a:t/>
            </a:r>
            <a:endParaRPr sz="2000">
              <a:solidFill>
                <a:srgbClr val="000000"/>
              </a:solidFill>
            </a:endParaRPr>
          </a:p>
          <a:p>
            <a:pPr indent="0" lvl="0" marL="0" marR="0" rtl="0" algn="l">
              <a:lnSpc>
                <a:spcPct val="100000"/>
              </a:lnSpc>
              <a:spcBef>
                <a:spcPts val="0"/>
              </a:spcBef>
              <a:spcAft>
                <a:spcPts val="0"/>
              </a:spcAft>
              <a:buSzPts val="3000"/>
              <a:buNone/>
            </a:pPr>
            <a:r>
              <a:rPr lang="en" sz="2000">
                <a:solidFill>
                  <a:srgbClr val="000000"/>
                </a:solidFill>
              </a:rPr>
              <a:t>You can also pass parameters to a stored procedure, so that the stored procedure can act based on the parameter value(s) that is passed.</a:t>
            </a:r>
            <a:endParaRPr sz="2000">
              <a:solidFill>
                <a:srgbClr val="000000"/>
              </a:solidFill>
            </a:endParaRPr>
          </a:p>
          <a:p>
            <a:pPr indent="0" lvl="0" marL="319087" marR="0" rtl="0" algn="l">
              <a:lnSpc>
                <a:spcPct val="100000"/>
              </a:lnSpc>
              <a:spcBef>
                <a:spcPts val="800"/>
              </a:spcBef>
              <a:spcAft>
                <a:spcPts val="0"/>
              </a:spcAft>
              <a:buSzPts val="3000"/>
              <a:buNone/>
            </a:pPr>
            <a:r>
              <a:t/>
            </a:r>
            <a:endParaRPr sz="2000">
              <a:solidFill>
                <a:srgbClr val="000000"/>
              </a:solidFill>
            </a:endParaRPr>
          </a:p>
          <a:p>
            <a:pPr indent="0" lvl="0" marL="0" marR="0" rtl="0" algn="l">
              <a:lnSpc>
                <a:spcPct val="100000"/>
              </a:lnSpc>
              <a:spcBef>
                <a:spcPts val="8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2"/>
          <p:cNvSpPr txBox="1"/>
          <p:nvPr>
            <p:ph idx="1" type="body"/>
          </p:nvPr>
        </p:nvSpPr>
        <p:spPr>
          <a:xfrm>
            <a:off x="96450" y="992800"/>
            <a:ext cx="9047400" cy="42270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800"/>
              </a:spcBef>
              <a:spcAft>
                <a:spcPts val="0"/>
              </a:spcAft>
              <a:buClr>
                <a:schemeClr val="dk1"/>
              </a:buClr>
              <a:buSzPts val="3000"/>
              <a:buFont typeface="Arial"/>
              <a:buNone/>
            </a:pPr>
            <a:r>
              <a:rPr lang="en" sz="2000">
                <a:solidFill>
                  <a:srgbClr val="000000"/>
                </a:solidFill>
              </a:rPr>
              <a:t>The following MySQL statements demonstrate how to create a very basic stored procedure named procedureTest. </a:t>
            </a:r>
            <a:endParaRPr sz="2000">
              <a:solidFill>
                <a:srgbClr val="000000"/>
              </a:solidFill>
            </a:endParaRPr>
          </a:p>
          <a:p>
            <a:pPr indent="0" lvl="0" marL="101600" marR="190500" rtl="0" algn="l">
              <a:lnSpc>
                <a:spcPct val="142857"/>
              </a:lnSpc>
              <a:spcBef>
                <a:spcPts val="400"/>
              </a:spcBef>
              <a:spcAft>
                <a:spcPts val="0"/>
              </a:spcAft>
              <a:buClr>
                <a:schemeClr val="dk1"/>
              </a:buClr>
              <a:buSzPts val="1100"/>
              <a:buFont typeface="Arial"/>
              <a:buNone/>
            </a:pPr>
            <a:r>
              <a:rPr lang="en" sz="1750">
                <a:solidFill>
                  <a:srgbClr val="333333"/>
                </a:solidFill>
                <a:highlight>
                  <a:srgbClr val="FFFFFF"/>
                </a:highlight>
              </a:rPr>
              <a:t>CREATE PROCEDURE procedureTest()</a:t>
            </a:r>
            <a:br>
              <a:rPr lang="en" sz="1750">
                <a:solidFill>
                  <a:srgbClr val="333333"/>
                </a:solidFill>
                <a:highlight>
                  <a:srgbClr val="FFFFFF"/>
                </a:highlight>
              </a:rPr>
            </a:br>
            <a:r>
              <a:rPr lang="en" sz="1750">
                <a:solidFill>
                  <a:srgbClr val="333333"/>
                </a:solidFill>
                <a:highlight>
                  <a:srgbClr val="FFFFFF"/>
                </a:highlight>
              </a:rPr>
              <a:t>BEGIN</a:t>
            </a:r>
            <a:br>
              <a:rPr lang="en" sz="1750">
                <a:solidFill>
                  <a:srgbClr val="333333"/>
                </a:solidFill>
                <a:highlight>
                  <a:srgbClr val="FFFFFF"/>
                </a:highlight>
              </a:rPr>
            </a:br>
            <a:r>
              <a:rPr lang="en" sz="1750">
                <a:solidFill>
                  <a:srgbClr val="333333"/>
                </a:solidFill>
                <a:highlight>
                  <a:srgbClr val="FFFFFF"/>
                </a:highlight>
              </a:rPr>
              <a:t>  SELECT prod_name FROM products;</a:t>
            </a:r>
            <a:br>
              <a:rPr lang="en" sz="1750">
                <a:solidFill>
                  <a:srgbClr val="333333"/>
                </a:solidFill>
                <a:highlight>
                  <a:srgbClr val="FFFFFF"/>
                </a:highlight>
              </a:rPr>
            </a:br>
            <a:r>
              <a:rPr lang="en" sz="1750">
                <a:solidFill>
                  <a:srgbClr val="333333"/>
                </a:solidFill>
                <a:highlight>
                  <a:srgbClr val="FFFFFF"/>
                </a:highlight>
                <a:latin typeface="Courier New"/>
                <a:ea typeface="Courier New"/>
                <a:cs typeface="Courier New"/>
                <a:sym typeface="Courier New"/>
              </a:rPr>
              <a:t>END$$</a:t>
            </a:r>
            <a:endParaRPr sz="1750">
              <a:solidFill>
                <a:srgbClr val="333333"/>
              </a:solidFill>
              <a:highlight>
                <a:srgbClr val="FFFFFF"/>
              </a:highlight>
              <a:latin typeface="Courier New"/>
              <a:ea typeface="Courier New"/>
              <a:cs typeface="Courier New"/>
              <a:sym typeface="Courier New"/>
            </a:endParaRPr>
          </a:p>
          <a:p>
            <a:pPr indent="0" lvl="0" marL="101600" marR="190500" rtl="0" algn="l">
              <a:lnSpc>
                <a:spcPct val="142857"/>
              </a:lnSpc>
              <a:spcBef>
                <a:spcPts val="600"/>
              </a:spcBef>
              <a:spcAft>
                <a:spcPts val="0"/>
              </a:spcAft>
              <a:buClr>
                <a:schemeClr val="dk1"/>
              </a:buClr>
              <a:buSzPts val="1100"/>
              <a:buFont typeface="Arial"/>
              <a:buNone/>
            </a:pPr>
            <a:r>
              <a:rPr lang="en" sz="2000">
                <a:solidFill>
                  <a:srgbClr val="333333"/>
                </a:solidFill>
                <a:highlight>
                  <a:srgbClr val="FFFFFF"/>
                </a:highlight>
              </a:rPr>
              <a:t>To invoke the stored procedure, use the following MySQL statement:</a:t>
            </a:r>
            <a:endParaRPr sz="2000">
              <a:solidFill>
                <a:srgbClr val="333333"/>
              </a:solidFill>
              <a:highlight>
                <a:srgbClr val="FFFFFF"/>
              </a:highlight>
            </a:endParaRPr>
          </a:p>
          <a:p>
            <a:pPr indent="0" lvl="0" marL="101600" marR="190500" rtl="0" algn="l">
              <a:lnSpc>
                <a:spcPct val="142857"/>
              </a:lnSpc>
              <a:spcBef>
                <a:spcPts val="600"/>
              </a:spcBef>
              <a:spcAft>
                <a:spcPts val="0"/>
              </a:spcAft>
              <a:buClr>
                <a:schemeClr val="dk1"/>
              </a:buClr>
              <a:buSzPts val="1100"/>
              <a:buFont typeface="Arial"/>
              <a:buNone/>
            </a:pPr>
            <a:r>
              <a:rPr lang="en" sz="1750">
                <a:solidFill>
                  <a:srgbClr val="333333"/>
                </a:solidFill>
                <a:highlight>
                  <a:srgbClr val="FFFFFF"/>
                </a:highlight>
              </a:rPr>
              <a:t>CALL procedureTest()</a:t>
            </a:r>
            <a:endParaRPr sz="1750">
              <a:solidFill>
                <a:srgbClr val="333333"/>
              </a:solidFill>
              <a:highlight>
                <a:srgbClr val="FFFFFF"/>
              </a:highlight>
            </a:endParaRPr>
          </a:p>
          <a:p>
            <a:pPr indent="0" lvl="0" marL="101600" marR="190500" rtl="0" algn="r">
              <a:lnSpc>
                <a:spcPct val="142857"/>
              </a:lnSpc>
              <a:spcBef>
                <a:spcPts val="600"/>
              </a:spcBef>
              <a:spcAft>
                <a:spcPts val="0"/>
              </a:spcAft>
              <a:buClr>
                <a:schemeClr val="dk1"/>
              </a:buClr>
              <a:buSzPts val="1100"/>
              <a:buFont typeface="Arial"/>
              <a:buNone/>
            </a:pPr>
            <a:r>
              <a:t/>
            </a:r>
            <a:endParaRPr sz="1200">
              <a:solidFill>
                <a:srgbClr val="333333"/>
              </a:solidFill>
              <a:highlight>
                <a:srgbClr val="FFFFFF"/>
              </a:highlight>
              <a:latin typeface="Courier New"/>
              <a:ea typeface="Courier New"/>
              <a:cs typeface="Courier New"/>
              <a:sym typeface="Courier New"/>
            </a:endParaRPr>
          </a:p>
          <a:p>
            <a:pPr indent="0" lvl="0" marL="101600" marR="190500" rtl="0" algn="r">
              <a:lnSpc>
                <a:spcPct val="142857"/>
              </a:lnSpc>
              <a:spcBef>
                <a:spcPts val="600"/>
              </a:spcBef>
              <a:spcAft>
                <a:spcPts val="0"/>
              </a:spcAft>
              <a:buClr>
                <a:schemeClr val="dk1"/>
              </a:buClr>
              <a:buSzPts val="1100"/>
              <a:buFont typeface="Arial"/>
              <a:buNone/>
            </a:pPr>
            <a:r>
              <a:rPr lang="en" sz="1600" u="sng">
                <a:solidFill>
                  <a:schemeClr val="hlink"/>
                </a:solidFill>
                <a:highlight>
                  <a:srgbClr val="FFFFFF"/>
                </a:highlight>
                <a:hlinkClick r:id="rId3"/>
              </a:rPr>
              <a:t>https://dev.mysql.com/doc/refman/8.0/en/create-procedure.html</a:t>
            </a:r>
            <a:endParaRPr sz="1600">
              <a:solidFill>
                <a:srgbClr val="333333"/>
              </a:solidFill>
              <a:highlight>
                <a:srgbClr val="FFFFFF"/>
              </a:highlight>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0" marR="0" rtl="0" algn="l">
              <a:lnSpc>
                <a:spcPct val="100000"/>
              </a:lnSpc>
              <a:spcBef>
                <a:spcPts val="800"/>
              </a:spcBef>
              <a:spcAft>
                <a:spcPts val="0"/>
              </a:spcAft>
              <a:buClr>
                <a:schemeClr val="dk1"/>
              </a:buClr>
              <a:buSzPts val="3000"/>
              <a:buFont typeface="Arial"/>
              <a:buNone/>
            </a:pPr>
            <a:r>
              <a:t/>
            </a:r>
            <a:endParaRPr sz="2400">
              <a:solidFill>
                <a:srgbClr val="000000"/>
              </a:solidFill>
            </a:endParaRPr>
          </a:p>
        </p:txBody>
      </p:sp>
      <p:sp>
        <p:nvSpPr>
          <p:cNvPr id="70" name="Google Shape;70;p12"/>
          <p:cNvSpPr txBox="1"/>
          <p:nvPr>
            <p:ph type="title"/>
          </p:nvPr>
        </p:nvSpPr>
        <p:spPr>
          <a:xfrm>
            <a:off x="20250" y="0"/>
            <a:ext cx="9047400" cy="10623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100"/>
              <a:buFont typeface="Arial"/>
              <a:buNone/>
            </a:pPr>
            <a:r>
              <a:rPr b="0" lang="en" sz="3200"/>
              <a:t>Procedures</a:t>
            </a:r>
            <a:endParaRPr b="0"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13"/>
          <p:cNvSpPr txBox="1"/>
          <p:nvPr>
            <p:ph type="title"/>
          </p:nvPr>
        </p:nvSpPr>
        <p:spPr>
          <a:xfrm>
            <a:off x="20250" y="0"/>
            <a:ext cx="9047400" cy="11208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100"/>
              <a:buFont typeface="Arial"/>
              <a:buNone/>
            </a:pPr>
            <a:r>
              <a:rPr b="0" lang="en" sz="3200"/>
              <a:t>Functions</a:t>
            </a:r>
            <a:endParaRPr b="0" sz="3200"/>
          </a:p>
        </p:txBody>
      </p:sp>
      <p:sp>
        <p:nvSpPr>
          <p:cNvPr id="76" name="Google Shape;76;p13"/>
          <p:cNvSpPr txBox="1"/>
          <p:nvPr>
            <p:ph idx="1" type="body"/>
          </p:nvPr>
        </p:nvSpPr>
        <p:spPr>
          <a:xfrm>
            <a:off x="96450" y="916600"/>
            <a:ext cx="9047400" cy="4227000"/>
          </a:xfrm>
          <a:prstGeom prst="rect">
            <a:avLst/>
          </a:prstGeom>
          <a:noFill/>
          <a:ln>
            <a:noFill/>
          </a:ln>
        </p:spPr>
        <p:txBody>
          <a:bodyPr anchorCtr="0" anchor="t" bIns="46800" lIns="90000" spcFirstLastPara="1" rIns="90000" wrap="square" tIns="46800">
            <a:noAutofit/>
          </a:bodyPr>
          <a:lstStyle/>
          <a:p>
            <a:pPr indent="0" lvl="0" marL="101600" marR="190500" rtl="0" algn="l">
              <a:lnSpc>
                <a:spcPct val="142857"/>
              </a:lnSpc>
              <a:spcBef>
                <a:spcPts val="400"/>
              </a:spcBef>
              <a:spcAft>
                <a:spcPts val="0"/>
              </a:spcAft>
              <a:buClr>
                <a:schemeClr val="dk1"/>
              </a:buClr>
              <a:buSzPts val="1100"/>
              <a:buFont typeface="Arial"/>
              <a:buNone/>
            </a:pPr>
            <a:r>
              <a:t/>
            </a:r>
            <a:endParaRPr sz="2000">
              <a:solidFill>
                <a:srgbClr val="000000"/>
              </a:solidFill>
            </a:endParaRPr>
          </a:p>
          <a:p>
            <a:pPr indent="0" lvl="0" marL="101600" marR="190500" rtl="0" algn="l">
              <a:lnSpc>
                <a:spcPct val="142857"/>
              </a:lnSpc>
              <a:spcBef>
                <a:spcPts val="600"/>
              </a:spcBef>
              <a:spcAft>
                <a:spcPts val="0"/>
              </a:spcAft>
              <a:buClr>
                <a:schemeClr val="dk1"/>
              </a:buClr>
              <a:buSzPts val="1100"/>
              <a:buFont typeface="Arial"/>
              <a:buNone/>
            </a:pPr>
            <a:r>
              <a:rPr lang="en" sz="2000">
                <a:solidFill>
                  <a:srgbClr val="000000"/>
                </a:solidFill>
              </a:rPr>
              <a:t>A function is a special kind stored program that returns a single value. You use stored functions to encapsulate common formulas or business rules that are reusable among SQL statements or stored programs.</a:t>
            </a:r>
            <a:endParaRPr sz="2000">
              <a:solidFill>
                <a:srgbClr val="000000"/>
              </a:solidFill>
            </a:endParaRPr>
          </a:p>
          <a:p>
            <a:pPr indent="0" lvl="0" marL="101600" marR="190500" rtl="0" algn="l">
              <a:lnSpc>
                <a:spcPct val="142857"/>
              </a:lnSpc>
              <a:spcBef>
                <a:spcPts val="600"/>
              </a:spcBef>
              <a:spcAft>
                <a:spcPts val="0"/>
              </a:spcAft>
              <a:buClr>
                <a:schemeClr val="dk1"/>
              </a:buClr>
              <a:buSzPts val="1100"/>
              <a:buFont typeface="Arial"/>
              <a:buNone/>
            </a:pPr>
            <a:r>
              <a:t/>
            </a:r>
            <a:endParaRPr sz="2000">
              <a:solidFill>
                <a:srgbClr val="000000"/>
              </a:solidFill>
            </a:endParaRPr>
          </a:p>
          <a:p>
            <a:pPr indent="0" lvl="0" marL="101600" marR="190500" rtl="0" algn="l">
              <a:lnSpc>
                <a:spcPct val="142857"/>
              </a:lnSpc>
              <a:spcBef>
                <a:spcPts val="600"/>
              </a:spcBef>
              <a:spcAft>
                <a:spcPts val="0"/>
              </a:spcAft>
              <a:buClr>
                <a:schemeClr val="dk1"/>
              </a:buClr>
              <a:buSzPts val="1100"/>
              <a:buFont typeface="Arial"/>
              <a:buNone/>
            </a:pPr>
            <a:r>
              <a:rPr lang="en" sz="2000">
                <a:solidFill>
                  <a:srgbClr val="000000"/>
                </a:solidFill>
              </a:rPr>
              <a:t>Different from a stored procedure, you can use a stored function in SQL statements wherever an expression is used. This helps improve the readability and maintainability of the procedural code.</a:t>
            </a:r>
            <a:endParaRPr sz="2000">
              <a:solidFill>
                <a:srgbClr val="000000"/>
              </a:solidFill>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0" marR="0" rtl="0" algn="l">
              <a:lnSpc>
                <a:spcPct val="100000"/>
              </a:lnSpc>
              <a:spcBef>
                <a:spcPts val="800"/>
              </a:spcBef>
              <a:spcAft>
                <a:spcPts val="0"/>
              </a:spcAft>
              <a:buClr>
                <a:schemeClr val="dk1"/>
              </a:buClr>
              <a:buSzPts val="3000"/>
              <a:buFont typeface="Arial"/>
              <a:buNone/>
            </a:pPr>
            <a:r>
              <a:t/>
            </a:r>
            <a:endParaRPr sz="2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4"/>
          <p:cNvSpPr txBox="1"/>
          <p:nvPr>
            <p:ph idx="1" type="body"/>
          </p:nvPr>
        </p:nvSpPr>
        <p:spPr>
          <a:xfrm>
            <a:off x="96450" y="1069000"/>
            <a:ext cx="9047400" cy="4227000"/>
          </a:xfrm>
          <a:prstGeom prst="rect">
            <a:avLst/>
          </a:prstGeom>
          <a:noFill/>
          <a:ln>
            <a:noFill/>
          </a:ln>
        </p:spPr>
        <p:txBody>
          <a:bodyPr anchorCtr="0" anchor="t" bIns="46800" lIns="90000" spcFirstLastPara="1" rIns="90000" wrap="square" tIns="46800">
            <a:noAutofit/>
          </a:bodyPr>
          <a:lstStyle/>
          <a:p>
            <a:pPr indent="0" lvl="0" marL="101600" marR="190500" rtl="0" algn="l">
              <a:lnSpc>
                <a:spcPct val="142857"/>
              </a:lnSpc>
              <a:spcBef>
                <a:spcPts val="400"/>
              </a:spcBef>
              <a:spcAft>
                <a:spcPts val="0"/>
              </a:spcAft>
              <a:buClr>
                <a:schemeClr val="dk1"/>
              </a:buClr>
              <a:buSzPts val="1100"/>
              <a:buFont typeface="Arial"/>
              <a:buNone/>
            </a:pPr>
            <a:r>
              <a:rPr lang="en" sz="2000">
                <a:solidFill>
                  <a:srgbClr val="000000"/>
                </a:solidFill>
              </a:rPr>
              <a:t>MySQL stored/User Defined function syntax</a:t>
            </a:r>
            <a:endParaRPr sz="2000">
              <a:solidFill>
                <a:srgbClr val="000000"/>
              </a:solidFill>
            </a:endParaRPr>
          </a:p>
          <a:p>
            <a:pPr indent="0" lvl="0" marL="101600" marR="190500" rtl="0" algn="l">
              <a:lnSpc>
                <a:spcPct val="142857"/>
              </a:lnSpc>
              <a:spcBef>
                <a:spcPts val="600"/>
              </a:spcBef>
              <a:spcAft>
                <a:spcPts val="0"/>
              </a:spcAft>
              <a:buClr>
                <a:schemeClr val="dk1"/>
              </a:buClr>
              <a:buSzPts val="1100"/>
              <a:buFont typeface="Arial"/>
              <a:buNone/>
            </a:pPr>
            <a:r>
              <a:rPr lang="en" sz="2000">
                <a:solidFill>
                  <a:srgbClr val="000000"/>
                </a:solidFill>
              </a:rPr>
              <a:t>The following illustrates the simplest syntax for creating a new stored function:</a:t>
            </a:r>
            <a:endParaRPr sz="2000">
              <a:solidFill>
                <a:srgbClr val="000000"/>
              </a:solidFill>
            </a:endParaRPr>
          </a:p>
          <a:p>
            <a:pPr indent="0" lvl="0" marL="101600" marR="190500" rtl="0" algn="l">
              <a:lnSpc>
                <a:spcPct val="142857"/>
              </a:lnSpc>
              <a:spcBef>
                <a:spcPts val="600"/>
              </a:spcBef>
              <a:spcAft>
                <a:spcPts val="0"/>
              </a:spcAft>
              <a:buClr>
                <a:schemeClr val="dk1"/>
              </a:buClr>
              <a:buSzPts val="1100"/>
              <a:buFont typeface="Arial"/>
              <a:buNone/>
            </a:pPr>
            <a:r>
              <a:rPr lang="en" sz="2000">
                <a:solidFill>
                  <a:srgbClr val="000000"/>
                </a:solidFill>
              </a:rPr>
              <a:t>CREATE FUNCTION function_name(param1,param2,…)</a:t>
            </a:r>
            <a:endParaRPr sz="2000">
              <a:solidFill>
                <a:srgbClr val="000000"/>
              </a:solidFill>
            </a:endParaRPr>
          </a:p>
          <a:p>
            <a:pPr indent="0" lvl="0" marL="101600" marR="190500" rtl="0" algn="l">
              <a:lnSpc>
                <a:spcPct val="142857"/>
              </a:lnSpc>
              <a:spcBef>
                <a:spcPts val="600"/>
              </a:spcBef>
              <a:spcAft>
                <a:spcPts val="0"/>
              </a:spcAft>
              <a:buClr>
                <a:schemeClr val="dk1"/>
              </a:buClr>
              <a:buSzPts val="1100"/>
              <a:buFont typeface="Arial"/>
              <a:buNone/>
            </a:pPr>
            <a:r>
              <a:rPr lang="en" sz="2000">
                <a:solidFill>
                  <a:srgbClr val="000000"/>
                </a:solidFill>
              </a:rPr>
              <a:t>	RETURNS datatype</a:t>
            </a:r>
            <a:endParaRPr sz="2000">
              <a:solidFill>
                <a:srgbClr val="000000"/>
              </a:solidFill>
            </a:endParaRPr>
          </a:p>
          <a:p>
            <a:pPr indent="0" lvl="0" marL="101600" marR="190500" rtl="0" algn="l">
              <a:lnSpc>
                <a:spcPct val="142857"/>
              </a:lnSpc>
              <a:spcBef>
                <a:spcPts val="600"/>
              </a:spcBef>
              <a:spcAft>
                <a:spcPts val="0"/>
              </a:spcAft>
              <a:buClr>
                <a:schemeClr val="dk1"/>
              </a:buClr>
              <a:buSzPts val="1100"/>
              <a:buFont typeface="Arial"/>
              <a:buNone/>
            </a:pPr>
            <a:r>
              <a:rPr lang="en" sz="2000">
                <a:solidFill>
                  <a:srgbClr val="000000"/>
                </a:solidFill>
              </a:rPr>
              <a:t>   [NOT] DETERMINISTIC</a:t>
            </a:r>
            <a:endParaRPr sz="2000">
              <a:solidFill>
                <a:srgbClr val="000000"/>
              </a:solidFill>
            </a:endParaRPr>
          </a:p>
          <a:p>
            <a:pPr indent="0" lvl="0" marL="101600" marR="190500" rtl="0" algn="l">
              <a:lnSpc>
                <a:spcPct val="142857"/>
              </a:lnSpc>
              <a:spcBef>
                <a:spcPts val="600"/>
              </a:spcBef>
              <a:spcAft>
                <a:spcPts val="0"/>
              </a:spcAft>
              <a:buClr>
                <a:schemeClr val="dk1"/>
              </a:buClr>
              <a:buSzPts val="1100"/>
              <a:buFont typeface="Arial"/>
              <a:buNone/>
            </a:pPr>
            <a:r>
              <a:rPr lang="en" sz="2000">
                <a:solidFill>
                  <a:srgbClr val="000000"/>
                </a:solidFill>
              </a:rPr>
              <a:t> statements</a:t>
            </a:r>
            <a:endParaRPr sz="2000">
              <a:solidFill>
                <a:srgbClr val="000000"/>
              </a:solidFill>
            </a:endParaRPr>
          </a:p>
          <a:p>
            <a:pPr indent="0" lvl="0" marL="101600" marR="190500" rtl="0" algn="r">
              <a:lnSpc>
                <a:spcPct val="142857"/>
              </a:lnSpc>
              <a:spcBef>
                <a:spcPts val="600"/>
              </a:spcBef>
              <a:spcAft>
                <a:spcPts val="0"/>
              </a:spcAft>
              <a:buClr>
                <a:schemeClr val="dk1"/>
              </a:buClr>
              <a:buSzPts val="1100"/>
              <a:buFont typeface="Arial"/>
              <a:buNone/>
            </a:pPr>
            <a:r>
              <a:rPr lang="en" sz="1600" u="sng">
                <a:solidFill>
                  <a:schemeClr val="hlink"/>
                </a:solidFill>
                <a:highlight>
                  <a:srgbClr val="FFFFFF"/>
                </a:highlight>
                <a:hlinkClick r:id="rId3"/>
              </a:rPr>
              <a:t>http://www.mysqltutorial.org/mysql-stored-function/</a:t>
            </a:r>
            <a:endParaRPr sz="1600">
              <a:solidFill>
                <a:srgbClr val="333333"/>
              </a:solidFill>
              <a:highlight>
                <a:srgbClr val="FFFFFF"/>
              </a:highlight>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101600" marR="190500" rtl="0" algn="l">
              <a:lnSpc>
                <a:spcPct val="142857"/>
              </a:lnSpc>
              <a:spcBef>
                <a:spcPts val="600"/>
              </a:spcBef>
              <a:spcAft>
                <a:spcPts val="0"/>
              </a:spcAft>
              <a:buClr>
                <a:schemeClr val="dk1"/>
              </a:buClr>
              <a:buSzPts val="1100"/>
              <a:buFont typeface="Arial"/>
              <a:buNone/>
            </a:pPr>
            <a:r>
              <a:t/>
            </a:r>
            <a:endParaRPr sz="1750">
              <a:solidFill>
                <a:srgbClr val="333333"/>
              </a:solidFill>
              <a:highlight>
                <a:srgbClr val="FFFFFF"/>
              </a:highlight>
              <a:latin typeface="Courier New"/>
              <a:ea typeface="Courier New"/>
              <a:cs typeface="Courier New"/>
              <a:sym typeface="Courier New"/>
            </a:endParaRPr>
          </a:p>
          <a:p>
            <a:pPr indent="0" lvl="0" marL="0" marR="0" rtl="0" algn="l">
              <a:lnSpc>
                <a:spcPct val="100000"/>
              </a:lnSpc>
              <a:spcBef>
                <a:spcPts val="800"/>
              </a:spcBef>
              <a:spcAft>
                <a:spcPts val="0"/>
              </a:spcAft>
              <a:buClr>
                <a:schemeClr val="dk1"/>
              </a:buClr>
              <a:buSzPts val="3000"/>
              <a:buFont typeface="Arial"/>
              <a:buNone/>
            </a:pPr>
            <a:r>
              <a:t/>
            </a:r>
            <a:endParaRPr sz="2400">
              <a:solidFill>
                <a:srgbClr val="000000"/>
              </a:solidFill>
            </a:endParaRPr>
          </a:p>
        </p:txBody>
      </p:sp>
      <p:sp>
        <p:nvSpPr>
          <p:cNvPr id="82" name="Google Shape;82;p14"/>
          <p:cNvSpPr txBox="1"/>
          <p:nvPr>
            <p:ph type="title"/>
          </p:nvPr>
        </p:nvSpPr>
        <p:spPr>
          <a:xfrm>
            <a:off x="20250" y="0"/>
            <a:ext cx="9047400" cy="11208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100"/>
              <a:buFont typeface="Arial"/>
              <a:buNone/>
            </a:pPr>
            <a:r>
              <a:rPr b="0" lang="en" sz="3200"/>
              <a:t>Functions</a:t>
            </a:r>
            <a:endParaRPr b="0"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sp>
        <p:nvSpPr>
          <p:cNvPr id="87" name="Google Shape;87;p15"/>
          <p:cNvSpPr txBox="1"/>
          <p:nvPr>
            <p:ph type="title"/>
          </p:nvPr>
        </p:nvSpPr>
        <p:spPr>
          <a:xfrm>
            <a:off x="-150" y="0"/>
            <a:ext cx="9144000" cy="1068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100"/>
              <a:buFont typeface="Arial"/>
              <a:buNone/>
            </a:pPr>
            <a:r>
              <a:rPr b="0" lang="en" sz="3200"/>
              <a:t>Procedures vs Functions</a:t>
            </a:r>
            <a:endParaRPr b="0" sz="3200"/>
          </a:p>
        </p:txBody>
      </p:sp>
      <p:sp>
        <p:nvSpPr>
          <p:cNvPr id="88" name="Google Shape;88;p15"/>
          <p:cNvSpPr txBox="1"/>
          <p:nvPr>
            <p:ph idx="1" type="body"/>
          </p:nvPr>
        </p:nvSpPr>
        <p:spPr>
          <a:xfrm>
            <a:off x="96450" y="1069000"/>
            <a:ext cx="9047400" cy="42270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800"/>
              </a:spcBef>
              <a:spcAft>
                <a:spcPts val="0"/>
              </a:spcAft>
              <a:buClr>
                <a:schemeClr val="dk1"/>
              </a:buClr>
              <a:buSzPts val="3000"/>
              <a:buFont typeface="Arial"/>
              <a:buNone/>
            </a:pPr>
            <a:r>
              <a:rPr lang="en" sz="2000">
                <a:solidFill>
                  <a:srgbClr val="000000"/>
                </a:solidFill>
              </a:rPr>
              <a:t>Difference between Procedures and Functions</a:t>
            </a:r>
            <a:endParaRPr sz="2000">
              <a:solidFill>
                <a:srgbClr val="000000"/>
              </a:solidFill>
            </a:endParaRPr>
          </a:p>
          <a:p>
            <a:pPr indent="-355600" lvl="0" marL="457200" marR="0" rtl="0" algn="l">
              <a:lnSpc>
                <a:spcPct val="100000"/>
              </a:lnSpc>
              <a:spcBef>
                <a:spcPts val="800"/>
              </a:spcBef>
              <a:spcAft>
                <a:spcPts val="0"/>
              </a:spcAft>
              <a:buClr>
                <a:srgbClr val="000000"/>
              </a:buClr>
              <a:buSzPts val="2000"/>
              <a:buChar char="➢"/>
            </a:pPr>
            <a:r>
              <a:rPr lang="en" sz="2000">
                <a:solidFill>
                  <a:srgbClr val="000000"/>
                </a:solidFill>
              </a:rPr>
              <a:t>Function must return a value but in Stored Procedure it is optional( Procedure can return zero or n values). </a:t>
            </a:r>
            <a:endParaRPr sz="2000">
              <a:solidFill>
                <a:srgbClr val="000000"/>
              </a:solidFill>
            </a:endParaRPr>
          </a:p>
          <a:p>
            <a:pPr indent="-355600" lvl="0" marL="457200" marR="0" rtl="0" algn="l">
              <a:lnSpc>
                <a:spcPct val="100000"/>
              </a:lnSpc>
              <a:spcBef>
                <a:spcPts val="0"/>
              </a:spcBef>
              <a:spcAft>
                <a:spcPts val="0"/>
              </a:spcAft>
              <a:buClr>
                <a:srgbClr val="000000"/>
              </a:buClr>
              <a:buSzPts val="2000"/>
              <a:buChar char="➢"/>
            </a:pPr>
            <a:r>
              <a:rPr lang="en" sz="2000">
                <a:solidFill>
                  <a:srgbClr val="000000"/>
                </a:solidFill>
              </a:rPr>
              <a:t>Functions can have only input parameters for it whereas Procedures can have input/output parameters . </a:t>
            </a:r>
            <a:endParaRPr sz="2000">
              <a:solidFill>
                <a:srgbClr val="000000"/>
              </a:solidFill>
            </a:endParaRPr>
          </a:p>
          <a:p>
            <a:pPr indent="-355600" lvl="0" marL="457200" marR="0" rtl="0" algn="l">
              <a:lnSpc>
                <a:spcPct val="100000"/>
              </a:lnSpc>
              <a:spcBef>
                <a:spcPts val="0"/>
              </a:spcBef>
              <a:spcAft>
                <a:spcPts val="0"/>
              </a:spcAft>
              <a:buClr>
                <a:srgbClr val="000000"/>
              </a:buClr>
              <a:buSzPts val="2000"/>
              <a:buChar char="➢"/>
            </a:pPr>
            <a:r>
              <a:rPr lang="en" sz="2000">
                <a:solidFill>
                  <a:srgbClr val="000000"/>
                </a:solidFill>
              </a:rPr>
              <a:t>Functions can be called from Procedure whereas Procedures cannot be called from Function.</a:t>
            </a:r>
            <a:endParaRPr sz="2000">
              <a:solidFill>
                <a:srgbClr val="000000"/>
              </a:solidFill>
            </a:endParaRPr>
          </a:p>
          <a:p>
            <a:pPr indent="-355600" lvl="0" marL="457200" marR="0" rtl="0" algn="l">
              <a:lnSpc>
                <a:spcPct val="100000"/>
              </a:lnSpc>
              <a:spcBef>
                <a:spcPts val="0"/>
              </a:spcBef>
              <a:spcAft>
                <a:spcPts val="0"/>
              </a:spcAft>
              <a:buClr>
                <a:srgbClr val="000000"/>
              </a:buClr>
              <a:buSzPts val="2000"/>
              <a:buChar char="➢"/>
            </a:pPr>
            <a:r>
              <a:rPr lang="en" sz="2000">
                <a:solidFill>
                  <a:srgbClr val="000000"/>
                </a:solidFill>
              </a:rPr>
              <a:t>Procedure allows SELECT as well as DML(INSERT/UPDATE/DELETE) statement in it whereas Function allows only SELECT statement in it.</a:t>
            </a:r>
            <a:endParaRPr sz="2000">
              <a:solidFill>
                <a:srgbClr val="000000"/>
              </a:solidFill>
            </a:endParaRPr>
          </a:p>
          <a:p>
            <a:pPr indent="-355600" lvl="0" marL="457200" marR="0" rtl="0" algn="l">
              <a:lnSpc>
                <a:spcPct val="100000"/>
              </a:lnSpc>
              <a:spcBef>
                <a:spcPts val="0"/>
              </a:spcBef>
              <a:spcAft>
                <a:spcPts val="0"/>
              </a:spcAft>
              <a:buClr>
                <a:srgbClr val="000000"/>
              </a:buClr>
              <a:buSzPts val="2000"/>
              <a:buChar char="➢"/>
            </a:pPr>
            <a:r>
              <a:rPr lang="en" sz="2000">
                <a:solidFill>
                  <a:srgbClr val="000000"/>
                </a:solidFill>
              </a:rPr>
              <a:t>Stored Procedures cannot be used in the SQL statements anywhere in the WHERE/HAVING/SELECT section whereas Function can be.</a:t>
            </a:r>
            <a:endParaRPr sz="2000">
              <a:solidFill>
                <a:srgbClr val="000000"/>
              </a:solidFill>
            </a:endParaRPr>
          </a:p>
          <a:p>
            <a:pPr indent="0" lvl="0" marL="457200" marR="0" rtl="0" algn="l">
              <a:lnSpc>
                <a:spcPct val="100000"/>
              </a:lnSpc>
              <a:spcBef>
                <a:spcPts val="0"/>
              </a:spcBef>
              <a:spcAft>
                <a:spcPts val="0"/>
              </a:spcAft>
              <a:buNone/>
            </a:pPr>
            <a:r>
              <a:rPr lang="en" sz="1400" u="sng">
                <a:solidFill>
                  <a:schemeClr val="hlink"/>
                </a:solidFill>
                <a:hlinkClick r:id="rId3"/>
              </a:rPr>
              <a:t>https://www.geeksforgeeks.org/difference-between-function-and-procedure/</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0" y="69050"/>
            <a:ext cx="9144000" cy="10407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100"/>
              <a:buFont typeface="Arial"/>
              <a:buNone/>
            </a:pPr>
            <a:r>
              <a:rPr b="0" lang="en" sz="3200"/>
              <a:t>Performance - Indexing</a:t>
            </a:r>
            <a:endParaRPr b="0" sz="3200"/>
          </a:p>
        </p:txBody>
      </p:sp>
      <p:sp>
        <p:nvSpPr>
          <p:cNvPr id="94" name="Google Shape;94;p16"/>
          <p:cNvSpPr txBox="1"/>
          <p:nvPr>
            <p:ph idx="1" type="body"/>
          </p:nvPr>
        </p:nvSpPr>
        <p:spPr>
          <a:xfrm>
            <a:off x="154200" y="1178500"/>
            <a:ext cx="8908800" cy="3788700"/>
          </a:xfrm>
          <a:prstGeom prst="rect">
            <a:avLst/>
          </a:prstGeom>
          <a:noFill/>
          <a:ln>
            <a:noFill/>
          </a:ln>
        </p:spPr>
        <p:txBody>
          <a:bodyPr anchorCtr="0" anchor="t" bIns="46800" lIns="90000" spcFirstLastPara="1" rIns="90000" wrap="square" tIns="46800">
            <a:noAutofit/>
          </a:bodyPr>
          <a:lstStyle/>
          <a:p>
            <a:pPr indent="-342900" lvl="0" marL="457200" marR="0" rtl="0" algn="l">
              <a:lnSpc>
                <a:spcPct val="100000"/>
              </a:lnSpc>
              <a:spcBef>
                <a:spcPts val="700"/>
              </a:spcBef>
              <a:spcAft>
                <a:spcPts val="0"/>
              </a:spcAft>
              <a:buSzPts val="1800"/>
              <a:buChar char="●"/>
            </a:pPr>
            <a:r>
              <a:rPr lang="en" sz="1800"/>
              <a:t>Indexing is a way to optimize performance of a database by minimizing the number of disk accesses required when a query is processed.</a:t>
            </a:r>
            <a:endParaRPr sz="1800"/>
          </a:p>
          <a:p>
            <a:pPr indent="-342900" lvl="0" marL="457200" marR="0" rtl="0" algn="l">
              <a:lnSpc>
                <a:spcPct val="100000"/>
              </a:lnSpc>
              <a:spcBef>
                <a:spcPts val="0"/>
              </a:spcBef>
              <a:spcAft>
                <a:spcPts val="0"/>
              </a:spcAft>
              <a:buSzPts val="1800"/>
              <a:buChar char="●"/>
            </a:pPr>
            <a:r>
              <a:rPr lang="en" sz="1800"/>
              <a:t>An index or database index is a data structure which is used to quickly locate and access the data in a database table.</a:t>
            </a:r>
            <a:endParaRPr sz="1800"/>
          </a:p>
          <a:p>
            <a:pPr indent="-342900" lvl="0" marL="457200" marR="0" rtl="0" algn="l">
              <a:lnSpc>
                <a:spcPct val="100000"/>
              </a:lnSpc>
              <a:spcBef>
                <a:spcPts val="0"/>
              </a:spcBef>
              <a:spcAft>
                <a:spcPts val="0"/>
              </a:spcAft>
              <a:buSzPts val="1800"/>
              <a:buChar char="●"/>
            </a:pPr>
            <a:r>
              <a:rPr lang="en" sz="1800"/>
              <a:t>Indexes are created using some database columns.</a:t>
            </a:r>
            <a:endParaRPr sz="1800"/>
          </a:p>
          <a:p>
            <a:pPr indent="-342900" lvl="0" marL="457200" marR="0" rtl="0" algn="l">
              <a:lnSpc>
                <a:spcPct val="100000"/>
              </a:lnSpc>
              <a:spcBef>
                <a:spcPts val="0"/>
              </a:spcBef>
              <a:spcAft>
                <a:spcPts val="0"/>
              </a:spcAft>
              <a:buSzPts val="1800"/>
              <a:buChar char="●"/>
            </a:pPr>
            <a:r>
              <a:rPr lang="en" sz="1800"/>
              <a:t>The first column is the Search key that contains a copy of the primary key or candidate key of the table. These values are stored in sorted order so that the corresponding data can be accessed quickly (Note that the data may or may not be stored in sorted order).</a:t>
            </a:r>
            <a:endParaRPr sz="1800"/>
          </a:p>
          <a:p>
            <a:pPr indent="-342900" lvl="0" marL="457200" marR="0" rtl="0" algn="l">
              <a:lnSpc>
                <a:spcPct val="100000"/>
              </a:lnSpc>
              <a:spcBef>
                <a:spcPts val="0"/>
              </a:spcBef>
              <a:spcAft>
                <a:spcPts val="0"/>
              </a:spcAft>
              <a:buSzPts val="1800"/>
              <a:buChar char="●"/>
            </a:pPr>
            <a:r>
              <a:rPr lang="en" sz="1800"/>
              <a:t>The second column is the Data Reference which contains a set of pointers holding the address of the disk block where that particular key value can be found.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