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 name="Google Shape;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518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0" y="349660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12" name="Google Shape;12;p2"/>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9pPr>
          </a:lstStyle>
          <a:p/>
        </p:txBody>
      </p:sp>
      <p:sp>
        <p:nvSpPr>
          <p:cNvPr id="13" name="Google Shape;13;p2"/>
          <p:cNvSpPr txBox="1"/>
          <p:nvPr>
            <p:ph idx="1" type="subTitle"/>
          </p:nvPr>
        </p:nvSpPr>
        <p:spPr>
          <a:xfrm>
            <a:off x="685800" y="3627027"/>
            <a:ext cx="7772400" cy="774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4" name="Google Shape;14;p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3"/>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18" name="Google Shape;18;p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149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p4"/>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24" name="Google Shape;24;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25" name="Google Shape;25;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5"/>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31" name="Google Shape;31;p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32" name="Google Shape;32;p5"/>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35" name="Google Shape;35;p6"/>
          <p:cNvSpPr/>
          <p:nvPr/>
        </p:nvSpPr>
        <p:spPr>
          <a:xfrm>
            <a:off x="4274" y="0"/>
            <a:ext cx="9144000" cy="44064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 name="Google Shape;36;p6"/>
          <p:cNvCxnSpPr/>
          <p:nvPr/>
        </p:nvCxnSpPr>
        <p:spPr>
          <a:xfrm>
            <a:off x="0" y="4384371"/>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37" name="Google Shape;37;p6"/>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ev.mysql.com/downloads/connector/j/"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tutorialspoint.com/jdbc/index.htm" TargetMode="External"/><Relationship Id="rId4" Type="http://schemas.openxmlformats.org/officeDocument/2006/relationships/hyperlink" Target="https://www.javatpoint.com/java-jdbc" TargetMode="External"/><Relationship Id="rId5" Type="http://schemas.openxmlformats.org/officeDocument/2006/relationships/hyperlink" Target="https://examples.javacodegeeks.com/enterprise-java/sql-enterprise-java/jdbc-best-practices-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JDBC_driver#cite_note-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8"/>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7200"/>
              <a:buFont typeface="Arial"/>
              <a:buNone/>
            </a:pPr>
            <a:r>
              <a:rPr b="1" i="0" lang="en" sz="3600" u="none" cap="none" strike="noStrike">
                <a:solidFill>
                  <a:schemeClr val="lt1"/>
                </a:solidFill>
                <a:latin typeface="Arial"/>
                <a:ea typeface="Arial"/>
                <a:cs typeface="Arial"/>
                <a:sym typeface="Arial"/>
              </a:rPr>
              <a:t>JDBC</a:t>
            </a:r>
            <a:endParaRPr b="1" i="0" sz="3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7200"/>
              <a:buFont typeface="Arial"/>
              <a:buNone/>
            </a:pPr>
            <a:r>
              <a:rPr lang="en" sz="3600"/>
              <a:t>Session 5</a:t>
            </a:r>
            <a:endParaRPr sz="3600"/>
          </a:p>
          <a:p>
            <a:pPr indent="0" lvl="0" marL="0" marR="0" rtl="0" algn="l">
              <a:lnSpc>
                <a:spcPct val="100000"/>
              </a:lnSpc>
              <a:spcBef>
                <a:spcPts val="0"/>
              </a:spcBef>
              <a:spcAft>
                <a:spcPts val="0"/>
              </a:spcAft>
              <a:buClr>
                <a:schemeClr val="lt1"/>
              </a:buClr>
              <a:buSzPts val="7200"/>
              <a:buFont typeface="Arial"/>
              <a:buNone/>
            </a:pPr>
            <a:r>
              <a:t/>
            </a:r>
            <a:endParaRPr b="1" i="0" sz="3600" u="none" cap="none" strike="noStrike">
              <a:solidFill>
                <a:schemeClr val="lt1"/>
              </a:solidFill>
              <a:latin typeface="Arial"/>
              <a:ea typeface="Arial"/>
              <a:cs typeface="Arial"/>
              <a:sym typeface="Arial"/>
            </a:endParaRPr>
          </a:p>
        </p:txBody>
      </p:sp>
      <p:sp>
        <p:nvSpPr>
          <p:cNvPr id="45" name="Google Shape;45;p8"/>
          <p:cNvSpPr txBox="1"/>
          <p:nvPr/>
        </p:nvSpPr>
        <p:spPr>
          <a:xfrm>
            <a:off x="685800" y="3779427"/>
            <a:ext cx="7772400" cy="77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2388DB"/>
                </a:solidFill>
              </a:rPr>
              <a:t>Heena Shrimali</a:t>
            </a:r>
            <a:endParaRPr b="0" i="0" sz="2400" u="none" cap="none" strike="noStrike">
              <a:solidFill>
                <a:srgbClr val="2388D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600"/>
              <a:buFont typeface="Arial"/>
              <a:buNone/>
            </a:pPr>
            <a:r>
              <a:rPr lang="en"/>
              <a:t>JDBC: Details of the process</a:t>
            </a:r>
            <a:endParaRPr/>
          </a:p>
        </p:txBody>
      </p:sp>
      <p:sp>
        <p:nvSpPr>
          <p:cNvPr id="100" name="Google Shape;100;p1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i="0" lang="en" sz="1600" u="none" cap="none" strike="noStrike">
                <a:solidFill>
                  <a:schemeClr val="dk1"/>
                </a:solidFill>
                <a:latin typeface="Arial"/>
                <a:ea typeface="Arial"/>
                <a:cs typeface="Arial"/>
                <a:sym typeface="Arial"/>
              </a:rPr>
              <a:t>Establish the Connection</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String userId = "root";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String password =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Connection connection = DriverManager.getConnection(mysqlURL, userId,password);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Optionally, look up information about the database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DatabaseMetaData dbMetaData =    connection.getMetaData();</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Statements</a:t>
            </a:r>
            <a:endParaRPr b="1" i="0" sz="3600" u="none" cap="none" strike="noStrike">
              <a:solidFill>
                <a:schemeClr val="lt1"/>
              </a:solidFill>
              <a:latin typeface="Arial"/>
              <a:ea typeface="Arial"/>
              <a:cs typeface="Arial"/>
              <a:sym typeface="Arial"/>
            </a:endParaRPr>
          </a:p>
        </p:txBody>
      </p:sp>
      <p:sp>
        <p:nvSpPr>
          <p:cNvPr id="106" name="Google Shape;106;p1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Through the Statement object, SQL statements are sent to the database.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1" i="0" lang="en" sz="1600" u="none" cap="none" strike="noStrike">
                <a:solidFill>
                  <a:schemeClr val="dk1"/>
                </a:solidFill>
                <a:latin typeface="Arial"/>
                <a:ea typeface="Arial"/>
                <a:cs typeface="Arial"/>
                <a:sym typeface="Arial"/>
              </a:rPr>
              <a:t>Three types of statement objects are available:</a:t>
            </a:r>
            <a:endParaRPr b="1" i="0" sz="1600" u="none" cap="none" strike="noStrike">
              <a:solidFill>
                <a:schemeClr val="dk1"/>
              </a:solidFill>
              <a:latin typeface="Arial"/>
              <a:ea typeface="Arial"/>
              <a:cs typeface="Arial"/>
              <a:sym typeface="Arial"/>
            </a:endParaRPr>
          </a:p>
          <a:p>
            <a:pPr indent="-330200" lvl="0" marL="457200" marR="0" rtl="0" algn="l">
              <a:lnSpc>
                <a:spcPct val="100000"/>
              </a:lnSpc>
              <a:spcBef>
                <a:spcPts val="60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Statement  	</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For executing a simple SQL statement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lang="en" sz="1600">
                <a:solidFill>
                  <a:srgbClr val="313131"/>
                </a:solidFill>
                <a:highlight>
                  <a:srgbClr val="FFFFFF"/>
                </a:highlight>
              </a:rPr>
              <a:t>Useful when you are using static SQL statements at runtime. </a:t>
            </a:r>
            <a:endParaRPr sz="1600">
              <a:solidFill>
                <a:srgbClr val="313131"/>
              </a:solidFill>
              <a:highlight>
                <a:srgbClr val="FFFFFF"/>
              </a:highlight>
            </a:endParaRPr>
          </a:p>
          <a:p>
            <a:pPr indent="-330200" lvl="1" marL="914400" marR="0" rtl="0" algn="l">
              <a:lnSpc>
                <a:spcPct val="100000"/>
              </a:lnSpc>
              <a:spcBef>
                <a:spcPts val="0"/>
              </a:spcBef>
              <a:spcAft>
                <a:spcPts val="0"/>
              </a:spcAft>
              <a:buClr>
                <a:schemeClr val="dk1"/>
              </a:buClr>
              <a:buSzPts val="1600"/>
              <a:buFont typeface="Arial"/>
              <a:buChar char="○"/>
            </a:pPr>
            <a:r>
              <a:rPr lang="en" sz="1600">
                <a:solidFill>
                  <a:srgbClr val="313131"/>
                </a:solidFill>
                <a:highlight>
                  <a:srgbClr val="FFFFFF"/>
                </a:highlight>
              </a:rPr>
              <a:t>The Statement interface cannot accept parameters.</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60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PreparedStatement </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For executing a precompiled SQL statement passing in parameters</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60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CallableStatement  </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For executing a database stored procedure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For each SQL statement received, the DB builds a query plan by</a:t>
            </a:r>
            <a:endParaRPr b="0" i="0" sz="18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parsing the SQL statement</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reading the SQL to determine what to do</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formulating a plan for executing the SQL</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480"/>
              </a:spcBef>
              <a:spcAft>
                <a:spcPts val="0"/>
              </a:spcAft>
              <a:buClr>
                <a:schemeClr val="dk1"/>
              </a:buClr>
              <a:buSzPts val="3000"/>
              <a:buFont typeface="Arial"/>
              <a:buNone/>
            </a:pPr>
            <a:r>
              <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Repeatedly executing SQL with same query plan is very inefficient</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SzPts val="3000"/>
              <a:buNone/>
            </a:pPr>
            <a:r>
              <a:t/>
            </a:r>
            <a:endParaRPr sz="600"/>
          </a:p>
          <a:p>
            <a:pPr indent="-317500" lvl="1" marL="9144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UPDATE account SET balance = XXX WHERE id = YYY</a:t>
            </a:r>
            <a:endParaRPr b="0" i="0" sz="14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Statement statement = c.createStatement();</a:t>
            </a:r>
            <a:endParaRPr b="0" i="0" sz="14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for (int i=0; i&lt;accounts.length; i++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statement.executeUpdate(“UPDATE account “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“SET balance = “ + accounts[i].getBalance()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“WHERE id = “ + accounts[i].getId());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400" u="none" cap="none" strike="noStrike">
              <a:solidFill>
                <a:schemeClr val="dk1"/>
              </a:solidFill>
              <a:latin typeface="Arial"/>
              <a:ea typeface="Arial"/>
              <a:cs typeface="Arial"/>
              <a:sym typeface="Arial"/>
            </a:endParaRPr>
          </a:p>
        </p:txBody>
      </p:sp>
      <p:sp>
        <p:nvSpPr>
          <p:cNvPr id="112" name="Google Shape;112;p1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lang="en"/>
              <a:t>Why </a:t>
            </a:r>
            <a:r>
              <a:rPr b="1" i="0" lang="en" sz="3600" u="none" cap="none" strike="noStrike">
                <a:solidFill>
                  <a:schemeClr val="lt1"/>
                </a:solidFill>
                <a:latin typeface="Arial"/>
                <a:ea typeface="Arial"/>
                <a:cs typeface="Arial"/>
                <a:sym typeface="Arial"/>
              </a:rPr>
              <a:t>PreparedStatement?</a:t>
            </a:r>
            <a:endParaRPr b="1" i="0" sz="36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600"/>
              <a:buFont typeface="Arial"/>
              <a:buNone/>
            </a:pPr>
            <a:r>
              <a:rPr lang="en"/>
              <a:t>PreparedStatement</a:t>
            </a:r>
            <a:endParaRPr/>
          </a:p>
        </p:txBody>
      </p:sp>
      <p:sp>
        <p:nvSpPr>
          <p:cNvPr id="118" name="Google Shape;118;p2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1000"/>
              </a:spcBef>
              <a:spcAft>
                <a:spcPts val="0"/>
              </a:spcAft>
              <a:buClr>
                <a:schemeClr val="dk1"/>
              </a:buClr>
              <a:buSzPts val="1800"/>
              <a:buFont typeface="Arial"/>
              <a:buChar char="●"/>
            </a:pPr>
            <a:r>
              <a:rPr lang="en" sz="1800">
                <a:solidFill>
                  <a:srgbClr val="333333"/>
                </a:solidFill>
                <a:highlight>
                  <a:srgbClr val="FFFFFF"/>
                </a:highlight>
              </a:rPr>
              <a:t>Prepared Statement is used for executing a precompiled SQL statement. </a:t>
            </a:r>
            <a:endParaRPr i="0" sz="1800" u="none" cap="none" strike="noStrike">
              <a:solidFill>
                <a:schemeClr val="dk1"/>
              </a:solidFill>
            </a:endParaRPr>
          </a:p>
          <a:p>
            <a:pPr indent="-342900" lvl="0" marL="457200" marR="0" rtl="0" algn="l">
              <a:lnSpc>
                <a:spcPct val="100000"/>
              </a:lnSpc>
              <a:spcBef>
                <a:spcPts val="1000"/>
              </a:spcBef>
              <a:spcAft>
                <a:spcPts val="0"/>
              </a:spcAft>
              <a:buClr>
                <a:schemeClr val="dk1"/>
              </a:buClr>
              <a:buSzPts val="1800"/>
              <a:buFont typeface="Arial"/>
              <a:buChar char="●"/>
            </a:pPr>
            <a:r>
              <a:rPr lang="en" sz="1800">
                <a:solidFill>
                  <a:srgbClr val="333333"/>
                </a:solidFill>
                <a:highlight>
                  <a:srgbClr val="FFFFFF"/>
                </a:highlight>
              </a:rPr>
              <a:t> It is suitable for executing DML commands: SELECT, INSERT, UPDATE and DELETE.</a:t>
            </a:r>
            <a:endParaRPr b="0" i="0" sz="1800" u="none" cap="none" strike="noStrike">
              <a:solidFill>
                <a:schemeClr val="dk1"/>
              </a:solidFill>
              <a:latin typeface="Arial"/>
              <a:ea typeface="Arial"/>
              <a:cs typeface="Arial"/>
              <a:sym typeface="Arial"/>
            </a:endParaRPr>
          </a:p>
          <a:p>
            <a:pPr indent="-330200" lvl="0" marL="457200" marR="0" rtl="0" algn="l">
              <a:lnSpc>
                <a:spcPct val="100000"/>
              </a:lnSpc>
              <a:spcBef>
                <a:spcPts val="100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If the same prepared statement is executed more than once, the DB uses the same query plan without rebuilding a new one</a:t>
            </a:r>
            <a:r>
              <a:rPr lang="en" sz="1600"/>
              <a:t>, so </a:t>
            </a:r>
            <a:r>
              <a:rPr b="0" i="0" lang="en" sz="1600" u="none" cap="none" strike="noStrike">
                <a:solidFill>
                  <a:schemeClr val="dk1"/>
                </a:solidFill>
                <a:latin typeface="Arial"/>
                <a:ea typeface="Arial"/>
                <a:cs typeface="Arial"/>
                <a:sym typeface="Arial"/>
              </a:rPr>
              <a:t>it is </a:t>
            </a:r>
            <a:r>
              <a:rPr lang="en" sz="1600"/>
              <a:t>comparatively </a:t>
            </a:r>
            <a:r>
              <a:rPr b="0" i="0" lang="en" sz="1600" u="none" cap="none" strike="noStrike">
                <a:solidFill>
                  <a:schemeClr val="dk1"/>
                </a:solidFill>
                <a:latin typeface="Arial"/>
                <a:ea typeface="Arial"/>
                <a:cs typeface="Arial"/>
                <a:sym typeface="Arial"/>
              </a:rPr>
              <a:t>fa</a:t>
            </a:r>
            <a:r>
              <a:rPr lang="en" sz="1600"/>
              <a:t>ster.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30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600"/>
              <a:buFont typeface="Arial"/>
              <a:buNone/>
            </a:pPr>
            <a:r>
              <a:rPr lang="en"/>
              <a:t>PreparedStatement</a:t>
            </a:r>
            <a:endParaRPr/>
          </a:p>
        </p:txBody>
      </p:sp>
      <p:sp>
        <p:nvSpPr>
          <p:cNvPr id="124" name="Google Shape;124;p2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create SQL statement with parameters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400" u="none" cap="none" strike="noStrike">
                <a:solidFill>
                  <a:schemeClr val="dk1"/>
                </a:solidFill>
                <a:latin typeface="Arial"/>
                <a:ea typeface="Arial"/>
                <a:cs typeface="Arial"/>
                <a:sym typeface="Arial"/>
              </a:rPr>
              <a:t>PreparedStatement statement = con.prepareStatement(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“UPDATE account “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400" u="none" cap="none" strike="noStrike">
                <a:solidFill>
                  <a:schemeClr val="dk1"/>
                </a:solidFill>
                <a:latin typeface="Arial"/>
                <a:ea typeface="Arial"/>
                <a:cs typeface="Arial"/>
                <a:sym typeface="Arial"/>
              </a:rPr>
              <a:t>				“SET balance = ? “ +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“WHERE id =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for (int i=0; i&lt;accounts.length; i++)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 bind the parameters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statement.setFloat(1, accounts[i].getBalance());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statement.setInt(2, accounts[i].getId());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statement.execute();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statement.clearParameters();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while(resultSet.next()) {</a:t>
            </a:r>
            <a:endParaRPr b="0" i="0" sz="14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System.out.println(resultSet.getString(1) + </a:t>
            </a:r>
            <a:endParaRPr b="0" i="0" sz="1400" u="none" cap="none" strike="noStrike">
              <a:solidFill>
                <a:schemeClr val="dk1"/>
              </a:solidFill>
              <a:latin typeface="Arial"/>
              <a:ea typeface="Arial"/>
              <a:cs typeface="Arial"/>
              <a:sym typeface="Arial"/>
            </a:endParaRPr>
          </a:p>
          <a:p>
            <a:pPr indent="457200" lvl="0" marL="45720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 + resultSet.getString(2) + </a:t>
            </a:r>
            <a:endParaRPr b="0" i="0" sz="1400" u="none" cap="none" strike="noStrike">
              <a:solidFill>
                <a:schemeClr val="dk1"/>
              </a:solidFill>
              <a:latin typeface="Arial"/>
              <a:ea typeface="Arial"/>
              <a:cs typeface="Arial"/>
              <a:sym typeface="Arial"/>
            </a:endParaRPr>
          </a:p>
          <a:p>
            <a:pPr indent="457200" lvl="0" marL="45720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 + resultSet.getString(3));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400" u="none" cap="none" strike="noStrike">
              <a:solidFill>
                <a:schemeClr val="dk1"/>
              </a:solidFill>
              <a:latin typeface="Arial"/>
              <a:ea typeface="Arial"/>
              <a:cs typeface="Arial"/>
              <a:sym typeface="Arial"/>
            </a:endParaRPr>
          </a:p>
        </p:txBody>
      </p:sp>
      <p:sp>
        <p:nvSpPr>
          <p:cNvPr id="130" name="Google Shape;130;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Process the Result</a:t>
            </a:r>
            <a:endParaRPr b="1" i="0" sz="36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Executing Statements</a:t>
            </a:r>
            <a:endParaRPr b="1" i="0" sz="3600" u="none" cap="none" strike="noStrike">
              <a:solidFill>
                <a:schemeClr val="lt1"/>
              </a:solidFill>
              <a:latin typeface="Arial"/>
              <a:ea typeface="Arial"/>
              <a:cs typeface="Arial"/>
              <a:sym typeface="Arial"/>
            </a:endParaRPr>
          </a:p>
        </p:txBody>
      </p:sp>
      <p:sp>
        <p:nvSpPr>
          <p:cNvPr id="136" name="Google Shape;136;p2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i="0" lang="en" sz="1400" u="none" cap="none" strike="noStrike">
                <a:solidFill>
                  <a:schemeClr val="dk1"/>
                </a:solidFill>
                <a:highlight>
                  <a:schemeClr val="lt1"/>
                </a:highlight>
                <a:latin typeface="Verdana"/>
                <a:ea typeface="Verdana"/>
                <a:cs typeface="Verdana"/>
                <a:sym typeface="Verdana"/>
              </a:rPr>
              <a:t>boolean execute()</a:t>
            </a:r>
            <a:endParaRPr b="1" i="0" sz="1400" u="none" cap="none" strike="noStrike">
              <a:solidFill>
                <a:schemeClr val="dk1"/>
              </a:solidFill>
              <a:highlight>
                <a:schemeClr val="lt1"/>
              </a:highlight>
              <a:latin typeface="Verdana"/>
              <a:ea typeface="Verdana"/>
              <a:cs typeface="Verdana"/>
              <a:sym typeface="Verdana"/>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highlight>
                  <a:schemeClr val="lt1"/>
                </a:highlight>
                <a:latin typeface="Verdana"/>
                <a:ea typeface="Verdana"/>
                <a:cs typeface="Verdana"/>
                <a:sym typeface="Verdana"/>
              </a:rPr>
              <a:t>Executes the SQL statement in this Statement object, which may be any kind of SQL statement.</a:t>
            </a:r>
            <a:endParaRPr b="0" i="0" sz="1400" u="none" cap="none" strike="noStrike">
              <a:solidFill>
                <a:schemeClr val="dk1"/>
              </a:solidFill>
              <a:highlight>
                <a:schemeClr val="lt1"/>
              </a:highlight>
              <a:latin typeface="Verdana"/>
              <a:ea typeface="Verdana"/>
              <a:cs typeface="Verdana"/>
              <a:sym typeface="Verdana"/>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Verdana"/>
              <a:ea typeface="Verdana"/>
              <a:cs typeface="Verdana"/>
              <a:sym typeface="Verdana"/>
            </a:endParaRPr>
          </a:p>
          <a:p>
            <a:pPr indent="0" lvl="0" marL="0" marR="0" rtl="0" algn="l">
              <a:lnSpc>
                <a:spcPct val="100000"/>
              </a:lnSpc>
              <a:spcBef>
                <a:spcPts val="600"/>
              </a:spcBef>
              <a:spcAft>
                <a:spcPts val="0"/>
              </a:spcAft>
              <a:buClr>
                <a:schemeClr val="dk1"/>
              </a:buClr>
              <a:buSzPts val="1100"/>
              <a:buFont typeface="Arial"/>
              <a:buNone/>
            </a:pPr>
            <a:r>
              <a:rPr b="1" i="0" lang="en" sz="1400" u="none" cap="none" strike="noStrike">
                <a:solidFill>
                  <a:schemeClr val="dk1"/>
                </a:solidFill>
                <a:highlight>
                  <a:schemeClr val="lt1"/>
                </a:highlight>
                <a:latin typeface="Verdana"/>
                <a:ea typeface="Verdana"/>
                <a:cs typeface="Verdana"/>
                <a:sym typeface="Verdana"/>
              </a:rPr>
              <a:t>ResultSet executeQuery()</a:t>
            </a:r>
            <a:endParaRPr b="1" i="0" sz="1400" u="none" cap="none" strike="noStrike">
              <a:solidFill>
                <a:schemeClr val="dk1"/>
              </a:solidFill>
              <a:highlight>
                <a:schemeClr val="lt1"/>
              </a:highlight>
              <a:latin typeface="Verdana"/>
              <a:ea typeface="Verdana"/>
              <a:cs typeface="Verdana"/>
              <a:sym typeface="Verdana"/>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highlight>
                  <a:schemeClr val="lt1"/>
                </a:highlight>
                <a:latin typeface="Verdana"/>
                <a:ea typeface="Verdana"/>
                <a:cs typeface="Verdana"/>
                <a:sym typeface="Verdana"/>
              </a:rPr>
              <a:t>Executes the SQL query in this Statement object and returns the ResultSet object generated by the query.</a:t>
            </a:r>
            <a:endParaRPr b="0" i="0" sz="1400" u="none" cap="none" strike="noStrike">
              <a:solidFill>
                <a:schemeClr val="dk1"/>
              </a:solidFill>
              <a:highlight>
                <a:schemeClr val="lt1"/>
              </a:highlight>
              <a:latin typeface="Verdana"/>
              <a:ea typeface="Verdana"/>
              <a:cs typeface="Verdana"/>
              <a:sym typeface="Verdana"/>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Verdana"/>
              <a:ea typeface="Verdana"/>
              <a:cs typeface="Verdana"/>
              <a:sym typeface="Verdana"/>
            </a:endParaRPr>
          </a:p>
          <a:p>
            <a:pPr indent="0" lvl="0" marL="0" marR="0" rtl="0" algn="l">
              <a:lnSpc>
                <a:spcPct val="100000"/>
              </a:lnSpc>
              <a:spcBef>
                <a:spcPts val="600"/>
              </a:spcBef>
              <a:spcAft>
                <a:spcPts val="0"/>
              </a:spcAft>
              <a:buClr>
                <a:schemeClr val="dk1"/>
              </a:buClr>
              <a:buSzPts val="1100"/>
              <a:buFont typeface="Arial"/>
              <a:buNone/>
            </a:pPr>
            <a:r>
              <a:rPr b="1" i="0" lang="en" sz="1400" u="none" cap="none" strike="noStrike">
                <a:solidFill>
                  <a:schemeClr val="dk1"/>
                </a:solidFill>
                <a:highlight>
                  <a:schemeClr val="lt1"/>
                </a:highlight>
                <a:latin typeface="Verdana"/>
                <a:ea typeface="Verdana"/>
                <a:cs typeface="Verdana"/>
                <a:sym typeface="Verdana"/>
              </a:rPr>
              <a:t>int executeUpdate()</a:t>
            </a:r>
            <a:endParaRPr b="1" i="0" sz="1400" u="none" cap="none" strike="noStrike">
              <a:solidFill>
                <a:schemeClr val="dk1"/>
              </a:solidFill>
              <a:highlight>
                <a:schemeClr val="lt1"/>
              </a:highlight>
              <a:latin typeface="Verdana"/>
              <a:ea typeface="Verdana"/>
              <a:cs typeface="Verdana"/>
              <a:sym typeface="Verdana"/>
            </a:endParaRPr>
          </a:p>
          <a:p>
            <a:pPr indent="0" lvl="0" marL="0" marR="0" rtl="0" algn="l">
              <a:lnSpc>
                <a:spcPct val="100000"/>
              </a:lnSpc>
              <a:spcBef>
                <a:spcPts val="600"/>
              </a:spcBef>
              <a:spcAft>
                <a:spcPts val="0"/>
              </a:spcAft>
              <a:buClr>
                <a:schemeClr val="dk1"/>
              </a:buClr>
              <a:buSzPts val="3000"/>
              <a:buFont typeface="Arial"/>
              <a:buNone/>
            </a:pPr>
            <a:r>
              <a:rPr b="0" i="0" lang="en" sz="1400" u="none" cap="none" strike="noStrike">
                <a:solidFill>
                  <a:schemeClr val="dk1"/>
                </a:solidFill>
                <a:highlight>
                  <a:schemeClr val="lt1"/>
                </a:highlight>
                <a:latin typeface="Verdana"/>
                <a:ea typeface="Verdana"/>
                <a:cs typeface="Verdana"/>
                <a:sym typeface="Verdana"/>
              </a:rPr>
              <a:t>Executes the SQL statement in this Statement object, which must be an SQL INSERT, UPDATE or DELETE statement; or an SQL statement that returns nothing, such as a DDL statement.</a:t>
            </a:r>
            <a:endParaRPr b="0" i="0" sz="1400" u="none" cap="none" strike="noStrike">
              <a:solidFill>
                <a:schemeClr val="dk1"/>
              </a:solidFill>
              <a:highlight>
                <a:schemeClr val="lt1"/>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Transactions</a:t>
            </a:r>
            <a:endParaRPr b="1" i="0" sz="3600" u="none" cap="none" strike="noStrike">
              <a:solidFill>
                <a:schemeClr val="lt1"/>
              </a:solidFill>
              <a:latin typeface="Arial"/>
              <a:ea typeface="Arial"/>
              <a:cs typeface="Arial"/>
              <a:sym typeface="Arial"/>
            </a:endParaRPr>
          </a:p>
        </p:txBody>
      </p:sp>
      <p:sp>
        <p:nvSpPr>
          <p:cNvPr id="142" name="Google Shape;142;p24"/>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Commit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Force all changes since the last call to commit to become permanent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6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Rollback</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Drops all changes since the previous call to commit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6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Autocommit (default)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All changes are saved automatically</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lang="en"/>
              <a:t>Handling </a:t>
            </a:r>
            <a:r>
              <a:rPr b="1" i="0" lang="en" sz="3600" u="none" cap="none" strike="noStrike">
                <a:solidFill>
                  <a:schemeClr val="lt1"/>
                </a:solidFill>
                <a:latin typeface="Arial"/>
                <a:ea typeface="Arial"/>
                <a:cs typeface="Arial"/>
                <a:sym typeface="Arial"/>
              </a:rPr>
              <a:t>SQLException</a:t>
            </a:r>
            <a:endParaRPr b="1" i="0" sz="3600" u="none" cap="none" strike="noStrike">
              <a:solidFill>
                <a:schemeClr val="lt1"/>
              </a:solidFill>
              <a:latin typeface="Arial"/>
              <a:ea typeface="Arial"/>
              <a:cs typeface="Arial"/>
              <a:sym typeface="Arial"/>
            </a:endParaRPr>
          </a:p>
        </p:txBody>
      </p:sp>
      <p:sp>
        <p:nvSpPr>
          <p:cNvPr id="148" name="Google Shape;148;p2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An exception that provides information on a database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access error or other errors.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Each </a:t>
            </a:r>
            <a:r>
              <a:rPr b="1" i="0" lang="en" sz="1400" u="none" cap="none" strike="noStrike">
                <a:solidFill>
                  <a:schemeClr val="dk1"/>
                </a:solidFill>
                <a:latin typeface="Arial"/>
                <a:ea typeface="Arial"/>
                <a:cs typeface="Arial"/>
                <a:sym typeface="Arial"/>
              </a:rPr>
              <a:t>SQLException </a:t>
            </a:r>
            <a:r>
              <a:rPr b="0" i="0" lang="en" sz="1400" u="none" cap="none" strike="noStrike">
                <a:solidFill>
                  <a:schemeClr val="dk1"/>
                </a:solidFill>
                <a:latin typeface="Arial"/>
                <a:ea typeface="Arial"/>
                <a:cs typeface="Arial"/>
                <a:sym typeface="Arial"/>
              </a:rPr>
              <a:t>provides several kinds of information: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 string describing the error.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 "</a:t>
            </a:r>
            <a:r>
              <a:rPr b="1" i="0" lang="en" sz="1400" u="none" cap="none" strike="noStrike">
                <a:solidFill>
                  <a:schemeClr val="dk1"/>
                </a:solidFill>
                <a:latin typeface="Arial"/>
                <a:ea typeface="Arial"/>
                <a:cs typeface="Arial"/>
                <a:sym typeface="Arial"/>
              </a:rPr>
              <a:t>SQLstate</a:t>
            </a:r>
            <a:r>
              <a:rPr b="0" i="0" lang="en" sz="1400" u="none" cap="none" strike="noStrike">
                <a:solidFill>
                  <a:schemeClr val="dk1"/>
                </a:solidFill>
                <a:latin typeface="Arial"/>
                <a:ea typeface="Arial"/>
                <a:cs typeface="Arial"/>
                <a:sym typeface="Arial"/>
              </a:rPr>
              <a:t>" string.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An integer error code that is specific to each vendor.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Example Program</a:t>
            </a:r>
            <a:endParaRPr b="1" i="0" sz="3600" u="none" cap="none" strike="noStrike">
              <a:solidFill>
                <a:schemeClr val="lt1"/>
              </a:solidFill>
              <a:latin typeface="Arial"/>
              <a:ea typeface="Arial"/>
              <a:cs typeface="Arial"/>
              <a:sym typeface="Arial"/>
            </a:endParaRPr>
          </a:p>
        </p:txBody>
      </p:sp>
      <p:sp>
        <p:nvSpPr>
          <p:cNvPr id="154" name="Google Shape;154;p26"/>
          <p:cNvSpPr txBox="1"/>
          <p:nvPr>
            <p:ph idx="1" type="body"/>
          </p:nvPr>
        </p:nvSpPr>
        <p:spPr>
          <a:xfrm>
            <a:off x="269025" y="1063375"/>
            <a:ext cx="8229600" cy="389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import java.sql.Connection;</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import java.sql.DriverManager;</a:t>
            </a:r>
            <a:endParaRPr b="1" i="0" sz="1100"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import java.sql.SQLException;</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import java.sql.Statement;</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public class TestJDBC {</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public static void main(String[] arg) throws SQLException {</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String host = "jdbc:mysql://localhost:3306/";</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String dbName = "mydb";</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String mysqlURL = host + dbName;</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String userId = "root";</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String password = "root";</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try {</a:t>
            </a:r>
            <a:endParaRPr b="1" i="0" sz="1100" u="none" cap="none" strike="noStrike">
              <a:solidFill>
                <a:schemeClr val="dk1"/>
              </a:solidFill>
            </a:endParaRPr>
          </a:p>
          <a:p>
            <a:pPr indent="457200" lvl="0" marL="45720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Class.forName("com.mysql.jdbc.Driver");</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 catch (ClassNotFoundException cnfe) {</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System.out.println("Error loading driver: " + cnfe);</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3000"/>
              <a:buFont typeface="Arial"/>
              <a:buNone/>
            </a:pPr>
            <a:r>
              <a:rPr b="1" i="0" lang="en" sz="1100" u="none" cap="none" strike="noStrike">
                <a:solidFill>
                  <a:schemeClr val="dk1"/>
                </a:solidFill>
              </a:rPr>
              <a:t>   	 }</a:t>
            </a:r>
            <a:endParaRPr b="1" i="0" sz="1100" u="none" cap="none" strike="noStrike">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Overview</a:t>
            </a:r>
            <a:endParaRPr b="1" i="0" sz="3600" u="none" cap="none" strike="noStrike">
              <a:solidFill>
                <a:schemeClr val="lt1"/>
              </a:solidFill>
              <a:latin typeface="Arial"/>
              <a:ea typeface="Arial"/>
              <a:cs typeface="Arial"/>
              <a:sym typeface="Arial"/>
            </a:endParaRPr>
          </a:p>
        </p:txBody>
      </p:sp>
      <p:sp>
        <p:nvSpPr>
          <p:cNvPr id="51" name="Google Shape;51;p9"/>
          <p:cNvSpPr txBox="1"/>
          <p:nvPr>
            <p:ph idx="1" type="body"/>
          </p:nvPr>
        </p:nvSpPr>
        <p:spPr>
          <a:xfrm>
            <a:off x="457200" y="1289200"/>
            <a:ext cx="4509000" cy="372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1000"/>
              </a:spcBef>
              <a:spcAft>
                <a:spcPts val="0"/>
              </a:spcAft>
              <a:buClr>
                <a:schemeClr val="dk1"/>
              </a:buClr>
              <a:buSzPts val="2400"/>
              <a:buFont typeface="Arial"/>
              <a:buChar char="➢"/>
            </a:pPr>
            <a:r>
              <a:rPr lang="en" sz="2400"/>
              <a:t>Objective</a:t>
            </a:r>
            <a:endParaRPr sz="2400"/>
          </a:p>
          <a:p>
            <a:pPr indent="-381000" lvl="0" marL="457200" marR="0" rtl="0" algn="l">
              <a:lnSpc>
                <a:spcPct val="100000"/>
              </a:lnSpc>
              <a:spcBef>
                <a:spcPts val="1000"/>
              </a:spcBef>
              <a:spcAft>
                <a:spcPts val="0"/>
              </a:spcAft>
              <a:buClr>
                <a:schemeClr val="dk1"/>
              </a:buClr>
              <a:buSzPts val="2400"/>
              <a:buFont typeface="Arial"/>
              <a:buChar char="➢"/>
            </a:pPr>
            <a:r>
              <a:rPr lang="en" sz="2400"/>
              <a:t>Introduction</a:t>
            </a:r>
            <a:endParaRPr sz="2400"/>
          </a:p>
          <a:p>
            <a:pPr indent="-381000" lvl="0" marL="457200" rtl="0" algn="l">
              <a:lnSpc>
                <a:spcPct val="100000"/>
              </a:lnSpc>
              <a:spcBef>
                <a:spcPts val="1000"/>
              </a:spcBef>
              <a:spcAft>
                <a:spcPts val="0"/>
              </a:spcAft>
              <a:buClr>
                <a:schemeClr val="dk1"/>
              </a:buClr>
              <a:buSzPts val="2400"/>
              <a:buFont typeface="Arial"/>
              <a:buChar char="➢"/>
            </a:pPr>
            <a:r>
              <a:rPr lang="en" sz="2400"/>
              <a:t>Architecture</a:t>
            </a:r>
            <a:endParaRPr sz="2400"/>
          </a:p>
          <a:p>
            <a:pPr indent="-381000" lvl="0" marL="457200" rtl="0" algn="l">
              <a:lnSpc>
                <a:spcPct val="100000"/>
              </a:lnSpc>
              <a:spcBef>
                <a:spcPts val="1000"/>
              </a:spcBef>
              <a:spcAft>
                <a:spcPts val="0"/>
              </a:spcAft>
              <a:buClr>
                <a:schemeClr val="dk1"/>
              </a:buClr>
              <a:buSzPts val="2400"/>
              <a:buFont typeface="Arial"/>
              <a:buChar char="➢"/>
            </a:pPr>
            <a:r>
              <a:rPr lang="en" sz="2400"/>
              <a:t>Common JDBC Components</a:t>
            </a:r>
            <a:endParaRPr sz="2400"/>
          </a:p>
          <a:p>
            <a:pPr indent="-381000" lvl="0" marL="457200" marR="0" rtl="0" algn="l">
              <a:lnSpc>
                <a:spcPct val="100000"/>
              </a:lnSpc>
              <a:spcBef>
                <a:spcPts val="100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JDBC Drivers</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100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JDBC Statements</a:t>
            </a:r>
            <a:endParaRPr sz="2400"/>
          </a:p>
        </p:txBody>
      </p:sp>
      <p:sp>
        <p:nvSpPr>
          <p:cNvPr id="52" name="Google Shape;52;p9"/>
          <p:cNvSpPr txBox="1"/>
          <p:nvPr>
            <p:ph idx="1" type="body"/>
          </p:nvPr>
        </p:nvSpPr>
        <p:spPr>
          <a:xfrm>
            <a:off x="4612550" y="1354475"/>
            <a:ext cx="4217400" cy="37257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1000"/>
              </a:spcBef>
              <a:spcAft>
                <a:spcPts val="0"/>
              </a:spcAft>
              <a:buSzPts val="2400"/>
              <a:buChar char="➢"/>
            </a:pPr>
            <a:r>
              <a:rPr lang="en" sz="2400"/>
              <a:t>Transactions</a:t>
            </a:r>
            <a:endParaRPr sz="2400"/>
          </a:p>
          <a:p>
            <a:pPr indent="-381000" lvl="0" marL="457200" rtl="0" algn="l">
              <a:lnSpc>
                <a:spcPct val="100000"/>
              </a:lnSpc>
              <a:spcBef>
                <a:spcPts val="1000"/>
              </a:spcBef>
              <a:spcAft>
                <a:spcPts val="0"/>
              </a:spcAft>
              <a:buSzPts val="2400"/>
              <a:buChar char="➢"/>
            </a:pPr>
            <a:r>
              <a:rPr lang="en" sz="2400"/>
              <a:t>Handling SQL exceptions</a:t>
            </a:r>
            <a:endParaRPr sz="2400"/>
          </a:p>
          <a:p>
            <a:pPr indent="-381000" lvl="0" marL="457200" rtl="0" algn="l">
              <a:lnSpc>
                <a:spcPct val="100000"/>
              </a:lnSpc>
              <a:spcBef>
                <a:spcPts val="1000"/>
              </a:spcBef>
              <a:spcAft>
                <a:spcPts val="0"/>
              </a:spcAft>
              <a:buSzPts val="2400"/>
              <a:buChar char="➢"/>
            </a:pPr>
            <a:r>
              <a:rPr lang="en" sz="2400"/>
              <a:t>Example program</a:t>
            </a:r>
            <a:endParaRPr sz="2400"/>
          </a:p>
          <a:p>
            <a:pPr indent="-381000" lvl="0" marL="457200" rtl="0" algn="l">
              <a:lnSpc>
                <a:spcPct val="100000"/>
              </a:lnSpc>
              <a:spcBef>
                <a:spcPts val="1000"/>
              </a:spcBef>
              <a:spcAft>
                <a:spcPts val="0"/>
              </a:spcAft>
              <a:buSzPts val="2400"/>
              <a:buChar char="➢"/>
            </a:pPr>
            <a:r>
              <a:rPr lang="en" sz="2400"/>
              <a:t>Best Practices</a:t>
            </a:r>
            <a:endParaRPr sz="2400"/>
          </a:p>
          <a:p>
            <a:pPr indent="-381000" lvl="0" marL="457200" rtl="0" algn="l">
              <a:lnSpc>
                <a:spcPct val="100000"/>
              </a:lnSpc>
              <a:spcBef>
                <a:spcPts val="1000"/>
              </a:spcBef>
              <a:spcAft>
                <a:spcPts val="0"/>
              </a:spcAft>
              <a:buSzPts val="2400"/>
              <a:buChar char="➢"/>
            </a:pPr>
            <a:r>
              <a:rPr lang="en" sz="2400"/>
              <a:t>Summary</a:t>
            </a:r>
            <a:endParaRPr sz="2400"/>
          </a:p>
          <a:p>
            <a:pPr indent="-381000" lvl="0" marL="457200" rtl="0" algn="l">
              <a:lnSpc>
                <a:spcPct val="100000"/>
              </a:lnSpc>
              <a:spcBef>
                <a:spcPts val="1000"/>
              </a:spcBef>
              <a:spcAft>
                <a:spcPts val="0"/>
              </a:spcAft>
              <a:buSzPts val="2400"/>
              <a:buChar char="➢"/>
            </a:pPr>
            <a:r>
              <a:rPr lang="en" sz="2400"/>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600"/>
              <a:buFont typeface="Arial"/>
              <a:buNone/>
            </a:pPr>
            <a:r>
              <a:rPr lang="en"/>
              <a:t>Example Program</a:t>
            </a:r>
            <a:endParaRPr/>
          </a:p>
        </p:txBody>
      </p:sp>
      <p:sp>
        <p:nvSpPr>
          <p:cNvPr id="160" name="Google Shape;160;p2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Connection connection = DriverManager.getConnection(mysqlURL, userId,</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password);</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String query = "insert into Persons (PersonID, LastName, FirstName, Address, City)"</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 " values (1111, 'Sharma', 'Lokesh', 'Jaipur', 'Jaipur')";</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Statement stmt = connection.createStatement();</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stmt.execute(query);</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    }</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rPr b="1" i="0" lang="en" sz="1100" u="none" cap="none" strike="noStrike">
                <a:solidFill>
                  <a:schemeClr val="dk1"/>
                </a:solidFill>
              </a:rPr>
              <a:t>}</a:t>
            </a:r>
            <a:endParaRPr b="1" i="0" sz="1100" u="none" cap="none" strike="noStrike">
              <a:solidFill>
                <a:schemeClr val="dk1"/>
              </a:solidFill>
            </a:endParaRPr>
          </a:p>
          <a:p>
            <a:pPr indent="0" lvl="0" marL="0" marR="0" rtl="0" algn="l">
              <a:lnSpc>
                <a:spcPct val="100000"/>
              </a:lnSpc>
              <a:spcBef>
                <a:spcPts val="600"/>
              </a:spcBef>
              <a:spcAft>
                <a:spcPts val="0"/>
              </a:spcAft>
              <a:buClr>
                <a:schemeClr val="dk1"/>
              </a:buClr>
              <a:buSzPts val="1100"/>
              <a:buFont typeface="Arial"/>
              <a:buNone/>
            </a:pPr>
            <a:r>
              <a:t/>
            </a:r>
            <a:endParaRPr b="1" sz="1100"/>
          </a:p>
          <a:p>
            <a:pPr indent="0" lvl="0" marL="0" marR="0" rtl="0" algn="l">
              <a:lnSpc>
                <a:spcPct val="100000"/>
              </a:lnSpc>
              <a:spcBef>
                <a:spcPts val="600"/>
              </a:spcBef>
              <a:spcAft>
                <a:spcPts val="0"/>
              </a:spcAft>
              <a:buClr>
                <a:schemeClr val="dk1"/>
              </a:buClr>
              <a:buSzPts val="1100"/>
              <a:buFont typeface="Arial"/>
              <a:buNone/>
            </a:pPr>
            <a:r>
              <a:t/>
            </a:r>
            <a:endParaRPr b="1" sz="1100"/>
          </a:p>
          <a:p>
            <a:pPr indent="0" lvl="0" marL="0" marR="0" rtl="0" algn="l">
              <a:lnSpc>
                <a:spcPct val="100000"/>
              </a:lnSpc>
              <a:spcBef>
                <a:spcPts val="600"/>
              </a:spcBef>
              <a:spcAft>
                <a:spcPts val="0"/>
              </a:spcAft>
              <a:buClr>
                <a:schemeClr val="dk1"/>
              </a:buClr>
              <a:buSzPts val="1100"/>
              <a:buFont typeface="Arial"/>
              <a:buNone/>
            </a:pPr>
            <a:r>
              <a:t/>
            </a:r>
            <a:endParaRPr b="1" sz="1100"/>
          </a:p>
          <a:p>
            <a:pPr indent="0" lvl="0" marL="0" rtl="0" algn="l">
              <a:spcBef>
                <a:spcPts val="600"/>
              </a:spcBef>
              <a:spcAft>
                <a:spcPts val="0"/>
              </a:spcAft>
              <a:buClr>
                <a:schemeClr val="dk1"/>
              </a:buClr>
              <a:buSzPts val="3000"/>
              <a:buFont typeface="Arial"/>
              <a:buNone/>
            </a:pPr>
            <a:r>
              <a:rPr lang="en" sz="1350">
                <a:solidFill>
                  <a:schemeClr val="hlink"/>
                </a:solidFill>
                <a:highlight>
                  <a:srgbClr val="FFFFFF"/>
                </a:highlight>
                <a:uFill>
                  <a:noFill/>
                </a:uFill>
                <a:latin typeface="Roboto"/>
                <a:ea typeface="Roboto"/>
                <a:cs typeface="Roboto"/>
                <a:sym typeface="Roboto"/>
                <a:hlinkClick r:id="rId3"/>
              </a:rPr>
              <a:t>https://dev.mysql.com/downloads/connector/j/</a:t>
            </a:r>
            <a:endParaRPr b="1"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Best Practices</a:t>
            </a:r>
            <a:endParaRPr/>
          </a:p>
        </p:txBody>
      </p:sp>
      <p:sp>
        <p:nvSpPr>
          <p:cNvPr id="166" name="Google Shape;166;p2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solidFill>
                  <a:srgbClr val="333333"/>
                </a:solidFill>
                <a:highlight>
                  <a:srgbClr val="FFFFFF"/>
                </a:highlight>
              </a:rPr>
              <a:t>Use PreparedStatement</a:t>
            </a:r>
            <a:endParaRPr sz="1800">
              <a:solidFill>
                <a:srgbClr val="333333"/>
              </a:solidFill>
              <a:highlight>
                <a:srgbClr val="FFFFFF"/>
              </a:highlight>
            </a:endParaRPr>
          </a:p>
          <a:p>
            <a:pPr indent="-342900" lvl="0" marL="457200" rtl="0" algn="l">
              <a:lnSpc>
                <a:spcPct val="100000"/>
              </a:lnSpc>
              <a:spcBef>
                <a:spcPts val="1000"/>
              </a:spcBef>
              <a:spcAft>
                <a:spcPts val="0"/>
              </a:spcAft>
              <a:buClr>
                <a:srgbClr val="333333"/>
              </a:buClr>
              <a:buSzPts val="1800"/>
              <a:buChar char="●"/>
            </a:pPr>
            <a:r>
              <a:rPr lang="en" sz="1800">
                <a:solidFill>
                  <a:srgbClr val="333333"/>
                </a:solidFill>
                <a:highlight>
                  <a:srgbClr val="FFFFFF"/>
                </a:highlight>
              </a:rPr>
              <a:t>Use Connection Pool</a:t>
            </a:r>
            <a:endParaRPr sz="1800">
              <a:solidFill>
                <a:srgbClr val="333333"/>
              </a:solidFill>
              <a:highlight>
                <a:srgbClr val="FFFFFF"/>
              </a:highlight>
            </a:endParaRPr>
          </a:p>
          <a:p>
            <a:pPr indent="-342900" lvl="0" marL="457200" rtl="0" algn="l">
              <a:lnSpc>
                <a:spcPct val="100000"/>
              </a:lnSpc>
              <a:spcBef>
                <a:spcPts val="1000"/>
              </a:spcBef>
              <a:spcAft>
                <a:spcPts val="0"/>
              </a:spcAft>
              <a:buClr>
                <a:srgbClr val="333333"/>
              </a:buClr>
              <a:buSzPts val="1800"/>
              <a:buChar char="●"/>
            </a:pPr>
            <a:r>
              <a:rPr lang="en" sz="1800">
                <a:solidFill>
                  <a:srgbClr val="333333"/>
                </a:solidFill>
                <a:highlight>
                  <a:srgbClr val="FFFFFF"/>
                </a:highlight>
              </a:rPr>
              <a:t>Use JDBC Batch Update</a:t>
            </a:r>
            <a:endParaRPr sz="1800">
              <a:solidFill>
                <a:srgbClr val="333333"/>
              </a:solidFill>
              <a:highlight>
                <a:srgbClr val="FFFFFF"/>
              </a:highlight>
            </a:endParaRPr>
          </a:p>
          <a:p>
            <a:pPr indent="-342900" lvl="0" marL="457200" rtl="0" algn="l">
              <a:lnSpc>
                <a:spcPct val="100000"/>
              </a:lnSpc>
              <a:spcBef>
                <a:spcPts val="1000"/>
              </a:spcBef>
              <a:spcAft>
                <a:spcPts val="0"/>
              </a:spcAft>
              <a:buClr>
                <a:srgbClr val="333333"/>
              </a:buClr>
              <a:buSzPts val="1800"/>
              <a:buChar char="●"/>
            </a:pPr>
            <a:r>
              <a:rPr lang="en" sz="1800">
                <a:solidFill>
                  <a:srgbClr val="333333"/>
                </a:solidFill>
                <a:highlight>
                  <a:srgbClr val="FFFFFF"/>
                </a:highlight>
              </a:rPr>
              <a:t>Disable auto commit mode (</a:t>
            </a:r>
            <a:r>
              <a:rPr lang="en" sz="1700">
                <a:solidFill>
                  <a:srgbClr val="000000"/>
                </a:solidFill>
                <a:highlight>
                  <a:srgbClr val="FFFFFF"/>
                </a:highlight>
                <a:latin typeface="Verdana"/>
                <a:ea typeface="Verdana"/>
                <a:cs typeface="Verdana"/>
                <a:sym typeface="Verdana"/>
              </a:rPr>
              <a:t>connObj.setAutoCommit(false)</a:t>
            </a:r>
            <a:r>
              <a:rPr lang="en" sz="1800">
                <a:solidFill>
                  <a:srgbClr val="333333"/>
                </a:solidFill>
                <a:highlight>
                  <a:srgbClr val="FFFFFF"/>
                </a:highlight>
              </a:rPr>
              <a:t>)</a:t>
            </a:r>
            <a:endParaRPr sz="1800">
              <a:solidFill>
                <a:srgbClr val="333333"/>
              </a:solidFill>
              <a:highlight>
                <a:srgbClr val="FFFFFF"/>
              </a:highlight>
            </a:endParaRPr>
          </a:p>
          <a:p>
            <a:pPr indent="-342900" lvl="0" marL="457200" rtl="0" algn="l">
              <a:lnSpc>
                <a:spcPct val="100000"/>
              </a:lnSpc>
              <a:spcBef>
                <a:spcPts val="1000"/>
              </a:spcBef>
              <a:spcAft>
                <a:spcPts val="0"/>
              </a:spcAft>
              <a:buClr>
                <a:srgbClr val="333333"/>
              </a:buClr>
              <a:buSzPts val="1800"/>
              <a:buChar char="●"/>
            </a:pPr>
            <a:r>
              <a:rPr lang="en" sz="1800">
                <a:solidFill>
                  <a:srgbClr val="333333"/>
                </a:solidFill>
                <a:highlight>
                  <a:srgbClr val="FFFFFF"/>
                </a:highlight>
              </a:rPr>
              <a:t>Use Bind variables instead of String concatenation</a:t>
            </a:r>
            <a:endParaRPr sz="1800">
              <a:solidFill>
                <a:srgbClr val="333333"/>
              </a:solidFill>
              <a:highlight>
                <a:srgbClr val="FFFFFF"/>
              </a:highlight>
            </a:endParaRPr>
          </a:p>
          <a:p>
            <a:pPr indent="-342900" lvl="0" marL="457200" rtl="0" algn="l">
              <a:lnSpc>
                <a:spcPct val="100000"/>
              </a:lnSpc>
              <a:spcBef>
                <a:spcPts val="1000"/>
              </a:spcBef>
              <a:spcAft>
                <a:spcPts val="1000"/>
              </a:spcAft>
              <a:buClr>
                <a:srgbClr val="333333"/>
              </a:buClr>
              <a:buSzPts val="1800"/>
              <a:buChar char="●"/>
            </a:pPr>
            <a:r>
              <a:rPr lang="en" sz="1800">
                <a:solidFill>
                  <a:srgbClr val="333333"/>
                </a:solidFill>
                <a:highlight>
                  <a:srgbClr val="FFFFFF"/>
                </a:highlight>
              </a:rPr>
              <a:t>Always close Statement, PreparedStatement and Connection.</a:t>
            </a:r>
            <a:endParaRPr sz="1800">
              <a:solidFill>
                <a:srgbClr val="333333"/>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Summary</a:t>
            </a:r>
            <a:endParaRPr/>
          </a:p>
        </p:txBody>
      </p:sp>
      <p:sp>
        <p:nvSpPr>
          <p:cNvPr id="172" name="Google Shape;172;p29"/>
          <p:cNvSpPr txBox="1"/>
          <p:nvPr>
            <p:ph idx="1" type="body"/>
          </p:nvPr>
        </p:nvSpPr>
        <p:spPr>
          <a:xfrm>
            <a:off x="294125" y="1417800"/>
            <a:ext cx="8229600" cy="372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highlight>
                  <a:srgbClr val="FFFFFF"/>
                </a:highlight>
              </a:rPr>
              <a:t>We discussed the purpose of the Java Database Connectivity API and illustrated the basic JDBC architecture. </a:t>
            </a:r>
            <a:endParaRPr sz="1800">
              <a:highlight>
                <a:srgbClr val="FFFFFF"/>
              </a:highlight>
            </a:endParaRPr>
          </a:p>
          <a:p>
            <a:pPr indent="-342900" lvl="0" marL="457200" rtl="0" algn="l">
              <a:lnSpc>
                <a:spcPct val="115000"/>
              </a:lnSpc>
              <a:spcBef>
                <a:spcPts val="1000"/>
              </a:spcBef>
              <a:spcAft>
                <a:spcPts val="0"/>
              </a:spcAft>
              <a:buSzPts val="1800"/>
              <a:buChar char="●"/>
            </a:pPr>
            <a:r>
              <a:rPr lang="en" sz="1800">
                <a:highlight>
                  <a:srgbClr val="FFFFFF"/>
                </a:highlight>
              </a:rPr>
              <a:t>The four types of JDBC drivers are also described. </a:t>
            </a:r>
            <a:endParaRPr sz="1800">
              <a:highlight>
                <a:srgbClr val="FFFFFF"/>
              </a:highlight>
            </a:endParaRPr>
          </a:p>
          <a:p>
            <a:pPr indent="-342900" lvl="0" marL="457200" rtl="0" algn="l">
              <a:lnSpc>
                <a:spcPct val="115000"/>
              </a:lnSpc>
              <a:spcBef>
                <a:spcPts val="1000"/>
              </a:spcBef>
              <a:spcAft>
                <a:spcPts val="0"/>
              </a:spcAft>
              <a:buSzPts val="1800"/>
              <a:buChar char="●"/>
            </a:pPr>
            <a:r>
              <a:rPr lang="en" sz="1800">
                <a:highlight>
                  <a:srgbClr val="FFFFFF"/>
                </a:highlight>
              </a:rPr>
              <a:t>The process of connecting to a database and using JDBC statements. </a:t>
            </a:r>
            <a:endParaRPr sz="1800">
              <a:highlight>
                <a:srgbClr val="FFFFFF"/>
              </a:highlight>
            </a:endParaRPr>
          </a:p>
          <a:p>
            <a:pPr indent="-342900" lvl="0" marL="457200" rtl="0" algn="l">
              <a:lnSpc>
                <a:spcPct val="115000"/>
              </a:lnSpc>
              <a:spcBef>
                <a:spcPts val="1000"/>
              </a:spcBef>
              <a:spcAft>
                <a:spcPts val="1000"/>
              </a:spcAft>
              <a:buSzPts val="1800"/>
              <a:buChar char="●"/>
            </a:pPr>
            <a:r>
              <a:rPr lang="en" sz="1800">
                <a:highlight>
                  <a:srgbClr val="FFFFFF"/>
                </a:highlight>
              </a:rPr>
              <a:t>We saw how to handle SQLExceptions and some of the best practices to use while programming with JDBC.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References</a:t>
            </a:r>
            <a:endParaRPr/>
          </a:p>
        </p:txBody>
      </p:sp>
      <p:sp>
        <p:nvSpPr>
          <p:cNvPr id="178" name="Google Shape;178;p30"/>
          <p:cNvSpPr txBox="1"/>
          <p:nvPr>
            <p:ph idx="1" type="body"/>
          </p:nvPr>
        </p:nvSpPr>
        <p:spPr>
          <a:xfrm>
            <a:off x="381000" y="1204525"/>
            <a:ext cx="8229600" cy="3725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000000"/>
              </a:buClr>
              <a:buSzPts val="1800"/>
              <a:buChar char="➢"/>
            </a:pPr>
            <a:r>
              <a:rPr lang="en" sz="1800">
                <a:solidFill>
                  <a:schemeClr val="hlink"/>
                </a:solidFill>
                <a:uFill>
                  <a:noFill/>
                </a:uFill>
                <a:hlinkClick r:id="rId3"/>
              </a:rPr>
              <a:t>https://www.tutorialspoint.com/jdbc/index.htm</a:t>
            </a:r>
            <a:endParaRPr sz="1800">
              <a:solidFill>
                <a:srgbClr val="000000"/>
              </a:solidFill>
            </a:endParaRPr>
          </a:p>
          <a:p>
            <a:pPr indent="0" lvl="0" marL="457200" rtl="0" algn="l">
              <a:lnSpc>
                <a:spcPct val="100000"/>
              </a:lnSpc>
              <a:spcBef>
                <a:spcPts val="600"/>
              </a:spcBef>
              <a:spcAft>
                <a:spcPts val="0"/>
              </a:spcAft>
              <a:buSzPts val="3000"/>
              <a:buNone/>
            </a:pPr>
            <a:r>
              <a:t/>
            </a:r>
            <a:endParaRPr sz="1800">
              <a:solidFill>
                <a:srgbClr val="000000"/>
              </a:solidFill>
            </a:endParaRPr>
          </a:p>
          <a:p>
            <a:pPr indent="-342900" lvl="0" marL="457200" rtl="0" algn="l">
              <a:lnSpc>
                <a:spcPct val="100000"/>
              </a:lnSpc>
              <a:spcBef>
                <a:spcPts val="600"/>
              </a:spcBef>
              <a:spcAft>
                <a:spcPts val="0"/>
              </a:spcAft>
              <a:buClr>
                <a:srgbClr val="000000"/>
              </a:buClr>
              <a:buSzPts val="1800"/>
              <a:buChar char="➢"/>
            </a:pPr>
            <a:r>
              <a:rPr lang="en" sz="1800">
                <a:solidFill>
                  <a:schemeClr val="hlink"/>
                </a:solidFill>
                <a:uFill>
                  <a:noFill/>
                </a:uFill>
                <a:hlinkClick r:id="rId4"/>
              </a:rPr>
              <a:t>https://www.javatpoint.com/java-jdbc</a:t>
            </a:r>
            <a:endParaRPr sz="1800">
              <a:solidFill>
                <a:schemeClr val="hlink"/>
              </a:solidFill>
            </a:endParaRPr>
          </a:p>
          <a:p>
            <a:pPr indent="0" lvl="0" marL="457200" rtl="0" algn="l">
              <a:lnSpc>
                <a:spcPct val="100000"/>
              </a:lnSpc>
              <a:spcBef>
                <a:spcPts val="600"/>
              </a:spcBef>
              <a:spcAft>
                <a:spcPts val="0"/>
              </a:spcAft>
              <a:buSzPts val="3000"/>
              <a:buNone/>
            </a:pPr>
            <a:r>
              <a:t/>
            </a:r>
            <a:endParaRPr sz="1800">
              <a:solidFill>
                <a:schemeClr val="hlink"/>
              </a:solidFill>
            </a:endParaRPr>
          </a:p>
          <a:p>
            <a:pPr indent="-342900" lvl="0" marL="457200" rtl="0" algn="l">
              <a:lnSpc>
                <a:spcPct val="100000"/>
              </a:lnSpc>
              <a:spcBef>
                <a:spcPts val="600"/>
              </a:spcBef>
              <a:spcAft>
                <a:spcPts val="0"/>
              </a:spcAft>
              <a:buClr>
                <a:srgbClr val="000000"/>
              </a:buClr>
              <a:buSzPts val="1800"/>
              <a:buChar char="➢"/>
            </a:pPr>
            <a:r>
              <a:rPr lang="en" sz="1800">
                <a:solidFill>
                  <a:schemeClr val="hlink"/>
                </a:solidFill>
                <a:uFill>
                  <a:noFill/>
                </a:uFill>
                <a:hlinkClick r:id="rId5"/>
              </a:rPr>
              <a:t>https://examples.javacodegeeks.com/enterprise-java/sql-enterprise-java/jdbc-best-practices-tutorial/</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Objective</a:t>
            </a:r>
            <a:endParaRPr/>
          </a:p>
        </p:txBody>
      </p:sp>
      <p:sp>
        <p:nvSpPr>
          <p:cNvPr id="58" name="Google Shape;58;p10"/>
          <p:cNvSpPr txBox="1"/>
          <p:nvPr>
            <p:ph idx="1" type="body"/>
          </p:nvPr>
        </p:nvSpPr>
        <p:spPr>
          <a:xfrm>
            <a:off x="457200" y="1063375"/>
            <a:ext cx="8229600" cy="372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t/>
            </a:r>
            <a:endParaRPr sz="1800">
              <a:highlight>
                <a:srgbClr val="FFFFFF"/>
              </a:highlight>
            </a:endParaRPr>
          </a:p>
          <a:p>
            <a:pPr indent="-342900" lvl="0" marL="457200" rtl="0" algn="l">
              <a:lnSpc>
                <a:spcPct val="100000"/>
              </a:lnSpc>
              <a:spcBef>
                <a:spcPts val="600"/>
              </a:spcBef>
              <a:spcAft>
                <a:spcPts val="0"/>
              </a:spcAft>
              <a:buSzPts val="1800"/>
              <a:buChar char="➢"/>
            </a:pPr>
            <a:r>
              <a:rPr lang="en" sz="1800">
                <a:highlight>
                  <a:srgbClr val="FFFFFF"/>
                </a:highlight>
              </a:rPr>
              <a:t>To give a brief overview of JDBC so that you can use it for interacting with relational databases.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lang="en"/>
              <a:t>Introduction</a:t>
            </a:r>
            <a:endParaRPr b="1" i="0" sz="3600" u="none" cap="none" strike="noStrike">
              <a:solidFill>
                <a:schemeClr val="lt1"/>
              </a:solidFill>
              <a:latin typeface="Arial"/>
              <a:ea typeface="Arial"/>
              <a:cs typeface="Arial"/>
              <a:sym typeface="Arial"/>
            </a:endParaRPr>
          </a:p>
        </p:txBody>
      </p:sp>
      <p:sp>
        <p:nvSpPr>
          <p:cNvPr id="64" name="Google Shape;64;p1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100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Allows database access using JAVA. </a:t>
            </a:r>
            <a:endParaRPr sz="1800">
              <a:solidFill>
                <a:srgbClr val="222222"/>
              </a:solidFill>
              <a:highlight>
                <a:srgbClr val="FFFFFF"/>
              </a:highlight>
            </a:endParaRPr>
          </a:p>
          <a:p>
            <a:pPr indent="-342900" lvl="0" marL="457200" marR="0" rtl="0" algn="l">
              <a:lnSpc>
                <a:spcPct val="100000"/>
              </a:lnSpc>
              <a:spcBef>
                <a:spcPts val="100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Provides methods for querying and updating data in a database</a:t>
            </a:r>
            <a:endParaRPr sz="1800">
              <a:solidFill>
                <a:srgbClr val="222222"/>
              </a:solidFill>
              <a:highlight>
                <a:srgbClr val="FFFFFF"/>
              </a:highlight>
            </a:endParaRPr>
          </a:p>
          <a:p>
            <a:pPr indent="-342900" lvl="0" marL="457200" marR="0" rtl="0" algn="l">
              <a:lnSpc>
                <a:spcPct val="100000"/>
              </a:lnSpc>
              <a:spcBef>
                <a:spcPts val="100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Oriented towards relational-databases</a:t>
            </a:r>
            <a:endParaRPr b="0" i="0" sz="180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Architecture</a:t>
            </a:r>
            <a:endParaRPr/>
          </a:p>
        </p:txBody>
      </p:sp>
      <p:pic>
        <p:nvPicPr>
          <p:cNvPr id="70" name="Google Shape;70;p12"/>
          <p:cNvPicPr preferRelativeResize="0"/>
          <p:nvPr/>
        </p:nvPicPr>
        <p:blipFill rotWithShape="1">
          <a:blip r:embed="rId3">
            <a:alphaModFix/>
          </a:blip>
          <a:srcRect b="0" l="0" r="0" t="0"/>
          <a:stretch/>
        </p:blipFill>
        <p:spPr>
          <a:xfrm>
            <a:off x="1688875" y="1276350"/>
            <a:ext cx="5696525" cy="345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Common JDBC Components</a:t>
            </a:r>
            <a:endParaRPr/>
          </a:p>
        </p:txBody>
      </p:sp>
      <p:sp>
        <p:nvSpPr>
          <p:cNvPr id="76" name="Google Shape;76;p13"/>
          <p:cNvSpPr txBox="1"/>
          <p:nvPr>
            <p:ph idx="1" type="body"/>
          </p:nvPr>
        </p:nvSpPr>
        <p:spPr>
          <a:xfrm>
            <a:off x="457200" y="1137425"/>
            <a:ext cx="8229600" cy="37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3000"/>
              <a:buNone/>
            </a:pPr>
            <a:r>
              <a:rPr lang="en" sz="1600">
                <a:highlight>
                  <a:srgbClr val="FFFFFF"/>
                </a:highlight>
              </a:rPr>
              <a:t>The JDBC API provides the following interfaces and classes −</a:t>
            </a:r>
            <a:endParaRPr sz="1600">
              <a:highlight>
                <a:srgbClr val="FFFFFF"/>
              </a:highlight>
            </a:endParaRPr>
          </a:p>
          <a:p>
            <a:pPr indent="-330200" lvl="0" marL="482600" marR="25400" rtl="0" algn="just">
              <a:lnSpc>
                <a:spcPct val="115000"/>
              </a:lnSpc>
              <a:spcBef>
                <a:spcPts val="1000"/>
              </a:spcBef>
              <a:spcAft>
                <a:spcPts val="0"/>
              </a:spcAft>
              <a:buClr>
                <a:schemeClr val="dk1"/>
              </a:buClr>
              <a:buSzPts val="1600"/>
              <a:buFont typeface="Arial"/>
              <a:buChar char="➢"/>
            </a:pPr>
            <a:r>
              <a:rPr b="1" lang="en" sz="1600"/>
              <a:t>DriverManager:</a:t>
            </a:r>
            <a:r>
              <a:rPr lang="en" sz="1600"/>
              <a:t> This class manages a list of database drivers. Matches connection requests from the java application with the proper database driver using communication sub protocol. The first driver that recognizes a certain subprotocol under JDBC will be used to establish a database Connection.</a:t>
            </a:r>
            <a:endParaRPr sz="1600"/>
          </a:p>
          <a:p>
            <a:pPr indent="-330200" lvl="0" marL="482600" marR="25400" rtl="0" algn="just">
              <a:lnSpc>
                <a:spcPct val="115000"/>
              </a:lnSpc>
              <a:spcBef>
                <a:spcPts val="1000"/>
              </a:spcBef>
              <a:spcAft>
                <a:spcPts val="0"/>
              </a:spcAft>
              <a:buClr>
                <a:schemeClr val="dk1"/>
              </a:buClr>
              <a:buSzPts val="1600"/>
              <a:buFont typeface="Arial"/>
              <a:buChar char="➢"/>
            </a:pPr>
            <a:r>
              <a:rPr b="1" lang="en" sz="1600"/>
              <a:t>Driver:</a:t>
            </a:r>
            <a:r>
              <a:rPr lang="en" sz="1600"/>
              <a:t> This interface handles the communications with the database server. You will interact directly with Driver objects very rarely. Instead, you use DriverManager objects, which manages objects of this type. It also abstracts the details associated with working with Driver objects.</a:t>
            </a:r>
            <a:endParaRPr sz="1600"/>
          </a:p>
          <a:p>
            <a:pPr indent="-330200" lvl="0" marL="457200" rtl="0" algn="l">
              <a:lnSpc>
                <a:spcPct val="115000"/>
              </a:lnSpc>
              <a:spcBef>
                <a:spcPts val="1000"/>
              </a:spcBef>
              <a:spcAft>
                <a:spcPts val="1000"/>
              </a:spcAft>
              <a:buClr>
                <a:srgbClr val="313131"/>
              </a:buClr>
              <a:buSzPts val="1600"/>
              <a:buFont typeface="Verdana"/>
              <a:buChar char="➢"/>
            </a:pPr>
            <a:r>
              <a:rPr b="1" lang="en" sz="1600">
                <a:highlight>
                  <a:srgbClr val="FFFFFF"/>
                </a:highlight>
              </a:rPr>
              <a:t>Connection:</a:t>
            </a:r>
            <a:r>
              <a:rPr lang="en" sz="1600">
                <a:highlight>
                  <a:srgbClr val="FFFFFF"/>
                </a:highlight>
              </a:rPr>
              <a:t> This interface with all methods for contacting a database. The connection object represents communication context, i.e., all communication with database is through connection object only.</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Common JDBC Components</a:t>
            </a:r>
            <a:endParaRPr/>
          </a:p>
        </p:txBody>
      </p:sp>
      <p:sp>
        <p:nvSpPr>
          <p:cNvPr id="82" name="Google Shape;82;p14"/>
          <p:cNvSpPr txBox="1"/>
          <p:nvPr>
            <p:ph idx="1" type="body"/>
          </p:nvPr>
        </p:nvSpPr>
        <p:spPr>
          <a:xfrm>
            <a:off x="457200" y="1063375"/>
            <a:ext cx="8229600" cy="3725700"/>
          </a:xfrm>
          <a:prstGeom prst="rect">
            <a:avLst/>
          </a:prstGeom>
          <a:noFill/>
          <a:ln>
            <a:noFill/>
          </a:ln>
        </p:spPr>
        <p:txBody>
          <a:bodyPr anchorCtr="0" anchor="t" bIns="91425" lIns="91425" spcFirstLastPara="1" rIns="91425" wrap="square" tIns="91425">
            <a:noAutofit/>
          </a:bodyPr>
          <a:lstStyle/>
          <a:p>
            <a:pPr indent="0" lvl="0" marL="457200" marR="25400" rtl="0" algn="just">
              <a:lnSpc>
                <a:spcPct val="100000"/>
              </a:lnSpc>
              <a:spcBef>
                <a:spcPts val="0"/>
              </a:spcBef>
              <a:spcAft>
                <a:spcPts val="0"/>
              </a:spcAft>
              <a:buSzPts val="3000"/>
              <a:buNone/>
            </a:pPr>
            <a:r>
              <a:t/>
            </a:r>
            <a:endParaRPr b="1" sz="1600"/>
          </a:p>
          <a:p>
            <a:pPr indent="-330200" lvl="0" marL="482600" marR="25400" rtl="0" algn="just">
              <a:lnSpc>
                <a:spcPct val="100000"/>
              </a:lnSpc>
              <a:spcBef>
                <a:spcPts val="1000"/>
              </a:spcBef>
              <a:spcAft>
                <a:spcPts val="0"/>
              </a:spcAft>
              <a:buClr>
                <a:schemeClr val="dk1"/>
              </a:buClr>
              <a:buSzPts val="1600"/>
              <a:buFont typeface="Arial"/>
              <a:buChar char="➢"/>
            </a:pPr>
            <a:r>
              <a:rPr b="1" lang="en" sz="1600"/>
              <a:t>Statement:</a:t>
            </a:r>
            <a:r>
              <a:rPr lang="en" sz="1600"/>
              <a:t> You use objects created from this interface to submit the SQL statements to the database. Some derived interfaces accept parameters in addition to executing stored procedures.</a:t>
            </a:r>
            <a:endParaRPr sz="1600"/>
          </a:p>
          <a:p>
            <a:pPr indent="-330200" lvl="0" marL="482600" marR="25400" rtl="0" algn="just">
              <a:lnSpc>
                <a:spcPct val="100000"/>
              </a:lnSpc>
              <a:spcBef>
                <a:spcPts val="1000"/>
              </a:spcBef>
              <a:spcAft>
                <a:spcPts val="0"/>
              </a:spcAft>
              <a:buClr>
                <a:schemeClr val="dk1"/>
              </a:buClr>
              <a:buSzPts val="1600"/>
              <a:buFont typeface="Arial"/>
              <a:buChar char="➢"/>
            </a:pPr>
            <a:r>
              <a:rPr b="1" lang="en" sz="1600"/>
              <a:t>ResultSet:</a:t>
            </a:r>
            <a:r>
              <a:rPr lang="en" sz="1600"/>
              <a:t> These objects hold data retrieved from a database after you execute an SQL query using Statement objects. It acts as an iterator to allow you to move through its data.</a:t>
            </a:r>
            <a:endParaRPr sz="1600"/>
          </a:p>
          <a:p>
            <a:pPr indent="-330200" lvl="0" marL="482600" marR="25400" rtl="0" algn="just">
              <a:lnSpc>
                <a:spcPct val="100000"/>
              </a:lnSpc>
              <a:spcBef>
                <a:spcPts val="1000"/>
              </a:spcBef>
              <a:spcAft>
                <a:spcPts val="0"/>
              </a:spcAft>
              <a:buClr>
                <a:schemeClr val="dk1"/>
              </a:buClr>
              <a:buSzPts val="1600"/>
              <a:buFont typeface="Arial"/>
              <a:buChar char="➢"/>
            </a:pPr>
            <a:r>
              <a:rPr b="1" lang="en" sz="1600"/>
              <a:t>SQLException:</a:t>
            </a:r>
            <a:r>
              <a:rPr lang="en" sz="1600"/>
              <a:t> This class handles any errors that occur in a database application.</a:t>
            </a:r>
            <a:endParaRPr sz="1600"/>
          </a:p>
          <a:p>
            <a:pPr indent="0" lvl="0" marL="0" rtl="0" algn="l">
              <a:lnSpc>
                <a:spcPct val="100000"/>
              </a:lnSpc>
              <a:spcBef>
                <a:spcPts val="1000"/>
              </a:spcBef>
              <a:spcAft>
                <a:spcPts val="1000"/>
              </a:spcAft>
              <a:buSzPts val="3000"/>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JDBC Drivers </a:t>
            </a:r>
            <a:endParaRPr b="1" i="0" sz="3600" u="none" cap="none" strike="noStrike">
              <a:solidFill>
                <a:schemeClr val="lt1"/>
              </a:solidFill>
              <a:latin typeface="Arial"/>
              <a:ea typeface="Arial"/>
              <a:cs typeface="Arial"/>
              <a:sym typeface="Arial"/>
            </a:endParaRPr>
          </a:p>
        </p:txBody>
      </p:sp>
      <p:sp>
        <p:nvSpPr>
          <p:cNvPr id="88" name="Google Shape;88;p1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rgbClr val="252525"/>
                </a:solidFill>
                <a:highlight>
                  <a:srgbClr val="FFFFFF"/>
                </a:highlight>
                <a:latin typeface="Arial"/>
                <a:ea typeface="Arial"/>
                <a:cs typeface="Arial"/>
                <a:sym typeface="Arial"/>
              </a:rPr>
              <a:t>JDBC drivers are client-side </a:t>
            </a:r>
            <a:r>
              <a:rPr b="0" i="0" lang="en" sz="1800" cap="none" strike="noStrike">
                <a:solidFill>
                  <a:srgbClr val="252525"/>
                </a:solidFill>
                <a:highlight>
                  <a:srgbClr val="FFFFFF"/>
                </a:highlight>
                <a:latin typeface="Arial"/>
                <a:ea typeface="Arial"/>
                <a:cs typeface="Arial"/>
                <a:sym typeface="Arial"/>
              </a:rPr>
              <a:t>adapters </a:t>
            </a:r>
            <a:r>
              <a:rPr b="0" i="0" lang="en" sz="1800" u="none" cap="none" strike="noStrike">
                <a:solidFill>
                  <a:srgbClr val="252525"/>
                </a:solidFill>
                <a:highlight>
                  <a:srgbClr val="FFFFFF"/>
                </a:highlight>
                <a:latin typeface="Arial"/>
                <a:ea typeface="Arial"/>
                <a:cs typeface="Arial"/>
                <a:sym typeface="Arial"/>
              </a:rPr>
              <a:t>(installed on the client machine, not on the server) that convert requests from Java programs to a protocol that the DBMS can understand.</a:t>
            </a:r>
            <a:endParaRPr b="0" i="0" sz="1800" u="none" cap="none" strike="noStrike">
              <a:solidFill>
                <a:srgbClr val="252525"/>
              </a:solidFill>
              <a:highlight>
                <a:srgbClr val="FFFFFF"/>
              </a:highlight>
              <a:latin typeface="Arial"/>
              <a:ea typeface="Arial"/>
              <a:cs typeface="Arial"/>
              <a:sym typeface="Arial"/>
            </a:endParaRPr>
          </a:p>
          <a:p>
            <a:pPr indent="0" lvl="0" marL="0" marR="0" rtl="0" algn="l">
              <a:lnSpc>
                <a:spcPct val="100000"/>
              </a:lnSpc>
              <a:spcBef>
                <a:spcPts val="400"/>
              </a:spcBef>
              <a:spcAft>
                <a:spcPts val="0"/>
              </a:spcAft>
              <a:buClr>
                <a:schemeClr val="dk1"/>
              </a:buClr>
              <a:buSzPts val="3000"/>
              <a:buFont typeface="Arial"/>
              <a:buNone/>
            </a:pPr>
            <a:r>
              <a:t/>
            </a:r>
            <a:endParaRPr b="1" i="0" sz="18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600"/>
              </a:spcBef>
              <a:spcAft>
                <a:spcPts val="0"/>
              </a:spcAft>
              <a:buClr>
                <a:srgbClr val="000000"/>
              </a:buClr>
              <a:buSzPts val="1100"/>
              <a:buFont typeface="Arial"/>
              <a:buNone/>
            </a:pPr>
            <a:r>
              <a:rPr b="0" i="0" lang="en" sz="1800" u="none" cap="none" strike="noStrike">
                <a:solidFill>
                  <a:srgbClr val="252525"/>
                </a:solidFill>
                <a:highlight>
                  <a:srgbClr val="FFFFFF"/>
                </a:highlight>
                <a:latin typeface="Arial"/>
                <a:ea typeface="Arial"/>
                <a:cs typeface="Arial"/>
                <a:sym typeface="Arial"/>
              </a:rPr>
              <a:t>JDBC technology drivers fit into one of four categories :</a:t>
            </a:r>
            <a:endParaRPr b="0" baseline="30000" i="0" sz="1800" u="none" cap="none" strike="noStrike">
              <a:solidFill>
                <a:schemeClr val="hlink"/>
              </a:solidFill>
              <a:highlight>
                <a:srgbClr val="FFFFFF"/>
              </a:highlight>
              <a:uFill>
                <a:noFill/>
              </a:uFill>
              <a:latin typeface="Arial"/>
              <a:ea typeface="Arial"/>
              <a:cs typeface="Arial"/>
              <a:sym typeface="Arial"/>
              <a:hlinkClick r:id="rId3"/>
            </a:endParaRPr>
          </a:p>
          <a:p>
            <a:pPr indent="-342900" lvl="0" marL="901700" marR="0" rtl="0" algn="l">
              <a:lnSpc>
                <a:spcPct val="100000"/>
              </a:lnSpc>
              <a:spcBef>
                <a:spcPts val="600"/>
              </a:spcBef>
              <a:spcAft>
                <a:spcPts val="0"/>
              </a:spcAft>
              <a:buClr>
                <a:srgbClr val="252525"/>
              </a:buClr>
              <a:buSzPts val="1800"/>
              <a:buFont typeface="Arial"/>
              <a:buChar char="➢"/>
            </a:pPr>
            <a:r>
              <a:rPr b="0" i="0" lang="en" sz="1800" u="none" cap="none" strike="noStrike">
                <a:solidFill>
                  <a:srgbClr val="252525"/>
                </a:solidFill>
                <a:highlight>
                  <a:srgbClr val="FFFFFF"/>
                </a:highlight>
                <a:latin typeface="Arial"/>
                <a:ea typeface="Arial"/>
                <a:cs typeface="Arial"/>
                <a:sym typeface="Arial"/>
              </a:rPr>
              <a:t>JDBC-ODBC bridge</a:t>
            </a:r>
            <a:endParaRPr b="0" i="0" sz="1800" u="none" cap="none" strike="noStrike">
              <a:solidFill>
                <a:srgbClr val="252525"/>
              </a:solidFill>
              <a:highlight>
                <a:srgbClr val="FFFFFF"/>
              </a:highlight>
              <a:latin typeface="Arial"/>
              <a:ea typeface="Arial"/>
              <a:cs typeface="Arial"/>
              <a:sym typeface="Arial"/>
            </a:endParaRPr>
          </a:p>
          <a:p>
            <a:pPr indent="-342900" lvl="0" marL="901700" marR="0" rtl="0" algn="l">
              <a:lnSpc>
                <a:spcPct val="100000"/>
              </a:lnSpc>
              <a:spcBef>
                <a:spcPts val="0"/>
              </a:spcBef>
              <a:spcAft>
                <a:spcPts val="0"/>
              </a:spcAft>
              <a:buClr>
                <a:srgbClr val="252525"/>
              </a:buClr>
              <a:buSzPts val="1800"/>
              <a:buFont typeface="Arial"/>
              <a:buChar char="➢"/>
            </a:pPr>
            <a:r>
              <a:rPr b="0" i="0" lang="en" sz="1800" u="none" cap="none" strike="noStrike">
                <a:solidFill>
                  <a:srgbClr val="252525"/>
                </a:solidFill>
                <a:highlight>
                  <a:srgbClr val="FFFFFF"/>
                </a:highlight>
                <a:latin typeface="Arial"/>
                <a:ea typeface="Arial"/>
                <a:cs typeface="Arial"/>
                <a:sym typeface="Arial"/>
              </a:rPr>
              <a:t>Native-API driver</a:t>
            </a:r>
            <a:endParaRPr b="0" i="0" sz="1800" u="none" cap="none" strike="noStrike">
              <a:solidFill>
                <a:srgbClr val="252525"/>
              </a:solidFill>
              <a:highlight>
                <a:srgbClr val="FFFFFF"/>
              </a:highlight>
              <a:latin typeface="Arial"/>
              <a:ea typeface="Arial"/>
              <a:cs typeface="Arial"/>
              <a:sym typeface="Arial"/>
            </a:endParaRPr>
          </a:p>
          <a:p>
            <a:pPr indent="-342900" lvl="0" marL="901700" marR="0" rtl="0" algn="l">
              <a:lnSpc>
                <a:spcPct val="100000"/>
              </a:lnSpc>
              <a:spcBef>
                <a:spcPts val="0"/>
              </a:spcBef>
              <a:spcAft>
                <a:spcPts val="0"/>
              </a:spcAft>
              <a:buClr>
                <a:srgbClr val="252525"/>
              </a:buClr>
              <a:buSzPts val="1800"/>
              <a:buFont typeface="Arial"/>
              <a:buChar char="➢"/>
            </a:pPr>
            <a:r>
              <a:rPr b="0" i="0" lang="en" sz="1800" u="none" cap="none" strike="noStrike">
                <a:solidFill>
                  <a:srgbClr val="252525"/>
                </a:solidFill>
                <a:highlight>
                  <a:srgbClr val="FFFFFF"/>
                </a:highlight>
                <a:latin typeface="Arial"/>
                <a:ea typeface="Arial"/>
                <a:cs typeface="Arial"/>
                <a:sym typeface="Arial"/>
              </a:rPr>
              <a:t>Network-Protocol driver (Middleware driver)</a:t>
            </a:r>
            <a:endParaRPr b="0" i="0" sz="1800" u="none" cap="none" strike="noStrike">
              <a:solidFill>
                <a:srgbClr val="252525"/>
              </a:solidFill>
              <a:highlight>
                <a:srgbClr val="FFFFFF"/>
              </a:highlight>
              <a:latin typeface="Arial"/>
              <a:ea typeface="Arial"/>
              <a:cs typeface="Arial"/>
              <a:sym typeface="Arial"/>
            </a:endParaRPr>
          </a:p>
          <a:p>
            <a:pPr indent="-342900" lvl="0" marL="901700" marR="0" rtl="0" algn="l">
              <a:lnSpc>
                <a:spcPct val="100000"/>
              </a:lnSpc>
              <a:spcBef>
                <a:spcPts val="0"/>
              </a:spcBef>
              <a:spcAft>
                <a:spcPts val="0"/>
              </a:spcAft>
              <a:buClr>
                <a:srgbClr val="252525"/>
              </a:buClr>
              <a:buSzPts val="1800"/>
              <a:buFont typeface="Arial"/>
              <a:buChar char="➢"/>
            </a:pPr>
            <a:r>
              <a:rPr b="0" i="0" lang="en" sz="1800" u="none" cap="none" strike="noStrike">
                <a:solidFill>
                  <a:srgbClr val="252525"/>
                </a:solidFill>
                <a:highlight>
                  <a:srgbClr val="FFFFFF"/>
                </a:highlight>
                <a:latin typeface="Arial"/>
                <a:ea typeface="Arial"/>
                <a:cs typeface="Arial"/>
                <a:sym typeface="Arial"/>
              </a:rPr>
              <a:t>Database-Protocol driver (Pure Java driver)</a:t>
            </a:r>
            <a:endParaRPr b="1" i="0" sz="1800" u="none" cap="none" strike="noStrike">
              <a:solidFill>
                <a:srgbClr val="252525"/>
              </a:solidFill>
              <a:highlight>
                <a:srgbClr val="FFFFFF"/>
              </a:highlight>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400" u="none" cap="none" strike="noStrike">
              <a:solidFill>
                <a:srgbClr val="252525"/>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JDBC: Details of the process</a:t>
            </a:r>
            <a:endParaRPr b="1" i="0" sz="3600" u="none" cap="none" strike="noStrike">
              <a:solidFill>
                <a:schemeClr val="lt1"/>
              </a:solidFill>
              <a:latin typeface="Arial"/>
              <a:ea typeface="Arial"/>
              <a:cs typeface="Arial"/>
              <a:sym typeface="Arial"/>
            </a:endParaRPr>
          </a:p>
        </p:txBody>
      </p:sp>
      <p:sp>
        <p:nvSpPr>
          <p:cNvPr id="94" name="Google Shape;94;p16"/>
          <p:cNvSpPr txBox="1"/>
          <p:nvPr>
            <p:ph idx="1" type="body"/>
          </p:nvPr>
        </p:nvSpPr>
        <p:spPr>
          <a:xfrm>
            <a:off x="457200" y="1063375"/>
            <a:ext cx="8229600" cy="40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i="0" lang="en" sz="1600" u="none" cap="none" strike="noStrike">
                <a:solidFill>
                  <a:schemeClr val="dk1"/>
                </a:solidFill>
                <a:latin typeface="Arial"/>
                <a:ea typeface="Arial"/>
                <a:cs typeface="Arial"/>
                <a:sym typeface="Arial"/>
              </a:rPr>
              <a:t>Load the driver</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try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    Class.forName("com.mysql.jdbc.Driver");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 catch ( ClassNotFoundException cnfe)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    System.out.println("Error loading driver: " cnfe);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1" i="0" lang="en" sz="1600" u="none" cap="none" strike="noStrike">
                <a:solidFill>
                  <a:schemeClr val="dk1"/>
                </a:solidFill>
                <a:latin typeface="Arial"/>
                <a:ea typeface="Arial"/>
                <a:cs typeface="Arial"/>
                <a:sym typeface="Arial"/>
              </a:rPr>
              <a:t>Define the Connection URL</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String host = "jdbc:mysql://localhost:3306/";</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String dbName = "someName";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String mysqlURL = host + dbName;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