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9" r:id="rId3"/>
    <p:sldMasterId id="2147483710" r:id="rId4"/>
    <p:sldMasterId id="2147483711" r:id="rId5"/>
    <p:sldMasterId id="2147483712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801f4ff81_1_5:notes"/>
          <p:cNvSpPr/>
          <p:nvPr>
            <p:ph idx="2" type="sldImg"/>
          </p:nvPr>
        </p:nvSpPr>
        <p:spPr>
          <a:xfrm>
            <a:off x="420313" y="801885"/>
            <a:ext cx="67197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801f4ff81_1_5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801f4ff81_1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801f4ff81_1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904320" y="610560"/>
            <a:ext cx="9929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idx="1" type="subTitle"/>
          </p:nvPr>
        </p:nvSpPr>
        <p:spPr>
          <a:xfrm>
            <a:off x="904320" y="610560"/>
            <a:ext cx="9929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5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idx="1" type="subTitle"/>
          </p:nvPr>
        </p:nvSpPr>
        <p:spPr>
          <a:xfrm>
            <a:off x="904320" y="610560"/>
            <a:ext cx="9929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9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0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3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3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3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8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8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/>
          <p:nvPr>
            <p:ph idx="1" type="subTitle"/>
          </p:nvPr>
        </p:nvSpPr>
        <p:spPr>
          <a:xfrm>
            <a:off x="904320" y="610560"/>
            <a:ext cx="9929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1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1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3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3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3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4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4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4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904320" y="610560"/>
            <a:ext cx="9929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5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5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5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6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6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6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6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6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6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6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01240" y="2600280"/>
            <a:ext cx="6389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916920" y="2505600"/>
            <a:ext cx="49086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071760" y="2505600"/>
            <a:ext cx="49086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145400" y="6378120"/>
            <a:ext cx="3900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7824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0948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4145400" y="6378120"/>
            <a:ext cx="3900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77824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60948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title"/>
          </p:nvPr>
        </p:nvSpPr>
        <p:spPr>
          <a:xfrm>
            <a:off x="904320" y="61056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41"/>
          <p:cNvSpPr txBox="1"/>
          <p:nvPr>
            <p:ph idx="1" type="body"/>
          </p:nvPr>
        </p:nvSpPr>
        <p:spPr>
          <a:xfrm>
            <a:off x="916920" y="2505600"/>
            <a:ext cx="100590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41"/>
          <p:cNvSpPr txBox="1"/>
          <p:nvPr>
            <p:ph idx="11" type="ftr"/>
          </p:nvPr>
        </p:nvSpPr>
        <p:spPr>
          <a:xfrm>
            <a:off x="4145400" y="6378120"/>
            <a:ext cx="3900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77824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41"/>
          <p:cNvSpPr txBox="1"/>
          <p:nvPr>
            <p:ph idx="10" type="dt"/>
          </p:nvPr>
        </p:nvSpPr>
        <p:spPr>
          <a:xfrm>
            <a:off x="60948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4"/>
          <p:cNvSpPr txBox="1"/>
          <p:nvPr>
            <p:ph idx="11" type="ftr"/>
          </p:nvPr>
        </p:nvSpPr>
        <p:spPr>
          <a:xfrm>
            <a:off x="4145400" y="6378120"/>
            <a:ext cx="3900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4"/>
          <p:cNvSpPr txBox="1"/>
          <p:nvPr>
            <p:ph idx="12" type="sldNum"/>
          </p:nvPr>
        </p:nvSpPr>
        <p:spPr>
          <a:xfrm>
            <a:off x="877824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54"/>
          <p:cNvSpPr txBox="1"/>
          <p:nvPr>
            <p:ph idx="10" type="dt"/>
          </p:nvPr>
        </p:nvSpPr>
        <p:spPr>
          <a:xfrm>
            <a:off x="609480" y="6378120"/>
            <a:ext cx="2803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7"/>
          <p:cNvSpPr txBox="1"/>
          <p:nvPr>
            <p:ph type="ctrTitle"/>
          </p:nvPr>
        </p:nvSpPr>
        <p:spPr>
          <a:xfrm>
            <a:off x="548633" y="1794801"/>
            <a:ext cx="11360700" cy="141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900">
                <a:solidFill>
                  <a:srgbClr val="FFFFFF"/>
                </a:solidFill>
              </a:rPr>
              <a:t>React - Session 1</a:t>
            </a:r>
            <a:endParaRPr sz="5900">
              <a:solidFill>
                <a:srgbClr val="FFFFFF"/>
              </a:solidFill>
            </a:endParaRPr>
          </a:p>
        </p:txBody>
      </p:sp>
      <p:sp>
        <p:nvSpPr>
          <p:cNvPr id="282" name="Google Shape;282;p67"/>
          <p:cNvSpPr txBox="1"/>
          <p:nvPr>
            <p:ph idx="1" type="subTitle"/>
          </p:nvPr>
        </p:nvSpPr>
        <p:spPr>
          <a:xfrm>
            <a:off x="548633" y="3429002"/>
            <a:ext cx="11360700" cy="77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FFFF"/>
                </a:solidFill>
              </a:rPr>
              <a:t>Atul Khandelwal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000" y="1435825"/>
            <a:ext cx="8910601" cy="49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76"/>
          <p:cNvSpPr txBox="1"/>
          <p:nvPr/>
        </p:nvSpPr>
        <p:spPr>
          <a:xfrm>
            <a:off x="904320" y="61056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DOM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7"/>
          <p:cNvSpPr txBox="1"/>
          <p:nvPr/>
        </p:nvSpPr>
        <p:spPr>
          <a:xfrm>
            <a:off x="-1021680" y="70452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programming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7"/>
          <p:cNvSpPr/>
          <p:nvPr/>
        </p:nvSpPr>
        <p:spPr>
          <a:xfrm>
            <a:off x="885600" y="2176560"/>
            <a:ext cx="6757920" cy="20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87800" lvl="0" marL="52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“first class citizens”.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87800" lvl="0" marL="52632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immutable.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87800" lvl="0" marL="52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have no side effects.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8"/>
          <p:cNvSpPr txBox="1"/>
          <p:nvPr/>
        </p:nvSpPr>
        <p:spPr>
          <a:xfrm>
            <a:off x="904320" y="61056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Programming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8"/>
          <p:cNvSpPr/>
          <p:nvPr/>
        </p:nvSpPr>
        <p:spPr>
          <a:xfrm>
            <a:off x="916920" y="1982880"/>
            <a:ext cx="482472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“first class citizens</a:t>
            </a:r>
            <a:r>
              <a:rPr b="0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200" y="1518120"/>
            <a:ext cx="5320440" cy="19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78"/>
          <p:cNvSpPr/>
          <p:nvPr/>
        </p:nvSpPr>
        <p:spPr>
          <a:xfrm>
            <a:off x="540000" y="2880000"/>
            <a:ext cx="5027400" cy="119628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33100">
            <a:noAutofit/>
          </a:bodyPr>
          <a:lstStyle/>
          <a:p>
            <a:pPr indent="-2516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40" lvl="0" marL="343080" marR="0" rtl="0" algn="l">
              <a:lnSpc>
                <a:spcPct val="100000"/>
              </a:lnSpc>
              <a:spcBef>
                <a:spcPts val="261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five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40" lvl="0" marL="343080" marR="0" rtl="0" algn="l">
              <a:lnSpc>
                <a:spcPct val="100000"/>
              </a:lnSpc>
              <a:spcBef>
                <a:spcPts val="261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4EC8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'Now adding numbers'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08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8"/>
          <p:cNvSpPr/>
          <p:nvPr/>
        </p:nvSpPr>
        <p:spPr>
          <a:xfrm>
            <a:off x="540000" y="4160520"/>
            <a:ext cx="5207400" cy="141084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32400">
            <a:noAutofit/>
          </a:bodyPr>
          <a:lstStyle/>
          <a:p>
            <a:pPr indent="-251279" lvl="0" marL="342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performTask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279" lvl="0" marL="342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4EC8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'Task performed!'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0360" lvl="0" marL="90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0360" lvl="0" marL="9072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0360" lvl="0" marL="90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performTask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8"/>
          <p:cNvSpPr/>
          <p:nvPr/>
        </p:nvSpPr>
        <p:spPr>
          <a:xfrm>
            <a:off x="6120000" y="3612240"/>
            <a:ext cx="5939640" cy="199224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32400">
            <a:noAutofit/>
          </a:bodyPr>
          <a:lstStyle/>
          <a:p>
            <a:pPr indent="-2516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40" lvl="0" marL="34308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800" u="none" cap="none" strike="noStrike">
                <a:solidFill>
                  <a:srgbClr val="C585C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39" lvl="0" marL="593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4EC8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'What gets printed?'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16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08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080" lvl="0" marL="91440" marR="0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9108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 foo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()();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9"/>
          <p:cNvSpPr txBox="1"/>
          <p:nvPr/>
        </p:nvSpPr>
        <p:spPr>
          <a:xfrm>
            <a:off x="-1005840" y="65736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Programming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9"/>
          <p:cNvSpPr/>
          <p:nvPr/>
        </p:nvSpPr>
        <p:spPr>
          <a:xfrm>
            <a:off x="916920" y="1982880"/>
            <a:ext cx="353124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immutable.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2200" y="2452680"/>
            <a:ext cx="4137480" cy="14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9"/>
          <p:cNvSpPr/>
          <p:nvPr/>
        </p:nvSpPr>
        <p:spPr>
          <a:xfrm>
            <a:off x="838075" y="3117254"/>
            <a:ext cx="5326800" cy="1246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33100">
            <a:noAutofit/>
          </a:bodyPr>
          <a:lstStyle/>
          <a:p>
            <a:pPr indent="0" lvl="0" marL="90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072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IN" sz="1800" u="none" cap="none" strike="noStrike">
                <a:solidFill>
                  <a:srgbClr val="6A9954"/>
                </a:solidFill>
                <a:latin typeface="Consolas"/>
                <a:ea typeface="Consolas"/>
                <a:cs typeface="Consolas"/>
                <a:sym typeface="Consolas"/>
              </a:rPr>
              <a:t>// Mutates `a`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9"/>
          <p:cNvSpPr/>
          <p:nvPr/>
        </p:nvSpPr>
        <p:spPr>
          <a:xfrm>
            <a:off x="838080" y="4623840"/>
            <a:ext cx="5326920" cy="169128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32400">
            <a:noAutofit/>
          </a:bodyPr>
          <a:lstStyle/>
          <a:p>
            <a:pPr indent="0" lvl="0" marL="90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0720" marR="0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IN" sz="1800" u="none" cap="none" strike="noStrike">
                <a:solidFill>
                  <a:srgbClr val="6A9954"/>
                </a:solidFill>
                <a:latin typeface="Consolas"/>
                <a:ea typeface="Consolas"/>
                <a:cs typeface="Consolas"/>
                <a:sym typeface="Consolas"/>
              </a:rPr>
              <a:t>// Mutates `b`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[...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b="0" i="0" lang="en-IN" sz="1800" u="none" cap="none" strike="noStrike">
                <a:solidFill>
                  <a:srgbClr val="6A9954"/>
                </a:solidFill>
                <a:latin typeface="Consolas"/>
                <a:ea typeface="Consolas"/>
                <a:cs typeface="Consolas"/>
                <a:sym typeface="Consolas"/>
              </a:rPr>
              <a:t>// Does not mutate `b`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0"/>
          <p:cNvSpPr txBox="1"/>
          <p:nvPr/>
        </p:nvSpPr>
        <p:spPr>
          <a:xfrm>
            <a:off x="-1572480" y="44424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0"/>
          <p:cNvSpPr/>
          <p:nvPr/>
        </p:nvSpPr>
        <p:spPr>
          <a:xfrm>
            <a:off x="916920" y="1793160"/>
            <a:ext cx="654156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functions for user interfaces.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80"/>
          <p:cNvGrpSpPr/>
          <p:nvPr/>
        </p:nvGrpSpPr>
        <p:grpSpPr>
          <a:xfrm>
            <a:off x="5246640" y="3096000"/>
            <a:ext cx="4571280" cy="1080000"/>
            <a:chOff x="5246640" y="3096000"/>
            <a:chExt cx="4571280" cy="1080000"/>
          </a:xfrm>
        </p:grpSpPr>
        <p:sp>
          <p:nvSpPr>
            <p:cNvPr id="387" name="Google Shape;387;p80"/>
            <p:cNvSpPr/>
            <p:nvPr/>
          </p:nvSpPr>
          <p:spPr>
            <a:xfrm>
              <a:off x="5246640" y="3096000"/>
              <a:ext cx="4571280" cy="1080000"/>
            </a:xfrm>
            <a:custGeom>
              <a:rect b="b" l="l" r="r" t="t"/>
              <a:pathLst>
                <a:path extrusionOk="0" h="818514" w="4572000">
                  <a:moveTo>
                    <a:pt x="4507014" y="0"/>
                  </a:moveTo>
                  <a:lnTo>
                    <a:pt x="64985" y="0"/>
                  </a:lnTo>
                  <a:lnTo>
                    <a:pt x="39690" y="5106"/>
                  </a:lnTo>
                  <a:lnTo>
                    <a:pt x="19034" y="19034"/>
                  </a:lnTo>
                  <a:lnTo>
                    <a:pt x="5106" y="39690"/>
                  </a:lnTo>
                  <a:lnTo>
                    <a:pt x="0" y="64985"/>
                  </a:lnTo>
                  <a:lnTo>
                    <a:pt x="0" y="753389"/>
                  </a:lnTo>
                  <a:lnTo>
                    <a:pt x="5106" y="778691"/>
                  </a:lnTo>
                  <a:lnTo>
                    <a:pt x="19034" y="799352"/>
                  </a:lnTo>
                  <a:lnTo>
                    <a:pt x="39690" y="813280"/>
                  </a:lnTo>
                  <a:lnTo>
                    <a:pt x="64985" y="818388"/>
                  </a:lnTo>
                  <a:lnTo>
                    <a:pt x="4507014" y="818388"/>
                  </a:lnTo>
                  <a:lnTo>
                    <a:pt x="4532309" y="813280"/>
                  </a:lnTo>
                  <a:lnTo>
                    <a:pt x="4552965" y="799352"/>
                  </a:lnTo>
                  <a:lnTo>
                    <a:pt x="4566893" y="778691"/>
                  </a:lnTo>
                  <a:lnTo>
                    <a:pt x="4572000" y="753389"/>
                  </a:lnTo>
                  <a:lnTo>
                    <a:pt x="4572000" y="64985"/>
                  </a:lnTo>
                  <a:lnTo>
                    <a:pt x="4566893" y="39690"/>
                  </a:lnTo>
                  <a:lnTo>
                    <a:pt x="4552965" y="19034"/>
                  </a:lnTo>
                  <a:lnTo>
                    <a:pt x="4532309" y="5106"/>
                  </a:lnTo>
                  <a:lnTo>
                    <a:pt x="4507014" y="0"/>
                  </a:lnTo>
                  <a:close/>
                </a:path>
              </a:pathLst>
            </a:custGeom>
            <a:solidFill>
              <a:srgbClr val="FAE4D5"/>
            </a:solidFill>
            <a:ln>
              <a:noFill/>
            </a:ln>
          </p:spPr>
        </p:sp>
        <p:sp>
          <p:nvSpPr>
            <p:cNvPr id="388" name="Google Shape;388;p80"/>
            <p:cNvSpPr/>
            <p:nvPr/>
          </p:nvSpPr>
          <p:spPr>
            <a:xfrm>
              <a:off x="5246640" y="3096000"/>
              <a:ext cx="4571280" cy="1080000"/>
            </a:xfrm>
            <a:custGeom>
              <a:rect b="b" l="l" r="r" t="t"/>
              <a:pathLst>
                <a:path extrusionOk="0" h="818514" w="4572000">
                  <a:moveTo>
                    <a:pt x="0" y="64985"/>
                  </a:moveTo>
                  <a:lnTo>
                    <a:pt x="5106" y="39690"/>
                  </a:lnTo>
                  <a:lnTo>
                    <a:pt x="19034" y="19034"/>
                  </a:lnTo>
                  <a:lnTo>
                    <a:pt x="39690" y="5106"/>
                  </a:lnTo>
                  <a:lnTo>
                    <a:pt x="64985" y="0"/>
                  </a:lnTo>
                  <a:lnTo>
                    <a:pt x="4507014" y="0"/>
                  </a:lnTo>
                  <a:lnTo>
                    <a:pt x="4532309" y="5106"/>
                  </a:lnTo>
                  <a:lnTo>
                    <a:pt x="4552965" y="19034"/>
                  </a:lnTo>
                  <a:lnTo>
                    <a:pt x="4566893" y="39690"/>
                  </a:lnTo>
                  <a:lnTo>
                    <a:pt x="4572000" y="64985"/>
                  </a:lnTo>
                  <a:lnTo>
                    <a:pt x="4572000" y="753389"/>
                  </a:lnTo>
                  <a:lnTo>
                    <a:pt x="4566893" y="778691"/>
                  </a:lnTo>
                  <a:lnTo>
                    <a:pt x="4552965" y="799352"/>
                  </a:lnTo>
                  <a:lnTo>
                    <a:pt x="4532309" y="813280"/>
                  </a:lnTo>
                  <a:lnTo>
                    <a:pt x="4507014" y="818388"/>
                  </a:lnTo>
                  <a:lnTo>
                    <a:pt x="64985" y="818388"/>
                  </a:lnTo>
                  <a:lnTo>
                    <a:pt x="39690" y="813280"/>
                  </a:lnTo>
                  <a:lnTo>
                    <a:pt x="19034" y="799352"/>
                  </a:lnTo>
                  <a:lnTo>
                    <a:pt x="5106" y="778691"/>
                  </a:lnTo>
                  <a:lnTo>
                    <a:pt x="0" y="753389"/>
                  </a:lnTo>
                  <a:lnTo>
                    <a:pt x="0" y="64985"/>
                  </a:lnTo>
                  <a:close/>
                </a:path>
              </a:pathLst>
            </a:custGeom>
            <a:noFill/>
            <a:ln cap="flat" cmpd="sng" w="129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89" name="Google Shape;389;p80"/>
          <p:cNvSpPr/>
          <p:nvPr/>
        </p:nvSpPr>
        <p:spPr>
          <a:xfrm>
            <a:off x="5344200" y="3426120"/>
            <a:ext cx="1841400" cy="6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let y = f(x);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80"/>
          <p:cNvGrpSpPr/>
          <p:nvPr/>
        </p:nvGrpSpPr>
        <p:grpSpPr>
          <a:xfrm>
            <a:off x="4098240" y="3567960"/>
            <a:ext cx="7040880" cy="75600"/>
            <a:chOff x="4098240" y="3567960"/>
            <a:chExt cx="7040880" cy="75600"/>
          </a:xfrm>
        </p:grpSpPr>
        <p:sp>
          <p:nvSpPr>
            <p:cNvPr id="391" name="Google Shape;391;p80"/>
            <p:cNvSpPr/>
            <p:nvPr/>
          </p:nvSpPr>
          <p:spPr>
            <a:xfrm>
              <a:off x="4098240" y="3606120"/>
              <a:ext cx="1084320" cy="360"/>
            </a:xfrm>
            <a:custGeom>
              <a:rect b="b" l="l" r="r" t="t"/>
              <a:pathLst>
                <a:path extrusionOk="0" h="120000"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noFill/>
            <a:ln cap="flat" cmpd="sng" w="2520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" name="Google Shape;392;p80"/>
            <p:cNvSpPr/>
            <p:nvPr/>
          </p:nvSpPr>
          <p:spPr>
            <a:xfrm>
              <a:off x="5170320" y="3567960"/>
              <a:ext cx="75600" cy="756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</p:sp>
        <p:sp>
          <p:nvSpPr>
            <p:cNvPr id="393" name="Google Shape;393;p80"/>
            <p:cNvSpPr/>
            <p:nvPr/>
          </p:nvSpPr>
          <p:spPr>
            <a:xfrm>
              <a:off x="9818640" y="3606120"/>
              <a:ext cx="1256760" cy="360"/>
            </a:xfrm>
            <a:custGeom>
              <a:rect b="b" l="l" r="r" t="t"/>
              <a:pathLst>
                <a:path extrusionOk="0" h="120000" w="1257300">
                  <a:moveTo>
                    <a:pt x="0" y="0"/>
                  </a:moveTo>
                  <a:lnTo>
                    <a:pt x="1257300" y="0"/>
                  </a:lnTo>
                </a:path>
              </a:pathLst>
            </a:custGeom>
            <a:noFill/>
            <a:ln cap="flat" cmpd="sng" w="2520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" name="Google Shape;394;p80"/>
            <p:cNvSpPr/>
            <p:nvPr/>
          </p:nvSpPr>
          <p:spPr>
            <a:xfrm>
              <a:off x="11063520" y="3567960"/>
              <a:ext cx="75600" cy="756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</p:sp>
      </p:grpSp>
      <p:sp>
        <p:nvSpPr>
          <p:cNvPr id="395" name="Google Shape;395;p80"/>
          <p:cNvSpPr/>
          <p:nvPr/>
        </p:nvSpPr>
        <p:spPr>
          <a:xfrm>
            <a:off x="4223160" y="3165480"/>
            <a:ext cx="770760" cy="6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b="1" i="0" lang="en-IN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0"/>
          <p:cNvSpPr/>
          <p:nvPr/>
        </p:nvSpPr>
        <p:spPr>
          <a:xfrm>
            <a:off x="9962640" y="3156120"/>
            <a:ext cx="177336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0" i="0" lang="en-IN" sz="2000" u="none" cap="none" strike="noStrike">
                <a:solidFill>
                  <a:srgbClr val="EC7C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rgbClr val="EC7C3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80"/>
          <p:cNvGrpSpPr/>
          <p:nvPr/>
        </p:nvGrpSpPr>
        <p:grpSpPr>
          <a:xfrm>
            <a:off x="5246640" y="4979880"/>
            <a:ext cx="4571280" cy="996120"/>
            <a:chOff x="5246640" y="4979880"/>
            <a:chExt cx="4571280" cy="996120"/>
          </a:xfrm>
        </p:grpSpPr>
        <p:sp>
          <p:nvSpPr>
            <p:cNvPr id="398" name="Google Shape;398;p80"/>
            <p:cNvSpPr/>
            <p:nvPr/>
          </p:nvSpPr>
          <p:spPr>
            <a:xfrm>
              <a:off x="5246640" y="4979880"/>
              <a:ext cx="4571280" cy="996120"/>
            </a:xfrm>
            <a:custGeom>
              <a:rect b="b" l="l" r="r" t="t"/>
              <a:pathLst>
                <a:path extrusionOk="0" h="819150" w="4572000">
                  <a:moveTo>
                    <a:pt x="4506950" y="0"/>
                  </a:moveTo>
                  <a:lnTo>
                    <a:pt x="65049" y="0"/>
                  </a:lnTo>
                  <a:lnTo>
                    <a:pt x="39728" y="5111"/>
                  </a:lnTo>
                  <a:lnTo>
                    <a:pt x="19051" y="19051"/>
                  </a:lnTo>
                  <a:lnTo>
                    <a:pt x="5111" y="39728"/>
                  </a:lnTo>
                  <a:lnTo>
                    <a:pt x="0" y="65049"/>
                  </a:lnTo>
                  <a:lnTo>
                    <a:pt x="0" y="754100"/>
                  </a:lnTo>
                  <a:lnTo>
                    <a:pt x="5111" y="779421"/>
                  </a:lnTo>
                  <a:lnTo>
                    <a:pt x="19051" y="800098"/>
                  </a:lnTo>
                  <a:lnTo>
                    <a:pt x="39728" y="814038"/>
                  </a:lnTo>
                  <a:lnTo>
                    <a:pt x="65049" y="819150"/>
                  </a:lnTo>
                  <a:lnTo>
                    <a:pt x="4506950" y="819150"/>
                  </a:lnTo>
                  <a:lnTo>
                    <a:pt x="4532271" y="814038"/>
                  </a:lnTo>
                  <a:lnTo>
                    <a:pt x="4552948" y="800098"/>
                  </a:lnTo>
                  <a:lnTo>
                    <a:pt x="4566888" y="779421"/>
                  </a:lnTo>
                  <a:lnTo>
                    <a:pt x="4572000" y="754100"/>
                  </a:lnTo>
                  <a:lnTo>
                    <a:pt x="4572000" y="65049"/>
                  </a:lnTo>
                  <a:lnTo>
                    <a:pt x="4566888" y="39728"/>
                  </a:lnTo>
                  <a:lnTo>
                    <a:pt x="4552948" y="19051"/>
                  </a:lnTo>
                  <a:lnTo>
                    <a:pt x="4532271" y="5111"/>
                  </a:lnTo>
                  <a:lnTo>
                    <a:pt x="4506950" y="0"/>
                  </a:lnTo>
                  <a:close/>
                </a:path>
              </a:pathLst>
            </a:custGeom>
            <a:solidFill>
              <a:srgbClr val="FAE4D5"/>
            </a:solidFill>
            <a:ln>
              <a:noFill/>
            </a:ln>
          </p:spPr>
        </p:sp>
        <p:sp>
          <p:nvSpPr>
            <p:cNvPr id="399" name="Google Shape;399;p80"/>
            <p:cNvSpPr/>
            <p:nvPr/>
          </p:nvSpPr>
          <p:spPr>
            <a:xfrm>
              <a:off x="5246640" y="4979880"/>
              <a:ext cx="4571280" cy="996120"/>
            </a:xfrm>
            <a:custGeom>
              <a:rect b="b" l="l" r="r" t="t"/>
              <a:pathLst>
                <a:path extrusionOk="0" h="819150" w="4572000">
                  <a:moveTo>
                    <a:pt x="0" y="65049"/>
                  </a:moveTo>
                  <a:lnTo>
                    <a:pt x="5111" y="39728"/>
                  </a:lnTo>
                  <a:lnTo>
                    <a:pt x="19051" y="19051"/>
                  </a:lnTo>
                  <a:lnTo>
                    <a:pt x="39728" y="5111"/>
                  </a:lnTo>
                  <a:lnTo>
                    <a:pt x="65049" y="0"/>
                  </a:lnTo>
                  <a:lnTo>
                    <a:pt x="4506950" y="0"/>
                  </a:lnTo>
                  <a:lnTo>
                    <a:pt x="4532271" y="5111"/>
                  </a:lnTo>
                  <a:lnTo>
                    <a:pt x="4552948" y="19051"/>
                  </a:lnTo>
                  <a:lnTo>
                    <a:pt x="4566888" y="39728"/>
                  </a:lnTo>
                  <a:lnTo>
                    <a:pt x="4572000" y="65049"/>
                  </a:lnTo>
                  <a:lnTo>
                    <a:pt x="4572000" y="754100"/>
                  </a:lnTo>
                  <a:lnTo>
                    <a:pt x="4566888" y="779421"/>
                  </a:lnTo>
                  <a:lnTo>
                    <a:pt x="4552948" y="800098"/>
                  </a:lnTo>
                  <a:lnTo>
                    <a:pt x="4532271" y="814038"/>
                  </a:lnTo>
                  <a:lnTo>
                    <a:pt x="4506950" y="819150"/>
                  </a:lnTo>
                  <a:lnTo>
                    <a:pt x="65049" y="819150"/>
                  </a:lnTo>
                  <a:lnTo>
                    <a:pt x="39728" y="814038"/>
                  </a:lnTo>
                  <a:lnTo>
                    <a:pt x="19051" y="800098"/>
                  </a:lnTo>
                  <a:lnTo>
                    <a:pt x="5111" y="779421"/>
                  </a:lnTo>
                  <a:lnTo>
                    <a:pt x="0" y="754100"/>
                  </a:lnTo>
                  <a:lnTo>
                    <a:pt x="0" y="65049"/>
                  </a:lnTo>
                  <a:close/>
                </a:path>
              </a:pathLst>
            </a:custGeom>
            <a:noFill/>
            <a:ln cap="flat" cmpd="sng" w="129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00" name="Google Shape;400;p80"/>
          <p:cNvSpPr/>
          <p:nvPr/>
        </p:nvSpPr>
        <p:spPr>
          <a:xfrm>
            <a:off x="5344200" y="5209560"/>
            <a:ext cx="4357440" cy="6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let y = &lt;FancyDiv value={x} /&gt;;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80"/>
          <p:cNvGrpSpPr/>
          <p:nvPr/>
        </p:nvGrpSpPr>
        <p:grpSpPr>
          <a:xfrm>
            <a:off x="4098240" y="5351040"/>
            <a:ext cx="7428600" cy="75600"/>
            <a:chOff x="4098240" y="5351040"/>
            <a:chExt cx="7428600" cy="75600"/>
          </a:xfrm>
        </p:grpSpPr>
        <p:sp>
          <p:nvSpPr>
            <p:cNvPr id="402" name="Google Shape;402;p80"/>
            <p:cNvSpPr/>
            <p:nvPr/>
          </p:nvSpPr>
          <p:spPr>
            <a:xfrm>
              <a:off x="4098240" y="5389200"/>
              <a:ext cx="1084320" cy="360"/>
            </a:xfrm>
            <a:custGeom>
              <a:rect b="b" l="l" r="r" t="t"/>
              <a:pathLst>
                <a:path extrusionOk="0" h="120000"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noFill/>
            <a:ln cap="flat" cmpd="sng" w="2520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" name="Google Shape;403;p80"/>
            <p:cNvSpPr/>
            <p:nvPr/>
          </p:nvSpPr>
          <p:spPr>
            <a:xfrm>
              <a:off x="5170320" y="5351040"/>
              <a:ext cx="75600" cy="756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</p:sp>
        <p:sp>
          <p:nvSpPr>
            <p:cNvPr id="404" name="Google Shape;404;p80"/>
            <p:cNvSpPr/>
            <p:nvPr/>
          </p:nvSpPr>
          <p:spPr>
            <a:xfrm>
              <a:off x="9818640" y="5389200"/>
              <a:ext cx="1644480" cy="360"/>
            </a:xfrm>
            <a:custGeom>
              <a:rect b="b" l="l" r="r" t="t"/>
              <a:pathLst>
                <a:path extrusionOk="0" h="120000" w="1645284">
                  <a:moveTo>
                    <a:pt x="0" y="0"/>
                  </a:moveTo>
                  <a:lnTo>
                    <a:pt x="1645221" y="0"/>
                  </a:lnTo>
                </a:path>
              </a:pathLst>
            </a:custGeom>
            <a:noFill/>
            <a:ln cap="flat" cmpd="sng" w="2520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5" name="Google Shape;405;p80"/>
            <p:cNvSpPr/>
            <p:nvPr/>
          </p:nvSpPr>
          <p:spPr>
            <a:xfrm>
              <a:off x="11451240" y="5351040"/>
              <a:ext cx="75600" cy="756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</p:sp>
      </p:grpSp>
      <p:sp>
        <p:nvSpPr>
          <p:cNvPr id="406" name="Google Shape;406;p80"/>
          <p:cNvSpPr/>
          <p:nvPr/>
        </p:nvSpPr>
        <p:spPr>
          <a:xfrm>
            <a:off x="4223160" y="4948560"/>
            <a:ext cx="770760" cy="6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b="1" i="0" lang="en-IN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0"/>
          <p:cNvSpPr/>
          <p:nvPr/>
        </p:nvSpPr>
        <p:spPr>
          <a:xfrm>
            <a:off x="9962640" y="4939200"/>
            <a:ext cx="1379880" cy="6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b="1" i="0" lang="en-IN" sz="2000" u="none" cap="none" strike="noStrike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0"/>
          <p:cNvSpPr/>
          <p:nvPr/>
        </p:nvSpPr>
        <p:spPr>
          <a:xfrm>
            <a:off x="1557360" y="3388320"/>
            <a:ext cx="18756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function: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0"/>
          <p:cNvSpPr/>
          <p:nvPr/>
        </p:nvSpPr>
        <p:spPr>
          <a:xfrm>
            <a:off x="765720" y="5171400"/>
            <a:ext cx="2668680" cy="74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 function: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0000" y="1080000"/>
            <a:ext cx="3255840" cy="182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1"/>
          <p:cNvSpPr txBox="1"/>
          <p:nvPr/>
        </p:nvSpPr>
        <p:spPr>
          <a:xfrm>
            <a:off x="0" y="2450160"/>
            <a:ext cx="11902320" cy="126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 React, everything is a component”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2"/>
          <p:cNvSpPr txBox="1"/>
          <p:nvPr/>
        </p:nvSpPr>
        <p:spPr>
          <a:xfrm>
            <a:off x="-936000" y="642960"/>
            <a:ext cx="1051200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a React component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82"/>
          <p:cNvSpPr/>
          <p:nvPr/>
        </p:nvSpPr>
        <p:spPr>
          <a:xfrm>
            <a:off x="415440" y="2958120"/>
            <a:ext cx="8885520" cy="2369880"/>
          </a:xfrm>
          <a:custGeom>
            <a:rect b="b" l="l" r="r" t="t"/>
            <a:pathLst>
              <a:path extrusionOk="0" h="2124075" w="8886190">
                <a:moveTo>
                  <a:pt x="8885682" y="0"/>
                </a:moveTo>
                <a:lnTo>
                  <a:pt x="0" y="0"/>
                </a:lnTo>
                <a:lnTo>
                  <a:pt x="0" y="2123694"/>
                </a:lnTo>
                <a:lnTo>
                  <a:pt x="8885682" y="2123694"/>
                </a:lnTo>
                <a:lnTo>
                  <a:pt x="8885682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</p:sp>
      <p:sp>
        <p:nvSpPr>
          <p:cNvPr id="422" name="Google Shape;422;p82"/>
          <p:cNvSpPr/>
          <p:nvPr/>
        </p:nvSpPr>
        <p:spPr>
          <a:xfrm>
            <a:off x="768600" y="3298320"/>
            <a:ext cx="7302960" cy="11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C585C0"/>
                </a:solidFill>
                <a:latin typeface="Consolas"/>
                <a:ea typeface="Consolas"/>
                <a:cs typeface="Consolas"/>
                <a:sym typeface="Consolas"/>
              </a:rPr>
              <a:t>export default 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n-IN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63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C585C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Hello, world! My name is 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2"/>
          <p:cNvSpPr/>
          <p:nvPr/>
        </p:nvSpPr>
        <p:spPr>
          <a:xfrm>
            <a:off x="768600" y="4395600"/>
            <a:ext cx="5295960" cy="56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IN" sz="1800" u="none" cap="none" strike="noStrike">
                <a:solidFill>
                  <a:srgbClr val="4EC8AF"/>
                </a:solidFill>
                <a:latin typeface="Consolas"/>
                <a:ea typeface="Consolas"/>
                <a:cs typeface="Consolas"/>
                <a:sym typeface="Consolas"/>
              </a:rPr>
              <a:t>MyComponent </a:t>
            </a:r>
            <a:r>
              <a:rPr b="0" i="0" lang="en-IN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"aaron" </a:t>
            </a:r>
            <a:r>
              <a:rPr b="0" i="0" lang="en-IN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2"/>
          <p:cNvSpPr/>
          <p:nvPr/>
        </p:nvSpPr>
        <p:spPr>
          <a:xfrm>
            <a:off x="5016600" y="1791360"/>
            <a:ext cx="320112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15120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are passed through a single argument called “props”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82"/>
          <p:cNvGrpSpPr/>
          <p:nvPr/>
        </p:nvGrpSpPr>
        <p:grpSpPr>
          <a:xfrm>
            <a:off x="2531160" y="2482200"/>
            <a:ext cx="7067160" cy="3184920"/>
            <a:chOff x="2531160" y="2482200"/>
            <a:chExt cx="7067160" cy="3184920"/>
          </a:xfrm>
        </p:grpSpPr>
        <p:sp>
          <p:nvSpPr>
            <p:cNvPr id="426" name="Google Shape;426;p82"/>
            <p:cNvSpPr/>
            <p:nvPr/>
          </p:nvSpPr>
          <p:spPr>
            <a:xfrm>
              <a:off x="5706360" y="2482200"/>
              <a:ext cx="911880" cy="715680"/>
            </a:xfrm>
            <a:custGeom>
              <a:rect b="b" l="l" r="r" t="t"/>
              <a:pathLst>
                <a:path extrusionOk="0" h="716280" w="912495">
                  <a:moveTo>
                    <a:pt x="912228" y="0"/>
                  </a:moveTo>
                  <a:lnTo>
                    <a:pt x="0" y="715873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7" name="Google Shape;427;p82"/>
            <p:cNvSpPr/>
            <p:nvPr/>
          </p:nvSpPr>
          <p:spPr>
            <a:xfrm>
              <a:off x="5616360" y="3140280"/>
              <a:ext cx="138960" cy="128160"/>
            </a:xfrm>
            <a:custGeom>
              <a:rect b="b" l="l" r="r" t="t"/>
              <a:pathLst>
                <a:path extrusionOk="0" h="128904" w="139700">
                  <a:moveTo>
                    <a:pt x="60705" y="0"/>
                  </a:moveTo>
                  <a:lnTo>
                    <a:pt x="0" y="128358"/>
                  </a:lnTo>
                  <a:lnTo>
                    <a:pt x="139115" y="99910"/>
                  </a:lnTo>
                  <a:lnTo>
                    <a:pt x="6070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428" name="Google Shape;428;p82"/>
            <p:cNvSpPr/>
            <p:nvPr/>
          </p:nvSpPr>
          <p:spPr>
            <a:xfrm>
              <a:off x="2918880" y="4959720"/>
              <a:ext cx="264240" cy="707400"/>
            </a:xfrm>
            <a:custGeom>
              <a:rect b="b" l="l" r="r" t="t"/>
              <a:pathLst>
                <a:path extrusionOk="0" h="708025" w="264794">
                  <a:moveTo>
                    <a:pt x="0" y="707517"/>
                  </a:moveTo>
                  <a:lnTo>
                    <a:pt x="264744" y="0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9" name="Google Shape;429;p82"/>
            <p:cNvSpPr/>
            <p:nvPr/>
          </p:nvSpPr>
          <p:spPr>
            <a:xfrm>
              <a:off x="3119760" y="4852800"/>
              <a:ext cx="118800" cy="140760"/>
            </a:xfrm>
            <a:custGeom>
              <a:rect b="b" l="l" r="r" t="t"/>
              <a:pathLst>
                <a:path extrusionOk="0" h="141604" w="119380">
                  <a:moveTo>
                    <a:pt x="103974" y="0"/>
                  </a:moveTo>
                  <a:lnTo>
                    <a:pt x="0" y="96697"/>
                  </a:lnTo>
                  <a:lnTo>
                    <a:pt x="118948" y="141198"/>
                  </a:lnTo>
                  <a:lnTo>
                    <a:pt x="10397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430" name="Google Shape;430;p82"/>
            <p:cNvSpPr/>
            <p:nvPr/>
          </p:nvSpPr>
          <p:spPr>
            <a:xfrm>
              <a:off x="8266320" y="3359160"/>
              <a:ext cx="1332000" cy="360720"/>
            </a:xfrm>
            <a:custGeom>
              <a:rect b="b" l="l" r="r" t="t"/>
              <a:pathLst>
                <a:path extrusionOk="0" h="361314" w="1332865">
                  <a:moveTo>
                    <a:pt x="1332852" y="0"/>
                  </a:moveTo>
                  <a:lnTo>
                    <a:pt x="0" y="360819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1" name="Google Shape;431;p82"/>
            <p:cNvSpPr/>
            <p:nvPr/>
          </p:nvSpPr>
          <p:spPr>
            <a:xfrm>
              <a:off x="8156160" y="3655440"/>
              <a:ext cx="138960" cy="122400"/>
            </a:xfrm>
            <a:custGeom>
              <a:rect b="b" l="l" r="r" t="t"/>
              <a:pathLst>
                <a:path extrusionOk="0" h="123189" w="139700">
                  <a:moveTo>
                    <a:pt x="105994" y="0"/>
                  </a:moveTo>
                  <a:lnTo>
                    <a:pt x="0" y="94487"/>
                  </a:lnTo>
                  <a:lnTo>
                    <a:pt x="139179" y="122580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432" name="Google Shape;432;p82"/>
            <p:cNvSpPr/>
            <p:nvPr/>
          </p:nvSpPr>
          <p:spPr>
            <a:xfrm>
              <a:off x="2531160" y="2482200"/>
              <a:ext cx="436680" cy="614520"/>
            </a:xfrm>
            <a:custGeom>
              <a:rect b="b" l="l" r="r" t="t"/>
              <a:pathLst>
                <a:path extrusionOk="0" h="615314" w="437514">
                  <a:moveTo>
                    <a:pt x="0" y="0"/>
                  </a:moveTo>
                  <a:lnTo>
                    <a:pt x="437146" y="614730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3" name="Google Shape;433;p82"/>
            <p:cNvSpPr/>
            <p:nvPr/>
          </p:nvSpPr>
          <p:spPr>
            <a:xfrm>
              <a:off x="2909160" y="3049920"/>
              <a:ext cx="124920" cy="139680"/>
            </a:xfrm>
            <a:custGeom>
              <a:rect b="b" l="l" r="r" t="t"/>
              <a:pathLst>
                <a:path extrusionOk="0" h="140335" w="125730">
                  <a:moveTo>
                    <a:pt x="103505" y="0"/>
                  </a:moveTo>
                  <a:lnTo>
                    <a:pt x="0" y="73596"/>
                  </a:lnTo>
                  <a:lnTo>
                    <a:pt x="125349" y="140296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434" name="Google Shape;434;p82"/>
            <p:cNvSpPr/>
            <p:nvPr/>
          </p:nvSpPr>
          <p:spPr>
            <a:xfrm>
              <a:off x="5155920" y="4826520"/>
              <a:ext cx="1372320" cy="840600"/>
            </a:xfrm>
            <a:custGeom>
              <a:rect b="b" l="l" r="r" t="t"/>
              <a:pathLst>
                <a:path extrusionOk="0" h="841375" w="1372870">
                  <a:moveTo>
                    <a:pt x="1372857" y="841247"/>
                  </a:moveTo>
                  <a:lnTo>
                    <a:pt x="0" y="0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5" name="Google Shape;435;p82"/>
            <p:cNvSpPr/>
            <p:nvPr/>
          </p:nvSpPr>
          <p:spPr>
            <a:xfrm>
              <a:off x="5058360" y="4766760"/>
              <a:ext cx="140760" cy="119880"/>
            </a:xfrm>
            <a:custGeom>
              <a:rect b="b" l="l" r="r" t="t"/>
              <a:pathLst>
                <a:path extrusionOk="0" h="120650" w="141604">
                  <a:moveTo>
                    <a:pt x="0" y="0"/>
                  </a:moveTo>
                  <a:lnTo>
                    <a:pt x="75107" y="120497"/>
                  </a:lnTo>
                  <a:lnTo>
                    <a:pt x="141465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436" name="Google Shape;436;p82"/>
            <p:cNvSpPr/>
            <p:nvPr/>
          </p:nvSpPr>
          <p:spPr>
            <a:xfrm>
              <a:off x="6528600" y="4134960"/>
              <a:ext cx="83160" cy="1532160"/>
            </a:xfrm>
            <a:custGeom>
              <a:rect b="b" l="l" r="r" t="t"/>
              <a:pathLst>
                <a:path extrusionOk="0" h="1532889" w="83820">
                  <a:moveTo>
                    <a:pt x="0" y="1532699"/>
                  </a:moveTo>
                  <a:lnTo>
                    <a:pt x="83273" y="0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7" name="Google Shape;437;p82"/>
            <p:cNvSpPr/>
            <p:nvPr/>
          </p:nvSpPr>
          <p:spPr>
            <a:xfrm>
              <a:off x="6547680" y="4020840"/>
              <a:ext cx="126360" cy="129960"/>
            </a:xfrm>
            <a:custGeom>
              <a:rect b="b" l="l" r="r" t="t"/>
              <a:pathLst>
                <a:path extrusionOk="0" h="130810" w="127000">
                  <a:moveTo>
                    <a:pt x="70281" y="0"/>
                  </a:moveTo>
                  <a:lnTo>
                    <a:pt x="0" y="123367"/>
                  </a:lnTo>
                  <a:lnTo>
                    <a:pt x="126809" y="130251"/>
                  </a:lnTo>
                  <a:lnTo>
                    <a:pt x="7028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438" name="Google Shape;438;p82"/>
          <p:cNvSpPr/>
          <p:nvPr/>
        </p:nvSpPr>
        <p:spPr>
          <a:xfrm>
            <a:off x="1402560" y="5684040"/>
            <a:ext cx="303084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524160" lvl="0" marL="53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is </a:t>
            </a:r>
            <a:r>
              <a:rPr b="1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executed </a:t>
            </a: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if it was an HTML tag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2"/>
          <p:cNvSpPr/>
          <p:nvPr/>
        </p:nvSpPr>
        <p:spPr>
          <a:xfrm>
            <a:off x="9992520" y="3022200"/>
            <a:ext cx="200376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8136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outputs HTML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2"/>
          <p:cNvSpPr/>
          <p:nvPr/>
        </p:nvSpPr>
        <p:spPr>
          <a:xfrm>
            <a:off x="1379880" y="1791000"/>
            <a:ext cx="230040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617040" lvl="0" marL="629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component is just a function.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2"/>
          <p:cNvSpPr/>
          <p:nvPr/>
        </p:nvSpPr>
        <p:spPr>
          <a:xfrm>
            <a:off x="5220000" y="5684040"/>
            <a:ext cx="261612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319680" lvl="0" marL="332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are passed in as HTML attributes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3"/>
          <p:cNvSpPr txBox="1"/>
          <p:nvPr/>
        </p:nvSpPr>
        <p:spPr>
          <a:xfrm>
            <a:off x="-1287720" y="62640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rendering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3"/>
          <p:cNvSpPr/>
          <p:nvPr/>
        </p:nvSpPr>
        <p:spPr>
          <a:xfrm>
            <a:off x="226800" y="2253240"/>
            <a:ext cx="8926920" cy="200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216000" lvl="3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component function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say it “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renders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components may re-render at any time.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job is to ensure that every time the component re-renders, the correct output is produced.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4"/>
          <p:cNvSpPr txBox="1"/>
          <p:nvPr/>
        </p:nvSpPr>
        <p:spPr>
          <a:xfrm>
            <a:off x="-1533600" y="59508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hooks?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4"/>
          <p:cNvSpPr/>
          <p:nvPr/>
        </p:nvSpPr>
        <p:spPr>
          <a:xfrm>
            <a:off x="9135000" y="2654280"/>
            <a:ext cx="125604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useState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4"/>
          <p:cNvSpPr/>
          <p:nvPr/>
        </p:nvSpPr>
        <p:spPr>
          <a:xfrm>
            <a:off x="9135000" y="3193560"/>
            <a:ext cx="141012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useEffect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4"/>
          <p:cNvSpPr/>
          <p:nvPr/>
        </p:nvSpPr>
        <p:spPr>
          <a:xfrm>
            <a:off x="9135000" y="3809520"/>
            <a:ext cx="156384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useReducer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4"/>
          <p:cNvSpPr/>
          <p:nvPr/>
        </p:nvSpPr>
        <p:spPr>
          <a:xfrm>
            <a:off x="9135000" y="4348800"/>
            <a:ext cx="1718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useMemo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4"/>
          <p:cNvSpPr/>
          <p:nvPr/>
        </p:nvSpPr>
        <p:spPr>
          <a:xfrm>
            <a:off x="9135000" y="4888440"/>
            <a:ext cx="94860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useRef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4"/>
          <p:cNvSpPr/>
          <p:nvPr/>
        </p:nvSpPr>
        <p:spPr>
          <a:xfrm>
            <a:off x="9135000" y="5427720"/>
            <a:ext cx="1718280" cy="3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useCallback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4"/>
          <p:cNvSpPr/>
          <p:nvPr/>
        </p:nvSpPr>
        <p:spPr>
          <a:xfrm>
            <a:off x="8738280" y="2817360"/>
            <a:ext cx="165600" cy="710640"/>
          </a:xfrm>
          <a:custGeom>
            <a:rect b="b" l="l" r="r" t="t"/>
            <a:pathLst>
              <a:path extrusionOk="0" h="711200" w="166370">
                <a:moveTo>
                  <a:pt x="166116" y="710946"/>
                </a:moveTo>
                <a:lnTo>
                  <a:pt x="133785" y="704637"/>
                </a:lnTo>
                <a:lnTo>
                  <a:pt x="107384" y="687431"/>
                </a:lnTo>
                <a:lnTo>
                  <a:pt x="89585" y="661911"/>
                </a:lnTo>
                <a:lnTo>
                  <a:pt x="83058" y="630656"/>
                </a:lnTo>
                <a:lnTo>
                  <a:pt x="83058" y="435762"/>
                </a:lnTo>
                <a:lnTo>
                  <a:pt x="76530" y="404507"/>
                </a:lnTo>
                <a:lnTo>
                  <a:pt x="58731" y="378987"/>
                </a:lnTo>
                <a:lnTo>
                  <a:pt x="32330" y="361781"/>
                </a:lnTo>
                <a:lnTo>
                  <a:pt x="0" y="355473"/>
                </a:lnTo>
                <a:lnTo>
                  <a:pt x="32330" y="349164"/>
                </a:lnTo>
                <a:lnTo>
                  <a:pt x="58731" y="331958"/>
                </a:lnTo>
                <a:lnTo>
                  <a:pt x="76530" y="306438"/>
                </a:lnTo>
                <a:lnTo>
                  <a:pt x="83058" y="275183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noFill/>
          <a:ln cap="flat" cmpd="sng" w="25200">
            <a:solidFill>
              <a:srgbClr val="2D75B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84"/>
          <p:cNvSpPr/>
          <p:nvPr/>
        </p:nvSpPr>
        <p:spPr>
          <a:xfrm>
            <a:off x="6991920" y="2834280"/>
            <a:ext cx="1404000" cy="9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165960" lvl="0" marL="178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cover these today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84"/>
          <p:cNvSpPr/>
          <p:nvPr/>
        </p:nvSpPr>
        <p:spPr>
          <a:xfrm>
            <a:off x="8738280" y="3924720"/>
            <a:ext cx="165600" cy="1829880"/>
          </a:xfrm>
          <a:custGeom>
            <a:rect b="b" l="l" r="r" t="t"/>
            <a:pathLst>
              <a:path extrusionOk="0" h="1830704" w="166370">
                <a:moveTo>
                  <a:pt x="166116" y="1830324"/>
                </a:moveTo>
                <a:lnTo>
                  <a:pt x="133785" y="1824015"/>
                </a:lnTo>
                <a:lnTo>
                  <a:pt x="107384" y="1806809"/>
                </a:lnTo>
                <a:lnTo>
                  <a:pt x="89585" y="1781289"/>
                </a:lnTo>
                <a:lnTo>
                  <a:pt x="83058" y="1750034"/>
                </a:lnTo>
                <a:lnTo>
                  <a:pt x="83058" y="995451"/>
                </a:lnTo>
                <a:lnTo>
                  <a:pt x="76530" y="964196"/>
                </a:lnTo>
                <a:lnTo>
                  <a:pt x="58731" y="938676"/>
                </a:lnTo>
                <a:lnTo>
                  <a:pt x="32330" y="921470"/>
                </a:lnTo>
                <a:lnTo>
                  <a:pt x="0" y="915162"/>
                </a:lnTo>
                <a:lnTo>
                  <a:pt x="32330" y="908853"/>
                </a:lnTo>
                <a:lnTo>
                  <a:pt x="58731" y="891647"/>
                </a:lnTo>
                <a:lnTo>
                  <a:pt x="76530" y="866127"/>
                </a:lnTo>
                <a:lnTo>
                  <a:pt x="83058" y="834872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noFill/>
          <a:ln cap="flat" cmpd="sng" w="252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84"/>
          <p:cNvSpPr/>
          <p:nvPr/>
        </p:nvSpPr>
        <p:spPr>
          <a:xfrm>
            <a:off x="6574320" y="4412160"/>
            <a:ext cx="182160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</a:t>
            </a:r>
            <a:r>
              <a:rPr b="1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today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84"/>
          <p:cNvSpPr/>
          <p:nvPr/>
        </p:nvSpPr>
        <p:spPr>
          <a:xfrm>
            <a:off x="6812640" y="1904040"/>
            <a:ext cx="210060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5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hooks: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4"/>
          <p:cNvSpPr/>
          <p:nvPr/>
        </p:nvSpPr>
        <p:spPr>
          <a:xfrm>
            <a:off x="916920" y="1819080"/>
            <a:ext cx="4642560" cy="121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56840" lvl="0" marL="469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Hooks: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functions that allow developers to hook into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lifecycle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React components.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4"/>
          <p:cNvSpPr/>
          <p:nvPr/>
        </p:nvSpPr>
        <p:spPr>
          <a:xfrm>
            <a:off x="917280" y="3330720"/>
            <a:ext cx="485892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56840" lvl="0" marL="469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State: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data values associated with a React component instance.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84"/>
          <p:cNvSpPr/>
          <p:nvPr/>
        </p:nvSpPr>
        <p:spPr>
          <a:xfrm>
            <a:off x="917280" y="4842720"/>
            <a:ext cx="4793040" cy="121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56840" lvl="0" marL="46944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Lifecycle: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events associated with a React component instance (create, render, destroy, etc).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/>
        </p:nvSpPr>
        <p:spPr>
          <a:xfrm>
            <a:off x="-1168560" y="57312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React hook: </a:t>
            </a:r>
            <a:r>
              <a:rPr b="1" i="0" lang="en-IN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useState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85"/>
          <p:cNvSpPr/>
          <p:nvPr/>
        </p:nvSpPr>
        <p:spPr>
          <a:xfrm>
            <a:off x="1114475" y="1190225"/>
            <a:ext cx="10976700" cy="549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1280" lvl="0" marL="92700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values internally when the component re-renders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1280" lvl="0" marL="92700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 React to re-render the component when the value changes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26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1826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000" y="3438450"/>
            <a:ext cx="7739650" cy="27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8"/>
          <p:cNvSpPr txBox="1"/>
          <p:nvPr/>
        </p:nvSpPr>
        <p:spPr>
          <a:xfrm>
            <a:off x="594723" y="642600"/>
            <a:ext cx="79998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b="1" lang="en-IN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know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8"/>
          <p:cNvSpPr/>
          <p:nvPr/>
        </p:nvSpPr>
        <p:spPr>
          <a:xfrm>
            <a:off x="594720" y="2097360"/>
            <a:ext cx="114717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49639" lvl="0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49639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lang="en-I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49639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•"/>
            </a:pPr>
            <a:r>
              <a:rPr lang="en-I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Javascript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9639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•"/>
            </a:pPr>
            <a:r>
              <a:rPr lang="en-IN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Fundamentals (Functions, Conditionals, Loops etc.)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8279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61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6"/>
          <p:cNvSpPr txBox="1"/>
          <p:nvPr/>
        </p:nvSpPr>
        <p:spPr>
          <a:xfrm>
            <a:off x="207825" y="751325"/>
            <a:ext cx="109767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431639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component re-rendering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6"/>
          <p:cNvSpPr/>
          <p:nvPr/>
        </p:nvSpPr>
        <p:spPr>
          <a:xfrm>
            <a:off x="916920" y="1783800"/>
            <a:ext cx="6667920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component will only re-render when…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92664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value inside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props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996920" marR="0" rtl="0" algn="l">
              <a:lnSpc>
                <a:spcPct val="100000"/>
              </a:lnSpc>
              <a:spcBef>
                <a:spcPts val="2316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or –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926640" marR="0" rtl="0" algn="l">
              <a:lnSpc>
                <a:spcPct val="100000"/>
              </a:lnSpc>
              <a:spcBef>
                <a:spcPts val="181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AutoNum type="arabicPeriod" startAt="2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useState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setter is called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2484000"/>
            <a:ext cx="4192200" cy="23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7"/>
          <p:cNvSpPr txBox="1"/>
          <p:nvPr/>
        </p:nvSpPr>
        <p:spPr>
          <a:xfrm>
            <a:off x="-1037160" y="63576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React hook: </a:t>
            </a:r>
            <a:r>
              <a:rPr b="1" i="0" lang="en-IN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useEffect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87"/>
          <p:cNvSpPr/>
          <p:nvPr/>
        </p:nvSpPr>
        <p:spPr>
          <a:xfrm>
            <a:off x="916920" y="1793160"/>
            <a:ext cx="9471600" cy="35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 as an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running code in response to value changes</a:t>
            </a:r>
            <a:r>
              <a:rPr b="0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266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215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77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87"/>
          <p:cNvSpPr/>
          <p:nvPr/>
        </p:nvSpPr>
        <p:spPr>
          <a:xfrm>
            <a:off x="1279800" y="6008400"/>
            <a:ext cx="3417480" cy="9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138600" lvl="0" marL="15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list of values such that changes should trigger this code to run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6400" y="3547800"/>
            <a:ext cx="7868520" cy="10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6400" y="4820760"/>
            <a:ext cx="7868520" cy="78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2520" y="5804280"/>
            <a:ext cx="7856280" cy="78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8"/>
          <p:cNvSpPr txBox="1"/>
          <p:nvPr/>
        </p:nvSpPr>
        <p:spPr>
          <a:xfrm>
            <a:off x="1114650" y="829800"/>
            <a:ext cx="10334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COMPONENT LIFECYCLE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88"/>
          <p:cNvSpPr txBox="1"/>
          <p:nvPr/>
        </p:nvSpPr>
        <p:spPr>
          <a:xfrm>
            <a:off x="1495440" y="2521080"/>
            <a:ext cx="9200520" cy="29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phases in the React Component Lifecycle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Mounting Phase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Phase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mounting Phase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760" y="3194640"/>
            <a:ext cx="4047840" cy="316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9"/>
          <p:cNvSpPr txBox="1"/>
          <p:nvPr/>
        </p:nvSpPr>
        <p:spPr>
          <a:xfrm>
            <a:off x="325080" y="42264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Mounting Phase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9"/>
          <p:cNvSpPr txBox="1"/>
          <p:nvPr/>
        </p:nvSpPr>
        <p:spPr>
          <a:xfrm>
            <a:off x="510101" y="1706050"/>
            <a:ext cx="43467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Functional component  is being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Created and added to the DOM.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phase , you typically initialise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and perform any setup that's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when the component is first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rendered.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60" y="1440000"/>
            <a:ext cx="7209360" cy="45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0"/>
          <p:cNvSpPr txBox="1"/>
          <p:nvPr/>
        </p:nvSpPr>
        <p:spPr>
          <a:xfrm>
            <a:off x="399960" y="96480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Phase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90"/>
          <p:cNvSpPr txBox="1"/>
          <p:nvPr/>
        </p:nvSpPr>
        <p:spPr>
          <a:xfrm>
            <a:off x="212040" y="1519200"/>
            <a:ext cx="10938600" cy="29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phase , the functional component is re-rendered due to change in its props or state.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/>
            </a:br>
            <a:br>
              <a:rPr b="0" i="0" lang="en-IN" sz="1800" u="none" cap="none" strike="noStrike"/>
            </a:br>
            <a:br>
              <a:rPr b="0" i="0" lang="en-IN" sz="1800" u="none" cap="none" strike="noStrike"/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320" y="2903040"/>
            <a:ext cx="8534160" cy="360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1"/>
          <p:cNvSpPr txBox="1"/>
          <p:nvPr/>
        </p:nvSpPr>
        <p:spPr>
          <a:xfrm>
            <a:off x="353150" y="547925"/>
            <a:ext cx="100581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b="1" lang="en-IN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Mounting Phase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1"/>
          <p:cNvSpPr txBox="1"/>
          <p:nvPr/>
        </p:nvSpPr>
        <p:spPr>
          <a:xfrm>
            <a:off x="353160" y="2051640"/>
            <a:ext cx="4908600" cy="29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unmounting phase, the functional component is being removed from the DOM. The cleanup function in the useEffect hook simulates the behaviour of componentWillUnmount.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0" y="1641960"/>
            <a:ext cx="5595480" cy="490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2"/>
          <p:cNvSpPr txBox="1"/>
          <p:nvPr/>
        </p:nvSpPr>
        <p:spPr>
          <a:xfrm>
            <a:off x="-520560" y="63576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431639" lvl="0" marL="93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new React app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2"/>
          <p:cNvSpPr/>
          <p:nvPr/>
        </p:nvSpPr>
        <p:spPr>
          <a:xfrm>
            <a:off x="916920" y="1793160"/>
            <a:ext cx="7518240" cy="22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new React app is simple!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9266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Node.js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926640" marR="0" rtl="0" algn="l">
              <a:lnSpc>
                <a:spcPct val="100000"/>
              </a:lnSpc>
              <a:spcBef>
                <a:spcPts val="20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Run:	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npx create-react-app app-name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9266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AutoNum type="arabicPeriod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app created in folder:	</a:t>
            </a: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./app-name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3"/>
          <p:cNvSpPr txBox="1"/>
          <p:nvPr/>
        </p:nvSpPr>
        <p:spPr>
          <a:xfrm>
            <a:off x="774600" y="485275"/>
            <a:ext cx="102963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a new React app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93"/>
          <p:cNvGrpSpPr/>
          <p:nvPr/>
        </p:nvGrpSpPr>
        <p:grpSpPr>
          <a:xfrm>
            <a:off x="4191480" y="1794600"/>
            <a:ext cx="4108680" cy="4350240"/>
            <a:chOff x="4191480" y="1794600"/>
            <a:chExt cx="4108680" cy="4350240"/>
          </a:xfrm>
        </p:grpSpPr>
        <p:pic>
          <p:nvPicPr>
            <p:cNvPr id="531" name="Google Shape;531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2200" y="1794600"/>
              <a:ext cx="3477960" cy="435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93"/>
            <p:cNvSpPr/>
            <p:nvPr/>
          </p:nvSpPr>
          <p:spPr>
            <a:xfrm>
              <a:off x="4191480" y="3232800"/>
              <a:ext cx="700200" cy="114840"/>
            </a:xfrm>
            <a:custGeom>
              <a:rect b="b" l="l" r="r" t="t"/>
              <a:pathLst>
                <a:path extrusionOk="0" h="115570" w="701040">
                  <a:moveTo>
                    <a:pt x="0" y="114973"/>
                  </a:moveTo>
                  <a:lnTo>
                    <a:pt x="701014" y="0"/>
                  </a:lnTo>
                </a:path>
              </a:pathLst>
            </a:custGeom>
            <a:noFill/>
            <a:ln cap="flat" cmpd="sng" w="25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3" name="Google Shape;533;p93"/>
            <p:cNvSpPr/>
            <p:nvPr/>
          </p:nvSpPr>
          <p:spPr>
            <a:xfrm>
              <a:off x="4869720" y="3172320"/>
              <a:ext cx="135000" cy="124920"/>
            </a:xfrm>
            <a:custGeom>
              <a:rect b="b" l="l" r="r" t="t"/>
              <a:pathLst>
                <a:path extrusionOk="0" h="125729" w="135890">
                  <a:moveTo>
                    <a:pt x="0" y="0"/>
                  </a:moveTo>
                  <a:lnTo>
                    <a:pt x="20561" y="125323"/>
                  </a:lnTo>
                  <a:lnTo>
                    <a:pt x="135610" y="4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534" name="Google Shape;534;p93"/>
            <p:cNvSpPr/>
            <p:nvPr/>
          </p:nvSpPr>
          <p:spPr>
            <a:xfrm>
              <a:off x="4923000" y="2867040"/>
              <a:ext cx="1452240" cy="723240"/>
            </a:xfrm>
            <a:custGeom>
              <a:rect b="b" l="l" r="r" t="t"/>
              <a:pathLst>
                <a:path extrusionOk="0" h="723900" w="1452879">
                  <a:moveTo>
                    <a:pt x="0" y="0"/>
                  </a:moveTo>
                  <a:lnTo>
                    <a:pt x="1452372" y="0"/>
                  </a:lnTo>
                  <a:lnTo>
                    <a:pt x="1452372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5" name="Google Shape;535;p93"/>
            <p:cNvSpPr/>
            <p:nvPr/>
          </p:nvSpPr>
          <p:spPr>
            <a:xfrm>
              <a:off x="4191480" y="2021040"/>
              <a:ext cx="888840" cy="392400"/>
            </a:xfrm>
            <a:custGeom>
              <a:rect b="b" l="l" r="r" t="t"/>
              <a:pathLst>
                <a:path extrusionOk="0" h="393064" w="889634">
                  <a:moveTo>
                    <a:pt x="0" y="0"/>
                  </a:moveTo>
                  <a:lnTo>
                    <a:pt x="889266" y="392798"/>
                  </a:lnTo>
                </a:path>
              </a:pathLst>
            </a:custGeom>
            <a:noFill/>
            <a:ln cap="flat" cmpd="sng" w="252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6" name="Google Shape;536;p93"/>
            <p:cNvSpPr/>
            <p:nvPr/>
          </p:nvSpPr>
          <p:spPr>
            <a:xfrm>
              <a:off x="5043600" y="2350800"/>
              <a:ext cx="141480" cy="115560"/>
            </a:xfrm>
            <a:custGeom>
              <a:rect b="b" l="l" r="r" t="t"/>
              <a:pathLst>
                <a:path extrusionOk="0" h="116205" w="142240">
                  <a:moveTo>
                    <a:pt x="51320" y="0"/>
                  </a:moveTo>
                  <a:lnTo>
                    <a:pt x="0" y="116166"/>
                  </a:lnTo>
                  <a:lnTo>
                    <a:pt x="141833" y="109410"/>
                  </a:lnTo>
                  <a:lnTo>
                    <a:pt x="5132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</p:sp>
        <p:sp>
          <p:nvSpPr>
            <p:cNvPr id="537" name="Google Shape;537;p93"/>
            <p:cNvSpPr/>
            <p:nvPr/>
          </p:nvSpPr>
          <p:spPr>
            <a:xfrm>
              <a:off x="4191480" y="5440680"/>
              <a:ext cx="709200" cy="194760"/>
            </a:xfrm>
            <a:custGeom>
              <a:rect b="b" l="l" r="r" t="t"/>
              <a:pathLst>
                <a:path extrusionOk="0" h="195579" w="709929">
                  <a:moveTo>
                    <a:pt x="0" y="195059"/>
                  </a:moveTo>
                  <a:lnTo>
                    <a:pt x="709447" y="0"/>
                  </a:lnTo>
                </a:path>
              </a:pathLst>
            </a:custGeom>
            <a:noFill/>
            <a:ln cap="flat" cmpd="sng" w="25200">
              <a:solidFill>
                <a:srgbClr val="00AFE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38" name="Google Shape;538;p93"/>
            <p:cNvSpPr/>
            <p:nvPr/>
          </p:nvSpPr>
          <p:spPr>
            <a:xfrm>
              <a:off x="4871880" y="5383080"/>
              <a:ext cx="138960" cy="121680"/>
            </a:xfrm>
            <a:custGeom>
              <a:rect b="b" l="l" r="r" t="t"/>
              <a:pathLst>
                <a:path extrusionOk="0" h="122554" w="139700">
                  <a:moveTo>
                    <a:pt x="0" y="0"/>
                  </a:moveTo>
                  <a:lnTo>
                    <a:pt x="33667" y="122453"/>
                  </a:lnTo>
                  <a:lnTo>
                    <a:pt x="139280" y="2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  <p:sp>
          <p:nvSpPr>
            <p:cNvPr id="539" name="Google Shape;539;p93"/>
            <p:cNvSpPr/>
            <p:nvPr/>
          </p:nvSpPr>
          <p:spPr>
            <a:xfrm>
              <a:off x="4923000" y="5166000"/>
              <a:ext cx="1647000" cy="488880"/>
            </a:xfrm>
            <a:custGeom>
              <a:rect b="b" l="l" r="r" t="t"/>
              <a:pathLst>
                <a:path extrusionOk="0" h="489585" w="1647825">
                  <a:moveTo>
                    <a:pt x="0" y="0"/>
                  </a:moveTo>
                  <a:lnTo>
                    <a:pt x="1647444" y="0"/>
                  </a:lnTo>
                  <a:lnTo>
                    <a:pt x="1647444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950">
              <a:solidFill>
                <a:srgbClr val="00AFE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0" name="Google Shape;540;p93"/>
            <p:cNvSpPr/>
            <p:nvPr/>
          </p:nvSpPr>
          <p:spPr>
            <a:xfrm>
              <a:off x="4192920" y="4058640"/>
              <a:ext cx="721440" cy="463320"/>
            </a:xfrm>
            <a:custGeom>
              <a:rect b="b" l="l" r="r" t="t"/>
              <a:pathLst>
                <a:path extrusionOk="0" h="464185" w="721995">
                  <a:moveTo>
                    <a:pt x="0" y="464070"/>
                  </a:moveTo>
                  <a:lnTo>
                    <a:pt x="721982" y="0"/>
                  </a:lnTo>
                </a:path>
              </a:pathLst>
            </a:custGeom>
            <a:noFill/>
            <a:ln cap="flat" cmpd="sng" w="2520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1" name="Google Shape;541;p93"/>
            <p:cNvSpPr/>
            <p:nvPr/>
          </p:nvSpPr>
          <p:spPr>
            <a:xfrm>
              <a:off x="4870080" y="3997080"/>
              <a:ext cx="140760" cy="121680"/>
            </a:xfrm>
            <a:custGeom>
              <a:rect b="b" l="l" r="r" t="t"/>
              <a:pathLst>
                <a:path extrusionOk="0" h="122554" w="141604">
                  <a:moveTo>
                    <a:pt x="141160" y="0"/>
                  </a:moveTo>
                  <a:lnTo>
                    <a:pt x="0" y="15252"/>
                  </a:lnTo>
                  <a:lnTo>
                    <a:pt x="68668" y="122085"/>
                  </a:lnTo>
                  <a:lnTo>
                    <a:pt x="141160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</p:sp>
        <p:sp>
          <p:nvSpPr>
            <p:cNvPr id="542" name="Google Shape;542;p93"/>
            <p:cNvSpPr/>
            <p:nvPr/>
          </p:nvSpPr>
          <p:spPr>
            <a:xfrm>
              <a:off x="4923000" y="3608280"/>
              <a:ext cx="1452240" cy="488880"/>
            </a:xfrm>
            <a:custGeom>
              <a:rect b="b" l="l" r="r" t="t"/>
              <a:pathLst>
                <a:path extrusionOk="0" h="489585" w="1452879">
                  <a:moveTo>
                    <a:pt x="0" y="0"/>
                  </a:moveTo>
                  <a:lnTo>
                    <a:pt x="1452372" y="0"/>
                  </a:lnTo>
                  <a:lnTo>
                    <a:pt x="1452372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95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43" name="Google Shape;543;p93"/>
          <p:cNvSpPr/>
          <p:nvPr/>
        </p:nvSpPr>
        <p:spPr>
          <a:xfrm>
            <a:off x="586800" y="1317240"/>
            <a:ext cx="3449880" cy="482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397440" lvl="0" marL="12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0" i="0" lang="en-IN" sz="2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the initial html document and other static assets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9744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397440" lvl="0" marL="12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880" lvl="0" marL="1502280" marR="0" rtl="0" algn="r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boilerplate starter component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880" lvl="0" marL="1502280" marR="0" rtl="0" algn="l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119520" lvl="0" marL="1585440" marR="0" rtl="0" algn="r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index.js </a:t>
            </a:r>
            <a:r>
              <a:rPr b="0" i="0" lang="en-IN" sz="2000" u="none" cap="none" strike="noStrike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binds React to the DOM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119520" lvl="0" marL="158544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39879" lvl="0" marL="147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A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package.json </a:t>
            </a:r>
            <a:r>
              <a:rPr b="0" i="0" lang="en-IN" sz="2000" u="none" cap="none" strike="noStrike">
                <a:solidFill>
                  <a:srgbClr val="00A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configures npm dependencies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4"/>
          <p:cNvSpPr txBox="1"/>
          <p:nvPr/>
        </p:nvSpPr>
        <p:spPr>
          <a:xfrm>
            <a:off x="-1851480" y="791280"/>
            <a:ext cx="992952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React project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4"/>
          <p:cNvSpPr txBox="1"/>
          <p:nvPr/>
        </p:nvSpPr>
        <p:spPr>
          <a:xfrm>
            <a:off x="571320" y="2105280"/>
            <a:ext cx="10059120" cy="38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30560" lvl="0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you’re ready to launch your app, run this command: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6640" marR="0" rtl="0" algn="l">
              <a:lnSpc>
                <a:spcPct val="100000"/>
              </a:lnSpc>
              <a:spcBef>
                <a:spcPts val="2081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npm run build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14000"/>
              </a:lnSpc>
              <a:spcBef>
                <a:spcPts val="204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bundles your app into CSS/JS/HTML files and puts them in the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/build </a:t>
            </a: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00000"/>
              </a:lnSpc>
              <a:spcBef>
                <a:spcPts val="206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files can be served from an AWS S3 bucket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5"/>
          <p:cNvSpPr txBox="1"/>
          <p:nvPr/>
        </p:nvSpPr>
        <p:spPr>
          <a:xfrm>
            <a:off x="-1155600" y="416880"/>
            <a:ext cx="9657720" cy="10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431639" lvl="0" marL="9399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30000" i="0" lang="en-IN" sz="38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 </a:t>
            </a:r>
            <a:r>
              <a:rPr b="1" i="0" lang="en-IN" sz="3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party components and libraries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95"/>
          <p:cNvSpPr/>
          <p:nvPr/>
        </p:nvSpPr>
        <p:spPr>
          <a:xfrm>
            <a:off x="1511400" y="1496150"/>
            <a:ext cx="64800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30560" lvl="0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React-Router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Redux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Material-UI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00000"/>
              </a:lnSpc>
              <a:spcBef>
                <a:spcPts val="265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0560" lvl="0" marL="46944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Font-Awesome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8280" lvl="0" marL="46944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9"/>
          <p:cNvSpPr txBox="1"/>
          <p:nvPr/>
        </p:nvSpPr>
        <p:spPr>
          <a:xfrm>
            <a:off x="594723" y="642600"/>
            <a:ext cx="79998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React?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9"/>
          <p:cNvSpPr/>
          <p:nvPr/>
        </p:nvSpPr>
        <p:spPr>
          <a:xfrm>
            <a:off x="594720" y="2097360"/>
            <a:ext cx="1147176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449640" lvl="0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0" i="0" lang="en-IN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is a JavaScript Library built and maintained by </a:t>
            </a:r>
            <a:r>
              <a:rPr b="1" i="0" lang="en-IN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49640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</a:pPr>
            <a:r>
              <a:rPr b="0" i="0" lang="en-IN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</a:t>
            </a:r>
            <a:r>
              <a:rPr b="1" i="0" lang="en-IN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web development.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49640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•"/>
            </a:pPr>
            <a:r>
              <a:rPr b="0" i="0" lang="en-IN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is an efficient, declarative, and flexible open-source javascript library for building simple fast,  and scalable frontends of web applications.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8280" lvl="0" marL="46944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61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8440" y="4645440"/>
            <a:ext cx="1743480" cy="174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6360" y="4645440"/>
            <a:ext cx="1434240" cy="14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6"/>
          <p:cNvSpPr txBox="1"/>
          <p:nvPr/>
        </p:nvSpPr>
        <p:spPr>
          <a:xfrm>
            <a:off x="1436760" y="283392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THANK YOU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/>
          <p:nvPr/>
        </p:nvSpPr>
        <p:spPr>
          <a:xfrm>
            <a:off x="376560" y="382680"/>
            <a:ext cx="12011760" cy="160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Benefits of React JS for Front-end Development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0"/>
          <p:cNvSpPr/>
          <p:nvPr/>
        </p:nvSpPr>
        <p:spPr>
          <a:xfrm>
            <a:off x="4630680" y="1986480"/>
            <a:ext cx="6654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9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definition, organization, and storage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0"/>
          <p:cNvSpPr/>
          <p:nvPr/>
        </p:nvSpPr>
        <p:spPr>
          <a:xfrm>
            <a:off x="4630680" y="2864520"/>
            <a:ext cx="6654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9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handlers respond to user actions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0"/>
          <p:cNvSpPr/>
          <p:nvPr/>
        </p:nvSpPr>
        <p:spPr>
          <a:xfrm>
            <a:off x="4630680" y="4620240"/>
            <a:ext cx="6654600" cy="4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9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Resolve URLs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0"/>
          <p:cNvSpPr/>
          <p:nvPr/>
        </p:nvSpPr>
        <p:spPr>
          <a:xfrm>
            <a:off x="4630680" y="5497920"/>
            <a:ext cx="6654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9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with server(s) through APIs and AJAX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5880" y="1361520"/>
            <a:ext cx="917964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 txBox="1"/>
          <p:nvPr/>
        </p:nvSpPr>
        <p:spPr>
          <a:xfrm>
            <a:off x="-583200" y="704520"/>
            <a:ext cx="852408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 of React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1"/>
          <p:cNvSpPr/>
          <p:nvPr/>
        </p:nvSpPr>
        <p:spPr>
          <a:xfrm>
            <a:off x="982425" y="2160000"/>
            <a:ext cx="101076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513360" lvl="0" marL="52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AutoNum type="arabicPeriod"/>
            </a:pPr>
            <a:r>
              <a:rPr b="0" i="0" lang="en-I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and HTML in the same file (JSX)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5520" lvl="0" marL="52632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360" lvl="0" marL="52632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AutoNum type="arabicPeriod"/>
            </a:pPr>
            <a:r>
              <a:rPr b="0" i="0" lang="en-I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Dom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5520" lvl="0" marL="52632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360" lvl="0" marL="52632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AutoNum type="arabicPeriod"/>
            </a:pPr>
            <a:r>
              <a:rPr b="0" i="0" lang="en-I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Programming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3360" lvl="0" marL="52632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AutoNum type="arabicPeriod"/>
            </a:pPr>
            <a:r>
              <a:rPr b="0" i="0" lang="en-I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Components, props, state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2"/>
          <p:cNvSpPr txBox="1"/>
          <p:nvPr/>
        </p:nvSpPr>
        <p:spPr>
          <a:xfrm>
            <a:off x="-1897200" y="87912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jsx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2"/>
          <p:cNvSpPr txBox="1"/>
          <p:nvPr/>
        </p:nvSpPr>
        <p:spPr>
          <a:xfrm>
            <a:off x="925725" y="1697400"/>
            <a:ext cx="109140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900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 allows HTML (XML) and JavaScript to be combined in one file.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79" lvl="0" marL="216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faster development.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i="0" lang="en-IN" sz="28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 follows rules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80" lvl="0" marL="67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 single root element.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80" lvl="0" marL="67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elements must be closed.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80" lvl="0" marL="67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camelCase all most of the things.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80" lvl="0" marL="673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arenR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do not natively support JSX.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79" lvl="0" marL="21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 must be converted to HTML and JavaScript through the build process.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079" lvl="0" marL="21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tools exist for managing this process including Vite, Webpack and Snowpack.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3"/>
          <p:cNvSpPr txBox="1"/>
          <p:nvPr/>
        </p:nvSpPr>
        <p:spPr>
          <a:xfrm>
            <a:off x="-1053000" y="673200"/>
            <a:ext cx="9929520" cy="69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255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JSX: Example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3"/>
          <p:cNvSpPr/>
          <p:nvPr/>
        </p:nvSpPr>
        <p:spPr>
          <a:xfrm>
            <a:off x="916560" y="2046240"/>
            <a:ext cx="516996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3"/>
          <p:cNvSpPr/>
          <p:nvPr/>
        </p:nvSpPr>
        <p:spPr>
          <a:xfrm>
            <a:off x="7132320" y="3689640"/>
            <a:ext cx="3915360" cy="275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3"/>
          <p:cNvSpPr/>
          <p:nvPr/>
        </p:nvSpPr>
        <p:spPr>
          <a:xfrm>
            <a:off x="917280" y="3689640"/>
            <a:ext cx="3664440" cy="5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80" y="2316960"/>
            <a:ext cx="3465360" cy="290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7160" y="2336400"/>
            <a:ext cx="3419640" cy="286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0000" y="2284560"/>
            <a:ext cx="2519640" cy="27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3"/>
          <p:cNvSpPr/>
          <p:nvPr/>
        </p:nvSpPr>
        <p:spPr>
          <a:xfrm>
            <a:off x="8460000" y="3341160"/>
            <a:ext cx="406800" cy="4694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3"/>
          <p:cNvSpPr/>
          <p:nvPr/>
        </p:nvSpPr>
        <p:spPr>
          <a:xfrm>
            <a:off x="4208760" y="3249360"/>
            <a:ext cx="565200" cy="56124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4"/>
          <p:cNvSpPr/>
          <p:nvPr/>
        </p:nvSpPr>
        <p:spPr>
          <a:xfrm>
            <a:off x="504000" y="1060560"/>
            <a:ext cx="10800000" cy="127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refers to the Document Object Model that represents the content of XML or HTML documents as a tree structure so that the programs can be read, accessed and changed in the document structure, style, and content.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2520000"/>
            <a:ext cx="10972080" cy="14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4"/>
          <p:cNvSpPr/>
          <p:nvPr/>
        </p:nvSpPr>
        <p:spPr>
          <a:xfrm>
            <a:off x="504000" y="4133525"/>
            <a:ext cx="11375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browser parses the HTML to find the node with this id.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482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removes the child element of this specific element.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482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 the element(DOM) with the ‘updated value’.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482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Recalculates the CSS for the parent and child nodes.Update the layout.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482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traverse the tree and paint it on the screen(browser) display.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4"/>
          <p:cNvSpPr txBox="1"/>
          <p:nvPr/>
        </p:nvSpPr>
        <p:spPr>
          <a:xfrm>
            <a:off x="539998" y="302400"/>
            <a:ext cx="8054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DOM?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5"/>
          <p:cNvSpPr/>
          <p:nvPr/>
        </p:nvSpPr>
        <p:spPr>
          <a:xfrm>
            <a:off x="72360" y="1744200"/>
            <a:ext cx="12119400" cy="127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Recalculating the CSS and changing the layouts involves complex algorithms, and they do 		affect the performance. So React has a different approach to dealing with this, as it makes use 	of something known as Virtual DOM.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5"/>
          <p:cNvSpPr/>
          <p:nvPr/>
        </p:nvSpPr>
        <p:spPr>
          <a:xfrm>
            <a:off x="72360" y="4210200"/>
            <a:ext cx="11339640" cy="39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React uses Virtual DOM exists which is like a lightweight copy of the actual DOM.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5"/>
          <p:cNvSpPr/>
          <p:nvPr/>
        </p:nvSpPr>
        <p:spPr>
          <a:xfrm>
            <a:off x="529000" y="4836250"/>
            <a:ext cx="112356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Manipulating DOM is slow, but manipulating Virtual DOM is fast as nothing gets drawn on the screen. So each time there is a change in the state of our application, the virtual DOM gets updated first instead of the real DOM.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5"/>
          <p:cNvSpPr txBox="1"/>
          <p:nvPr/>
        </p:nvSpPr>
        <p:spPr>
          <a:xfrm>
            <a:off x="611375" y="613620"/>
            <a:ext cx="9929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Virtual DOM?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5"/>
          <p:cNvSpPr/>
          <p:nvPr/>
        </p:nvSpPr>
        <p:spPr>
          <a:xfrm>
            <a:off x="699025" y="3344750"/>
            <a:ext cx="109011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Virtual DOM 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