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edium"/>
      <p:regular r:id="rId38"/>
      <p:bold r:id="rId39"/>
      <p:italic r:id="rId40"/>
      <p:boldItalic r:id="rId41"/>
    </p:embeddedFont>
    <p:embeddedFont>
      <p:font typeface="Lobster"/>
      <p:regular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italic.fntdata"/><Relationship Id="rId20" Type="http://schemas.openxmlformats.org/officeDocument/2006/relationships/slide" Target="slides/slide15.xml"/><Relationship Id="rId42" Type="http://schemas.openxmlformats.org/officeDocument/2006/relationships/font" Target="fonts/Lobster-regular.fntdata"/><Relationship Id="rId41" Type="http://schemas.openxmlformats.org/officeDocument/2006/relationships/font" Target="fonts/RobotoMedium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edium-bold.fntdata"/><Relationship Id="rId16" Type="http://schemas.openxmlformats.org/officeDocument/2006/relationships/slide" Target="slides/slide11.xml"/><Relationship Id="rId38" Type="http://schemas.openxmlformats.org/officeDocument/2006/relationships/font" Target="fonts/RobotoMedium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cfcb0873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cfcb0873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 Style Sheet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232aba3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232aba3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640d7d5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640d7d5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80d47e9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80d47e9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e232aba3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e232aba3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e232aba3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e232aba3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e232aba3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e232aba3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232aba3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232aba3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e4157894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e4157894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e4157894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e4157894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e4157894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e4157894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cfcb087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cfcb087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e4157894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e4157894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4157894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4157894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41578947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41578947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e41578947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e41578947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e4157894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e4157894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e4157894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e4157894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e41578947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e41578947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c67b51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c67b51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e41578947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e41578947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640d7d53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640d7d53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640d7d53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640d7d53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fcb0873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fcb0873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640d7d5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640d7d5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640d7d5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640d7d5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640d7d53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640d7d53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640d7d53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640d7d53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kemonhistory.tilda.ws/en" TargetMode="External"/><Relationship Id="rId4" Type="http://schemas.openxmlformats.org/officeDocument/2006/relationships/hyperlink" Target="https://jet.style/portfolio/killer-tenni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mich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w3schools.com/css/" TargetMode="External"/><Relationship Id="rId4" Type="http://schemas.openxmlformats.org/officeDocument/2006/relationships/hyperlink" Target="https://css-tricks.com/" TargetMode="External"/><Relationship Id="rId5" Type="http://schemas.openxmlformats.org/officeDocument/2006/relationships/hyperlink" Target="http://www.csszengarden.com/" TargetMode="External"/><Relationship Id="rId6" Type="http://schemas.openxmlformats.org/officeDocument/2006/relationships/hyperlink" Target="https://codepen.io" TargetMode="External"/><Relationship Id="rId7" Type="http://schemas.openxmlformats.org/officeDocument/2006/relationships/hyperlink" Target="https://fontawesome.com/icons" TargetMode="External"/><Relationship Id="rId8" Type="http://schemas.openxmlformats.org/officeDocument/2006/relationships/hyperlink" Target="https://developer.mozilla.org/en-US/docs/Web/CS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himank.jha@metacub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Himank Jha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Styling your Text</a:t>
            </a:r>
            <a:endParaRPr b="1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433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Some options for styling text are as follows</a:t>
            </a:r>
            <a:r>
              <a:rPr lang="en">
                <a:solidFill>
                  <a:srgbClr val="434343"/>
                </a:solidFill>
              </a:rPr>
              <a:t>- </a:t>
            </a:r>
            <a:endParaRPr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font (style, size, family, variant)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color and background-color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text alignment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line-height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Font-style</a:t>
            </a:r>
            <a:endParaRPr b="1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43300" y="2842125"/>
            <a:ext cx="3127500" cy="20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Normal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Italic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Oblique deg</a:t>
            </a:r>
            <a:endParaRPr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800" y="2659900"/>
            <a:ext cx="3728451" cy="6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800" y="3362400"/>
            <a:ext cx="3728451" cy="684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800" y="4093725"/>
            <a:ext cx="3728450" cy="6428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397500" y="1892050"/>
            <a:ext cx="68448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Syntax - </a:t>
            </a: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font-style: normal;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Font-size</a:t>
            </a:r>
            <a:endParaRPr b="1"/>
          </a:p>
        </p:txBody>
      </p:sp>
      <p:sp>
        <p:nvSpPr>
          <p:cNvPr id="147" name="Google Shape;147;p24"/>
          <p:cNvSpPr txBox="1"/>
          <p:nvPr/>
        </p:nvSpPr>
        <p:spPr>
          <a:xfrm>
            <a:off x="397500" y="1892050"/>
            <a:ext cx="68448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Syntax - </a:t>
            </a: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12px;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05450" y="2321925"/>
            <a:ext cx="1955700" cy="2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Absolute-size values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xx-small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x-small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small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medium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large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x-large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xx-large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2554950" y="2321925"/>
            <a:ext cx="1955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Length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values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12px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10em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20rem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2554950" y="3464925"/>
            <a:ext cx="19557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Percentage</a:t>
            </a: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values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4840950" y="2321925"/>
            <a:ext cx="4015200" cy="2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Primary units -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px - </a:t>
            </a: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Use font size in pixels when you need accuracy.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em - </a:t>
            </a: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Using an em value creates a dynamic or computed font size. It inherits the size from the parent.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400"/>
              <a:buFont typeface="Courier New"/>
              <a:buChar char="●"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rem - </a:t>
            </a: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rem values are relative to the root html element, not the parent element.</a:t>
            </a:r>
            <a:endParaRPr b="1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font-family</a:t>
            </a:r>
            <a:endParaRPr sz="3000"/>
          </a:p>
        </p:txBody>
      </p:sp>
      <p:sp>
        <p:nvSpPr>
          <p:cNvPr id="157" name="Google Shape;157;p25"/>
          <p:cNvSpPr txBox="1"/>
          <p:nvPr/>
        </p:nvSpPr>
        <p:spPr>
          <a:xfrm>
            <a:off x="310550" y="868500"/>
            <a:ext cx="85014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The font-family CSS property defines </a:t>
            </a: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styles of text from</a:t>
            </a:r>
            <a:r>
              <a:rPr lang="en" sz="13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 prioritized list of one or more font family names and/or generic family names for the selected element.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Examples -</a:t>
            </a:r>
            <a:r>
              <a:rPr lang="en" sz="2800">
                <a:solidFill>
                  <a:schemeClr val="lt2"/>
                </a:solidFill>
              </a:rPr>
              <a:t> </a:t>
            </a:r>
            <a:r>
              <a:rPr lang="en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“Courier New”</a:t>
            </a:r>
            <a:r>
              <a:rPr lang="en" sz="2800">
                <a:solidFill>
                  <a:schemeClr val="lt2"/>
                </a:solidFill>
              </a:rPr>
              <a:t>, </a:t>
            </a:r>
            <a:r>
              <a:rPr lang="en" sz="2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“Comic Sans MS”</a:t>
            </a:r>
            <a:r>
              <a:rPr lang="en" sz="2800">
                <a:solidFill>
                  <a:schemeClr val="lt2"/>
                </a:solidFill>
              </a:rPr>
              <a:t>, </a:t>
            </a:r>
            <a:r>
              <a:rPr i="1" lang="en" sz="2800">
                <a:solidFill>
                  <a:schemeClr val="lt2"/>
                </a:solidFill>
                <a:latin typeface="Lobster"/>
                <a:ea typeface="Lobster"/>
                <a:cs typeface="Lobster"/>
                <a:sym typeface="Lobster"/>
              </a:rPr>
              <a:t>Lobster</a:t>
            </a:r>
            <a:r>
              <a:rPr lang="en" sz="2800">
                <a:solidFill>
                  <a:schemeClr val="lt2"/>
                </a:solidFill>
              </a:rPr>
              <a:t>, </a:t>
            </a:r>
            <a:r>
              <a:rPr lang="en" sz="2800">
                <a:solidFill>
                  <a:schemeClr val="lt2"/>
                </a:solidFill>
                <a:latin typeface="Verdana"/>
                <a:ea typeface="Verdana"/>
                <a:cs typeface="Verdana"/>
                <a:sym typeface="Verdana"/>
              </a:rPr>
              <a:t>Verdana</a:t>
            </a:r>
            <a:endParaRPr sz="1100">
              <a:solidFill>
                <a:schemeClr val="lt2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all font-families supported, so you can provide alternatives separated by comma.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62875" y="3741100"/>
            <a:ext cx="7890000" cy="122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E.g -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	font-family: Impact, 'Comic Sans MS', Verdana;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98250" y="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color &amp; background-color</a:t>
            </a:r>
            <a:endParaRPr sz="3000"/>
          </a:p>
        </p:txBody>
      </p:sp>
      <p:sp>
        <p:nvSpPr>
          <p:cNvPr id="164" name="Google Shape;164;p26"/>
          <p:cNvSpPr txBox="1"/>
          <p:nvPr/>
        </p:nvSpPr>
        <p:spPr>
          <a:xfrm>
            <a:off x="576300" y="829725"/>
            <a:ext cx="7870500" cy="1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attribute :- color of the foreground i.e. text color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background-color :- color of the background filled in the element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232925" y="2013675"/>
            <a:ext cx="4114800" cy="288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Eg. -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&lt;h1&gt;Colors !!!&lt;/h1&gt;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&lt;p&gt;Notice the difference for &lt;span&gt;inline&lt;/span&gt; elements&lt;/p&gt;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h1, span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color: blue;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background-color: grey;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74475"/>
            <a:ext cx="41814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Color Conventions</a:t>
            </a:r>
            <a:endParaRPr sz="3000"/>
          </a:p>
        </p:txBody>
      </p:sp>
      <p:sp>
        <p:nvSpPr>
          <p:cNvPr id="172" name="Google Shape;172;p27"/>
          <p:cNvSpPr txBox="1"/>
          <p:nvPr/>
        </p:nvSpPr>
        <p:spPr>
          <a:xfrm>
            <a:off x="209700" y="670950"/>
            <a:ext cx="8724600" cy="21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 names (blue, red, azul, etc. ) work, but should be avoided.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Hexadecimal is common convention.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#0000FF, #FF0000, #FFFF00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#000, #FFF, #DDD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rgb - value between 0 to 255 for each RGB component.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(0, 0, 255), (0, 100, 200), (255, 255, 0)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rgba - rgb with opacity control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(0, 0, 255, 0.5), (255, 255, 0, 0.7), (0, 100, 200, 0.2)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834675" y="2760900"/>
            <a:ext cx="6861300" cy="2329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Eg. -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color: red;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color: #FF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0000;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background-color: rgb(0, 255, 0);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background-color: rgba(0, 255, 0, 0.5);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text-align &amp; line-height</a:t>
            </a:r>
            <a:endParaRPr sz="3000"/>
          </a:p>
        </p:txBody>
      </p:sp>
      <p:sp>
        <p:nvSpPr>
          <p:cNvPr id="179" name="Google Shape;179;p28"/>
          <p:cNvSpPr txBox="1"/>
          <p:nvPr/>
        </p:nvSpPr>
        <p:spPr>
          <a:xfrm>
            <a:off x="320250" y="926725"/>
            <a:ext cx="4900800" cy="3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text-align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Aligning the text with the options -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left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right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center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■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justify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line-height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Adjusts space between lines of text.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Doesn’t affects font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5745200" y="1509025"/>
            <a:ext cx="3134700" cy="226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Eg. -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text-align: center;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line-height: 50%;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223275" y="819975"/>
            <a:ext cx="8656500" cy="42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Every element is a box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“Display” affects layout of neighbouring elements.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Common values -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inline: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◆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sits next to other elements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◆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takes up “just enough” width and height.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block: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◆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default: takes up all horizontal width &amp; “just enough” height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◆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rules can set width and height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inline-block: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◆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same as inline, but accepts height and width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none: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◆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not visible on page(takes no space) but still in DOM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53525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Display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Visibility</a:t>
            </a:r>
            <a:endParaRPr sz="3000"/>
          </a:p>
        </p:txBody>
      </p:sp>
      <p:sp>
        <p:nvSpPr>
          <p:cNvPr id="192" name="Google Shape;192;p30"/>
          <p:cNvSpPr txBox="1"/>
          <p:nvPr/>
        </p:nvSpPr>
        <p:spPr>
          <a:xfrm>
            <a:off x="401550" y="1033475"/>
            <a:ext cx="8220000" cy="34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Specifies whether element is visible or not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Options -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visible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hidden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collapse (only for table elements)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Unlike “display: none”, a hidden element is still part of the DOM and still takes up space.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Overflow</a:t>
            </a:r>
            <a:endParaRPr sz="3000"/>
          </a:p>
        </p:txBody>
      </p:sp>
      <p:sp>
        <p:nvSpPr>
          <p:cNvPr id="198" name="Google Shape;198;p31"/>
          <p:cNvSpPr txBox="1"/>
          <p:nvPr/>
        </p:nvSpPr>
        <p:spPr>
          <a:xfrm>
            <a:off x="281500" y="946150"/>
            <a:ext cx="8540100" cy="3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Used when content doesn’t fit in specified width/height of element.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Options :-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visible: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Can cause text to show up “on top” of other text.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hidden: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Hides anything that goes beyond bounding box. Can cause problems if user increases font size.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scroll: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Gives horizontal and vertical scrollbars.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auto: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Adds scrollbars as needed.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CSS ?</a:t>
            </a:r>
            <a:endParaRPr b="1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90900" y="1919075"/>
            <a:ext cx="87810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Stands for “Cascading Style Sheets”.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CSS</a:t>
            </a:r>
            <a:r>
              <a:rPr lang="en" sz="1400">
                <a:solidFill>
                  <a:srgbClr val="434343"/>
                </a:solidFill>
              </a:rPr>
              <a:t> is a stylesheet language used to describe the presentation of a document written in HTML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CSS describes how elements should be rendered on screen, on paper, in speech, or on other media.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</a:rPr>
              <a:t>Y</a:t>
            </a:r>
            <a:r>
              <a:rPr lang="en" sz="1400">
                <a:solidFill>
                  <a:srgbClr val="434343"/>
                </a:solidFill>
              </a:rPr>
              <a:t>ou can use CSS to alter the font, color, size, and spacing of your content, split it into multiple columns, or add animations and other decorative features.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rgbClr val="434343"/>
                </a:solidFill>
              </a:rPr>
              <a:t>Example - </a:t>
            </a:r>
            <a:r>
              <a:rPr lang="en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https://pokemonhistory.tilda.ws/en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	        </a:t>
            </a:r>
            <a:r>
              <a:rPr lang="en" sz="14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https://jet.style/portfolio/killer-tennis</a:t>
            </a:r>
            <a:r>
              <a:rPr lang="en" sz="1400">
                <a:solidFill>
                  <a:srgbClr val="434343"/>
                </a:solidFill>
              </a:rPr>
              <a:t>	</a:t>
            </a:r>
            <a:endParaRPr sz="1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Box Model (Sizing your elements)</a:t>
            </a:r>
            <a:endParaRPr sz="3000"/>
          </a:p>
        </p:txBody>
      </p:sp>
      <p:sp>
        <p:nvSpPr>
          <p:cNvPr id="204" name="Google Shape;204;p32"/>
          <p:cNvSpPr txBox="1"/>
          <p:nvPr/>
        </p:nvSpPr>
        <p:spPr>
          <a:xfrm>
            <a:off x="253350" y="670950"/>
            <a:ext cx="8637300" cy="23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Height and Width -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Depends on display property of element (inline, block, inline-block)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Default width of inline elements is the content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Elements that are not inline can take width &amp; height properties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Border -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border property specifies </a:t>
            </a:r>
            <a:r>
              <a:rPr b="1"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width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color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border style </a:t>
            </a:r>
            <a:r>
              <a:rPr b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MUST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be specified.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 style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none, dotted, dashed, solid, double, groove, ridge, inset, outset, hidden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border-width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set in pixels or 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thin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medium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, or </a:t>
            </a:r>
            <a:r>
              <a:rPr i="1"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large.</a:t>
            </a:r>
            <a:endParaRPr i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border-color</a:t>
            </a: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name(eg. “blue”), RGB(eg. rgb(0, 0, 255) ), hex(eg. #0000FF) or transparent.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32"/>
          <p:cNvSpPr txBox="1"/>
          <p:nvPr/>
        </p:nvSpPr>
        <p:spPr>
          <a:xfrm>
            <a:off x="437725" y="3068250"/>
            <a:ext cx="3541200" cy="203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Specifying individual styles:-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border-style: ridge;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border-width: 15px;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border-color: red;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5112575" y="3068250"/>
            <a:ext cx="3541200" cy="2037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 shorthand</a:t>
            </a: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:-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border: 3px dotted lime;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Margin and Padding</a:t>
            </a:r>
            <a:endParaRPr sz="3000"/>
          </a:p>
        </p:txBody>
      </p:sp>
      <p:sp>
        <p:nvSpPr>
          <p:cNvPr id="212" name="Google Shape;212;p33"/>
          <p:cNvSpPr txBox="1"/>
          <p:nvPr/>
        </p:nvSpPr>
        <p:spPr>
          <a:xfrm>
            <a:off x="213575" y="819975"/>
            <a:ext cx="8711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additional space </a:t>
            </a:r>
            <a:r>
              <a:rPr lang="en" sz="1800" u="sng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outside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your border - between you and neighbour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is additional space between the element and its border.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Neither margin nor padding takes a color (i.e. transparent)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/>
          <p:nvPr/>
        </p:nvSpPr>
        <p:spPr>
          <a:xfrm>
            <a:off x="2717400" y="2508600"/>
            <a:ext cx="3241500" cy="167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2989125" y="2790050"/>
            <a:ext cx="2649300" cy="11355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/>
          <p:nvPr/>
        </p:nvSpPr>
        <p:spPr>
          <a:xfrm>
            <a:off x="3105575" y="2945325"/>
            <a:ext cx="2406900" cy="834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 txBox="1"/>
          <p:nvPr/>
        </p:nvSpPr>
        <p:spPr>
          <a:xfrm>
            <a:off x="3348200" y="3197625"/>
            <a:ext cx="1911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Here is my text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" name="Google Shape;217;p33"/>
          <p:cNvCxnSpPr/>
          <p:nvPr/>
        </p:nvCxnSpPr>
        <p:spPr>
          <a:xfrm>
            <a:off x="5793775" y="3158825"/>
            <a:ext cx="5727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8" name="Google Shape;218;p33"/>
          <p:cNvCxnSpPr>
            <a:stCxn id="216" idx="0"/>
          </p:cNvCxnSpPr>
          <p:nvPr/>
        </p:nvCxnSpPr>
        <p:spPr>
          <a:xfrm rot="10800000">
            <a:off x="2241950" y="3197625"/>
            <a:ext cx="2062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33"/>
          <p:cNvSpPr txBox="1"/>
          <p:nvPr/>
        </p:nvSpPr>
        <p:spPr>
          <a:xfrm>
            <a:off x="6521825" y="2896800"/>
            <a:ext cx="2280300" cy="12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Margin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space between the edge of the screen and the element.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98250" y="2974425"/>
            <a:ext cx="2062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Padding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The empty space between the start of the element and the start of the text.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" name="Google Shape;221;p33"/>
          <p:cNvCxnSpPr/>
          <p:nvPr/>
        </p:nvCxnSpPr>
        <p:spPr>
          <a:xfrm>
            <a:off x="4304150" y="3857575"/>
            <a:ext cx="0" cy="7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33"/>
          <p:cNvSpPr txBox="1"/>
          <p:nvPr/>
        </p:nvSpPr>
        <p:spPr>
          <a:xfrm>
            <a:off x="3425825" y="4643650"/>
            <a:ext cx="17856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Border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Additive Width and Height</a:t>
            </a:r>
            <a:endParaRPr sz="3000"/>
          </a:p>
        </p:txBody>
      </p:sp>
      <p:sp>
        <p:nvSpPr>
          <p:cNvPr id="228" name="Google Shape;228;p34"/>
          <p:cNvSpPr/>
          <p:nvPr/>
        </p:nvSpPr>
        <p:spPr>
          <a:xfrm>
            <a:off x="276550" y="1128650"/>
            <a:ext cx="8472300" cy="298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1006049" y="1612251"/>
            <a:ext cx="7063800" cy="2021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/>
          <p:nvPr/>
        </p:nvSpPr>
        <p:spPr>
          <a:xfrm>
            <a:off x="1316560" y="1888720"/>
            <a:ext cx="6417900" cy="14859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1963514" y="2337944"/>
            <a:ext cx="5098200" cy="6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Here is my text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601750" y="4391325"/>
            <a:ext cx="782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margin  +  border  + padding  +  width  =  actual width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366775" y="2372725"/>
            <a:ext cx="574500" cy="37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8134625" y="2382450"/>
            <a:ext cx="574500" cy="378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4"/>
          <p:cNvSpPr/>
          <p:nvPr/>
        </p:nvSpPr>
        <p:spPr>
          <a:xfrm>
            <a:off x="1737200" y="3750800"/>
            <a:ext cx="5706300" cy="273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Actual width and height calculation</a:t>
            </a:r>
            <a:endParaRPr sz="3000"/>
          </a:p>
        </p:txBody>
      </p:sp>
      <p:sp>
        <p:nvSpPr>
          <p:cNvPr id="241" name="Google Shape;241;p35"/>
          <p:cNvSpPr txBox="1"/>
          <p:nvPr/>
        </p:nvSpPr>
        <p:spPr>
          <a:xfrm>
            <a:off x="475600" y="1149950"/>
            <a:ext cx="3911100" cy="34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Eg. -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div {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width: 100px;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height: 50px;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padding: 10px;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margin: 5px;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border: 1px solid black;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4655450" y="1149950"/>
            <a:ext cx="4069200" cy="343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Actual width: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 + 1 +  10 + 100 + 10 + 1 + 5 = 132px 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Actual height: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 + 1 + 10 + 50 + 10 + 1 + 5 = 82px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box-sizing</a:t>
            </a:r>
            <a:endParaRPr sz="3000"/>
          </a:p>
        </p:txBody>
      </p:sp>
      <p:sp>
        <p:nvSpPr>
          <p:cNvPr id="248" name="Google Shape;248;p36"/>
          <p:cNvSpPr txBox="1"/>
          <p:nvPr/>
        </p:nvSpPr>
        <p:spPr>
          <a:xfrm>
            <a:off x="407675" y="965550"/>
            <a:ext cx="8268300" cy="3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box-sizing takes some of the “math” out.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Options -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content-box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default additive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border-box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: width takes content, padding and border into consideration.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More Selectors</a:t>
            </a:r>
            <a:endParaRPr sz="3000"/>
          </a:p>
        </p:txBody>
      </p:sp>
      <p:sp>
        <p:nvSpPr>
          <p:cNvPr id="254" name="Google Shape;254;p37"/>
          <p:cNvSpPr txBox="1"/>
          <p:nvPr/>
        </p:nvSpPr>
        <p:spPr>
          <a:xfrm>
            <a:off x="310625" y="897625"/>
            <a:ext cx="85014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Descendant selectors (nav a)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Style all of the anchor links inside a nav tag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Child selectors (nav &gt; a)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more constraining; the anchor elements must be a direct child  of the nav tag, no intermediate tag should be present.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Adjacent sibling (nav + a)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elements must be at the same level and follow each other.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Universal (*)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* applies styling to every element on the page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Attribute selectors ( a [ href=” info.html “ ] )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Select all the anchor tags with href to info.html page.</a:t>
            </a:r>
            <a:endParaRPr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operators for attribute selectors</a:t>
            </a:r>
            <a:endParaRPr sz="3000"/>
          </a:p>
        </p:txBody>
      </p:sp>
      <p:sp>
        <p:nvSpPr>
          <p:cNvPr id="260" name="Google Shape;260;p38"/>
          <p:cNvSpPr txBox="1"/>
          <p:nvPr/>
        </p:nvSpPr>
        <p:spPr>
          <a:xfrm>
            <a:off x="232975" y="907325"/>
            <a:ext cx="8676000" cy="4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Operators can be used to find those attribute values you are looking for.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^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: match the beginning exactly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[ href^= ’</a:t>
            </a:r>
            <a:r>
              <a:rPr lang="en" sz="1800">
                <a:solidFill>
                  <a:schemeClr val="lt2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meta’ ]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$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: match the end exactly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img [ src$ = ‘ .png ‘ ]    -  apply to .png images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: wildcard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○"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 [ href*= ‘ meta ‘ ]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References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https://www.w3schools.com/css/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http://www.csszengarden.com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https://codepen.io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https://fontawesome.com/icons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https://developer.mozilla.org/en-US/docs/Web/CSS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490250" y="488250"/>
            <a:ext cx="82344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Himank Jha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solidFill>
                  <a:schemeClr val="hlink"/>
                </a:solidFill>
                <a:hlinkClick r:id="rId3"/>
              </a:rPr>
              <a:t>himank.jha@metacube.com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</a:t>
            </a:r>
            <a:endParaRPr b="1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32350" y="1920350"/>
            <a:ext cx="3576300" cy="1784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Style rule syntax -</a:t>
            </a:r>
            <a:endParaRPr b="1" sz="14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selector  {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property</a:t>
            </a: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5"/>
          <p:cNvSpPr txBox="1"/>
          <p:nvPr>
            <p:ph idx="4294967295" type="body"/>
          </p:nvPr>
        </p:nvSpPr>
        <p:spPr>
          <a:xfrm>
            <a:off x="4074950" y="1920348"/>
            <a:ext cx="3999900" cy="2316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434343"/>
                </a:solidFill>
              </a:rPr>
              <a:t>Example - 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#c00</a:t>
            </a: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6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#fff</a:t>
            </a: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294150" y="4378975"/>
            <a:ext cx="86256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Note: 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Unlike HTML, CSS follows strict syntax. So don’t miss out semicolons or curly braces like the closing tag in HTML . 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Selectors</a:t>
            </a:r>
            <a:endParaRPr b="1"/>
          </a:p>
        </p:txBody>
      </p:sp>
      <p:sp>
        <p:nvSpPr>
          <p:cNvPr id="88" name="Google Shape;88;p16"/>
          <p:cNvSpPr txBox="1"/>
          <p:nvPr/>
        </p:nvSpPr>
        <p:spPr>
          <a:xfrm>
            <a:off x="190800" y="1844350"/>
            <a:ext cx="88164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Denotes which elements will be affected by style rule.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Tag selectors -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h1 { color: blue; }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-  All the h1 elements will be blue in color.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 selectors -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#mydiv { color: yellow; }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-  Element with </a:t>
            </a: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id=“mydiv”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will have yellow text.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(Applies to only one element as id is unique all over DOM)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b="1"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class selectors - </a:t>
            </a:r>
            <a:endParaRPr b="1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.redText { color: red; }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-  All the elements with </a:t>
            </a:r>
            <a:r>
              <a:rPr b="1" lang="en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class=”redText”</a:t>
            </a:r>
            <a:r>
              <a:rPr lang="en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will have red colored text.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(Target group of elements belonging to same class)</a:t>
            </a:r>
            <a:endParaRPr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“Cascading” part of CSS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82850" y="1919075"/>
            <a:ext cx="6439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Browser default style.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External stylesheets (external .css files linked to HTML page)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Internal style (&lt;style&gt; tag in head section of HTML)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</a:rPr>
              <a:t>Inline style (inside HTML element tag as style attribute)</a:t>
            </a:r>
            <a:endParaRPr sz="1600">
              <a:solidFill>
                <a:srgbClr val="434343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6822550" y="2081600"/>
            <a:ext cx="19500" cy="21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7342150" y="2571750"/>
            <a:ext cx="114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Increasing Precedence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Inline Style</a:t>
            </a:r>
            <a:endParaRPr b="1"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82850" y="1919075"/>
            <a:ext cx="64392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Came into existence after styling tags were phased out of HTML.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Add style rules in ‘style attribute’ of HTML tag to style only that element.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Has highest precedence.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Violated separation of content &amp; style.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</a:pPr>
            <a:r>
              <a:rPr lang="en" sz="1400">
                <a:solidFill>
                  <a:srgbClr val="434343"/>
                </a:solidFill>
              </a:rPr>
              <a:t>Need to change HTML every now &amp; then to add style.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434343"/>
                </a:solidFill>
              </a:rPr>
              <a:t>Example</a:t>
            </a:r>
            <a:r>
              <a:rPr lang="en" sz="1400">
                <a:solidFill>
                  <a:srgbClr val="434343"/>
                </a:solidFill>
              </a:rPr>
              <a:t> - 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&lt;h1 style=”color: blue”&gt;</a:t>
            </a:r>
            <a:r>
              <a:rPr b="1"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Blue Heading</a:t>
            </a:r>
            <a:r>
              <a:rPr b="1" lang="en" sz="14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4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Internal Style</a:t>
            </a:r>
            <a:endParaRPr b="1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82850" y="1919075"/>
            <a:ext cx="64392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</a:rPr>
              <a:t>Style rules added under &lt;style&gt; tag in head section of HTML.</a:t>
            </a:r>
            <a:endParaRPr sz="1400">
              <a:solidFill>
                <a:srgbClr val="434343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434343"/>
                </a:solidFill>
              </a:rPr>
              <a:t>Applies to the elements defined in that HTML file.</a:t>
            </a:r>
            <a:endParaRPr sz="14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4343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1075" y="2679075"/>
            <a:ext cx="7353600" cy="22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Example : 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&lt;meta charset=”UTF-8”&gt;</a:t>
            </a:r>
            <a:endParaRPr b="1" sz="13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	&lt;title&gt;</a:t>
            </a: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Page title</a:t>
            </a: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&lt;/title&gt;</a:t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30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	color: blue;</a:t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300"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External</a:t>
            </a:r>
            <a:r>
              <a:rPr b="1" lang="en"/>
              <a:t> Style</a:t>
            </a:r>
            <a:endParaRPr b="1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182850" y="1919075"/>
            <a:ext cx="64392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</a:rPr>
              <a:t>Style rules added in </a:t>
            </a:r>
            <a:r>
              <a:rPr b="1" lang="en" sz="1300">
                <a:solidFill>
                  <a:srgbClr val="434343"/>
                </a:solidFill>
              </a:rPr>
              <a:t>external.css</a:t>
            </a:r>
            <a:r>
              <a:rPr lang="en" sz="1300">
                <a:solidFill>
                  <a:srgbClr val="434343"/>
                </a:solidFill>
              </a:rPr>
              <a:t> file.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</a:rPr>
              <a:t>Can be linked to multiple HTML pages &amp; hence style them all together.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</a:rPr>
              <a:t>Most effective in separation of content &amp; style.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08675" y="3060075"/>
            <a:ext cx="53277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Index.html</a:t>
            </a:r>
            <a:r>
              <a:rPr lang="en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	&lt;link rel=”stylesheet” href=”style.css”&gt;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300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 …  &lt;/body&gt;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9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5588675" y="3060075"/>
            <a:ext cx="33786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Roboto Medium"/>
                <a:ea typeface="Roboto Medium"/>
                <a:cs typeface="Roboto Medium"/>
                <a:sym typeface="Roboto Medium"/>
              </a:rPr>
              <a:t>style.css</a:t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433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!important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182850" y="1919075"/>
            <a:ext cx="8784300" cy="9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</a:rPr>
              <a:t>A </a:t>
            </a: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300">
                <a:solidFill>
                  <a:srgbClr val="434343"/>
                </a:solidFill>
              </a:rPr>
              <a:t> delimiter followed by the </a:t>
            </a:r>
            <a:r>
              <a:rPr b="1" lang="en" sz="1300">
                <a:solidFill>
                  <a:srgbClr val="CC4125"/>
                </a:solidFill>
                <a:latin typeface="Courier New"/>
                <a:ea typeface="Courier New"/>
                <a:cs typeface="Courier New"/>
                <a:sym typeface="Courier New"/>
              </a:rPr>
              <a:t>important</a:t>
            </a:r>
            <a:r>
              <a:rPr lang="en" sz="1300">
                <a:solidFill>
                  <a:srgbClr val="434343"/>
                </a:solidFill>
              </a:rPr>
              <a:t> keyword marks the declaration as important.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</a:rPr>
              <a:t>Any style rule marked as important has highest priority.</a:t>
            </a:r>
            <a:endParaRPr sz="1300">
              <a:solidFill>
                <a:srgbClr val="434343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rgbClr val="434343"/>
                </a:solidFill>
              </a:rPr>
              <a:t>Ineffective of the conventional cascading precedence.</a:t>
            </a:r>
            <a:endParaRPr sz="13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343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08675" y="2907675"/>
            <a:ext cx="5327700" cy="22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4125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Paragraph</a:t>
            </a:r>
            <a:r>
              <a:rPr lang="en">
                <a:solidFill>
                  <a:srgbClr val="CC4125"/>
                </a:solidFill>
                <a:latin typeface="Roboto Medium"/>
                <a:ea typeface="Roboto Medium"/>
                <a:cs typeface="Roboto Medium"/>
                <a:sym typeface="Roboto Medium"/>
              </a:rPr>
              <a:t> Text color</a:t>
            </a:r>
            <a:endParaRPr>
              <a:solidFill>
                <a:srgbClr val="CC4125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color: blue;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font-size: 14px;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904325" y="2915625"/>
            <a:ext cx="33786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Paragraph Text Color</a:t>
            </a:r>
            <a:endParaRPr>
              <a:solidFill>
                <a:srgbClr val="1155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color: blue </a:t>
            </a:r>
            <a:r>
              <a:rPr b="1" lang="en" sz="13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!important</a:t>
            </a: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font-size: 14px;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	color: red;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CC412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