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cf657e9e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cf657e9e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d8e9fc7af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d8e9fc7a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d8e9fc7a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d8e9fc7a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d8e9fc7af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d8e9fc7af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d8e9fc7af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d8e9fc7af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d8e9fc7af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d8e9fc7af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a72a4a26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a72a4a26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a72a4a26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a72a4a26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a72a4a26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a72a4a26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a72a4a26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a72a4a26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cf657e9e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cf657e9e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a72a4a26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a72a4a26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a72a4a26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a72a4a26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a72a4a26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a72a4a26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a72a4a26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a72a4a26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a72a4a26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a72a4a26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199bf32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199bf32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199bf321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199bf321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138fc12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138fc12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138fc129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138fc129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cf657e9e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cf657e9e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cf657e9e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cf657e9e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cf610a3f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cf610a3f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cf610a3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cf610a3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cf657e9e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cf657e9e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cf610a3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cf610a3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cs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session should begin with review of what was done in the last session. should ask any questions they may have regarding previous session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cf657e9e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cf657e9e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cf657e9e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cf657e9e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w3schools.com/css/css3_flexbox.asp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w3schools.com/css/css3_flexbox.asp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w3schools.com/css/css3_flexbox.asp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w3schools.com/css/css_pseudo_classes.asp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w3schools.com/css/css_pseudo_classes.asp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w3schools.com/css/css_pseudo_classes.asp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w3schools.com/css/css_pseudo_classes.asp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w3schools.com/css/css3_2dtransforms.asp" TargetMode="External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w3schools.com/css/css3_2dtransforms.asp" TargetMode="External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w3schools.com/css/css3_2dtransforms.asp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w3schools.com/css/css3_flexbox.asp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w3schools.com/css/css3_2dtransforms.asp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w3schools.com/css/css3_2dtransforms.asp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w3schools.com/css/css3_2dtransforms.asp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w3schools.com/css/css3_2dtransforms.asp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w3schools.com/css/css3_mediaqueries.asp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sass-lang.com/guide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sass-lang.com/guid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sass-lang.com/guid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sass-lang.com/guid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mailto:himank.jha@metacub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w3schools.com/css/css3_flexbox.asp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w3schools.com/css/css3_flexbox.asp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w3schools.com/css/css3_flexbox.asp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w3schools.com/css/css3_flexbox.asp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css/css3_flexbox.asp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w3schools.com/css/css3_flexbox.asp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w3schools.com/css/css3_flexbox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CSS Advanced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By - Himank Jha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Properties for the Child(Flex Items)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000000"/>
                </a:solidFill>
              </a:rPr>
              <a:t>Flex-basis </a:t>
            </a:r>
            <a:r>
              <a:rPr lang="cs" sz="1600"/>
              <a:t>(</a:t>
            </a:r>
            <a:r>
              <a:rPr lang="cs" sz="16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https://www.w3schools.com/css/css3_flexbox.asp</a:t>
            </a:r>
            <a:r>
              <a:rPr lang="cs" sz="1600"/>
              <a:t>)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200"/>
              </a:spcBef>
              <a:spcAft>
                <a:spcPts val="0"/>
              </a:spcAft>
              <a:buSzPts val="1600"/>
              <a:buChar char="●"/>
            </a:pPr>
            <a:r>
              <a:rPr lang="cs" sz="1600"/>
              <a:t>This defines the default size of an element before the remaining space is distributed.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cs" sz="1600"/>
              <a:t>	</a:t>
            </a:r>
            <a:r>
              <a:rPr lang="cs" sz="1600">
                <a:solidFill>
                  <a:schemeClr val="accent2"/>
                </a:solidFill>
              </a:rPr>
              <a:t>.item</a:t>
            </a:r>
            <a:r>
              <a:rPr lang="cs" sz="1600"/>
              <a:t> </a:t>
            </a:r>
            <a:r>
              <a:rPr lang="cs" sz="1600">
                <a:solidFill>
                  <a:schemeClr val="accent2"/>
                </a:solidFill>
              </a:rPr>
              <a:t>{ </a:t>
            </a:r>
            <a:br>
              <a:rPr lang="cs" sz="1600"/>
            </a:br>
            <a:r>
              <a:rPr lang="cs" sz="1600"/>
              <a:t>		</a:t>
            </a:r>
            <a:r>
              <a:rPr lang="cs" sz="1600">
                <a:solidFill>
                  <a:schemeClr val="dk1"/>
                </a:solidFill>
              </a:rPr>
              <a:t>flex-basis:</a:t>
            </a:r>
            <a:r>
              <a:rPr lang="cs" sz="1600">
                <a:solidFill>
                  <a:srgbClr val="CC0000"/>
                </a:solidFill>
              </a:rPr>
              <a:t> &lt;length&gt; | auto; </a:t>
            </a:r>
            <a:r>
              <a:rPr lang="cs" sz="1600"/>
              <a:t>/* default auto */</a:t>
            </a:r>
            <a:br>
              <a:rPr lang="cs" sz="1600"/>
            </a:br>
            <a:r>
              <a:rPr lang="cs" sz="1600"/>
              <a:t>	</a:t>
            </a:r>
            <a:r>
              <a:rPr lang="cs" sz="1600">
                <a:solidFill>
                  <a:schemeClr val="accent2"/>
                </a:solidFill>
              </a:rPr>
              <a:t>}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Properties for the Child(Flex Items)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000000"/>
                </a:solidFill>
              </a:rPr>
              <a:t>Flex </a:t>
            </a:r>
            <a:r>
              <a:rPr lang="cs" sz="1600"/>
              <a:t>(</a:t>
            </a:r>
            <a:r>
              <a:rPr lang="cs" sz="16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https://www.w3schools.com/css/css3_flexbox.asp</a:t>
            </a:r>
            <a:r>
              <a:rPr lang="cs" sz="1600"/>
              <a:t>)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200"/>
              </a:spcBef>
              <a:spcAft>
                <a:spcPts val="0"/>
              </a:spcAft>
              <a:buSzPts val="1600"/>
              <a:buChar char="●"/>
            </a:pPr>
            <a:r>
              <a:rPr lang="cs" sz="1600"/>
              <a:t>This is the shorthand for flex-grow, flex-shrink and flex-basis combined.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s" sz="1600"/>
              <a:t>	</a:t>
            </a:r>
            <a:r>
              <a:rPr lang="cs" sz="1600">
                <a:solidFill>
                  <a:schemeClr val="accent2"/>
                </a:solidFill>
              </a:rPr>
              <a:t>.item</a:t>
            </a:r>
            <a:r>
              <a:rPr lang="cs" sz="1600"/>
              <a:t> </a:t>
            </a:r>
            <a:r>
              <a:rPr lang="cs" sz="1600">
                <a:solidFill>
                  <a:schemeClr val="accent2"/>
                </a:solidFill>
              </a:rPr>
              <a:t>{ </a:t>
            </a:r>
            <a:br>
              <a:rPr lang="cs" sz="1600"/>
            </a:br>
            <a:r>
              <a:rPr lang="cs" sz="1600"/>
              <a:t>		</a:t>
            </a:r>
            <a:r>
              <a:rPr lang="cs" sz="1600">
                <a:solidFill>
                  <a:schemeClr val="dk1"/>
                </a:solidFill>
              </a:rPr>
              <a:t>flex:</a:t>
            </a:r>
            <a:r>
              <a:rPr lang="cs" sz="1600">
                <a:solidFill>
                  <a:srgbClr val="CC0000"/>
                </a:solidFill>
              </a:rPr>
              <a:t> </a:t>
            </a:r>
            <a:r>
              <a:rPr lang="cs" sz="1600">
                <a:solidFill>
                  <a:srgbClr val="CC0000"/>
                </a:solidFill>
              </a:rPr>
              <a:t>none | [ &lt;'flex-grow'&gt; &lt;'flex-shrink'&gt;? || &lt;'flex-basis'&gt; ];</a:t>
            </a:r>
            <a:br>
              <a:rPr lang="cs" sz="1600"/>
            </a:br>
            <a:r>
              <a:rPr lang="cs" sz="1600"/>
              <a:t>	</a:t>
            </a:r>
            <a:r>
              <a:rPr lang="cs" sz="1600">
                <a:solidFill>
                  <a:schemeClr val="accent2"/>
                </a:solidFill>
              </a:rPr>
              <a:t>}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Properties for the Child(Flex Items)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000000"/>
                </a:solidFill>
              </a:rPr>
              <a:t>Align</a:t>
            </a:r>
            <a:r>
              <a:rPr b="1" lang="cs" sz="1600">
                <a:solidFill>
                  <a:srgbClr val="000000"/>
                </a:solidFill>
              </a:rPr>
              <a:t>-</a:t>
            </a:r>
            <a:r>
              <a:rPr b="1" lang="cs" sz="1600">
                <a:solidFill>
                  <a:srgbClr val="000000"/>
                </a:solidFill>
              </a:rPr>
              <a:t>self </a:t>
            </a:r>
            <a:r>
              <a:rPr lang="cs" sz="1600"/>
              <a:t>(</a:t>
            </a:r>
            <a:r>
              <a:rPr lang="cs" sz="16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https://www.w3schools.com/css/css3_flexbox.asp</a:t>
            </a:r>
            <a:r>
              <a:rPr lang="cs" sz="1600"/>
              <a:t>)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200"/>
              </a:spcBef>
              <a:spcAft>
                <a:spcPts val="0"/>
              </a:spcAft>
              <a:buSzPts val="1600"/>
              <a:buChar char="●"/>
            </a:pPr>
            <a:r>
              <a:rPr lang="cs" sz="1600"/>
              <a:t>This allows the default alignment (or the one specified by align-items) to be overridden for individual flex items.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s" sz="1600"/>
              <a:t>	</a:t>
            </a:r>
            <a:r>
              <a:rPr lang="cs" sz="1600">
                <a:solidFill>
                  <a:schemeClr val="accent2"/>
                </a:solidFill>
              </a:rPr>
              <a:t>.item</a:t>
            </a:r>
            <a:r>
              <a:rPr lang="cs" sz="1600"/>
              <a:t> </a:t>
            </a:r>
            <a:r>
              <a:rPr lang="cs" sz="1600">
                <a:solidFill>
                  <a:schemeClr val="accent2"/>
                </a:solidFill>
              </a:rPr>
              <a:t>{ </a:t>
            </a:r>
            <a:br>
              <a:rPr lang="cs" sz="1600"/>
            </a:br>
            <a:r>
              <a:rPr lang="cs" sz="1600"/>
              <a:t>		</a:t>
            </a:r>
            <a:r>
              <a:rPr lang="cs" sz="1600">
                <a:solidFill>
                  <a:schemeClr val="dk1"/>
                </a:solidFill>
              </a:rPr>
              <a:t>align-self:</a:t>
            </a:r>
            <a:r>
              <a:rPr lang="cs" sz="1600">
                <a:solidFill>
                  <a:srgbClr val="CC0000"/>
                </a:solidFill>
              </a:rPr>
              <a:t> </a:t>
            </a:r>
            <a:r>
              <a:rPr lang="cs" sz="1600">
                <a:solidFill>
                  <a:srgbClr val="CC0000"/>
                </a:solidFill>
              </a:rPr>
              <a:t>auto | flex-start | flex-end | center | baseline | stretch;</a:t>
            </a:r>
            <a:br>
              <a:rPr lang="cs" sz="1600"/>
            </a:br>
            <a:r>
              <a:rPr lang="cs" sz="1600"/>
              <a:t>	</a:t>
            </a:r>
            <a:r>
              <a:rPr lang="cs" sz="1600">
                <a:solidFill>
                  <a:schemeClr val="accent2"/>
                </a:solidFill>
              </a:rPr>
              <a:t>}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</a:t>
            </a:r>
            <a:r>
              <a:rPr lang="cs"/>
              <a:t>seudo class selectors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471900" y="1919075"/>
            <a:ext cx="8222100" cy="30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cs" sz="1600">
                <a:solidFill>
                  <a:schemeClr val="dk1"/>
                </a:solidFill>
              </a:rPr>
              <a:t>:hover</a:t>
            </a:r>
            <a:r>
              <a:rPr lang="cs" sz="1600"/>
              <a:t> - When the mouse cursor rolls over a link, that link is in it's hover state and this will select it.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cs" sz="1600">
                <a:solidFill>
                  <a:schemeClr val="dk1"/>
                </a:solidFill>
              </a:rPr>
              <a:t>:active</a:t>
            </a:r>
            <a:r>
              <a:rPr lang="cs" sz="1600"/>
              <a:t> - Selects the link while it is being activated (being clicked). For example, for the "pressed" state of a button-style.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cs" sz="1600">
                <a:solidFill>
                  <a:schemeClr val="dk1"/>
                </a:solidFill>
              </a:rPr>
              <a:t>:focus</a:t>
            </a:r>
            <a:r>
              <a:rPr lang="cs" sz="1600"/>
              <a:t> - This will select links that are the current focus of the keyboard.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cs" sz="1600"/>
            </a:br>
            <a:r>
              <a:rPr lang="cs" sz="1600"/>
              <a:t>(</a:t>
            </a:r>
            <a:r>
              <a:rPr lang="cs" sz="16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https://www.w3schools.com/css/css_pseudo_classes.asp</a:t>
            </a:r>
            <a:r>
              <a:rPr lang="cs" sz="1600"/>
              <a:t>)</a:t>
            </a:r>
            <a:endParaRPr b="1"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Position/Number-based pseudo class selectors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cs" sz="1600">
                <a:solidFill>
                  <a:schemeClr val="dk1"/>
                </a:solidFill>
              </a:rPr>
              <a:t>:</a:t>
            </a:r>
            <a:r>
              <a:rPr b="1" lang="cs" sz="1600">
                <a:solidFill>
                  <a:schemeClr val="dk1"/>
                </a:solidFill>
              </a:rPr>
              <a:t>first-child</a:t>
            </a:r>
            <a:r>
              <a:rPr lang="cs" sz="1600"/>
              <a:t> - Selects the first element within a parent.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cs" sz="1600">
                <a:solidFill>
                  <a:schemeClr val="dk1"/>
                </a:solidFill>
              </a:rPr>
              <a:t>:last-child </a:t>
            </a:r>
            <a:r>
              <a:rPr lang="cs" sz="1600"/>
              <a:t>- Selects the last element within a parent.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cs" sz="1600">
                <a:solidFill>
                  <a:schemeClr val="dk1"/>
                </a:solidFill>
              </a:rPr>
              <a:t>:nth-child()</a:t>
            </a:r>
            <a:r>
              <a:rPr lang="cs" sz="1600"/>
              <a:t> - Selects elements based on a simple provided algebraic expression (e.g. "2n" or "4n-1"). Has the ability to do things like select even/odd elements, "every third", "the first five", and things like that.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cs" sz="1600"/>
              <a:t>(</a:t>
            </a:r>
            <a:r>
              <a:rPr lang="cs" sz="16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https://www.w3schools.com/css/css_pseudo_classes.asp</a:t>
            </a:r>
            <a:r>
              <a:rPr lang="cs" sz="1600"/>
              <a:t>)</a:t>
            </a:r>
            <a:endParaRPr sz="1600"/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Position/Number-based pseudo class selectors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471900" y="1919075"/>
            <a:ext cx="8222100" cy="29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cs" sz="1600">
                <a:solidFill>
                  <a:schemeClr val="dk1"/>
                </a:solidFill>
              </a:rPr>
              <a:t>:nth-of-type() </a:t>
            </a:r>
            <a:r>
              <a:rPr lang="cs" sz="1600"/>
              <a:t>- Works like :nth-child, but used in places where the elements at the same level are of different types. Like if inside a div you had a number of paragraphs and a number of images. You wanted to select all the odd images. :nth-child won't work there, you'd use div img:nth-of-type(odd).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cs" sz="1600">
                <a:solidFill>
                  <a:schemeClr val="dk1"/>
                </a:solidFill>
              </a:rPr>
              <a:t>:first-of-type</a:t>
            </a:r>
            <a:r>
              <a:rPr lang="cs" sz="1600"/>
              <a:t> - Selects the first element of this type within any parent. 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cs" sz="1600">
                <a:solidFill>
                  <a:schemeClr val="dk1"/>
                </a:solidFill>
              </a:rPr>
              <a:t>:last-of-type</a:t>
            </a:r>
            <a:r>
              <a:rPr lang="cs" sz="1600"/>
              <a:t> - Same as above, only would select the last image inside the first div and the last image inside the second div.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cs" sz="1600"/>
              <a:t>(</a:t>
            </a:r>
            <a:r>
              <a:rPr lang="cs" sz="16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https://www.w3schools.com/css/css_pseudo_classes.asp</a:t>
            </a:r>
            <a:r>
              <a:rPr lang="cs" sz="1600"/>
              <a:t>)</a:t>
            </a:r>
            <a:endParaRPr sz="16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Content-related pseudo "elements"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471900" y="1919075"/>
            <a:ext cx="8222100" cy="29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cs" sz="1600">
                <a:solidFill>
                  <a:schemeClr val="dk1"/>
                </a:solidFill>
              </a:rPr>
              <a:t>::before</a:t>
            </a:r>
            <a:r>
              <a:rPr lang="cs" sz="1600"/>
              <a:t> - Is able to add content before a certain element.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cs" sz="1600">
                <a:solidFill>
                  <a:schemeClr val="dk1"/>
                </a:solidFill>
              </a:rPr>
              <a:t>::after</a:t>
            </a:r>
            <a:r>
              <a:rPr lang="cs" sz="1600"/>
              <a:t> - Is able to add content after a certain element.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600"/>
              </a:spcBef>
              <a:spcAft>
                <a:spcPts val="200"/>
              </a:spcAft>
              <a:buNone/>
            </a:pPr>
            <a:r>
              <a:rPr lang="cs" sz="1600"/>
              <a:t>(</a:t>
            </a:r>
            <a:r>
              <a:rPr lang="cs" sz="16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https://www.w3schools.com/css/css_pseudo_classes.asp</a:t>
            </a:r>
            <a:r>
              <a:rPr lang="cs" sz="1600"/>
              <a:t>)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CSS3 </a:t>
            </a:r>
            <a:r>
              <a:rPr lang="cs"/>
              <a:t>Transforms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471900" y="1919075"/>
            <a:ext cx="8222100" cy="29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000000"/>
                </a:solidFill>
              </a:rPr>
              <a:t>Translate </a:t>
            </a:r>
            <a:r>
              <a:rPr lang="cs" sz="1600"/>
              <a:t>(</a:t>
            </a:r>
            <a:r>
              <a:rPr lang="cs" sz="16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https://www.w3schools.com/css/css3_2dtransforms.asp</a:t>
            </a:r>
            <a:r>
              <a:rPr lang="cs" sz="1600"/>
              <a:t>)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200"/>
              </a:spcBef>
              <a:spcAft>
                <a:spcPts val="0"/>
              </a:spcAft>
              <a:buSzPts val="1600"/>
              <a:buChar char="●"/>
            </a:pPr>
            <a:r>
              <a:rPr lang="cs" sz="1600"/>
              <a:t>A translation moves all the points of an element in the same direction and by the same amount.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s" sz="1600"/>
              <a:t>	</a:t>
            </a:r>
            <a:r>
              <a:rPr lang="cs" sz="1600">
                <a:solidFill>
                  <a:schemeClr val="accent2"/>
                </a:solidFill>
              </a:rPr>
              <a:t>.element</a:t>
            </a:r>
            <a:r>
              <a:rPr lang="cs" sz="1600"/>
              <a:t> </a:t>
            </a:r>
            <a:r>
              <a:rPr lang="cs" sz="1600">
                <a:solidFill>
                  <a:schemeClr val="accent2"/>
                </a:solidFill>
              </a:rPr>
              <a:t>{ </a:t>
            </a:r>
            <a:br>
              <a:rPr lang="cs" sz="1600"/>
            </a:br>
            <a:r>
              <a:rPr lang="cs" sz="1600"/>
              <a:t>		</a:t>
            </a:r>
            <a:r>
              <a:rPr lang="cs" sz="1600">
                <a:solidFill>
                  <a:schemeClr val="dk1"/>
                </a:solidFill>
              </a:rPr>
              <a:t>transform:</a:t>
            </a:r>
            <a:r>
              <a:rPr lang="cs" sz="1600">
                <a:solidFill>
                  <a:srgbClr val="CC0000"/>
                </a:solidFill>
              </a:rPr>
              <a:t> translate(295px, 115px);</a:t>
            </a:r>
            <a:br>
              <a:rPr lang="cs" sz="1600"/>
            </a:br>
            <a:r>
              <a:rPr lang="cs" sz="1600"/>
              <a:t>	</a:t>
            </a:r>
            <a:r>
              <a:rPr lang="cs" sz="1600">
                <a:solidFill>
                  <a:schemeClr val="accent2"/>
                </a:solidFill>
              </a:rPr>
              <a:t>}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5750" y="3258500"/>
            <a:ext cx="3385850" cy="17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CSS3 Transforms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471900" y="1919075"/>
            <a:ext cx="8222100" cy="29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000000"/>
                </a:solidFill>
              </a:rPr>
              <a:t>Rotate </a:t>
            </a:r>
            <a:r>
              <a:rPr lang="cs" sz="1600"/>
              <a:t>(</a:t>
            </a:r>
            <a:r>
              <a:rPr lang="cs" sz="16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https://www.w3schools.com/css/css3_2dtransforms.asp</a:t>
            </a:r>
            <a:r>
              <a:rPr lang="cs" sz="1600"/>
              <a:t>)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200"/>
              </a:spcBef>
              <a:spcAft>
                <a:spcPts val="0"/>
              </a:spcAft>
              <a:buSzPts val="1600"/>
              <a:buChar char="●"/>
            </a:pPr>
            <a:r>
              <a:rPr lang="cs" sz="1600"/>
              <a:t>A 2D rotation moves an element and any descendants it may have around a fixed point.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s" sz="1600"/>
              <a:t>	</a:t>
            </a:r>
            <a:r>
              <a:rPr lang="cs" sz="1600">
                <a:solidFill>
                  <a:schemeClr val="accent2"/>
                </a:solidFill>
              </a:rPr>
              <a:t>.element</a:t>
            </a:r>
            <a:r>
              <a:rPr lang="cs" sz="1600"/>
              <a:t> </a:t>
            </a:r>
            <a:r>
              <a:rPr lang="cs" sz="1600">
                <a:solidFill>
                  <a:schemeClr val="accent2"/>
                </a:solidFill>
              </a:rPr>
              <a:t>{ </a:t>
            </a:r>
            <a:br>
              <a:rPr lang="cs" sz="1600"/>
            </a:br>
            <a:r>
              <a:rPr lang="cs" sz="1600"/>
              <a:t>		</a:t>
            </a:r>
            <a:r>
              <a:rPr lang="cs" sz="1600">
                <a:solidFill>
                  <a:schemeClr val="dk1"/>
                </a:solidFill>
              </a:rPr>
              <a:t>transform:</a:t>
            </a:r>
            <a:r>
              <a:rPr lang="cs" sz="1600">
                <a:solidFill>
                  <a:srgbClr val="CC0000"/>
                </a:solidFill>
              </a:rPr>
              <a:t> </a:t>
            </a:r>
            <a:r>
              <a:rPr lang="cs" sz="1600">
                <a:solidFill>
                  <a:srgbClr val="CC0000"/>
                </a:solidFill>
              </a:rPr>
              <a:t>rotate(45deg);</a:t>
            </a:r>
            <a:br>
              <a:rPr lang="cs" sz="1600"/>
            </a:br>
            <a:r>
              <a:rPr lang="cs" sz="1600"/>
              <a:t>	</a:t>
            </a:r>
            <a:r>
              <a:rPr lang="cs" sz="1600">
                <a:solidFill>
                  <a:schemeClr val="accent2"/>
                </a:solidFill>
              </a:rPr>
              <a:t>}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2250" y="3008273"/>
            <a:ext cx="4119350" cy="20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CSS3 Transforms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471900" y="1919075"/>
            <a:ext cx="8222100" cy="29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000000"/>
                </a:solidFill>
              </a:rPr>
              <a:t>Scale </a:t>
            </a:r>
            <a:r>
              <a:rPr lang="cs" sz="1600"/>
              <a:t>(</a:t>
            </a:r>
            <a:r>
              <a:rPr lang="cs" sz="16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https://www.w3schools.com/css/css3_2dtransforms.asp</a:t>
            </a:r>
            <a:r>
              <a:rPr lang="cs" sz="1600"/>
              <a:t>)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200"/>
              </a:spcBef>
              <a:spcAft>
                <a:spcPts val="0"/>
              </a:spcAft>
              <a:buSzPts val="1600"/>
              <a:buChar char="●"/>
            </a:pPr>
            <a:r>
              <a:rPr lang="cs" sz="1600"/>
              <a:t>The scale() CSS function defines a transformation that resizes an element on the 2D plane.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s" sz="1600"/>
              <a:t>	</a:t>
            </a:r>
            <a:r>
              <a:rPr lang="cs" sz="1600">
                <a:solidFill>
                  <a:schemeClr val="accent2"/>
                </a:solidFill>
              </a:rPr>
              <a:t>.element</a:t>
            </a:r>
            <a:r>
              <a:rPr lang="cs" sz="1600"/>
              <a:t> </a:t>
            </a:r>
            <a:r>
              <a:rPr lang="cs" sz="1600">
                <a:solidFill>
                  <a:schemeClr val="accent2"/>
                </a:solidFill>
              </a:rPr>
              <a:t>{ </a:t>
            </a:r>
            <a:br>
              <a:rPr lang="cs" sz="1600"/>
            </a:br>
            <a:r>
              <a:rPr lang="cs" sz="1600"/>
              <a:t>		</a:t>
            </a:r>
            <a:r>
              <a:rPr lang="cs" sz="1600">
                <a:solidFill>
                  <a:schemeClr val="dk1"/>
                </a:solidFill>
              </a:rPr>
              <a:t>transform:</a:t>
            </a:r>
            <a:r>
              <a:rPr lang="cs" sz="1600">
                <a:solidFill>
                  <a:srgbClr val="CC0000"/>
                </a:solidFill>
              </a:rPr>
              <a:t> </a:t>
            </a:r>
            <a:r>
              <a:rPr lang="cs" sz="1600">
                <a:solidFill>
                  <a:srgbClr val="CC0000"/>
                </a:solidFill>
              </a:rPr>
              <a:t>scale(2, 1.5);</a:t>
            </a:r>
            <a:br>
              <a:rPr lang="cs" sz="1600"/>
            </a:br>
            <a:r>
              <a:rPr lang="cs" sz="1600"/>
              <a:t>	</a:t>
            </a:r>
            <a:r>
              <a:rPr lang="cs" sz="1600">
                <a:solidFill>
                  <a:schemeClr val="accent2"/>
                </a:solidFill>
              </a:rPr>
              <a:t>}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7573" y="3063925"/>
            <a:ext cx="3924025" cy="19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Properties for the Parent(Flex Container)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9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000000"/>
                </a:solidFill>
              </a:rPr>
              <a:t>Display </a:t>
            </a:r>
            <a:r>
              <a:rPr lang="cs" sz="1600"/>
              <a:t>(</a:t>
            </a:r>
            <a:r>
              <a:rPr lang="cs" sz="16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https://www.w3schools.com/css/css3_flexbox.asp</a:t>
            </a:r>
            <a:r>
              <a:rPr lang="cs" sz="1600"/>
              <a:t>)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200"/>
              </a:spcBef>
              <a:spcAft>
                <a:spcPts val="0"/>
              </a:spcAft>
              <a:buSzPts val="1600"/>
              <a:buChar char="●"/>
            </a:pPr>
            <a:r>
              <a:rPr lang="cs" sz="1600"/>
              <a:t>This defines a flex container &amp; enables a flex context for all its direct children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cs" sz="1600"/>
              <a:t>	</a:t>
            </a:r>
            <a:r>
              <a:rPr lang="cs" sz="1600">
                <a:solidFill>
                  <a:schemeClr val="accent2"/>
                </a:solidFill>
              </a:rPr>
              <a:t>.container</a:t>
            </a:r>
            <a:r>
              <a:rPr lang="cs" sz="1600"/>
              <a:t> </a:t>
            </a:r>
            <a:r>
              <a:rPr lang="cs" sz="1600">
                <a:solidFill>
                  <a:schemeClr val="accent2"/>
                </a:solidFill>
              </a:rPr>
              <a:t>{ </a:t>
            </a:r>
            <a:br>
              <a:rPr lang="cs" sz="1600"/>
            </a:br>
            <a:r>
              <a:rPr lang="cs" sz="1600"/>
              <a:t>		</a:t>
            </a:r>
            <a:r>
              <a:rPr lang="cs" sz="1600">
                <a:solidFill>
                  <a:schemeClr val="dk1"/>
                </a:solidFill>
              </a:rPr>
              <a:t>display:</a:t>
            </a:r>
            <a:r>
              <a:rPr lang="cs" sz="1600">
                <a:solidFill>
                  <a:srgbClr val="CC0000"/>
                </a:solidFill>
              </a:rPr>
              <a:t> flex;</a:t>
            </a:r>
            <a:r>
              <a:rPr lang="cs" sz="1600"/>
              <a:t> /* or inline-flex */ </a:t>
            </a:r>
            <a:br>
              <a:rPr lang="cs" sz="1600"/>
            </a:br>
            <a:r>
              <a:rPr lang="cs" sz="1600"/>
              <a:t>	</a:t>
            </a:r>
            <a:r>
              <a:rPr lang="cs" sz="1600">
                <a:solidFill>
                  <a:schemeClr val="accent2"/>
                </a:solidFill>
              </a:rPr>
              <a:t>}</a:t>
            </a:r>
            <a:endParaRPr sz="1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CSS3 Transition</a:t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471900" y="1919075"/>
            <a:ext cx="8222100" cy="29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000000"/>
                </a:solidFill>
              </a:rPr>
              <a:t>Transition </a:t>
            </a:r>
            <a:r>
              <a:rPr lang="cs" sz="1600"/>
              <a:t>(</a:t>
            </a:r>
            <a:r>
              <a:rPr lang="cs" sz="16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https://www.w3schools.com/css/css3_2dtransforms.asp</a:t>
            </a:r>
            <a:r>
              <a:rPr lang="cs" sz="1600"/>
              <a:t>)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200"/>
              </a:spcBef>
              <a:spcAft>
                <a:spcPts val="0"/>
              </a:spcAft>
              <a:buSzPts val="1600"/>
              <a:buChar char="●"/>
            </a:pPr>
            <a:r>
              <a:rPr lang="cs" sz="1600"/>
              <a:t>These transition properties allow elements to change values over a specified duration, animating the property changes, rather than having them occur immediately.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s" sz="1600"/>
              <a:t>	</a:t>
            </a:r>
            <a:r>
              <a:rPr lang="cs" sz="1600">
                <a:solidFill>
                  <a:schemeClr val="accent2"/>
                </a:solidFill>
              </a:rPr>
              <a:t>.element</a:t>
            </a:r>
            <a:r>
              <a:rPr lang="cs" sz="1600"/>
              <a:t> </a:t>
            </a:r>
            <a:r>
              <a:rPr lang="cs" sz="1600">
                <a:solidFill>
                  <a:schemeClr val="accent2"/>
                </a:solidFill>
              </a:rPr>
              <a:t>{ </a:t>
            </a:r>
            <a:br>
              <a:rPr lang="cs" sz="1600"/>
            </a:br>
            <a:r>
              <a:rPr lang="cs" sz="1600"/>
              <a:t>		</a:t>
            </a:r>
            <a:r>
              <a:rPr lang="cs" sz="1600">
                <a:solidFill>
                  <a:schemeClr val="dk1"/>
                </a:solidFill>
              </a:rPr>
              <a:t>transition:</a:t>
            </a:r>
            <a:r>
              <a:rPr lang="cs" sz="1600">
                <a:solidFill>
                  <a:srgbClr val="CC0000"/>
                </a:solidFill>
              </a:rPr>
              <a:t> s</a:t>
            </a:r>
            <a:r>
              <a:rPr lang="cs" sz="1600">
                <a:solidFill>
                  <a:srgbClr val="CC0000"/>
                </a:solidFill>
              </a:rPr>
              <a:t>[transition-property] [transition-duration]              [transition-timing-function] [transition-delay];</a:t>
            </a:r>
            <a:br>
              <a:rPr lang="cs" sz="1600"/>
            </a:br>
            <a:r>
              <a:rPr lang="cs" sz="1600"/>
              <a:t>	</a:t>
            </a:r>
            <a:r>
              <a:rPr lang="cs" sz="1600">
                <a:solidFill>
                  <a:schemeClr val="accent2"/>
                </a:solidFill>
              </a:rPr>
              <a:t>}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CSS3 </a:t>
            </a:r>
            <a:r>
              <a:rPr lang="cs"/>
              <a:t>Transition</a:t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471900" y="1919075"/>
            <a:ext cx="8222100" cy="29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000000"/>
                </a:solidFill>
              </a:rPr>
              <a:t>Transition-property </a:t>
            </a:r>
            <a:r>
              <a:rPr lang="cs" sz="1600"/>
              <a:t>(</a:t>
            </a:r>
            <a:r>
              <a:rPr lang="cs" sz="16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https://www.w3schools.com/css/css3_2dtransforms.asp</a:t>
            </a:r>
            <a:r>
              <a:rPr lang="cs" sz="1600"/>
              <a:t>)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200"/>
              </a:spcBef>
              <a:spcAft>
                <a:spcPts val="0"/>
              </a:spcAft>
              <a:buSzPts val="1600"/>
              <a:buChar char="●"/>
            </a:pPr>
            <a:r>
              <a:rPr lang="cs" sz="1600"/>
              <a:t>The transition-property property, is used to define what property, or properties, you want to apply a transition effect to.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s" sz="1600"/>
              <a:t>	</a:t>
            </a:r>
            <a:r>
              <a:rPr lang="cs" sz="1600">
                <a:solidFill>
                  <a:schemeClr val="accent2"/>
                </a:solidFill>
              </a:rPr>
              <a:t>.element</a:t>
            </a:r>
            <a:r>
              <a:rPr lang="cs" sz="1600"/>
              <a:t> </a:t>
            </a:r>
            <a:r>
              <a:rPr lang="cs" sz="1600">
                <a:solidFill>
                  <a:schemeClr val="accent2"/>
                </a:solidFill>
              </a:rPr>
              <a:t>{ </a:t>
            </a:r>
            <a:br>
              <a:rPr lang="cs" sz="1600"/>
            </a:br>
            <a:r>
              <a:rPr lang="cs" sz="1600"/>
              <a:t>		</a:t>
            </a:r>
            <a:r>
              <a:rPr lang="cs" sz="1600">
                <a:solidFill>
                  <a:schemeClr val="dk1"/>
                </a:solidFill>
              </a:rPr>
              <a:t>transition-property:</a:t>
            </a:r>
            <a:r>
              <a:rPr lang="cs" sz="1600">
                <a:solidFill>
                  <a:srgbClr val="CC0000"/>
                </a:solidFill>
              </a:rPr>
              <a:t> </a:t>
            </a:r>
            <a:r>
              <a:rPr lang="cs" sz="1600">
                <a:solidFill>
                  <a:srgbClr val="CC0000"/>
                </a:solidFill>
              </a:rPr>
              <a:t>color;</a:t>
            </a:r>
            <a:br>
              <a:rPr lang="cs" sz="1600"/>
            </a:br>
            <a:r>
              <a:rPr lang="cs" sz="1600"/>
              <a:t>	</a:t>
            </a:r>
            <a:r>
              <a:rPr lang="cs" sz="1600">
                <a:solidFill>
                  <a:schemeClr val="accent2"/>
                </a:solidFill>
              </a:rPr>
              <a:t>}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CSS3 Transition</a:t>
            </a:r>
            <a:endParaRPr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471900" y="1919075"/>
            <a:ext cx="8222100" cy="29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000000"/>
                </a:solidFill>
              </a:rPr>
              <a:t>Transition-timing-function </a:t>
            </a:r>
            <a:r>
              <a:rPr lang="cs" sz="1600"/>
              <a:t>(</a:t>
            </a:r>
            <a:r>
              <a:rPr lang="cs" sz="16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https://www.w3schools.com/css/css3_2dtransforms.asp</a:t>
            </a:r>
            <a:r>
              <a:rPr lang="cs" sz="1600"/>
              <a:t>)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200"/>
              </a:spcBef>
              <a:spcAft>
                <a:spcPts val="0"/>
              </a:spcAft>
              <a:buSzPts val="1600"/>
              <a:buChar char="●"/>
            </a:pPr>
            <a:r>
              <a:rPr lang="cs" sz="1600"/>
              <a:t>This define a function that describes how a transition will proceed.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s" sz="1600"/>
              <a:t>	</a:t>
            </a:r>
            <a:r>
              <a:rPr lang="cs" sz="1600">
                <a:solidFill>
                  <a:schemeClr val="accent2"/>
                </a:solidFill>
              </a:rPr>
              <a:t>.element</a:t>
            </a:r>
            <a:r>
              <a:rPr lang="cs" sz="1600"/>
              <a:t> </a:t>
            </a:r>
            <a:r>
              <a:rPr lang="cs" sz="1600">
                <a:solidFill>
                  <a:schemeClr val="accent2"/>
                </a:solidFill>
              </a:rPr>
              <a:t>{ </a:t>
            </a:r>
            <a:br>
              <a:rPr lang="cs" sz="1600"/>
            </a:br>
            <a:r>
              <a:rPr lang="cs" sz="1600"/>
              <a:t>		</a:t>
            </a:r>
            <a:r>
              <a:rPr lang="cs" sz="1600">
                <a:solidFill>
                  <a:schemeClr val="dk1"/>
                </a:solidFill>
              </a:rPr>
              <a:t>transition-timing-function:</a:t>
            </a:r>
            <a:r>
              <a:rPr lang="cs" sz="1600">
                <a:solidFill>
                  <a:srgbClr val="CC0000"/>
                </a:solidFill>
              </a:rPr>
              <a:t> </a:t>
            </a:r>
            <a:r>
              <a:rPr lang="cs" sz="1600">
                <a:solidFill>
                  <a:srgbClr val="CC0000"/>
                </a:solidFill>
              </a:rPr>
              <a:t>ease-out;</a:t>
            </a:r>
            <a:br>
              <a:rPr lang="cs" sz="1600"/>
            </a:br>
            <a:r>
              <a:rPr lang="cs" sz="1600"/>
              <a:t>	</a:t>
            </a:r>
            <a:r>
              <a:rPr lang="cs" sz="1600">
                <a:solidFill>
                  <a:schemeClr val="accent2"/>
                </a:solidFill>
              </a:rPr>
              <a:t>}</a:t>
            </a: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cs" sz="1600"/>
              <a:t>(ease, linear, ease-in, ease-out, ease-in-out, step-start, step-end)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CSS3 Transition</a:t>
            </a:r>
            <a:endParaRPr/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471900" y="1919075"/>
            <a:ext cx="8222100" cy="29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000000"/>
                </a:solidFill>
              </a:rPr>
              <a:t>Transition-delay </a:t>
            </a:r>
            <a:r>
              <a:rPr lang="cs" sz="1600"/>
              <a:t>(</a:t>
            </a:r>
            <a:r>
              <a:rPr lang="cs" sz="16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https://www.w3schools.com/css/css3_2dtransforms.asp</a:t>
            </a:r>
            <a:r>
              <a:rPr lang="cs" sz="1600"/>
              <a:t>)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200"/>
              </a:spcBef>
              <a:spcAft>
                <a:spcPts val="0"/>
              </a:spcAft>
              <a:buSzPts val="1600"/>
              <a:buChar char="●"/>
            </a:pPr>
            <a:r>
              <a:rPr lang="cs" sz="1600"/>
              <a:t>The transition-delay property, is used to define a length of time to delay the start of a transition.</a:t>
            </a:r>
            <a:r>
              <a:rPr lang="cs" sz="1600"/>
              <a:t>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s" sz="1600"/>
              <a:t>	</a:t>
            </a:r>
            <a:r>
              <a:rPr lang="cs" sz="1600">
                <a:solidFill>
                  <a:schemeClr val="accent2"/>
                </a:solidFill>
              </a:rPr>
              <a:t>.element</a:t>
            </a:r>
            <a:r>
              <a:rPr lang="cs" sz="1600"/>
              <a:t> </a:t>
            </a:r>
            <a:r>
              <a:rPr lang="cs" sz="1600">
                <a:solidFill>
                  <a:schemeClr val="accent2"/>
                </a:solidFill>
              </a:rPr>
              <a:t>{ </a:t>
            </a:r>
            <a:br>
              <a:rPr lang="cs" sz="1600"/>
            </a:br>
            <a:r>
              <a:rPr lang="cs" sz="1600"/>
              <a:t>		</a:t>
            </a:r>
            <a:r>
              <a:rPr lang="cs" sz="1600">
                <a:solidFill>
                  <a:schemeClr val="dk1"/>
                </a:solidFill>
              </a:rPr>
              <a:t>transition-delay:</a:t>
            </a:r>
            <a:r>
              <a:rPr lang="cs" sz="1600">
                <a:solidFill>
                  <a:srgbClr val="CC0000"/>
                </a:solidFill>
              </a:rPr>
              <a:t> 5s;</a:t>
            </a:r>
            <a:br>
              <a:rPr lang="cs" sz="1600"/>
            </a:br>
            <a:r>
              <a:rPr lang="cs" sz="1600"/>
              <a:t>	</a:t>
            </a:r>
            <a:r>
              <a:rPr lang="cs" sz="1600">
                <a:solidFill>
                  <a:schemeClr val="accent2"/>
                </a:solidFill>
              </a:rPr>
              <a:t>}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CSS3 media queries</a:t>
            </a:r>
            <a:endParaRPr/>
          </a:p>
        </p:txBody>
      </p:sp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348000" y="1928625"/>
            <a:ext cx="8448000" cy="29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/>
              <a:t>Media queries are used to apply different styles for different media types/devices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s" sz="1600">
                <a:solidFill>
                  <a:schemeClr val="accent2"/>
                </a:solidFill>
              </a:rPr>
              <a:t>@media not|only </a:t>
            </a:r>
            <a:r>
              <a:rPr lang="cs" sz="1600">
                <a:solidFill>
                  <a:schemeClr val="dk1"/>
                </a:solidFill>
              </a:rPr>
              <a:t>mediatype</a:t>
            </a:r>
            <a:r>
              <a:rPr lang="cs" sz="1600">
                <a:solidFill>
                  <a:schemeClr val="accent2"/>
                </a:solidFill>
              </a:rPr>
              <a:t> and </a:t>
            </a:r>
            <a:r>
              <a:rPr lang="cs" sz="1600">
                <a:solidFill>
                  <a:schemeClr val="dk1"/>
                </a:solidFill>
              </a:rPr>
              <a:t>(expressions)</a:t>
            </a:r>
            <a:r>
              <a:rPr lang="cs" sz="1600">
                <a:solidFill>
                  <a:schemeClr val="accent2"/>
                </a:solidFill>
              </a:rPr>
              <a:t> </a:t>
            </a:r>
            <a:r>
              <a:rPr lang="cs" sz="1600">
                <a:solidFill>
                  <a:schemeClr val="accent2"/>
                </a:solidFill>
              </a:rPr>
              <a:t>{ </a:t>
            </a:r>
            <a:br>
              <a:rPr lang="cs" sz="1600"/>
            </a:br>
            <a:r>
              <a:rPr lang="cs" sz="1600"/>
              <a:t>		</a:t>
            </a:r>
            <a:r>
              <a:rPr lang="cs" sz="1600">
                <a:solidFill>
                  <a:srgbClr val="CC0000"/>
                </a:solidFill>
              </a:rPr>
              <a:t>CSS-Code;</a:t>
            </a:r>
            <a:br>
              <a:rPr lang="cs" sz="1600"/>
            </a:br>
            <a:r>
              <a:rPr lang="cs" sz="1600">
                <a:solidFill>
                  <a:schemeClr val="accent2"/>
                </a:solidFill>
              </a:rPr>
              <a:t>}</a:t>
            </a:r>
            <a:endParaRPr sz="16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434343"/>
                </a:solidFill>
              </a:rPr>
              <a:t>all</a:t>
            </a:r>
            <a:r>
              <a:rPr lang="cs" sz="1600">
                <a:solidFill>
                  <a:srgbClr val="434343"/>
                </a:solidFill>
              </a:rPr>
              <a:t> </a:t>
            </a:r>
            <a:r>
              <a:rPr lang="cs" sz="1600"/>
              <a:t>			Used for all media type devices </a:t>
            </a:r>
            <a:br>
              <a:rPr lang="cs" sz="1600"/>
            </a:br>
            <a:r>
              <a:rPr b="1" lang="cs" sz="1600">
                <a:solidFill>
                  <a:srgbClr val="434343"/>
                </a:solidFill>
              </a:rPr>
              <a:t>print</a:t>
            </a:r>
            <a:r>
              <a:rPr b="1" lang="cs" sz="1600"/>
              <a:t> </a:t>
            </a:r>
            <a:r>
              <a:rPr lang="cs" sz="1600"/>
              <a:t>		Used for printers </a:t>
            </a:r>
            <a:br>
              <a:rPr lang="cs" sz="1600"/>
            </a:br>
            <a:r>
              <a:rPr b="1" lang="cs" sz="1600">
                <a:solidFill>
                  <a:srgbClr val="434343"/>
                </a:solidFill>
              </a:rPr>
              <a:t>screen</a:t>
            </a:r>
            <a:r>
              <a:rPr b="1" lang="cs" sz="1600"/>
              <a:t> </a:t>
            </a:r>
            <a:r>
              <a:rPr lang="cs" sz="1600"/>
              <a:t>		Used for computer screens, tablets, smart-phones etc.</a:t>
            </a:r>
            <a:br>
              <a:rPr lang="cs" sz="1600"/>
            </a:br>
            <a:br>
              <a:rPr lang="cs" sz="1600"/>
            </a:br>
            <a:r>
              <a:rPr lang="cs" sz="1600"/>
              <a:t>(</a:t>
            </a:r>
            <a:r>
              <a:rPr lang="cs" sz="16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https://www.w3schools.com/css/css3_mediaqueries.asp</a:t>
            </a:r>
            <a:r>
              <a:rPr lang="cs" sz="1600"/>
              <a:t>)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Sass/Scss</a:t>
            </a:r>
            <a:endParaRPr/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/>
              <a:t>Sass/Scss is a CSS pre-processor that lets you use features like variables, nesting, mixins, inheritance which reduces repetition of CSS. It is then further compiled into css using terminal command :</a:t>
            </a:r>
            <a:br>
              <a:rPr lang="cs" sz="1600"/>
            </a:br>
            <a:r>
              <a:rPr b="1" lang="cs" sz="1600">
                <a:solidFill>
                  <a:schemeClr val="accent2"/>
                </a:solidFill>
              </a:rPr>
              <a:t>sass --watch input.scss output.css</a:t>
            </a:r>
            <a:endParaRPr b="1"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cs" sz="1600"/>
              <a:t>Using above terminal code would take single Sass file, </a:t>
            </a:r>
            <a:r>
              <a:rPr b="1" lang="cs" sz="1600"/>
              <a:t>input.scss</a:t>
            </a:r>
            <a:r>
              <a:rPr lang="cs" sz="1600"/>
              <a:t>, and compile that file to </a:t>
            </a:r>
            <a:r>
              <a:rPr b="1" lang="cs" sz="1600"/>
              <a:t>output.css</a:t>
            </a:r>
            <a:r>
              <a:rPr lang="cs" sz="1600"/>
              <a:t>.</a:t>
            </a:r>
            <a:br>
              <a:rPr lang="cs" sz="1600"/>
            </a:br>
            <a:br>
              <a:rPr lang="cs" sz="1600"/>
            </a:br>
            <a:r>
              <a:rPr lang="cs" sz="1600"/>
              <a:t>(</a:t>
            </a:r>
            <a:r>
              <a:rPr lang="cs" sz="16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https://sass-lang.com/guide</a:t>
            </a:r>
            <a:r>
              <a:rPr lang="cs" sz="1600"/>
              <a:t>)</a:t>
            </a:r>
            <a:endParaRPr sz="16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Variables</a:t>
            </a:r>
            <a:endParaRPr/>
          </a:p>
        </p:txBody>
      </p:sp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/>
              <a:t>Variables are a way to store information that you can re-use later. With Sass, you can store information in variables, like strings, numbers, colors &amp; booleans. Sass uses the $ symbol to make something a variable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cs" sz="1600">
                <a:solidFill>
                  <a:schemeClr val="accent2"/>
                </a:solidFill>
              </a:rPr>
              <a:t>$font-stack</a:t>
            </a:r>
            <a:r>
              <a:rPr lang="cs" sz="1600">
                <a:solidFill>
                  <a:schemeClr val="accent2"/>
                </a:solidFill>
              </a:rPr>
              <a:t>:</a:t>
            </a:r>
            <a:r>
              <a:rPr b="1" lang="cs" sz="1600">
                <a:solidFill>
                  <a:srgbClr val="CC0000"/>
                </a:solidFill>
              </a:rPr>
              <a:t> </a:t>
            </a:r>
            <a:r>
              <a:rPr lang="cs" sz="1600">
                <a:solidFill>
                  <a:srgbClr val="CC0000"/>
                </a:solidFill>
              </a:rPr>
              <a:t>Helvetica, sans-serif;</a:t>
            </a:r>
            <a:r>
              <a:rPr lang="cs" sz="1600"/>
              <a:t> </a:t>
            </a:r>
            <a:br>
              <a:rPr lang="cs" sz="1600"/>
            </a:br>
            <a:r>
              <a:rPr b="1" lang="cs" sz="1600">
                <a:solidFill>
                  <a:schemeClr val="accent2"/>
                </a:solidFill>
              </a:rPr>
              <a:t>$primary-color</a:t>
            </a:r>
            <a:r>
              <a:rPr lang="cs" sz="1600"/>
              <a:t>: </a:t>
            </a:r>
            <a:r>
              <a:rPr lang="cs" sz="1600">
                <a:solidFill>
                  <a:srgbClr val="CC0000"/>
                </a:solidFill>
              </a:rPr>
              <a:t>#333</a:t>
            </a:r>
            <a:r>
              <a:rPr lang="cs" sz="1600"/>
              <a:t>; </a:t>
            </a:r>
            <a:br>
              <a:rPr lang="cs" sz="1600"/>
            </a:br>
            <a:r>
              <a:rPr lang="cs" sz="1600">
                <a:solidFill>
                  <a:schemeClr val="accent2"/>
                </a:solidFill>
              </a:rPr>
              <a:t>body {</a:t>
            </a:r>
            <a:r>
              <a:rPr lang="cs" sz="1600"/>
              <a:t> </a:t>
            </a:r>
            <a:r>
              <a:rPr lang="cs" sz="1600">
                <a:solidFill>
                  <a:schemeClr val="dk1"/>
                </a:solidFill>
              </a:rPr>
              <a:t>font</a:t>
            </a:r>
            <a:r>
              <a:rPr lang="cs" sz="1600"/>
              <a:t>: </a:t>
            </a:r>
            <a:r>
              <a:rPr lang="cs" sz="1600">
                <a:solidFill>
                  <a:srgbClr val="CC0000"/>
                </a:solidFill>
              </a:rPr>
              <a:t>100%</a:t>
            </a:r>
            <a:r>
              <a:rPr lang="cs" sz="1600"/>
              <a:t> </a:t>
            </a:r>
            <a:r>
              <a:rPr b="1" lang="cs" sz="1600">
                <a:solidFill>
                  <a:srgbClr val="CC0000"/>
                </a:solidFill>
              </a:rPr>
              <a:t>$font-stack</a:t>
            </a:r>
            <a:r>
              <a:rPr lang="cs" sz="1600"/>
              <a:t>; </a:t>
            </a:r>
            <a:r>
              <a:rPr lang="cs" sz="1600">
                <a:solidFill>
                  <a:schemeClr val="dk1"/>
                </a:solidFill>
              </a:rPr>
              <a:t>color:</a:t>
            </a:r>
            <a:r>
              <a:rPr lang="cs" sz="1600"/>
              <a:t> </a:t>
            </a:r>
            <a:r>
              <a:rPr b="1" lang="cs" sz="1600">
                <a:solidFill>
                  <a:srgbClr val="CC0000"/>
                </a:solidFill>
              </a:rPr>
              <a:t>$primary-color</a:t>
            </a:r>
            <a:r>
              <a:rPr lang="cs" sz="1600"/>
              <a:t>;</a:t>
            </a:r>
            <a:r>
              <a:rPr lang="cs" sz="1600">
                <a:solidFill>
                  <a:schemeClr val="accent2"/>
                </a:solidFill>
              </a:rPr>
              <a:t> }</a:t>
            </a:r>
            <a:br>
              <a:rPr lang="cs" sz="1600">
                <a:solidFill>
                  <a:schemeClr val="accent2"/>
                </a:solidFill>
              </a:rPr>
            </a:br>
            <a:br>
              <a:rPr lang="cs" sz="1600">
                <a:solidFill>
                  <a:schemeClr val="accent2"/>
                </a:solidFill>
              </a:rPr>
            </a:br>
            <a:r>
              <a:rPr lang="cs" sz="1600"/>
              <a:t>(</a:t>
            </a:r>
            <a:r>
              <a:rPr lang="cs" sz="16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https://sass-lang.com/guide</a:t>
            </a:r>
            <a:r>
              <a:rPr lang="cs" sz="1600"/>
              <a:t>)</a:t>
            </a:r>
            <a:endParaRPr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Nesting</a:t>
            </a:r>
            <a:endParaRPr/>
          </a:p>
        </p:txBody>
      </p:sp>
      <p:sp>
        <p:nvSpPr>
          <p:cNvPr id="233" name="Google Shape;233;p3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chemeClr val="accent2"/>
                </a:solidFill>
              </a:rPr>
              <a:t>nav {</a:t>
            </a:r>
            <a:r>
              <a:rPr lang="cs" sz="1600"/>
              <a:t> </a:t>
            </a:r>
            <a:br>
              <a:rPr lang="cs" sz="1600"/>
            </a:br>
            <a:r>
              <a:rPr lang="cs" sz="1600"/>
              <a:t>	</a:t>
            </a:r>
            <a:r>
              <a:rPr lang="cs" sz="1600">
                <a:solidFill>
                  <a:schemeClr val="accent2"/>
                </a:solidFill>
              </a:rPr>
              <a:t>ul {</a:t>
            </a:r>
            <a:r>
              <a:rPr lang="cs" sz="1600">
                <a:solidFill>
                  <a:schemeClr val="dk1"/>
                </a:solidFill>
              </a:rPr>
              <a:t> margin:</a:t>
            </a:r>
            <a:r>
              <a:rPr lang="cs" sz="1600">
                <a:solidFill>
                  <a:srgbClr val="CC0000"/>
                </a:solidFill>
              </a:rPr>
              <a:t> 0;</a:t>
            </a:r>
            <a:r>
              <a:rPr lang="cs" sz="1600"/>
              <a:t> </a:t>
            </a:r>
            <a:r>
              <a:rPr lang="cs" sz="1600">
                <a:solidFill>
                  <a:schemeClr val="accent2"/>
                </a:solidFill>
              </a:rPr>
              <a:t>}</a:t>
            </a:r>
            <a:r>
              <a:rPr lang="cs" sz="1600"/>
              <a:t> </a:t>
            </a:r>
            <a:br>
              <a:rPr lang="cs" sz="1600"/>
            </a:br>
            <a:r>
              <a:rPr lang="cs" sz="1600"/>
              <a:t>	</a:t>
            </a:r>
            <a:r>
              <a:rPr lang="cs" sz="1600">
                <a:solidFill>
                  <a:schemeClr val="accent2"/>
                </a:solidFill>
              </a:rPr>
              <a:t>a {</a:t>
            </a:r>
            <a:r>
              <a:rPr lang="cs" sz="1600">
                <a:solidFill>
                  <a:schemeClr val="dk1"/>
                </a:solidFill>
              </a:rPr>
              <a:t> display:</a:t>
            </a:r>
            <a:r>
              <a:rPr lang="cs" sz="1600">
                <a:solidFill>
                  <a:srgbClr val="CC0000"/>
                </a:solidFill>
              </a:rPr>
              <a:t> block;</a:t>
            </a:r>
            <a:r>
              <a:rPr lang="cs" sz="1600"/>
              <a:t> </a:t>
            </a:r>
            <a:r>
              <a:rPr lang="cs" sz="1600">
                <a:solidFill>
                  <a:schemeClr val="accent2"/>
                </a:solidFill>
              </a:rPr>
              <a:t>}</a:t>
            </a:r>
            <a:r>
              <a:rPr lang="cs" sz="1600"/>
              <a:t> </a:t>
            </a:r>
            <a:br>
              <a:rPr lang="cs" sz="1600"/>
            </a:br>
            <a:r>
              <a:rPr lang="cs" sz="1600">
                <a:solidFill>
                  <a:schemeClr val="accent2"/>
                </a:solidFill>
              </a:rPr>
              <a:t>}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s" sz="1600">
                <a:solidFill>
                  <a:schemeClr val="accent2"/>
                </a:solidFill>
              </a:rPr>
              <a:t>nav ul {</a:t>
            </a:r>
            <a:r>
              <a:rPr lang="cs" sz="1600"/>
              <a:t> </a:t>
            </a:r>
            <a:r>
              <a:rPr lang="cs" sz="1600">
                <a:solidFill>
                  <a:schemeClr val="dk1"/>
                </a:solidFill>
              </a:rPr>
              <a:t>margin:</a:t>
            </a:r>
            <a:r>
              <a:rPr lang="cs" sz="1600">
                <a:solidFill>
                  <a:srgbClr val="CC0000"/>
                </a:solidFill>
              </a:rPr>
              <a:t> 0;</a:t>
            </a:r>
            <a:r>
              <a:rPr lang="cs" sz="1600"/>
              <a:t> </a:t>
            </a:r>
            <a:r>
              <a:rPr lang="cs" sz="1600">
                <a:solidFill>
                  <a:schemeClr val="accent2"/>
                </a:solidFill>
              </a:rPr>
              <a:t>}</a:t>
            </a:r>
            <a:r>
              <a:rPr lang="cs" sz="1600"/>
              <a:t> </a:t>
            </a:r>
            <a:br>
              <a:rPr lang="cs" sz="1600"/>
            </a:br>
            <a:r>
              <a:rPr lang="cs" sz="1600">
                <a:solidFill>
                  <a:schemeClr val="accent2"/>
                </a:solidFill>
              </a:rPr>
              <a:t>nav</a:t>
            </a:r>
            <a:r>
              <a:rPr lang="cs" sz="1600"/>
              <a:t> </a:t>
            </a:r>
            <a:r>
              <a:rPr lang="cs" sz="1600">
                <a:solidFill>
                  <a:schemeClr val="accent2"/>
                </a:solidFill>
              </a:rPr>
              <a:t>a {</a:t>
            </a:r>
            <a:r>
              <a:rPr lang="cs" sz="1600">
                <a:solidFill>
                  <a:schemeClr val="dk1"/>
                </a:solidFill>
              </a:rPr>
              <a:t> display:</a:t>
            </a:r>
            <a:r>
              <a:rPr lang="cs" sz="1600">
                <a:solidFill>
                  <a:srgbClr val="CC0000"/>
                </a:solidFill>
              </a:rPr>
              <a:t> block;</a:t>
            </a:r>
            <a:r>
              <a:rPr lang="cs" sz="1600"/>
              <a:t> </a:t>
            </a:r>
            <a:r>
              <a:rPr lang="cs" sz="1600">
                <a:solidFill>
                  <a:schemeClr val="accent2"/>
                </a:solidFill>
              </a:rPr>
              <a:t>}</a:t>
            </a:r>
            <a:r>
              <a:rPr lang="cs"/>
              <a:t> </a:t>
            </a:r>
            <a:br>
              <a:rPr lang="cs"/>
            </a:br>
            <a:br>
              <a:rPr lang="cs"/>
            </a:br>
            <a:r>
              <a:rPr lang="cs" sz="1600"/>
              <a:t>(</a:t>
            </a:r>
            <a:r>
              <a:rPr lang="cs" sz="16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https://sass-lang.com/guide</a:t>
            </a:r>
            <a:r>
              <a:rPr lang="cs" sz="1600"/>
              <a:t>)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>
            <p:ph idx="1" type="body"/>
          </p:nvPr>
        </p:nvSpPr>
        <p:spPr>
          <a:xfrm>
            <a:off x="471900" y="2985875"/>
            <a:ext cx="8428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/>
              <a:t>Using </a:t>
            </a:r>
            <a:r>
              <a:rPr b="1" lang="cs" sz="1600"/>
              <a:t>@extend</a:t>
            </a:r>
            <a:r>
              <a:rPr lang="cs" sz="1600"/>
              <a:t> lets you share a set of CSS properties from one selector to another.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chemeClr val="accent2"/>
                </a:solidFill>
              </a:rPr>
              <a:t>%message-shared</a:t>
            </a:r>
            <a:r>
              <a:rPr lang="cs" sz="1600">
                <a:solidFill>
                  <a:schemeClr val="accent2"/>
                </a:solidFill>
              </a:rPr>
              <a:t> { </a:t>
            </a:r>
            <a:r>
              <a:rPr lang="cs" sz="1600">
                <a:solidFill>
                  <a:schemeClr val="dk1"/>
                </a:solidFill>
              </a:rPr>
              <a:t>border</a:t>
            </a:r>
            <a:r>
              <a:rPr lang="cs" sz="1600">
                <a:solidFill>
                  <a:schemeClr val="accent2"/>
                </a:solidFill>
              </a:rPr>
              <a:t>: </a:t>
            </a:r>
            <a:r>
              <a:rPr lang="cs" sz="1600">
                <a:solidFill>
                  <a:srgbClr val="CC0000"/>
                </a:solidFill>
              </a:rPr>
              <a:t>1px solid #ccc</a:t>
            </a:r>
            <a:r>
              <a:rPr lang="cs" sz="1600">
                <a:solidFill>
                  <a:schemeClr val="accent2"/>
                </a:solidFill>
              </a:rPr>
              <a:t>;</a:t>
            </a:r>
            <a:r>
              <a:rPr lang="cs" sz="1600">
                <a:solidFill>
                  <a:schemeClr val="dk1"/>
                </a:solidFill>
              </a:rPr>
              <a:t> padding</a:t>
            </a:r>
            <a:r>
              <a:rPr lang="cs" sz="1600">
                <a:solidFill>
                  <a:schemeClr val="accent2"/>
                </a:solidFill>
              </a:rPr>
              <a:t>: </a:t>
            </a:r>
            <a:r>
              <a:rPr lang="cs" sz="1600">
                <a:solidFill>
                  <a:srgbClr val="CC0000"/>
                </a:solidFill>
              </a:rPr>
              <a:t>10px</a:t>
            </a:r>
            <a:r>
              <a:rPr lang="cs" sz="1600">
                <a:solidFill>
                  <a:schemeClr val="accent2"/>
                </a:solidFill>
              </a:rPr>
              <a:t>;}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cs" sz="1600">
                <a:solidFill>
                  <a:schemeClr val="accent2"/>
                </a:solidFill>
              </a:rPr>
              <a:t>.message { </a:t>
            </a:r>
            <a:r>
              <a:rPr lang="cs" sz="1600">
                <a:solidFill>
                  <a:schemeClr val="dk1"/>
                </a:solidFill>
              </a:rPr>
              <a:t>@extend</a:t>
            </a:r>
            <a:r>
              <a:rPr lang="cs" sz="1600">
                <a:solidFill>
                  <a:schemeClr val="accent2"/>
                </a:solidFill>
              </a:rPr>
              <a:t> </a:t>
            </a:r>
            <a:r>
              <a:rPr lang="cs" sz="1600">
                <a:solidFill>
                  <a:srgbClr val="CC0000"/>
                </a:solidFill>
              </a:rPr>
              <a:t>%message-shared</a:t>
            </a:r>
            <a:r>
              <a:rPr lang="cs" sz="1600">
                <a:solidFill>
                  <a:schemeClr val="accent2"/>
                </a:solidFill>
              </a:rPr>
              <a:t>; }</a:t>
            </a:r>
            <a:br>
              <a:rPr lang="cs" sz="1600">
                <a:solidFill>
                  <a:schemeClr val="accent2"/>
                </a:solidFill>
              </a:rPr>
            </a:br>
            <a:br>
              <a:rPr lang="cs" sz="1600">
                <a:solidFill>
                  <a:schemeClr val="accent2"/>
                </a:solidFill>
              </a:rPr>
            </a:br>
            <a:r>
              <a:rPr lang="cs" sz="1600"/>
              <a:t>(</a:t>
            </a:r>
            <a:r>
              <a:rPr lang="cs" sz="16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https://sass-lang.com/guide</a:t>
            </a:r>
            <a:r>
              <a:rPr lang="cs" sz="1600"/>
              <a:t>)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239" name="Google Shape;239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Extend/Inheritance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6000"/>
              <a:t>THANK YOU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3000"/>
              <a:t>Himank Jha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30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himank.jha@metacube.com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Properties for the Parent(Flex Container)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31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000000"/>
                </a:solidFill>
              </a:rPr>
              <a:t>Flex</a:t>
            </a:r>
            <a:r>
              <a:rPr b="1" lang="cs" sz="1600">
                <a:solidFill>
                  <a:srgbClr val="000000"/>
                </a:solidFill>
              </a:rPr>
              <a:t>-</a:t>
            </a:r>
            <a:r>
              <a:rPr b="1" lang="cs" sz="1600">
                <a:solidFill>
                  <a:srgbClr val="000000"/>
                </a:solidFill>
              </a:rPr>
              <a:t>direction </a:t>
            </a:r>
            <a:r>
              <a:rPr lang="cs" sz="1600"/>
              <a:t>(</a:t>
            </a:r>
            <a:r>
              <a:rPr lang="cs" sz="16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https://www.w3schools.com/css/css3_flexbox.asp</a:t>
            </a:r>
            <a:r>
              <a:rPr lang="cs" sz="1600"/>
              <a:t>)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200"/>
              </a:spcBef>
              <a:spcAft>
                <a:spcPts val="0"/>
              </a:spcAft>
              <a:buSzPts val="1600"/>
              <a:buChar char="●"/>
            </a:pPr>
            <a:r>
              <a:rPr lang="cs" sz="1600"/>
              <a:t>This defines the direction of flex items that are placed in the flex container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s" sz="1600"/>
              <a:t>	</a:t>
            </a:r>
            <a:r>
              <a:rPr lang="cs" sz="1600">
                <a:solidFill>
                  <a:schemeClr val="accent2"/>
                </a:solidFill>
              </a:rPr>
              <a:t>.container</a:t>
            </a:r>
            <a:r>
              <a:rPr lang="cs" sz="1600"/>
              <a:t> </a:t>
            </a:r>
            <a:r>
              <a:rPr lang="cs" sz="1600">
                <a:solidFill>
                  <a:schemeClr val="accent2"/>
                </a:solidFill>
              </a:rPr>
              <a:t>{ </a:t>
            </a:r>
            <a:br>
              <a:rPr lang="cs" sz="1600"/>
            </a:br>
            <a:r>
              <a:rPr lang="cs" sz="1600"/>
              <a:t>		</a:t>
            </a:r>
            <a:r>
              <a:rPr lang="cs" sz="1600">
                <a:solidFill>
                  <a:schemeClr val="dk1"/>
                </a:solidFill>
              </a:rPr>
              <a:t>flex-direction:</a:t>
            </a:r>
            <a:r>
              <a:rPr lang="cs" sz="1600">
                <a:solidFill>
                  <a:srgbClr val="CC0000"/>
                </a:solidFill>
              </a:rPr>
              <a:t> row | row-reverse | column | column-reverse;</a:t>
            </a:r>
            <a:br>
              <a:rPr lang="cs" sz="1600"/>
            </a:br>
            <a:r>
              <a:rPr lang="cs" sz="1600"/>
              <a:t>	</a:t>
            </a:r>
            <a:r>
              <a:rPr lang="cs" sz="1600">
                <a:solidFill>
                  <a:schemeClr val="accent2"/>
                </a:solidFill>
              </a:rPr>
              <a:t>}</a:t>
            </a:r>
            <a:endParaRPr sz="1600"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8924" y="4038325"/>
            <a:ext cx="3984374" cy="9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Properties for the Parent(Flex Container)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000000"/>
                </a:solidFill>
              </a:rPr>
              <a:t>Flex</a:t>
            </a:r>
            <a:r>
              <a:rPr b="1" lang="cs" sz="1600">
                <a:solidFill>
                  <a:srgbClr val="000000"/>
                </a:solidFill>
              </a:rPr>
              <a:t>-</a:t>
            </a:r>
            <a:r>
              <a:rPr b="1" lang="cs" sz="1600">
                <a:solidFill>
                  <a:srgbClr val="000000"/>
                </a:solidFill>
              </a:rPr>
              <a:t>wrap </a:t>
            </a:r>
            <a:r>
              <a:rPr lang="cs" sz="1600"/>
              <a:t>(</a:t>
            </a:r>
            <a:r>
              <a:rPr lang="cs" sz="16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https://www.w3schools.com/css/css3_flexbox.asp</a:t>
            </a:r>
            <a:r>
              <a:rPr lang="cs" sz="1600"/>
              <a:t>)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200"/>
              </a:spcBef>
              <a:spcAft>
                <a:spcPts val="0"/>
              </a:spcAft>
              <a:buSzPts val="1600"/>
              <a:buChar char="●"/>
            </a:pPr>
            <a:r>
              <a:rPr lang="cs" sz="1600"/>
              <a:t>By default, flex items will all try to fit onto one line. You can change that and allow the items to wrap as needed with this property.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cs" sz="1600"/>
              <a:t>	</a:t>
            </a:r>
            <a:r>
              <a:rPr lang="cs" sz="1600">
                <a:solidFill>
                  <a:schemeClr val="accent2"/>
                </a:solidFill>
              </a:rPr>
              <a:t>.container</a:t>
            </a:r>
            <a:r>
              <a:rPr lang="cs" sz="1600"/>
              <a:t> </a:t>
            </a:r>
            <a:r>
              <a:rPr lang="cs" sz="1600">
                <a:solidFill>
                  <a:schemeClr val="accent2"/>
                </a:solidFill>
              </a:rPr>
              <a:t>{ </a:t>
            </a:r>
            <a:br>
              <a:rPr lang="cs" sz="1600"/>
            </a:br>
            <a:r>
              <a:rPr lang="cs" sz="1600"/>
              <a:t>		</a:t>
            </a:r>
            <a:r>
              <a:rPr lang="cs" sz="1600">
                <a:solidFill>
                  <a:schemeClr val="dk1"/>
                </a:solidFill>
              </a:rPr>
              <a:t>flex-wrap:</a:t>
            </a:r>
            <a:r>
              <a:rPr lang="cs" sz="1600">
                <a:solidFill>
                  <a:srgbClr val="CC0000"/>
                </a:solidFill>
              </a:rPr>
              <a:t> nowrap | wrap | wrap-reverse;</a:t>
            </a:r>
            <a:br>
              <a:rPr lang="cs" sz="1600"/>
            </a:br>
            <a:r>
              <a:rPr lang="cs" sz="1600"/>
              <a:t>	</a:t>
            </a:r>
            <a:r>
              <a:rPr lang="cs" sz="1600">
                <a:solidFill>
                  <a:schemeClr val="accent2"/>
                </a:solidFill>
              </a:rPr>
              <a:t>}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4450" y="3801225"/>
            <a:ext cx="3310698" cy="116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Properties for the Parent(Flex Container)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8222100" cy="30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000000"/>
                </a:solidFill>
              </a:rPr>
              <a:t>Justify</a:t>
            </a:r>
            <a:r>
              <a:rPr b="1" lang="cs" sz="1600">
                <a:solidFill>
                  <a:srgbClr val="000000"/>
                </a:solidFill>
              </a:rPr>
              <a:t>-</a:t>
            </a:r>
            <a:r>
              <a:rPr b="1" lang="cs" sz="1600">
                <a:solidFill>
                  <a:srgbClr val="000000"/>
                </a:solidFill>
              </a:rPr>
              <a:t>content </a:t>
            </a:r>
            <a:r>
              <a:rPr lang="cs" sz="1600"/>
              <a:t>(</a:t>
            </a:r>
            <a:r>
              <a:rPr lang="cs" sz="16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https://www.w3schools.com/css/css3_flexbox.asp</a:t>
            </a:r>
            <a:r>
              <a:rPr lang="cs" sz="1600"/>
              <a:t>)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200"/>
              </a:spcBef>
              <a:spcAft>
                <a:spcPts val="0"/>
              </a:spcAft>
              <a:buSzPts val="1600"/>
              <a:buChar char="●"/>
            </a:pPr>
            <a:r>
              <a:rPr lang="cs" sz="1600"/>
              <a:t>The justify-content property is used to align the </a:t>
            </a:r>
            <a:br>
              <a:rPr lang="cs" sz="1600"/>
            </a:br>
            <a:r>
              <a:rPr lang="cs" sz="1600"/>
              <a:t>flex items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s" sz="1600"/>
              <a:t>	</a:t>
            </a:r>
            <a:r>
              <a:rPr lang="cs" sz="1600">
                <a:solidFill>
                  <a:schemeClr val="accent2"/>
                </a:solidFill>
              </a:rPr>
              <a:t>.container</a:t>
            </a:r>
            <a:r>
              <a:rPr lang="cs" sz="1600"/>
              <a:t> </a:t>
            </a:r>
            <a:r>
              <a:rPr lang="cs" sz="1600">
                <a:solidFill>
                  <a:schemeClr val="accent2"/>
                </a:solidFill>
              </a:rPr>
              <a:t>{ </a:t>
            </a:r>
            <a:br>
              <a:rPr lang="cs" sz="1600"/>
            </a:br>
            <a:r>
              <a:rPr lang="cs" sz="1600"/>
              <a:t>		</a:t>
            </a:r>
            <a:r>
              <a:rPr lang="cs" sz="1600">
                <a:solidFill>
                  <a:schemeClr val="dk1"/>
                </a:solidFill>
              </a:rPr>
              <a:t>justify-content:</a:t>
            </a:r>
            <a:r>
              <a:rPr lang="cs" sz="1600">
                <a:solidFill>
                  <a:srgbClr val="CC0000"/>
                </a:solidFill>
              </a:rPr>
              <a:t> flex-start | flex-end | center </a:t>
            </a:r>
            <a:br>
              <a:rPr lang="cs" sz="1600">
                <a:solidFill>
                  <a:srgbClr val="CC0000"/>
                </a:solidFill>
              </a:rPr>
            </a:br>
            <a:r>
              <a:rPr lang="cs" sz="1600">
                <a:solidFill>
                  <a:srgbClr val="CC0000"/>
                </a:solidFill>
              </a:rPr>
              <a:t>		| space-between | space-around | space-evenly;</a:t>
            </a:r>
            <a:br>
              <a:rPr lang="cs" sz="1600"/>
            </a:br>
            <a:r>
              <a:rPr lang="cs" sz="1600"/>
              <a:t>	</a:t>
            </a:r>
            <a:r>
              <a:rPr lang="cs" sz="1600">
                <a:solidFill>
                  <a:schemeClr val="accent2"/>
                </a:solidFill>
              </a:rPr>
              <a:t>}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7575" y="2330800"/>
            <a:ext cx="2020226" cy="2736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Properties for the Parent(Flex Container)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000000"/>
                </a:solidFill>
              </a:rPr>
              <a:t>Align</a:t>
            </a:r>
            <a:r>
              <a:rPr b="1" lang="cs" sz="1600">
                <a:solidFill>
                  <a:srgbClr val="000000"/>
                </a:solidFill>
              </a:rPr>
              <a:t>-</a:t>
            </a:r>
            <a:r>
              <a:rPr b="1" lang="cs" sz="1600">
                <a:solidFill>
                  <a:srgbClr val="000000"/>
                </a:solidFill>
              </a:rPr>
              <a:t>items </a:t>
            </a:r>
            <a:r>
              <a:rPr lang="cs" sz="1600"/>
              <a:t>(</a:t>
            </a:r>
            <a:r>
              <a:rPr lang="cs" sz="16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https://www.w3schools.com/css/css3_flexbox.asp</a:t>
            </a:r>
            <a:r>
              <a:rPr lang="cs" sz="1600"/>
              <a:t>)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200"/>
              </a:spcBef>
              <a:spcAft>
                <a:spcPts val="0"/>
              </a:spcAft>
              <a:buSzPts val="1600"/>
              <a:buChar char="●"/>
            </a:pPr>
            <a:r>
              <a:rPr lang="cs" sz="1600"/>
              <a:t>The align-items property is used to align the flex </a:t>
            </a:r>
            <a:br>
              <a:rPr lang="cs" sz="1600"/>
            </a:br>
            <a:r>
              <a:rPr lang="cs" sz="1600"/>
              <a:t>items vertically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cs" sz="1600"/>
              <a:t>	</a:t>
            </a:r>
            <a:r>
              <a:rPr lang="cs" sz="1600">
                <a:solidFill>
                  <a:schemeClr val="accent2"/>
                </a:solidFill>
              </a:rPr>
              <a:t>.container</a:t>
            </a:r>
            <a:r>
              <a:rPr lang="cs" sz="1600"/>
              <a:t> </a:t>
            </a:r>
            <a:r>
              <a:rPr lang="cs" sz="1600">
                <a:solidFill>
                  <a:schemeClr val="accent2"/>
                </a:solidFill>
              </a:rPr>
              <a:t>{ </a:t>
            </a:r>
            <a:br>
              <a:rPr lang="cs" sz="1600"/>
            </a:br>
            <a:r>
              <a:rPr lang="cs" sz="1600"/>
              <a:t>		</a:t>
            </a:r>
            <a:r>
              <a:rPr lang="cs" sz="1600">
                <a:solidFill>
                  <a:schemeClr val="dk1"/>
                </a:solidFill>
              </a:rPr>
              <a:t>align-items:</a:t>
            </a:r>
            <a:r>
              <a:rPr lang="cs" sz="1600">
                <a:solidFill>
                  <a:srgbClr val="CC0000"/>
                </a:solidFill>
              </a:rPr>
              <a:t> flex-start | flex-end | center </a:t>
            </a:r>
            <a:br>
              <a:rPr lang="cs" sz="1600">
                <a:solidFill>
                  <a:srgbClr val="CC0000"/>
                </a:solidFill>
              </a:rPr>
            </a:br>
            <a:r>
              <a:rPr lang="cs" sz="1600">
                <a:solidFill>
                  <a:srgbClr val="CC0000"/>
                </a:solidFill>
              </a:rPr>
              <a:t>		| baseline | stretch;</a:t>
            </a:r>
            <a:br>
              <a:rPr lang="cs" sz="1600"/>
            </a:br>
            <a:r>
              <a:rPr lang="cs" sz="1600"/>
              <a:t>	</a:t>
            </a:r>
            <a:r>
              <a:rPr lang="cs" sz="1600">
                <a:solidFill>
                  <a:schemeClr val="accent2"/>
                </a:solidFill>
              </a:rPr>
              <a:t>}</a:t>
            </a:r>
            <a:endParaRPr sz="160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6592" y="2357100"/>
            <a:ext cx="2291210" cy="2710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Properties for the Parent(Flex Container)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71900" y="1919075"/>
            <a:ext cx="8222100" cy="30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000000"/>
                </a:solidFill>
              </a:rPr>
              <a:t>Align-content </a:t>
            </a:r>
            <a:r>
              <a:rPr lang="cs" sz="1600"/>
              <a:t>(</a:t>
            </a:r>
            <a:r>
              <a:rPr lang="cs" sz="16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https://www.w3schools.com/css/css3_flexbox.asp</a:t>
            </a:r>
            <a:r>
              <a:rPr lang="cs" sz="1600"/>
              <a:t>)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200"/>
              </a:spcBef>
              <a:spcAft>
                <a:spcPts val="0"/>
              </a:spcAft>
              <a:buSzPts val="1600"/>
              <a:buChar char="●"/>
            </a:pPr>
            <a:r>
              <a:rPr lang="cs" sz="1600"/>
              <a:t>The align-content property is used to align the </a:t>
            </a:r>
            <a:br>
              <a:rPr lang="cs" sz="1600"/>
            </a:br>
            <a:r>
              <a:rPr lang="cs" sz="1600"/>
              <a:t>flex lines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cs" sz="1600"/>
              <a:t>	</a:t>
            </a:r>
            <a:r>
              <a:rPr lang="cs" sz="1600">
                <a:solidFill>
                  <a:schemeClr val="accent2"/>
                </a:solidFill>
              </a:rPr>
              <a:t>.container</a:t>
            </a:r>
            <a:r>
              <a:rPr lang="cs" sz="1600"/>
              <a:t> </a:t>
            </a:r>
            <a:r>
              <a:rPr lang="cs" sz="1600">
                <a:solidFill>
                  <a:schemeClr val="accent2"/>
                </a:solidFill>
              </a:rPr>
              <a:t>{ </a:t>
            </a:r>
            <a:br>
              <a:rPr lang="cs" sz="1600"/>
            </a:br>
            <a:r>
              <a:rPr lang="cs" sz="1600"/>
              <a:t>		</a:t>
            </a:r>
            <a:r>
              <a:rPr lang="cs" sz="1600">
                <a:solidFill>
                  <a:schemeClr val="dk1"/>
                </a:solidFill>
              </a:rPr>
              <a:t>align-content:</a:t>
            </a:r>
            <a:r>
              <a:rPr lang="cs" sz="1600">
                <a:solidFill>
                  <a:srgbClr val="CC0000"/>
                </a:solidFill>
              </a:rPr>
              <a:t> flex-start | flex-end | center </a:t>
            </a:r>
            <a:br>
              <a:rPr lang="cs" sz="1600">
                <a:solidFill>
                  <a:srgbClr val="CC0000"/>
                </a:solidFill>
              </a:rPr>
            </a:br>
            <a:r>
              <a:rPr lang="cs" sz="1600">
                <a:solidFill>
                  <a:srgbClr val="CC0000"/>
                </a:solidFill>
              </a:rPr>
              <a:t>		| space-between | space-around | stretch;</a:t>
            </a:r>
            <a:br>
              <a:rPr lang="cs" sz="1600"/>
            </a:br>
            <a:r>
              <a:rPr lang="cs" sz="1600"/>
              <a:t>	</a:t>
            </a:r>
            <a:r>
              <a:rPr lang="cs" sz="1600">
                <a:solidFill>
                  <a:schemeClr val="accent2"/>
                </a:solidFill>
              </a:rPr>
              <a:t>}</a:t>
            </a:r>
            <a:endParaRPr sz="1600"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7000" y="2404875"/>
            <a:ext cx="2250800" cy="266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Properties for the Child(Flex Items)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000000"/>
                </a:solidFill>
              </a:rPr>
              <a:t>Flex</a:t>
            </a:r>
            <a:r>
              <a:rPr b="1" lang="cs" sz="1600">
                <a:solidFill>
                  <a:srgbClr val="000000"/>
                </a:solidFill>
              </a:rPr>
              <a:t>-</a:t>
            </a:r>
            <a:r>
              <a:rPr b="1" lang="cs" sz="1600">
                <a:solidFill>
                  <a:srgbClr val="000000"/>
                </a:solidFill>
              </a:rPr>
              <a:t>grow </a:t>
            </a:r>
            <a:r>
              <a:rPr lang="cs" sz="1600"/>
              <a:t>(</a:t>
            </a:r>
            <a:r>
              <a:rPr lang="cs" sz="16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https://www.w3schools.com/css/css3_flexbox.asp</a:t>
            </a:r>
            <a:r>
              <a:rPr lang="cs" sz="1600"/>
              <a:t>)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200"/>
              </a:spcBef>
              <a:spcAft>
                <a:spcPts val="0"/>
              </a:spcAft>
              <a:buSzPts val="1600"/>
              <a:buChar char="●"/>
            </a:pPr>
            <a:r>
              <a:rPr lang="cs" sz="1600"/>
              <a:t>This defines the ability for a flex item to grow if necessary.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cs" sz="1600"/>
              <a:t>	</a:t>
            </a:r>
            <a:r>
              <a:rPr lang="cs" sz="1600">
                <a:solidFill>
                  <a:schemeClr val="accent2"/>
                </a:solidFill>
              </a:rPr>
              <a:t>.item</a:t>
            </a:r>
            <a:r>
              <a:rPr lang="cs" sz="1600"/>
              <a:t> </a:t>
            </a:r>
            <a:r>
              <a:rPr lang="cs" sz="1600">
                <a:solidFill>
                  <a:schemeClr val="accent2"/>
                </a:solidFill>
              </a:rPr>
              <a:t>{ </a:t>
            </a:r>
            <a:br>
              <a:rPr lang="cs" sz="1600"/>
            </a:br>
            <a:r>
              <a:rPr lang="cs" sz="1600"/>
              <a:t>		</a:t>
            </a:r>
            <a:r>
              <a:rPr lang="cs" sz="1600">
                <a:solidFill>
                  <a:schemeClr val="dk1"/>
                </a:solidFill>
              </a:rPr>
              <a:t>flex-grow:</a:t>
            </a:r>
            <a:r>
              <a:rPr lang="cs" sz="1600">
                <a:solidFill>
                  <a:srgbClr val="CC0000"/>
                </a:solidFill>
              </a:rPr>
              <a:t> &lt;number&gt;; </a:t>
            </a:r>
            <a:r>
              <a:rPr lang="cs" sz="1600"/>
              <a:t>/* default 0 */</a:t>
            </a:r>
            <a:br>
              <a:rPr lang="cs" sz="1600"/>
            </a:br>
            <a:r>
              <a:rPr lang="cs" sz="1600"/>
              <a:t>	</a:t>
            </a:r>
            <a:r>
              <a:rPr lang="cs" sz="1600">
                <a:solidFill>
                  <a:schemeClr val="accent2"/>
                </a:solidFill>
              </a:rPr>
              <a:t>}</a:t>
            </a:r>
            <a:endParaRPr sz="1600"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4000" y="3922600"/>
            <a:ext cx="4792376" cy="10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Properties for the Child(Flex Items)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000000"/>
                </a:solidFill>
              </a:rPr>
              <a:t>Flex-shrink </a:t>
            </a:r>
            <a:r>
              <a:rPr lang="cs" sz="1600"/>
              <a:t>(</a:t>
            </a:r>
            <a:r>
              <a:rPr lang="cs" sz="16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https://www.w3schools.com/css/css3_flexbox.asp</a:t>
            </a:r>
            <a:r>
              <a:rPr lang="cs" sz="1600"/>
              <a:t>)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200"/>
              </a:spcBef>
              <a:spcAft>
                <a:spcPts val="0"/>
              </a:spcAft>
              <a:buSzPts val="1600"/>
              <a:buChar char="●"/>
            </a:pPr>
            <a:r>
              <a:rPr lang="cs" sz="1600"/>
              <a:t>This defines the ability for a flex item to shrink if necessary. Negative numbers are invalid.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s" sz="1600"/>
              <a:t>	</a:t>
            </a:r>
            <a:r>
              <a:rPr lang="cs" sz="1600">
                <a:solidFill>
                  <a:schemeClr val="accent2"/>
                </a:solidFill>
              </a:rPr>
              <a:t>.item</a:t>
            </a:r>
            <a:r>
              <a:rPr lang="cs" sz="1600"/>
              <a:t> </a:t>
            </a:r>
            <a:r>
              <a:rPr lang="cs" sz="1600">
                <a:solidFill>
                  <a:schemeClr val="accent2"/>
                </a:solidFill>
              </a:rPr>
              <a:t>{ </a:t>
            </a:r>
            <a:br>
              <a:rPr lang="cs" sz="1600"/>
            </a:br>
            <a:r>
              <a:rPr lang="cs" sz="1600"/>
              <a:t>		</a:t>
            </a:r>
            <a:r>
              <a:rPr lang="cs" sz="1600">
                <a:solidFill>
                  <a:schemeClr val="dk1"/>
                </a:solidFill>
              </a:rPr>
              <a:t>flex-shrink:</a:t>
            </a:r>
            <a:r>
              <a:rPr lang="cs" sz="1600">
                <a:solidFill>
                  <a:srgbClr val="CC0000"/>
                </a:solidFill>
              </a:rPr>
              <a:t> &lt;number&gt;; </a:t>
            </a:r>
            <a:r>
              <a:rPr lang="cs" sz="1600"/>
              <a:t>/* default 1 */</a:t>
            </a:r>
            <a:br>
              <a:rPr lang="cs" sz="1600"/>
            </a:br>
            <a:r>
              <a:rPr lang="cs" sz="1600"/>
              <a:t>	</a:t>
            </a:r>
            <a:r>
              <a:rPr lang="cs" sz="1600">
                <a:solidFill>
                  <a:schemeClr val="accent2"/>
                </a:solidFill>
              </a:rPr>
              <a:t>}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