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latin typeface="Roboto"/>
                <a:ea typeface="Roboto"/>
                <a:cs typeface="Roboto"/>
                <a:sym typeface="Roboto"/>
              </a:rPr>
              <a:t>Difference between null and undefined : </a:t>
            </a:r>
            <a:endParaRPr b="1" sz="1200">
              <a:latin typeface="Roboto"/>
              <a:ea typeface="Roboto"/>
              <a:cs typeface="Roboto"/>
              <a:sym typeface="Roboto"/>
            </a:endParaRPr>
          </a:p>
          <a:p>
            <a:pPr indent="0" lvl="0" marL="0" rtl="0" algn="l">
              <a:lnSpc>
                <a:spcPct val="100000"/>
              </a:lnSpc>
              <a:spcBef>
                <a:spcPts val="1600"/>
              </a:spcBef>
              <a:spcAft>
                <a:spcPts val="0"/>
              </a:spcAft>
              <a:buSzPts val="1100"/>
              <a:buNone/>
            </a:pPr>
            <a:r>
              <a:t/>
            </a:r>
            <a:endParaRPr b="1" sz="1200">
              <a:latin typeface="Roboto"/>
              <a:ea typeface="Roboto"/>
              <a:cs typeface="Roboto"/>
              <a:sym typeface="Roboto"/>
            </a:endParaRPr>
          </a:p>
          <a:p>
            <a:pPr indent="0" lvl="0" marL="0" rtl="0" algn="l">
              <a:lnSpc>
                <a:spcPct val="100000"/>
              </a:lnSpc>
              <a:spcBef>
                <a:spcPts val="1600"/>
              </a:spcBef>
              <a:spcAft>
                <a:spcPts val="0"/>
              </a:spcAft>
              <a:buSzPts val="1100"/>
              <a:buNone/>
            </a:pPr>
            <a:r>
              <a:rPr lang="en" sz="1200">
                <a:latin typeface="Roboto"/>
                <a:ea typeface="Roboto"/>
                <a:cs typeface="Roboto"/>
                <a:sym typeface="Roboto"/>
              </a:rPr>
              <a:t>typeof undefined           // undefined</a:t>
            </a:r>
            <a:endParaRPr sz="1200">
              <a:latin typeface="Roboto"/>
              <a:ea typeface="Roboto"/>
              <a:cs typeface="Roboto"/>
              <a:sym typeface="Roboto"/>
            </a:endParaRPr>
          </a:p>
          <a:p>
            <a:pPr indent="0" lvl="0" marL="0" rtl="0" algn="l">
              <a:lnSpc>
                <a:spcPct val="100000"/>
              </a:lnSpc>
              <a:spcBef>
                <a:spcPts val="1600"/>
              </a:spcBef>
              <a:spcAft>
                <a:spcPts val="0"/>
              </a:spcAft>
              <a:buSzPts val="1100"/>
              <a:buNone/>
            </a:pPr>
            <a:r>
              <a:rPr lang="en" sz="1200">
                <a:latin typeface="Roboto"/>
                <a:ea typeface="Roboto"/>
                <a:cs typeface="Roboto"/>
                <a:sym typeface="Roboto"/>
              </a:rPr>
              <a:t>typeof null                     // object</a:t>
            </a:r>
            <a:endParaRPr sz="1200">
              <a:latin typeface="Roboto"/>
              <a:ea typeface="Roboto"/>
              <a:cs typeface="Roboto"/>
              <a:sym typeface="Roboto"/>
            </a:endParaRPr>
          </a:p>
          <a:p>
            <a:pPr indent="0" lvl="0" marL="0" rtl="0" algn="l">
              <a:lnSpc>
                <a:spcPct val="100000"/>
              </a:lnSpc>
              <a:spcBef>
                <a:spcPts val="1600"/>
              </a:spcBef>
              <a:spcAft>
                <a:spcPts val="0"/>
              </a:spcAft>
              <a:buSzPts val="1100"/>
              <a:buNone/>
            </a:pPr>
            <a:r>
              <a:rPr lang="en" sz="1200">
                <a:latin typeface="Roboto"/>
                <a:ea typeface="Roboto"/>
                <a:cs typeface="Roboto"/>
                <a:sym typeface="Roboto"/>
              </a:rPr>
              <a:t>null === undefined         // false</a:t>
            </a:r>
            <a:endParaRPr sz="1200">
              <a:latin typeface="Roboto"/>
              <a:ea typeface="Roboto"/>
              <a:cs typeface="Roboto"/>
              <a:sym typeface="Roboto"/>
            </a:endParaRPr>
          </a:p>
          <a:p>
            <a:pPr indent="0" lvl="0" marL="0" rtl="0" algn="l">
              <a:lnSpc>
                <a:spcPct val="100000"/>
              </a:lnSpc>
              <a:spcBef>
                <a:spcPts val="1600"/>
              </a:spcBef>
              <a:spcAft>
                <a:spcPts val="0"/>
              </a:spcAft>
              <a:buSzPts val="1100"/>
              <a:buNone/>
            </a:pPr>
            <a:r>
              <a:rPr lang="en" sz="1200">
                <a:latin typeface="Roboto"/>
                <a:ea typeface="Roboto"/>
                <a:cs typeface="Roboto"/>
                <a:sym typeface="Roboto"/>
              </a:rPr>
              <a:t>null == undefined          // true</a:t>
            </a:r>
            <a:endParaRPr sz="1200">
              <a:latin typeface="Roboto"/>
              <a:ea typeface="Roboto"/>
              <a:cs typeface="Roboto"/>
              <a:sym typeface="Roboto"/>
            </a:endParaRPr>
          </a:p>
          <a:p>
            <a:pPr indent="0" lvl="0" marL="0" rtl="0" algn="l">
              <a:lnSpc>
                <a:spcPct val="100000"/>
              </a:lnSpc>
              <a:spcBef>
                <a:spcPts val="1600"/>
              </a:spcBef>
              <a:spcAft>
                <a:spcPts val="0"/>
              </a:spcAft>
              <a:buSzPts val="1100"/>
              <a:buNone/>
            </a:pPr>
            <a:r>
              <a:t/>
            </a:r>
            <a:endParaRPr sz="1200">
              <a:solidFill>
                <a:schemeClr val="lt2"/>
              </a:solidFill>
              <a:latin typeface="Roboto"/>
              <a:ea typeface="Roboto"/>
              <a:cs typeface="Roboto"/>
              <a:sym typeface="Roboto"/>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JSON (JavaScript Object Notation) is a lightweight data-interchange format. It is easy for humans to read and write. It is easy for machines to parse and generate. It looks a lot like the object literal syntax of JavaScript, and it is from there JSON originates.</a:t>
            </a:r>
            <a:endParaRPr/>
          </a:p>
          <a:p>
            <a:pPr indent="0" lvl="0" marL="0" rtl="0" algn="l">
              <a:lnSpc>
                <a:spcPct val="100000"/>
              </a:lnSpc>
              <a:spcBef>
                <a:spcPts val="0"/>
              </a:spcBef>
              <a:spcAft>
                <a:spcPts val="0"/>
              </a:spcAft>
              <a:buSzPts val="1100"/>
              <a:buNone/>
            </a:pPr>
            <a:r>
              <a:rPr lang="en"/>
              <a:t>Example of JSON:</a:t>
            </a:r>
            <a:endParaRPr/>
          </a:p>
          <a:p>
            <a:pPr indent="0" lvl="0" marL="0" rtl="0" algn="l">
              <a:lnSpc>
                <a:spcPct val="100000"/>
              </a:lnSpc>
              <a:spcBef>
                <a:spcPts val="0"/>
              </a:spcBef>
              <a:spcAft>
                <a:spcPts val="0"/>
              </a:spcAft>
              <a:buSzPts val="1100"/>
              <a:buNone/>
            </a:pPr>
            <a:r>
              <a:rPr lang="en"/>
              <a:t>{ "name": "Yoda", age: 894, "lightsaber" : { "color": "green" }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Using JSON:</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en"/>
              <a:t>Data is either converted to or from JSON, using methods called stringify and parse respectively. JSON is an object available in pretty much all modern browsers but there are ways of adding to a browser that doesn’t have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var jsonString = JSON.stringify({</a:t>
            </a:r>
            <a:endParaRPr/>
          </a:p>
          <a:p>
            <a:pPr indent="0" lvl="0" marL="0" rtl="0" algn="l">
              <a:lnSpc>
                <a:spcPct val="100000"/>
              </a:lnSpc>
              <a:spcBef>
                <a:spcPts val="0"/>
              </a:spcBef>
              <a:spcAft>
                <a:spcPts val="0"/>
              </a:spcAft>
              <a:buSzPts val="1100"/>
              <a:buNone/>
            </a:pPr>
            <a:r>
              <a:rPr lang="en"/>
              <a:t>    make: "McLaren",</a:t>
            </a:r>
            <a:endParaRPr/>
          </a:p>
          <a:p>
            <a:pPr indent="0" lvl="0" marL="0" rtl="0" algn="l">
              <a:lnSpc>
                <a:spcPct val="100000"/>
              </a:lnSpc>
              <a:spcBef>
                <a:spcPts val="0"/>
              </a:spcBef>
              <a:spcAft>
                <a:spcPts val="0"/>
              </a:spcAft>
              <a:buSzPts val="1100"/>
              <a:buNone/>
            </a:pPr>
            <a:r>
              <a:rPr lang="en"/>
              <a:t>    model: "MP4-12C",</a:t>
            </a:r>
            <a:endParaRPr/>
          </a:p>
          <a:p>
            <a:pPr indent="0" lvl="0" marL="0" rtl="0" algn="l">
              <a:lnSpc>
                <a:spcPct val="100000"/>
              </a:lnSpc>
              <a:spcBef>
                <a:spcPts val="0"/>
              </a:spcBef>
              <a:spcAft>
                <a:spcPts val="0"/>
              </a:spcAft>
              <a:buSzPts val="1100"/>
              <a:buNone/>
            </a:pPr>
            <a:r>
              <a:rPr lang="en"/>
              <a:t>    miles: 5023</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JSON.stringify converts an object into a JSON string. In this example, jsonString becomes {"make": "McLaren", "model": "MP4-12C", "miles": 5023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var car = JSON.parse(jsonString);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string can then be converted back to a JavaScript object using JSON.parse. car is now usable as a normal JavaScript object, so you can set its properties:</a:t>
            </a:r>
            <a:endParaRPr/>
          </a:p>
          <a:p>
            <a:pPr indent="0" lvl="0" marL="0" rtl="0" algn="l">
              <a:lnSpc>
                <a:spcPct val="100000"/>
              </a:lnSpc>
              <a:spcBef>
                <a:spcPts val="0"/>
              </a:spcBef>
              <a:spcAft>
                <a:spcPts val="0"/>
              </a:spcAft>
              <a:buSzPts val="1100"/>
              <a:buNone/>
            </a:pPr>
            <a:r>
              <a:rPr lang="en"/>
              <a:t>car.model = "P1";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Javascript function:</a:t>
            </a:r>
            <a:endParaRPr b="1"/>
          </a:p>
          <a:p>
            <a:pPr indent="-298450" lvl="0" marL="457200" rtl="0" algn="l">
              <a:lnSpc>
                <a:spcPct val="115000"/>
              </a:lnSpc>
              <a:spcBef>
                <a:spcPts val="0"/>
              </a:spcBef>
              <a:spcAft>
                <a:spcPts val="0"/>
              </a:spcAft>
              <a:buSzPts val="1100"/>
              <a:buChar char="●"/>
            </a:pPr>
            <a:r>
              <a:t/>
            </a:r>
            <a:endParaRPr b="1"/>
          </a:p>
          <a:p>
            <a:pPr indent="-298450" lvl="0" marL="457200" rtl="0" algn="l">
              <a:lnSpc>
                <a:spcPct val="115000"/>
              </a:lnSpc>
              <a:spcBef>
                <a:spcPts val="0"/>
              </a:spcBef>
              <a:spcAft>
                <a:spcPts val="0"/>
              </a:spcAft>
              <a:buSzPts val="1100"/>
              <a:buChar char="●"/>
            </a:pPr>
            <a:r>
              <a:rPr lang="en"/>
              <a:t>A JavaScript function is a block of code designed to perform a particular task.</a:t>
            </a:r>
            <a:endParaRPr/>
          </a:p>
          <a:p>
            <a:pPr indent="-298450" lvl="0" marL="457200" rtl="0" algn="l">
              <a:lnSpc>
                <a:spcPct val="115000"/>
              </a:lnSpc>
              <a:spcBef>
                <a:spcPts val="0"/>
              </a:spcBef>
              <a:spcAft>
                <a:spcPts val="0"/>
              </a:spcAft>
              <a:buSzPts val="1100"/>
              <a:buChar char="●"/>
            </a:pPr>
            <a:r>
              <a:t/>
            </a:r>
            <a:endParaRPr/>
          </a:p>
          <a:p>
            <a:pPr indent="-298450" lvl="0" marL="457200" rtl="0" algn="l">
              <a:lnSpc>
                <a:spcPct val="115000"/>
              </a:lnSpc>
              <a:spcBef>
                <a:spcPts val="0"/>
              </a:spcBef>
              <a:spcAft>
                <a:spcPts val="0"/>
              </a:spcAft>
              <a:buSzPts val="1100"/>
              <a:buChar char="●"/>
            </a:pPr>
            <a:r>
              <a:rPr lang="en"/>
              <a:t>A JavaScript function is executed when "something" invokes it (calls it).</a:t>
            </a:r>
            <a:endParaRPr/>
          </a:p>
          <a:p>
            <a:pPr indent="0" lvl="0" marL="0" rtl="0" algn="l">
              <a:lnSpc>
                <a:spcPct val="115000"/>
              </a:lnSpc>
              <a:spcBef>
                <a:spcPts val="0"/>
              </a:spcBef>
              <a:spcAft>
                <a:spcPts val="0"/>
              </a:spcAft>
              <a:buSzPts val="1100"/>
              <a:buNone/>
            </a:pPr>
            <a:r>
              <a:rPr lang="en"/>
              <a:t>function myFunction(p1, p2) {</a:t>
            </a:r>
            <a:endParaRPr/>
          </a:p>
          <a:p>
            <a:pPr indent="0" lvl="0" marL="0" rtl="0" algn="l">
              <a:lnSpc>
                <a:spcPct val="100000"/>
              </a:lnSpc>
              <a:spcBef>
                <a:spcPts val="0"/>
              </a:spcBef>
              <a:spcAft>
                <a:spcPts val="0"/>
              </a:spcAft>
              <a:buSzPts val="1100"/>
              <a:buNone/>
            </a:pPr>
            <a:r>
              <a:rPr lang="en"/>
              <a:t>    return p1 * p2;              // The function returns the product of p1 and p2</a:t>
            </a:r>
            <a:endParaRPr/>
          </a:p>
          <a:p>
            <a:pPr indent="0" lvl="0" marL="0" rtl="0" algn="l">
              <a:lnSpc>
                <a:spcPct val="100000"/>
              </a:lnSpc>
              <a:spcBef>
                <a:spcPts val="0"/>
              </a:spcBef>
              <a:spcAft>
                <a:spcPts val="0"/>
              </a:spcAft>
              <a:buSzPts val="1100"/>
              <a:buNone/>
            </a:pPr>
            <a:r>
              <a:rPr lang="en"/>
              <a:t>}</a:t>
            </a:r>
            <a:endParaRPr/>
          </a:p>
          <a:p>
            <a:pPr indent="-298450" lvl="0" marL="457200" rtl="0" algn="l">
              <a:lnSpc>
                <a:spcPct val="115000"/>
              </a:lnSpc>
              <a:spcBef>
                <a:spcPts val="0"/>
              </a:spcBef>
              <a:spcAft>
                <a:spcPts val="0"/>
              </a:spcAft>
              <a:buSzPts val="1100"/>
              <a:buChar char="●"/>
            </a:pPr>
            <a:r>
              <a:t/>
            </a:r>
            <a:endParaRPr/>
          </a:p>
          <a:p>
            <a:pPr indent="-298450" lvl="0" marL="457200" rtl="0" algn="l">
              <a:lnSpc>
                <a:spcPct val="115000"/>
              </a:lnSpc>
              <a:spcBef>
                <a:spcPts val="0"/>
              </a:spcBef>
              <a:spcAft>
                <a:spcPts val="0"/>
              </a:spcAft>
              <a:buSzPts val="1100"/>
              <a:buChar char="●"/>
            </a:pPr>
            <a:r>
              <a:rPr lang="en"/>
              <a:t>When JavaScript reaches a return statement, the function will stop executing.</a:t>
            </a:r>
            <a:endParaRPr/>
          </a:p>
          <a:p>
            <a:pPr indent="-298450" lvl="0" marL="457200" rtl="0" algn="l">
              <a:lnSpc>
                <a:spcPct val="115000"/>
              </a:lnSpc>
              <a:spcBef>
                <a:spcPts val="0"/>
              </a:spcBef>
              <a:spcAft>
                <a:spcPts val="0"/>
              </a:spcAft>
              <a:buSzPts val="1100"/>
              <a:buChar char="●"/>
            </a:pPr>
            <a:r>
              <a:t/>
            </a:r>
            <a:endParaRPr/>
          </a:p>
          <a:p>
            <a:pPr indent="0" lvl="0" marL="0" rtl="0" algn="l">
              <a:lnSpc>
                <a:spcPct val="115000"/>
              </a:lnSpc>
              <a:spcBef>
                <a:spcPts val="0"/>
              </a:spcBef>
              <a:spcAft>
                <a:spcPts val="0"/>
              </a:spcAft>
              <a:buSzPts val="1100"/>
              <a:buNone/>
            </a:pPr>
            <a:r>
              <a:rPr lang="en"/>
              <a:t>function myFunction(a, b) {</a:t>
            </a:r>
            <a:endParaRPr/>
          </a:p>
          <a:p>
            <a:pPr indent="0" lvl="0" marL="0" rtl="0" algn="l">
              <a:lnSpc>
                <a:spcPct val="100000"/>
              </a:lnSpc>
              <a:spcBef>
                <a:spcPts val="0"/>
              </a:spcBef>
              <a:spcAft>
                <a:spcPts val="0"/>
              </a:spcAft>
              <a:buSzPts val="1100"/>
              <a:buNone/>
            </a:pPr>
            <a:r>
              <a:rPr lang="en"/>
              <a:t>    return a * b;                // Function returns the product of a and b</a:t>
            </a:r>
            <a:endParaRPr/>
          </a:p>
          <a:p>
            <a:pPr indent="0" lvl="0" marL="0" rtl="0" algn="l">
              <a:lnSpc>
                <a:spcPct val="100000"/>
              </a:lnSpc>
              <a:spcBef>
                <a:spcPts val="0"/>
              </a:spcBef>
              <a:spcAft>
                <a:spcPts val="0"/>
              </a:spcAft>
              <a:buSzPts val="1100"/>
              <a:buNone/>
            </a:pPr>
            <a:r>
              <a:rPr lang="en"/>
              <a:t>}</a:t>
            </a:r>
            <a:endParaRPr/>
          </a:p>
          <a:p>
            <a:pPr indent="0" lvl="0" marL="0" rtl="0" algn="l">
              <a:lnSpc>
                <a:spcPct val="115000"/>
              </a:lnSpc>
              <a:spcBef>
                <a:spcPts val="0"/>
              </a:spcBef>
              <a:spcAft>
                <a:spcPts val="0"/>
              </a:spcAft>
              <a:buSzPts val="1100"/>
              <a:buNone/>
            </a:pPr>
            <a:r>
              <a:rPr b="1" lang="en"/>
              <a:t>The Function() Constructor</a:t>
            </a:r>
            <a:endParaRPr b="1"/>
          </a:p>
          <a:p>
            <a:pPr indent="-298450" lvl="0" marL="457200" rtl="0" algn="l">
              <a:lnSpc>
                <a:spcPct val="115000"/>
              </a:lnSpc>
              <a:spcBef>
                <a:spcPts val="0"/>
              </a:spcBef>
              <a:spcAft>
                <a:spcPts val="0"/>
              </a:spcAft>
              <a:buSzPts val="1100"/>
              <a:buChar char="●"/>
            </a:pPr>
            <a:r>
              <a:rPr lang="en"/>
              <a:t>As you have seen in the previous examples, JavaScript functions are defined with the function keyword.But you can create function with Function keyword also.</a:t>
            </a:r>
            <a:endParaRPr/>
          </a:p>
          <a:p>
            <a:pPr indent="-298450" lvl="0" marL="457200" rtl="0" algn="l">
              <a:lnSpc>
                <a:spcPct val="115000"/>
              </a:lnSpc>
              <a:spcBef>
                <a:spcPts val="0"/>
              </a:spcBef>
              <a:spcAft>
                <a:spcPts val="0"/>
              </a:spcAft>
              <a:buSzPts val="1100"/>
              <a:buChar char="●"/>
            </a:pPr>
            <a:r>
              <a:t/>
            </a:r>
            <a:endParaRPr/>
          </a:p>
          <a:p>
            <a:pPr indent="-298450" lvl="0" marL="457200" rtl="0" algn="l">
              <a:lnSpc>
                <a:spcPct val="115000"/>
              </a:lnSpc>
              <a:spcBef>
                <a:spcPts val="0"/>
              </a:spcBef>
              <a:spcAft>
                <a:spcPts val="0"/>
              </a:spcAft>
              <a:buSzPts val="1100"/>
              <a:buChar char="●"/>
            </a:pPr>
            <a:r>
              <a:rPr lang="en"/>
              <a:t>var myFunction = new Function("a", "b", "return a * b”); similar as below :</a:t>
            </a:r>
            <a:endParaRPr/>
          </a:p>
          <a:p>
            <a:pPr indent="-298450" lvl="0" marL="457200" rtl="0" algn="l">
              <a:lnSpc>
                <a:spcPct val="115000"/>
              </a:lnSpc>
              <a:spcBef>
                <a:spcPts val="0"/>
              </a:spcBef>
              <a:spcAft>
                <a:spcPts val="0"/>
              </a:spcAft>
              <a:buSzPts val="1100"/>
              <a:buChar char="●"/>
            </a:pPr>
            <a:r>
              <a:t/>
            </a:r>
            <a:endParaRPr/>
          </a:p>
          <a:p>
            <a:pPr indent="-298450" lvl="0" marL="457200" rtl="0" algn="l">
              <a:lnSpc>
                <a:spcPct val="115000"/>
              </a:lnSpc>
              <a:spcBef>
                <a:spcPts val="0"/>
              </a:spcBef>
              <a:spcAft>
                <a:spcPts val="0"/>
              </a:spcAft>
              <a:buSzPts val="1100"/>
              <a:buChar char="●"/>
            </a:pPr>
            <a:r>
              <a:rPr lang="en"/>
              <a:t>var myFunction = function (a, b) {return a * b};</a:t>
            </a:r>
            <a:endParaRPr/>
          </a:p>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Typical javascript page will look like below : </a:t>
            </a:r>
            <a:endParaRPr/>
          </a:p>
          <a:p>
            <a:pPr indent="0" lvl="0" marL="0" rtl="0" algn="l">
              <a:lnSpc>
                <a:spcPct val="100000"/>
              </a:lnSpc>
              <a:spcBef>
                <a:spcPts val="0"/>
              </a:spcBef>
              <a:spcAft>
                <a:spcPts val="0"/>
              </a:spcAft>
              <a:buSzPts val="1100"/>
              <a:buNone/>
            </a:pPr>
            <a:r>
              <a:rPr lang="en"/>
              <a:t>Typical HTML page javascript embedded in it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&lt;html&gt;</a:t>
            </a:r>
            <a:endParaRPr/>
          </a:p>
          <a:p>
            <a:pPr indent="0" lvl="0" marL="0" rtl="0" algn="l">
              <a:lnSpc>
                <a:spcPct val="100000"/>
              </a:lnSpc>
              <a:spcBef>
                <a:spcPts val="0"/>
              </a:spcBef>
              <a:spcAft>
                <a:spcPts val="0"/>
              </a:spcAft>
              <a:buSzPts val="1100"/>
              <a:buNone/>
            </a:pPr>
            <a:r>
              <a:rPr lang="en"/>
              <a:t>  &lt;head&gt;</a:t>
            </a:r>
            <a:endParaRPr/>
          </a:p>
          <a:p>
            <a:pPr indent="0" lvl="0" marL="0" rtl="0" algn="l">
              <a:lnSpc>
                <a:spcPct val="100000"/>
              </a:lnSpc>
              <a:spcBef>
                <a:spcPts val="0"/>
              </a:spcBef>
              <a:spcAft>
                <a:spcPts val="0"/>
              </a:spcAft>
              <a:buSzPts val="1100"/>
              <a:buNone/>
            </a:pPr>
            <a:r>
              <a:rPr lang="en"/>
              <a:t>    	&lt;title&gt;Hello HTML&lt;/title&gt;</a:t>
            </a:r>
            <a:endParaRPr/>
          </a:p>
          <a:p>
            <a:pPr indent="0" lvl="0" marL="0" rtl="0" algn="l">
              <a:lnSpc>
                <a:spcPct val="100000"/>
              </a:lnSpc>
              <a:spcBef>
                <a:spcPts val="0"/>
              </a:spcBef>
              <a:spcAft>
                <a:spcPts val="0"/>
              </a:spcAft>
              <a:buSzPts val="1100"/>
              <a:buNone/>
            </a:pPr>
            <a:r>
              <a:rPr lang="en"/>
              <a:t>	&lt;script type=text/javascript&gt;</a:t>
            </a:r>
            <a:endParaRPr/>
          </a:p>
          <a:p>
            <a:pPr indent="0" lvl="0" marL="0" rtl="0" algn="l">
              <a:lnSpc>
                <a:spcPct val="100000"/>
              </a:lnSpc>
              <a:spcBef>
                <a:spcPts val="0"/>
              </a:spcBef>
              <a:spcAft>
                <a:spcPts val="0"/>
              </a:spcAft>
              <a:buSzPts val="1100"/>
              <a:buNone/>
            </a:pPr>
            <a:r>
              <a:rPr lang="en"/>
              <a:t>		alert(“Hello World!!!”);</a:t>
            </a:r>
            <a:endParaRPr/>
          </a:p>
          <a:p>
            <a:pPr indent="0" lvl="0" marL="0" rtl="0" algn="l">
              <a:lnSpc>
                <a:spcPct val="100000"/>
              </a:lnSpc>
              <a:spcBef>
                <a:spcPts val="0"/>
              </a:spcBef>
              <a:spcAft>
                <a:spcPts val="0"/>
              </a:spcAft>
              <a:buSzPts val="1100"/>
              <a:buNone/>
            </a:pPr>
            <a:r>
              <a:rPr lang="en"/>
              <a:t>	&lt;/script&gt;</a:t>
            </a:r>
            <a:endParaRPr/>
          </a:p>
          <a:p>
            <a:pPr indent="0" lvl="0" marL="0" rtl="0" algn="l">
              <a:lnSpc>
                <a:spcPct val="100000"/>
              </a:lnSpc>
              <a:spcBef>
                <a:spcPts val="0"/>
              </a:spcBef>
              <a:spcAft>
                <a:spcPts val="0"/>
              </a:spcAft>
              <a:buSzPts val="1100"/>
              <a:buNone/>
            </a:pPr>
            <a:r>
              <a:rPr lang="en"/>
              <a:t>  &lt;/head&gt;</a:t>
            </a:r>
            <a:endParaRPr/>
          </a:p>
          <a:p>
            <a:pPr indent="0" lvl="0" marL="0" rtl="0" algn="l">
              <a:lnSpc>
                <a:spcPct val="100000"/>
              </a:lnSpc>
              <a:spcBef>
                <a:spcPts val="0"/>
              </a:spcBef>
              <a:spcAft>
                <a:spcPts val="0"/>
              </a:spcAft>
              <a:buSzPts val="1100"/>
              <a:buNone/>
            </a:pPr>
            <a:r>
              <a:rPr lang="en"/>
              <a:t>  &lt;body&gt;</a:t>
            </a:r>
            <a:endParaRPr/>
          </a:p>
          <a:p>
            <a:pPr indent="0" lvl="0" marL="0" rtl="0" algn="l">
              <a:lnSpc>
                <a:spcPct val="100000"/>
              </a:lnSpc>
              <a:spcBef>
                <a:spcPts val="0"/>
              </a:spcBef>
              <a:spcAft>
                <a:spcPts val="0"/>
              </a:spcAft>
              <a:buSzPts val="1100"/>
              <a:buNone/>
            </a:pPr>
            <a:r>
              <a:rPr lang="en"/>
              <a:t>    	&lt;p&gt;This is my first JavaScript on HTML page.&lt;/p&gt;</a:t>
            </a:r>
            <a:endParaRPr/>
          </a:p>
          <a:p>
            <a:pPr indent="0" lvl="0" marL="0" rtl="0" algn="l">
              <a:lnSpc>
                <a:spcPct val="100000"/>
              </a:lnSpc>
              <a:spcBef>
                <a:spcPts val="0"/>
              </a:spcBef>
              <a:spcAft>
                <a:spcPts val="0"/>
              </a:spcAft>
              <a:buSzPts val="1100"/>
              <a:buNone/>
            </a:pPr>
            <a:r>
              <a:rPr lang="en"/>
              <a:t>  &lt;/body&gt;</a:t>
            </a:r>
            <a:endParaRPr/>
          </a:p>
          <a:p>
            <a:pPr indent="0" lvl="0" marL="0" rtl="0" algn="l">
              <a:lnSpc>
                <a:spcPct val="100000"/>
              </a:lnSpc>
              <a:spcBef>
                <a:spcPts val="0"/>
              </a:spcBef>
              <a:spcAft>
                <a:spcPts val="0"/>
              </a:spcAft>
              <a:buSzPts val="1100"/>
              <a:buNone/>
            </a:pPr>
            <a:r>
              <a:rPr lang="en"/>
              <a:t>&lt;/html&gt;</a:t>
            </a:r>
            <a:endParaRPr/>
          </a:p>
          <a:p>
            <a:pPr indent="0" lvl="0" marL="0" rtl="0" algn="l">
              <a:lnSpc>
                <a:spcPct val="100000"/>
              </a:lnSpc>
              <a:spcBef>
                <a:spcPts val="0"/>
              </a:spcBef>
              <a:spcAft>
                <a:spcPts val="0"/>
              </a:spcAft>
              <a:buSzPts val="1100"/>
              <a:buNone/>
            </a:pPr>
            <a:r>
              <a:t/>
            </a:r>
            <a:endParaRPr/>
          </a:p>
          <a:p>
            <a:pPr indent="-298450" lvl="1" marL="914400" rtl="0" algn="l">
              <a:lnSpc>
                <a:spcPct val="115000"/>
              </a:lnSpc>
              <a:spcBef>
                <a:spcPts val="0"/>
              </a:spcBef>
              <a:spcAft>
                <a:spcPts val="0"/>
              </a:spcAft>
              <a:buSzPts val="1100"/>
              <a:buChar char="○"/>
            </a:pPr>
            <a:r>
              <a:rPr lang="en"/>
              <a:t>	•JavaScript is Case Sensitive.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Creating elements using javascript :</a:t>
            </a:r>
            <a:endParaRPr b="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var span = document.createElement('span');</a:t>
            </a:r>
            <a:endParaRPr/>
          </a:p>
          <a:p>
            <a:pPr indent="0" lvl="0" marL="0" rtl="0" algn="l">
              <a:lnSpc>
                <a:spcPct val="100000"/>
              </a:lnSpc>
              <a:spcBef>
                <a:spcPts val="0"/>
              </a:spcBef>
              <a:spcAft>
                <a:spcPts val="0"/>
              </a:spcAft>
              <a:buSzPts val="1100"/>
              <a:buNone/>
            </a:pPr>
            <a:r>
              <a:rPr lang="en"/>
              <a:t>if (span.textContent) {</a:t>
            </a:r>
            <a:endParaRPr/>
          </a:p>
          <a:p>
            <a:pPr indent="0" lvl="0" marL="0" rtl="0" algn="l">
              <a:lnSpc>
                <a:spcPct val="100000"/>
              </a:lnSpc>
              <a:spcBef>
                <a:spcPts val="0"/>
              </a:spcBef>
              <a:spcAft>
                <a:spcPts val="0"/>
              </a:spcAft>
              <a:buSzPts val="1100"/>
              <a:buNone/>
            </a:pPr>
            <a:r>
              <a:rPr lang="en"/>
              <a:t>    span.textContent = "Hello!";</a:t>
            </a:r>
            <a:endParaRPr/>
          </a:p>
          <a:p>
            <a:pPr indent="0" lvl="0" marL="0" rtl="0" algn="l">
              <a:lnSpc>
                <a:spcPct val="100000"/>
              </a:lnSpc>
              <a:spcBef>
                <a:spcPts val="0"/>
              </a:spcBef>
              <a:spcAft>
                <a:spcPts val="0"/>
              </a:spcAft>
              <a:buSzPts val="1100"/>
              <a:buNone/>
            </a:pPr>
            <a:r>
              <a:rPr lang="en"/>
              <a:t>} else if (span.innerText) {</a:t>
            </a:r>
            <a:endParaRPr/>
          </a:p>
          <a:p>
            <a:pPr indent="0" lvl="0" marL="0" rtl="0" algn="l">
              <a:lnSpc>
                <a:spcPct val="100000"/>
              </a:lnSpc>
              <a:spcBef>
                <a:spcPts val="0"/>
              </a:spcBef>
              <a:spcAft>
                <a:spcPts val="0"/>
              </a:spcAft>
              <a:buSzPts val="1100"/>
              <a:buNone/>
            </a:pPr>
            <a:r>
              <a:rPr lang="en"/>
              <a:t>    span.innerText = "Hello!";</a:t>
            </a:r>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rPr lang="en"/>
              <a:t>document.body.appendChild(span);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var div = document.createElement('div');</a:t>
            </a:r>
            <a:endParaRPr/>
          </a:p>
          <a:p>
            <a:pPr indent="0" lvl="0" marL="0" rtl="0" algn="l">
              <a:lnSpc>
                <a:spcPct val="100000"/>
              </a:lnSpc>
              <a:spcBef>
                <a:spcPts val="0"/>
              </a:spcBef>
              <a:spcAft>
                <a:spcPts val="0"/>
              </a:spcAft>
              <a:buSzPts val="1100"/>
              <a:buNone/>
            </a:pPr>
            <a:r>
              <a:rPr lang="en"/>
              <a:t>div.textContent = "Sup, y'all?";</a:t>
            </a:r>
            <a:endParaRPr/>
          </a:p>
          <a:p>
            <a:pPr indent="0" lvl="0" marL="0" rtl="0" algn="l">
              <a:lnSpc>
                <a:spcPct val="100000"/>
              </a:lnSpc>
              <a:spcBef>
                <a:spcPts val="0"/>
              </a:spcBef>
              <a:spcAft>
                <a:spcPts val="0"/>
              </a:spcAft>
              <a:buSzPts val="1100"/>
              <a:buNone/>
            </a:pPr>
            <a:r>
              <a:rPr lang="en"/>
              <a:t>div.setAttribute('class', 'note');</a:t>
            </a:r>
            <a:endParaRPr/>
          </a:p>
          <a:p>
            <a:pPr indent="0" lvl="0" marL="0" rtl="0" algn="l">
              <a:lnSpc>
                <a:spcPct val="100000"/>
              </a:lnSpc>
              <a:spcBef>
                <a:spcPts val="0"/>
              </a:spcBef>
              <a:spcAft>
                <a:spcPts val="0"/>
              </a:spcAft>
              <a:buSzPts val="1100"/>
              <a:buNone/>
            </a:pPr>
            <a:r>
              <a:rPr lang="en"/>
              <a:t>document.body.appendChild(div);</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 name="Google Shape;69;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 name="Google Shape;7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 name="Google Shape;7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 name="Google Shape;80;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2" name="Google Shape;8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5" name="Google Shape;8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6" name="Google Shape;96;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01" name="Google Shape;10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4" name="Google Shape;104;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 name="Shape 21"/>
        <p:cNvGrpSpPr/>
        <p:nvPr/>
      </p:nvGrpSpPr>
      <p:grpSpPr>
        <a:xfrm>
          <a:off x="0" y="0"/>
          <a:ext cx="0" cy="0"/>
          <a:chOff x="0" y="0"/>
          <a:chExt cx="0" cy="0"/>
        </a:xfrm>
      </p:grpSpPr>
      <p:sp>
        <p:nvSpPr>
          <p:cNvPr id="22" name="Google Shape;22;p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6" name="Google Shape;26;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1" name="Google Shape;31;p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5" name="Google Shape;6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a:p>
            <a:pPr indent="0" lvl="0" marL="0" rtl="0" algn="l">
              <a:lnSpc>
                <a:spcPct val="100000"/>
              </a:lnSpc>
              <a:spcBef>
                <a:spcPts val="0"/>
              </a:spcBef>
              <a:spcAft>
                <a:spcPts val="0"/>
              </a:spcAft>
              <a:buSzPts val="4800"/>
              <a:buNone/>
            </a:pPr>
            <a:r>
              <a:rPr lang="en"/>
              <a:t>JavaScript Session-1</a:t>
            </a:r>
            <a:endParaRPr/>
          </a:p>
        </p:txBody>
      </p:sp>
      <p:sp>
        <p:nvSpPr>
          <p:cNvPr id="113" name="Google Shape;113;p2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Shekh Zyaul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Debugging javascript</a:t>
            </a:r>
            <a:endParaRPr/>
          </a:p>
        </p:txBody>
      </p:sp>
      <p:sp>
        <p:nvSpPr>
          <p:cNvPr id="168" name="Google Shape;168;p3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lang="en" sz="1100">
                <a:solidFill>
                  <a:srgbClr val="000000"/>
                </a:solidFill>
              </a:rPr>
              <a:t>Put console.log in you javascript code. </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Put Debugger in the code.</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Also you can debug using browser Dev tools. </a:t>
            </a:r>
            <a:endParaRPr/>
          </a:p>
        </p:txBody>
      </p:sp>
      <p:pic>
        <p:nvPicPr>
          <p:cNvPr id="169" name="Google Shape;169;p34"/>
          <p:cNvPicPr preferRelativeResize="0"/>
          <p:nvPr/>
        </p:nvPicPr>
        <p:blipFill rotWithShape="1">
          <a:blip r:embed="rId3">
            <a:alphaModFix/>
          </a:blip>
          <a:srcRect b="0" l="0" r="0" t="0"/>
          <a:stretch/>
        </p:blipFill>
        <p:spPr>
          <a:xfrm>
            <a:off x="3965950" y="1575525"/>
            <a:ext cx="5059125" cy="356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471900" y="1919075"/>
            <a:ext cx="8222100" cy="326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000000"/>
                </a:solidFill>
              </a:rPr>
              <a:t>Javascript variables are dynamic in nature. They can hold any datatype.</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JavaScript Strings:     </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              var carName = "Volvo XC60";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JavaScript Numbers: </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               var x2 = 34;</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JavaScript Booleans: var x = true;</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JavaScript Arrays:</a:t>
            </a:r>
            <a:endParaRPr sz="1200">
              <a:solidFill>
                <a:srgbClr val="000000"/>
              </a:solidFill>
            </a:endParaRPr>
          </a:p>
          <a:p>
            <a:pPr indent="457200" lvl="0" marL="0" rtl="0" algn="l">
              <a:lnSpc>
                <a:spcPct val="100000"/>
              </a:lnSpc>
              <a:spcBef>
                <a:spcPts val="0"/>
              </a:spcBef>
              <a:spcAft>
                <a:spcPts val="0"/>
              </a:spcAft>
              <a:buSzPts val="1800"/>
              <a:buNone/>
            </a:pPr>
            <a:r>
              <a:rPr lang="en" sz="1200">
                <a:solidFill>
                  <a:srgbClr val="000000"/>
                </a:solidFill>
              </a:rPr>
              <a:t>var cars = ["Saab", "Volvo", “BMW”];</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JavaScript Objects:</a:t>
            </a:r>
            <a:endParaRPr sz="1200">
              <a:solidFill>
                <a:srgbClr val="000000"/>
              </a:solidFill>
            </a:endParaRPr>
          </a:p>
          <a:p>
            <a:pPr indent="457200" lvl="0" marL="0" rtl="0" algn="l">
              <a:lnSpc>
                <a:spcPct val="100000"/>
              </a:lnSpc>
              <a:spcBef>
                <a:spcPts val="0"/>
              </a:spcBef>
              <a:spcAft>
                <a:spcPts val="0"/>
              </a:spcAft>
              <a:buSzPts val="1800"/>
              <a:buNone/>
            </a:pPr>
            <a:r>
              <a:rPr lang="en" sz="1200">
                <a:solidFill>
                  <a:srgbClr val="000000"/>
                </a:solidFill>
              </a:rPr>
              <a:t>var person = {firstName:"John", lastName:"Doe", age:50, eyeColor:”blue”};</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 Null </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 Undefined</a:t>
            </a:r>
            <a:endParaRPr sz="1200">
              <a:solidFill>
                <a:srgbClr val="000000"/>
              </a:solidFill>
            </a:endParaRPr>
          </a:p>
          <a:p>
            <a:pPr indent="-304800" lvl="0" marL="457200" rtl="0" algn="l">
              <a:lnSpc>
                <a:spcPct val="100000"/>
              </a:lnSpc>
              <a:spcBef>
                <a:spcPts val="0"/>
              </a:spcBef>
              <a:spcAft>
                <a:spcPts val="0"/>
              </a:spcAft>
              <a:buClr>
                <a:srgbClr val="000000"/>
              </a:buClr>
              <a:buSzPts val="1200"/>
              <a:buChar char="●"/>
            </a:pPr>
            <a:r>
              <a:rPr lang="en" sz="1200">
                <a:solidFill>
                  <a:srgbClr val="000000"/>
                </a:solidFill>
              </a:rPr>
              <a:t>functions(lot to discuss on this.We will see this in detail in Day 2 slides.)</a:t>
            </a:r>
            <a:endParaRPr sz="1200">
              <a:solidFill>
                <a:srgbClr val="000000"/>
              </a:solidFill>
            </a:endParaRPr>
          </a:p>
          <a:p>
            <a:pPr indent="0" lvl="0" marL="0" rtl="0" algn="l">
              <a:lnSpc>
                <a:spcPct val="100000"/>
              </a:lnSpc>
              <a:spcBef>
                <a:spcPts val="0"/>
              </a:spcBef>
              <a:spcAft>
                <a:spcPts val="1600"/>
              </a:spcAft>
              <a:buSzPts val="1800"/>
              <a:buNone/>
            </a:pPr>
            <a:r>
              <a:t/>
            </a:r>
            <a:endParaRPr sz="1200"/>
          </a:p>
        </p:txBody>
      </p:sp>
      <p:sp>
        <p:nvSpPr>
          <p:cNvPr id="175" name="Google Shape;175;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Javascript Datatypes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Datatype</a:t>
            </a:r>
            <a:endParaRPr/>
          </a:p>
        </p:txBody>
      </p:sp>
      <p:sp>
        <p:nvSpPr>
          <p:cNvPr id="181" name="Google Shape;181;p3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solidFill>
                  <a:srgbClr val="000000"/>
                </a:solidFill>
              </a:rPr>
              <a:t>You can use the JavaScript typeof operator to find the type of a JavaScript variable.</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"John"              // Returns "string" </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3.14                // Returns “number"</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true                // Returns “boolean”</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[1,2,3,4]             // Returns "object" (not "array")</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{name:'John', age:34} // Returns “object"</a:t>
            </a:r>
            <a:endParaRPr sz="1200">
              <a:solidFill>
                <a:srgbClr val="000000"/>
              </a:solidFill>
            </a:endParaRPr>
          </a:p>
          <a:p>
            <a:pPr indent="0" lvl="0" marL="0" rtl="0" algn="l">
              <a:lnSpc>
                <a:spcPct val="100000"/>
              </a:lnSpc>
              <a:spcBef>
                <a:spcPts val="1600"/>
              </a:spcBef>
              <a:spcAft>
                <a:spcPts val="0"/>
              </a:spcAft>
              <a:buSzPts val="1800"/>
              <a:buNone/>
            </a:pPr>
            <a:r>
              <a:rPr lang="en" sz="1200">
                <a:solidFill>
                  <a:srgbClr val="000000"/>
                </a:solidFill>
              </a:rPr>
              <a:t>typeof function myFunc(){}   // Returns “function”</a:t>
            </a:r>
            <a:endParaRPr sz="1200">
              <a:solidFill>
                <a:srgbClr val="000000"/>
              </a:solidFill>
            </a:endParaRPr>
          </a:p>
          <a:p>
            <a:pPr indent="0" lvl="0" marL="0" rtl="0" algn="l">
              <a:lnSpc>
                <a:spcPct val="100000"/>
              </a:lnSpc>
              <a:spcBef>
                <a:spcPts val="1600"/>
              </a:spcBef>
              <a:spcAft>
                <a:spcPts val="0"/>
              </a:spcAft>
              <a:buSzPts val="1800"/>
              <a:buNone/>
            </a:pPr>
            <a:r>
              <a:t/>
            </a:r>
            <a:endParaRPr sz="1200">
              <a:solidFill>
                <a:srgbClr val="000000"/>
              </a:solidFill>
            </a:endParaRPr>
          </a:p>
          <a:p>
            <a:pPr indent="0" lvl="0" marL="0" rtl="0" algn="l">
              <a:lnSpc>
                <a:spcPct val="100000"/>
              </a:lnSpc>
              <a:spcBef>
                <a:spcPts val="1600"/>
              </a:spcBef>
              <a:spcAft>
                <a:spcPts val="1600"/>
              </a:spcAft>
              <a:buSzPts val="1800"/>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Javascript Object Notation(JSON)</a:t>
            </a:r>
            <a:endParaRPr/>
          </a:p>
        </p:txBody>
      </p:sp>
      <p:sp>
        <p:nvSpPr>
          <p:cNvPr id="187" name="Google Shape;187;p37"/>
          <p:cNvSpPr txBox="1"/>
          <p:nvPr>
            <p:ph idx="1" type="body"/>
          </p:nvPr>
        </p:nvSpPr>
        <p:spPr>
          <a:xfrm>
            <a:off x="471900" y="1754675"/>
            <a:ext cx="8222100" cy="28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JSON (JavaScript Object Notation) is a lightweight data-interchange format. It is easy for humans to read and write. It is easy for machines to parse and generate. It looks a lot like the object literal syntax of JavaScript, and it is from there JSON originates.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Example of JSON: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"name": "Yoda", age: 894, "lightsaber" : { "color": "green" }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b="1" lang="en" sz="1100">
                <a:solidFill>
                  <a:srgbClr val="000000"/>
                </a:solidFill>
                <a:latin typeface="Arial"/>
                <a:ea typeface="Arial"/>
                <a:cs typeface="Arial"/>
                <a:sym typeface="Arial"/>
              </a:rPr>
              <a:t>Using JSON:</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Data is either converted to or from JSON, using methods called stringify and parse respectively. JSON is an object available in pretty much all modern browsers but there are ways of adding to a browser that doesn’t have it.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var jsonString = JSON.stringify({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make: "McLaren",</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model: "MP4-12C",</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miles: 5023</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JSON.stringify converts an object into a JSON string. In this example, jsonString becomes {"make": "McLaren", "model": "MP4-12C", "miles": 5023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var car = JSON.parse(jsonString);</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The string can then be converted back to a JavaScript object using JSON.parse. car is now usable as a normal JavaScript object, so you can set its properties: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car.model = "P1";</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1600"/>
              </a:spcAft>
              <a:buSzPts val="1800"/>
              <a:buNone/>
            </a:pPr>
            <a:r>
              <a:t/>
            </a:r>
            <a:endParaRPr b="1" sz="1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Javascript function</a:t>
            </a:r>
            <a:endParaRPr/>
          </a:p>
        </p:txBody>
      </p:sp>
      <p:sp>
        <p:nvSpPr>
          <p:cNvPr id="193" name="Google Shape;193;p3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200">
                <a:solidFill>
                  <a:srgbClr val="000000"/>
                </a:solidFill>
              </a:rPr>
              <a:t>Javascript function:</a:t>
            </a:r>
            <a:endParaRPr b="1"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A JavaScript function is a block of code designed to perform a particular task.</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A JavaScript function is executed when "something" invokes it (calls it).</a:t>
            </a:r>
            <a:endParaRPr sz="1200">
              <a:solidFill>
                <a:srgbClr val="000000"/>
              </a:solidFill>
            </a:endParaRPr>
          </a:p>
          <a:p>
            <a:pPr indent="0" lvl="0" marL="457200" rtl="0" algn="l">
              <a:lnSpc>
                <a:spcPct val="115000"/>
              </a:lnSpc>
              <a:spcBef>
                <a:spcPts val="0"/>
              </a:spcBef>
              <a:spcAft>
                <a:spcPts val="0"/>
              </a:spcAft>
              <a:buSzPts val="1800"/>
              <a:buNone/>
            </a:pPr>
            <a:r>
              <a:rPr lang="en" sz="1200">
                <a:solidFill>
                  <a:srgbClr val="000000"/>
                </a:solidFill>
              </a:rPr>
              <a:t>function myFunction(p1, p2) {</a:t>
            </a:r>
            <a:endParaRPr sz="1200">
              <a:solidFill>
                <a:srgbClr val="000000"/>
              </a:solidFill>
            </a:endParaRPr>
          </a:p>
          <a:p>
            <a:pPr indent="0" lvl="0" marL="457200" rtl="0" algn="l">
              <a:lnSpc>
                <a:spcPct val="100000"/>
              </a:lnSpc>
              <a:spcBef>
                <a:spcPts val="0"/>
              </a:spcBef>
              <a:spcAft>
                <a:spcPts val="0"/>
              </a:spcAft>
              <a:buSzPts val="1800"/>
              <a:buNone/>
            </a:pPr>
            <a:r>
              <a:rPr lang="en" sz="1200">
                <a:solidFill>
                  <a:srgbClr val="000000"/>
                </a:solidFill>
              </a:rPr>
              <a:t>    return p1 * p2;              // The function returns the product of p1 and p2</a:t>
            </a:r>
            <a:endParaRPr sz="1200">
              <a:solidFill>
                <a:srgbClr val="000000"/>
              </a:solidFill>
            </a:endParaRPr>
          </a:p>
          <a:p>
            <a:pPr indent="0" lvl="0" marL="457200" rtl="0" algn="l">
              <a:lnSpc>
                <a:spcPct val="100000"/>
              </a:lnSpc>
              <a:spcBef>
                <a:spcPts val="0"/>
              </a:spcBef>
              <a:spcAft>
                <a:spcPts val="0"/>
              </a:spcAft>
              <a:buSzPts val="1800"/>
              <a:buNone/>
            </a:pPr>
            <a:r>
              <a:rPr lang="en" sz="1200">
                <a:solidFill>
                  <a:srgbClr val="000000"/>
                </a:solidFill>
              </a:rPr>
              <a:t>}</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When JavaScript reaches a return statement, the function will stop executing.</a:t>
            </a:r>
            <a:endParaRPr sz="1200">
              <a:solidFill>
                <a:srgbClr val="000000"/>
              </a:solidFill>
            </a:endParaRPr>
          </a:p>
          <a:p>
            <a:pPr indent="457200" lvl="0" marL="0" rtl="0" algn="l">
              <a:lnSpc>
                <a:spcPct val="115000"/>
              </a:lnSpc>
              <a:spcBef>
                <a:spcPts val="0"/>
              </a:spcBef>
              <a:spcAft>
                <a:spcPts val="0"/>
              </a:spcAft>
              <a:buSzPts val="1800"/>
              <a:buNone/>
            </a:pPr>
            <a:r>
              <a:rPr lang="en" sz="1200">
                <a:solidFill>
                  <a:srgbClr val="000000"/>
                </a:solidFill>
              </a:rPr>
              <a:t>function myFunction(a, b) {</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    	return a * b;                // Function returns the product of a and b</a:t>
            </a:r>
            <a:endParaRPr sz="1200">
              <a:solidFill>
                <a:srgbClr val="000000"/>
              </a:solidFill>
            </a:endParaRPr>
          </a:p>
          <a:p>
            <a:pPr indent="457200" lvl="0" marL="0" rtl="0" algn="l">
              <a:lnSpc>
                <a:spcPct val="100000"/>
              </a:lnSpc>
              <a:spcBef>
                <a:spcPts val="0"/>
              </a:spcBef>
              <a:spcAft>
                <a:spcPts val="0"/>
              </a:spcAft>
              <a:buSzPts val="1800"/>
              <a:buNone/>
            </a:pPr>
            <a:r>
              <a:rPr lang="en" sz="1200">
                <a:solidFill>
                  <a:srgbClr val="000000"/>
                </a:solidFill>
              </a:rPr>
              <a:t>}</a:t>
            </a:r>
            <a:endParaRPr sz="1200">
              <a:solidFill>
                <a:srgbClr val="000000"/>
              </a:solidFill>
            </a:endParaRPr>
          </a:p>
          <a:p>
            <a:pPr indent="0" lvl="0" marL="0" rtl="0" algn="l">
              <a:lnSpc>
                <a:spcPct val="115000"/>
              </a:lnSpc>
              <a:spcBef>
                <a:spcPts val="0"/>
              </a:spcBef>
              <a:spcAft>
                <a:spcPts val="0"/>
              </a:spcAft>
              <a:buSzPts val="1800"/>
              <a:buNone/>
            </a:pPr>
            <a:r>
              <a:rPr b="1" lang="en" sz="1200">
                <a:solidFill>
                  <a:srgbClr val="000000"/>
                </a:solidFill>
              </a:rPr>
              <a:t>The Function() Constructor</a:t>
            </a:r>
            <a:endParaRPr b="1"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As you have seen in the previous examples, JavaScript functions are defined with the function keyword.But you can create function with Function keyword also.</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var myFunction = new Function("a", "b", "return a * b”); similar as below :</a:t>
            </a:r>
            <a:endParaRPr sz="1200">
              <a:solidFill>
                <a:srgbClr val="000000"/>
              </a:solidFill>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rPr>
              <a:t>var myFunction = function (a, b) {return a * b};</a:t>
            </a:r>
            <a:endParaRPr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SzPts val="1800"/>
              <a:buNone/>
            </a:pPr>
            <a:r>
              <a:rPr lang="en" sz="1200">
                <a:solidFill>
                  <a:srgbClr val="000000"/>
                </a:solidFill>
              </a:rPr>
              <a:t> </a:t>
            </a:r>
            <a:endParaRPr sz="12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1600"/>
              </a:spcAft>
              <a:buSzPts val="1800"/>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99" name="Google Shape;199;p39"/>
          <p:cNvSpPr txBox="1"/>
          <p:nvPr>
            <p:ph idx="1" type="body"/>
          </p:nvPr>
        </p:nvSpPr>
        <p:spPr>
          <a:xfrm>
            <a:off x="471900" y="1766550"/>
            <a:ext cx="8222100" cy="286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000">
                <a:solidFill>
                  <a:srgbClr val="000000"/>
                </a:solidFill>
              </a:rPr>
              <a:t>Function accepts optional arguments:</a:t>
            </a:r>
            <a:endParaRPr b="1" sz="1000">
              <a:solidFill>
                <a:srgbClr val="000000"/>
              </a:solidFill>
            </a:endParaRPr>
          </a:p>
          <a:p>
            <a:pPr indent="0" lvl="0" marL="0" rtl="0" algn="l">
              <a:lnSpc>
                <a:spcPct val="115000"/>
              </a:lnSpc>
              <a:spcBef>
                <a:spcPts val="0"/>
              </a:spcBef>
              <a:spcAft>
                <a:spcPts val="0"/>
              </a:spcAft>
              <a:buSzPts val="1800"/>
              <a:buNone/>
            </a:pPr>
            <a:r>
              <a:rPr lang="en" sz="1000">
                <a:solidFill>
                  <a:srgbClr val="000000"/>
                </a:solidFill>
              </a:rPr>
              <a:t>The following code is allowed and executes without any problem:</a:t>
            </a:r>
            <a:endParaRPr sz="1000">
              <a:solidFill>
                <a:srgbClr val="000000"/>
              </a:solidFill>
            </a:endParaRPr>
          </a:p>
          <a:p>
            <a:pPr indent="0" lvl="0" marL="457200" rtl="0" algn="l">
              <a:lnSpc>
                <a:spcPct val="100000"/>
              </a:lnSpc>
              <a:spcBef>
                <a:spcPts val="0"/>
              </a:spcBef>
              <a:spcAft>
                <a:spcPts val="0"/>
              </a:spcAft>
              <a:buSzPts val="1800"/>
              <a:buNone/>
            </a:pPr>
            <a:r>
              <a:rPr lang="en" sz="1000">
                <a:solidFill>
                  <a:srgbClr val="000000"/>
                </a:solidFill>
              </a:rPr>
              <a:t>alert("Hello", "Good Evening", "How do you do?”);</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The function alert officially accepts only one argument. Yet when you call it like this, it doesn’t complain. It simply ignores the other arguments and shows you “Hello”.</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rPr b="1" lang="en" sz="1000">
                <a:solidFill>
                  <a:srgbClr val="000000"/>
                </a:solidFill>
              </a:rPr>
              <a:t>Javascript function Parameters and scopes:</a:t>
            </a:r>
            <a:endParaRPr b="1" sz="1000">
              <a:solidFill>
                <a:srgbClr val="000000"/>
              </a:solidFill>
            </a:endParaRPr>
          </a:p>
          <a:p>
            <a:pPr indent="0" lvl="0" marL="0" rtl="0" algn="l">
              <a:lnSpc>
                <a:spcPct val="100000"/>
              </a:lnSpc>
              <a:spcBef>
                <a:spcPts val="0"/>
              </a:spcBef>
              <a:spcAft>
                <a:spcPts val="0"/>
              </a:spcAft>
              <a:buSzPts val="1800"/>
              <a:buNone/>
            </a:pPr>
            <a:r>
              <a:t/>
            </a:r>
            <a:endParaRPr b="1"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An important property of functions is that the variables created inside of them, including their parameters, are local to the function.This behavior helps prevent accidental interference between functions.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var x = "outside";</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var f1 = function()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var x = "inside f1";</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f1();</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console.log(x);// outside</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var f2 = function()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x = "inside f2";</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f2();</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console.log(x);//inside f2</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Nested Scope </a:t>
            </a:r>
            <a:endParaRPr/>
          </a:p>
        </p:txBody>
      </p:sp>
      <p:sp>
        <p:nvSpPr>
          <p:cNvPr id="205" name="Google Shape;205;p40"/>
          <p:cNvSpPr txBox="1"/>
          <p:nvPr>
            <p:ph idx="1" type="body"/>
          </p:nvPr>
        </p:nvSpPr>
        <p:spPr>
          <a:xfrm>
            <a:off x="471900" y="1733675"/>
            <a:ext cx="8222100" cy="340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000">
                <a:solidFill>
                  <a:srgbClr val="000000"/>
                </a:solidFill>
              </a:rPr>
              <a:t>JavaScript distinguishes not just between global and local variables. Functions can be created inside other functions, producing several degrees of locality.</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var landscape = function()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var result =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var flat = function(size)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for (var count = 0; count &lt; size; count++)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result += "_";</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var mountain = function(size)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result +=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for (var count = 0; count &lt; size; count++)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result +=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result +=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flat(3);</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mountain(4);</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flat(6);</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mountain(1);</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flat(1);</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  return result;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console.log(landscape());</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15000"/>
              </a:lnSpc>
              <a:spcBef>
                <a:spcPts val="0"/>
              </a:spcBef>
              <a:spcAft>
                <a:spcPts val="1600"/>
              </a:spcAft>
              <a:buSzPts val="1800"/>
              <a:buNone/>
            </a:pPr>
            <a:r>
              <a:t/>
            </a:r>
            <a:endParaRPr sz="1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Functions</a:t>
            </a:r>
            <a:endParaRPr/>
          </a:p>
        </p:txBody>
      </p:sp>
      <p:sp>
        <p:nvSpPr>
          <p:cNvPr id="211" name="Google Shape;211;p4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100">
                <a:solidFill>
                  <a:srgbClr val="000000"/>
                </a:solidFill>
                <a:latin typeface="Arial"/>
                <a:ea typeface="Arial"/>
                <a:cs typeface="Arial"/>
                <a:sym typeface="Arial"/>
              </a:rPr>
              <a:t>Function Hoisting:</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Hoisting is JavaScript's default behavior of moving declarations to the top of the current scope.Hoisting applies to variable declarations and to function declarations.Because of this, JavaScript functions can be called before they are declared:</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myFunction(5);</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function myFunction(y)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return y * 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b="1" lang="en" sz="1100">
                <a:solidFill>
                  <a:srgbClr val="000000"/>
                </a:solidFill>
                <a:latin typeface="Arial"/>
                <a:ea typeface="Arial"/>
                <a:cs typeface="Arial"/>
                <a:sym typeface="Arial"/>
              </a:rPr>
              <a:t>Self-Invoking Functions:</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A self-invoking expression is invoked (started) automatically, without being called.</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Function expressions will execute automatically if the expression is followed by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(function ()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var x = "Hello!!";      // I will invoke myself</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The function above is actually an anonymous self-invoking function (function without name).</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2065650" y="526350"/>
            <a:ext cx="4278300" cy="4090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
              <a:t>Thank You</a:t>
            </a:r>
            <a:endParaRPr/>
          </a:p>
          <a:p>
            <a:pPr indent="0" lvl="0" marL="0" rtl="0" algn="r">
              <a:lnSpc>
                <a:spcPct val="100000"/>
              </a:lnSpc>
              <a:spcBef>
                <a:spcPts val="0"/>
              </a:spcBef>
              <a:spcAft>
                <a:spcPts val="0"/>
              </a:spcAft>
              <a:buSzPts val="6000"/>
              <a:buNone/>
            </a:pPr>
            <a:r>
              <a:rPr lang="en" sz="1600"/>
              <a:t>Any queries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What is Javascript</a:t>
            </a:r>
            <a:endParaRPr/>
          </a:p>
        </p:txBody>
      </p:sp>
      <p:sp>
        <p:nvSpPr>
          <p:cNvPr id="119" name="Google Shape;119;p2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a:t>JavaScript is a scripting language, created for making html-pages live. It turns the web into something more powerful than just interlinked html pages.JavaScript has nothing in common with Java. It is a completely different language with a similar naming. JavaScript has the language specification called ECMAScript.</a:t>
            </a:r>
            <a:endParaRPr/>
          </a:p>
          <a:p>
            <a:pPr indent="0" lvl="0" marL="457200" rtl="0" algn="l">
              <a:lnSpc>
                <a:spcPct val="115000"/>
              </a:lnSpc>
              <a:spcBef>
                <a:spcPts val="1600"/>
              </a:spcBef>
              <a:spcAft>
                <a:spcPts val="0"/>
              </a:spcAft>
              <a:buSzPts val="1800"/>
              <a:buNone/>
            </a:pPr>
            <a:r>
              <a:rPr lang="en"/>
              <a:t>Programs in JavaScript are called scripts. They need no compilation, you just write a script, append it to HTML-page and it works.</a:t>
            </a:r>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Why Study Javascript?</a:t>
            </a:r>
            <a:endParaRPr/>
          </a:p>
        </p:txBody>
      </p:sp>
      <p:sp>
        <p:nvSpPr>
          <p:cNvPr id="125" name="Google Shape;125;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solidFill>
                  <a:srgbClr val="000000"/>
                </a:solidFill>
              </a:rPr>
              <a:t>JavaScript is one of the languages all web developers must learn.</a:t>
            </a:r>
            <a:endParaRPr sz="1200">
              <a:solidFill>
                <a:srgbClr val="000000"/>
              </a:solidFill>
            </a:endParaRPr>
          </a:p>
          <a:p>
            <a:pPr indent="-304800" lvl="0" marL="457200" rtl="0" algn="l">
              <a:lnSpc>
                <a:spcPct val="115000"/>
              </a:lnSpc>
              <a:spcBef>
                <a:spcPts val="1600"/>
              </a:spcBef>
              <a:spcAft>
                <a:spcPts val="0"/>
              </a:spcAft>
              <a:buClr>
                <a:srgbClr val="000000"/>
              </a:buClr>
              <a:buSzPts val="1200"/>
              <a:buChar char="●"/>
            </a:pPr>
            <a:r>
              <a:rPr lang="en" sz="1200">
                <a:solidFill>
                  <a:srgbClr val="000000"/>
                </a:solidFill>
              </a:rPr>
              <a:t> HTML to define the content of web pages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 CSS to specify the layout of web pages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JavaScript to program the behaviour of web pages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Modify HTML page, write text in it, add or remove tags, change styles etc.</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Execute code on events: mouse clicks and movements, keyboard input, etc.</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Send requests to server and load data without reloading of the page. This technology is often called “AJAX".</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Get and set cookies, ask for data, output messages…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 No license needed.</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 Faster lightweight,rapid development, </a:t>
            </a:r>
            <a:r>
              <a:rPr b="1" lang="en" sz="1200">
                <a:solidFill>
                  <a:srgbClr val="000000"/>
                </a:solidFill>
              </a:rPr>
              <a:t>responsive.Whole world is shifting toward javascript frameworks(like Angularjs,Reactjs etc)</a:t>
            </a:r>
            <a:endParaRPr b="1" sz="1200">
              <a:solidFill>
                <a:srgbClr val="000000"/>
              </a:solidFill>
            </a:endParaRPr>
          </a:p>
          <a:p>
            <a:pPr indent="0" lvl="0" marL="0" rtl="0" algn="l">
              <a:lnSpc>
                <a:spcPct val="115000"/>
              </a:lnSpc>
              <a:spcBef>
                <a:spcPts val="0"/>
              </a:spcBef>
              <a:spcAft>
                <a:spcPts val="0"/>
              </a:spcAft>
              <a:buSzPts val="1800"/>
              <a:buNone/>
            </a:pPr>
            <a:r>
              <a:t/>
            </a:r>
            <a:endParaRPr sz="1200">
              <a:solidFill>
                <a:srgbClr val="000000"/>
              </a:solidFill>
            </a:endParaRPr>
          </a:p>
          <a:p>
            <a:pPr indent="0" lvl="0" marL="0" rtl="0" algn="l">
              <a:lnSpc>
                <a:spcPct val="115000"/>
              </a:lnSpc>
              <a:spcBef>
                <a:spcPts val="0"/>
              </a:spcBef>
              <a:spcAft>
                <a:spcPts val="1600"/>
              </a:spcAft>
              <a:buSzPts val="1800"/>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Making stuff happen?</a:t>
            </a:r>
            <a:endParaRPr/>
          </a:p>
        </p:txBody>
      </p:sp>
      <p:sp>
        <p:nvSpPr>
          <p:cNvPr id="131" name="Google Shape;131;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We can run javascript in html page as below:</a:t>
            </a:r>
            <a:endParaRPr sz="1200"/>
          </a:p>
          <a:p>
            <a:pPr indent="-304800" lvl="0" marL="457200" rtl="0" algn="l">
              <a:lnSpc>
                <a:spcPct val="115000"/>
              </a:lnSpc>
              <a:spcBef>
                <a:spcPts val="1600"/>
              </a:spcBef>
              <a:spcAft>
                <a:spcPts val="0"/>
              </a:spcAft>
              <a:buSzPts val="1200"/>
              <a:buChar char="●"/>
            </a:pPr>
            <a:r>
              <a:rPr b="1" lang="en" sz="1200"/>
              <a:t>Using script tag in html page : </a:t>
            </a:r>
            <a:endParaRPr b="1" sz="1200"/>
          </a:p>
          <a:p>
            <a:pPr indent="457200" lvl="0" marL="0" rtl="0" algn="l">
              <a:lnSpc>
                <a:spcPct val="100000"/>
              </a:lnSpc>
              <a:spcBef>
                <a:spcPts val="1600"/>
              </a:spcBef>
              <a:spcAft>
                <a:spcPts val="0"/>
              </a:spcAft>
              <a:buSzPts val="1800"/>
              <a:buNone/>
            </a:pPr>
            <a:r>
              <a:rPr lang="en" sz="1200"/>
              <a:t>&lt;script&gt;alert(“hello World”);console.log(“hELLO WORLD”);&lt;/script&gt;</a:t>
            </a:r>
            <a:endParaRPr sz="1100">
              <a:solidFill>
                <a:srgbClr val="000000"/>
              </a:solidFill>
              <a:latin typeface="Arial"/>
              <a:ea typeface="Arial"/>
              <a:cs typeface="Arial"/>
              <a:sym typeface="Arial"/>
            </a:endParaRPr>
          </a:p>
          <a:p>
            <a:pPr indent="-298450" lvl="0" marL="457200" rtl="0" algn="l">
              <a:lnSpc>
                <a:spcPct val="115000"/>
              </a:lnSpc>
              <a:spcBef>
                <a:spcPts val="1600"/>
              </a:spcBef>
              <a:spcAft>
                <a:spcPts val="0"/>
              </a:spcAft>
              <a:buClr>
                <a:srgbClr val="000000"/>
              </a:buClr>
              <a:buSzPts val="1100"/>
              <a:buFont typeface="Arial"/>
              <a:buChar char="●"/>
            </a:pPr>
            <a:r>
              <a:rPr b="1" lang="en" sz="1100">
                <a:solidFill>
                  <a:srgbClr val="000000"/>
                </a:solidFill>
                <a:latin typeface="Arial"/>
                <a:ea typeface="Arial"/>
                <a:cs typeface="Arial"/>
                <a:sym typeface="Arial"/>
              </a:rPr>
              <a:t>Link to external file using src attribute.</a:t>
            </a:r>
            <a:r>
              <a:rPr lang="en" sz="1100">
                <a:solidFill>
                  <a:srgbClr val="000000"/>
                </a:solidFill>
                <a:latin typeface="Arial"/>
                <a:ea typeface="Arial"/>
                <a:cs typeface="Arial"/>
                <a:sym typeface="Arial"/>
              </a:rPr>
              <a:t> An external JavaScript resource is a </a:t>
            </a:r>
            <a:r>
              <a:rPr b="1" lang="en" sz="1100">
                <a:solidFill>
                  <a:srgbClr val="000000"/>
                </a:solidFill>
                <a:latin typeface="Arial"/>
                <a:ea typeface="Arial"/>
                <a:cs typeface="Arial"/>
                <a:sym typeface="Arial"/>
              </a:rPr>
              <a:t>text file</a:t>
            </a:r>
            <a:r>
              <a:rPr lang="en" sz="1100">
                <a:solidFill>
                  <a:srgbClr val="000000"/>
                </a:solidFill>
                <a:latin typeface="Arial"/>
                <a:ea typeface="Arial"/>
                <a:cs typeface="Arial"/>
                <a:sym typeface="Arial"/>
              </a:rPr>
              <a:t> with a </a:t>
            </a:r>
            <a:r>
              <a:rPr b="1" lang="en" sz="1100">
                <a:solidFill>
                  <a:srgbClr val="000000"/>
                </a:solidFill>
                <a:latin typeface="Arial"/>
                <a:ea typeface="Arial"/>
                <a:cs typeface="Arial"/>
                <a:sym typeface="Arial"/>
              </a:rPr>
              <a:t>.js</a:t>
            </a:r>
            <a:r>
              <a:rPr lang="en" sz="1100">
                <a:solidFill>
                  <a:srgbClr val="000000"/>
                </a:solidFill>
                <a:latin typeface="Arial"/>
                <a:ea typeface="Arial"/>
                <a:cs typeface="Arial"/>
                <a:sym typeface="Arial"/>
              </a:rPr>
              <a:t> extension.</a:t>
            </a:r>
            <a:endParaRPr sz="1100">
              <a:solidFill>
                <a:srgbClr val="000000"/>
              </a:solidFill>
              <a:latin typeface="Arial"/>
              <a:ea typeface="Arial"/>
              <a:cs typeface="Arial"/>
              <a:sym typeface="Arial"/>
            </a:endParaRPr>
          </a:p>
          <a:p>
            <a:pPr indent="457200" lvl="0" marL="0" rtl="0" algn="l">
              <a:lnSpc>
                <a:spcPct val="115000"/>
              </a:lnSpc>
              <a:spcBef>
                <a:spcPts val="1600"/>
              </a:spcBef>
              <a:spcAft>
                <a:spcPts val="0"/>
              </a:spcAft>
              <a:buSzPts val="1800"/>
              <a:buNone/>
            </a:pPr>
            <a:r>
              <a:rPr lang="en" sz="1100">
                <a:solidFill>
                  <a:srgbClr val="000000"/>
                </a:solidFill>
                <a:latin typeface="Arial"/>
                <a:ea typeface="Arial"/>
                <a:cs typeface="Arial"/>
                <a:sym typeface="Arial"/>
              </a:rPr>
              <a:t>&lt;script src=“script.js"&gt;&lt;/script&gt;</a:t>
            </a:r>
            <a:endParaRPr sz="1100">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rPr lang="en" sz="1100">
                <a:solidFill>
                  <a:srgbClr val="000000"/>
                </a:solidFill>
                <a:latin typeface="Arial"/>
                <a:ea typeface="Arial"/>
                <a:cs typeface="Arial"/>
                <a:sym typeface="Arial"/>
              </a:rPr>
              <a:t>A browser then runs JavaScript line-by-line, starting at the top of the file and finishing at the bottom (unless you tell it to go elsewhere).</a:t>
            </a:r>
            <a:r>
              <a:rPr b="1" lang="en" sz="1100">
                <a:solidFill>
                  <a:srgbClr val="000000"/>
                </a:solidFill>
                <a:latin typeface="Arial"/>
                <a:ea typeface="Arial"/>
                <a:cs typeface="Arial"/>
                <a:sym typeface="Arial"/>
              </a:rPr>
              <a:t>as Javascript runs on a single thread.</a:t>
            </a:r>
            <a:r>
              <a:rPr lang="en" sz="1100">
                <a:solidFill>
                  <a:srgbClr val="000000"/>
                </a:solidFill>
                <a:latin typeface="Arial"/>
                <a:ea typeface="Arial"/>
                <a:cs typeface="Arial"/>
                <a:sym typeface="Arial"/>
              </a:rPr>
              <a:t>We can make javascript support </a:t>
            </a:r>
            <a:r>
              <a:rPr b="1" lang="en" sz="1100">
                <a:solidFill>
                  <a:srgbClr val="000000"/>
                </a:solidFill>
                <a:latin typeface="Arial"/>
                <a:ea typeface="Arial"/>
                <a:cs typeface="Arial"/>
                <a:sym typeface="Arial"/>
              </a:rPr>
              <a:t>multithreading</a:t>
            </a:r>
            <a:r>
              <a:rPr lang="en" sz="1100">
                <a:solidFill>
                  <a:srgbClr val="000000"/>
                </a:solidFill>
                <a:latin typeface="Arial"/>
                <a:ea typeface="Arial"/>
                <a:cs typeface="Arial"/>
                <a:sym typeface="Arial"/>
              </a:rPr>
              <a:t> also we will discuss this in Day 3 slides</a:t>
            </a: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rPr lang="en" sz="1100">
                <a:solidFill>
                  <a:srgbClr val="000000"/>
                </a:solidFill>
                <a:latin typeface="Arial"/>
                <a:ea typeface="Arial"/>
                <a:cs typeface="Arial"/>
                <a:sym typeface="Arial"/>
              </a:rPr>
              <a:t>Just write console.log to get instant feedback of your code in javascript.</a:t>
            </a:r>
            <a:endParaRPr sz="1100">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sz="12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Document Object Model(DOM)</a:t>
            </a:r>
            <a:endParaRPr/>
          </a:p>
        </p:txBody>
      </p:sp>
      <p:sp>
        <p:nvSpPr>
          <p:cNvPr id="137" name="Google Shape;137;p2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rPr>
              <a:t>HTML is an XML-like structure in that the elements form a structure of parents’ nodes with children, like the branches of a tree. There is one root element (HTML) with branches like head and body, each with their own branches. For this reason, the DOM is also called the </a:t>
            </a:r>
            <a:r>
              <a:rPr b="1" lang="en" sz="1200">
                <a:solidFill>
                  <a:srgbClr val="000000"/>
                </a:solidFill>
              </a:rPr>
              <a:t>DOM tree</a:t>
            </a:r>
            <a:r>
              <a:rPr lang="en" sz="1200">
                <a:solidFill>
                  <a:srgbClr val="000000"/>
                </a:solidFill>
              </a:rPr>
              <a:t>.</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rPr>
              <a:t>Originally designed for adding small amounts of interactivity to a page (like hovers and animations - you know the kind of thing), JavaScript is now used for almost anything up to large applications and games, and can even be found in servers.</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rPr>
              <a:t>We can have a look at the DOM for a page, open up the developer tools in your browser and look for the “elements” pane.</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rPr>
              <a:t>In the next slide we will look a typical DOM structure and also will also see its DOM representation.</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t/>
            </a:r>
            <a:endParaRPr sz="1200">
              <a:solidFill>
                <a:srgbClr val="000000"/>
              </a:solidFill>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rPr>
              <a:t>Notice a DOCTYPE present in html page.DocType is part of the HTML specification and it is an instruction to the web browser about what version of the markup language the page is written in.</a:t>
            </a:r>
            <a:endParaRPr sz="1200">
              <a:solidFill>
                <a:srgbClr val="000000"/>
              </a:solidFill>
            </a:endParaRPr>
          </a:p>
          <a:p>
            <a:pPr indent="0" lvl="0" marL="0" rtl="0" algn="l">
              <a:lnSpc>
                <a:spcPct val="100000"/>
              </a:lnSpc>
              <a:spcBef>
                <a:spcPts val="0"/>
              </a:spcBef>
              <a:spcAft>
                <a:spcPts val="1600"/>
              </a:spcAft>
              <a:buSzPts val="1800"/>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DOM structure</a:t>
            </a:r>
            <a:endParaRPr/>
          </a:p>
        </p:txBody>
      </p:sp>
      <p:sp>
        <p:nvSpPr>
          <p:cNvPr id="143" name="Google Shape;143;p3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&lt;!DOCTYPE HTML&gt;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&lt;html&gt;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&lt;head&gt;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&lt;title&gt;The document&lt;/title&gt;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&lt;/head&gt;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&lt;body&gt;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&lt;div&gt;Data&lt;/div&gt;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&lt;ul&gt;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&lt;li&gt;Warning&lt;/li&gt;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&lt;li&gt;&lt;/li&gt;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&lt;/ul&gt;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&lt;div&gt;Top Secret!&lt;/div&gt;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    &lt;/body&gt;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rPr lang="en" sz="1100">
                <a:solidFill>
                  <a:srgbClr val="000000"/>
                </a:solidFill>
                <a:latin typeface="Arial"/>
                <a:ea typeface="Arial"/>
                <a:cs typeface="Arial"/>
                <a:sym typeface="Arial"/>
              </a:rPr>
              <a:t>&lt;/html&gt;</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sz="1100">
              <a:solidFill>
                <a:srgbClr val="000000"/>
              </a:solidFill>
              <a:latin typeface="Arial"/>
              <a:ea typeface="Arial"/>
              <a:cs typeface="Arial"/>
              <a:sym typeface="Arial"/>
            </a:endParaRPr>
          </a:p>
        </p:txBody>
      </p:sp>
      <p:pic>
        <p:nvPicPr>
          <p:cNvPr id="144" name="Google Shape;144;p30"/>
          <p:cNvPicPr preferRelativeResize="0"/>
          <p:nvPr/>
        </p:nvPicPr>
        <p:blipFill rotWithShape="1">
          <a:blip r:embed="rId3">
            <a:alphaModFix/>
          </a:blip>
          <a:srcRect b="0" l="0" r="0" t="0"/>
          <a:stretch/>
        </p:blipFill>
        <p:spPr>
          <a:xfrm>
            <a:off x="4292638" y="1919063"/>
            <a:ext cx="4086225" cy="273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Modifying DOM with javascript</a:t>
            </a:r>
            <a:endParaRPr/>
          </a:p>
        </p:txBody>
      </p:sp>
      <p:sp>
        <p:nvSpPr>
          <p:cNvPr id="150" name="Google Shape;150;p3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000">
                <a:solidFill>
                  <a:srgbClr val="000000"/>
                </a:solidFill>
              </a:rPr>
              <a:t>Traversing DOM :</a:t>
            </a: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An access always starts from the document.This object provides a variety of methods to search and modify elements.</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The root of this is always document.documentElement. This special property will give access to the topmost HTML tag.</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Another starting point can be the document.body, which represents the BODY tag.</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0" lvl="0" marL="0" rtl="0" algn="l">
              <a:lnSpc>
                <a:spcPct val="100000"/>
              </a:lnSpc>
              <a:spcBef>
                <a:spcPts val="0"/>
              </a:spcBef>
              <a:spcAft>
                <a:spcPts val="0"/>
              </a:spcAft>
              <a:buSzPts val="1800"/>
              <a:buNone/>
            </a:pPr>
            <a:r>
              <a:rPr b="1" lang="en" sz="1000">
                <a:solidFill>
                  <a:srgbClr val="000000"/>
                </a:solidFill>
              </a:rPr>
              <a:t>Searching of an element in DOM</a:t>
            </a:r>
            <a:r>
              <a:rPr lang="en" sz="1000">
                <a:solidFill>
                  <a:srgbClr val="000000"/>
                </a:solidFill>
              </a:rPr>
              <a:t> : </a:t>
            </a:r>
            <a:endParaRPr sz="1000">
              <a:solidFill>
                <a:srgbClr val="000000"/>
              </a:solidFill>
            </a:endParaRPr>
          </a:p>
          <a:p>
            <a:pPr indent="0" lvl="0" marL="0" rtl="0" algn="l">
              <a:lnSpc>
                <a:spcPct val="100000"/>
              </a:lnSpc>
              <a:spcBef>
                <a:spcPts val="0"/>
              </a:spcBef>
              <a:spcAft>
                <a:spcPts val="0"/>
              </a:spcAft>
              <a:buSzPts val="1800"/>
              <a:buNone/>
            </a:pPr>
            <a:r>
              <a:rPr lang="en" sz="1000">
                <a:solidFill>
                  <a:srgbClr val="000000"/>
                </a:solidFill>
              </a:rPr>
              <a:t>We can get an element from this and change the various properties of element using javascript dynamically. various ways to access an element are as below :</a:t>
            </a:r>
            <a:endParaRPr sz="1000">
              <a:solidFill>
                <a:srgbClr val="000000"/>
              </a:solidFill>
            </a:endParaRPr>
          </a:p>
          <a:p>
            <a:pPr indent="0" lvl="0" marL="0" rtl="0" algn="l">
              <a:lnSpc>
                <a:spcPct val="100000"/>
              </a:lnSpc>
              <a:spcBef>
                <a:spcPts val="0"/>
              </a:spcBef>
              <a:spcAft>
                <a:spcPts val="0"/>
              </a:spcAft>
              <a:buSzPts val="1800"/>
              <a:buNone/>
            </a:pPr>
            <a:r>
              <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Get by ID:</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var element = document.getElementById(‘uniqueId’);</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Get by Tag Name:</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var element = document.getElementsByTagName("LI");</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By ClassName:</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var element =</a:t>
            </a:r>
            <a:r>
              <a:rPr lang="en" sz="1000">
                <a:solidFill>
                  <a:srgbClr val="000000"/>
                </a:solidFill>
              </a:rPr>
              <a:t>document.getElementsByClassName</a:t>
            </a:r>
            <a:r>
              <a:rPr lang="en" sz="1000">
                <a:solidFill>
                  <a:srgbClr val="000000"/>
                </a:solidFill>
              </a:rPr>
              <a:t>(‘hoverClass’);</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By CSS Selector:</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var element = document.querySelector(“.example");</a:t>
            </a:r>
            <a:endParaRPr sz="1000">
              <a:solidFill>
                <a:srgbClr val="000000"/>
              </a:solidFill>
            </a:endParaRPr>
          </a:p>
          <a:p>
            <a:pPr indent="-292100" lvl="0" marL="457200" rtl="0" algn="l">
              <a:lnSpc>
                <a:spcPct val="100000"/>
              </a:lnSpc>
              <a:spcBef>
                <a:spcPts val="0"/>
              </a:spcBef>
              <a:spcAft>
                <a:spcPts val="0"/>
              </a:spcAft>
              <a:buClr>
                <a:srgbClr val="000000"/>
              </a:buClr>
              <a:buSzPts val="1000"/>
              <a:buChar char="●"/>
            </a:pPr>
            <a:r>
              <a:rPr lang="en" sz="1000">
                <a:solidFill>
                  <a:srgbClr val="000000"/>
                </a:solidFill>
              </a:rPr>
              <a:t>Limit Search by parent element.getElementsByTagName can be called on a document, but also on a DOM element.</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var elem = document.getElementById('people')</a:t>
            </a:r>
            <a:endParaRPr sz="1000">
              <a:solidFill>
                <a:srgbClr val="000000"/>
              </a:solidFill>
            </a:endParaRPr>
          </a:p>
          <a:p>
            <a:pPr indent="457200" lvl="0" marL="0" rtl="0" algn="l">
              <a:lnSpc>
                <a:spcPct val="100000"/>
              </a:lnSpc>
              <a:spcBef>
                <a:spcPts val="0"/>
              </a:spcBef>
              <a:spcAft>
                <a:spcPts val="0"/>
              </a:spcAft>
              <a:buSzPts val="1800"/>
              <a:buNone/>
            </a:pPr>
            <a:r>
              <a:rPr lang="en" sz="1000">
                <a:solidFill>
                  <a:srgbClr val="000000"/>
                </a:solidFill>
              </a:rPr>
              <a:t>  var list = elem.getElementsByTagName('li')</a:t>
            </a:r>
            <a:endParaRPr sz="1000">
              <a:solidFill>
                <a:srgbClr val="000000"/>
              </a:solidFill>
            </a:endParaRPr>
          </a:p>
          <a:p>
            <a:pPr indent="-292100" lvl="1" marL="914400" rtl="0" algn="l">
              <a:lnSpc>
                <a:spcPct val="100000"/>
              </a:lnSpc>
              <a:spcBef>
                <a:spcPts val="1600"/>
              </a:spcBef>
              <a:spcAft>
                <a:spcPts val="0"/>
              </a:spcAft>
              <a:buClr>
                <a:srgbClr val="000000"/>
              </a:buClr>
              <a:buSzPts val="1000"/>
              <a:buFont typeface="Roboto"/>
              <a:buChar char="○"/>
            </a:pPr>
            <a:r>
              <a:t/>
            </a:r>
            <a:endParaRPr sz="1000">
              <a:solidFill>
                <a:srgbClr val="000000"/>
              </a:solidFill>
            </a:endParaRPr>
          </a:p>
          <a:p>
            <a:pPr indent="0" lvl="0" marL="0" rtl="0" algn="l">
              <a:lnSpc>
                <a:spcPct val="100000"/>
              </a:lnSpc>
              <a:spcBef>
                <a:spcPts val="0"/>
              </a:spcBef>
              <a:spcAft>
                <a:spcPts val="1600"/>
              </a:spcAft>
              <a:buSzPts val="1800"/>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DOM Events</a:t>
            </a:r>
            <a:endParaRPr/>
          </a:p>
        </p:txBody>
      </p:sp>
      <p:sp>
        <p:nvSpPr>
          <p:cNvPr id="156" name="Google Shape;156;p3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100">
                <a:solidFill>
                  <a:srgbClr val="000000"/>
                </a:solidFill>
              </a:rPr>
              <a:t>DOMContentLoaded</a:t>
            </a:r>
            <a:endParaRPr b="1"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Sometimes you will want to run JavaScript only when the DOM is loaded and ready (but before stylesheets are fully loaded) - for example, to move elements to a different location in the page, or create new ones. We can do this in pure JavaScript (although this will not work in all browsers):</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var doSomething = function (event) { . . . };</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window.addEventListener('DOMContentLoaded', doSomething);</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$(window).ready(doSomething);//This is jQuery representation we will see this more in Day 3 slides</a:t>
            </a:r>
            <a:endParaRPr sz="1100">
              <a:solidFill>
                <a:srgbClr val="000000"/>
              </a:solidFill>
            </a:endParaRPr>
          </a:p>
          <a:p>
            <a:pPr indent="0" lvl="0" marL="0" rtl="0" algn="l">
              <a:lnSpc>
                <a:spcPct val="100000"/>
              </a:lnSpc>
              <a:spcBef>
                <a:spcPts val="1600"/>
              </a:spcBef>
              <a:spcAft>
                <a:spcPts val="0"/>
              </a:spcAft>
              <a:buSzPts val="1800"/>
              <a:buNone/>
            </a:pPr>
            <a:r>
              <a:rPr b="1" lang="en" sz="1100">
                <a:solidFill>
                  <a:srgbClr val="000000"/>
                </a:solidFill>
              </a:rPr>
              <a:t>DOM OnLoad Event:</a:t>
            </a:r>
            <a:endParaRPr b="1"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The below listener will be called when everything is loaded for page (images and stylesheets also)</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window.addEventListener('load', doSomething);</a:t>
            </a:r>
            <a:endParaRPr sz="1100">
              <a:solidFill>
                <a:srgbClr val="000000"/>
              </a:solidFill>
            </a:endParaRPr>
          </a:p>
          <a:p>
            <a:pPr indent="0" lvl="0" marL="0" rtl="0" algn="l">
              <a:lnSpc>
                <a:spcPct val="100000"/>
              </a:lnSpc>
              <a:spcBef>
                <a:spcPts val="1600"/>
              </a:spcBef>
              <a:spcAft>
                <a:spcPts val="1600"/>
              </a:spcAft>
              <a:buSzPts val="1800"/>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Events and callbacks</a:t>
            </a:r>
            <a:endParaRPr/>
          </a:p>
        </p:txBody>
      </p:sp>
      <p:sp>
        <p:nvSpPr>
          <p:cNvPr id="162" name="Google Shape;162;p3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t> </a:t>
            </a:r>
            <a:r>
              <a:rPr lang="en" sz="1100">
                <a:solidFill>
                  <a:srgbClr val="000000"/>
                </a:solidFill>
              </a:rPr>
              <a:t>In the browser most code is </a:t>
            </a:r>
            <a:r>
              <a:rPr b="1" lang="en" sz="1100">
                <a:solidFill>
                  <a:srgbClr val="000000"/>
                </a:solidFill>
              </a:rPr>
              <a:t>event-driven</a:t>
            </a:r>
            <a:r>
              <a:rPr lang="en" sz="1100">
                <a:solidFill>
                  <a:srgbClr val="000000"/>
                </a:solidFill>
              </a:rPr>
              <a:t> and writing interactive applications in JavaScript is often about waiting for and reacting to events, to alter the behaviour of the browser in some way. Events occur when the page loads, when user interacts (clicks, hovers, changes) and myriad other times, and can be triggered manually too.</a:t>
            </a:r>
            <a:endParaRPr sz="1100">
              <a:solidFill>
                <a:srgbClr val="000000"/>
              </a:solidFill>
            </a:endParaRPr>
          </a:p>
          <a:p>
            <a:pPr indent="0" lvl="0" marL="0" rtl="0" algn="l">
              <a:lnSpc>
                <a:spcPct val="100000"/>
              </a:lnSpc>
              <a:spcBef>
                <a:spcPts val="0"/>
              </a:spcBef>
              <a:spcAft>
                <a:spcPts val="0"/>
              </a:spcAft>
              <a:buSzPts val="1800"/>
              <a:buNone/>
            </a:pPr>
            <a:r>
              <a:rPr lang="en" sz="1100">
                <a:solidFill>
                  <a:srgbClr val="000000"/>
                </a:solidFill>
              </a:rPr>
              <a:t>To react to an event you </a:t>
            </a:r>
            <a:r>
              <a:rPr b="1" lang="en" sz="1100">
                <a:solidFill>
                  <a:srgbClr val="000000"/>
                </a:solidFill>
              </a:rPr>
              <a:t>listen</a:t>
            </a:r>
            <a:r>
              <a:rPr lang="en" sz="1100">
                <a:solidFill>
                  <a:srgbClr val="000000"/>
                </a:solidFill>
              </a:rPr>
              <a:t> for it and supply a function which will be called by the browser when the event occurs. This function is known as a </a:t>
            </a:r>
            <a:r>
              <a:rPr b="1" lang="en" sz="1100">
                <a:solidFill>
                  <a:srgbClr val="000000"/>
                </a:solidFill>
              </a:rPr>
              <a:t>callback</a:t>
            </a:r>
            <a:r>
              <a:rPr lang="en" sz="1100">
                <a:solidFill>
                  <a:srgbClr val="000000"/>
                </a:solidFill>
              </a:rPr>
              <a:t>.</a:t>
            </a:r>
            <a:endParaRPr sz="1100">
              <a:solidFill>
                <a:srgbClr val="000000"/>
              </a:solidFill>
            </a:endParaRPr>
          </a:p>
          <a:p>
            <a:pPr indent="0" lvl="0" marL="0" rtl="0" algn="l">
              <a:lnSpc>
                <a:spcPct val="100000"/>
              </a:lnSpc>
              <a:spcBef>
                <a:spcPts val="0"/>
              </a:spcBef>
              <a:spcAft>
                <a:spcPts val="0"/>
              </a:spcAft>
              <a:buSzPts val="1800"/>
              <a:buNone/>
            </a:pPr>
            <a:r>
              <a:t/>
            </a:r>
            <a:endParaRPr sz="1100">
              <a:solidFill>
                <a:srgbClr val="000000"/>
              </a:solidFill>
            </a:endParaRPr>
          </a:p>
          <a:p>
            <a:pPr indent="0" lvl="0" marL="0" rtl="0" algn="l">
              <a:lnSpc>
                <a:spcPct val="100000"/>
              </a:lnSpc>
              <a:spcBef>
                <a:spcPts val="0"/>
              </a:spcBef>
              <a:spcAft>
                <a:spcPts val="0"/>
              </a:spcAft>
              <a:buSzPts val="1800"/>
              <a:buNone/>
            </a:pPr>
            <a:r>
              <a:rPr lang="en" sz="1100">
                <a:solidFill>
                  <a:srgbClr val="000000"/>
                </a:solidFill>
              </a:rPr>
              <a:t>var handleClick = function (event) {</a:t>
            </a:r>
            <a:endParaRPr sz="1100">
              <a:solidFill>
                <a:srgbClr val="000000"/>
              </a:solidFill>
            </a:endParaRPr>
          </a:p>
          <a:p>
            <a:pPr indent="0" lvl="0" marL="0" rtl="0" algn="l">
              <a:lnSpc>
                <a:spcPct val="100000"/>
              </a:lnSpc>
              <a:spcBef>
                <a:spcPts val="0"/>
              </a:spcBef>
              <a:spcAft>
                <a:spcPts val="0"/>
              </a:spcAft>
              <a:buSzPts val="1800"/>
              <a:buNone/>
            </a:pPr>
            <a:r>
              <a:rPr lang="en" sz="1100">
                <a:solidFill>
                  <a:srgbClr val="000000"/>
                </a:solidFill>
              </a:rPr>
              <a:t>    // do something!</a:t>
            </a:r>
            <a:endParaRPr sz="1100">
              <a:solidFill>
                <a:srgbClr val="000000"/>
              </a:solidFill>
            </a:endParaRPr>
          </a:p>
          <a:p>
            <a:pPr indent="0" lvl="0" marL="0" rtl="0" algn="l">
              <a:lnSpc>
                <a:spcPct val="100000"/>
              </a:lnSpc>
              <a:spcBef>
                <a:spcPts val="0"/>
              </a:spcBef>
              <a:spcAft>
                <a:spcPts val="0"/>
              </a:spcAft>
              <a:buSzPts val="1800"/>
              <a:buNone/>
            </a:pPr>
            <a:r>
              <a:rPr lang="en" sz="1100">
                <a:solidFill>
                  <a:srgbClr val="000000"/>
                </a:solidFill>
              </a:rPr>
              <a:t>};</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var button = document.querySelector('#big-button');</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button.addEventListener('click', handleClick);</a:t>
            </a:r>
            <a:endParaRPr sz="1100">
              <a:solidFill>
                <a:srgbClr val="000000"/>
              </a:solidFill>
            </a:endParaRPr>
          </a:p>
          <a:p>
            <a:pPr indent="0" lvl="0" marL="0" rtl="0" algn="l">
              <a:lnSpc>
                <a:spcPct val="100000"/>
              </a:lnSpc>
              <a:spcBef>
                <a:spcPts val="1600"/>
              </a:spcBef>
              <a:spcAft>
                <a:spcPts val="0"/>
              </a:spcAft>
              <a:buSzPts val="1800"/>
              <a:buNone/>
            </a:pPr>
            <a:r>
              <a:rPr lang="en" sz="1100">
                <a:solidFill>
                  <a:srgbClr val="000000"/>
                </a:solidFill>
              </a:rPr>
              <a:t>Attaching events to an element as above might fail in cross browser scenario’s(like for earlier version of IE),.So to handle these scenarios frameworks like query and other helps. We will study this more in upcoming slides.The callback function have event property which can give lot of detail about the event as below:</a:t>
            </a:r>
            <a:endParaRPr sz="1100">
              <a:solidFill>
                <a:srgbClr val="000000"/>
              </a:solidFill>
            </a:endParaRPr>
          </a:p>
          <a:p>
            <a:pPr indent="0" lvl="0" marL="0" rtl="0" algn="l">
              <a:lnSpc>
                <a:spcPct val="100000"/>
              </a:lnSpc>
              <a:spcBef>
                <a:spcPts val="1600"/>
              </a:spcBef>
              <a:spcAft>
                <a:spcPts val="1600"/>
              </a:spcAft>
              <a:buSzPts val="18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