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omforta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7918d05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e7918d05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918d05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e7918d05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7918d05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e7918d05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SumElements = (...arr) =&gt;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console.log(arr); // [10, 20, 40, 60, 90]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 = 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element of arr)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 += element;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console.log(sum); // 220.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SumElements(10, 20, 40, 60, 90); // Note we are not passing array here. Instead we are passing the elements as arguments.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Math.max(10, 20, 60, 100, 50, 200); // returns 200.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[10, 20, 60];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Math.max(arr); // Shows error. Doesn't accept an array.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[10, 20, 60];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Math.max(...arr); // 60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7918d05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e7918d05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7918d054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e7918d054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918d054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e7918d054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7918d054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e7918d054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7918d054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e7918d054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7918d054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e7918d054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918d05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e7918d05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918d054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e7918d054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7918d054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e7918d054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7918d054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e7918d054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7918d054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e7918d054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918d054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e7918d054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7918d054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e7918d054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Organization that develops standard for different technologies.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Operating from 1961.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ECMA-262 is a standard publish by ECMA that specifies a general purpose scripting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This standard(ES) defines the rules, details and guidelines that the scripting language must observe to be considered ES compliant.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EcmaScript specification is a blueprint for creating a scripting language.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7918d054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e7918d054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7918d054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e7918d054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7918d054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e7918d054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7918d05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e7918d05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918d05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e7918d05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JS whole document is Global scope and all other things like variables, functions are combined in this global scope.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second is local scope, variables defined inside a function are considered as Local Scope which is further divided into two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1. Block Scope - inside curly braces or for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2. Functional Scope. - inside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ES6 provides two new keywords for declaring variables that are only accessible inside a block.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918d05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e7918d05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918d05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e7918d05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918d05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e7918d05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youtube.com/watch?v=D_t63AZIZQ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ECMAScript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Varun Kumar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37075" y="4296575"/>
            <a:ext cx="7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 Video tutorial - </a:t>
            </a:r>
            <a:r>
              <a:rPr lang="en" u="sng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youtube.com/watch?v=D_t63AZIZQA</a:t>
            </a:r>
            <a:endParaRPr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Arrow Function and this keyword</a:t>
            </a:r>
            <a:endParaRPr sz="25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35025"/>
            <a:ext cx="2973273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23" y="1735025"/>
            <a:ext cx="300088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Default Parameterized</a:t>
            </a:r>
            <a:r>
              <a:rPr lang="en" sz="2500"/>
              <a:t> Function</a:t>
            </a:r>
            <a:endParaRPr sz="25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325" y="1811225"/>
            <a:ext cx="2413345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Enhanced object literals</a:t>
            </a:r>
            <a:endParaRPr sz="250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71900" y="1919075"/>
            <a:ext cx="48924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ways to access properties and methods of objects.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Dot notation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Bracket notation.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500" y="1735025"/>
            <a:ext cx="270641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Template literals</a:t>
            </a:r>
            <a:endParaRPr sz="25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71900" y="1919075"/>
            <a:ext cx="3942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create dynamic strings.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known as </a:t>
            </a:r>
            <a:r>
              <a:rPr b="1" i="1" lang="en" sz="1500"/>
              <a:t>string literals</a:t>
            </a:r>
            <a:endParaRPr b="1"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Multiline string is allowed using </a:t>
            </a:r>
            <a:r>
              <a:rPr b="1" i="1" lang="en" sz="1500"/>
              <a:t>backtick</a:t>
            </a:r>
            <a:r>
              <a:rPr lang="en" sz="1500"/>
              <a:t> </a:t>
            </a:r>
            <a:r>
              <a:rPr b="1" lang="en" sz="1500"/>
              <a:t>operator</a:t>
            </a:r>
            <a:r>
              <a:rPr lang="en" sz="1500"/>
              <a:t> (`)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Expression can be included using </a:t>
            </a:r>
            <a:r>
              <a:rPr b="1" i="1" lang="en" sz="1500"/>
              <a:t>${expression}</a:t>
            </a:r>
            <a:endParaRPr sz="15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00" y="1735025"/>
            <a:ext cx="350293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Destructuring assignment</a:t>
            </a:r>
            <a:endParaRPr sz="25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71900" y="1919075"/>
            <a:ext cx="27954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types -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Array Destructuring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Object Destructuring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when interested in some properties.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use aliases.</a:t>
            </a:r>
            <a:endParaRPr sz="15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00" y="1735025"/>
            <a:ext cx="2432652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500" y="1735025"/>
            <a:ext cx="281940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Spread/Rest operator</a:t>
            </a:r>
            <a:endParaRPr sz="25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5" y="2055725"/>
            <a:ext cx="34766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2055725"/>
            <a:ext cx="33813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Classes</a:t>
            </a:r>
            <a:endParaRPr sz="2500"/>
          </a:p>
        </p:txBody>
      </p:sp>
      <p:sp>
        <p:nvSpPr>
          <p:cNvPr id="176" name="Google Shape;176;p28"/>
          <p:cNvSpPr txBox="1"/>
          <p:nvPr/>
        </p:nvSpPr>
        <p:spPr>
          <a:xfrm>
            <a:off x="418050" y="1943925"/>
            <a:ext cx="42555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ES6 Classes formalize the common JavaScript pattern of simulating class-like inheritance hierarchies using functions and prototypes.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are effectively simple sugaring over prototype-based OO, offering a convenient declarative form for class patterns which encourage interoperability.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By this we will be able to support OOPS concept.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50" y="1735025"/>
            <a:ext cx="32598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Modules</a:t>
            </a:r>
            <a:endParaRPr sz="2500"/>
          </a:p>
        </p:txBody>
      </p:sp>
      <p:sp>
        <p:nvSpPr>
          <p:cNvPr id="183" name="Google Shape;183;p29"/>
          <p:cNvSpPr txBox="1"/>
          <p:nvPr/>
        </p:nvSpPr>
        <p:spPr>
          <a:xfrm>
            <a:off x="418050" y="1943925"/>
            <a:ext cx="42555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Module allow you to split code in parts.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Improves code management and code reusability.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use the "import" or "export" statement in a module to import or export variables, functions, classes or any other component from/to different files and modules.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550" y="2039825"/>
            <a:ext cx="2657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Subsequent ECMAScript Versions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16500" y="1906925"/>
            <a:ext cx="42555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ES7 onwards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Object.values() and Object.entries()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Exponentiation operator (**)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Array.prototype.includes()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Trailing Commas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Object.values() and Object.entries()</a:t>
            </a:r>
            <a:endParaRPr sz="25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000" y="1830300"/>
            <a:ext cx="3102600" cy="31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introduction of EcmaScript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ECMAScript Versions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 of ECMAScript 6 (ES6)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ECMAScript Versions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and Future ECMAScript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module bundler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Project Structure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Exponentiation operator (**)</a:t>
            </a:r>
            <a:endParaRPr sz="25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00" y="2126400"/>
            <a:ext cx="2818800" cy="25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Array.prototype.includes()</a:t>
            </a:r>
            <a:endParaRPr sz="2500"/>
          </a:p>
        </p:txBody>
      </p:sp>
      <p:sp>
        <p:nvSpPr>
          <p:cNvPr id="208" name="Google Shape;208;p33"/>
          <p:cNvSpPr txBox="1"/>
          <p:nvPr/>
        </p:nvSpPr>
        <p:spPr>
          <a:xfrm>
            <a:off x="640075" y="2030275"/>
            <a:ext cx="35031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Array.prototype.includes() lets you check if an array has a specific item. It tells you yes (true) or no (false), which is simpler than the old way using indexOf().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2106475"/>
            <a:ext cx="33242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Trailing Commas</a:t>
            </a:r>
            <a:endParaRPr sz="2500"/>
          </a:p>
        </p:txBody>
      </p:sp>
      <p:sp>
        <p:nvSpPr>
          <p:cNvPr id="215" name="Google Shape;215;p34"/>
          <p:cNvSpPr txBox="1"/>
          <p:nvPr/>
        </p:nvSpPr>
        <p:spPr>
          <a:xfrm>
            <a:off x="259075" y="1804700"/>
            <a:ext cx="55998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Trailing commas (sometimes called "final commas") can be useful when adding new elements, parameters, or properties to JavaScript code. If you want to add a new property, you can add a new line without modifying the previously last line if that line already uses a trailing comma. This makes version-control diffs cleaner and editing code might be less troublesome.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JavaScript has allowed trailing commas in array literals since the beginning. Trailing commas are now also allowed in object literals, function parameters, named imports, named exports, and more.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450" y="2361875"/>
            <a:ext cx="2495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Recent and Future ECMAScript Features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222075" y="1819225"/>
            <a:ext cx="54012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ES2020/ ES11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Optional chaining (?.)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Nullish coalescing operator (??)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ES2021/ ES12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String.prototype.replaceAll()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Logical Assignment Operators (||=, &amp;&amp;=, ??=)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Optional chaining (?.)</a:t>
            </a:r>
            <a:endParaRPr sz="2500"/>
          </a:p>
        </p:txBody>
      </p:sp>
      <p:sp>
        <p:nvSpPr>
          <p:cNvPr id="228" name="Google Shape;228;p36"/>
          <p:cNvSpPr txBox="1"/>
          <p:nvPr/>
        </p:nvSpPr>
        <p:spPr>
          <a:xfrm>
            <a:off x="234400" y="1804713"/>
            <a:ext cx="54012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optional chaining (?.) operator accesses an object's property or calls a function. If the object accessed or function called using this operator is undefined or null, the expression short circuits and evaluates to undefined instead of throwing an error.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350" y="1931138"/>
            <a:ext cx="3178925" cy="300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Nullish coalescing operator (??)</a:t>
            </a:r>
            <a:endParaRPr sz="2500"/>
          </a:p>
        </p:txBody>
      </p:sp>
      <p:sp>
        <p:nvSpPr>
          <p:cNvPr id="235" name="Google Shape;235;p37"/>
          <p:cNvSpPr txBox="1"/>
          <p:nvPr/>
        </p:nvSpPr>
        <p:spPr>
          <a:xfrm>
            <a:off x="259075" y="1804700"/>
            <a:ext cx="54012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Nullish coalescing adds the ability to truly check nullish values instead of falsey values. What is the difference between nullish and 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falsy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values, you might ask?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JavaScript, a lot of values are falsey, like empty strings, the number 0, undefined, null, false, NaN, and so on.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However, a lot of times you might want to check if a variable is nullish – that is if it is either undefined or null, like when it's okay for a variable to have an empty string, or even a false value.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900" y="2082600"/>
            <a:ext cx="24860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String.prototype.replaceAll()</a:t>
            </a:r>
            <a:endParaRPr sz="2500"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75" y="2571750"/>
            <a:ext cx="5619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Logical Assignment Operators (||=, &amp;&amp;=, ??=)</a:t>
            </a:r>
            <a:endParaRPr sz="2500"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" y="2334100"/>
            <a:ext cx="8797900" cy="2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Webpack module bundler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368900" y="1832475"/>
            <a:ext cx="45537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Webpack is module bundler tool that is used to make a single file from multiple JS modules.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Uses different loader to fulfill the task (like minification, concatenation etc.)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Works on resolve &amp; reject approac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module is not available Promise is rejected.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Webpack takes modules with dependencies and generates static assets representing those modules.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5784" l="20060" r="18061" t="31676"/>
          <a:stretch/>
        </p:blipFill>
        <p:spPr>
          <a:xfrm>
            <a:off x="4998800" y="2343150"/>
            <a:ext cx="3855877" cy="219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Webpack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25" y="1730175"/>
            <a:ext cx="4297226" cy="33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725" y="1746425"/>
            <a:ext cx="4692151" cy="33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 International - European Computer Manufacturers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ECMA-262 is a standard publish by ECMA that specifies a general purpose scripting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standard(ES) defines the rules, details and guidelines that the scripting language must observe to be considered ES compliant.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specification is a blueprint for creating a scripting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the most popular implementation of ECMAScript.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defines the language features and syntax that browsers must support.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Basic introduction of EcmaScript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Webpack module bundler</a:t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368900" y="1832475"/>
            <a:ext cx="82221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 when dependencies are complex between various components Webpack is real winner to bundle application code.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internally builds the dependency graph between modules to bundle the code.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Way to organize and combine many files of JS code into one file.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Can be used when project becomes too large for a single file or when you're working with libraries that have multiple dependencies.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 Example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Solution Example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Babel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471900" y="1919075"/>
            <a:ext cx="82221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</a:rPr>
              <a:t>Babel is javascript compiler. Babel is a toolchain that is mainly used to convert ECMAScript 2015+ code into a backwards compatible version of JavaScript in current and older browsers or environments.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00" y="3077750"/>
            <a:ext cx="8404627" cy="19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Babel (Examples)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25" y="1990225"/>
            <a:ext cx="5065525" cy="29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Es6 Basic Project structure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5" y="1804175"/>
            <a:ext cx="8688476" cy="32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Es6 Basic Project Structure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471900" y="1513600"/>
            <a:ext cx="82221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57200" rtl="0" algn="l">
              <a:lnSpc>
                <a:spcPct val="158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index.html</a:t>
            </a:r>
            <a:r>
              <a:rPr lang="en" sz="1800">
                <a:solidFill>
                  <a:srgbClr val="000000"/>
                </a:solidFill>
              </a:rPr>
              <a:t> is our HTML file which outputs the JavaScript content to the browser window.</a:t>
            </a:r>
            <a:endParaRPr sz="1800">
              <a:solidFill>
                <a:srgbClr val="000000"/>
              </a:solidFill>
            </a:endParaRPr>
          </a:p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package.json</a:t>
            </a:r>
            <a:r>
              <a:rPr lang="en" sz="1800">
                <a:solidFill>
                  <a:srgbClr val="000000"/>
                </a:solidFill>
              </a:rPr>
              <a:t> is our overall project configuration and meta data. This also has information on which third-party </a:t>
            </a:r>
            <a:r>
              <a:rPr b="1" lang="en" sz="1800">
                <a:solidFill>
                  <a:srgbClr val="000000"/>
                </a:solidFill>
              </a:rPr>
              <a:t>Node.js</a:t>
            </a:r>
            <a:r>
              <a:rPr lang="en" sz="1800">
                <a:solidFill>
                  <a:srgbClr val="000000"/>
                </a:solidFill>
              </a:rPr>
              <a:t> modules our project requires to work. More on this later.</a:t>
            </a:r>
            <a:endParaRPr sz="1800">
              <a:solidFill>
                <a:srgbClr val="000000"/>
              </a:solidFill>
            </a:endParaRPr>
          </a:p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webpack.config.js</a:t>
            </a:r>
            <a:r>
              <a:rPr lang="en" sz="1800">
                <a:solidFill>
                  <a:srgbClr val="000000"/>
                </a:solidFill>
              </a:rPr>
              <a:t> is where we tell webpack what to do, which files to read, and where to place the single JavaScript file that it creates.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Es6 Basic Project Structure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471900" y="1817225"/>
            <a:ext cx="82221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/src/app.js</a:t>
            </a:r>
            <a:r>
              <a:rPr lang="en" sz="1800">
                <a:solidFill>
                  <a:srgbClr val="000000"/>
                </a:solidFill>
              </a:rPr>
              <a:t> is our working Javascript file. The is the base file where our changes will go, but we can also split our work into smaller files (modules)!</a:t>
            </a:r>
            <a:endParaRPr sz="1800">
              <a:solidFill>
                <a:srgbClr val="000000"/>
              </a:solidFill>
            </a:endParaRPr>
          </a:p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/src/modules</a:t>
            </a:r>
            <a:r>
              <a:rPr lang="en" sz="1800">
                <a:solidFill>
                  <a:srgbClr val="000000"/>
                </a:solidFill>
              </a:rPr>
              <a:t> holds the small, bit-sized, reusable pieces of our project.</a:t>
            </a:r>
            <a:endParaRPr sz="1800">
              <a:solidFill>
                <a:srgbClr val="000000"/>
              </a:solidFill>
            </a:endParaRPr>
          </a:p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/dist</a:t>
            </a:r>
            <a:r>
              <a:rPr lang="en" sz="1800">
                <a:solidFill>
                  <a:srgbClr val="000000"/>
                </a:solidFill>
              </a:rPr>
              <a:t> directory holds the output file, after webpack works its magic in bundling up all our smaller JavaScript files.</a:t>
            </a:r>
            <a:endParaRPr sz="1800">
              <a:solidFill>
                <a:srgbClr val="000000"/>
              </a:solidFill>
            </a:endParaRPr>
          </a:p>
          <a:p>
            <a:pPr indent="-342900" lvl="1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</a:rPr>
              <a:t>/dist/bundle.js</a:t>
            </a:r>
            <a:r>
              <a:rPr lang="en" sz="1800">
                <a:solidFill>
                  <a:srgbClr val="000000"/>
                </a:solidFill>
              </a:rPr>
              <a:t> is the file that webpack generates. It’s the file that will be included in the index.html file.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58475"/>
            <a:ext cx="82221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is the 6th edition of the EcmaScript, standardized in 2015.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Provide better code structure, readability then previous version i.e. ES5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Introduces new features like </a:t>
            </a:r>
            <a:r>
              <a:rPr b="1" i="1" lang="en"/>
              <a:t>arrow</a:t>
            </a:r>
            <a:r>
              <a:rPr i="1" lang="en"/>
              <a:t> </a:t>
            </a:r>
            <a:r>
              <a:rPr b="1" i="1" lang="en"/>
              <a:t>function</a:t>
            </a:r>
            <a:r>
              <a:rPr lang="en"/>
              <a:t>,</a:t>
            </a:r>
            <a:r>
              <a:rPr i="1" lang="en"/>
              <a:t> </a:t>
            </a:r>
            <a:r>
              <a:rPr b="1" i="1" lang="en"/>
              <a:t>spread</a:t>
            </a:r>
            <a:r>
              <a:rPr i="1" lang="en"/>
              <a:t> </a:t>
            </a:r>
            <a:r>
              <a:rPr b="1" i="1" lang="en"/>
              <a:t>operator</a:t>
            </a:r>
            <a:r>
              <a:rPr lang="en"/>
              <a:t>,</a:t>
            </a:r>
            <a:r>
              <a:rPr i="1" lang="en"/>
              <a:t> </a:t>
            </a:r>
            <a:r>
              <a:rPr b="1" i="1" lang="en"/>
              <a:t>block</a:t>
            </a:r>
            <a:r>
              <a:rPr i="1" lang="en"/>
              <a:t> </a:t>
            </a:r>
            <a:r>
              <a:rPr b="1" i="1" lang="en"/>
              <a:t>scope</a:t>
            </a:r>
            <a:r>
              <a:rPr lang="en"/>
              <a:t>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the ES version is 2024 (ES15, released in July 2024)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ES versions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 of ECMAScript Versions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1170225" y="3989325"/>
            <a:ext cx="5249100" cy="1063200"/>
            <a:chOff x="1170225" y="3989325"/>
            <a:chExt cx="5249100" cy="10632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779625" y="3989325"/>
              <a:ext cx="2639700" cy="10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ES11/ES2020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ES12/ES2021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ES13/ES2022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ES14/ES2023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170225" y="4028475"/>
              <a:ext cx="2380800" cy="10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ES7/ES2016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ES8/ES2017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ES9/ES2018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ES10/ES2019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Key Features of ECMAScript 6 (ES6)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Block-Scoped variables (let and const)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Arrow Function and Default Parameterized Function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Enhanced object literals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Template literals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Destructuring assignment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Spread/Rest operator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Modules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Block-Scoped variables (let and const)</a:t>
            </a:r>
            <a:endParaRPr sz="24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Always use let to declare variables until or unless there are reasons to use var.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Cannot define a variable with same name again in same scope using let.</a:t>
            </a:r>
            <a:endParaRPr sz="15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" y="2737975"/>
            <a:ext cx="1761159" cy="2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300" y="2737975"/>
            <a:ext cx="2638425" cy="18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925" y="2737975"/>
            <a:ext cx="2581275" cy="18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5248" y="2737975"/>
            <a:ext cx="18587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Functions</a:t>
            </a:r>
            <a:endParaRPr sz="25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function is a block of organized code that is used to perform a single task.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provides better modularity and reusability and maintainability.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Functions were already available in ES but ES6 provided 2 new features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Arrow Function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Default Parameterized Functions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Arrow Function</a:t>
            </a:r>
            <a:endParaRPr sz="25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us to write shorter function syntax.</a:t>
            </a:r>
            <a:endParaRPr sz="15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64975"/>
            <a:ext cx="26098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650" y="2564975"/>
            <a:ext cx="28479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025" y="2564975"/>
            <a:ext cx="30099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Arrow Function and this keyword</a:t>
            </a:r>
            <a:endParaRPr sz="25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82221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value of this is not the object that has the function as an own property, but the object that is used to call the function.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arrow functions, this retains the value of the enclosing lexical context's this.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other words, when evaluating an arrow function's body, the language does not create a new this binding.</a:t>
            </a:r>
            <a:endParaRPr sz="15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3672875"/>
            <a:ext cx="2093476" cy="12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