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geOcejEhCnnX1SeAMFdE9vfjRa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bold.fntdata"/><Relationship Id="rId50" Type="http://schemas.openxmlformats.org/officeDocument/2006/relationships/font" Target="fonts/Comfortaa-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a7fb5d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ea7fb5dc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a7fb5dc7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a7fb5dc7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a7fb5dc73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a7fb5dc7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a7fb5dc7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a7fb5dc7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a7fb5dc7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a7fb5dc7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a7fb5dc7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a7fb5dc7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a7fb5dc7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a7fb5dc7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a7fb5dc7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a7fb5dc7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7fb5dc7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a7fb5dc7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a7fb5dc7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a7fb5dc7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a7fb5dc7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a7fb5dc7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a7fb5dc7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a7fb5dc7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a7fb5dc7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a7fb5dc7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a7fb5dc7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a7fb5dc7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a7fb5dc7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a7fb5dc7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abec255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abec255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abec255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abec255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abec2550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abec2550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abec2550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abec2550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abec2550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abec2550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abec255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abec255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bec255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bec255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66f664e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66f664e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Typescript is the superset of the Javascript that means, what you can do in javascript can also be done in Typescript and a lot more things available.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abec255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abec255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abec255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eabec255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6deb131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6deb131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6deb131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6deb131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6deb131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6deb131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6deb13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6deb13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6deb131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6deb131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76deb131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76deb131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abec2550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eabec2550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6deb131d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6deb131d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7fb5dc7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a7fb5dc7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a7fb5dc7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a7fb5dc7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Typescript is all about type safety and nothing more.</a:t>
            </a:r>
            <a:endParaRPr/>
          </a:p>
          <a:p>
            <a:pPr indent="0" lvl="0" marL="0" rtl="0" algn="l">
              <a:spcBef>
                <a:spcPts val="0"/>
              </a:spcBef>
              <a:spcAft>
                <a:spcPts val="0"/>
              </a:spcAft>
              <a:buNone/>
            </a:pPr>
            <a:r>
              <a:rPr lang="en-GB"/>
              <a:t>What is type safety and example.</a:t>
            </a:r>
            <a:endParaRPr/>
          </a:p>
          <a:p>
            <a:pPr indent="0" lvl="0" marL="0" rtl="0" algn="l">
              <a:spcBef>
                <a:spcPts val="0"/>
              </a:spcBef>
              <a:spcAft>
                <a:spcPts val="0"/>
              </a:spcAft>
              <a:buNone/>
            </a:pPr>
            <a:r>
              <a:rPr lang="en-GB"/>
              <a:t>It is a transpiled language.</a:t>
            </a:r>
            <a:br>
              <a:rPr lang="en-GB"/>
            </a:br>
            <a:r>
              <a:rPr lang="en-GB"/>
              <a:t>Transpiler convert code from one language to another language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a7fb5dc7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a7fb5dc7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Types of Languages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1. Statically Typed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2. Dynamically Typed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Statically Typed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In this type of language like CPP, C#, JAVA we know the type of Variable at compile time or while coding.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Eg - we can declare integer like this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int age = 21; // now this variable can only held integer value nothing else.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We cannot set it to any string or any other type of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Dynamically Typed</a:t>
            </a:r>
            <a:endParaRPr>
              <a:solidFill>
                <a:schemeClr val="dk1"/>
              </a:solidFill>
            </a:endParaRPr>
          </a:p>
          <a:p>
            <a:pPr indent="457200" lvl="0" marL="0" rtl="0" algn="l">
              <a:spcBef>
                <a:spcPts val="0"/>
              </a:spcBef>
              <a:spcAft>
                <a:spcPts val="0"/>
              </a:spcAft>
              <a:buClr>
                <a:schemeClr val="dk1"/>
              </a:buClr>
              <a:buSzPts val="1100"/>
              <a:buFont typeface="Arial"/>
              <a:buNone/>
            </a:pPr>
            <a:r>
              <a:rPr lang="en-GB">
                <a:solidFill>
                  <a:schemeClr val="dk1"/>
                </a:solidFill>
              </a:rPr>
              <a:t>In this type of languages like JS, Python, Ruby the type of variable is dynamic. So it is determine at runtime and it can also changed.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so we can declare a variable and set it to a integer</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let age = 21;</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age = 'Twenty One';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This variable does not have a fix data type. And type is determined at runtime and may changed during execution.</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This is great and provide a lot of flexibility but it also causes the problem.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Problems it Causes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What if we passes this variable in to a function that expects a number then our application might misbehaves or crash. Problem is that we will not encounter this issue until we run our application or unit tests.</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We need to test every function with various edge cases to find these bugs and this is a problem that TS try to solve.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Eg-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Math.round(age);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457200" lvl="0" marL="0" rtl="0" algn="l">
              <a:spcBef>
                <a:spcPts val="0"/>
              </a:spcBef>
              <a:spcAft>
                <a:spcPts val="0"/>
              </a:spcAft>
              <a:buClr>
                <a:schemeClr val="dk1"/>
              </a:buClr>
              <a:buSzPts val="1100"/>
              <a:buFont typeface="Arial"/>
              <a:buNone/>
            </a:pPr>
            <a:r>
              <a:rPr lang="en-GB">
                <a:solidFill>
                  <a:schemeClr val="dk1"/>
                </a:solidFill>
              </a:rPr>
              <a:t>Typescript is essentially Javascript with type checking.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Transpiler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With TS  set type at time of declaration just how we code in statically typed languages. then it passes the code to TS compiler and compiler inform us if we are doing some wrong so we catch a lot of our mistakes at compile time.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So if we declare a variable as number</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let y :  number = 10;</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we can't set it to string</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number = 'x';  // will give error</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TS compiler will give error at compile time and we easily get to know the reason.</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TS is a more than just type checking. More code editor have a great support for TS so they can detect type of variables and our productivity boosting feature like code completion and refactoring.</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Additionally TS Provides more features that gives us ability to write more cleaner and concise code.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Over the time these features can be added to JS but as we have various browsers and runtime environment for executing JS code it take some time until these features are implemented in various browsers.</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GB">
                <a:solidFill>
                  <a:schemeClr val="dk1"/>
                </a:solidFill>
              </a:rPr>
              <a:t>We can do anything with TS that can be done with JS. like frontend and backend.</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a7fb5dc7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a7fb5dc7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TS we can build the scalable projects that are easy to maintain.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a7fb5dc7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a7fb5dc7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a7fb5dc7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a7fb5dc7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ea7fb5dc73_0_17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ea7fb5dc73_0_17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ea7fb5dc73_0_171"/>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g2ea7fb5dc73_0_171"/>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g2ea7fb5dc73_0_17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g2ea7fb5dc73_0_219"/>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2ea7fb5dc73_0_219"/>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g2ea7fb5dc73_0_2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g2ea7fb5dc73_0_2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2ea7fb5dc73_0_17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g2ea7fb5dc73_0_17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ea7fb5dc73_0_18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ea7fb5dc73_0_1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ea7fb5dc73_0_18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g2ea7fb5dc73_0_18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ea7fb5dc73_0_18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ea7fb5dc73_0_18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ea7fb5dc73_0_18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ea7fb5dc73_0_18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g2ea7fb5dc73_0_18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ea7fb5dc73_0_186"/>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ea7fb5dc73_0_18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ea7fb5dc73_0_19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ea7fb5dc73_0_19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ea7fb5dc73_0_19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g2ea7fb5dc73_0_19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ea7fb5dc73_0_19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ea7fb5dc73_0_19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ea7fb5dc73_0_19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2ea7fb5dc73_0_198"/>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g2ea7fb5dc73_0_19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2ea7fb5dc73_0_204"/>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g2ea7fb5dc73_0_20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ea7fb5dc73_0_207"/>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2ea7fb5dc73_0_20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ea7fb5dc73_0_20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g2ea7fb5dc73_0_207"/>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2ea7fb5dc73_0_20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2ea7fb5dc73_0_20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ea7fb5dc73_0_21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ea7fb5dc73_0_21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ea7fb5dc73_0_214"/>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g2ea7fb5dc73_0_2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g2ea7fb5dc73_0_16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g2ea7fb5dc73_0_16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g2ea7fb5dc73_0_16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30LWjhZzg5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ea7fb5dc73_0_0"/>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rPr lang="en-GB"/>
              <a:t>TypeScript</a:t>
            </a:r>
            <a:endParaRPr/>
          </a:p>
        </p:txBody>
      </p:sp>
      <p:sp>
        <p:nvSpPr>
          <p:cNvPr id="68" name="Google Shape;68;g2ea7fb5dc73_0_0"/>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en-GB"/>
              <a:t>Varun Kumar</a:t>
            </a:r>
            <a:endParaRPr/>
          </a:p>
        </p:txBody>
      </p:sp>
      <p:sp>
        <p:nvSpPr>
          <p:cNvPr id="69" name="Google Shape;69;g2ea7fb5dc73_0_0"/>
          <p:cNvSpPr txBox="1"/>
          <p:nvPr/>
        </p:nvSpPr>
        <p:spPr>
          <a:xfrm>
            <a:off x="537075" y="4296575"/>
            <a:ext cx="795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Comfortaa"/>
                <a:ea typeface="Comfortaa"/>
                <a:cs typeface="Comfortaa"/>
                <a:sym typeface="Comfortaa"/>
              </a:rPr>
              <a:t>TS </a:t>
            </a:r>
            <a:r>
              <a:rPr lang="en-GB">
                <a:solidFill>
                  <a:srgbClr val="FFFFFF"/>
                </a:solidFill>
                <a:latin typeface="Comfortaa"/>
                <a:ea typeface="Comfortaa"/>
                <a:cs typeface="Comfortaa"/>
                <a:sym typeface="Comfortaa"/>
              </a:rPr>
              <a:t>Video tutorial - </a:t>
            </a:r>
            <a:r>
              <a:rPr lang="en-GB" u="sng">
                <a:solidFill>
                  <a:srgbClr val="FF9900"/>
                </a:solidFill>
                <a:latin typeface="Comfortaa"/>
                <a:ea typeface="Comfortaa"/>
                <a:cs typeface="Comfortaa"/>
                <a:sym typeface="Comfortaa"/>
                <a:hlinkClick r:id="rId3">
                  <a:extLst>
                    <a:ext uri="{A12FA001-AC4F-418D-AE19-62706E023703}">
                      <ahyp:hlinkClr val="tx"/>
                    </a:ext>
                  </a:extLst>
                </a:hlinkClick>
              </a:rPr>
              <a:t>https://www.youtube.com/watch?v=30LWjhZzg50</a:t>
            </a:r>
            <a:r>
              <a:rPr lang="en-GB">
                <a:solidFill>
                  <a:srgbClr val="FF9900"/>
                </a:solidFill>
                <a:latin typeface="Comfortaa"/>
                <a:ea typeface="Comfortaa"/>
                <a:cs typeface="Comfortaa"/>
                <a:sym typeface="Comfortaa"/>
              </a:rPr>
              <a:t> </a:t>
            </a:r>
            <a:br>
              <a:rPr lang="en-GB">
                <a:solidFill>
                  <a:srgbClr val="FFFFFF"/>
                </a:solidFill>
                <a:latin typeface="Comfortaa"/>
                <a:ea typeface="Comfortaa"/>
                <a:cs typeface="Comfortaa"/>
                <a:sym typeface="Comfortaa"/>
              </a:rPr>
            </a:br>
            <a:endParaRPr>
              <a:solidFill>
                <a:srgbClr val="00FFFF"/>
              </a:solidFill>
              <a:latin typeface="Comfortaa"/>
              <a:ea typeface="Comfortaa"/>
              <a:cs typeface="Comfortaa"/>
              <a:sym typeface="Comfortaa"/>
            </a:endParaRPr>
          </a:p>
        </p:txBody>
      </p:sp>
      <p:sp>
        <p:nvSpPr>
          <p:cNvPr id="70" name="Google Shape;70;g2ea7fb5dc73_0_0"/>
          <p:cNvSpPr txBox="1"/>
          <p:nvPr/>
        </p:nvSpPr>
        <p:spPr>
          <a:xfrm>
            <a:off x="1047150" y="2548325"/>
            <a:ext cx="710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ea7fb5dc73_0_29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continue…</a:t>
            </a:r>
            <a:endParaRPr/>
          </a:p>
        </p:txBody>
      </p:sp>
      <p:sp>
        <p:nvSpPr>
          <p:cNvPr id="130" name="Google Shape;130;g2ea7fb5dc73_0_293"/>
          <p:cNvSpPr txBox="1"/>
          <p:nvPr>
            <p:ph idx="1" type="body"/>
          </p:nvPr>
        </p:nvSpPr>
        <p:spPr>
          <a:xfrm>
            <a:off x="471900" y="1919075"/>
            <a:ext cx="8222100" cy="3034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en-GB"/>
              <a:t>r</a:t>
            </a:r>
            <a:r>
              <a:rPr b="1" lang="en-GB"/>
              <a:t>ootdir</a:t>
            </a:r>
            <a:endParaRPr b="1"/>
          </a:p>
          <a:p>
            <a:pPr indent="-310832" lvl="1" marL="914400" rtl="0" algn="l">
              <a:spcBef>
                <a:spcPts val="0"/>
              </a:spcBef>
              <a:spcAft>
                <a:spcPts val="0"/>
              </a:spcAft>
              <a:buSzPct val="100000"/>
              <a:buChar char="○"/>
            </a:pPr>
            <a:r>
              <a:rPr lang="en-GB"/>
              <a:t>T</a:t>
            </a:r>
            <a:r>
              <a:rPr lang="en-GB"/>
              <a:t>his specify the root directory of project here we can give </a:t>
            </a:r>
            <a:r>
              <a:rPr b="1" lang="en-GB"/>
              <a:t>./</a:t>
            </a:r>
            <a:endParaRPr b="1"/>
          </a:p>
          <a:p>
            <a:pPr indent="-310832" lvl="1" marL="914400" rtl="0" algn="l">
              <a:spcBef>
                <a:spcPts val="0"/>
              </a:spcBef>
              <a:spcAft>
                <a:spcPts val="0"/>
              </a:spcAft>
              <a:buSzPct val="100000"/>
              <a:buChar char="○"/>
            </a:pPr>
            <a:r>
              <a:rPr lang="en-GB"/>
              <a:t>If we move index.ts into src folder then we can change rootdir to </a:t>
            </a:r>
            <a:r>
              <a:rPr b="1" lang="en-GB"/>
              <a:t>'./src'</a:t>
            </a:r>
            <a:endParaRPr b="1"/>
          </a:p>
          <a:p>
            <a:pPr indent="-334327" lvl="0" marL="457200" rtl="0" algn="l">
              <a:spcBef>
                <a:spcPts val="0"/>
              </a:spcBef>
              <a:spcAft>
                <a:spcPts val="0"/>
              </a:spcAft>
              <a:buSzPct val="100000"/>
              <a:buChar char="●"/>
            </a:pPr>
            <a:r>
              <a:rPr b="1" lang="en-GB"/>
              <a:t>outdir</a:t>
            </a:r>
            <a:endParaRPr b="1"/>
          </a:p>
          <a:p>
            <a:pPr indent="-310832" lvl="1" marL="914400" rtl="0" algn="l">
              <a:spcBef>
                <a:spcPts val="0"/>
              </a:spcBef>
              <a:spcAft>
                <a:spcPts val="0"/>
              </a:spcAft>
              <a:buSzPct val="100000"/>
              <a:buChar char="○"/>
            </a:pPr>
            <a:r>
              <a:rPr lang="en-GB"/>
              <a:t>Under the EMIT we have outdir which will contain our js files.</a:t>
            </a:r>
            <a:endParaRPr/>
          </a:p>
          <a:p>
            <a:pPr indent="-310832" lvl="1" marL="914400" rtl="0" algn="l">
              <a:spcBef>
                <a:spcPts val="0"/>
              </a:spcBef>
              <a:spcAft>
                <a:spcPts val="0"/>
              </a:spcAft>
              <a:buSzPct val="100000"/>
              <a:buChar char="○"/>
            </a:pPr>
            <a:r>
              <a:rPr b="1" lang="en-GB"/>
              <a:t>outdir: './dist'</a:t>
            </a:r>
            <a:endParaRPr b="1"/>
          </a:p>
          <a:p>
            <a:pPr indent="-310832" lvl="1" marL="914400" rtl="0" algn="l">
              <a:spcBef>
                <a:spcPts val="0"/>
              </a:spcBef>
              <a:spcAft>
                <a:spcPts val="0"/>
              </a:spcAft>
              <a:buSzPct val="100000"/>
              <a:buChar char="○"/>
            </a:pPr>
            <a:r>
              <a:rPr lang="en-GB"/>
              <a:t>When we compile our code using TS compiler our JS code is going to be stored in this folder.</a:t>
            </a:r>
            <a:endParaRPr/>
          </a:p>
          <a:p>
            <a:pPr indent="-334327" lvl="0" marL="457200" rtl="0" algn="l">
              <a:spcBef>
                <a:spcPts val="0"/>
              </a:spcBef>
              <a:spcAft>
                <a:spcPts val="0"/>
              </a:spcAft>
              <a:buSzPct val="100000"/>
              <a:buChar char="●"/>
            </a:pPr>
            <a:r>
              <a:rPr b="1" lang="en-GB"/>
              <a:t>remove comment</a:t>
            </a:r>
            <a:endParaRPr b="1"/>
          </a:p>
          <a:p>
            <a:pPr indent="-310832" lvl="1" marL="914400" rtl="0" algn="l">
              <a:spcBef>
                <a:spcPts val="0"/>
              </a:spcBef>
              <a:spcAft>
                <a:spcPts val="0"/>
              </a:spcAft>
              <a:buSzPct val="100000"/>
              <a:buChar char="○"/>
            </a:pPr>
            <a:r>
              <a:rPr lang="en-GB"/>
              <a:t>TS compiler will remove all the comments in JS conversion.</a:t>
            </a:r>
            <a:endParaRPr/>
          </a:p>
          <a:p>
            <a:pPr indent="-334327" lvl="0" marL="457200" rtl="0" algn="l">
              <a:spcBef>
                <a:spcPts val="0"/>
              </a:spcBef>
              <a:spcAft>
                <a:spcPts val="0"/>
              </a:spcAft>
              <a:buSzPct val="100000"/>
              <a:buChar char="●"/>
            </a:pPr>
            <a:r>
              <a:rPr b="1" lang="en-GB"/>
              <a:t>Noemitonerror</a:t>
            </a:r>
            <a:endParaRPr b="1"/>
          </a:p>
          <a:p>
            <a:pPr indent="-310832" lvl="1" marL="914400" rtl="0" algn="l">
              <a:spcBef>
                <a:spcPts val="0"/>
              </a:spcBef>
              <a:spcAft>
                <a:spcPts val="0"/>
              </a:spcAft>
              <a:buSzPct val="100000"/>
              <a:buChar char="○"/>
            </a:pPr>
            <a:r>
              <a:rPr lang="en-GB"/>
              <a:t>If there is some error in TS code,  compiler still generate JS file, so if we don't want to do that, enable this config.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ea7fb5dc73_0_30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Debugging TS application</a:t>
            </a:r>
            <a:endParaRPr/>
          </a:p>
        </p:txBody>
      </p:sp>
      <p:sp>
        <p:nvSpPr>
          <p:cNvPr id="136" name="Google Shape;136;g2ea7fb5dc73_0_300"/>
          <p:cNvSpPr txBox="1"/>
          <p:nvPr>
            <p:ph idx="1" type="body"/>
          </p:nvPr>
        </p:nvSpPr>
        <p:spPr>
          <a:xfrm>
            <a:off x="471900" y="1919075"/>
            <a:ext cx="8222100" cy="30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debug our code line by line. </a:t>
            </a:r>
            <a:endParaRPr/>
          </a:p>
          <a:p>
            <a:pPr indent="-342900" lvl="0" marL="457200" rtl="0" algn="l">
              <a:spcBef>
                <a:spcPts val="0"/>
              </a:spcBef>
              <a:spcAft>
                <a:spcPts val="0"/>
              </a:spcAft>
              <a:buSzPts val="1800"/>
              <a:buChar char="●"/>
            </a:pPr>
            <a:r>
              <a:rPr lang="en-GB"/>
              <a:t>In  tsconfig enable sourcemap . </a:t>
            </a:r>
            <a:endParaRPr/>
          </a:p>
          <a:p>
            <a:pPr indent="-317500" lvl="1" marL="914400" rtl="0" algn="l">
              <a:spcBef>
                <a:spcPts val="0"/>
              </a:spcBef>
              <a:spcAft>
                <a:spcPts val="0"/>
              </a:spcAft>
              <a:buSzPts val="1400"/>
              <a:buChar char="○"/>
            </a:pPr>
            <a:r>
              <a:rPr lang="en-GB"/>
              <a:t>It is file that specifies how each line of our TS code is maps to the generated JS code.</a:t>
            </a:r>
            <a:endParaRPr/>
          </a:p>
          <a:p>
            <a:pPr indent="-342900" lvl="0" marL="457200" rtl="0" algn="l">
              <a:spcBef>
                <a:spcPts val="0"/>
              </a:spcBef>
              <a:spcAft>
                <a:spcPts val="0"/>
              </a:spcAft>
              <a:buSzPts val="1800"/>
              <a:buChar char="●"/>
            </a:pPr>
            <a:r>
              <a:rPr lang="en-GB"/>
              <a:t>Recompile our code</a:t>
            </a:r>
            <a:endParaRPr/>
          </a:p>
          <a:p>
            <a:pPr indent="-342900" lvl="0" marL="457200" rtl="0" algn="l">
              <a:spcBef>
                <a:spcPts val="0"/>
              </a:spcBef>
              <a:spcAft>
                <a:spcPts val="0"/>
              </a:spcAft>
              <a:buSzPts val="1800"/>
              <a:buChar char="●"/>
            </a:pPr>
            <a:r>
              <a:rPr lang="en-GB"/>
              <a:t>In dist folder a new file is there index.js.map</a:t>
            </a:r>
            <a:endParaRPr/>
          </a:p>
          <a:p>
            <a:pPr indent="-342900" lvl="0" marL="457200" rtl="0" algn="l">
              <a:spcBef>
                <a:spcPts val="0"/>
              </a:spcBef>
              <a:spcAft>
                <a:spcPts val="0"/>
              </a:spcAft>
              <a:buSzPts val="1800"/>
              <a:buChar char="●"/>
            </a:pPr>
            <a:r>
              <a:rPr lang="en-GB"/>
              <a:t>The code defines how TS code is mapped to JS code</a:t>
            </a:r>
            <a:endParaRPr/>
          </a:p>
          <a:p>
            <a:pPr indent="-342900" lvl="0" marL="457200" rtl="0" algn="l">
              <a:spcBef>
                <a:spcPts val="0"/>
              </a:spcBef>
              <a:spcAft>
                <a:spcPts val="0"/>
              </a:spcAft>
              <a:buSzPts val="1800"/>
              <a:buChar char="●"/>
            </a:pPr>
            <a:r>
              <a:rPr lang="en-GB"/>
              <a:t>This is not for us to understand. it is for debuggers.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a7fb5dc73_0_30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continue…</a:t>
            </a:r>
            <a:endParaRPr/>
          </a:p>
        </p:txBody>
      </p:sp>
      <p:sp>
        <p:nvSpPr>
          <p:cNvPr id="142" name="Google Shape;142;g2ea7fb5dc73_0_307"/>
          <p:cNvSpPr txBox="1"/>
          <p:nvPr>
            <p:ph idx="1" type="body"/>
          </p:nvPr>
        </p:nvSpPr>
        <p:spPr>
          <a:xfrm>
            <a:off x="471900" y="1919075"/>
            <a:ext cx="8222100" cy="3034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Click on the first line to insert a breakpoint.</a:t>
            </a:r>
            <a:endParaRPr/>
          </a:p>
          <a:p>
            <a:pPr indent="-317500" lvl="1" marL="914400" rtl="0" algn="l">
              <a:spcBef>
                <a:spcPts val="0"/>
              </a:spcBef>
              <a:spcAft>
                <a:spcPts val="0"/>
              </a:spcAft>
              <a:buSzPts val="1400"/>
              <a:buChar char="○"/>
            </a:pPr>
            <a:r>
              <a:rPr lang="en-GB"/>
              <a:t>When we start debugging execution stop right at this point.</a:t>
            </a:r>
            <a:endParaRPr/>
          </a:p>
          <a:p>
            <a:pPr indent="-317500" lvl="1" marL="914400" rtl="0" algn="l">
              <a:spcBef>
                <a:spcPts val="0"/>
              </a:spcBef>
              <a:spcAft>
                <a:spcPts val="0"/>
              </a:spcAft>
              <a:buSzPts val="1400"/>
              <a:buChar char="○"/>
            </a:pPr>
            <a:r>
              <a:rPr lang="en-GB"/>
              <a:t>From this point we can execute our code line by line.</a:t>
            </a:r>
            <a:endParaRPr/>
          </a:p>
          <a:p>
            <a:pPr indent="-342900" lvl="0" marL="457200" rtl="0" algn="l">
              <a:spcBef>
                <a:spcPts val="0"/>
              </a:spcBef>
              <a:spcAft>
                <a:spcPts val="0"/>
              </a:spcAft>
              <a:buSzPts val="1800"/>
              <a:buChar char="●"/>
            </a:pPr>
            <a:r>
              <a:rPr lang="en-GB"/>
              <a:t>Go to the debug panel and click on launch a json file</a:t>
            </a:r>
            <a:endParaRPr/>
          </a:p>
          <a:p>
            <a:pPr indent="-342900" lvl="0" marL="457200" rtl="0" algn="l">
              <a:spcBef>
                <a:spcPts val="0"/>
              </a:spcBef>
              <a:spcAft>
                <a:spcPts val="0"/>
              </a:spcAft>
              <a:buSzPts val="1800"/>
              <a:buChar char="●"/>
            </a:pPr>
            <a:r>
              <a:rPr lang="en-GB"/>
              <a:t>From the dropdown select the node.js</a:t>
            </a:r>
            <a:endParaRPr/>
          </a:p>
          <a:p>
            <a:pPr indent="-342900" lvl="0" marL="457200" rtl="0" algn="l">
              <a:spcBef>
                <a:spcPts val="0"/>
              </a:spcBef>
              <a:spcAft>
                <a:spcPts val="0"/>
              </a:spcAft>
              <a:buSzPts val="1800"/>
              <a:buChar char="●"/>
            </a:pPr>
            <a:r>
              <a:rPr lang="en-GB"/>
              <a:t>It will create a new file called launch.json</a:t>
            </a:r>
            <a:endParaRPr/>
          </a:p>
          <a:p>
            <a:pPr indent="-317500" lvl="1" marL="914400" rtl="0" algn="l">
              <a:spcBef>
                <a:spcPts val="0"/>
              </a:spcBef>
              <a:spcAft>
                <a:spcPts val="0"/>
              </a:spcAft>
              <a:buSzPts val="1400"/>
              <a:buChar char="○"/>
            </a:pPr>
            <a:r>
              <a:rPr lang="en-GB"/>
              <a:t>This is a file with some config that tells our debugger how to debug our code.</a:t>
            </a:r>
            <a:endParaRPr/>
          </a:p>
          <a:p>
            <a:pPr indent="-342900" lvl="0" marL="457200" rtl="0" algn="l">
              <a:spcBef>
                <a:spcPts val="0"/>
              </a:spcBef>
              <a:spcAft>
                <a:spcPts val="0"/>
              </a:spcAft>
              <a:buSzPts val="1800"/>
              <a:buChar char="●"/>
            </a:pPr>
            <a:r>
              <a:rPr lang="en-GB"/>
              <a:t>Use node to launch the program and here we have label Launch Program</a:t>
            </a:r>
            <a:endParaRPr/>
          </a:p>
          <a:p>
            <a:pPr indent="-342900" lvl="0" marL="457200" rtl="0" algn="l">
              <a:spcBef>
                <a:spcPts val="0"/>
              </a:spcBef>
              <a:spcAft>
                <a:spcPts val="0"/>
              </a:spcAft>
              <a:buSzPts val="1800"/>
              <a:buChar char="●"/>
            </a:pPr>
            <a:r>
              <a:rPr lang="en-GB"/>
              <a:t>And we can see our program starts here from index file and also we can see our output dir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ea7fb5dc73_0_31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continue…</a:t>
            </a:r>
            <a:endParaRPr/>
          </a:p>
        </p:txBody>
      </p:sp>
      <p:sp>
        <p:nvSpPr>
          <p:cNvPr id="148" name="Google Shape;148;g2ea7fb5dc73_0_313"/>
          <p:cNvSpPr txBox="1"/>
          <p:nvPr>
            <p:ph idx="1" type="body"/>
          </p:nvPr>
        </p:nvSpPr>
        <p:spPr>
          <a:xfrm>
            <a:off x="471900" y="1919075"/>
            <a:ext cx="8222100" cy="3034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Add one more setting preLaunchTask and in this we add this value 'tsc: build - tsconfig.json'</a:t>
            </a:r>
            <a:endParaRPr/>
          </a:p>
          <a:p>
            <a:pPr indent="-310832" lvl="1" marL="914400" rtl="0" algn="l">
              <a:spcBef>
                <a:spcPts val="0"/>
              </a:spcBef>
              <a:spcAft>
                <a:spcPts val="0"/>
              </a:spcAft>
              <a:buSzPct val="100000"/>
              <a:buChar char="○"/>
            </a:pPr>
            <a:r>
              <a:rPr lang="en-GB"/>
              <a:t>Using this line of code we are telling vs code to use tsc to build our application using this config file.</a:t>
            </a:r>
            <a:endParaRPr/>
          </a:p>
          <a:p>
            <a:pPr indent="-334327" lvl="0" marL="457200" rtl="0" algn="l">
              <a:spcBef>
                <a:spcPts val="0"/>
              </a:spcBef>
              <a:spcAft>
                <a:spcPts val="0"/>
              </a:spcAft>
              <a:buSzPct val="100000"/>
              <a:buChar char="●"/>
            </a:pPr>
            <a:r>
              <a:rPr lang="en-GB"/>
              <a:t>Now to debug go to debug panel and click on launch program.</a:t>
            </a:r>
            <a:endParaRPr/>
          </a:p>
          <a:p>
            <a:pPr indent="-334327" lvl="0" marL="457200" rtl="0" algn="l">
              <a:spcBef>
                <a:spcPts val="0"/>
              </a:spcBef>
              <a:spcAft>
                <a:spcPts val="0"/>
              </a:spcAft>
              <a:buSzPct val="100000"/>
              <a:buChar char="●"/>
            </a:pPr>
            <a:r>
              <a:rPr lang="en-GB"/>
              <a:t>Now program started and it will stop at breakpoint and here we can see how its flow goes.</a:t>
            </a:r>
            <a:endParaRPr/>
          </a:p>
          <a:p>
            <a:pPr indent="-310832" lvl="1" marL="914400" rtl="0" algn="l">
              <a:spcBef>
                <a:spcPts val="0"/>
              </a:spcBef>
              <a:spcAft>
                <a:spcPts val="0"/>
              </a:spcAft>
              <a:buSzPct val="100000"/>
              <a:buChar char="○"/>
            </a:pPr>
            <a:r>
              <a:rPr lang="en-GB"/>
              <a:t>We just check this step over which executes line one by one.</a:t>
            </a:r>
            <a:endParaRPr/>
          </a:p>
          <a:p>
            <a:pPr indent="-334327" lvl="0" marL="457200" rtl="0" algn="l">
              <a:spcBef>
                <a:spcPts val="0"/>
              </a:spcBef>
              <a:spcAft>
                <a:spcPts val="0"/>
              </a:spcAft>
              <a:buSzPct val="100000"/>
              <a:buChar char="●"/>
            </a:pPr>
            <a:r>
              <a:rPr lang="en-GB"/>
              <a:t>On the left hand side under variables we can see the variables and their values.</a:t>
            </a:r>
            <a:endParaRPr/>
          </a:p>
          <a:p>
            <a:pPr indent="-334327" lvl="0" marL="457200" rtl="0" algn="l">
              <a:spcBef>
                <a:spcPts val="0"/>
              </a:spcBef>
              <a:spcAft>
                <a:spcPts val="0"/>
              </a:spcAft>
              <a:buSzPct val="100000"/>
              <a:buChar char="●"/>
            </a:pPr>
            <a:r>
              <a:rPr lang="en-GB"/>
              <a:t>Here under watch you can add variable whose value you want to check like how it is getting changed.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ea7fb5dc73_0_3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Fundamental of TS</a:t>
            </a:r>
            <a:endParaRPr/>
          </a:p>
        </p:txBody>
      </p:sp>
      <p:sp>
        <p:nvSpPr>
          <p:cNvPr id="154" name="Google Shape;154;g2ea7fb5dc73_0_319"/>
          <p:cNvSpPr txBox="1"/>
          <p:nvPr>
            <p:ph idx="1" type="body"/>
          </p:nvPr>
        </p:nvSpPr>
        <p:spPr>
          <a:xfrm>
            <a:off x="471900" y="1919075"/>
            <a:ext cx="3999900" cy="3224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a:t>Built in data type</a:t>
            </a:r>
            <a:endParaRPr b="1"/>
          </a:p>
          <a:p>
            <a:pPr indent="-304800" lvl="1" marL="914400" rtl="0" algn="l">
              <a:spcBef>
                <a:spcPts val="0"/>
              </a:spcBef>
              <a:spcAft>
                <a:spcPts val="0"/>
              </a:spcAft>
              <a:buSzPts val="1200"/>
              <a:buChar char="○"/>
            </a:pPr>
            <a:r>
              <a:rPr b="1" lang="en-GB"/>
              <a:t>JS Builtin Type</a:t>
            </a:r>
            <a:endParaRPr b="1"/>
          </a:p>
          <a:p>
            <a:pPr indent="-304800" lvl="2" marL="1371600" rtl="0" algn="l">
              <a:spcBef>
                <a:spcPts val="0"/>
              </a:spcBef>
              <a:spcAft>
                <a:spcPts val="0"/>
              </a:spcAft>
              <a:buSzPts val="1200"/>
              <a:buChar char="■"/>
            </a:pPr>
            <a:r>
              <a:rPr lang="en-GB"/>
              <a:t>Boolean </a:t>
            </a:r>
            <a:endParaRPr/>
          </a:p>
          <a:p>
            <a:pPr indent="-304800" lvl="2" marL="1371600" rtl="0" algn="l">
              <a:spcBef>
                <a:spcPts val="0"/>
              </a:spcBef>
              <a:spcAft>
                <a:spcPts val="0"/>
              </a:spcAft>
              <a:buSzPts val="1200"/>
              <a:buChar char="■"/>
            </a:pPr>
            <a:r>
              <a:rPr lang="en-GB"/>
              <a:t>Number </a:t>
            </a:r>
            <a:endParaRPr/>
          </a:p>
          <a:p>
            <a:pPr indent="-304800" lvl="2" marL="1371600" rtl="0" algn="l">
              <a:spcBef>
                <a:spcPts val="0"/>
              </a:spcBef>
              <a:spcAft>
                <a:spcPts val="0"/>
              </a:spcAft>
              <a:buSzPts val="1200"/>
              <a:buChar char="■"/>
            </a:pPr>
            <a:r>
              <a:rPr lang="en-GB"/>
              <a:t>String</a:t>
            </a:r>
            <a:endParaRPr/>
          </a:p>
          <a:p>
            <a:pPr indent="-304800" lvl="2" marL="1371600" rtl="0" algn="l">
              <a:spcBef>
                <a:spcPts val="0"/>
              </a:spcBef>
              <a:spcAft>
                <a:spcPts val="0"/>
              </a:spcAft>
              <a:buSzPts val="1200"/>
              <a:buChar char="■"/>
            </a:pPr>
            <a:r>
              <a:rPr lang="en-GB"/>
              <a:t>Null</a:t>
            </a:r>
            <a:endParaRPr/>
          </a:p>
          <a:p>
            <a:pPr indent="-304800" lvl="2" marL="1371600" rtl="0" algn="l">
              <a:spcBef>
                <a:spcPts val="0"/>
              </a:spcBef>
              <a:spcAft>
                <a:spcPts val="0"/>
              </a:spcAft>
              <a:buSzPts val="1200"/>
              <a:buChar char="■"/>
            </a:pPr>
            <a:r>
              <a:rPr lang="en-GB"/>
              <a:t>Undefined</a:t>
            </a:r>
            <a:endParaRPr/>
          </a:p>
          <a:p>
            <a:pPr indent="-304800" lvl="2" marL="1371600" rtl="0" algn="l">
              <a:spcBef>
                <a:spcPts val="0"/>
              </a:spcBef>
              <a:spcAft>
                <a:spcPts val="0"/>
              </a:spcAft>
              <a:buSzPts val="1200"/>
              <a:buChar char="■"/>
            </a:pPr>
            <a:r>
              <a:rPr lang="en-GB"/>
              <a:t>Object</a:t>
            </a:r>
            <a:endParaRPr/>
          </a:p>
          <a:p>
            <a:pPr indent="-304800" lvl="1" marL="914400" rtl="0" algn="l">
              <a:spcBef>
                <a:spcPts val="0"/>
              </a:spcBef>
              <a:spcAft>
                <a:spcPts val="0"/>
              </a:spcAft>
              <a:buSzPts val="1200"/>
              <a:buChar char="○"/>
            </a:pPr>
            <a:r>
              <a:rPr b="1" lang="en-GB"/>
              <a:t>With TS new added</a:t>
            </a:r>
            <a:endParaRPr b="1"/>
          </a:p>
          <a:p>
            <a:pPr indent="-304800" lvl="2" marL="1371600" rtl="0" algn="l">
              <a:spcBef>
                <a:spcPts val="0"/>
              </a:spcBef>
              <a:spcAft>
                <a:spcPts val="0"/>
              </a:spcAft>
              <a:buSzPts val="1200"/>
              <a:buChar char="■"/>
            </a:pPr>
            <a:r>
              <a:rPr lang="en-GB"/>
              <a:t>Enum</a:t>
            </a:r>
            <a:endParaRPr/>
          </a:p>
          <a:p>
            <a:pPr indent="-304800" lvl="2" marL="1371600" rtl="0" algn="l">
              <a:spcBef>
                <a:spcPts val="0"/>
              </a:spcBef>
              <a:spcAft>
                <a:spcPts val="0"/>
              </a:spcAft>
              <a:buSzPts val="1200"/>
              <a:buChar char="■"/>
            </a:pPr>
            <a:r>
              <a:rPr lang="en-GB"/>
              <a:t>Tuple</a:t>
            </a:r>
            <a:endParaRPr/>
          </a:p>
          <a:p>
            <a:pPr indent="-304800" lvl="2" marL="1371600" rtl="0" algn="l">
              <a:spcBef>
                <a:spcPts val="0"/>
              </a:spcBef>
              <a:spcAft>
                <a:spcPts val="0"/>
              </a:spcAft>
              <a:buSzPts val="1200"/>
              <a:buChar char="■"/>
            </a:pPr>
            <a:r>
              <a:rPr lang="en-GB"/>
              <a:t>Any</a:t>
            </a:r>
            <a:endParaRPr/>
          </a:p>
          <a:p>
            <a:pPr indent="-304800" lvl="2" marL="1371600" rtl="0" algn="l">
              <a:spcBef>
                <a:spcPts val="0"/>
              </a:spcBef>
              <a:spcAft>
                <a:spcPts val="0"/>
              </a:spcAft>
              <a:buSzPts val="1200"/>
              <a:buChar char="■"/>
            </a:pPr>
            <a:r>
              <a:rPr lang="en-GB"/>
              <a:t>Never</a:t>
            </a:r>
            <a:endParaRPr/>
          </a:p>
          <a:p>
            <a:pPr indent="-304800" lvl="2" marL="1371600" rtl="0" algn="l">
              <a:spcBef>
                <a:spcPts val="0"/>
              </a:spcBef>
              <a:spcAft>
                <a:spcPts val="0"/>
              </a:spcAft>
              <a:buSzPts val="1200"/>
              <a:buChar char="■"/>
            </a:pPr>
            <a:r>
              <a:rPr lang="en-GB"/>
              <a:t>Unknown</a:t>
            </a:r>
            <a:endParaRPr/>
          </a:p>
        </p:txBody>
      </p:sp>
      <p:sp>
        <p:nvSpPr>
          <p:cNvPr id="155" name="Google Shape;155;g2ea7fb5dc73_0_319"/>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t>Other Features - </a:t>
            </a:r>
            <a:endParaRPr b="1" sz="1600"/>
          </a:p>
          <a:p>
            <a:pPr indent="-304800" lvl="1" marL="914400" rtl="0" algn="l">
              <a:spcBef>
                <a:spcPts val="0"/>
              </a:spcBef>
              <a:spcAft>
                <a:spcPts val="0"/>
              </a:spcAft>
              <a:buSzPts val="1200"/>
              <a:buChar char="○"/>
            </a:pPr>
            <a:r>
              <a:rPr lang="en-GB"/>
              <a:t>Arrays</a:t>
            </a:r>
            <a:endParaRPr/>
          </a:p>
          <a:p>
            <a:pPr indent="-304800" lvl="1" marL="914400" rtl="0" algn="l">
              <a:spcBef>
                <a:spcPts val="0"/>
              </a:spcBef>
              <a:spcAft>
                <a:spcPts val="0"/>
              </a:spcAft>
              <a:buSzPts val="1200"/>
              <a:buChar char="○"/>
            </a:pPr>
            <a:r>
              <a:rPr lang="en-GB"/>
              <a:t>Tuples</a:t>
            </a:r>
            <a:endParaRPr/>
          </a:p>
          <a:p>
            <a:pPr indent="-304800" lvl="1" marL="914400" rtl="0" algn="l">
              <a:spcBef>
                <a:spcPts val="0"/>
              </a:spcBef>
              <a:spcAft>
                <a:spcPts val="0"/>
              </a:spcAft>
              <a:buSzPts val="1200"/>
              <a:buChar char="○"/>
            </a:pPr>
            <a:r>
              <a:rPr lang="en-GB"/>
              <a:t>Enums</a:t>
            </a:r>
            <a:endParaRPr/>
          </a:p>
          <a:p>
            <a:pPr indent="-304800" lvl="1" marL="914400" rtl="0" algn="l">
              <a:spcBef>
                <a:spcPts val="0"/>
              </a:spcBef>
              <a:spcAft>
                <a:spcPts val="0"/>
              </a:spcAft>
              <a:buSzPts val="1200"/>
              <a:buChar char="○"/>
            </a:pPr>
            <a:r>
              <a:rPr lang="en-GB"/>
              <a:t>Functions and arrow functions</a:t>
            </a:r>
            <a:endParaRPr/>
          </a:p>
          <a:p>
            <a:pPr indent="-304800" lvl="1" marL="914400" rtl="0" algn="l">
              <a:spcBef>
                <a:spcPts val="0"/>
              </a:spcBef>
              <a:spcAft>
                <a:spcPts val="0"/>
              </a:spcAft>
              <a:buSzPts val="1200"/>
              <a:buChar char="○"/>
            </a:pPr>
            <a:r>
              <a:rPr lang="en-GB"/>
              <a:t>Classes and inheritance</a:t>
            </a:r>
            <a:endParaRPr/>
          </a:p>
          <a:p>
            <a:pPr indent="-304800" lvl="1" marL="914400" rtl="0" algn="l">
              <a:spcBef>
                <a:spcPts val="0"/>
              </a:spcBef>
              <a:spcAft>
                <a:spcPts val="0"/>
              </a:spcAft>
              <a:buSzPts val="1200"/>
              <a:buChar char="○"/>
            </a:pPr>
            <a:r>
              <a:rPr lang="en-GB"/>
              <a:t>Interfaces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ea7fb5dc73_0_3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Variable Declarations</a:t>
            </a:r>
            <a:endParaRPr/>
          </a:p>
        </p:txBody>
      </p:sp>
      <p:sp>
        <p:nvSpPr>
          <p:cNvPr id="161" name="Google Shape;161;g2ea7fb5dc73_0_331"/>
          <p:cNvSpPr/>
          <p:nvPr/>
        </p:nvSpPr>
        <p:spPr>
          <a:xfrm>
            <a:off x="946750" y="1895750"/>
            <a:ext cx="3009000" cy="30090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ea7fb5dc73_0_331"/>
          <p:cNvSpPr txBox="1"/>
          <p:nvPr>
            <p:ph idx="1" type="body"/>
          </p:nvPr>
        </p:nvSpPr>
        <p:spPr>
          <a:xfrm>
            <a:off x="1191100" y="3057650"/>
            <a:ext cx="2623500" cy="54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n-GB" sz="3000">
                <a:solidFill>
                  <a:srgbClr val="FFFFFF"/>
                </a:solidFill>
                <a:latin typeface="Comfortaa"/>
                <a:ea typeface="Comfortaa"/>
                <a:cs typeface="Comfortaa"/>
                <a:sym typeface="Comfortaa"/>
              </a:rPr>
              <a:t>let age = 18</a:t>
            </a:r>
            <a:endParaRPr sz="3000">
              <a:solidFill>
                <a:srgbClr val="FFFFFF"/>
              </a:solidFill>
              <a:latin typeface="Comfortaa"/>
              <a:ea typeface="Comfortaa"/>
              <a:cs typeface="Comfortaa"/>
              <a:sym typeface="Comfortaa"/>
            </a:endParaRPr>
          </a:p>
        </p:txBody>
      </p:sp>
      <p:sp>
        <p:nvSpPr>
          <p:cNvPr id="163" name="Google Shape;163;g2ea7fb5dc73_0_331"/>
          <p:cNvSpPr/>
          <p:nvPr/>
        </p:nvSpPr>
        <p:spPr>
          <a:xfrm>
            <a:off x="5237350" y="1933625"/>
            <a:ext cx="3009000" cy="30090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ea7fb5dc73_0_331"/>
          <p:cNvSpPr txBox="1"/>
          <p:nvPr>
            <p:ph idx="1" type="body"/>
          </p:nvPr>
        </p:nvSpPr>
        <p:spPr>
          <a:xfrm>
            <a:off x="5200750" y="3198875"/>
            <a:ext cx="30822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n-GB">
                <a:solidFill>
                  <a:srgbClr val="FFFFFF"/>
                </a:solidFill>
                <a:latin typeface="Comfortaa"/>
                <a:ea typeface="Comfortaa"/>
                <a:cs typeface="Comfortaa"/>
                <a:sym typeface="Comfortaa"/>
              </a:rPr>
              <a:t>const title = ‘TypeScript’</a:t>
            </a:r>
            <a:endParaRPr>
              <a:solidFill>
                <a:srgbClr val="FFFFFF"/>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a7fb5dc73_0_3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Variable Declarations</a:t>
            </a:r>
            <a:endParaRPr/>
          </a:p>
        </p:txBody>
      </p:sp>
      <p:sp>
        <p:nvSpPr>
          <p:cNvPr id="170" name="Google Shape;170;g2ea7fb5dc73_0_342"/>
          <p:cNvSpPr txBox="1"/>
          <p:nvPr>
            <p:ph idx="1" type="body"/>
          </p:nvPr>
        </p:nvSpPr>
        <p:spPr>
          <a:xfrm>
            <a:off x="471900" y="1919075"/>
            <a:ext cx="31620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t>Can not redeclare block-scoped variable x</a:t>
            </a:r>
            <a:endParaRPr/>
          </a:p>
        </p:txBody>
      </p:sp>
      <p:pic>
        <p:nvPicPr>
          <p:cNvPr id="171" name="Google Shape;171;g2ea7fb5dc73_0_342"/>
          <p:cNvPicPr preferRelativeResize="0"/>
          <p:nvPr/>
        </p:nvPicPr>
        <p:blipFill rotWithShape="1">
          <a:blip r:embed="rId3">
            <a:alphaModFix/>
          </a:blip>
          <a:srcRect b="0" l="0" r="0" t="0"/>
          <a:stretch/>
        </p:blipFill>
        <p:spPr>
          <a:xfrm>
            <a:off x="3969300" y="1900450"/>
            <a:ext cx="4925799" cy="302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a7fb5dc73_0_35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Variable Declarations</a:t>
            </a:r>
            <a:endParaRPr/>
          </a:p>
        </p:txBody>
      </p:sp>
      <p:sp>
        <p:nvSpPr>
          <p:cNvPr id="177" name="Google Shape;177;g2ea7fb5dc73_0_353"/>
          <p:cNvSpPr txBox="1"/>
          <p:nvPr>
            <p:ph idx="1" type="body"/>
          </p:nvPr>
        </p:nvSpPr>
        <p:spPr>
          <a:xfrm>
            <a:off x="471900" y="1919075"/>
            <a:ext cx="31620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t>Const declaration must be initialized const title = ‘typescript’ </a:t>
            </a:r>
            <a:endParaRPr sz="1400"/>
          </a:p>
        </p:txBody>
      </p:sp>
      <p:pic>
        <p:nvPicPr>
          <p:cNvPr id="178" name="Google Shape;178;g2ea7fb5dc73_0_353"/>
          <p:cNvPicPr preferRelativeResize="0"/>
          <p:nvPr/>
        </p:nvPicPr>
        <p:blipFill rotWithShape="1">
          <a:blip r:embed="rId3">
            <a:alphaModFix/>
          </a:blip>
          <a:srcRect b="0" l="0" r="0" t="0"/>
          <a:stretch/>
        </p:blipFill>
        <p:spPr>
          <a:xfrm>
            <a:off x="5151774" y="2012775"/>
            <a:ext cx="3601701" cy="25970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ea7fb5dc73_0_36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Variable Types</a:t>
            </a:r>
            <a:endParaRPr/>
          </a:p>
        </p:txBody>
      </p:sp>
      <p:sp>
        <p:nvSpPr>
          <p:cNvPr id="184" name="Google Shape;184;g2ea7fb5dc73_0_361"/>
          <p:cNvSpPr txBox="1"/>
          <p:nvPr>
            <p:ph idx="1" type="body"/>
          </p:nvPr>
        </p:nvSpPr>
        <p:spPr>
          <a:xfrm>
            <a:off x="471900" y="1919075"/>
            <a:ext cx="4373400" cy="271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GB"/>
              <a:t>These variable can be initialized by null or undefined also</a:t>
            </a:r>
            <a:endParaRPr/>
          </a:p>
          <a:p>
            <a:pPr indent="-342900" lvl="0" marL="457200" rtl="0" algn="l">
              <a:lnSpc>
                <a:spcPct val="115000"/>
              </a:lnSpc>
              <a:spcBef>
                <a:spcPts val="0"/>
              </a:spcBef>
              <a:spcAft>
                <a:spcPts val="0"/>
              </a:spcAft>
              <a:buSzPts val="1800"/>
              <a:buChar char="●"/>
            </a:pPr>
            <a:r>
              <a:rPr lang="en-GB"/>
              <a:t>Digits of large number can be separated by underscore.</a:t>
            </a:r>
            <a:endParaRPr/>
          </a:p>
          <a:p>
            <a:pPr indent="-342900" lvl="0" marL="457200" rtl="0" algn="l">
              <a:lnSpc>
                <a:spcPct val="115000"/>
              </a:lnSpc>
              <a:spcBef>
                <a:spcPts val="0"/>
              </a:spcBef>
              <a:spcAft>
                <a:spcPts val="0"/>
              </a:spcAft>
              <a:buSzPts val="1800"/>
              <a:buChar char="●"/>
            </a:pPr>
            <a:r>
              <a:rPr lang="en-GB"/>
              <a:t>In TS we always not needed to add type annotation because TS compiler can easily detect the type of variable based on their value.</a:t>
            </a:r>
            <a:endParaRPr/>
          </a:p>
        </p:txBody>
      </p:sp>
      <p:pic>
        <p:nvPicPr>
          <p:cNvPr id="185" name="Google Shape;185;g2ea7fb5dc73_0_361"/>
          <p:cNvPicPr preferRelativeResize="0"/>
          <p:nvPr/>
        </p:nvPicPr>
        <p:blipFill>
          <a:blip r:embed="rId3">
            <a:alphaModFix/>
          </a:blip>
          <a:stretch>
            <a:fillRect/>
          </a:stretch>
        </p:blipFill>
        <p:spPr>
          <a:xfrm>
            <a:off x="5863500" y="1811225"/>
            <a:ext cx="2530643" cy="333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a7fb5dc73_0_37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Type</a:t>
            </a:r>
            <a:endParaRPr/>
          </a:p>
        </p:txBody>
      </p:sp>
      <p:sp>
        <p:nvSpPr>
          <p:cNvPr id="191" name="Google Shape;191;g2ea7fb5dc73_0_370"/>
          <p:cNvSpPr txBox="1"/>
          <p:nvPr>
            <p:ph idx="1" type="body"/>
          </p:nvPr>
        </p:nvSpPr>
        <p:spPr>
          <a:xfrm>
            <a:off x="471900" y="1919075"/>
            <a:ext cx="4373400" cy="29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Represents any type of data</a:t>
            </a:r>
            <a:endParaRPr/>
          </a:p>
          <a:p>
            <a:pPr indent="-342900" lvl="0" marL="457200" rtl="0" algn="l">
              <a:spcBef>
                <a:spcPts val="0"/>
              </a:spcBef>
              <a:spcAft>
                <a:spcPts val="0"/>
              </a:spcAft>
              <a:buSzPts val="1800"/>
              <a:buChar char="●"/>
            </a:pPr>
            <a:r>
              <a:rPr lang="en-GB"/>
              <a:t>If we declare a variable but don't initialize it, TS assumes it as any type. </a:t>
            </a:r>
            <a:endParaRPr/>
          </a:p>
          <a:p>
            <a:pPr indent="-342900" lvl="0" marL="457200" rtl="0" algn="l">
              <a:spcBef>
                <a:spcPts val="0"/>
              </a:spcBef>
              <a:spcAft>
                <a:spcPts val="0"/>
              </a:spcAft>
              <a:buSzPts val="1800"/>
              <a:buChar char="●"/>
            </a:pPr>
            <a:r>
              <a:rPr lang="en-GB"/>
              <a:t>We can change its value at any point of time in code. It's not useful as we use TS due to its type safety. So if we use this any type we lose the major feature of TS.</a:t>
            </a:r>
            <a:endParaRPr/>
          </a:p>
        </p:txBody>
      </p:sp>
      <p:pic>
        <p:nvPicPr>
          <p:cNvPr id="192" name="Google Shape;192;g2ea7fb5dc73_0_370"/>
          <p:cNvPicPr preferRelativeResize="0"/>
          <p:nvPr/>
        </p:nvPicPr>
        <p:blipFill>
          <a:blip r:embed="rId3">
            <a:alphaModFix/>
          </a:blip>
          <a:stretch>
            <a:fillRect/>
          </a:stretch>
        </p:blipFill>
        <p:spPr>
          <a:xfrm>
            <a:off x="5319175" y="1758090"/>
            <a:ext cx="3374825" cy="32947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ea7fb5dc73_0_2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Prerequisites</a:t>
            </a:r>
            <a:endParaRPr/>
          </a:p>
        </p:txBody>
      </p:sp>
      <p:sp>
        <p:nvSpPr>
          <p:cNvPr id="76" name="Google Shape;76;g2ea7fb5dc73_0_230"/>
          <p:cNvSpPr/>
          <p:nvPr/>
        </p:nvSpPr>
        <p:spPr>
          <a:xfrm>
            <a:off x="929100" y="2381075"/>
            <a:ext cx="1808400" cy="18084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ea7fb5dc73_0_230"/>
          <p:cNvSpPr txBox="1"/>
          <p:nvPr>
            <p:ph idx="4294967295" type="ctrTitle"/>
          </p:nvPr>
        </p:nvSpPr>
        <p:spPr>
          <a:xfrm>
            <a:off x="1296900" y="2419350"/>
            <a:ext cx="1397400" cy="152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8700">
                <a:solidFill>
                  <a:schemeClr val="dk2"/>
                </a:solidFill>
                <a:latin typeface="Droid Sans"/>
                <a:ea typeface="Droid Sans"/>
                <a:cs typeface="Droid Sans"/>
                <a:sym typeface="Droid Sans"/>
              </a:rPr>
              <a:t>JS</a:t>
            </a:r>
            <a:endParaRPr b="1" sz="8700">
              <a:solidFill>
                <a:schemeClr val="dk2"/>
              </a:solidFill>
              <a:latin typeface="Droid Sans"/>
              <a:ea typeface="Droid Sans"/>
              <a:cs typeface="Droid Sans"/>
              <a:sym typeface="Droid Sans"/>
            </a:endParaRPr>
          </a:p>
        </p:txBody>
      </p:sp>
      <p:sp>
        <p:nvSpPr>
          <p:cNvPr id="78" name="Google Shape;78;g2ea7fb5dc73_0_230"/>
          <p:cNvSpPr/>
          <p:nvPr/>
        </p:nvSpPr>
        <p:spPr>
          <a:xfrm>
            <a:off x="5747900" y="2395575"/>
            <a:ext cx="1808400" cy="18084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ea7fb5dc73_0_230"/>
          <p:cNvSpPr txBox="1"/>
          <p:nvPr>
            <p:ph idx="4294967295" type="ctrTitle"/>
          </p:nvPr>
        </p:nvSpPr>
        <p:spPr>
          <a:xfrm>
            <a:off x="5967900" y="2683600"/>
            <a:ext cx="1397400" cy="128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8700">
                <a:solidFill>
                  <a:schemeClr val="dk2"/>
                </a:solidFill>
                <a:latin typeface="Droid Sans"/>
                <a:ea typeface="Droid Sans"/>
                <a:cs typeface="Droid Sans"/>
                <a:sym typeface="Droid Sans"/>
              </a:rPr>
              <a:t>ES</a:t>
            </a:r>
            <a:endParaRPr b="1" sz="8700">
              <a:solidFill>
                <a:schemeClr val="dk2"/>
              </a:solidFill>
              <a:latin typeface="Droid Sans"/>
              <a:ea typeface="Droid Sans"/>
              <a:cs typeface="Droid Sans"/>
              <a:sym typeface="Droid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ea7fb5dc73_0_37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Arrays</a:t>
            </a:r>
            <a:endParaRPr/>
          </a:p>
        </p:txBody>
      </p:sp>
      <p:pic>
        <p:nvPicPr>
          <p:cNvPr id="198" name="Google Shape;198;g2ea7fb5dc73_0_378"/>
          <p:cNvPicPr preferRelativeResize="0"/>
          <p:nvPr/>
        </p:nvPicPr>
        <p:blipFill>
          <a:blip r:embed="rId3">
            <a:alphaModFix/>
          </a:blip>
          <a:stretch>
            <a:fillRect/>
          </a:stretch>
        </p:blipFill>
        <p:spPr>
          <a:xfrm>
            <a:off x="609600" y="1790414"/>
            <a:ext cx="3072075" cy="3276886"/>
          </a:xfrm>
          <a:prstGeom prst="rect">
            <a:avLst/>
          </a:prstGeom>
          <a:noFill/>
          <a:ln>
            <a:noFill/>
          </a:ln>
        </p:spPr>
      </p:pic>
      <p:pic>
        <p:nvPicPr>
          <p:cNvPr id="199" name="Google Shape;199;g2ea7fb5dc73_0_378"/>
          <p:cNvPicPr preferRelativeResize="0"/>
          <p:nvPr/>
        </p:nvPicPr>
        <p:blipFill>
          <a:blip r:embed="rId4">
            <a:alphaModFix/>
          </a:blip>
          <a:stretch>
            <a:fillRect/>
          </a:stretch>
        </p:blipFill>
        <p:spPr>
          <a:xfrm>
            <a:off x="5299275" y="1735025"/>
            <a:ext cx="3072072" cy="333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ea7fb5dc73_0_39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Arrays</a:t>
            </a:r>
            <a:endParaRPr/>
          </a:p>
        </p:txBody>
      </p:sp>
      <p:pic>
        <p:nvPicPr>
          <p:cNvPr id="205" name="Google Shape;205;g2ea7fb5dc73_0_390"/>
          <p:cNvPicPr preferRelativeResize="0"/>
          <p:nvPr/>
        </p:nvPicPr>
        <p:blipFill>
          <a:blip r:embed="rId3">
            <a:alphaModFix/>
          </a:blip>
          <a:stretch>
            <a:fillRect/>
          </a:stretch>
        </p:blipFill>
        <p:spPr>
          <a:xfrm>
            <a:off x="757975" y="1735025"/>
            <a:ext cx="3179651" cy="3332275"/>
          </a:xfrm>
          <a:prstGeom prst="rect">
            <a:avLst/>
          </a:prstGeom>
          <a:noFill/>
          <a:ln>
            <a:noFill/>
          </a:ln>
        </p:spPr>
      </p:pic>
      <p:pic>
        <p:nvPicPr>
          <p:cNvPr id="206" name="Google Shape;206;g2ea7fb5dc73_0_390"/>
          <p:cNvPicPr preferRelativeResize="0"/>
          <p:nvPr/>
        </p:nvPicPr>
        <p:blipFill>
          <a:blip r:embed="rId4">
            <a:alphaModFix/>
          </a:blip>
          <a:stretch>
            <a:fillRect/>
          </a:stretch>
        </p:blipFill>
        <p:spPr>
          <a:xfrm>
            <a:off x="5066801" y="1735025"/>
            <a:ext cx="3170349" cy="333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ea7fb5dc73_0_39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Arrays</a:t>
            </a:r>
            <a:endParaRPr/>
          </a:p>
        </p:txBody>
      </p:sp>
      <p:pic>
        <p:nvPicPr>
          <p:cNvPr id="212" name="Google Shape;212;g2ea7fb5dc73_0_398"/>
          <p:cNvPicPr preferRelativeResize="0"/>
          <p:nvPr/>
        </p:nvPicPr>
        <p:blipFill>
          <a:blip r:embed="rId3">
            <a:alphaModFix/>
          </a:blip>
          <a:stretch>
            <a:fillRect/>
          </a:stretch>
        </p:blipFill>
        <p:spPr>
          <a:xfrm>
            <a:off x="2404738" y="1735025"/>
            <a:ext cx="4334528" cy="333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eabec2550c_0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Tuple</a:t>
            </a:r>
            <a:endParaRPr/>
          </a:p>
        </p:txBody>
      </p:sp>
      <p:sp>
        <p:nvSpPr>
          <p:cNvPr id="218" name="Google Shape;218;g2eabec2550c_0_0"/>
          <p:cNvSpPr txBox="1"/>
          <p:nvPr>
            <p:ph idx="1" type="body"/>
          </p:nvPr>
        </p:nvSpPr>
        <p:spPr>
          <a:xfrm>
            <a:off x="471900" y="1919075"/>
            <a:ext cx="47937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Tuple is like an array with fixed length.</a:t>
            </a:r>
            <a:endParaRPr/>
          </a:p>
          <a:p>
            <a:pPr indent="-342900" lvl="0" marL="457200" rtl="0" algn="l">
              <a:spcBef>
                <a:spcPts val="0"/>
              </a:spcBef>
              <a:spcAft>
                <a:spcPts val="0"/>
              </a:spcAft>
              <a:buSzPts val="1800"/>
              <a:buChar char="●"/>
            </a:pPr>
            <a:r>
              <a:rPr lang="en-GB"/>
              <a:t>Tuples are useful when we have two values like key value.</a:t>
            </a:r>
            <a:endParaRPr/>
          </a:p>
          <a:p>
            <a:pPr indent="-342900" lvl="0" marL="457200" rtl="0" algn="l">
              <a:spcBef>
                <a:spcPts val="0"/>
              </a:spcBef>
              <a:spcAft>
                <a:spcPts val="0"/>
              </a:spcAft>
              <a:buSzPts val="1800"/>
              <a:buChar char="●"/>
            </a:pPr>
            <a:r>
              <a:rPr lang="en-GB"/>
              <a:t>It get converted into regular JS array.</a:t>
            </a:r>
            <a:endParaRPr/>
          </a:p>
          <a:p>
            <a:pPr indent="-342900" lvl="0" marL="457200" rtl="0" algn="l">
              <a:spcBef>
                <a:spcPts val="0"/>
              </a:spcBef>
              <a:spcAft>
                <a:spcPts val="0"/>
              </a:spcAft>
              <a:buSzPts val="1800"/>
              <a:buChar char="●"/>
            </a:pPr>
            <a:r>
              <a:rPr lang="en-GB"/>
              <a:t>Here we have one problem with push method. so If i use tuple.push(1)</a:t>
            </a:r>
            <a:endParaRPr/>
          </a:p>
          <a:p>
            <a:pPr indent="-342900" lvl="0" marL="457200" rtl="0" algn="l">
              <a:spcBef>
                <a:spcPts val="0"/>
              </a:spcBef>
              <a:spcAft>
                <a:spcPts val="0"/>
              </a:spcAft>
              <a:buSzPts val="1800"/>
              <a:buChar char="●"/>
            </a:pPr>
            <a:r>
              <a:rPr lang="en-GB"/>
              <a:t>Compiler is not going to give us an error. </a:t>
            </a:r>
            <a:endParaRPr/>
          </a:p>
        </p:txBody>
      </p:sp>
      <p:pic>
        <p:nvPicPr>
          <p:cNvPr id="219" name="Google Shape;219;g2eabec2550c_0_0"/>
          <p:cNvPicPr preferRelativeResize="0"/>
          <p:nvPr/>
        </p:nvPicPr>
        <p:blipFill>
          <a:blip r:embed="rId3">
            <a:alphaModFix/>
          </a:blip>
          <a:stretch>
            <a:fillRect/>
          </a:stretch>
        </p:blipFill>
        <p:spPr>
          <a:xfrm>
            <a:off x="5455000" y="1971688"/>
            <a:ext cx="3573600" cy="260496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eabec2550c_0_1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Enum</a:t>
            </a:r>
            <a:endParaRPr/>
          </a:p>
        </p:txBody>
      </p:sp>
      <p:pic>
        <p:nvPicPr>
          <p:cNvPr id="225" name="Google Shape;225;g2eabec2550c_0_11"/>
          <p:cNvPicPr preferRelativeResize="0"/>
          <p:nvPr/>
        </p:nvPicPr>
        <p:blipFill>
          <a:blip r:embed="rId3">
            <a:alphaModFix/>
          </a:blip>
          <a:stretch>
            <a:fillRect/>
          </a:stretch>
        </p:blipFill>
        <p:spPr>
          <a:xfrm>
            <a:off x="152400" y="1735025"/>
            <a:ext cx="4208187" cy="3332275"/>
          </a:xfrm>
          <a:prstGeom prst="rect">
            <a:avLst/>
          </a:prstGeom>
          <a:noFill/>
          <a:ln>
            <a:noFill/>
          </a:ln>
        </p:spPr>
      </p:pic>
      <p:pic>
        <p:nvPicPr>
          <p:cNvPr id="226" name="Google Shape;226;g2eabec2550c_0_11"/>
          <p:cNvPicPr preferRelativeResize="0"/>
          <p:nvPr/>
        </p:nvPicPr>
        <p:blipFill>
          <a:blip r:embed="rId4">
            <a:alphaModFix/>
          </a:blip>
          <a:stretch>
            <a:fillRect/>
          </a:stretch>
        </p:blipFill>
        <p:spPr>
          <a:xfrm>
            <a:off x="5198787" y="2344625"/>
            <a:ext cx="3314700" cy="207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eabec2550c_0_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Enum</a:t>
            </a:r>
            <a:endParaRPr/>
          </a:p>
        </p:txBody>
      </p:sp>
      <p:pic>
        <p:nvPicPr>
          <p:cNvPr id="232" name="Google Shape;232;g2eabec2550c_0_21"/>
          <p:cNvPicPr preferRelativeResize="0"/>
          <p:nvPr/>
        </p:nvPicPr>
        <p:blipFill>
          <a:blip r:embed="rId3">
            <a:alphaModFix/>
          </a:blip>
          <a:stretch>
            <a:fillRect/>
          </a:stretch>
        </p:blipFill>
        <p:spPr>
          <a:xfrm>
            <a:off x="381000" y="1963625"/>
            <a:ext cx="3305175" cy="2914650"/>
          </a:xfrm>
          <a:prstGeom prst="rect">
            <a:avLst/>
          </a:prstGeom>
          <a:noFill/>
          <a:ln>
            <a:noFill/>
          </a:ln>
        </p:spPr>
      </p:pic>
      <p:pic>
        <p:nvPicPr>
          <p:cNvPr id="233" name="Google Shape;233;g2eabec2550c_0_21"/>
          <p:cNvPicPr preferRelativeResize="0"/>
          <p:nvPr/>
        </p:nvPicPr>
        <p:blipFill>
          <a:blip r:embed="rId4">
            <a:alphaModFix/>
          </a:blip>
          <a:stretch>
            <a:fillRect/>
          </a:stretch>
        </p:blipFill>
        <p:spPr>
          <a:xfrm>
            <a:off x="5286375" y="1963625"/>
            <a:ext cx="3324225" cy="2905125"/>
          </a:xfrm>
          <a:prstGeom prst="rect">
            <a:avLst/>
          </a:prstGeom>
          <a:noFill/>
          <a:ln>
            <a:noFill/>
          </a:ln>
        </p:spPr>
      </p:pic>
      <p:sp>
        <p:nvSpPr>
          <p:cNvPr id="234" name="Google Shape;234;g2eabec2550c_0_21"/>
          <p:cNvSpPr/>
          <p:nvPr/>
        </p:nvSpPr>
        <p:spPr>
          <a:xfrm>
            <a:off x="3859375" y="3325400"/>
            <a:ext cx="1212900" cy="9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eabec2550c_0_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Functions</a:t>
            </a:r>
            <a:endParaRPr/>
          </a:p>
        </p:txBody>
      </p:sp>
      <p:sp>
        <p:nvSpPr>
          <p:cNvPr id="240" name="Google Shape;240;g2eabec2550c_0_31"/>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make parameters optional or can given default values</a:t>
            </a:r>
            <a:endParaRPr/>
          </a:p>
          <a:p>
            <a:pPr indent="-342900" lvl="0" marL="457200" rtl="0" algn="l">
              <a:spcBef>
                <a:spcPts val="0"/>
              </a:spcBef>
              <a:spcAft>
                <a:spcPts val="0"/>
              </a:spcAft>
              <a:buSzPts val="1800"/>
              <a:buChar char="●"/>
            </a:pPr>
            <a:r>
              <a:rPr lang="en-GB"/>
              <a:t>If we make parameter optional we have to check if it have valid value or not. </a:t>
            </a:r>
            <a:endParaRPr/>
          </a:p>
        </p:txBody>
      </p:sp>
      <p:pic>
        <p:nvPicPr>
          <p:cNvPr id="241" name="Google Shape;241;g2eabec2550c_0_31"/>
          <p:cNvPicPr preferRelativeResize="0"/>
          <p:nvPr/>
        </p:nvPicPr>
        <p:blipFill>
          <a:blip r:embed="rId3">
            <a:alphaModFix/>
          </a:blip>
          <a:stretch>
            <a:fillRect/>
          </a:stretch>
        </p:blipFill>
        <p:spPr>
          <a:xfrm>
            <a:off x="4724400" y="1939013"/>
            <a:ext cx="4267200" cy="26703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abec2550c_0_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Functions</a:t>
            </a:r>
            <a:endParaRPr/>
          </a:p>
        </p:txBody>
      </p:sp>
      <p:pic>
        <p:nvPicPr>
          <p:cNvPr id="247" name="Google Shape;247;g2eabec2550c_0_41"/>
          <p:cNvPicPr preferRelativeResize="0"/>
          <p:nvPr/>
        </p:nvPicPr>
        <p:blipFill>
          <a:blip r:embed="rId3">
            <a:alphaModFix/>
          </a:blip>
          <a:stretch>
            <a:fillRect/>
          </a:stretch>
        </p:blipFill>
        <p:spPr>
          <a:xfrm>
            <a:off x="759250" y="1930175"/>
            <a:ext cx="3162300" cy="2924175"/>
          </a:xfrm>
          <a:prstGeom prst="rect">
            <a:avLst/>
          </a:prstGeom>
          <a:noFill/>
          <a:ln>
            <a:noFill/>
          </a:ln>
        </p:spPr>
      </p:pic>
      <p:pic>
        <p:nvPicPr>
          <p:cNvPr id="248" name="Google Shape;248;g2eabec2550c_0_41"/>
          <p:cNvPicPr preferRelativeResize="0"/>
          <p:nvPr/>
        </p:nvPicPr>
        <p:blipFill>
          <a:blip r:embed="rId4">
            <a:alphaModFix/>
          </a:blip>
          <a:stretch>
            <a:fillRect/>
          </a:stretch>
        </p:blipFill>
        <p:spPr>
          <a:xfrm>
            <a:off x="5051950" y="1903325"/>
            <a:ext cx="3190875" cy="2924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eabec2550c_0_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Objects</a:t>
            </a:r>
            <a:endParaRPr/>
          </a:p>
        </p:txBody>
      </p:sp>
      <p:sp>
        <p:nvSpPr>
          <p:cNvPr id="254" name="Google Shape;254;g2eabec2550c_0_50"/>
          <p:cNvSpPr txBox="1"/>
          <p:nvPr>
            <p:ph idx="1" type="body"/>
          </p:nvPr>
        </p:nvSpPr>
        <p:spPr>
          <a:xfrm>
            <a:off x="471900" y="1919075"/>
            <a:ext cx="4041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JS objects were dynamic so we are able to add new properties dynamically but in TS it is not allowed.</a:t>
            </a:r>
            <a:endParaRPr/>
          </a:p>
        </p:txBody>
      </p:sp>
      <p:pic>
        <p:nvPicPr>
          <p:cNvPr id="255" name="Google Shape;255;g2eabec2550c_0_50"/>
          <p:cNvPicPr preferRelativeResize="0"/>
          <p:nvPr/>
        </p:nvPicPr>
        <p:blipFill>
          <a:blip r:embed="rId3">
            <a:alphaModFix/>
          </a:blip>
          <a:stretch>
            <a:fillRect/>
          </a:stretch>
        </p:blipFill>
        <p:spPr>
          <a:xfrm>
            <a:off x="4825950" y="2028850"/>
            <a:ext cx="3924300" cy="1704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eabec2550c_0_6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Objects</a:t>
            </a:r>
            <a:endParaRPr/>
          </a:p>
        </p:txBody>
      </p:sp>
      <p:sp>
        <p:nvSpPr>
          <p:cNvPr id="261" name="Google Shape;261;g2eabec2550c_0_69"/>
          <p:cNvSpPr txBox="1"/>
          <p:nvPr>
            <p:ph idx="1" type="body"/>
          </p:nvPr>
        </p:nvSpPr>
        <p:spPr>
          <a:xfrm>
            <a:off x="471900" y="1919075"/>
            <a:ext cx="4041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Type Annotation: </a:t>
            </a:r>
            <a:r>
              <a:rPr lang="en-GB"/>
              <a:t>Ensures required properties are defined.</a:t>
            </a:r>
            <a:endParaRPr/>
          </a:p>
        </p:txBody>
      </p:sp>
      <p:pic>
        <p:nvPicPr>
          <p:cNvPr id="262" name="Google Shape;262;g2eabec2550c_0_69"/>
          <p:cNvPicPr preferRelativeResize="0"/>
          <p:nvPr/>
        </p:nvPicPr>
        <p:blipFill>
          <a:blip r:embed="rId3">
            <a:alphaModFix/>
          </a:blip>
          <a:stretch>
            <a:fillRect/>
          </a:stretch>
        </p:blipFill>
        <p:spPr>
          <a:xfrm>
            <a:off x="4638725" y="2081625"/>
            <a:ext cx="4326000" cy="23629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166f664e57_2_0"/>
          <p:cNvSpPr/>
          <p:nvPr/>
        </p:nvSpPr>
        <p:spPr>
          <a:xfrm>
            <a:off x="2267700" y="152400"/>
            <a:ext cx="4876800" cy="4876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sp>
        <p:nvSpPr>
          <p:cNvPr id="85" name="Google Shape;85;g1166f664e57_2_0"/>
          <p:cNvSpPr/>
          <p:nvPr/>
        </p:nvSpPr>
        <p:spPr>
          <a:xfrm>
            <a:off x="4351225" y="3719325"/>
            <a:ext cx="760500" cy="760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166f664e57_2_0"/>
          <p:cNvSpPr txBox="1"/>
          <p:nvPr>
            <p:ph type="ctrTitle"/>
          </p:nvPr>
        </p:nvSpPr>
        <p:spPr>
          <a:xfrm>
            <a:off x="4408775" y="3719325"/>
            <a:ext cx="1228500" cy="76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solidFill>
                  <a:srgbClr val="666666"/>
                </a:solidFill>
                <a:latin typeface="Droid Sans"/>
                <a:ea typeface="Droid Sans"/>
                <a:cs typeface="Droid Sans"/>
                <a:sym typeface="Droid Sans"/>
              </a:rPr>
              <a:t>J</a:t>
            </a:r>
            <a:r>
              <a:rPr b="1" lang="en-GB">
                <a:solidFill>
                  <a:srgbClr val="666666"/>
                </a:solidFill>
                <a:latin typeface="Droid Sans"/>
                <a:ea typeface="Droid Sans"/>
                <a:cs typeface="Droid Sans"/>
                <a:sym typeface="Droid Sans"/>
              </a:rPr>
              <a:t>S</a:t>
            </a:r>
            <a:endParaRPr b="1">
              <a:solidFill>
                <a:srgbClr val="666666"/>
              </a:solidFill>
              <a:latin typeface="Droid Sans"/>
              <a:ea typeface="Droid Sans"/>
              <a:cs typeface="Droid Sans"/>
              <a:sym typeface="Droid Sans"/>
            </a:endParaRPr>
          </a:p>
        </p:txBody>
      </p:sp>
      <p:sp>
        <p:nvSpPr>
          <p:cNvPr id="87" name="Google Shape;87;g1166f664e57_2_0"/>
          <p:cNvSpPr txBox="1"/>
          <p:nvPr>
            <p:ph idx="1" type="subTitle"/>
          </p:nvPr>
        </p:nvSpPr>
        <p:spPr>
          <a:xfrm>
            <a:off x="3499500" y="898150"/>
            <a:ext cx="2565600" cy="21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800">
                <a:solidFill>
                  <a:schemeClr val="dk2"/>
                </a:solidFill>
                <a:latin typeface="Droid Sans"/>
                <a:ea typeface="Droid Sans"/>
                <a:cs typeface="Droid Sans"/>
                <a:sym typeface="Droid Sans"/>
              </a:rPr>
              <a:t>TS</a:t>
            </a:r>
            <a:endParaRPr b="1" sz="16800">
              <a:solidFill>
                <a:schemeClr val="dk2"/>
              </a:solidFill>
              <a:latin typeface="Droid Sans"/>
              <a:ea typeface="Droid Sans"/>
              <a:cs typeface="Droid Sans"/>
              <a:sym typeface="Droid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abec2550c_0_7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Objects</a:t>
            </a:r>
            <a:endParaRPr/>
          </a:p>
        </p:txBody>
      </p:sp>
      <p:sp>
        <p:nvSpPr>
          <p:cNvPr id="268" name="Google Shape;268;g2eabec2550c_0_77"/>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Readonly Property: </a:t>
            </a:r>
            <a:r>
              <a:rPr lang="en-GB"/>
              <a:t>Values cannot be modified after initialization.</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9" name="Google Shape;269;g2eabec2550c_0_77"/>
          <p:cNvPicPr preferRelativeResize="0"/>
          <p:nvPr/>
        </p:nvPicPr>
        <p:blipFill>
          <a:blip r:embed="rId3">
            <a:alphaModFix/>
          </a:blip>
          <a:stretch>
            <a:fillRect/>
          </a:stretch>
        </p:blipFill>
        <p:spPr>
          <a:xfrm>
            <a:off x="6034725" y="1979500"/>
            <a:ext cx="2457450" cy="285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eabec2550c_0_8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Objects</a:t>
            </a:r>
            <a:endParaRPr/>
          </a:p>
        </p:txBody>
      </p:sp>
      <p:sp>
        <p:nvSpPr>
          <p:cNvPr id="275" name="Google Shape;275;g2eabec2550c_0_86"/>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Method Definition: </a:t>
            </a:r>
            <a:r>
              <a:rPr lang="en-GB"/>
              <a:t>Declaring a method within an object.</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6" name="Google Shape;276;g2eabec2550c_0_86"/>
          <p:cNvPicPr preferRelativeResize="0"/>
          <p:nvPr/>
        </p:nvPicPr>
        <p:blipFill>
          <a:blip r:embed="rId3">
            <a:alphaModFix/>
          </a:blip>
          <a:stretch>
            <a:fillRect/>
          </a:stretch>
        </p:blipFill>
        <p:spPr>
          <a:xfrm>
            <a:off x="5808600" y="1735025"/>
            <a:ext cx="2818152" cy="3332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76deb131dc_0_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Class</a:t>
            </a:r>
            <a:endParaRPr/>
          </a:p>
        </p:txBody>
      </p:sp>
      <p:sp>
        <p:nvSpPr>
          <p:cNvPr id="282" name="Google Shape;282;g276deb131dc_0_39"/>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Classes are blueprints for creating objects in TypeScript, encapsulating properties and methods.</a:t>
            </a:r>
            <a:endParaRPr/>
          </a:p>
          <a:p>
            <a:pPr indent="-342900" lvl="0" marL="457200" rtl="0" algn="l">
              <a:spcBef>
                <a:spcPts val="0"/>
              </a:spcBef>
              <a:spcAft>
                <a:spcPts val="0"/>
              </a:spcAft>
              <a:buSzPts val="1800"/>
              <a:buChar char="●"/>
            </a:pPr>
            <a:r>
              <a:rPr lang="en-GB"/>
              <a:t>Facilitate object-oriented programming, promoting code reusability and structure.</a:t>
            </a:r>
            <a:endParaRPr/>
          </a:p>
        </p:txBody>
      </p:sp>
      <p:pic>
        <p:nvPicPr>
          <p:cNvPr id="283" name="Google Shape;283;g276deb131dc_0_39"/>
          <p:cNvPicPr preferRelativeResize="0"/>
          <p:nvPr/>
        </p:nvPicPr>
        <p:blipFill>
          <a:blip r:embed="rId3">
            <a:alphaModFix/>
          </a:blip>
          <a:stretch>
            <a:fillRect/>
          </a:stretch>
        </p:blipFill>
        <p:spPr>
          <a:xfrm>
            <a:off x="4589400" y="1735025"/>
            <a:ext cx="4297877" cy="3332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76deb131dc_0_5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Inheritance in TypeScript</a:t>
            </a:r>
            <a:endParaRPr/>
          </a:p>
        </p:txBody>
      </p:sp>
      <p:sp>
        <p:nvSpPr>
          <p:cNvPr id="289" name="Google Shape;289;g276deb131dc_0_51"/>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Inheritance allows a class (subclass) to inherit properties and methods from another class (superclass).</a:t>
            </a:r>
            <a:endParaRPr/>
          </a:p>
          <a:p>
            <a:pPr indent="-342900" lvl="0" marL="457200" rtl="0" algn="l">
              <a:spcBef>
                <a:spcPts val="0"/>
              </a:spcBef>
              <a:spcAft>
                <a:spcPts val="0"/>
              </a:spcAft>
              <a:buSzPts val="1800"/>
              <a:buChar char="●"/>
            </a:pPr>
            <a:r>
              <a:rPr lang="en-GB"/>
              <a:t>Syntax: class Subclass extends Superclass { ... }</a:t>
            </a:r>
            <a:endParaRPr/>
          </a:p>
        </p:txBody>
      </p:sp>
      <p:pic>
        <p:nvPicPr>
          <p:cNvPr id="290" name="Google Shape;290;g276deb131dc_0_51"/>
          <p:cNvPicPr preferRelativeResize="0"/>
          <p:nvPr/>
        </p:nvPicPr>
        <p:blipFill>
          <a:blip r:embed="rId3">
            <a:alphaModFix/>
          </a:blip>
          <a:stretch>
            <a:fillRect/>
          </a:stretch>
        </p:blipFill>
        <p:spPr>
          <a:xfrm>
            <a:off x="4665600" y="2107363"/>
            <a:ext cx="4324350" cy="2333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76deb131dc_0_6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Overriding Methods</a:t>
            </a:r>
            <a:endParaRPr/>
          </a:p>
        </p:txBody>
      </p:sp>
      <p:pic>
        <p:nvPicPr>
          <p:cNvPr id="296" name="Google Shape;296;g276deb131dc_0_60"/>
          <p:cNvPicPr preferRelativeResize="0"/>
          <p:nvPr/>
        </p:nvPicPr>
        <p:blipFill>
          <a:blip r:embed="rId3">
            <a:alphaModFix/>
          </a:blip>
          <a:stretch>
            <a:fillRect/>
          </a:stretch>
        </p:blipFill>
        <p:spPr>
          <a:xfrm>
            <a:off x="1618575" y="1873625"/>
            <a:ext cx="5715649" cy="3054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76deb131dc_0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Interface</a:t>
            </a:r>
            <a:endParaRPr/>
          </a:p>
        </p:txBody>
      </p:sp>
      <p:sp>
        <p:nvSpPr>
          <p:cNvPr id="302" name="Google Shape;302;g276deb131dc_0_0"/>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Interfaces describe the structure of objects, specifying property names and their corresponding types.</a:t>
            </a:r>
            <a:endParaRPr/>
          </a:p>
          <a:p>
            <a:pPr indent="-342900" lvl="0" marL="457200" rtl="0" algn="l">
              <a:spcBef>
                <a:spcPts val="0"/>
              </a:spcBef>
              <a:spcAft>
                <a:spcPts val="0"/>
              </a:spcAft>
              <a:buSzPts val="1800"/>
              <a:buChar char="●"/>
            </a:pPr>
            <a:r>
              <a:rPr lang="en-GB"/>
              <a:t>Provide type-checking during development and ensure consistency in object shapes.</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3" name="Google Shape;303;g276deb131dc_0_0"/>
          <p:cNvPicPr preferRelativeResize="0"/>
          <p:nvPr/>
        </p:nvPicPr>
        <p:blipFill>
          <a:blip r:embed="rId3">
            <a:alphaModFix/>
          </a:blip>
          <a:stretch>
            <a:fillRect/>
          </a:stretch>
        </p:blipFill>
        <p:spPr>
          <a:xfrm>
            <a:off x="5284425" y="1850125"/>
            <a:ext cx="3187925" cy="305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76deb131dc_0_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Interface with methods</a:t>
            </a:r>
            <a:endParaRPr/>
          </a:p>
        </p:txBody>
      </p:sp>
      <p:sp>
        <p:nvSpPr>
          <p:cNvPr id="309" name="Google Shape;309;g276deb131dc_0_9"/>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Shows an interface User with properties (id, firstName, lastName) and a method (getFullName) returning a string.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0" name="Google Shape;310;g276deb131dc_0_9"/>
          <p:cNvPicPr preferRelativeResize="0"/>
          <p:nvPr/>
        </p:nvPicPr>
        <p:blipFill>
          <a:blip r:embed="rId3">
            <a:alphaModFix/>
          </a:blip>
          <a:stretch>
            <a:fillRect/>
          </a:stretch>
        </p:blipFill>
        <p:spPr>
          <a:xfrm>
            <a:off x="4677925" y="1806850"/>
            <a:ext cx="4191000" cy="325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76deb131dc_0_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Interface with Class Implementation</a:t>
            </a:r>
            <a:endParaRPr/>
          </a:p>
        </p:txBody>
      </p:sp>
      <p:sp>
        <p:nvSpPr>
          <p:cNvPr id="316" name="Google Shape;316;g276deb131dc_0_18"/>
          <p:cNvSpPr txBox="1"/>
          <p:nvPr>
            <p:ph idx="1" type="body"/>
          </p:nvPr>
        </p:nvSpPr>
        <p:spPr>
          <a:xfrm>
            <a:off x="471900" y="1919075"/>
            <a:ext cx="4041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Illustrates how interfaces can be implemented in classes (Shapes), ensuring adherence to interface specifications (Size).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7" name="Google Shape;317;g276deb131dc_0_18"/>
          <p:cNvPicPr preferRelativeResize="0"/>
          <p:nvPr/>
        </p:nvPicPr>
        <p:blipFill>
          <a:blip r:embed="rId3">
            <a:alphaModFix/>
          </a:blip>
          <a:stretch>
            <a:fillRect/>
          </a:stretch>
        </p:blipFill>
        <p:spPr>
          <a:xfrm>
            <a:off x="5232975" y="1732825"/>
            <a:ext cx="3261826" cy="33322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eabec2550c_0_9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Access Modifiers</a:t>
            </a:r>
            <a:endParaRPr/>
          </a:p>
        </p:txBody>
      </p:sp>
      <p:sp>
        <p:nvSpPr>
          <p:cNvPr id="323" name="Google Shape;323;g2eabec2550c_0_9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t>Private </a:t>
            </a:r>
            <a:r>
              <a:rPr lang="en-GB" sz="2300"/>
              <a:t>- accessible within the class only</a:t>
            </a:r>
            <a:endParaRPr sz="2300"/>
          </a:p>
          <a:p>
            <a:pPr indent="0" lvl="0" marL="0" rtl="0" algn="l">
              <a:spcBef>
                <a:spcPts val="1200"/>
              </a:spcBef>
              <a:spcAft>
                <a:spcPts val="0"/>
              </a:spcAft>
              <a:buNone/>
            </a:pPr>
            <a:r>
              <a:rPr b="1" lang="en-GB" sz="2300"/>
              <a:t>Protected </a:t>
            </a:r>
            <a:r>
              <a:rPr lang="en-GB" sz="2300"/>
              <a:t>- accessible within the class and the derived classes also</a:t>
            </a:r>
            <a:endParaRPr sz="2300"/>
          </a:p>
          <a:p>
            <a:pPr indent="0" lvl="0" marL="0" rtl="0" algn="l">
              <a:spcBef>
                <a:spcPts val="1200"/>
              </a:spcBef>
              <a:spcAft>
                <a:spcPts val="1200"/>
              </a:spcAft>
              <a:buNone/>
            </a:pPr>
            <a:r>
              <a:rPr b="1" lang="en-GB" sz="2300"/>
              <a:t>Public </a:t>
            </a:r>
            <a:r>
              <a:rPr lang="en-GB" sz="2300"/>
              <a:t>- accessible to public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76deb131dc_0_6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Access Modifiers</a:t>
            </a:r>
            <a:endParaRPr/>
          </a:p>
        </p:txBody>
      </p:sp>
      <p:pic>
        <p:nvPicPr>
          <p:cNvPr id="329" name="Google Shape;329;g276deb131dc_0_69"/>
          <p:cNvPicPr preferRelativeResize="0"/>
          <p:nvPr/>
        </p:nvPicPr>
        <p:blipFill>
          <a:blip r:embed="rId3">
            <a:alphaModFix/>
          </a:blip>
          <a:stretch>
            <a:fillRect/>
          </a:stretch>
        </p:blipFill>
        <p:spPr>
          <a:xfrm>
            <a:off x="457200" y="1735025"/>
            <a:ext cx="4194070" cy="3332275"/>
          </a:xfrm>
          <a:prstGeom prst="rect">
            <a:avLst/>
          </a:prstGeom>
          <a:noFill/>
          <a:ln>
            <a:noFill/>
          </a:ln>
        </p:spPr>
      </p:pic>
      <p:pic>
        <p:nvPicPr>
          <p:cNvPr id="330" name="Google Shape;330;g276deb131dc_0_69"/>
          <p:cNvPicPr preferRelativeResize="0"/>
          <p:nvPr/>
        </p:nvPicPr>
        <p:blipFill>
          <a:blip r:embed="rId4">
            <a:alphaModFix/>
          </a:blip>
          <a:stretch>
            <a:fillRect/>
          </a:stretch>
        </p:blipFill>
        <p:spPr>
          <a:xfrm>
            <a:off x="4953000" y="1746025"/>
            <a:ext cx="3739892" cy="333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a7fb5dc73_0_2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Agenda</a:t>
            </a:r>
            <a:endParaRPr/>
          </a:p>
        </p:txBody>
      </p:sp>
      <p:sp>
        <p:nvSpPr>
          <p:cNvPr id="93" name="Google Shape;93;g2ea7fb5dc73_0_2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What is TypeScript?</a:t>
            </a:r>
            <a:endParaRPr/>
          </a:p>
          <a:p>
            <a:pPr indent="-342900" lvl="0" marL="457200" rtl="0" algn="l">
              <a:spcBef>
                <a:spcPts val="0"/>
              </a:spcBef>
              <a:spcAft>
                <a:spcPts val="0"/>
              </a:spcAft>
              <a:buSzPts val="1800"/>
              <a:buChar char="●"/>
            </a:pPr>
            <a:r>
              <a:rPr lang="en-GB"/>
              <a:t>When and Why use Typescript?</a:t>
            </a:r>
            <a:endParaRPr/>
          </a:p>
          <a:p>
            <a:pPr indent="-342900" lvl="0" marL="457200" rtl="0" algn="l">
              <a:spcBef>
                <a:spcPts val="0"/>
              </a:spcBef>
              <a:spcAft>
                <a:spcPts val="0"/>
              </a:spcAft>
              <a:buSzPts val="1800"/>
              <a:buChar char="●"/>
            </a:pPr>
            <a:r>
              <a:rPr lang="en-GB"/>
              <a:t>Setting up development environment.</a:t>
            </a:r>
            <a:endParaRPr/>
          </a:p>
          <a:p>
            <a:pPr indent="-342900" lvl="0" marL="457200" rtl="0" algn="l">
              <a:spcBef>
                <a:spcPts val="0"/>
              </a:spcBef>
              <a:spcAft>
                <a:spcPts val="0"/>
              </a:spcAft>
              <a:buSzPts val="1800"/>
              <a:buChar char="●"/>
            </a:pPr>
            <a:r>
              <a:rPr lang="en-GB"/>
              <a:t>Creating hello world program in Typescript</a:t>
            </a:r>
            <a:endParaRPr/>
          </a:p>
          <a:p>
            <a:pPr indent="-342900" lvl="0" marL="457200" rtl="0" algn="l">
              <a:spcBef>
                <a:spcPts val="0"/>
              </a:spcBef>
              <a:spcAft>
                <a:spcPts val="0"/>
              </a:spcAft>
              <a:buSzPts val="1800"/>
              <a:buChar char="●"/>
            </a:pPr>
            <a:r>
              <a:rPr lang="en-GB"/>
              <a:t>Configuring the Typescript Compiler</a:t>
            </a:r>
            <a:endParaRPr/>
          </a:p>
          <a:p>
            <a:pPr indent="-342900" lvl="0" marL="457200" rtl="0" algn="l">
              <a:spcBef>
                <a:spcPts val="0"/>
              </a:spcBef>
              <a:spcAft>
                <a:spcPts val="0"/>
              </a:spcAft>
              <a:buSzPts val="1800"/>
              <a:buChar char="●"/>
            </a:pPr>
            <a:r>
              <a:rPr lang="en-GB"/>
              <a:t>Debugging </a:t>
            </a:r>
            <a:r>
              <a:rPr lang="en-GB"/>
              <a:t>Typescript </a:t>
            </a:r>
            <a:r>
              <a:rPr lang="en-GB"/>
              <a:t>Application.</a:t>
            </a:r>
            <a:endParaRPr/>
          </a:p>
          <a:p>
            <a:pPr indent="-342900" lvl="0" marL="457200" rtl="0" algn="l">
              <a:spcBef>
                <a:spcPts val="0"/>
              </a:spcBef>
              <a:spcAft>
                <a:spcPts val="0"/>
              </a:spcAft>
              <a:buSzPts val="1800"/>
              <a:buChar char="●"/>
            </a:pPr>
            <a:r>
              <a:rPr lang="en-GB"/>
              <a:t>Fundamental of </a:t>
            </a:r>
            <a:r>
              <a:rPr lang="en-GB"/>
              <a:t>Typescript</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18"/>
          <p:cNvPicPr preferRelativeResize="0"/>
          <p:nvPr/>
        </p:nvPicPr>
        <p:blipFill rotWithShape="1">
          <a:blip r:embed="rId3">
            <a:alphaModFix/>
          </a:blip>
          <a:srcRect b="0" l="0" r="0" t="0"/>
          <a:stretch/>
        </p:blipFill>
        <p:spPr>
          <a:xfrm>
            <a:off x="2863800" y="863550"/>
            <a:ext cx="34164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a7fb5dc73_0_2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TypeScript?</a:t>
            </a:r>
            <a:endParaRPr/>
          </a:p>
        </p:txBody>
      </p:sp>
      <p:sp>
        <p:nvSpPr>
          <p:cNvPr id="99" name="Google Shape;99;g2ea7fb5dc73_0_250"/>
          <p:cNvSpPr txBox="1"/>
          <p:nvPr>
            <p:ph idx="1" type="body"/>
          </p:nvPr>
        </p:nvSpPr>
        <p:spPr>
          <a:xfrm>
            <a:off x="471900" y="1919075"/>
            <a:ext cx="8222100" cy="30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Typescript is a programming language created by Microsoft to address  that shortcomings of JS.</a:t>
            </a:r>
            <a:endParaRPr/>
          </a:p>
          <a:p>
            <a:pPr indent="-342900" lvl="0" marL="457200" rtl="0" algn="l">
              <a:spcBef>
                <a:spcPts val="0"/>
              </a:spcBef>
              <a:spcAft>
                <a:spcPts val="0"/>
              </a:spcAft>
              <a:buSzPts val="1800"/>
              <a:buChar char="●"/>
            </a:pPr>
            <a:r>
              <a:rPr lang="en-GB"/>
              <a:t>We can think away it like Brother or the sister of Javascript</a:t>
            </a:r>
            <a:endParaRPr/>
          </a:p>
          <a:p>
            <a:pPr indent="-342900" lvl="0" marL="457200" rtl="0" algn="l">
              <a:spcBef>
                <a:spcPts val="0"/>
              </a:spcBef>
              <a:spcAft>
                <a:spcPts val="0"/>
              </a:spcAft>
              <a:buSzPts val="1800"/>
              <a:buChar char="●"/>
            </a:pPr>
            <a:r>
              <a:rPr lang="en-GB"/>
              <a:t>How it is different from Javascript?</a:t>
            </a:r>
            <a:endParaRPr/>
          </a:p>
          <a:p>
            <a:pPr indent="-342900" lvl="1" marL="914400" rtl="0" algn="l">
              <a:spcBef>
                <a:spcPts val="0"/>
              </a:spcBef>
              <a:spcAft>
                <a:spcPts val="0"/>
              </a:spcAft>
              <a:buSzPts val="1800"/>
              <a:buChar char="○"/>
            </a:pPr>
            <a:r>
              <a:rPr lang="en-GB" sz="1800"/>
              <a:t>Javascript is like a kid without any discipline who does whatever he or she wants.</a:t>
            </a:r>
            <a:endParaRPr sz="1800"/>
          </a:p>
          <a:p>
            <a:pPr indent="-342900" lvl="1" marL="914400" rtl="0" algn="l">
              <a:spcBef>
                <a:spcPts val="0"/>
              </a:spcBef>
              <a:spcAft>
                <a:spcPts val="0"/>
              </a:spcAft>
              <a:buSzPts val="1800"/>
              <a:buChar char="○"/>
            </a:pPr>
            <a:r>
              <a:rPr lang="en-GB" sz="1800"/>
              <a:t>Typescript on the other hand is like a kid with discipline.</a:t>
            </a:r>
            <a:endParaRPr sz="1800"/>
          </a:p>
          <a:p>
            <a:pPr indent="-342900" lvl="1" marL="914400" rtl="0" algn="l">
              <a:spcBef>
                <a:spcPts val="0"/>
              </a:spcBef>
              <a:spcAft>
                <a:spcPts val="0"/>
              </a:spcAft>
              <a:buSzPts val="1800"/>
              <a:buChar char="○"/>
            </a:pPr>
            <a:r>
              <a:rPr lang="en-GB" sz="1800"/>
              <a:t>Technically TS is build on top of JS, so every JS file is valid TS file.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ea7fb5dc73_0_25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When and Why use TS?</a:t>
            </a:r>
            <a:endParaRPr/>
          </a:p>
        </p:txBody>
      </p:sp>
      <p:sp>
        <p:nvSpPr>
          <p:cNvPr id="105" name="Google Shape;105;g2ea7fb5dc73_0_258"/>
          <p:cNvSpPr txBox="1"/>
          <p:nvPr>
            <p:ph idx="1" type="body"/>
          </p:nvPr>
        </p:nvSpPr>
        <p:spPr>
          <a:xfrm>
            <a:off x="471900" y="1919075"/>
            <a:ext cx="8222100" cy="30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Typescript add some cool feature to JS that helps us to build more robust and maintainable applications in less time.</a:t>
            </a:r>
            <a:endParaRPr/>
          </a:p>
          <a:p>
            <a:pPr indent="-342900" lvl="0" marL="457200" rtl="0" algn="l">
              <a:spcBef>
                <a:spcPts val="0"/>
              </a:spcBef>
              <a:spcAft>
                <a:spcPts val="0"/>
              </a:spcAft>
              <a:buSzPts val="1800"/>
              <a:buChar char="●"/>
            </a:pPr>
            <a:r>
              <a:rPr lang="en-GB"/>
              <a:t>Benefits - </a:t>
            </a:r>
            <a:endParaRPr/>
          </a:p>
          <a:p>
            <a:pPr indent="-317500" lvl="1" marL="914400" rtl="0" algn="l">
              <a:spcBef>
                <a:spcPts val="0"/>
              </a:spcBef>
              <a:spcAft>
                <a:spcPts val="0"/>
              </a:spcAft>
              <a:buSzPts val="1400"/>
              <a:buChar char="○"/>
            </a:pPr>
            <a:r>
              <a:rPr lang="en-GB"/>
              <a:t>Static typing   -   Most Important</a:t>
            </a:r>
            <a:endParaRPr/>
          </a:p>
          <a:p>
            <a:pPr indent="-317500" lvl="1" marL="914400" rtl="0" algn="l">
              <a:spcBef>
                <a:spcPts val="0"/>
              </a:spcBef>
              <a:spcAft>
                <a:spcPts val="0"/>
              </a:spcAft>
              <a:buSzPts val="1400"/>
              <a:buChar char="○"/>
            </a:pPr>
            <a:r>
              <a:rPr lang="en-GB"/>
              <a:t>Code completion</a:t>
            </a:r>
            <a:endParaRPr/>
          </a:p>
          <a:p>
            <a:pPr indent="-317500" lvl="1" marL="914400" rtl="0" algn="l">
              <a:spcBef>
                <a:spcPts val="0"/>
              </a:spcBef>
              <a:spcAft>
                <a:spcPts val="0"/>
              </a:spcAft>
              <a:buSzPts val="1400"/>
              <a:buChar char="○"/>
            </a:pPr>
            <a:r>
              <a:rPr lang="en-GB"/>
              <a:t>Refactoring</a:t>
            </a:r>
            <a:endParaRPr/>
          </a:p>
          <a:p>
            <a:pPr indent="-317500" lvl="1" marL="914400" rtl="0" algn="l">
              <a:spcBef>
                <a:spcPts val="0"/>
              </a:spcBef>
              <a:spcAft>
                <a:spcPts val="0"/>
              </a:spcAft>
              <a:buSzPts val="1400"/>
              <a:buChar char="○"/>
            </a:pPr>
            <a:r>
              <a:rPr lang="en-GB"/>
              <a:t>S</a:t>
            </a:r>
            <a:r>
              <a:rPr lang="en-GB"/>
              <a:t>horthand</a:t>
            </a:r>
            <a:r>
              <a:rPr lang="en-GB"/>
              <a:t> notations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ea7fb5dc73_0_26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Drawbacks</a:t>
            </a:r>
            <a:endParaRPr/>
          </a:p>
        </p:txBody>
      </p:sp>
      <p:sp>
        <p:nvSpPr>
          <p:cNvPr id="111" name="Google Shape;111;g2ea7fb5dc73_0_267"/>
          <p:cNvSpPr txBox="1"/>
          <p:nvPr>
            <p:ph idx="1" type="body"/>
          </p:nvPr>
        </p:nvSpPr>
        <p:spPr>
          <a:xfrm>
            <a:off x="471900" y="1919075"/>
            <a:ext cx="8222100" cy="30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TS compilation step involves.</a:t>
            </a:r>
            <a:endParaRPr/>
          </a:p>
          <a:p>
            <a:pPr indent="-317500" lvl="1" marL="914400" rtl="0" algn="l">
              <a:spcBef>
                <a:spcPts val="0"/>
              </a:spcBef>
              <a:spcAft>
                <a:spcPts val="0"/>
              </a:spcAft>
              <a:buSzPts val="1400"/>
              <a:buChar char="○"/>
            </a:pPr>
            <a:r>
              <a:rPr lang="en-GB"/>
              <a:t>At this time browser don't understand our TS code so we give our code to TS compiler and it gives us JS code. This process is called Transpilation.</a:t>
            </a:r>
            <a:endParaRPr/>
          </a:p>
          <a:p>
            <a:pPr indent="-342900" lvl="0" marL="457200" rtl="0" algn="l">
              <a:spcBef>
                <a:spcPts val="0"/>
              </a:spcBef>
              <a:spcAft>
                <a:spcPts val="0"/>
              </a:spcAft>
              <a:buSzPts val="1800"/>
              <a:buChar char="●"/>
            </a:pPr>
            <a:r>
              <a:rPr lang="en-GB"/>
              <a:t>We have to add more discipline while writing the TS code.</a:t>
            </a:r>
            <a:endParaRPr/>
          </a:p>
          <a:p>
            <a:pPr indent="-317500" lvl="1" marL="914400" rtl="0" algn="l">
              <a:spcBef>
                <a:spcPts val="0"/>
              </a:spcBef>
              <a:spcAft>
                <a:spcPts val="0"/>
              </a:spcAft>
              <a:buSzPts val="1400"/>
              <a:buChar char="○"/>
            </a:pPr>
            <a:r>
              <a:rPr lang="en-GB"/>
              <a:t>TS - Medium to large projects</a:t>
            </a:r>
            <a:endParaRPr/>
          </a:p>
          <a:p>
            <a:pPr indent="-317500" lvl="1" marL="914400" rtl="0" algn="l">
              <a:spcBef>
                <a:spcPts val="0"/>
              </a:spcBef>
              <a:spcAft>
                <a:spcPts val="0"/>
              </a:spcAft>
              <a:buSzPts val="1400"/>
              <a:buChar char="○"/>
            </a:pPr>
            <a:r>
              <a:rPr lang="en-GB"/>
              <a:t>JS - Simple projects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ea7fb5dc73_0_27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Setup Development Environment</a:t>
            </a:r>
            <a:endParaRPr/>
          </a:p>
        </p:txBody>
      </p:sp>
      <p:sp>
        <p:nvSpPr>
          <p:cNvPr id="117" name="Google Shape;117;g2ea7fb5dc73_0_275"/>
          <p:cNvSpPr txBox="1"/>
          <p:nvPr>
            <p:ph idx="1" type="body"/>
          </p:nvPr>
        </p:nvSpPr>
        <p:spPr>
          <a:xfrm>
            <a:off x="471900" y="1919075"/>
            <a:ext cx="8222100" cy="3034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Install node with npm</a:t>
            </a:r>
            <a:endParaRPr/>
          </a:p>
          <a:p>
            <a:pPr indent="-342900" lvl="0" marL="457200" rtl="0" algn="l">
              <a:spcBef>
                <a:spcPts val="0"/>
              </a:spcBef>
              <a:spcAft>
                <a:spcPts val="0"/>
              </a:spcAft>
              <a:buSzPts val="1800"/>
              <a:buChar char="●"/>
            </a:pPr>
            <a:r>
              <a:rPr lang="en-GB"/>
              <a:t>Install typescript using npm</a:t>
            </a:r>
            <a:endParaRPr/>
          </a:p>
          <a:p>
            <a:pPr indent="-317500" lvl="1" marL="914400" rtl="0" algn="l">
              <a:spcBef>
                <a:spcPts val="0"/>
              </a:spcBef>
              <a:spcAft>
                <a:spcPts val="0"/>
              </a:spcAft>
              <a:buSzPts val="1400"/>
              <a:buChar char="○"/>
            </a:pPr>
            <a:r>
              <a:rPr lang="en-GB"/>
              <a:t>npm install typescript -g --save (install globally so that it can be accessed from anywhere)</a:t>
            </a:r>
            <a:endParaRPr/>
          </a:p>
          <a:p>
            <a:pPr indent="-342900" lvl="0" marL="457200" rtl="0" algn="l">
              <a:spcBef>
                <a:spcPts val="0"/>
              </a:spcBef>
              <a:spcAft>
                <a:spcPts val="0"/>
              </a:spcAft>
              <a:buSzPts val="1800"/>
              <a:buChar char="●"/>
            </a:pPr>
            <a:r>
              <a:rPr lang="en-GB"/>
              <a:t>Check the version</a:t>
            </a:r>
            <a:endParaRPr/>
          </a:p>
          <a:p>
            <a:pPr indent="-317500" lvl="1" marL="914400" rtl="0" algn="l">
              <a:spcBef>
                <a:spcPts val="0"/>
              </a:spcBef>
              <a:spcAft>
                <a:spcPts val="0"/>
              </a:spcAft>
              <a:buSzPts val="1400"/>
              <a:buChar char="○"/>
            </a:pPr>
            <a:r>
              <a:rPr lang="en-GB"/>
              <a:t>t</a:t>
            </a:r>
            <a:r>
              <a:rPr lang="en-GB"/>
              <a:t>sc -v</a:t>
            </a:r>
            <a:endParaRPr/>
          </a:p>
          <a:p>
            <a:pPr indent="-342900" lvl="0" marL="457200" rtl="0" algn="l">
              <a:spcBef>
                <a:spcPts val="0"/>
              </a:spcBef>
              <a:spcAft>
                <a:spcPts val="0"/>
              </a:spcAft>
              <a:buSzPts val="1800"/>
              <a:buChar char="●"/>
            </a:pPr>
            <a:r>
              <a:rPr lang="en-GB"/>
              <a:t>Write down a hello world program and execute it.</a:t>
            </a:r>
            <a:endParaRPr/>
          </a:p>
          <a:p>
            <a:pPr indent="-317500" lvl="1" marL="914400" rtl="0" algn="l">
              <a:spcBef>
                <a:spcPts val="0"/>
              </a:spcBef>
              <a:spcAft>
                <a:spcPts val="0"/>
              </a:spcAft>
              <a:buSzPts val="1400"/>
              <a:buChar char="○"/>
            </a:pPr>
            <a:r>
              <a:rPr lang="en-GB"/>
              <a:t>let age: number = 10; // hello.js</a:t>
            </a:r>
            <a:endParaRPr/>
          </a:p>
          <a:p>
            <a:pPr indent="-342900" lvl="0" marL="457200" rtl="0" algn="l">
              <a:spcBef>
                <a:spcPts val="0"/>
              </a:spcBef>
              <a:spcAft>
                <a:spcPts val="0"/>
              </a:spcAft>
              <a:buSzPts val="1800"/>
              <a:buChar char="●"/>
            </a:pPr>
            <a:r>
              <a:rPr lang="en-GB"/>
              <a:t>Compile it</a:t>
            </a:r>
            <a:endParaRPr/>
          </a:p>
          <a:p>
            <a:pPr indent="-317500" lvl="1" marL="914400" rtl="0" algn="l">
              <a:spcBef>
                <a:spcPts val="0"/>
              </a:spcBef>
              <a:spcAft>
                <a:spcPts val="0"/>
              </a:spcAft>
              <a:buSzPts val="1400"/>
              <a:buChar char="○"/>
            </a:pPr>
            <a:r>
              <a:rPr lang="en-GB"/>
              <a:t>t</a:t>
            </a:r>
            <a:r>
              <a:rPr lang="en-GB"/>
              <a:t>sc hello.ts</a:t>
            </a:r>
            <a:endParaRPr/>
          </a:p>
          <a:p>
            <a:pPr indent="-342900" lvl="0" marL="457200" rtl="0" algn="l">
              <a:spcBef>
                <a:spcPts val="0"/>
              </a:spcBef>
              <a:spcAft>
                <a:spcPts val="0"/>
              </a:spcAft>
              <a:buSzPts val="1800"/>
              <a:buChar char="●"/>
            </a:pPr>
            <a:r>
              <a:rPr lang="en-GB"/>
              <a:t>Execute it</a:t>
            </a:r>
            <a:endParaRPr/>
          </a:p>
          <a:p>
            <a:pPr indent="-317500" lvl="1" marL="914400" rtl="0" algn="l">
              <a:spcBef>
                <a:spcPts val="0"/>
              </a:spcBef>
              <a:spcAft>
                <a:spcPts val="0"/>
              </a:spcAft>
              <a:buSzPts val="1400"/>
              <a:buChar char="○"/>
            </a:pPr>
            <a:r>
              <a:rPr lang="en-GB"/>
              <a:t>node hello.js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ea7fb5dc73_0_28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Configure TS Compiler</a:t>
            </a:r>
            <a:endParaRPr/>
          </a:p>
        </p:txBody>
      </p:sp>
      <p:sp>
        <p:nvSpPr>
          <p:cNvPr id="123" name="Google Shape;123;g2ea7fb5dc73_0_282"/>
          <p:cNvSpPr txBox="1"/>
          <p:nvPr>
            <p:ph idx="1" type="body"/>
          </p:nvPr>
        </p:nvSpPr>
        <p:spPr>
          <a:xfrm>
            <a:off x="471900" y="1919075"/>
            <a:ext cx="8222100" cy="30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Create config file</a:t>
            </a:r>
            <a:endParaRPr/>
          </a:p>
          <a:p>
            <a:pPr indent="-317500" lvl="1" marL="914400" rtl="0" algn="l">
              <a:spcBef>
                <a:spcPts val="0"/>
              </a:spcBef>
              <a:spcAft>
                <a:spcPts val="0"/>
              </a:spcAft>
              <a:buSzPts val="1400"/>
              <a:buChar char="○"/>
            </a:pPr>
            <a:r>
              <a:rPr lang="en-GB"/>
              <a:t>tsc --init</a:t>
            </a:r>
            <a:endParaRPr/>
          </a:p>
          <a:p>
            <a:pPr indent="-342900" lvl="0" marL="457200" rtl="0" algn="l">
              <a:spcBef>
                <a:spcPts val="0"/>
              </a:spcBef>
              <a:spcAft>
                <a:spcPts val="0"/>
              </a:spcAft>
              <a:buSzPts val="1800"/>
              <a:buChar char="●"/>
            </a:pPr>
            <a:r>
              <a:rPr lang="en-GB"/>
              <a:t>Check for the file </a:t>
            </a:r>
            <a:r>
              <a:rPr b="1" i="1" lang="en-GB"/>
              <a:t>tsconfig.json</a:t>
            </a:r>
            <a:endParaRPr b="1" i="1"/>
          </a:p>
          <a:p>
            <a:pPr indent="-342900" lvl="0" marL="457200" rtl="0" algn="l">
              <a:spcBef>
                <a:spcPts val="0"/>
              </a:spcBef>
              <a:spcAft>
                <a:spcPts val="0"/>
              </a:spcAft>
              <a:buSzPts val="1800"/>
              <a:buChar char="●"/>
            </a:pPr>
            <a:r>
              <a:rPr b="1" lang="en-GB"/>
              <a:t>target</a:t>
            </a:r>
            <a:endParaRPr b="1"/>
          </a:p>
          <a:p>
            <a:pPr indent="-317500" lvl="1" marL="914400" rtl="0" algn="l">
              <a:spcBef>
                <a:spcPts val="0"/>
              </a:spcBef>
              <a:spcAft>
                <a:spcPts val="0"/>
              </a:spcAft>
              <a:buSzPts val="1400"/>
              <a:buChar char="○"/>
            </a:pPr>
            <a:r>
              <a:rPr lang="en-GB"/>
              <a:t>This is used to set target jS version.</a:t>
            </a:r>
            <a:endParaRPr/>
          </a:p>
          <a:p>
            <a:pPr indent="-317500" lvl="1" marL="914400" rtl="0" algn="l">
              <a:spcBef>
                <a:spcPts val="0"/>
              </a:spcBef>
              <a:spcAft>
                <a:spcPts val="0"/>
              </a:spcAft>
              <a:buSzPts val="1400"/>
              <a:buChar char="○"/>
            </a:pPr>
            <a:r>
              <a:rPr lang="en-GB"/>
              <a:t>Depending on where you are going to deploy your application we can choose JS version.</a:t>
            </a:r>
            <a:endParaRPr/>
          </a:p>
          <a:p>
            <a:pPr indent="-342900" lvl="0" marL="457200" rtl="0" algn="l">
              <a:spcBef>
                <a:spcPts val="0"/>
              </a:spcBef>
              <a:spcAft>
                <a:spcPts val="0"/>
              </a:spcAft>
              <a:buSzPts val="1800"/>
              <a:buChar char="●"/>
            </a:pPr>
            <a:r>
              <a:rPr b="1" lang="en-GB"/>
              <a:t>module</a:t>
            </a:r>
            <a:endParaRPr b="1"/>
          </a:p>
          <a:p>
            <a:pPr indent="-317500" lvl="1" marL="914400" rtl="0" algn="l">
              <a:spcBef>
                <a:spcPts val="0"/>
              </a:spcBef>
              <a:spcAft>
                <a:spcPts val="0"/>
              </a:spcAft>
              <a:buSzPts val="1400"/>
              <a:buChar char="○"/>
            </a:pPr>
            <a:r>
              <a:rPr lang="en-GB"/>
              <a:t>Set to commonjs</a:t>
            </a:r>
            <a:endParaRPr/>
          </a:p>
        </p:txBody>
      </p:sp>
      <p:pic>
        <p:nvPicPr>
          <p:cNvPr id="124" name="Google Shape;124;g2ea7fb5dc73_0_282"/>
          <p:cNvPicPr preferRelativeResize="0"/>
          <p:nvPr/>
        </p:nvPicPr>
        <p:blipFill rotWithShape="1">
          <a:blip r:embed="rId3">
            <a:alphaModFix/>
          </a:blip>
          <a:srcRect b="0" l="0" r="0" t="0"/>
          <a:stretch/>
        </p:blipFill>
        <p:spPr>
          <a:xfrm>
            <a:off x="6245725" y="86343"/>
            <a:ext cx="2560780" cy="15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