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0808F0-5782-4A65-B3DF-8D47976F1E3F}">
  <a:tblStyle styleId="{130808F0-5782-4A65-B3DF-8D47976F1E3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398962" y="9555162"/>
            <a:ext cx="3362325" cy="49212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n"/>
          <p:cNvSpPr/>
          <p:nvPr>
            <p:ph idx="2" type="sldImg"/>
          </p:nvPr>
        </p:nvSpPr>
        <p:spPr>
          <a:xfrm>
            <a:off x="1138237" y="763587"/>
            <a:ext cx="5484812" cy="37607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 name="Google Shape;11;n"/>
          <p:cNvSpPr txBox="1"/>
          <p:nvPr>
            <p:ph idx="1" type="body"/>
          </p:nvPr>
        </p:nvSpPr>
        <p:spPr>
          <a:xfrm>
            <a:off x="777875" y="4776787"/>
            <a:ext cx="6207125" cy="45148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n"/>
          <p:cNvSpPr txBox="1"/>
          <p:nvPr>
            <p:ph idx="3" type="hdr"/>
          </p:nvPr>
        </p:nvSpPr>
        <p:spPr>
          <a:xfrm>
            <a:off x="0" y="0"/>
            <a:ext cx="3362325" cy="492125"/>
          </a:xfrm>
          <a:prstGeom prst="rect">
            <a:avLst/>
          </a:prstGeom>
          <a:noFill/>
          <a:ln>
            <a:noFill/>
          </a:ln>
        </p:spPr>
        <p:txBody>
          <a:bodyPr anchorCtr="0" anchor="t" bIns="91425" lIns="91425" spcFirstLastPara="1" rIns="91425" wrap="square" tIns="91425">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n"/>
          <p:cNvSpPr txBox="1"/>
          <p:nvPr>
            <p:ph idx="10" type="dt"/>
          </p:nvPr>
        </p:nvSpPr>
        <p:spPr>
          <a:xfrm>
            <a:off x="4398962" y="0"/>
            <a:ext cx="3362325" cy="492125"/>
          </a:xfrm>
          <a:prstGeom prst="rect">
            <a:avLst/>
          </a:prstGeom>
          <a:noFill/>
          <a:ln>
            <a:noFill/>
          </a:ln>
        </p:spPr>
        <p:txBody>
          <a:bodyPr anchorCtr="0" anchor="t" bIns="91425" lIns="91425" spcFirstLastPara="1" rIns="91425" wrap="square" tIns="91425">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n"/>
          <p:cNvSpPr txBox="1"/>
          <p:nvPr>
            <p:ph idx="11" type="ftr"/>
          </p:nvPr>
        </p:nvSpPr>
        <p:spPr>
          <a:xfrm>
            <a:off x="0" y="9555162"/>
            <a:ext cx="3362325" cy="492125"/>
          </a:xfrm>
          <a:prstGeom prst="rect">
            <a:avLst/>
          </a:prstGeom>
          <a:noFill/>
          <a:ln>
            <a:noFill/>
          </a:ln>
        </p:spPr>
        <p:txBody>
          <a:bodyPr anchorCtr="0" anchor="b" bIns="91425" lIns="91425" spcFirstLastPara="1" rIns="91425" wrap="square" tIns="91425">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n"/>
          <p:cNvSpPr txBox="1"/>
          <p:nvPr>
            <p:ph idx="4" type="sldNum"/>
          </p:nvPr>
        </p:nvSpPr>
        <p:spPr>
          <a:xfrm>
            <a:off x="4398962" y="9555162"/>
            <a:ext cx="3362325" cy="492125"/>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FFFFFF"/>
              </a:buClr>
              <a:buSzPts val="1400"/>
              <a:buFont typeface="Times New Roman"/>
              <a:buNone/>
            </a:pPr>
            <a:fld id="{00000000-1234-1234-1234-123412341234}" type="slidenum">
              <a:rPr b="0" i="0" lang="en-US" sz="14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 name="Google Shape;36;p1: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0: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0" name="Google Shape;90;p10: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1: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6" name="Google Shape;96;p11: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2: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2" name="Google Shape;102;p12: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3: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13: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4: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4" name="Google Shape;114;p14: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bb8486b8f_13_0:notes"/>
          <p:cNvSpPr txBox="1"/>
          <p:nvPr>
            <p:ph idx="12" type="sldNum"/>
          </p:nvPr>
        </p:nvSpPr>
        <p:spPr>
          <a:xfrm>
            <a:off x="4398962" y="9555162"/>
            <a:ext cx="3362400" cy="4920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sz="1400"/>
          </a:p>
        </p:txBody>
      </p:sp>
      <p:sp>
        <p:nvSpPr>
          <p:cNvPr id="120" name="Google Shape;120;gfbb8486b8f_13_0:notes"/>
          <p:cNvSpPr/>
          <p:nvPr>
            <p:ph idx="2" type="sldImg"/>
          </p:nvPr>
        </p:nvSpPr>
        <p:spPr>
          <a:xfrm>
            <a:off x="1138237" y="763587"/>
            <a:ext cx="5484900" cy="37608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bb8486b8f_13_0:notes"/>
          <p:cNvSpPr txBox="1"/>
          <p:nvPr>
            <p:ph idx="1" type="body"/>
          </p:nvPr>
        </p:nvSpPr>
        <p:spPr>
          <a:xfrm>
            <a:off x="777875" y="4776787"/>
            <a:ext cx="6207000" cy="45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fbb8486b8f_13_0:notes"/>
          <p:cNvSpPr txBox="1"/>
          <p:nvPr>
            <p:ph idx="3" type="sldNum"/>
          </p:nvPr>
        </p:nvSpPr>
        <p:spPr>
          <a:xfrm>
            <a:off x="4398962" y="9555162"/>
            <a:ext cx="3362400" cy="492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FFFFFF"/>
              </a:buClr>
              <a:buSzPts val="1400"/>
              <a:buFont typeface="Times New Roman"/>
              <a:buNone/>
            </a:pPr>
            <a:fld id="{00000000-1234-1234-1234-123412341234}" type="slidenum">
              <a:rPr lang="en-US"/>
              <a:t>‹#›</a:t>
            </a:fld>
            <a:endParaRPr>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5: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8" name="Google Shape;128;p15: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6: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4" name="Google Shape;134;p16: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7: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0" name="Google Shape;140;p17: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8: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18: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 name="Google Shape;42;p2: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9: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p19: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0: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8" name="Google Shape;158;p20: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1: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4" name="Google Shape;164;p21: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2: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0" name="Google Shape;170;p22: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3: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2" name="Google Shape;182;p23: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4: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8" name="Google Shape;188;p24: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5: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4" name="Google Shape;194;p25: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6: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0" name="Google Shape;200;p26: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7: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7" name="Google Shape;207;p27: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8: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3" name="Google Shape;213;p28: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 name="Google Shape;48;p3: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9: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9" name="Google Shape;219;p29: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0: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5" name="Google Shape;225;p30: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31: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2: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7" name="Google Shape;237;p32: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3: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3" name="Google Shape;243;p33: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4: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9" name="Google Shape;249;p34: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5: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5" name="Google Shape;255;p35: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6: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1" name="Google Shape;261;p36: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7: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7" name="Google Shape;267;p37: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8: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3" name="Google Shape;273;p38: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 name="Google Shape;54;p4: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9: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9" name="Google Shape;279;p39: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0: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5" name="Google Shape;285;p40: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1" name="Google Shape;291;p41: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2: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8" name="Google Shape;298;p42: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3: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4" name="Google Shape;304;p43: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4:notes"/>
          <p:cNvSpPr txBox="1"/>
          <p:nvPr>
            <p:ph idx="12" type="sldNum"/>
          </p:nvPr>
        </p:nvSpPr>
        <p:spPr>
          <a:xfrm>
            <a:off x="4398962" y="9555162"/>
            <a:ext cx="3362400" cy="4920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1" name="Google Shape;311;p44:notes"/>
          <p:cNvSpPr/>
          <p:nvPr>
            <p:ph idx="2" type="sldImg"/>
          </p:nvPr>
        </p:nvSpPr>
        <p:spPr>
          <a:xfrm>
            <a:off x="1138237" y="763587"/>
            <a:ext cx="5484900" cy="3760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44:notes"/>
          <p:cNvSpPr txBox="1"/>
          <p:nvPr>
            <p:ph idx="1" type="body"/>
          </p:nvPr>
        </p:nvSpPr>
        <p:spPr>
          <a:xfrm>
            <a:off x="777875" y="4776787"/>
            <a:ext cx="6207000" cy="45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44:notes"/>
          <p:cNvSpPr txBox="1"/>
          <p:nvPr>
            <p:ph idx="3" type="sldNum"/>
          </p:nvPr>
        </p:nvSpPr>
        <p:spPr>
          <a:xfrm>
            <a:off x="4398962" y="9555162"/>
            <a:ext cx="3362400" cy="4920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400"/>
              <a:buFont typeface="Times New Roman"/>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5:notes"/>
          <p:cNvSpPr txBox="1"/>
          <p:nvPr>
            <p:ph idx="12" type="sldNum"/>
          </p:nvPr>
        </p:nvSpPr>
        <p:spPr>
          <a:xfrm>
            <a:off x="4398962" y="9555162"/>
            <a:ext cx="3362400" cy="4920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9" name="Google Shape;319;p45:notes"/>
          <p:cNvSpPr/>
          <p:nvPr>
            <p:ph idx="2" type="sldImg"/>
          </p:nvPr>
        </p:nvSpPr>
        <p:spPr>
          <a:xfrm>
            <a:off x="1138237" y="763587"/>
            <a:ext cx="5484900" cy="3760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45:notes"/>
          <p:cNvSpPr txBox="1"/>
          <p:nvPr>
            <p:ph idx="1" type="body"/>
          </p:nvPr>
        </p:nvSpPr>
        <p:spPr>
          <a:xfrm>
            <a:off x="777875" y="4776787"/>
            <a:ext cx="6207000" cy="45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45:notes"/>
          <p:cNvSpPr txBox="1"/>
          <p:nvPr>
            <p:ph idx="3" type="sldNum"/>
          </p:nvPr>
        </p:nvSpPr>
        <p:spPr>
          <a:xfrm>
            <a:off x="4398962" y="9555162"/>
            <a:ext cx="3362400" cy="4920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400"/>
              <a:buFont typeface="Times New Roman"/>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6: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9" name="Google Shape;329;p46: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7: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5" name="Google Shape;335;p47: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8: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1" name="Google Shape;341;p48: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 name="Google Shape;60;p5: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9:notes"/>
          <p:cNvSpPr/>
          <p:nvPr>
            <p:ph idx="2" type="sldImg"/>
          </p:nvPr>
        </p:nvSpPr>
        <p:spPr>
          <a:xfrm>
            <a:off x="1138237" y="763587"/>
            <a:ext cx="5491162" cy="3767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8" name="Google Shape;348;p49:notes"/>
          <p:cNvSpPr txBox="1"/>
          <p:nvPr>
            <p:ph idx="1" type="body"/>
          </p:nvPr>
        </p:nvSpPr>
        <p:spPr>
          <a:xfrm>
            <a:off x="777875" y="4776787"/>
            <a:ext cx="6213475" cy="4521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0:notes"/>
          <p:cNvSpPr/>
          <p:nvPr>
            <p:ph idx="2" type="sldImg"/>
          </p:nvPr>
        </p:nvSpPr>
        <p:spPr>
          <a:xfrm>
            <a:off x="1138237" y="763587"/>
            <a:ext cx="5491162" cy="3767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4" name="Google Shape;354;p50:notes"/>
          <p:cNvSpPr txBox="1"/>
          <p:nvPr>
            <p:ph idx="1" type="body"/>
          </p:nvPr>
        </p:nvSpPr>
        <p:spPr>
          <a:xfrm>
            <a:off x="777875" y="4776787"/>
            <a:ext cx="6213475" cy="4521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2e41c5d7e_4_0:notes"/>
          <p:cNvSpPr txBox="1"/>
          <p:nvPr>
            <p:ph idx="12" type="sldNum"/>
          </p:nvPr>
        </p:nvSpPr>
        <p:spPr>
          <a:xfrm>
            <a:off x="4398962" y="9555162"/>
            <a:ext cx="3362400" cy="4920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sz="1400"/>
          </a:p>
        </p:txBody>
      </p:sp>
      <p:sp>
        <p:nvSpPr>
          <p:cNvPr id="360" name="Google Shape;360;g142e41c5d7e_4_0:notes"/>
          <p:cNvSpPr/>
          <p:nvPr>
            <p:ph idx="2" type="sldImg"/>
          </p:nvPr>
        </p:nvSpPr>
        <p:spPr>
          <a:xfrm>
            <a:off x="1138237" y="763587"/>
            <a:ext cx="5484900" cy="37608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42e41c5d7e_4_0:notes"/>
          <p:cNvSpPr txBox="1"/>
          <p:nvPr>
            <p:ph idx="1" type="body"/>
          </p:nvPr>
        </p:nvSpPr>
        <p:spPr>
          <a:xfrm>
            <a:off x="777875" y="4776787"/>
            <a:ext cx="6207000" cy="45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42e41c5d7e_4_0:notes"/>
          <p:cNvSpPr txBox="1"/>
          <p:nvPr>
            <p:ph idx="3" type="sldNum"/>
          </p:nvPr>
        </p:nvSpPr>
        <p:spPr>
          <a:xfrm>
            <a:off x="4398962" y="9555162"/>
            <a:ext cx="3362400" cy="492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FFFFFF"/>
              </a:buClr>
              <a:buSzPts val="1400"/>
              <a:buFont typeface="Times New Roman"/>
              <a:buNone/>
            </a:pPr>
            <a:fld id="{00000000-1234-1234-1234-123412341234}" type="slidenum">
              <a:rPr lang="en-US"/>
              <a:t>‹#›</a:t>
            </a:fld>
            <a:endParaRPr>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8" name="Google Shape;368;p51: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 name="Google Shape;66;p6: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7: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2" name="Google Shape;72;p7: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8: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8" name="Google Shape;78;p8: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9:notes"/>
          <p:cNvSpPr/>
          <p:nvPr>
            <p:ph idx="2" type="sldImg"/>
          </p:nvPr>
        </p:nvSpPr>
        <p:spPr>
          <a:xfrm>
            <a:off x="1138237" y="763587"/>
            <a:ext cx="54943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 name="Google Shape;84;p9:notes"/>
          <p:cNvSpPr txBox="1"/>
          <p:nvPr>
            <p:ph idx="1" type="body"/>
          </p:nvPr>
        </p:nvSpPr>
        <p:spPr>
          <a:xfrm>
            <a:off x="777875" y="4776787"/>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22" name="Shape 22"/>
        <p:cNvGrpSpPr/>
        <p:nvPr/>
      </p:nvGrpSpPr>
      <p:grpSpPr>
        <a:xfrm>
          <a:off x="0" y="0"/>
          <a:ext cx="0" cy="0"/>
          <a:chOff x="0" y="0"/>
          <a:chExt cx="0" cy="0"/>
        </a:xfrm>
      </p:grpSpPr>
      <p:sp>
        <p:nvSpPr>
          <p:cNvPr id="23" name="Google Shape;23;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9pPr>
          </a:lstStyle>
          <a:p/>
        </p:txBody>
      </p:sp>
      <p:sp>
        <p:nvSpPr>
          <p:cNvPr id="24" name="Google Shape;24;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rtl="0" algn="l">
              <a:lnSpc>
                <a:spcPct val="93000"/>
              </a:lnSpc>
              <a:spcBef>
                <a:spcPts val="0"/>
              </a:spcBef>
              <a:spcAft>
                <a:spcPts val="0"/>
              </a:spcAft>
              <a:buClr>
                <a:srgbClr val="000000"/>
              </a:buClr>
              <a:buSzPts val="1400"/>
              <a:buFont typeface="Arial"/>
              <a:buNone/>
              <a:defRPr b="0" i="0" sz="3200" u="none" cap="none" strike="noStrike">
                <a:solidFill>
                  <a:srgbClr val="FFFFFF"/>
                </a:solidFill>
                <a:latin typeface="Arial"/>
                <a:ea typeface="Arial"/>
                <a:cs typeface="Arial"/>
                <a:sym typeface="Arial"/>
              </a:defRPr>
            </a:lvl1pPr>
            <a:lvl2pPr lvl="1" marR="0" rtl="0" algn="l">
              <a:lnSpc>
                <a:spcPct val="93000"/>
              </a:lnSpc>
              <a:spcBef>
                <a:spcPts val="14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lvl="2" marR="0" rtl="0" algn="l">
              <a:lnSpc>
                <a:spcPct val="93000"/>
              </a:lnSpc>
              <a:spcBef>
                <a:spcPts val="11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93000"/>
              </a:lnSpc>
              <a:spcBef>
                <a:spcPts val="8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25" name="Google Shape;25;p2"/>
          <p:cNvSpPr txBox="1"/>
          <p:nvPr>
            <p:ph idx="10" type="dt"/>
          </p:nvPr>
        </p:nvSpPr>
        <p:spPr>
          <a:xfrm>
            <a:off x="503237" y="6994525"/>
            <a:ext cx="2336800" cy="509587"/>
          </a:xfrm>
          <a:prstGeom prst="rect">
            <a:avLst/>
          </a:prstGeom>
          <a:noFill/>
          <a:ln>
            <a:noFill/>
          </a:ln>
        </p:spPr>
        <p:txBody>
          <a:bodyPr anchorCtr="0" anchor="t" bIns="91425" lIns="91425" spcFirstLastPara="1" rIns="91425" wrap="square" tIns="91425">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
          <p:cNvSpPr txBox="1"/>
          <p:nvPr>
            <p:ph idx="11" type="ftr"/>
          </p:nvPr>
        </p:nvSpPr>
        <p:spPr>
          <a:xfrm>
            <a:off x="3448050" y="6994525"/>
            <a:ext cx="3184525" cy="509587"/>
          </a:xfrm>
          <a:prstGeom prst="rect">
            <a:avLst/>
          </a:prstGeom>
          <a:noFill/>
          <a:ln>
            <a:noFill/>
          </a:ln>
        </p:spPr>
        <p:txBody>
          <a:bodyPr anchorCtr="0" anchor="t" bIns="91425" lIns="91425" spcFirstLastPara="1" rIns="91425" wrap="square" tIns="91425">
            <a:noAutofit/>
          </a:bodyPr>
          <a:lstStyle>
            <a:lvl1pPr lvl="0" marR="0" rtl="0" algn="ctr">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Google Shape;27;p2"/>
          <p:cNvSpPr txBox="1"/>
          <p:nvPr>
            <p:ph idx="12" type="sldNum"/>
          </p:nvPr>
        </p:nvSpPr>
        <p:spPr>
          <a:xfrm>
            <a:off x="7227887" y="6994525"/>
            <a:ext cx="2336800" cy="509587"/>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8" name="Shape 28"/>
        <p:cNvGrpSpPr/>
        <p:nvPr/>
      </p:nvGrpSpPr>
      <p:grpSpPr>
        <a:xfrm>
          <a:off x="0" y="0"/>
          <a:ext cx="0" cy="0"/>
          <a:chOff x="0" y="0"/>
          <a:chExt cx="0" cy="0"/>
        </a:xfrm>
      </p:grpSpPr>
      <p:sp>
        <p:nvSpPr>
          <p:cNvPr id="29" name="Google Shape;29;p3"/>
          <p:cNvSpPr txBox="1"/>
          <p:nvPr>
            <p:ph type="title"/>
          </p:nvPr>
        </p:nvSpPr>
        <p:spPr>
          <a:xfrm>
            <a:off x="503237" y="301625"/>
            <a:ext cx="9059862" cy="1250950"/>
          </a:xfrm>
          <a:prstGeom prst="rect">
            <a:avLst/>
          </a:prstGeom>
          <a:noFill/>
          <a:ln>
            <a:noFill/>
          </a:ln>
        </p:spPr>
        <p:txBody>
          <a:bodyPr anchorCtr="0" anchor="ctr" bIns="91425" lIns="91425" spcFirstLastPara="1" rIns="91425" wrap="square" tIns="91425">
            <a:noAutofit/>
          </a:bodyPr>
          <a:lstStyle>
            <a:lvl1pPr lvl="0"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9pPr>
          </a:lstStyle>
          <a:p/>
        </p:txBody>
      </p:sp>
      <p:sp>
        <p:nvSpPr>
          <p:cNvPr id="30" name="Google Shape;30;p3"/>
          <p:cNvSpPr txBox="1"/>
          <p:nvPr>
            <p:ph idx="1" type="body"/>
          </p:nvPr>
        </p:nvSpPr>
        <p:spPr>
          <a:xfrm>
            <a:off x="503237" y="2165350"/>
            <a:ext cx="9059862" cy="426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3000"/>
              </a:lnSpc>
              <a:spcBef>
                <a:spcPts val="0"/>
              </a:spcBef>
              <a:spcAft>
                <a:spcPts val="0"/>
              </a:spcAft>
              <a:buClr>
                <a:srgbClr val="000000"/>
              </a:buClr>
              <a:buSzPts val="1400"/>
              <a:buFont typeface="Arial"/>
              <a:buNone/>
              <a:defRPr b="0" i="0" sz="3200" u="none" cap="none" strike="noStrike">
                <a:solidFill>
                  <a:srgbClr val="FFFFFF"/>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31" name="Google Shape;31;p3"/>
          <p:cNvSpPr txBox="1"/>
          <p:nvPr>
            <p:ph idx="10" type="dt"/>
          </p:nvPr>
        </p:nvSpPr>
        <p:spPr>
          <a:xfrm>
            <a:off x="503237" y="6994525"/>
            <a:ext cx="2336800" cy="509587"/>
          </a:xfrm>
          <a:prstGeom prst="rect">
            <a:avLst/>
          </a:prstGeom>
          <a:noFill/>
          <a:ln>
            <a:noFill/>
          </a:ln>
        </p:spPr>
        <p:txBody>
          <a:bodyPr anchorCtr="0" anchor="t" bIns="91425" lIns="91425" spcFirstLastPara="1" rIns="91425" wrap="square" tIns="91425">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3"/>
          <p:cNvSpPr txBox="1"/>
          <p:nvPr>
            <p:ph idx="11" type="ftr"/>
          </p:nvPr>
        </p:nvSpPr>
        <p:spPr>
          <a:xfrm>
            <a:off x="3448050" y="6994525"/>
            <a:ext cx="3184525" cy="509587"/>
          </a:xfrm>
          <a:prstGeom prst="rect">
            <a:avLst/>
          </a:prstGeom>
          <a:noFill/>
          <a:ln>
            <a:noFill/>
          </a:ln>
        </p:spPr>
        <p:txBody>
          <a:bodyPr anchorCtr="0" anchor="t" bIns="91425" lIns="91425" spcFirstLastPara="1" rIns="91425" wrap="square" tIns="91425">
            <a:noAutofit/>
          </a:bodyPr>
          <a:lstStyle>
            <a:lvl1pPr lvl="0" marR="0" rtl="0" algn="ctr">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3"/>
          <p:cNvSpPr txBox="1"/>
          <p:nvPr>
            <p:ph idx="12" type="sldNum"/>
          </p:nvPr>
        </p:nvSpPr>
        <p:spPr>
          <a:xfrm>
            <a:off x="7227887" y="6994525"/>
            <a:ext cx="2336800" cy="509587"/>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 name="Shape 16"/>
        <p:cNvGrpSpPr/>
        <p:nvPr/>
      </p:nvGrpSpPr>
      <p:grpSpPr>
        <a:xfrm>
          <a:off x="0" y="0"/>
          <a:ext cx="0" cy="0"/>
          <a:chOff x="0" y="0"/>
          <a:chExt cx="0" cy="0"/>
        </a:xfrm>
      </p:grpSpPr>
      <p:sp>
        <p:nvSpPr>
          <p:cNvPr id="17" name="Google Shape;17;p1"/>
          <p:cNvSpPr txBox="1"/>
          <p:nvPr>
            <p:ph type="title"/>
          </p:nvPr>
        </p:nvSpPr>
        <p:spPr>
          <a:xfrm>
            <a:off x="503237" y="301625"/>
            <a:ext cx="9059862" cy="1250950"/>
          </a:xfrm>
          <a:prstGeom prst="rect">
            <a:avLst/>
          </a:prstGeom>
          <a:noFill/>
          <a:ln>
            <a:noFill/>
          </a:ln>
        </p:spPr>
        <p:txBody>
          <a:bodyPr anchorCtr="0" anchor="ctr" bIns="91425" lIns="91425" spcFirstLastPara="1" rIns="91425" wrap="square" tIns="91425">
            <a:noAutofit/>
          </a:bodyPr>
          <a:lstStyle>
            <a:lvl1pPr lvl="0"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9pPr>
          </a:lstStyle>
          <a:p/>
        </p:txBody>
      </p:sp>
      <p:sp>
        <p:nvSpPr>
          <p:cNvPr id="18" name="Google Shape;18;p1"/>
          <p:cNvSpPr txBox="1"/>
          <p:nvPr>
            <p:ph idx="1" type="body"/>
          </p:nvPr>
        </p:nvSpPr>
        <p:spPr>
          <a:xfrm>
            <a:off x="503237" y="2165350"/>
            <a:ext cx="9059862" cy="426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3000"/>
              </a:lnSpc>
              <a:spcBef>
                <a:spcPts val="0"/>
              </a:spcBef>
              <a:spcAft>
                <a:spcPts val="0"/>
              </a:spcAft>
              <a:buClr>
                <a:srgbClr val="000000"/>
              </a:buClr>
              <a:buSzPts val="1400"/>
              <a:buFont typeface="Arial"/>
              <a:buNone/>
              <a:defRPr b="0" i="0" sz="3200" u="none" cap="none" strike="noStrike">
                <a:solidFill>
                  <a:srgbClr val="FFFFFF"/>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19" name="Google Shape;19;p1"/>
          <p:cNvSpPr txBox="1"/>
          <p:nvPr>
            <p:ph idx="10" type="dt"/>
          </p:nvPr>
        </p:nvSpPr>
        <p:spPr>
          <a:xfrm>
            <a:off x="503237" y="6994525"/>
            <a:ext cx="2336800" cy="509587"/>
          </a:xfrm>
          <a:prstGeom prst="rect">
            <a:avLst/>
          </a:prstGeom>
          <a:noFill/>
          <a:ln>
            <a:noFill/>
          </a:ln>
        </p:spPr>
        <p:txBody>
          <a:bodyPr anchorCtr="0" anchor="t" bIns="91425" lIns="91425" spcFirstLastPara="1" rIns="91425" wrap="square" tIns="91425">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
          <p:cNvSpPr txBox="1"/>
          <p:nvPr>
            <p:ph idx="11" type="ftr"/>
          </p:nvPr>
        </p:nvSpPr>
        <p:spPr>
          <a:xfrm>
            <a:off x="3448050" y="6994525"/>
            <a:ext cx="3184525" cy="509587"/>
          </a:xfrm>
          <a:prstGeom prst="rect">
            <a:avLst/>
          </a:prstGeom>
          <a:noFill/>
          <a:ln>
            <a:noFill/>
          </a:ln>
        </p:spPr>
        <p:txBody>
          <a:bodyPr anchorCtr="0" anchor="t" bIns="91425" lIns="91425" spcFirstLastPara="1" rIns="91425" wrap="square" tIns="91425">
            <a:noAutofit/>
          </a:bodyPr>
          <a:lstStyle>
            <a:lvl1pPr lvl="0" marR="0" rtl="0" algn="ctr">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2" type="sldNum"/>
          </p:nvPr>
        </p:nvSpPr>
        <p:spPr>
          <a:xfrm>
            <a:off x="7227887" y="6994525"/>
            <a:ext cx="2336800" cy="509587"/>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37" name="Shape 37"/>
        <p:cNvGrpSpPr/>
        <p:nvPr/>
      </p:nvGrpSpPr>
      <p:grpSpPr>
        <a:xfrm>
          <a:off x="0" y="0"/>
          <a:ext cx="0" cy="0"/>
          <a:chOff x="0" y="0"/>
          <a:chExt cx="0" cy="0"/>
        </a:xfrm>
      </p:grpSpPr>
      <p:sp>
        <p:nvSpPr>
          <p:cNvPr id="38" name="Google Shape;38;p4"/>
          <p:cNvSpPr txBox="1"/>
          <p:nvPr>
            <p:ph idx="4294967295" type="title"/>
          </p:nvPr>
        </p:nvSpPr>
        <p:spPr>
          <a:xfrm>
            <a:off x="503237" y="88900"/>
            <a:ext cx="9070975" cy="58102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000000"/>
              </a:buClr>
              <a:buSzPts val="1400"/>
              <a:buFont typeface="Arial"/>
              <a:buNone/>
            </a:pPr>
            <a:r>
              <a:t/>
            </a:r>
            <a:endParaRPr b="1" i="0" sz="4100" u="none" cap="none" strike="noStrike">
              <a:solidFill>
                <a:srgbClr val="FFFFFF"/>
              </a:solidFill>
              <a:latin typeface="Arial"/>
              <a:ea typeface="Arial"/>
              <a:cs typeface="Arial"/>
              <a:sym typeface="Arial"/>
            </a:endParaRPr>
          </a:p>
        </p:txBody>
      </p:sp>
      <p:sp>
        <p:nvSpPr>
          <p:cNvPr id="39" name="Google Shape;39;p4"/>
          <p:cNvSpPr txBox="1"/>
          <p:nvPr>
            <p:ph idx="1" type="subTitle"/>
          </p:nvPr>
        </p:nvSpPr>
        <p:spPr>
          <a:xfrm>
            <a:off x="255587" y="1920875"/>
            <a:ext cx="9070975" cy="5284787"/>
          </a:xfrm>
          <a:prstGeom prst="rect">
            <a:avLst/>
          </a:prstGeom>
          <a:noFill/>
          <a:ln>
            <a:noFill/>
          </a:ln>
        </p:spPr>
        <p:txBody>
          <a:bodyPr anchorCtr="0" anchor="t" bIns="0" lIns="0" spcFirstLastPara="1" rIns="0" wrap="square" tIns="28075">
            <a:noAutofit/>
          </a:bodyPr>
          <a:lstStyle/>
          <a:p>
            <a:pPr indent="0" lvl="0" marL="0" marR="0" rtl="0" algn="ctr">
              <a:lnSpc>
                <a:spcPct val="93000"/>
              </a:lnSpc>
              <a:spcBef>
                <a:spcPts val="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a:p>
            <a:pPr indent="-228600" lvl="4" marL="2057400" marR="0" rtl="0" algn="l">
              <a:lnSpc>
                <a:spcPct val="93000"/>
              </a:lnSpc>
              <a:spcBef>
                <a:spcPts val="0"/>
              </a:spcBef>
              <a:spcAft>
                <a:spcPts val="0"/>
              </a:spcAft>
              <a:buClr>
                <a:srgbClr val="FFFFFF"/>
              </a:buClr>
              <a:buSzPts val="1400"/>
              <a:buFont typeface="Comic Sans MS"/>
              <a:buNone/>
            </a:pPr>
            <a:r>
              <a:rPr b="0" i="0" lang="en-US" sz="5400" u="none" cap="none" strike="noStrike">
                <a:solidFill>
                  <a:srgbClr val="FFFFFF"/>
                </a:solidFill>
                <a:latin typeface="Comic Sans MS"/>
                <a:ea typeface="Comic Sans MS"/>
                <a:cs typeface="Comic Sans MS"/>
                <a:sym typeface="Comic Sans MS"/>
              </a:rPr>
              <a:t>         DAY 1 </a:t>
            </a:r>
            <a:endParaRPr b="0" i="0" sz="20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342900" lvl="0" marL="342900" marR="0" rtl="0" algn="l">
              <a:lnSpc>
                <a:spcPct val="93000"/>
              </a:lnSpc>
              <a:spcBef>
                <a:spcPts val="0"/>
              </a:spcBef>
              <a:spcAft>
                <a:spcPts val="0"/>
              </a:spcAft>
              <a:buClr>
                <a:srgbClr val="000000"/>
              </a:buClr>
              <a:buSzPts val="1400"/>
              <a:buFont typeface="Arial"/>
              <a:buNone/>
            </a:pPr>
            <a:r>
              <a:t/>
            </a:r>
            <a:endParaRPr b="0" i="0" sz="30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3"/>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3.Software Testing Life Cycle in Agile</a:t>
            </a:r>
            <a:endParaRPr b="1" i="0" sz="4100" u="none" cap="none" strike="noStrike">
              <a:solidFill>
                <a:srgbClr val="FFFFFF"/>
              </a:solidFill>
              <a:latin typeface="Arial"/>
              <a:ea typeface="Arial"/>
              <a:cs typeface="Arial"/>
              <a:sym typeface="Arial"/>
            </a:endParaRPr>
          </a:p>
        </p:txBody>
      </p:sp>
      <p:sp>
        <p:nvSpPr>
          <p:cNvPr id="93" name="Google Shape;93;p13"/>
          <p:cNvSpPr txBox="1"/>
          <p:nvPr>
            <p:ph idx="1" type="body"/>
          </p:nvPr>
        </p:nvSpPr>
        <p:spPr>
          <a:xfrm>
            <a:off x="503225" y="2165350"/>
            <a:ext cx="9071100" cy="4696800"/>
          </a:xfrm>
          <a:prstGeom prst="rect">
            <a:avLst/>
          </a:prstGeom>
          <a:noFill/>
          <a:ln>
            <a:noFill/>
          </a:ln>
        </p:spPr>
        <p:txBody>
          <a:bodyPr anchorCtr="0" anchor="t" bIns="0" lIns="0" spcFirstLastPara="1" rIns="0" wrap="square" tIns="28075">
            <a:noAutofit/>
          </a:bodyPr>
          <a:lstStyle/>
          <a:p>
            <a:pPr indent="-394335" lvl="0" marL="422275" marR="0" rtl="0" algn="l">
              <a:lnSpc>
                <a:spcPct val="93000"/>
              </a:lnSpc>
              <a:spcBef>
                <a:spcPts val="0"/>
              </a:spcBef>
              <a:spcAft>
                <a:spcPts val="0"/>
              </a:spcAft>
              <a:buClr>
                <a:srgbClr val="FFFF00"/>
              </a:buClr>
              <a:buSzPts val="2600"/>
              <a:buFont typeface="Noto Sans Symbols"/>
              <a:buChar char="●"/>
            </a:pPr>
            <a:r>
              <a:rPr b="0" i="0" lang="en-US" sz="2600" u="none" cap="none" strike="noStrike">
                <a:solidFill>
                  <a:srgbClr val="FFFFFF"/>
                </a:solidFill>
                <a:latin typeface="Arial"/>
                <a:ea typeface="Arial"/>
                <a:cs typeface="Arial"/>
                <a:sym typeface="Arial"/>
              </a:rPr>
              <a:t>Software Testing Life Cycle refers to a testing process which has specific steps to be executed in a definite sequence to ensure that the quality goals have been met. </a:t>
            </a:r>
            <a:endParaRPr b="0" i="0" sz="2600" u="none" cap="none" strike="noStrike">
              <a:solidFill>
                <a:srgbClr val="FFFFFF"/>
              </a:solidFill>
              <a:latin typeface="Arial"/>
              <a:ea typeface="Arial"/>
              <a:cs typeface="Arial"/>
              <a:sym typeface="Arial"/>
            </a:endParaRPr>
          </a:p>
          <a:p>
            <a:pPr indent="-394335" lvl="0" marL="422275" marR="0" rtl="0" algn="l">
              <a:lnSpc>
                <a:spcPct val="93000"/>
              </a:lnSpc>
              <a:spcBef>
                <a:spcPts val="1400"/>
              </a:spcBef>
              <a:spcAft>
                <a:spcPts val="0"/>
              </a:spcAft>
              <a:buClr>
                <a:srgbClr val="FFFF00"/>
              </a:buClr>
              <a:buSzPts val="2600"/>
              <a:buFont typeface="Noto Sans Symbols"/>
              <a:buChar char="●"/>
            </a:pPr>
            <a:r>
              <a:rPr b="0" i="0" lang="en-US" sz="2600" u="none" cap="none" strike="noStrike">
                <a:solidFill>
                  <a:srgbClr val="FFFFFF"/>
                </a:solidFill>
                <a:latin typeface="Arial"/>
                <a:ea typeface="Arial"/>
                <a:cs typeface="Arial"/>
                <a:sym typeface="Arial"/>
              </a:rPr>
              <a:t>In STLC process, each activity is carried out in a planned and systematic way.  </a:t>
            </a:r>
            <a:endParaRPr b="0" i="0" sz="2600" u="none" cap="none" strike="noStrike">
              <a:solidFill>
                <a:srgbClr val="FFFFFF"/>
              </a:solidFill>
              <a:latin typeface="Arial"/>
              <a:ea typeface="Arial"/>
              <a:cs typeface="Arial"/>
              <a:sym typeface="Arial"/>
            </a:endParaRPr>
          </a:p>
          <a:p>
            <a:pPr indent="-393700" lvl="0" marL="914400" marR="0" rtl="0" algn="l">
              <a:lnSpc>
                <a:spcPct val="93000"/>
              </a:lnSpc>
              <a:spcBef>
                <a:spcPts val="0"/>
              </a:spcBef>
              <a:spcAft>
                <a:spcPts val="0"/>
              </a:spcAft>
              <a:buClr>
                <a:srgbClr val="FFFFFF"/>
              </a:buClr>
              <a:buSzPts val="2600"/>
              <a:buChar char="●"/>
            </a:pPr>
            <a:r>
              <a:rPr lang="en-US" sz="2600">
                <a:solidFill>
                  <a:srgbClr val="FFFFFF"/>
                </a:solidFill>
              </a:rPr>
              <a:t>Requirements Analysis</a:t>
            </a:r>
            <a:endParaRPr sz="2600">
              <a:solidFill>
                <a:srgbClr val="FFFFFF"/>
              </a:solidFill>
            </a:endParaRPr>
          </a:p>
          <a:p>
            <a:pPr indent="-393700" lvl="0" marL="914400" marR="0" rtl="0" algn="l">
              <a:lnSpc>
                <a:spcPct val="93000"/>
              </a:lnSpc>
              <a:spcBef>
                <a:spcPts val="0"/>
              </a:spcBef>
              <a:spcAft>
                <a:spcPts val="0"/>
              </a:spcAft>
              <a:buClr>
                <a:srgbClr val="FFFFFF"/>
              </a:buClr>
              <a:buSzPts val="2600"/>
              <a:buChar char="●"/>
            </a:pPr>
            <a:r>
              <a:rPr lang="en-US" sz="2600">
                <a:solidFill>
                  <a:srgbClr val="FFFFFF"/>
                </a:solidFill>
              </a:rPr>
              <a:t>Test Planning</a:t>
            </a:r>
            <a:endParaRPr sz="2600">
              <a:solidFill>
                <a:srgbClr val="FFFFFF"/>
              </a:solidFill>
            </a:endParaRPr>
          </a:p>
          <a:p>
            <a:pPr indent="-393700" lvl="0" marL="914400" marR="0" rtl="0" algn="l">
              <a:lnSpc>
                <a:spcPct val="93000"/>
              </a:lnSpc>
              <a:spcBef>
                <a:spcPts val="0"/>
              </a:spcBef>
              <a:spcAft>
                <a:spcPts val="0"/>
              </a:spcAft>
              <a:buClr>
                <a:srgbClr val="FFFFFF"/>
              </a:buClr>
              <a:buSzPts val="2600"/>
              <a:buChar char="●"/>
            </a:pPr>
            <a:r>
              <a:rPr lang="en-US" sz="2600">
                <a:solidFill>
                  <a:srgbClr val="FFFFFF"/>
                </a:solidFill>
              </a:rPr>
              <a:t>Test Case Development</a:t>
            </a:r>
            <a:endParaRPr sz="2600">
              <a:solidFill>
                <a:srgbClr val="FFFFFF"/>
              </a:solidFill>
            </a:endParaRPr>
          </a:p>
          <a:p>
            <a:pPr indent="-393700" lvl="0" marL="914400" marR="0" rtl="0" algn="l">
              <a:lnSpc>
                <a:spcPct val="93000"/>
              </a:lnSpc>
              <a:spcBef>
                <a:spcPts val="0"/>
              </a:spcBef>
              <a:spcAft>
                <a:spcPts val="0"/>
              </a:spcAft>
              <a:buClr>
                <a:srgbClr val="FFFFFF"/>
              </a:buClr>
              <a:buSzPts val="2600"/>
              <a:buChar char="●"/>
            </a:pPr>
            <a:r>
              <a:rPr lang="en-US" sz="2600">
                <a:solidFill>
                  <a:srgbClr val="FFFFFF"/>
                </a:solidFill>
              </a:rPr>
              <a:t>Test Environment Setup</a:t>
            </a:r>
            <a:endParaRPr sz="2600">
              <a:solidFill>
                <a:srgbClr val="FFFFFF"/>
              </a:solidFill>
            </a:endParaRPr>
          </a:p>
          <a:p>
            <a:pPr indent="-393700" lvl="0" marL="914400" marR="0" rtl="0" algn="l">
              <a:lnSpc>
                <a:spcPct val="93000"/>
              </a:lnSpc>
              <a:spcBef>
                <a:spcPts val="0"/>
              </a:spcBef>
              <a:spcAft>
                <a:spcPts val="0"/>
              </a:spcAft>
              <a:buClr>
                <a:srgbClr val="FFFFFF"/>
              </a:buClr>
              <a:buSzPts val="2600"/>
              <a:buChar char="●"/>
            </a:pPr>
            <a:r>
              <a:rPr lang="en-US" sz="2600">
                <a:solidFill>
                  <a:srgbClr val="FFFFFF"/>
                </a:solidFill>
              </a:rPr>
              <a:t>Test Execution</a:t>
            </a:r>
            <a:endParaRPr sz="2600">
              <a:solidFill>
                <a:srgbClr val="FFFFFF"/>
              </a:solidFill>
            </a:endParaRPr>
          </a:p>
          <a:p>
            <a:pPr indent="-393700" lvl="0" marL="914400" marR="0" rtl="0" algn="l">
              <a:lnSpc>
                <a:spcPct val="93000"/>
              </a:lnSpc>
              <a:spcBef>
                <a:spcPts val="0"/>
              </a:spcBef>
              <a:spcAft>
                <a:spcPts val="0"/>
              </a:spcAft>
              <a:buClr>
                <a:srgbClr val="FFFFFF"/>
              </a:buClr>
              <a:buSzPts val="2600"/>
              <a:buChar char="●"/>
            </a:pPr>
            <a:r>
              <a:rPr lang="en-US" sz="2600">
                <a:solidFill>
                  <a:srgbClr val="FFFFFF"/>
                </a:solidFill>
              </a:rPr>
              <a:t>Test Closure</a:t>
            </a:r>
            <a:endParaRPr sz="2600">
              <a:solidFill>
                <a:srgbClr val="FFFFFF"/>
              </a:solidFill>
            </a:endParaRPr>
          </a:p>
          <a:p>
            <a:pPr indent="-228600" lvl="1" marL="914400" marR="0" rtl="0" algn="l">
              <a:lnSpc>
                <a:spcPct val="93000"/>
              </a:lnSpc>
              <a:spcBef>
                <a:spcPts val="0"/>
              </a:spcBef>
              <a:spcAft>
                <a:spcPts val="0"/>
              </a:spcAft>
              <a:buClr>
                <a:srgbClr val="FFFFFF"/>
              </a:buClr>
              <a:buSzPts val="2400"/>
              <a:buNone/>
            </a:pPr>
            <a:r>
              <a:t/>
            </a:r>
            <a:endParaRPr sz="2400">
              <a:solidFill>
                <a:srgbClr val="FFFFFF"/>
              </a:solidFill>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99" name="Google Shape;99;p14"/>
          <p:cNvSpPr txBox="1"/>
          <p:nvPr>
            <p:ph idx="1" type="body"/>
          </p:nvPr>
        </p:nvSpPr>
        <p:spPr>
          <a:xfrm>
            <a:off x="439737" y="1828800"/>
            <a:ext cx="9069387" cy="5394325"/>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260"/>
              <a:buFont typeface="Noto Sans Symbols"/>
              <a:buChar char="●"/>
            </a:pPr>
            <a:r>
              <a:rPr b="1" i="0" lang="en-US" sz="2800" u="none" cap="none" strike="noStrike">
                <a:solidFill>
                  <a:srgbClr val="FFFFFF"/>
                </a:solidFill>
                <a:latin typeface="Arial"/>
                <a:ea typeface="Arial"/>
                <a:cs typeface="Arial"/>
                <a:sym typeface="Arial"/>
              </a:rPr>
              <a:t>What is Agile Methodology:</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AGILE methodology is a practice that promotes continuous iteration of development and testing throughout the software development life-cycle of the project. Both development and testing activities are concurrent in Agile.</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a:p>
            <a:pPr indent="-550862" lvl="0" marL="550862" marR="0" rtl="0" algn="l">
              <a:lnSpc>
                <a:spcPct val="93000"/>
              </a:lnSpc>
              <a:spcBef>
                <a:spcPts val="1100"/>
              </a:spcBef>
              <a:spcAft>
                <a:spcPts val="0"/>
              </a:spcAft>
              <a:buClr>
                <a:srgbClr val="FFFFFF"/>
              </a:buClr>
              <a:buSzPts val="1260"/>
              <a:buFont typeface="Noto Sans Symbols"/>
              <a:buChar char="●"/>
            </a:pPr>
            <a:r>
              <a:rPr b="1" i="0" lang="en-US" sz="2800" u="none" cap="none" strike="noStrike">
                <a:solidFill>
                  <a:srgbClr val="FFFFFF"/>
                </a:solidFill>
                <a:latin typeface="Arial"/>
                <a:ea typeface="Arial"/>
                <a:cs typeface="Arial"/>
                <a:sym typeface="Arial"/>
              </a:rPr>
              <a:t>Advantages of Agile:</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Customer satisfaction by continuous delivery of updated software.</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Regular adaptation to changing circumstances.</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Quick turn around for customer feedback.</a:t>
            </a:r>
            <a:endParaRPr b="0" i="0" sz="2800" u="none" cap="none" strike="noStrike">
              <a:solidFill>
                <a:srgbClr val="000000"/>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503237" y="301625"/>
            <a:ext cx="9069387" cy="979487"/>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105" name="Google Shape;105;p15"/>
          <p:cNvSpPr txBox="1"/>
          <p:nvPr>
            <p:ph idx="1" type="body"/>
          </p:nvPr>
        </p:nvSpPr>
        <p:spPr>
          <a:xfrm>
            <a:off x="379412" y="1995487"/>
            <a:ext cx="9069387" cy="5394325"/>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990"/>
              <a:buFont typeface="Noto Sans Symbols"/>
              <a:buChar char="●"/>
            </a:pPr>
            <a:r>
              <a:rPr b="1" i="0" lang="en-US" sz="2200" u="none" cap="none" strike="noStrike">
                <a:solidFill>
                  <a:srgbClr val="FFFFFF"/>
                </a:solidFill>
                <a:latin typeface="Arial"/>
                <a:ea typeface="Arial"/>
                <a:cs typeface="Arial"/>
                <a:sym typeface="Arial"/>
              </a:rPr>
              <a:t>Involvement of Tester in Agile:</a:t>
            </a:r>
            <a:endParaRPr b="0" i="0" sz="3200" u="none" cap="none" strike="noStrike">
              <a:solidFill>
                <a:srgbClr val="FFFFFF"/>
              </a:solidFill>
              <a:latin typeface="Arial"/>
              <a:ea typeface="Arial"/>
              <a:cs typeface="Arial"/>
              <a:sym typeface="Arial"/>
            </a:endParaRPr>
          </a:p>
          <a:p>
            <a:pPr indent="-550862" lvl="0" marL="550862" marR="0" rtl="0" algn="l">
              <a:lnSpc>
                <a:spcPct val="93000"/>
              </a:lnSpc>
              <a:spcBef>
                <a:spcPts val="1400"/>
              </a:spcBef>
              <a:spcAft>
                <a:spcPts val="0"/>
              </a:spcAft>
              <a:buClr>
                <a:srgbClr val="FFFFFF"/>
              </a:buClr>
              <a:buSzPts val="990"/>
              <a:buFont typeface="Noto Sans Symbols"/>
              <a:buChar char="●"/>
            </a:pPr>
            <a:r>
              <a:rPr b="1" i="0" lang="en-US" sz="2200" u="none" cap="none" strike="noStrike">
                <a:solidFill>
                  <a:srgbClr val="FFFFFF"/>
                </a:solidFill>
                <a:latin typeface="Arial"/>
                <a:ea typeface="Arial"/>
                <a:cs typeface="Arial"/>
                <a:sym typeface="Arial"/>
              </a:rPr>
              <a:t>Release Planning:</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Sprint Planning- A joint session among product owner, Developer and QA to review the requirements.</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Story Grooming – To review the user story which contains the requirement in terms of effort required for development, testing and its complexity. Team members will come up with any clarification with respect to story and high level test coverage.</a:t>
            </a:r>
            <a:endParaRPr b="0" i="0" sz="2800" u="none" cap="none" strike="noStrike">
              <a:solidFill>
                <a:srgbClr val="000000"/>
              </a:solidFill>
              <a:latin typeface="Arial"/>
              <a:ea typeface="Arial"/>
              <a:cs typeface="Arial"/>
              <a:sym typeface="Arial"/>
            </a:endParaRPr>
          </a:p>
          <a:p>
            <a:pPr indent="-550862" lvl="0" marL="550862" marR="0" rtl="0" algn="l">
              <a:lnSpc>
                <a:spcPct val="93000"/>
              </a:lnSpc>
              <a:spcBef>
                <a:spcPts val="1100"/>
              </a:spcBef>
              <a:spcAft>
                <a:spcPts val="0"/>
              </a:spcAft>
              <a:buClr>
                <a:srgbClr val="FFFFFF"/>
              </a:buClr>
              <a:buSzPts val="990"/>
              <a:buFont typeface="Noto Sans Symbols"/>
              <a:buChar char="●"/>
            </a:pPr>
            <a:r>
              <a:rPr b="1" i="0" lang="en-US" sz="2200" u="none" cap="none" strike="noStrike">
                <a:solidFill>
                  <a:srgbClr val="FFFFFF"/>
                </a:solidFill>
                <a:latin typeface="Arial"/>
                <a:ea typeface="Arial"/>
                <a:cs typeface="Arial"/>
                <a:sym typeface="Arial"/>
              </a:rPr>
              <a:t>Constructive Phase of Sprint:</a:t>
            </a:r>
            <a:r>
              <a:rPr b="0" i="0" lang="en-US" sz="2200" u="none" cap="none" strike="noStrike">
                <a:solidFill>
                  <a:srgbClr val="FFFFFF"/>
                </a:solidFill>
                <a:latin typeface="Arial"/>
                <a:ea typeface="Arial"/>
                <a:cs typeface="Arial"/>
                <a:sym typeface="Arial"/>
              </a:rPr>
              <a:t>.</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Test Case Design: Designing test cases to cover the requirements of user story.</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sz="2200" u="none" cap="none" strike="noStrike">
                <a:solidFill>
                  <a:srgbClr val="FFFFFF"/>
                </a:solidFill>
                <a:latin typeface="Arial"/>
                <a:ea typeface="Arial"/>
                <a:cs typeface="Arial"/>
                <a:sym typeface="Arial"/>
              </a:rPr>
              <a:t>Test Execution : Execution of test cases to find out if there is any discrepancy in the implementation</a:t>
            </a:r>
            <a:r>
              <a:rPr b="0" i="0" lang="en-US" sz="2400" u="none" cap="none" strike="noStrike">
                <a:solidFill>
                  <a:srgbClr val="FFFFF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6"/>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111" name="Google Shape;111;p16"/>
          <p:cNvSpPr txBox="1"/>
          <p:nvPr>
            <p:ph idx="1" type="body"/>
          </p:nvPr>
        </p:nvSpPr>
        <p:spPr>
          <a:xfrm>
            <a:off x="503237" y="2165350"/>
            <a:ext cx="9069387" cy="4276725"/>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440"/>
              <a:buFont typeface="Noto Sans Symbols"/>
              <a:buChar char="●"/>
            </a:pPr>
            <a:r>
              <a:rPr b="0" i="0" lang="en-US" sz="3200" u="none" cap="none" strike="noStrike">
                <a:solidFill>
                  <a:srgbClr val="FFFFFF"/>
                </a:solidFill>
                <a:latin typeface="Arial"/>
                <a:ea typeface="Arial"/>
                <a:cs typeface="Arial"/>
                <a:sym typeface="Arial"/>
              </a:rPr>
              <a:t>User Story consists of :</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Story Description: A short, simple description of a feature told from the perspective of the person who desires the new capability, usually a user or customer of the system.</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Acceptance Criteria:  It provide a detailed scope of the requirement, which helps the team to understand the value and it helps them to break down the user stories in task(s) so that team can provide better effort estimation. </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503237" y="301625"/>
            <a:ext cx="9069387" cy="787400"/>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117" name="Google Shape;117;p17"/>
          <p:cNvSpPr txBox="1"/>
          <p:nvPr>
            <p:ph idx="1" type="body"/>
          </p:nvPr>
        </p:nvSpPr>
        <p:spPr>
          <a:xfrm>
            <a:off x="60325" y="1738312"/>
            <a:ext cx="9918700" cy="7086600"/>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080"/>
              <a:buFont typeface="Noto Sans Symbols"/>
              <a:buChar char="●"/>
            </a:pPr>
            <a:r>
              <a:rPr b="1" i="0" lang="en-US" sz="2400" u="none" cap="none" strike="noStrike">
                <a:solidFill>
                  <a:srgbClr val="FFFFFF"/>
                </a:solidFill>
                <a:latin typeface="Arial"/>
                <a:ea typeface="Arial"/>
                <a:cs typeface="Arial"/>
                <a:sym typeface="Arial"/>
              </a:rPr>
              <a:t>Case Study:</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As a railway user, I should get an option to cancel the  tickets, so that user can cancel the ticket and get refund.</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720"/>
              <a:buFont typeface="Noto Sans Symbols"/>
              <a:buChar char="●"/>
            </a:pPr>
            <a:r>
              <a:rPr b="1" i="0" lang="en-US" sz="1600" u="none" cap="none" strike="noStrike">
                <a:solidFill>
                  <a:srgbClr val="FFFFFF"/>
                </a:solidFill>
                <a:latin typeface="Arial"/>
                <a:ea typeface="Arial"/>
                <a:cs typeface="Arial"/>
                <a:sym typeface="Arial"/>
              </a:rPr>
              <a:t>Acceptance Criteria: </a:t>
            </a:r>
            <a:endParaRPr b="0" i="0" sz="2800" u="none" cap="none" strike="noStrike">
              <a:solidFill>
                <a:srgbClr val="000000"/>
              </a:solidFill>
              <a:latin typeface="Arial"/>
              <a:ea typeface="Arial"/>
              <a:cs typeface="Arial"/>
              <a:sym typeface="Arial"/>
            </a:endParaRPr>
          </a:p>
          <a:p>
            <a:pPr indent="-449260" lvl="2" marL="1782761" marR="0" rtl="0" algn="l">
              <a:lnSpc>
                <a:spcPct val="93000"/>
              </a:lnSpc>
              <a:spcBef>
                <a:spcPts val="11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A new button with Label “Cancel Ticket” should be displayed for cancelling the ticket.</a:t>
            </a:r>
            <a:endParaRPr b="0" i="0" sz="2400" u="none" cap="none" strike="noStrike">
              <a:solidFill>
                <a:srgbClr val="000000"/>
              </a:solidFill>
              <a:latin typeface="Arial"/>
              <a:ea typeface="Arial"/>
              <a:cs typeface="Arial"/>
              <a:sym typeface="Arial"/>
            </a:endParaRPr>
          </a:p>
          <a:p>
            <a:pPr indent="-449260" lvl="2" marL="1782761"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Button should not be displayed for those tickets for which journey date is previous than current date.</a:t>
            </a:r>
            <a:endParaRPr b="0" i="0" sz="2400" u="none" cap="none" strike="noStrike">
              <a:solidFill>
                <a:srgbClr val="000000"/>
              </a:solidFill>
              <a:latin typeface="Arial"/>
              <a:ea typeface="Arial"/>
              <a:cs typeface="Arial"/>
              <a:sym typeface="Arial"/>
            </a:endParaRPr>
          </a:p>
          <a:p>
            <a:pPr indent="-449260" lvl="2" marL="1782761"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amount should be calculated as follows:</a:t>
            </a:r>
            <a:endParaRPr b="0" i="0" sz="2400" u="none" cap="none" strike="noStrike">
              <a:solidFill>
                <a:srgbClr val="000000"/>
              </a:solidFill>
              <a:latin typeface="Arial"/>
              <a:ea typeface="Arial"/>
              <a:cs typeface="Arial"/>
              <a:sym typeface="Arial"/>
            </a:endParaRPr>
          </a:p>
          <a:p>
            <a:pPr indent="-449260" lvl="3" marL="2455862"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cancels the ticket 60 days prior to journey date.</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70%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cancels the ticket b/n 60-30 days prior to journey date</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50%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cancels the ticket between 30-10 days </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35%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cancels the ticket between 10-1 days </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20% of amount.</a:t>
            </a:r>
            <a:endParaRPr b="0" i="0" sz="2000" u="none" cap="none" strike="noStrike">
              <a:solidFill>
                <a:srgbClr val="000000"/>
              </a:solidFill>
              <a:latin typeface="Arial"/>
              <a:ea typeface="Arial"/>
              <a:cs typeface="Arial"/>
              <a:sym typeface="Arial"/>
            </a:endParaRPr>
          </a:p>
          <a:p>
            <a:pPr indent="-449260" lvl="2" marL="1782761"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User should get an email for successful cancellation.</a:t>
            </a:r>
            <a:endParaRPr b="0" i="0" sz="2400" u="none" cap="none" strike="noStrike">
              <a:solidFill>
                <a:srgbClr val="000000"/>
              </a:solidFill>
              <a:latin typeface="Arial"/>
              <a:ea typeface="Arial"/>
              <a:cs typeface="Arial"/>
              <a:sym typeface="Arial"/>
            </a:endParaRPr>
          </a:p>
          <a:p>
            <a:pPr indent="-550862" lvl="0" marL="550862" marR="0" rtl="0" algn="l">
              <a:lnSpc>
                <a:spcPct val="93000"/>
              </a:lnSpc>
              <a:spcBef>
                <a:spcPts val="800"/>
              </a:spcBef>
              <a:spcAft>
                <a:spcPts val="0"/>
              </a:spcAft>
              <a:buClr>
                <a:srgbClr val="FFFFFF"/>
              </a:buClr>
              <a:buSzPts val="1400"/>
              <a:buFont typeface="Arial"/>
              <a:buNone/>
            </a:pPr>
            <a:r>
              <a:t/>
            </a:r>
            <a:endParaRPr b="0" i="0" sz="2000" u="none" cap="none" strike="noStrike">
              <a:solidFill>
                <a:srgbClr val="FFFFFF"/>
              </a:solidFill>
              <a:latin typeface="Arial"/>
              <a:ea typeface="Arial"/>
              <a:cs typeface="Arial"/>
              <a:sym typeface="Arial"/>
            </a:endParaRPr>
          </a:p>
          <a:p>
            <a:pPr indent="-550862" lvl="0" marL="550862" marR="0" rtl="0" algn="l">
              <a:lnSpc>
                <a:spcPct val="93000"/>
              </a:lnSpc>
              <a:spcBef>
                <a:spcPts val="1400"/>
              </a:spcBef>
              <a:spcAft>
                <a:spcPts val="0"/>
              </a:spcAft>
              <a:buClr>
                <a:srgbClr val="FFFFFF"/>
              </a:buClr>
              <a:buSzPts val="1400"/>
              <a:buFont typeface="Arial"/>
              <a:buNone/>
            </a:pPr>
            <a:r>
              <a:t/>
            </a:r>
            <a:endParaRPr b="0" i="0" sz="2000" u="none" cap="none" strike="noStrike">
              <a:solidFill>
                <a:srgbClr val="FFFFFF"/>
              </a:solidFill>
              <a:latin typeface="Arial"/>
              <a:ea typeface="Arial"/>
              <a:cs typeface="Arial"/>
              <a:sym typeface="Arial"/>
            </a:endParaRPr>
          </a:p>
          <a:p>
            <a:pPr indent="-449260" lvl="4" marL="3128962" marR="0" rtl="0" algn="l">
              <a:lnSpc>
                <a:spcPct val="93000"/>
              </a:lnSpc>
              <a:spcBef>
                <a:spcPts val="1400"/>
              </a:spcBef>
              <a:spcAft>
                <a:spcPts val="0"/>
              </a:spcAft>
              <a:buClr>
                <a:srgbClr val="FFFFFF"/>
              </a:buClr>
              <a:buSzPts val="1400"/>
              <a:buFont typeface="Arial"/>
              <a:buNone/>
            </a:pPr>
            <a:r>
              <a:rPr b="0" i="0" lang="en-US" sz="2000" u="none" cap="none" strike="noStrike">
                <a:solidFill>
                  <a:srgbClr val="FFFFFF"/>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493712" lvl="1" marL="1166812" marR="0" rtl="0" algn="l">
              <a:lnSpc>
                <a:spcPct val="93000"/>
              </a:lnSpc>
              <a:spcBef>
                <a:spcPts val="2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503237" y="301625"/>
            <a:ext cx="9060000" cy="125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8"/>
          <p:cNvSpPr txBox="1"/>
          <p:nvPr>
            <p:ph idx="1" type="body"/>
          </p:nvPr>
        </p:nvSpPr>
        <p:spPr>
          <a:xfrm>
            <a:off x="503237" y="2165350"/>
            <a:ext cx="9060000" cy="42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19"/>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131" name="Google Shape;131;p19"/>
          <p:cNvSpPr txBox="1"/>
          <p:nvPr>
            <p:ph idx="1" type="body"/>
          </p:nvPr>
        </p:nvSpPr>
        <p:spPr>
          <a:xfrm>
            <a:off x="287337" y="2103437"/>
            <a:ext cx="8723312" cy="5138737"/>
          </a:xfrm>
          <a:prstGeom prst="rect">
            <a:avLst/>
          </a:prstGeom>
          <a:noFill/>
          <a:ln>
            <a:noFill/>
          </a:ln>
        </p:spPr>
        <p:txBody>
          <a:bodyPr anchorCtr="0" anchor="t" bIns="0" lIns="0" spcFirstLastPara="1" rIns="0" wrap="square" tIns="28075">
            <a:noAutofit/>
          </a:bodyPr>
          <a:lstStyle/>
          <a:p>
            <a:pPr indent="-342900" lvl="0" marL="342900" marR="0" rtl="0" algn="l">
              <a:lnSpc>
                <a:spcPct val="93000"/>
              </a:lnSpc>
              <a:spcBef>
                <a:spcPts val="0"/>
              </a:spcBef>
              <a:spcAft>
                <a:spcPts val="0"/>
              </a:spcAft>
              <a:buClr>
                <a:srgbClr val="FFFFFF"/>
              </a:buClr>
              <a:buSzPts val="1400"/>
              <a:buFont typeface="Arial"/>
              <a:buNone/>
            </a:pPr>
            <a:r>
              <a:rPr b="1" i="0" lang="en-US" sz="2600" u="none" cap="none" strike="noStrike">
                <a:solidFill>
                  <a:srgbClr val="FFFFFF"/>
                </a:solidFill>
                <a:latin typeface="Arial"/>
                <a:ea typeface="Arial"/>
                <a:cs typeface="Arial"/>
                <a:sym typeface="Arial"/>
              </a:rPr>
              <a:t>Case Study Exercise-</a:t>
            </a:r>
            <a:endParaRPr b="0" i="0" sz="3200" u="none" cap="none" strike="noStrike">
              <a:solidFill>
                <a:srgbClr val="FFFFFF"/>
              </a:solidFill>
              <a:latin typeface="Arial"/>
              <a:ea typeface="Arial"/>
              <a:cs typeface="Arial"/>
              <a:sym typeface="Arial"/>
            </a:endParaRPr>
          </a:p>
          <a:p>
            <a:pPr indent="-495300" lvl="1" marL="1168400" marR="0" rtl="0" algn="l">
              <a:lnSpc>
                <a:spcPct val="93000"/>
              </a:lnSpc>
              <a:spcBef>
                <a:spcPts val="1400"/>
              </a:spcBef>
              <a:spcAft>
                <a:spcPts val="0"/>
              </a:spcAft>
              <a:buClr>
                <a:srgbClr val="FFFFFF"/>
              </a:buClr>
              <a:buSzPts val="1170"/>
              <a:buFont typeface="Noto Sans Symbols"/>
              <a:buChar char="●"/>
            </a:pPr>
            <a:r>
              <a:rPr b="1" i="0" lang="en-US" sz="2600" u="none" cap="none" strike="noStrike">
                <a:solidFill>
                  <a:srgbClr val="FFFFFF"/>
                </a:solidFill>
                <a:latin typeface="Arial"/>
                <a:ea typeface="Arial"/>
                <a:cs typeface="Arial"/>
                <a:sym typeface="Arial"/>
              </a:rPr>
              <a:t>Grooming of Case Study -</a:t>
            </a:r>
            <a:endParaRPr b="0" i="0" sz="2800" u="none" cap="none" strike="noStrike">
              <a:solidFill>
                <a:srgbClr val="000000"/>
              </a:solidFill>
              <a:latin typeface="Arial"/>
              <a:ea typeface="Arial"/>
              <a:cs typeface="Arial"/>
              <a:sym typeface="Arial"/>
            </a:endParaRPr>
          </a:p>
          <a:p>
            <a:pPr indent="-450850" lvl="2" marL="1784350" marR="0" rtl="0" algn="l">
              <a:lnSpc>
                <a:spcPct val="93000"/>
              </a:lnSpc>
              <a:spcBef>
                <a:spcPts val="1100"/>
              </a:spcBef>
              <a:spcAft>
                <a:spcPts val="0"/>
              </a:spcAft>
              <a:buClr>
                <a:srgbClr val="FFFFFF"/>
              </a:buClr>
              <a:buSzPts val="900"/>
              <a:buFont typeface="Noto Sans Symbols"/>
              <a:buChar char="●"/>
            </a:pPr>
            <a:r>
              <a:rPr b="1" i="0" lang="en-US" sz="2000" u="none" cap="none" strike="noStrike">
                <a:solidFill>
                  <a:srgbClr val="FFFFFF"/>
                </a:solidFill>
                <a:latin typeface="Arial"/>
                <a:ea typeface="Arial"/>
                <a:cs typeface="Arial"/>
                <a:sym typeface="Arial"/>
              </a:rPr>
              <a:t>In this session, we will groom the user story for -</a:t>
            </a:r>
            <a:endParaRPr b="0" i="0" sz="2400" u="none" cap="none" strike="noStrike">
              <a:solidFill>
                <a:srgbClr val="000000"/>
              </a:solidFill>
              <a:latin typeface="Arial"/>
              <a:ea typeface="Arial"/>
              <a:cs typeface="Arial"/>
              <a:sym typeface="Arial"/>
            </a:endParaRPr>
          </a:p>
          <a:p>
            <a:pPr indent="-450850" lvl="3" marL="2457450" marR="0" rtl="0" algn="l">
              <a:lnSpc>
                <a:spcPct val="93000"/>
              </a:lnSpc>
              <a:spcBef>
                <a:spcPts val="800"/>
              </a:spcBef>
              <a:spcAft>
                <a:spcPts val="0"/>
              </a:spcAft>
              <a:buClr>
                <a:srgbClr val="FFFFFF"/>
              </a:buClr>
              <a:buSzPts val="900"/>
              <a:buFont typeface="Noto Sans Symbols"/>
              <a:buChar char="●"/>
            </a:pPr>
            <a:r>
              <a:rPr b="1" i="0" lang="en-US" sz="2000" u="none" cap="none" strike="noStrike">
                <a:solidFill>
                  <a:srgbClr val="FFFFFF"/>
                </a:solidFill>
                <a:latin typeface="Arial"/>
                <a:ea typeface="Arial"/>
                <a:cs typeface="Arial"/>
                <a:sym typeface="Arial"/>
              </a:rPr>
              <a:t>Any clarification required in user story acceptance criteria.</a:t>
            </a:r>
            <a:endParaRPr b="0" i="0" sz="2000" u="none" cap="none" strike="noStrike">
              <a:solidFill>
                <a:srgbClr val="000000"/>
              </a:solidFill>
              <a:latin typeface="Arial"/>
              <a:ea typeface="Arial"/>
              <a:cs typeface="Arial"/>
              <a:sym typeface="Arial"/>
            </a:endParaRPr>
          </a:p>
          <a:p>
            <a:pPr indent="-450850" lvl="3" marL="2457450" marR="0" rtl="0" algn="l">
              <a:lnSpc>
                <a:spcPct val="93000"/>
              </a:lnSpc>
              <a:spcBef>
                <a:spcPts val="500"/>
              </a:spcBef>
              <a:spcAft>
                <a:spcPts val="0"/>
              </a:spcAft>
              <a:buClr>
                <a:srgbClr val="FFFFFF"/>
              </a:buClr>
              <a:buSzPts val="900"/>
              <a:buFont typeface="Noto Sans Symbols"/>
              <a:buChar char="●"/>
            </a:pPr>
            <a:r>
              <a:rPr b="1" i="0" lang="en-US" sz="2000" u="none" cap="none" strike="noStrike">
                <a:solidFill>
                  <a:srgbClr val="FFFFFF"/>
                </a:solidFill>
                <a:latin typeface="Arial"/>
                <a:ea typeface="Arial"/>
                <a:cs typeface="Arial"/>
                <a:sym typeface="Arial"/>
              </a:rPr>
              <a:t>Any questions for the scope of the requirements.</a:t>
            </a:r>
            <a:endParaRPr b="0" i="0" sz="2000" u="none" cap="none" strike="noStrike">
              <a:solidFill>
                <a:srgbClr val="000000"/>
              </a:solidFill>
              <a:latin typeface="Arial"/>
              <a:ea typeface="Arial"/>
              <a:cs typeface="Arial"/>
              <a:sym typeface="Arial"/>
            </a:endParaRPr>
          </a:p>
          <a:p>
            <a:pPr indent="-450850" lvl="3" marL="2457450" marR="0" rtl="0" algn="l">
              <a:lnSpc>
                <a:spcPct val="93000"/>
              </a:lnSpc>
              <a:spcBef>
                <a:spcPts val="500"/>
              </a:spcBef>
              <a:spcAft>
                <a:spcPts val="0"/>
              </a:spcAft>
              <a:buClr>
                <a:srgbClr val="000000"/>
              </a:buClr>
              <a:buSzPts val="1400"/>
              <a:buFont typeface="Arial"/>
              <a:buNone/>
            </a:pPr>
            <a:r>
              <a:t/>
            </a:r>
            <a:endParaRPr b="1" i="0" sz="2000" u="none" cap="none" strike="noStrike">
              <a:solidFill>
                <a:srgbClr val="FFFFFF"/>
              </a:solidFill>
              <a:latin typeface="Arial"/>
              <a:ea typeface="Arial"/>
              <a:cs typeface="Arial"/>
              <a:sym typeface="Arial"/>
            </a:endParaRPr>
          </a:p>
          <a:p>
            <a:pPr indent="-450850" lvl="3" marL="2457450" marR="0" rtl="0" algn="l">
              <a:lnSpc>
                <a:spcPct val="93000"/>
              </a:lnSpc>
              <a:spcBef>
                <a:spcPts val="500"/>
              </a:spcBef>
              <a:spcAft>
                <a:spcPts val="0"/>
              </a:spcAft>
              <a:buClr>
                <a:srgbClr val="000000"/>
              </a:buClr>
              <a:buSzPts val="1400"/>
              <a:buFont typeface="Arial"/>
              <a:buNone/>
            </a:pPr>
            <a:r>
              <a:t/>
            </a:r>
            <a:endParaRPr b="1" i="0" sz="2000" u="none" cap="none" strike="noStrike">
              <a:solidFill>
                <a:srgbClr val="FFFFFF"/>
              </a:solidFill>
              <a:latin typeface="Arial"/>
              <a:ea typeface="Arial"/>
              <a:cs typeface="Arial"/>
              <a:sym typeface="Arial"/>
            </a:endParaRPr>
          </a:p>
          <a:p>
            <a:pPr indent="-444500" lvl="4" marL="3136900" marR="0" rtl="0" algn="l">
              <a:lnSpc>
                <a:spcPct val="93000"/>
              </a:lnSpc>
              <a:spcBef>
                <a:spcPts val="500"/>
              </a:spcBef>
              <a:spcAft>
                <a:spcPts val="0"/>
              </a:spcAft>
              <a:buClr>
                <a:srgbClr val="FFFFFF"/>
              </a:buClr>
              <a:buSzPts val="1400"/>
              <a:buFont typeface="Arial"/>
              <a:buNone/>
            </a:pPr>
            <a:r>
              <a:rPr b="0" i="0" lang="en-US" sz="2000" u="none" cap="none" strike="noStrike">
                <a:solidFill>
                  <a:srgbClr val="FFFFFF"/>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495300" lvl="1" marL="1168400" marR="0" rtl="0" algn="l">
              <a:lnSpc>
                <a:spcPct val="93000"/>
              </a:lnSpc>
              <a:spcBef>
                <a:spcPts val="2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0"/>
          <p:cNvSpPr txBox="1"/>
          <p:nvPr>
            <p:ph type="title"/>
          </p:nvPr>
        </p:nvSpPr>
        <p:spPr>
          <a:xfrm>
            <a:off x="503237" y="301625"/>
            <a:ext cx="9069387" cy="787400"/>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137" name="Google Shape;137;p20"/>
          <p:cNvSpPr txBox="1"/>
          <p:nvPr>
            <p:ph idx="1" type="body"/>
          </p:nvPr>
        </p:nvSpPr>
        <p:spPr>
          <a:xfrm>
            <a:off x="60325" y="1738312"/>
            <a:ext cx="9918700" cy="7086600"/>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080"/>
              <a:buFont typeface="Noto Sans Symbols"/>
              <a:buChar char="●"/>
            </a:pPr>
            <a:r>
              <a:rPr b="1" i="0" lang="en-US" sz="2400" u="none" cap="none" strike="noStrike">
                <a:solidFill>
                  <a:srgbClr val="FFFFFF"/>
                </a:solidFill>
                <a:latin typeface="Arial"/>
                <a:ea typeface="Arial"/>
                <a:cs typeface="Arial"/>
                <a:sym typeface="Arial"/>
              </a:rPr>
              <a:t>Case Study:</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As a railway user, I should get an option to cancel the  tickets, so that user can cancel the ticket and get refund.</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720"/>
              <a:buFont typeface="Noto Sans Symbols"/>
              <a:buChar char="●"/>
            </a:pPr>
            <a:r>
              <a:rPr b="1" i="0" lang="en-US" sz="1600" u="none" cap="none" strike="noStrike">
                <a:solidFill>
                  <a:srgbClr val="FFFFFF"/>
                </a:solidFill>
                <a:latin typeface="Arial"/>
                <a:ea typeface="Arial"/>
                <a:cs typeface="Arial"/>
                <a:sym typeface="Arial"/>
              </a:rPr>
              <a:t>Acceptance Criteria: </a:t>
            </a:r>
            <a:endParaRPr b="0" i="0" sz="2800" u="none" cap="none" strike="noStrike">
              <a:solidFill>
                <a:srgbClr val="000000"/>
              </a:solidFill>
              <a:latin typeface="Arial"/>
              <a:ea typeface="Arial"/>
              <a:cs typeface="Arial"/>
              <a:sym typeface="Arial"/>
            </a:endParaRPr>
          </a:p>
          <a:p>
            <a:pPr indent="-449260" lvl="2" marL="1782761" marR="0" rtl="0" algn="l">
              <a:lnSpc>
                <a:spcPct val="93000"/>
              </a:lnSpc>
              <a:spcBef>
                <a:spcPts val="11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A new button with Label “Cancel Ticket” should be displayed for cancelling the ticket.</a:t>
            </a:r>
            <a:endParaRPr b="0" i="0" sz="2400" u="none" cap="none" strike="noStrike">
              <a:solidFill>
                <a:srgbClr val="000000"/>
              </a:solidFill>
              <a:latin typeface="Arial"/>
              <a:ea typeface="Arial"/>
              <a:cs typeface="Arial"/>
              <a:sym typeface="Arial"/>
            </a:endParaRPr>
          </a:p>
          <a:p>
            <a:pPr indent="-449260" lvl="2" marL="1782761"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Button should not be displayed for those tickets for which journey date is previous than current date.</a:t>
            </a:r>
            <a:endParaRPr b="0" i="0" sz="2400" u="none" cap="none" strike="noStrike">
              <a:solidFill>
                <a:srgbClr val="000000"/>
              </a:solidFill>
              <a:latin typeface="Arial"/>
              <a:ea typeface="Arial"/>
              <a:cs typeface="Arial"/>
              <a:sym typeface="Arial"/>
            </a:endParaRPr>
          </a:p>
          <a:p>
            <a:pPr indent="-449260" lvl="2" marL="1782761"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amount should be calculated as follows:</a:t>
            </a:r>
            <a:endParaRPr b="0" i="0" sz="2400" u="none" cap="none" strike="noStrike">
              <a:solidFill>
                <a:srgbClr val="000000"/>
              </a:solidFill>
              <a:latin typeface="Arial"/>
              <a:ea typeface="Arial"/>
              <a:cs typeface="Arial"/>
              <a:sym typeface="Arial"/>
            </a:endParaRPr>
          </a:p>
          <a:p>
            <a:pPr indent="-449260" lvl="3" marL="2455862"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cancels the ticket 60 days prior to journey date.</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70%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cancels the ticket b/n 60-30 days prior to journey date</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50%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cancels the ticket between 30-10 days </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35%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cancels the ticket between 10-1 days </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20% of amount.</a:t>
            </a:r>
            <a:endParaRPr b="0" i="0" sz="2000" u="none" cap="none" strike="noStrike">
              <a:solidFill>
                <a:srgbClr val="000000"/>
              </a:solidFill>
              <a:latin typeface="Arial"/>
              <a:ea typeface="Arial"/>
              <a:cs typeface="Arial"/>
              <a:sym typeface="Arial"/>
            </a:endParaRPr>
          </a:p>
          <a:p>
            <a:pPr indent="-449260" lvl="2" marL="1782761"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User should get an email for successful cancellation.</a:t>
            </a:r>
            <a:endParaRPr b="0" i="0" sz="2400" u="none" cap="none" strike="noStrike">
              <a:solidFill>
                <a:srgbClr val="000000"/>
              </a:solidFill>
              <a:latin typeface="Arial"/>
              <a:ea typeface="Arial"/>
              <a:cs typeface="Arial"/>
              <a:sym typeface="Arial"/>
            </a:endParaRPr>
          </a:p>
          <a:p>
            <a:pPr indent="-550862" lvl="0" marL="550862" marR="0" rtl="0" algn="l">
              <a:lnSpc>
                <a:spcPct val="93000"/>
              </a:lnSpc>
              <a:spcBef>
                <a:spcPts val="800"/>
              </a:spcBef>
              <a:spcAft>
                <a:spcPts val="0"/>
              </a:spcAft>
              <a:buClr>
                <a:srgbClr val="FFFFFF"/>
              </a:buClr>
              <a:buSzPts val="1400"/>
              <a:buFont typeface="Arial"/>
              <a:buNone/>
            </a:pPr>
            <a:r>
              <a:t/>
            </a:r>
            <a:endParaRPr b="0" i="0" sz="2000" u="none" cap="none" strike="noStrike">
              <a:solidFill>
                <a:srgbClr val="FFFFFF"/>
              </a:solidFill>
              <a:latin typeface="Arial"/>
              <a:ea typeface="Arial"/>
              <a:cs typeface="Arial"/>
              <a:sym typeface="Arial"/>
            </a:endParaRPr>
          </a:p>
          <a:p>
            <a:pPr indent="-550862" lvl="0" marL="550862" marR="0" rtl="0" algn="l">
              <a:lnSpc>
                <a:spcPct val="93000"/>
              </a:lnSpc>
              <a:spcBef>
                <a:spcPts val="1400"/>
              </a:spcBef>
              <a:spcAft>
                <a:spcPts val="0"/>
              </a:spcAft>
              <a:buClr>
                <a:srgbClr val="FFFFFF"/>
              </a:buClr>
              <a:buSzPts val="1400"/>
              <a:buFont typeface="Arial"/>
              <a:buNone/>
            </a:pPr>
            <a:r>
              <a:t/>
            </a:r>
            <a:endParaRPr b="0" i="0" sz="2000" u="none" cap="none" strike="noStrike">
              <a:solidFill>
                <a:srgbClr val="FFFFFF"/>
              </a:solidFill>
              <a:latin typeface="Arial"/>
              <a:ea typeface="Arial"/>
              <a:cs typeface="Arial"/>
              <a:sym typeface="Arial"/>
            </a:endParaRPr>
          </a:p>
          <a:p>
            <a:pPr indent="-449260" lvl="4" marL="3128962" marR="0" rtl="0" algn="l">
              <a:lnSpc>
                <a:spcPct val="93000"/>
              </a:lnSpc>
              <a:spcBef>
                <a:spcPts val="1400"/>
              </a:spcBef>
              <a:spcAft>
                <a:spcPts val="0"/>
              </a:spcAft>
              <a:buClr>
                <a:srgbClr val="FFFFFF"/>
              </a:buClr>
              <a:buSzPts val="1400"/>
              <a:buFont typeface="Arial"/>
              <a:buNone/>
            </a:pPr>
            <a:r>
              <a:rPr b="0" i="0" lang="en-US" sz="2000" u="none" cap="none" strike="noStrike">
                <a:solidFill>
                  <a:srgbClr val="FFFFFF"/>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493712" lvl="1" marL="1166812" marR="0" rtl="0" algn="l">
              <a:lnSpc>
                <a:spcPct val="93000"/>
              </a:lnSpc>
              <a:spcBef>
                <a:spcPts val="2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1"/>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143" name="Google Shape;143;p21"/>
          <p:cNvSpPr txBox="1"/>
          <p:nvPr>
            <p:ph idx="1" type="body"/>
          </p:nvPr>
        </p:nvSpPr>
        <p:spPr>
          <a:xfrm>
            <a:off x="549275" y="2103437"/>
            <a:ext cx="8723312" cy="4879975"/>
          </a:xfrm>
          <a:prstGeom prst="rect">
            <a:avLst/>
          </a:prstGeom>
          <a:noFill/>
          <a:ln>
            <a:noFill/>
          </a:ln>
        </p:spPr>
        <p:txBody>
          <a:bodyPr anchorCtr="0" anchor="t" bIns="0" lIns="0" spcFirstLastPara="1" rIns="0" wrap="square" tIns="28075">
            <a:noAutofit/>
          </a:bodyPr>
          <a:lstStyle/>
          <a:p>
            <a:pPr indent="-495300" lvl="1" marL="1168400" marR="0" rtl="0" algn="l">
              <a:lnSpc>
                <a:spcPct val="93000"/>
              </a:lnSpc>
              <a:spcBef>
                <a:spcPts val="0"/>
              </a:spcBef>
              <a:spcAft>
                <a:spcPts val="0"/>
              </a:spcAft>
              <a:buClr>
                <a:srgbClr val="FFFFFF"/>
              </a:buClr>
              <a:buSzPts val="1080"/>
              <a:buFont typeface="Noto Sans Symbols"/>
              <a:buChar char="●"/>
            </a:pPr>
            <a:r>
              <a:rPr b="1" i="0" lang="en-US" sz="2400" u="none" cap="none" strike="noStrike">
                <a:solidFill>
                  <a:srgbClr val="FFFFFF"/>
                </a:solidFill>
                <a:latin typeface="Arial"/>
                <a:ea typeface="Arial"/>
                <a:cs typeface="Arial"/>
                <a:sym typeface="Arial"/>
              </a:rPr>
              <a:t>Defining Test Coverage or Test Cases for User Story:</a:t>
            </a:r>
            <a:endParaRPr b="0" i="0" sz="2800" u="none" cap="none" strike="noStrike">
              <a:solidFill>
                <a:srgbClr val="000000"/>
              </a:solidFill>
              <a:latin typeface="Arial"/>
              <a:ea typeface="Arial"/>
              <a:cs typeface="Arial"/>
              <a:sym typeface="Arial"/>
            </a:endParaRPr>
          </a:p>
          <a:p>
            <a:pPr indent="-450850" lvl="2" marL="178435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What is Test Coverage- </a:t>
            </a:r>
            <a:endParaRPr b="0" i="0" sz="2400" u="none" cap="none" strike="noStrike">
              <a:solidFill>
                <a:srgbClr val="000000"/>
              </a:solidFill>
              <a:latin typeface="Arial"/>
              <a:ea typeface="Arial"/>
              <a:cs typeface="Arial"/>
              <a:sym typeface="Arial"/>
            </a:endParaRPr>
          </a:p>
          <a:p>
            <a:pPr indent="-450850" lvl="3" marL="2457450" marR="0" rtl="0" algn="l">
              <a:lnSpc>
                <a:spcPct val="93000"/>
              </a:lnSpc>
              <a:spcBef>
                <a:spcPts val="8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It focuses on  “what needs to be tested”.</a:t>
            </a:r>
            <a:endParaRPr b="0" i="0" sz="2000" u="none" cap="none" strike="noStrike">
              <a:solidFill>
                <a:srgbClr val="000000"/>
              </a:solidFill>
              <a:latin typeface="Arial"/>
              <a:ea typeface="Arial"/>
              <a:cs typeface="Arial"/>
              <a:sym typeface="Arial"/>
            </a:endParaRPr>
          </a:p>
          <a:p>
            <a:pPr indent="-450850" lvl="3" marL="2457450" marR="0" rtl="0" algn="l">
              <a:lnSpc>
                <a:spcPct val="93000"/>
              </a:lnSpc>
              <a:spcBef>
                <a:spcPts val="5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They are generally one liner statement which focus on what functionality need to be tested.</a:t>
            </a:r>
            <a:endParaRPr b="0" i="0" sz="2000" u="none" cap="none" strike="noStrike">
              <a:solidFill>
                <a:srgbClr val="000000"/>
              </a:solidFill>
              <a:latin typeface="Arial"/>
              <a:ea typeface="Arial"/>
              <a:cs typeface="Arial"/>
              <a:sym typeface="Arial"/>
            </a:endParaRPr>
          </a:p>
          <a:p>
            <a:pPr indent="-450850" lvl="3" marL="2457450" marR="0" rtl="0" algn="l">
              <a:lnSpc>
                <a:spcPct val="93000"/>
              </a:lnSpc>
              <a:spcBef>
                <a:spcPts val="5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These are more important when time to write test case is not sufficient.</a:t>
            </a:r>
            <a:endParaRPr b="0" i="0" sz="2000" u="none" cap="none" strike="noStrike">
              <a:solidFill>
                <a:srgbClr val="000000"/>
              </a:solidFill>
              <a:latin typeface="Arial"/>
              <a:ea typeface="Arial"/>
              <a:cs typeface="Arial"/>
              <a:sym typeface="Arial"/>
            </a:endParaRPr>
          </a:p>
          <a:p>
            <a:pPr indent="-444500" lvl="4" marL="3136900" marR="0" rtl="0" algn="l">
              <a:lnSpc>
                <a:spcPct val="93000"/>
              </a:lnSpc>
              <a:spcBef>
                <a:spcPts val="500"/>
              </a:spcBef>
              <a:spcAft>
                <a:spcPts val="0"/>
              </a:spcAft>
              <a:buClr>
                <a:srgbClr val="FFFFFF"/>
              </a:buClr>
              <a:buSzPts val="1400"/>
              <a:buFont typeface="Arial"/>
              <a:buNone/>
            </a:pPr>
            <a:r>
              <a:rPr b="0" i="0" lang="en-US" sz="2000" u="none" cap="none" strike="noStrike">
                <a:solidFill>
                  <a:srgbClr val="FFFFFF"/>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495300" lvl="1" marL="1168400" marR="0" rtl="0" algn="l">
              <a:lnSpc>
                <a:spcPct val="93000"/>
              </a:lnSpc>
              <a:spcBef>
                <a:spcPts val="2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2"/>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149" name="Google Shape;149;p22"/>
          <p:cNvSpPr txBox="1"/>
          <p:nvPr>
            <p:ph idx="1" type="body"/>
          </p:nvPr>
        </p:nvSpPr>
        <p:spPr>
          <a:xfrm>
            <a:off x="438150" y="1828800"/>
            <a:ext cx="9070975" cy="5418137"/>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170"/>
              <a:buFont typeface="Noto Sans Symbols"/>
              <a:buChar char="●"/>
            </a:pPr>
            <a:r>
              <a:rPr b="0" i="0" lang="en-US" sz="2600" u="none" cap="none" strike="noStrike">
                <a:solidFill>
                  <a:srgbClr val="FFFFFF"/>
                </a:solidFill>
                <a:latin typeface="Arial"/>
                <a:ea typeface="Arial"/>
                <a:cs typeface="Arial"/>
                <a:sym typeface="Arial"/>
              </a:rPr>
              <a:t>Positive Test Coverage : Positive testing is the type of testing that can be performed on the system by providing the valid data as input. It checks whether an application behaves as expected with the positive input. This is to test to check the application that does what it is  supposed to do so.</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00"/>
              </a:buClr>
              <a:buSzPts val="1170"/>
              <a:buFont typeface="Noto Sans Symbols"/>
              <a:buChar char="●"/>
            </a:pPr>
            <a:r>
              <a:rPr b="0" i="0" lang="en-US" sz="2600" u="none" cap="none" strike="noStrike">
                <a:solidFill>
                  <a:srgbClr val="FFFFFF"/>
                </a:solidFill>
                <a:latin typeface="Arial"/>
                <a:ea typeface="Arial"/>
                <a:cs typeface="Arial"/>
                <a:sym typeface="Arial"/>
              </a:rPr>
              <a:t>Negative Test Coverage: Negative Testing is a variant of testing that can be performed on the system by providing invalid data as input. It checks whether an application behaves as expected with the negative input. This is to test the application that does not do anything that it is not supposed to do so. </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00"/>
              </a:buClr>
              <a:buSzPts val="990"/>
              <a:buFont typeface="Noto Sans Symbols"/>
              <a:buChar char="●"/>
            </a:pPr>
            <a:r>
              <a:rPr b="0" i="0" lang="en-US" sz="2200" u="none" cap="none" strike="noStrike">
                <a:solidFill>
                  <a:srgbClr val="FFFFFF"/>
                </a:solidFill>
                <a:latin typeface="Arial"/>
                <a:ea typeface="Arial"/>
                <a:cs typeface="Arial"/>
                <a:sym typeface="Arial"/>
              </a:rPr>
              <a:t>Note: Test Case should cover both positive and negative scenarios.</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 name="Shape 43"/>
        <p:cNvGrpSpPr/>
        <p:nvPr/>
      </p:nvGrpSpPr>
      <p:grpSpPr>
        <a:xfrm>
          <a:off x="0" y="0"/>
          <a:ext cx="0" cy="0"/>
          <a:chOff x="0" y="0"/>
          <a:chExt cx="0" cy="0"/>
        </a:xfrm>
      </p:grpSpPr>
      <p:sp>
        <p:nvSpPr>
          <p:cNvPr id="44" name="Google Shape;44;p5"/>
          <p:cNvSpPr txBox="1"/>
          <p:nvPr>
            <p:ph idx="4294967295" type="title"/>
          </p:nvPr>
        </p:nvSpPr>
        <p:spPr>
          <a:xfrm>
            <a:off x="503237" y="301625"/>
            <a:ext cx="9070975" cy="795337"/>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Agenda</a:t>
            </a:r>
            <a:endParaRPr b="1" i="0" sz="4100" u="none" cap="none" strike="noStrike">
              <a:solidFill>
                <a:srgbClr val="FFFFFF"/>
              </a:solidFill>
              <a:latin typeface="Arial"/>
              <a:ea typeface="Arial"/>
              <a:cs typeface="Arial"/>
              <a:sym typeface="Arial"/>
            </a:endParaRPr>
          </a:p>
        </p:txBody>
      </p:sp>
      <p:sp>
        <p:nvSpPr>
          <p:cNvPr id="45" name="Google Shape;45;p5"/>
          <p:cNvSpPr txBox="1"/>
          <p:nvPr>
            <p:ph idx="1" type="subTitle"/>
          </p:nvPr>
        </p:nvSpPr>
        <p:spPr>
          <a:xfrm>
            <a:off x="255587" y="1920875"/>
            <a:ext cx="9070975" cy="5284787"/>
          </a:xfrm>
          <a:prstGeom prst="rect">
            <a:avLst/>
          </a:prstGeom>
          <a:noFill/>
          <a:ln>
            <a:noFill/>
          </a:ln>
        </p:spPr>
        <p:txBody>
          <a:bodyPr anchorCtr="0" anchor="t" bIns="0" lIns="0" spcFirstLastPara="1" rIns="0" wrap="square" tIns="28075">
            <a:noAutofit/>
          </a:bodyPr>
          <a:lstStyle/>
          <a:p>
            <a:pPr indent="0" lvl="0" marL="0" marR="0" rtl="0" algn="ctr">
              <a:lnSpc>
                <a:spcPct val="93000"/>
              </a:lnSpc>
              <a:spcBef>
                <a:spcPts val="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85725" lvl="0" marL="0" marR="0" rtl="0" algn="l">
              <a:lnSpc>
                <a:spcPct val="93000"/>
              </a:lnSpc>
              <a:spcBef>
                <a:spcPts val="0"/>
              </a:spcBef>
              <a:spcAft>
                <a:spcPts val="0"/>
              </a:spcAft>
              <a:buClr>
                <a:srgbClr val="FFFFFF"/>
              </a:buClr>
              <a:buSzPts val="1350"/>
              <a:buFont typeface="Noto Sans Symbols"/>
              <a:buChar char="●"/>
            </a:pPr>
            <a:r>
              <a:rPr lang="en-US" sz="3000"/>
              <a:t> </a:t>
            </a:r>
            <a:r>
              <a:rPr b="0" i="0" lang="en-US" sz="3000" u="none" cap="none" strike="noStrike">
                <a:solidFill>
                  <a:srgbClr val="FFFFFF"/>
                </a:solidFill>
                <a:latin typeface="Arial"/>
                <a:ea typeface="Arial"/>
                <a:cs typeface="Arial"/>
                <a:sym typeface="Arial"/>
              </a:rPr>
              <a:t>1. Software Quality Assurance.</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85725" lvl="0" marL="0" marR="0" rtl="0" algn="l">
              <a:lnSpc>
                <a:spcPct val="93000"/>
              </a:lnSpc>
              <a:spcBef>
                <a:spcPts val="0"/>
              </a:spcBef>
              <a:spcAft>
                <a:spcPts val="0"/>
              </a:spcAft>
              <a:buClr>
                <a:srgbClr val="FFFFFF"/>
              </a:buClr>
              <a:buSzPts val="1350"/>
              <a:buFont typeface="Noto Sans Symbols"/>
              <a:buChar char="●"/>
            </a:pPr>
            <a:r>
              <a:rPr b="0" i="0" lang="en-US" sz="3000" u="none" cap="none" strike="noStrike">
                <a:solidFill>
                  <a:srgbClr val="FFFFFF"/>
                </a:solidFill>
                <a:latin typeface="Arial"/>
                <a:ea typeface="Arial"/>
                <a:cs typeface="Arial"/>
                <a:sym typeface="Arial"/>
              </a:rPr>
              <a:t> 2. What is Software Testing.</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85725" lvl="0" marL="0" marR="0" rtl="0" algn="l">
              <a:lnSpc>
                <a:spcPct val="93000"/>
              </a:lnSpc>
              <a:spcBef>
                <a:spcPts val="0"/>
              </a:spcBef>
              <a:spcAft>
                <a:spcPts val="0"/>
              </a:spcAft>
              <a:buClr>
                <a:srgbClr val="FFFFFF"/>
              </a:buClr>
              <a:buSzPts val="1350"/>
              <a:buFont typeface="Noto Sans Symbols"/>
              <a:buChar char="●"/>
            </a:pPr>
            <a:r>
              <a:rPr b="0" i="0" lang="en-US" sz="3000" u="none" cap="none" strike="noStrike">
                <a:solidFill>
                  <a:srgbClr val="FFFFFF"/>
                </a:solidFill>
                <a:latin typeface="Arial"/>
                <a:ea typeface="Arial"/>
                <a:cs typeface="Arial"/>
                <a:sym typeface="Arial"/>
              </a:rPr>
              <a:t> 3. What is Software Testing Life-cycle in Agile. </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85725" lvl="0" marL="0" marR="0" rtl="0" algn="l">
              <a:lnSpc>
                <a:spcPct val="93000"/>
              </a:lnSpc>
              <a:spcBef>
                <a:spcPts val="0"/>
              </a:spcBef>
              <a:spcAft>
                <a:spcPts val="0"/>
              </a:spcAft>
              <a:buClr>
                <a:srgbClr val="FFFFFF"/>
              </a:buClr>
              <a:buSzPts val="1350"/>
              <a:buFont typeface="Noto Sans Symbols"/>
              <a:buChar char="●"/>
            </a:pPr>
            <a:r>
              <a:rPr b="0" i="0" lang="en-US" sz="3000" u="none" cap="none" strike="noStrike">
                <a:solidFill>
                  <a:srgbClr val="FFFFFF"/>
                </a:solidFill>
                <a:latin typeface="Arial"/>
                <a:ea typeface="Arial"/>
                <a:cs typeface="Arial"/>
                <a:sym typeface="Arial"/>
              </a:rPr>
              <a:t> 4. Test Case Design.</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342900" lvl="0" marL="342900" marR="0" rtl="0" algn="l">
              <a:lnSpc>
                <a:spcPct val="93000"/>
              </a:lnSpc>
              <a:spcBef>
                <a:spcPts val="0"/>
              </a:spcBef>
              <a:spcAft>
                <a:spcPts val="0"/>
              </a:spcAft>
              <a:buClr>
                <a:srgbClr val="000000"/>
              </a:buClr>
              <a:buSzPts val="1400"/>
              <a:buFont typeface="Arial"/>
              <a:buNone/>
            </a:pPr>
            <a:r>
              <a:t/>
            </a:r>
            <a:endParaRPr b="0" i="0" sz="30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3"/>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3. Software Testing Life Cycle in Agile</a:t>
            </a:r>
            <a:endParaRPr b="1" i="0" sz="4100" u="none" cap="none" strike="noStrike">
              <a:solidFill>
                <a:srgbClr val="FFFFFF"/>
              </a:solidFill>
              <a:latin typeface="Arial"/>
              <a:ea typeface="Arial"/>
              <a:cs typeface="Arial"/>
              <a:sym typeface="Arial"/>
            </a:endParaRPr>
          </a:p>
        </p:txBody>
      </p:sp>
      <p:sp>
        <p:nvSpPr>
          <p:cNvPr id="155" name="Google Shape;155;p23"/>
          <p:cNvSpPr txBox="1"/>
          <p:nvPr>
            <p:ph idx="1" type="body"/>
          </p:nvPr>
        </p:nvSpPr>
        <p:spPr>
          <a:xfrm>
            <a:off x="549275" y="2103437"/>
            <a:ext cx="8723312" cy="4879975"/>
          </a:xfrm>
          <a:prstGeom prst="rect">
            <a:avLst/>
          </a:prstGeom>
          <a:noFill/>
          <a:ln>
            <a:noFill/>
          </a:ln>
        </p:spPr>
        <p:txBody>
          <a:bodyPr anchorCtr="0" anchor="t" bIns="0" lIns="0" spcFirstLastPara="1" rIns="0" wrap="square" tIns="28075">
            <a:noAutofit/>
          </a:bodyPr>
          <a:lstStyle/>
          <a:p>
            <a:pPr indent="-342900" lvl="0" marL="342900" marR="0" rtl="0" algn="l">
              <a:lnSpc>
                <a:spcPct val="93000"/>
              </a:lnSpc>
              <a:spcBef>
                <a:spcPts val="0"/>
              </a:spcBef>
              <a:spcAft>
                <a:spcPts val="0"/>
              </a:spcAft>
              <a:buClr>
                <a:srgbClr val="FFFFFF"/>
              </a:buClr>
              <a:buSzPts val="1400"/>
              <a:buFont typeface="Arial"/>
              <a:buNone/>
            </a:pPr>
            <a:r>
              <a:rPr b="1" i="0" lang="en-US" sz="2600" u="none" cap="none" strike="noStrike">
                <a:solidFill>
                  <a:srgbClr val="FFFFFF"/>
                </a:solidFill>
                <a:latin typeface="Arial"/>
                <a:ea typeface="Arial"/>
                <a:cs typeface="Arial"/>
                <a:sym typeface="Arial"/>
              </a:rPr>
              <a:t>Case Study Exercise-</a:t>
            </a:r>
            <a:endParaRPr b="0" i="0" sz="3200" u="none" cap="none" strike="noStrike">
              <a:solidFill>
                <a:srgbClr val="FFFFFF"/>
              </a:solidFill>
              <a:latin typeface="Arial"/>
              <a:ea typeface="Arial"/>
              <a:cs typeface="Arial"/>
              <a:sym typeface="Arial"/>
            </a:endParaRPr>
          </a:p>
          <a:p>
            <a:pPr indent="-495300" lvl="1" marL="1168400" marR="0" rtl="0" algn="l">
              <a:lnSpc>
                <a:spcPct val="93000"/>
              </a:lnSpc>
              <a:spcBef>
                <a:spcPts val="1400"/>
              </a:spcBef>
              <a:spcAft>
                <a:spcPts val="0"/>
              </a:spcAft>
              <a:buClr>
                <a:srgbClr val="FFFFFF"/>
              </a:buClr>
              <a:buSzPts val="1080"/>
              <a:buFont typeface="Noto Sans Symbols"/>
              <a:buChar char="●"/>
            </a:pPr>
            <a:r>
              <a:rPr b="1" i="0" lang="en-US" sz="2400" u="none" cap="none" strike="noStrike">
                <a:solidFill>
                  <a:srgbClr val="FFFFFF"/>
                </a:solidFill>
                <a:latin typeface="Arial"/>
                <a:ea typeface="Arial"/>
                <a:cs typeface="Arial"/>
                <a:sym typeface="Arial"/>
              </a:rPr>
              <a:t>Creating Test Scenario for Case Study:</a:t>
            </a:r>
            <a:endParaRPr b="0" i="0" sz="2800" u="none" cap="none" strike="noStrike">
              <a:solidFill>
                <a:srgbClr val="000000"/>
              </a:solidFill>
              <a:latin typeface="Arial"/>
              <a:ea typeface="Arial"/>
              <a:cs typeface="Arial"/>
              <a:sym typeface="Arial"/>
            </a:endParaRPr>
          </a:p>
          <a:p>
            <a:pPr indent="-450850" lvl="2" marL="1784350" marR="0" rtl="0" algn="l">
              <a:lnSpc>
                <a:spcPct val="93000"/>
              </a:lnSpc>
              <a:spcBef>
                <a:spcPts val="11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In this session, we will create Test Scenarios for our User story.</a:t>
            </a:r>
            <a:endParaRPr b="0" i="0" sz="2400" u="none" cap="none" strike="noStrike">
              <a:solidFill>
                <a:srgbClr val="000000"/>
              </a:solidFill>
              <a:latin typeface="Arial"/>
              <a:ea typeface="Arial"/>
              <a:cs typeface="Arial"/>
              <a:sym typeface="Arial"/>
            </a:endParaRPr>
          </a:p>
          <a:p>
            <a:pPr indent="-450850" lvl="2" marL="1784350" marR="0" rtl="0" algn="l">
              <a:lnSpc>
                <a:spcPct val="93000"/>
              </a:lnSpc>
              <a:spcBef>
                <a:spcPts val="8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Map the coverage to cover the requirement of user story.</a:t>
            </a:r>
            <a:endParaRPr b="0" i="0" sz="2400" u="none" cap="none" strike="noStrike">
              <a:solidFill>
                <a:srgbClr val="000000"/>
              </a:solidFill>
              <a:latin typeface="Arial"/>
              <a:ea typeface="Arial"/>
              <a:cs typeface="Arial"/>
              <a:sym typeface="Arial"/>
            </a:endParaRPr>
          </a:p>
          <a:p>
            <a:pPr indent="-450850" lvl="2" marL="1784350" marR="0" rtl="0" algn="l">
              <a:lnSpc>
                <a:spcPct val="93000"/>
              </a:lnSpc>
              <a:spcBef>
                <a:spcPts val="800"/>
              </a:spcBef>
              <a:spcAft>
                <a:spcPts val="0"/>
              </a:spcAft>
              <a:buClr>
                <a:srgbClr val="000000"/>
              </a:buClr>
              <a:buSzPts val="1400"/>
              <a:buFont typeface="Arial"/>
              <a:buNone/>
            </a:pPr>
            <a:r>
              <a:t/>
            </a:r>
            <a:endParaRPr b="0" i="0" sz="2200" u="none" cap="none" strike="noStrike">
              <a:solidFill>
                <a:srgbClr val="FFFFFF"/>
              </a:solidFill>
              <a:latin typeface="Arial"/>
              <a:ea typeface="Arial"/>
              <a:cs typeface="Arial"/>
              <a:sym typeface="Arial"/>
            </a:endParaRPr>
          </a:p>
          <a:p>
            <a:pPr indent="-450850" lvl="2" marL="1784350" marR="0" rtl="0" algn="l">
              <a:lnSpc>
                <a:spcPct val="93000"/>
              </a:lnSpc>
              <a:spcBef>
                <a:spcPts val="800"/>
              </a:spcBef>
              <a:spcAft>
                <a:spcPts val="0"/>
              </a:spcAft>
              <a:buClr>
                <a:srgbClr val="FFFFFF"/>
              </a:buClr>
              <a:buSzPts val="1400"/>
              <a:buFont typeface="Arial"/>
              <a:buNone/>
            </a:pPr>
            <a:r>
              <a:rPr b="0" i="0" lang="en-US" sz="2200" u="none" cap="none" strike="noStrike">
                <a:solidFill>
                  <a:srgbClr val="FFFFFF"/>
                </a:solidFill>
                <a:latin typeface="Arial"/>
                <a:ea typeface="Arial"/>
                <a:cs typeface="Arial"/>
                <a:sym typeface="Arial"/>
              </a:rPr>
              <a:t>Example – Verify that cancel button is displayed on UI for all the confirmed tickets, having journey date &gt; current date.</a:t>
            </a:r>
            <a:endParaRPr b="0" i="0" sz="2400" u="none" cap="none" strike="noStrike">
              <a:solidFill>
                <a:srgbClr val="000000"/>
              </a:solidFill>
              <a:latin typeface="Arial"/>
              <a:ea typeface="Arial"/>
              <a:cs typeface="Arial"/>
              <a:sym typeface="Arial"/>
            </a:endParaRPr>
          </a:p>
          <a:p>
            <a:pPr indent="-450850" lvl="2" marL="1784350" marR="0" rtl="0" algn="l">
              <a:lnSpc>
                <a:spcPct val="93000"/>
              </a:lnSpc>
              <a:spcBef>
                <a:spcPts val="800"/>
              </a:spcBef>
              <a:spcAft>
                <a:spcPts val="0"/>
              </a:spcAft>
              <a:buClr>
                <a:srgbClr val="000000"/>
              </a:buClr>
              <a:buSzPts val="1400"/>
              <a:buFont typeface="Arial"/>
              <a:buNone/>
            </a:pPr>
            <a:r>
              <a:t/>
            </a:r>
            <a:endParaRPr b="1" i="0" sz="2400" u="none" cap="none" strike="noStrike">
              <a:solidFill>
                <a:srgbClr val="FFFFFF"/>
              </a:solidFill>
              <a:latin typeface="Arial"/>
              <a:ea typeface="Arial"/>
              <a:cs typeface="Arial"/>
              <a:sym typeface="Arial"/>
            </a:endParaRPr>
          </a:p>
          <a:p>
            <a:pPr indent="-495300" lvl="1" marL="1168400" marR="0" rtl="0" algn="l">
              <a:lnSpc>
                <a:spcPct val="93000"/>
              </a:lnSpc>
              <a:spcBef>
                <a:spcPts val="8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4"/>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4. Test Case Design</a:t>
            </a:r>
            <a:endParaRPr b="1" i="0" sz="4100" u="none" cap="none" strike="noStrike">
              <a:solidFill>
                <a:srgbClr val="FFFFFF"/>
              </a:solidFill>
              <a:latin typeface="Arial"/>
              <a:ea typeface="Arial"/>
              <a:cs typeface="Arial"/>
              <a:sym typeface="Arial"/>
            </a:endParaRPr>
          </a:p>
        </p:txBody>
      </p:sp>
      <p:sp>
        <p:nvSpPr>
          <p:cNvPr id="161" name="Google Shape;161;p24"/>
          <p:cNvSpPr txBox="1"/>
          <p:nvPr>
            <p:ph idx="1" type="body"/>
          </p:nvPr>
        </p:nvSpPr>
        <p:spPr>
          <a:xfrm>
            <a:off x="339325" y="2165350"/>
            <a:ext cx="9234900" cy="4696800"/>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1" i="0" lang="en-US" sz="3200" u="none" cap="none" strike="noStrike">
                <a:solidFill>
                  <a:srgbClr val="FFFFFF"/>
                </a:solidFill>
                <a:latin typeface="Arial"/>
                <a:ea typeface="Arial"/>
                <a:cs typeface="Arial"/>
                <a:sym typeface="Arial"/>
              </a:rPr>
              <a:t>What are Test Cases?</a:t>
            </a:r>
            <a:endParaRPr b="0" i="0" sz="3200" u="none" cap="none" strike="noStrike">
              <a:solidFill>
                <a:srgbClr val="FFFFFF"/>
              </a:solidFill>
              <a:latin typeface="Arial"/>
              <a:ea typeface="Arial"/>
              <a:cs typeface="Arial"/>
              <a:sym typeface="Arial"/>
            </a:endParaRPr>
          </a:p>
          <a:p>
            <a:pPr indent="-550862" lvl="1" marL="1477962" marR="0" rtl="0" algn="l">
              <a:lnSpc>
                <a:spcPct val="93000"/>
              </a:lnSpc>
              <a:spcBef>
                <a:spcPts val="1400"/>
              </a:spcBef>
              <a:spcAft>
                <a:spcPts val="0"/>
              </a:spcAft>
              <a:buClr>
                <a:srgbClr val="FFFFFF"/>
              </a:buClr>
              <a:buSzPts val="2600"/>
              <a:buFont typeface="Times New Roman"/>
              <a:buChar char="–"/>
            </a:pPr>
            <a:r>
              <a:rPr lang="en-US" sz="2600">
                <a:solidFill>
                  <a:srgbClr val="FFFFFF"/>
                </a:solidFill>
              </a:rPr>
              <a:t>A test case is a specification of the inputs, execution conditions, testing procedure, and expected results that define a single test to be executed to achieve a particular software testing objective, such as to exercise a particular program path or to verify compliance with a specific requirement.</a:t>
            </a:r>
            <a:endParaRPr sz="2600">
              <a:solidFill>
                <a:srgbClr val="FFFFFF"/>
              </a:solidFill>
            </a:endParaRPr>
          </a:p>
          <a:p>
            <a:pPr indent="-550862" lvl="1" marL="1477962" marR="0" rtl="0" algn="l">
              <a:lnSpc>
                <a:spcPct val="93000"/>
              </a:lnSpc>
              <a:spcBef>
                <a:spcPts val="1400"/>
              </a:spcBef>
              <a:spcAft>
                <a:spcPts val="0"/>
              </a:spcAft>
              <a:buClr>
                <a:srgbClr val="FFFFFF"/>
              </a:buClr>
              <a:buSzPts val="2600"/>
              <a:buFont typeface="Times New Roman"/>
              <a:buChar char="–"/>
            </a:pPr>
            <a:r>
              <a:rPr b="0" i="0" lang="en-US" sz="2600" u="none" cap="none" strike="noStrike">
                <a:solidFill>
                  <a:srgbClr val="FFFFFF"/>
                </a:solidFill>
                <a:latin typeface="Arial"/>
                <a:ea typeface="Arial"/>
                <a:cs typeface="Arial"/>
                <a:sym typeface="Arial"/>
              </a:rPr>
              <a:t>A Test Case contains the summary of test case, </a:t>
            </a:r>
            <a:r>
              <a:rPr lang="en-US" sz="2600">
                <a:solidFill>
                  <a:srgbClr val="FFFFFF"/>
                </a:solidFill>
              </a:rPr>
              <a:t>p</a:t>
            </a:r>
            <a:r>
              <a:rPr b="0" i="0" lang="en-US" sz="2600" u="none" cap="none" strike="noStrike">
                <a:solidFill>
                  <a:srgbClr val="FFFFFF"/>
                </a:solidFill>
                <a:latin typeface="Arial"/>
                <a:ea typeface="Arial"/>
                <a:cs typeface="Arial"/>
                <a:sym typeface="Arial"/>
              </a:rPr>
              <a:t>rerequisites, </a:t>
            </a:r>
            <a:r>
              <a:rPr lang="en-US" sz="2600">
                <a:solidFill>
                  <a:srgbClr val="FFFFFF"/>
                </a:solidFill>
              </a:rPr>
              <a:t>t</a:t>
            </a:r>
            <a:r>
              <a:rPr b="0" i="0" lang="en-US" sz="2600" u="none" cap="none" strike="noStrike">
                <a:solidFill>
                  <a:srgbClr val="FFFFFF"/>
                </a:solidFill>
                <a:latin typeface="Arial"/>
                <a:ea typeface="Arial"/>
                <a:cs typeface="Arial"/>
                <a:sym typeface="Arial"/>
              </a:rPr>
              <a:t>est </a:t>
            </a:r>
            <a:r>
              <a:rPr lang="en-US" sz="2600">
                <a:solidFill>
                  <a:srgbClr val="FFFFFF"/>
                </a:solidFill>
              </a:rPr>
              <a:t>d</a:t>
            </a:r>
            <a:r>
              <a:rPr b="0" i="0" lang="en-US" sz="2600" u="none" cap="none" strike="noStrike">
                <a:solidFill>
                  <a:srgbClr val="FFFFFF"/>
                </a:solidFill>
                <a:latin typeface="Arial"/>
                <a:ea typeface="Arial"/>
                <a:cs typeface="Arial"/>
                <a:sym typeface="Arial"/>
              </a:rPr>
              <a:t>ata, </a:t>
            </a:r>
            <a:r>
              <a:rPr lang="en-US" sz="2600">
                <a:solidFill>
                  <a:srgbClr val="FFFFFF"/>
                </a:solidFill>
              </a:rPr>
              <a:t>d</a:t>
            </a:r>
            <a:r>
              <a:rPr b="0" i="0" lang="en-US" sz="2600" u="none" cap="none" strike="noStrike">
                <a:solidFill>
                  <a:srgbClr val="FFFFFF"/>
                </a:solidFill>
                <a:latin typeface="Arial"/>
                <a:ea typeface="Arial"/>
                <a:cs typeface="Arial"/>
                <a:sym typeface="Arial"/>
              </a:rPr>
              <a:t>etailed steps , </a:t>
            </a:r>
            <a:r>
              <a:rPr lang="en-US" sz="2600">
                <a:solidFill>
                  <a:srgbClr val="FFFFFF"/>
                </a:solidFill>
              </a:rPr>
              <a:t>e</a:t>
            </a:r>
            <a:r>
              <a:rPr b="0" i="0" lang="en-US" sz="2600" u="none" cap="none" strike="noStrike">
                <a:solidFill>
                  <a:srgbClr val="FFFFFF"/>
                </a:solidFill>
                <a:latin typeface="Arial"/>
                <a:ea typeface="Arial"/>
                <a:cs typeface="Arial"/>
                <a:sym typeface="Arial"/>
              </a:rPr>
              <a:t>xpected </a:t>
            </a:r>
            <a:r>
              <a:rPr lang="en-US" sz="2600">
                <a:solidFill>
                  <a:srgbClr val="FFFFFF"/>
                </a:solidFill>
              </a:rPr>
              <a:t>r</a:t>
            </a:r>
            <a:r>
              <a:rPr b="0" i="0" lang="en-US" sz="2600" u="none" cap="none" strike="noStrike">
                <a:solidFill>
                  <a:srgbClr val="FFFFFF"/>
                </a:solidFill>
                <a:latin typeface="Arial"/>
                <a:ea typeface="Arial"/>
                <a:cs typeface="Arial"/>
                <a:sym typeface="Arial"/>
              </a:rPr>
              <a:t>esults. </a:t>
            </a:r>
            <a:endParaRPr b="0" i="0" sz="2600" u="none" cap="none" strike="noStrike">
              <a:solidFill>
                <a:srgbClr val="000000"/>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5"/>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4. Test Case Design</a:t>
            </a:r>
            <a:endParaRPr b="1" i="0" sz="4100" u="none" cap="none" strike="noStrike">
              <a:solidFill>
                <a:srgbClr val="FFFFFF"/>
              </a:solidFill>
              <a:latin typeface="Arial"/>
              <a:ea typeface="Arial"/>
              <a:cs typeface="Arial"/>
              <a:sym typeface="Arial"/>
            </a:endParaRPr>
          </a:p>
        </p:txBody>
      </p:sp>
      <p:sp>
        <p:nvSpPr>
          <p:cNvPr id="167" name="Google Shape;167;p25"/>
          <p:cNvSpPr txBox="1"/>
          <p:nvPr>
            <p:ph idx="1" type="body"/>
          </p:nvPr>
        </p:nvSpPr>
        <p:spPr>
          <a:xfrm>
            <a:off x="276225" y="1906587"/>
            <a:ext cx="8723312" cy="4879975"/>
          </a:xfrm>
          <a:prstGeom prst="rect">
            <a:avLst/>
          </a:prstGeom>
          <a:noFill/>
          <a:ln>
            <a:noFill/>
          </a:ln>
        </p:spPr>
        <p:txBody>
          <a:bodyPr anchorCtr="0" anchor="t" bIns="0" lIns="0" spcFirstLastPara="1" rIns="0" wrap="square" tIns="28075">
            <a:noAutofit/>
          </a:bodyPr>
          <a:lstStyle/>
          <a:p>
            <a:pPr indent="-495300" lvl="1" marL="1625600" marR="0" rtl="0" algn="l">
              <a:lnSpc>
                <a:spcPct val="93000"/>
              </a:lnSpc>
              <a:spcBef>
                <a:spcPts val="0"/>
              </a:spcBef>
              <a:spcAft>
                <a:spcPts val="0"/>
              </a:spcAft>
              <a:buClr>
                <a:srgbClr val="FFFFFF"/>
              </a:buClr>
              <a:buSzPts val="1080"/>
              <a:buFont typeface="Noto Sans Symbols"/>
              <a:buChar char="●"/>
            </a:pPr>
            <a:r>
              <a:rPr b="1" i="0" lang="en-US" sz="2400" u="none" cap="none" strike="noStrike">
                <a:solidFill>
                  <a:srgbClr val="FFFFFF"/>
                </a:solidFill>
                <a:latin typeface="Arial"/>
                <a:ea typeface="Arial"/>
                <a:cs typeface="Arial"/>
                <a:sym typeface="Arial"/>
              </a:rPr>
              <a:t>Creating Test Cases out of Test Coverage</a:t>
            </a:r>
            <a:endParaRPr b="0" i="0" sz="2800" u="none" cap="none" strike="noStrike">
              <a:solidFill>
                <a:srgbClr val="000000"/>
              </a:solidFill>
              <a:latin typeface="Arial"/>
              <a:ea typeface="Arial"/>
              <a:cs typeface="Arial"/>
              <a:sym typeface="Arial"/>
            </a:endParaRPr>
          </a:p>
          <a:p>
            <a:pPr indent="-450850" lvl="2" marL="224155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Once high level scenarios are created, we should now concentrate on creating a subset of test cases in detail which covers the complete test scenario.</a:t>
            </a:r>
            <a:endParaRPr b="0" i="0" sz="2400" u="none" cap="none" strike="noStrike">
              <a:solidFill>
                <a:srgbClr val="FFFFFF"/>
              </a:solidFill>
              <a:latin typeface="Arial"/>
              <a:ea typeface="Arial"/>
              <a:cs typeface="Arial"/>
              <a:sym typeface="Arial"/>
            </a:endParaRPr>
          </a:p>
          <a:p>
            <a:pPr indent="0" lvl="0" marL="1784350" marR="0" rtl="0" algn="l">
              <a:lnSpc>
                <a:spcPct val="93000"/>
              </a:lnSpc>
              <a:spcBef>
                <a:spcPts val="1100"/>
              </a:spcBef>
              <a:spcAft>
                <a:spcPts val="0"/>
              </a:spcAft>
              <a:buNone/>
            </a:pPr>
            <a:r>
              <a:rPr b="0" i="0" lang="en-US" sz="2200" u="none" cap="none" strike="noStrike">
                <a:solidFill>
                  <a:srgbClr val="FFFFFF"/>
                </a:solidFill>
                <a:latin typeface="Arial"/>
                <a:ea typeface="Arial"/>
                <a:cs typeface="Arial"/>
                <a:sym typeface="Arial"/>
              </a:rPr>
              <a:t>Test Scenario:</a:t>
            </a:r>
            <a:endParaRPr b="0" i="0" sz="3200" u="none" cap="none" strike="noStrike">
              <a:solidFill>
                <a:srgbClr val="FFFFFF"/>
              </a:solidFill>
              <a:latin typeface="Arial"/>
              <a:ea typeface="Arial"/>
              <a:cs typeface="Arial"/>
              <a:sym typeface="Arial"/>
            </a:endParaRPr>
          </a:p>
          <a:p>
            <a:pPr indent="-139700" lvl="0" marL="457200" marR="0" rtl="0" algn="l">
              <a:lnSpc>
                <a:spcPct val="93000"/>
              </a:lnSpc>
              <a:spcBef>
                <a:spcPts val="800"/>
              </a:spcBef>
              <a:spcAft>
                <a:spcPts val="0"/>
              </a:spcAft>
              <a:buClr>
                <a:srgbClr val="000000"/>
              </a:buClr>
              <a:buSzPts val="2200"/>
              <a:buFont typeface="Times New Roman"/>
              <a:buChar char="»"/>
            </a:pPr>
            <a:r>
              <a:rPr b="0" i="0" lang="en-US" sz="2200" u="none" cap="none" strike="noStrike">
                <a:solidFill>
                  <a:srgbClr val="FFFFFF"/>
                </a:solidFill>
                <a:latin typeface="Arial"/>
                <a:ea typeface="Arial"/>
                <a:cs typeface="Arial"/>
                <a:sym typeface="Arial"/>
              </a:rPr>
              <a:t>TC#1 – Verify that 70% of the amount is refunded when ticket is canceled prior to 60 days before journey date.</a:t>
            </a:r>
            <a:endParaRPr b="0" i="0" sz="3200" u="none" cap="none" strike="noStrike">
              <a:solidFill>
                <a:srgbClr val="FFFFFF"/>
              </a:solidFill>
              <a:latin typeface="Arial"/>
              <a:ea typeface="Arial"/>
              <a:cs typeface="Arial"/>
              <a:sym typeface="Arial"/>
            </a:endParaRPr>
          </a:p>
          <a:p>
            <a:pPr indent="-139700" lvl="0" marL="457200" marR="0" rtl="0" algn="l">
              <a:lnSpc>
                <a:spcPct val="93000"/>
              </a:lnSpc>
              <a:spcBef>
                <a:spcPts val="1400"/>
              </a:spcBef>
              <a:spcAft>
                <a:spcPts val="0"/>
              </a:spcAft>
              <a:buClr>
                <a:srgbClr val="000000"/>
              </a:buClr>
              <a:buSzPts val="2200"/>
              <a:buFont typeface="Times New Roman"/>
              <a:buChar char="»"/>
            </a:pPr>
            <a:r>
              <a:rPr b="0" i="0" lang="en-US" sz="2200" u="none" cap="none" strike="noStrike">
                <a:solidFill>
                  <a:srgbClr val="FFFFFF"/>
                </a:solidFill>
                <a:latin typeface="Arial"/>
                <a:ea typeface="Arial"/>
                <a:cs typeface="Arial"/>
                <a:sym typeface="Arial"/>
              </a:rPr>
              <a:t>TC#2 – Verify that 10% of the amount is refunded when user cancels the ticket between 10-1 days prior to journey. </a:t>
            </a:r>
            <a:endParaRPr b="0" i="0" sz="3200" u="none" cap="none" strike="noStrike">
              <a:solidFill>
                <a:srgbClr val="FFFFFF"/>
              </a:solidFill>
              <a:latin typeface="Arial"/>
              <a:ea typeface="Arial"/>
              <a:cs typeface="Arial"/>
              <a:sym typeface="Arial"/>
            </a:endParaRPr>
          </a:p>
          <a:p>
            <a:pPr indent="-450850" lvl="2" marL="1784350" marR="0" rtl="0" algn="l">
              <a:lnSpc>
                <a:spcPct val="93000"/>
              </a:lnSpc>
              <a:spcBef>
                <a:spcPts val="1400"/>
              </a:spcBef>
              <a:spcAft>
                <a:spcPts val="0"/>
              </a:spcAft>
              <a:buClr>
                <a:srgbClr val="000000"/>
              </a:buClr>
              <a:buSzPts val="1400"/>
              <a:buFont typeface="Arial"/>
              <a:buNone/>
            </a:pPr>
            <a:r>
              <a:t/>
            </a:r>
            <a:endParaRPr b="0" i="0" sz="2200" u="none" cap="none" strike="noStrike">
              <a:solidFill>
                <a:srgbClr val="FFFFFF"/>
              </a:solidFill>
              <a:latin typeface="Arial"/>
              <a:ea typeface="Arial"/>
              <a:cs typeface="Arial"/>
              <a:sym typeface="Arial"/>
            </a:endParaRPr>
          </a:p>
          <a:p>
            <a:pPr indent="-450850" lvl="2" marL="1784350" marR="0" rtl="0" algn="l">
              <a:lnSpc>
                <a:spcPct val="93000"/>
              </a:lnSpc>
              <a:spcBef>
                <a:spcPts val="800"/>
              </a:spcBef>
              <a:spcAft>
                <a:spcPts val="0"/>
              </a:spcAft>
              <a:buClr>
                <a:srgbClr val="000000"/>
              </a:buClr>
              <a:buSzPts val="1400"/>
              <a:buFont typeface="Arial"/>
              <a:buNone/>
            </a:pPr>
            <a:r>
              <a:t/>
            </a:r>
            <a:endParaRPr b="0" i="0" sz="2200" u="none" cap="none" strike="noStrike">
              <a:solidFill>
                <a:srgbClr val="FFFFFF"/>
              </a:solidFill>
              <a:latin typeface="Arial"/>
              <a:ea typeface="Arial"/>
              <a:cs typeface="Arial"/>
              <a:sym typeface="Arial"/>
            </a:endParaRPr>
          </a:p>
          <a:p>
            <a:pPr indent="-495300" lvl="1" marL="1168400" marR="0" rtl="0" algn="l">
              <a:lnSpc>
                <a:spcPct val="93000"/>
              </a:lnSpc>
              <a:spcBef>
                <a:spcPts val="8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6"/>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4. Test Case Design</a:t>
            </a:r>
            <a:endParaRPr b="1" i="0" sz="4100" u="none" cap="none" strike="noStrike">
              <a:solidFill>
                <a:srgbClr val="FFFFFF"/>
              </a:solidFill>
              <a:latin typeface="Arial"/>
              <a:ea typeface="Arial"/>
              <a:cs typeface="Arial"/>
              <a:sym typeface="Arial"/>
            </a:endParaRPr>
          </a:p>
        </p:txBody>
      </p:sp>
      <p:sp>
        <p:nvSpPr>
          <p:cNvPr id="173" name="Google Shape;173;p26"/>
          <p:cNvSpPr txBox="1"/>
          <p:nvPr>
            <p:ph idx="1" type="body"/>
          </p:nvPr>
        </p:nvSpPr>
        <p:spPr>
          <a:xfrm>
            <a:off x="276225" y="1906587"/>
            <a:ext cx="8723312" cy="4879975"/>
          </a:xfrm>
          <a:prstGeom prst="rect">
            <a:avLst/>
          </a:prstGeom>
          <a:noFill/>
          <a:ln>
            <a:noFill/>
          </a:ln>
        </p:spPr>
        <p:txBody>
          <a:bodyPr anchorCtr="0" anchor="t" bIns="0" lIns="0" spcFirstLastPara="1" rIns="0" wrap="square" tIns="28075">
            <a:noAutofit/>
          </a:bodyPr>
          <a:lstStyle/>
          <a:p>
            <a:pPr indent="-495300" lvl="1" marL="1168400" marR="0" rtl="0" algn="l">
              <a:lnSpc>
                <a:spcPct val="93000"/>
              </a:lnSpc>
              <a:spcBef>
                <a:spcPts val="0"/>
              </a:spcBef>
              <a:spcAft>
                <a:spcPts val="0"/>
              </a:spcAft>
              <a:buClr>
                <a:srgbClr val="FFFFFF"/>
              </a:buClr>
              <a:buSzPts val="1170"/>
              <a:buFont typeface="Noto Sans Symbols"/>
              <a:buChar char="●"/>
            </a:pPr>
            <a:r>
              <a:rPr b="1" i="0" lang="en-US" sz="2600" u="none" cap="none" strike="noStrike">
                <a:solidFill>
                  <a:srgbClr val="FFFFFF"/>
                </a:solidFill>
                <a:latin typeface="Arial"/>
                <a:ea typeface="Arial"/>
                <a:cs typeface="Arial"/>
                <a:sym typeface="Arial"/>
              </a:rPr>
              <a:t>Test Case Template: </a:t>
            </a:r>
            <a:endParaRPr b="0" i="0" sz="2800" u="none" cap="none" strike="noStrike">
              <a:solidFill>
                <a:srgbClr val="000000"/>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t/>
            </a:r>
            <a:endParaRPr b="1" i="0" sz="2600" u="none" cap="none" strike="noStrike">
              <a:solidFill>
                <a:srgbClr val="FFFFFF"/>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t/>
            </a:r>
            <a:endParaRPr b="1" i="0" sz="2600" u="none" cap="none" strike="noStrike">
              <a:solidFill>
                <a:srgbClr val="FFFFFF"/>
              </a:solidFill>
              <a:latin typeface="Arial"/>
              <a:ea typeface="Arial"/>
              <a:cs typeface="Arial"/>
              <a:sym typeface="Arial"/>
            </a:endParaRPr>
          </a:p>
          <a:p>
            <a:pPr indent="-444500" lvl="2" marL="1790700" marR="0" rtl="0" algn="l">
              <a:lnSpc>
                <a:spcPct val="93000"/>
              </a:lnSpc>
              <a:spcBef>
                <a:spcPts val="1100"/>
              </a:spcBef>
              <a:spcAft>
                <a:spcPts val="0"/>
              </a:spcAft>
              <a:buClr>
                <a:srgbClr val="000000"/>
              </a:buClr>
              <a:buSzPts val="1400"/>
              <a:buFont typeface="Arial"/>
              <a:buNone/>
            </a:pPr>
            <a:r>
              <a:t/>
            </a:r>
            <a:endParaRPr b="0" i="0" sz="2200" u="none" cap="none" strike="noStrike">
              <a:solidFill>
                <a:srgbClr val="FFFFFF"/>
              </a:solidFill>
              <a:latin typeface="Arial"/>
              <a:ea typeface="Arial"/>
              <a:cs typeface="Arial"/>
              <a:sym typeface="Arial"/>
            </a:endParaRPr>
          </a:p>
          <a:p>
            <a:pPr indent="-444500" lvl="2" marL="1790700" marR="0" rtl="0" algn="l">
              <a:lnSpc>
                <a:spcPct val="93000"/>
              </a:lnSpc>
              <a:spcBef>
                <a:spcPts val="800"/>
              </a:spcBef>
              <a:spcAft>
                <a:spcPts val="0"/>
              </a:spcAft>
              <a:buClr>
                <a:srgbClr val="000000"/>
              </a:buClr>
              <a:buSzPts val="1400"/>
              <a:buFont typeface="Arial"/>
              <a:buNone/>
            </a:pPr>
            <a:r>
              <a:t/>
            </a:r>
            <a:endParaRPr b="0" i="0" sz="2200" u="none" cap="none" strike="noStrike">
              <a:solidFill>
                <a:srgbClr val="FFFFFF"/>
              </a:solidFill>
              <a:latin typeface="Arial"/>
              <a:ea typeface="Arial"/>
              <a:cs typeface="Arial"/>
              <a:sym typeface="Arial"/>
            </a:endParaRPr>
          </a:p>
          <a:p>
            <a:pPr indent="-495300" lvl="1" marL="1168400" marR="0" rtl="0" algn="l">
              <a:lnSpc>
                <a:spcPct val="93000"/>
              </a:lnSpc>
              <a:spcBef>
                <a:spcPts val="8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graphicFrame>
        <p:nvGraphicFramePr>
          <p:cNvPr id="174" name="Google Shape;174;p26"/>
          <p:cNvGraphicFramePr/>
          <p:nvPr/>
        </p:nvGraphicFramePr>
        <p:xfrm>
          <a:off x="822325" y="2378075"/>
          <a:ext cx="3000000" cy="3000000"/>
        </p:xfrm>
        <a:graphic>
          <a:graphicData uri="http://schemas.openxmlformats.org/drawingml/2006/table">
            <a:tbl>
              <a:tblPr>
                <a:noFill/>
                <a:tableStyleId>{130808F0-5782-4A65-B3DF-8D47976F1E3F}</a:tableStyleId>
              </a:tblPr>
              <a:tblGrid>
                <a:gridCol w="8785225"/>
              </a:tblGrid>
              <a:tr h="4414825">
                <a:tc>
                  <a:txBody>
                    <a:bodyPr/>
                    <a:lstStyle/>
                    <a:p>
                      <a:pPr indent="0" lvl="0" marL="0" marR="0" rtl="0" algn="l">
                        <a:lnSpc>
                          <a:spcPct val="71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71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r>
            </a:tbl>
          </a:graphicData>
        </a:graphic>
      </p:graphicFrame>
      <p:graphicFrame>
        <p:nvGraphicFramePr>
          <p:cNvPr id="175" name="Google Shape;175;p26"/>
          <p:cNvGraphicFramePr/>
          <p:nvPr/>
        </p:nvGraphicFramePr>
        <p:xfrm>
          <a:off x="1012825" y="2468562"/>
          <a:ext cx="3000000" cy="3000000"/>
        </p:xfrm>
        <a:graphic>
          <a:graphicData uri="http://schemas.openxmlformats.org/drawingml/2006/table">
            <a:tbl>
              <a:tblPr>
                <a:noFill/>
                <a:tableStyleId>{130808F0-5782-4A65-B3DF-8D47976F1E3F}</a:tableStyleId>
              </a:tblPr>
              <a:tblGrid>
                <a:gridCol w="3840150"/>
              </a:tblGrid>
              <a:tr h="579425">
                <a:tc>
                  <a:txBody>
                    <a:bodyPr/>
                    <a:lstStyle/>
                    <a:p>
                      <a:pPr indent="0" lvl="0" marL="0" marR="0" rtl="0" algn="l">
                        <a:lnSpc>
                          <a:spcPct val="71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Test Case Summary</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r>
            </a:tbl>
          </a:graphicData>
        </a:graphic>
      </p:graphicFrame>
      <p:graphicFrame>
        <p:nvGraphicFramePr>
          <p:cNvPr id="176" name="Google Shape;176;p26"/>
          <p:cNvGraphicFramePr/>
          <p:nvPr/>
        </p:nvGraphicFramePr>
        <p:xfrm>
          <a:off x="960437" y="3452812"/>
          <a:ext cx="3000000" cy="3000000"/>
        </p:xfrm>
        <a:graphic>
          <a:graphicData uri="http://schemas.openxmlformats.org/drawingml/2006/table">
            <a:tbl>
              <a:tblPr>
                <a:noFill/>
                <a:tableStyleId>{130808F0-5782-4A65-B3DF-8D47976F1E3F}</a:tableStyleId>
              </a:tblPr>
              <a:tblGrid>
                <a:gridCol w="3892550"/>
              </a:tblGrid>
              <a:tr h="561975">
                <a:tc>
                  <a:txBody>
                    <a:bodyPr/>
                    <a:lstStyle/>
                    <a:p>
                      <a:pPr indent="0" lvl="0" marL="0" marR="0" rtl="0" algn="l">
                        <a:lnSpc>
                          <a:spcPct val="71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Test Case Description</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r>
            </a:tbl>
          </a:graphicData>
        </a:graphic>
      </p:graphicFrame>
      <p:graphicFrame>
        <p:nvGraphicFramePr>
          <p:cNvPr id="177" name="Google Shape;177;p26"/>
          <p:cNvGraphicFramePr/>
          <p:nvPr/>
        </p:nvGraphicFramePr>
        <p:xfrm>
          <a:off x="6315075" y="2560637"/>
          <a:ext cx="3000000" cy="3000000"/>
        </p:xfrm>
        <a:graphic>
          <a:graphicData uri="http://schemas.openxmlformats.org/drawingml/2006/table">
            <a:tbl>
              <a:tblPr>
                <a:noFill/>
                <a:tableStyleId>{130808F0-5782-4A65-B3DF-8D47976F1E3F}</a:tableStyleId>
              </a:tblPr>
              <a:tblGrid>
                <a:gridCol w="2320925"/>
              </a:tblGrid>
              <a:tr h="738175">
                <a:tc>
                  <a:txBody>
                    <a:bodyPr/>
                    <a:lstStyle/>
                    <a:p>
                      <a:pPr indent="0" lvl="0" marL="0" marR="0" rtl="0" algn="l">
                        <a:lnSpc>
                          <a:spcPct val="71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Prerequisite for  Test Case</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r>
            </a:tbl>
          </a:graphicData>
        </a:graphic>
      </p:graphicFrame>
      <p:graphicFrame>
        <p:nvGraphicFramePr>
          <p:cNvPr id="178" name="Google Shape;178;p26"/>
          <p:cNvGraphicFramePr/>
          <p:nvPr/>
        </p:nvGraphicFramePr>
        <p:xfrm>
          <a:off x="1096962" y="4625975"/>
          <a:ext cx="3000000" cy="3000000"/>
        </p:xfrm>
        <a:graphic>
          <a:graphicData uri="http://schemas.openxmlformats.org/drawingml/2006/table">
            <a:tbl>
              <a:tblPr>
                <a:noFill/>
                <a:tableStyleId>{130808F0-5782-4A65-B3DF-8D47976F1E3F}</a:tableStyleId>
              </a:tblPr>
              <a:tblGrid>
                <a:gridCol w="3611550"/>
                <a:gridCol w="3614725"/>
              </a:tblGrid>
              <a:tr h="652450">
                <a:tc>
                  <a:txBody>
                    <a:bodyPr/>
                    <a:lstStyle/>
                    <a:p>
                      <a:pPr indent="0" lvl="0" marL="0" marR="0" rtl="0" algn="ctr">
                        <a:lnSpc>
                          <a:spcPct val="71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Test Steps</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c>
                  <a:txBody>
                    <a:bodyPr/>
                    <a:lstStyle/>
                    <a:p>
                      <a:pPr indent="0" lvl="0" marL="0" marR="0" rtl="0" algn="ctr">
                        <a:lnSpc>
                          <a:spcPct val="71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Expected Result</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r>
              <a:tr h="654050">
                <a:tc>
                  <a:txBody>
                    <a:bodyPr/>
                    <a:lstStyle/>
                    <a:p>
                      <a:pPr indent="0" lvl="0" marL="0" marR="0" rtl="0" algn="l">
                        <a:lnSpc>
                          <a:spcPct val="71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Step 1</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c>
                  <a:txBody>
                    <a:bodyPr/>
                    <a:lstStyle/>
                    <a:p>
                      <a:pPr indent="0" lvl="0" marL="0" marR="0" rtl="0" algn="l">
                        <a:lnSpc>
                          <a:spcPct val="71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Expected Output</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r>
              <a:tr h="652450">
                <a:tc>
                  <a:txBody>
                    <a:bodyPr/>
                    <a:lstStyle/>
                    <a:p>
                      <a:pPr indent="0" lvl="0" marL="0" marR="0" rtl="0" algn="l">
                        <a:lnSpc>
                          <a:spcPct val="71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Step 2</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CCFF"/>
                    </a:solidFill>
                  </a:tcPr>
                </a:tc>
                <a:tc>
                  <a:txBody>
                    <a:bodyPr/>
                    <a:lstStyle/>
                    <a:p>
                      <a:pPr indent="0" lvl="0" marL="0" marR="0" rtl="0" algn="l">
                        <a:lnSpc>
                          <a:spcPct val="71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Expected output</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CCFF"/>
                    </a:solidFill>
                  </a:tcPr>
                </a:tc>
              </a:tr>
            </a:tbl>
          </a:graphicData>
        </a:graphic>
      </p:graphicFrame>
      <p:graphicFrame>
        <p:nvGraphicFramePr>
          <p:cNvPr id="179" name="Google Shape;179;p26"/>
          <p:cNvGraphicFramePr/>
          <p:nvPr/>
        </p:nvGraphicFramePr>
        <p:xfrm>
          <a:off x="6337300" y="3703637"/>
          <a:ext cx="3000000" cy="3000000"/>
        </p:xfrm>
        <a:graphic>
          <a:graphicData uri="http://schemas.openxmlformats.org/drawingml/2006/table">
            <a:tbl>
              <a:tblPr>
                <a:noFill/>
                <a:tableStyleId>{130808F0-5782-4A65-B3DF-8D47976F1E3F}</a:tableStyleId>
              </a:tblPr>
              <a:tblGrid>
                <a:gridCol w="2320925"/>
              </a:tblGrid>
              <a:tr h="638175">
                <a:tc>
                  <a:txBody>
                    <a:bodyPr/>
                    <a:lstStyle/>
                    <a:p>
                      <a:pPr indent="0" lvl="0" marL="0" marR="0" rtl="0" algn="l">
                        <a:lnSpc>
                          <a:spcPct val="71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Test Case Status</a:t>
                      </a:r>
                      <a:endParaRPr sz="1400" u="none" cap="none" strike="noStrike"/>
                    </a:p>
                  </a:txBody>
                  <a:tcPr marT="2555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r>
            </a:tbl>
          </a:graphicData>
        </a:graphic>
      </p:graphicFrame>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4. Test Case Design</a:t>
            </a:r>
            <a:endParaRPr b="1" i="0" sz="4100" u="none" cap="none" strike="noStrike">
              <a:solidFill>
                <a:srgbClr val="FFFFFF"/>
              </a:solidFill>
              <a:latin typeface="Arial"/>
              <a:ea typeface="Arial"/>
              <a:cs typeface="Arial"/>
              <a:sym typeface="Arial"/>
            </a:endParaRPr>
          </a:p>
        </p:txBody>
      </p:sp>
      <p:sp>
        <p:nvSpPr>
          <p:cNvPr id="185" name="Google Shape;185;p27"/>
          <p:cNvSpPr txBox="1"/>
          <p:nvPr>
            <p:ph idx="1" type="body"/>
          </p:nvPr>
        </p:nvSpPr>
        <p:spPr>
          <a:xfrm>
            <a:off x="503225" y="2165350"/>
            <a:ext cx="9067800" cy="4898400"/>
          </a:xfrm>
          <a:prstGeom prst="rect">
            <a:avLst/>
          </a:prstGeom>
          <a:noFill/>
          <a:ln>
            <a:noFill/>
          </a:ln>
        </p:spPr>
        <p:txBody>
          <a:bodyPr anchorCtr="0" anchor="t" bIns="0" lIns="0" spcFirstLastPara="1" rIns="0" wrap="square" tIns="28075">
            <a:noAutofit/>
          </a:bodyPr>
          <a:lstStyle/>
          <a:p>
            <a:pPr indent="-552450" lvl="0" marL="552450" marR="0" rtl="0" algn="l">
              <a:lnSpc>
                <a:spcPct val="93000"/>
              </a:lnSpc>
              <a:spcBef>
                <a:spcPts val="0"/>
              </a:spcBef>
              <a:spcAft>
                <a:spcPts val="0"/>
              </a:spcAft>
              <a:buClr>
                <a:srgbClr val="FFFFFF"/>
              </a:buClr>
              <a:buSzPts val="1260"/>
              <a:buFont typeface="Noto Sans Symbols"/>
              <a:buChar char="●"/>
            </a:pPr>
            <a:r>
              <a:rPr b="0" i="0" lang="en-US" sz="2800" u="none" cap="none" strike="noStrike">
                <a:solidFill>
                  <a:srgbClr val="FFFFFF"/>
                </a:solidFill>
                <a:latin typeface="Arial"/>
                <a:ea typeface="Arial"/>
                <a:cs typeface="Arial"/>
                <a:sym typeface="Arial"/>
              </a:rPr>
              <a:t> Prerequisites:</a:t>
            </a:r>
            <a:endParaRPr b="0" i="0" sz="3200" u="none" cap="none" strike="noStrike">
              <a:solidFill>
                <a:srgbClr val="FFFFFF"/>
              </a:solidFill>
              <a:latin typeface="Arial"/>
              <a:ea typeface="Arial"/>
              <a:cs typeface="Arial"/>
              <a:sym typeface="Arial"/>
            </a:endParaRPr>
          </a:p>
          <a:p>
            <a:pPr indent="-495300" lvl="1" marL="1168400"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A Test Case should specify if there is any precondition which must be in place before the test can be run. Eg. A software may require that </a:t>
            </a:r>
            <a:r>
              <a:rPr lang="en-US" sz="2400">
                <a:solidFill>
                  <a:srgbClr val="FFFFFF"/>
                </a:solidFill>
              </a:rPr>
              <a:t>t</a:t>
            </a:r>
            <a:r>
              <a:rPr b="0" i="0" lang="en-US" sz="2400" u="none" cap="none" strike="noStrike">
                <a:solidFill>
                  <a:srgbClr val="FFFFFF"/>
                </a:solidFill>
                <a:latin typeface="Arial"/>
                <a:ea typeface="Arial"/>
                <a:cs typeface="Arial"/>
                <a:sym typeface="Arial"/>
              </a:rPr>
              <a:t>o be able to create an account for a person, the persons age should be more than 18 years.</a:t>
            </a:r>
            <a:endParaRPr b="0" i="0" sz="2800" u="none" cap="none" strike="noStrike">
              <a:solidFill>
                <a:srgbClr val="000000"/>
              </a:solidFill>
              <a:latin typeface="Arial"/>
              <a:ea typeface="Arial"/>
              <a:cs typeface="Arial"/>
              <a:sym typeface="Arial"/>
            </a:endParaRPr>
          </a:p>
          <a:p>
            <a:pPr indent="-495300" lvl="1" marL="116840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Any data which is expected to be present in application before we run the test case. E</a:t>
            </a:r>
            <a:r>
              <a:rPr lang="en-US" sz="2400">
                <a:solidFill>
                  <a:srgbClr val="FFFFFF"/>
                </a:solidFill>
              </a:rPr>
              <a:t>g.</a:t>
            </a:r>
            <a:r>
              <a:rPr b="0" i="0" lang="en-US" sz="2400" u="none" cap="none" strike="noStrike">
                <a:solidFill>
                  <a:srgbClr val="FFFFFF"/>
                </a:solidFill>
                <a:latin typeface="Arial"/>
                <a:ea typeface="Arial"/>
                <a:cs typeface="Arial"/>
                <a:sym typeface="Arial"/>
              </a:rPr>
              <a:t> – Some sample products on an online shopping website.</a:t>
            </a:r>
            <a:endParaRPr b="0" i="0" sz="2800" u="none" cap="none" strike="noStrike">
              <a:solidFill>
                <a:srgbClr val="000000"/>
              </a:solidFill>
              <a:latin typeface="Arial"/>
              <a:ea typeface="Arial"/>
              <a:cs typeface="Arial"/>
              <a:sym typeface="Arial"/>
            </a:endParaRPr>
          </a:p>
          <a:p>
            <a:pPr indent="-495300" lvl="1" marL="116840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Any set of data which need to be created specifically for  a test case.</a:t>
            </a:r>
            <a:endParaRPr b="0" i="0" sz="2800" u="none" cap="none" strike="noStrike">
              <a:solidFill>
                <a:srgbClr val="000000"/>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552450" lvl="0" marL="552450" marR="0" rtl="0" algn="l">
              <a:lnSpc>
                <a:spcPct val="93000"/>
              </a:lnSpc>
              <a:spcBef>
                <a:spcPts val="110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8"/>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4. Test Case Design</a:t>
            </a:r>
            <a:endParaRPr b="1" i="0" sz="4100" u="none" cap="none" strike="noStrike">
              <a:solidFill>
                <a:srgbClr val="FFFFFF"/>
              </a:solidFill>
              <a:latin typeface="Arial"/>
              <a:ea typeface="Arial"/>
              <a:cs typeface="Arial"/>
              <a:sym typeface="Arial"/>
            </a:endParaRPr>
          </a:p>
        </p:txBody>
      </p:sp>
      <p:sp>
        <p:nvSpPr>
          <p:cNvPr id="191" name="Google Shape;191;p28"/>
          <p:cNvSpPr txBox="1"/>
          <p:nvPr>
            <p:ph idx="1" type="body"/>
          </p:nvPr>
        </p:nvSpPr>
        <p:spPr>
          <a:xfrm>
            <a:off x="365125" y="1920875"/>
            <a:ext cx="9067800" cy="7280275"/>
          </a:xfrm>
          <a:prstGeom prst="rect">
            <a:avLst/>
          </a:prstGeom>
          <a:noFill/>
          <a:ln>
            <a:noFill/>
          </a:ln>
        </p:spPr>
        <p:txBody>
          <a:bodyPr anchorCtr="0" anchor="t" bIns="0" lIns="0" spcFirstLastPara="1" rIns="0" wrap="square" tIns="28075">
            <a:noAutofit/>
          </a:bodyPr>
          <a:lstStyle/>
          <a:p>
            <a:pPr indent="-552450" lvl="0" marL="552450" marR="0" rtl="0" algn="l">
              <a:lnSpc>
                <a:spcPct val="93000"/>
              </a:lnSpc>
              <a:spcBef>
                <a:spcPts val="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 Test Summary:</a:t>
            </a:r>
            <a:endParaRPr b="0" i="0" sz="3200" u="none" cap="none" strike="noStrike">
              <a:solidFill>
                <a:srgbClr val="FFFFFF"/>
              </a:solidFill>
              <a:latin typeface="Arial"/>
              <a:ea typeface="Arial"/>
              <a:cs typeface="Arial"/>
              <a:sym typeface="Arial"/>
            </a:endParaRPr>
          </a:p>
          <a:p>
            <a:pPr indent="-495300" lvl="1" marL="1168400"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It is a one liner statement to summarize the test case.</a:t>
            </a:r>
            <a:endParaRPr b="0" i="0" sz="2800" u="none" cap="none" strike="noStrike">
              <a:solidFill>
                <a:srgbClr val="000000"/>
              </a:solidFill>
              <a:latin typeface="Arial"/>
              <a:ea typeface="Arial"/>
              <a:cs typeface="Arial"/>
              <a:sym typeface="Arial"/>
            </a:endParaRPr>
          </a:p>
          <a:p>
            <a:pPr indent="-495300" lvl="1" marL="116840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Test Summary  tells what functionality this test case is going to perform.</a:t>
            </a:r>
            <a:endParaRPr b="0" i="0" sz="2800" u="none" cap="none" strike="noStrike">
              <a:solidFill>
                <a:srgbClr val="000000"/>
              </a:solidFill>
              <a:latin typeface="Arial"/>
              <a:ea typeface="Arial"/>
              <a:cs typeface="Arial"/>
              <a:sym typeface="Arial"/>
            </a:endParaRPr>
          </a:p>
          <a:p>
            <a:pPr indent="-495300" lvl="1" marL="116840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It is generally written as :</a:t>
            </a:r>
            <a:endParaRPr b="0" i="0" sz="2800" u="none" cap="none" strike="noStrike">
              <a:solidFill>
                <a:srgbClr val="000000"/>
              </a:solidFill>
              <a:latin typeface="Arial"/>
              <a:ea typeface="Arial"/>
              <a:cs typeface="Arial"/>
              <a:sym typeface="Arial"/>
            </a:endParaRPr>
          </a:p>
          <a:p>
            <a:pPr indent="-450850" lvl="2" marL="178435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Verify that &lt;functionality which test case is going to test&gt;</a:t>
            </a:r>
            <a:endParaRPr b="0" i="0" sz="2400" u="none" cap="none" strike="noStrike">
              <a:solidFill>
                <a:srgbClr val="000000"/>
              </a:solidFill>
              <a:latin typeface="Arial"/>
              <a:ea typeface="Arial"/>
              <a:cs typeface="Arial"/>
              <a:sym typeface="Arial"/>
            </a:endParaRPr>
          </a:p>
          <a:p>
            <a:pPr indent="-552450" lvl="0" marL="552450" marR="0" rtl="0" algn="l">
              <a:lnSpc>
                <a:spcPct val="93000"/>
              </a:lnSpc>
              <a:spcBef>
                <a:spcPts val="8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Test Description: </a:t>
            </a:r>
            <a:endParaRPr b="0" i="0" sz="3200" u="none" cap="none" strike="noStrike">
              <a:solidFill>
                <a:srgbClr val="FFFFFF"/>
              </a:solidFill>
              <a:latin typeface="Arial"/>
              <a:ea typeface="Arial"/>
              <a:cs typeface="Arial"/>
              <a:sym typeface="Arial"/>
            </a:endParaRPr>
          </a:p>
          <a:p>
            <a:pPr indent="-495300" lvl="1" marL="1168400"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This part will describe the test in detail as what functionality will be tested through this test case.</a:t>
            </a:r>
            <a:endParaRPr b="0" i="0" sz="2800" u="none" cap="none" strike="noStrike">
              <a:solidFill>
                <a:srgbClr val="000000"/>
              </a:solidFill>
              <a:latin typeface="Arial"/>
              <a:ea typeface="Arial"/>
              <a:cs typeface="Arial"/>
              <a:sym typeface="Arial"/>
            </a:endParaRPr>
          </a:p>
          <a:p>
            <a:pPr indent="-450850" lvl="2" marL="178435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Ex- This test case will validate that &lt;expected results&gt; when &lt;test steps are performed.&gt;</a:t>
            </a:r>
            <a:endParaRPr b="0" i="0" sz="2400" u="none" cap="none" strike="noStrike">
              <a:solidFill>
                <a:srgbClr val="000000"/>
              </a:solidFill>
              <a:latin typeface="Arial"/>
              <a:ea typeface="Arial"/>
              <a:cs typeface="Arial"/>
              <a:sym typeface="Arial"/>
            </a:endParaRPr>
          </a:p>
          <a:p>
            <a:pPr indent="-495300" lvl="1" marL="1168400" marR="0" rtl="0" algn="l">
              <a:lnSpc>
                <a:spcPct val="93000"/>
              </a:lnSpc>
              <a:spcBef>
                <a:spcPts val="800"/>
              </a:spcBef>
              <a:spcAft>
                <a:spcPts val="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552450" lvl="0" marL="552450" marR="0" rtl="0" algn="l">
              <a:lnSpc>
                <a:spcPct val="93000"/>
              </a:lnSpc>
              <a:spcBef>
                <a:spcPts val="110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29"/>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4. Test Case Design</a:t>
            </a:r>
            <a:endParaRPr b="1" i="0" sz="4100" u="none" cap="none" strike="noStrike">
              <a:solidFill>
                <a:srgbClr val="FFFFFF"/>
              </a:solidFill>
              <a:latin typeface="Arial"/>
              <a:ea typeface="Arial"/>
              <a:cs typeface="Arial"/>
              <a:sym typeface="Arial"/>
            </a:endParaRPr>
          </a:p>
        </p:txBody>
      </p:sp>
      <p:sp>
        <p:nvSpPr>
          <p:cNvPr id="197" name="Google Shape;197;p29"/>
          <p:cNvSpPr txBox="1"/>
          <p:nvPr>
            <p:ph idx="1" type="body"/>
          </p:nvPr>
        </p:nvSpPr>
        <p:spPr>
          <a:xfrm>
            <a:off x="503237" y="2165350"/>
            <a:ext cx="9067800" cy="5437187"/>
          </a:xfrm>
          <a:prstGeom prst="rect">
            <a:avLst/>
          </a:prstGeom>
          <a:noFill/>
          <a:ln>
            <a:noFill/>
          </a:ln>
        </p:spPr>
        <p:txBody>
          <a:bodyPr anchorCtr="0" anchor="t" bIns="0" lIns="0" spcFirstLastPara="1" rIns="0" wrap="square" tIns="28075">
            <a:noAutofit/>
          </a:bodyPr>
          <a:lstStyle/>
          <a:p>
            <a:pPr indent="-552450" lvl="0" marL="552450" marR="0" rtl="0" algn="l">
              <a:lnSpc>
                <a:spcPct val="93000"/>
              </a:lnSpc>
              <a:spcBef>
                <a:spcPts val="0"/>
              </a:spcBef>
              <a:spcAft>
                <a:spcPts val="0"/>
              </a:spcAft>
              <a:buClr>
                <a:srgbClr val="FFFFFF"/>
              </a:buClr>
              <a:buSzPts val="1440"/>
              <a:buFont typeface="Noto Sans Symbols"/>
              <a:buChar char="●"/>
            </a:pPr>
            <a:r>
              <a:rPr b="0" i="0" lang="en-US" sz="3200" u="none" cap="none" strike="noStrike">
                <a:solidFill>
                  <a:srgbClr val="FFFFFF"/>
                </a:solidFill>
                <a:latin typeface="Arial"/>
                <a:ea typeface="Arial"/>
                <a:cs typeface="Arial"/>
                <a:sym typeface="Arial"/>
              </a:rPr>
              <a:t> Test Steps:</a:t>
            </a:r>
            <a:endParaRPr b="0" i="0" sz="3200" u="none" cap="none" strike="noStrike">
              <a:solidFill>
                <a:srgbClr val="FFFFFF"/>
              </a:solidFill>
              <a:latin typeface="Arial"/>
              <a:ea typeface="Arial"/>
              <a:cs typeface="Arial"/>
              <a:sym typeface="Arial"/>
            </a:endParaRPr>
          </a:p>
          <a:p>
            <a:pPr indent="-495300" lvl="1" marL="1168400"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It contains detailed steps  which need to be followed to perform the test case.</a:t>
            </a:r>
            <a:endParaRPr b="0" i="0" sz="2800" u="none" cap="none" strike="noStrike">
              <a:solidFill>
                <a:srgbClr val="000000"/>
              </a:solidFill>
              <a:latin typeface="Arial"/>
              <a:ea typeface="Arial"/>
              <a:cs typeface="Arial"/>
              <a:sym typeface="Arial"/>
            </a:endParaRPr>
          </a:p>
          <a:p>
            <a:pPr indent="-495300" lvl="1" marL="1168400"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For every required steps , expected result should be mentioned as per the intention of test case.</a:t>
            </a:r>
            <a:endParaRPr b="0" i="0" sz="2800" u="none" cap="none" strike="noStrike">
              <a:solidFill>
                <a:srgbClr val="000000"/>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a:p>
            <a:pPr indent="-495300" lvl="1" marL="1168400" marR="0" rtl="0" algn="l">
              <a:lnSpc>
                <a:spcPct val="93000"/>
              </a:lnSpc>
              <a:spcBef>
                <a:spcPts val="1100"/>
              </a:spcBef>
              <a:spcAft>
                <a:spcPts val="0"/>
              </a:spcAft>
              <a:buClr>
                <a:srgbClr val="000000"/>
              </a:buClr>
              <a:buSzPts val="1400"/>
              <a:buFont typeface="Arial"/>
              <a:buNone/>
            </a:pP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552450" lvl="0" marL="552450" marR="0" rtl="0" algn="l">
              <a:lnSpc>
                <a:spcPct val="93000"/>
              </a:lnSpc>
              <a:spcBef>
                <a:spcPts val="110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0"/>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4. Test Case Design</a:t>
            </a:r>
            <a:endParaRPr b="1" i="0" sz="4100" u="none" cap="none" strike="noStrike">
              <a:solidFill>
                <a:srgbClr val="FFFFFF"/>
              </a:solidFill>
              <a:latin typeface="Arial"/>
              <a:ea typeface="Arial"/>
              <a:cs typeface="Arial"/>
              <a:sym typeface="Arial"/>
            </a:endParaRPr>
          </a:p>
        </p:txBody>
      </p:sp>
      <p:sp>
        <p:nvSpPr>
          <p:cNvPr id="203" name="Google Shape;203;p30"/>
          <p:cNvSpPr txBox="1"/>
          <p:nvPr>
            <p:ph idx="1" type="body"/>
          </p:nvPr>
        </p:nvSpPr>
        <p:spPr>
          <a:xfrm>
            <a:off x="336550" y="1938327"/>
            <a:ext cx="9067800" cy="3566400"/>
          </a:xfrm>
          <a:prstGeom prst="rect">
            <a:avLst/>
          </a:prstGeom>
          <a:noFill/>
          <a:ln>
            <a:noFill/>
          </a:ln>
        </p:spPr>
        <p:txBody>
          <a:bodyPr anchorCtr="0" anchor="t" bIns="0" lIns="0" spcFirstLastPara="1" rIns="0" wrap="square" tIns="28075">
            <a:noAutofit/>
          </a:bodyPr>
          <a:lstStyle/>
          <a:p>
            <a:pPr indent="-552450" lvl="0" marL="552450" marR="0" rtl="0" algn="l">
              <a:lnSpc>
                <a:spcPct val="93000"/>
              </a:lnSpc>
              <a:spcBef>
                <a:spcPts val="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Test Data for test steps</a:t>
            </a:r>
            <a:endParaRPr b="0" i="0" sz="3200" u="none" cap="none" strike="noStrike">
              <a:solidFill>
                <a:srgbClr val="FFFFFF"/>
              </a:solidFill>
              <a:latin typeface="Arial"/>
              <a:ea typeface="Arial"/>
              <a:cs typeface="Arial"/>
              <a:sym typeface="Arial"/>
            </a:endParaRPr>
          </a:p>
          <a:p>
            <a:pPr indent="-566737" lvl="1" marL="1481137" marR="0" rtl="0" algn="l">
              <a:lnSpc>
                <a:spcPct val="93000"/>
              </a:lnSpc>
              <a:spcBef>
                <a:spcPts val="1400"/>
              </a:spcBef>
              <a:spcAft>
                <a:spcPts val="0"/>
              </a:spcAft>
              <a:buClr>
                <a:schemeClr val="accent6"/>
              </a:buClr>
              <a:buSzPts val="2000"/>
              <a:buFont typeface="Times New Roman"/>
              <a:buChar char="–"/>
            </a:pPr>
            <a:r>
              <a:rPr b="0" i="0" lang="en-US" sz="2000" u="none" cap="none" strike="noStrike">
                <a:solidFill>
                  <a:schemeClr val="accent6"/>
                </a:solidFill>
                <a:latin typeface="Arial"/>
                <a:ea typeface="Arial"/>
                <a:cs typeface="Arial"/>
                <a:sym typeface="Arial"/>
              </a:rPr>
              <a:t>While creating test steps, there will be chances that we have to specify data set to run test case.</a:t>
            </a:r>
            <a:endParaRPr b="0" i="0" sz="2800" u="none" cap="none" strike="noStrike">
              <a:solidFill>
                <a:schemeClr val="accent6"/>
              </a:solidFill>
              <a:latin typeface="Arial"/>
              <a:ea typeface="Arial"/>
              <a:cs typeface="Arial"/>
              <a:sym typeface="Arial"/>
            </a:endParaRPr>
          </a:p>
          <a:p>
            <a:pPr indent="-566737" lvl="1" marL="1481137" marR="0" rtl="0" algn="l">
              <a:lnSpc>
                <a:spcPct val="93000"/>
              </a:lnSpc>
              <a:spcBef>
                <a:spcPts val="1100"/>
              </a:spcBef>
              <a:spcAft>
                <a:spcPts val="0"/>
              </a:spcAft>
              <a:buClr>
                <a:srgbClr val="FFFFFF"/>
              </a:buClr>
              <a:buSzPts val="2000"/>
              <a:buFont typeface="Times New Roman"/>
              <a:buChar char="–"/>
            </a:pPr>
            <a:r>
              <a:rPr b="0" i="0" lang="en-US" sz="2000" u="none" cap="none" strike="noStrike">
                <a:solidFill>
                  <a:srgbClr val="FFFFFF"/>
                </a:solidFill>
                <a:latin typeface="Arial"/>
                <a:ea typeface="Arial"/>
                <a:cs typeface="Arial"/>
                <a:sym typeface="Arial"/>
              </a:rPr>
              <a:t>This test data will be mentioned explicitly and will always expect the result as per the test data specified.</a:t>
            </a:r>
            <a:endParaRPr b="0" i="0" sz="2800" u="none" cap="none" strike="noStrike">
              <a:solidFill>
                <a:srgbClr val="FFFFFF"/>
              </a:solidFill>
              <a:latin typeface="Arial"/>
              <a:ea typeface="Arial"/>
              <a:cs typeface="Arial"/>
              <a:sym typeface="Arial"/>
            </a:endParaRPr>
          </a:p>
          <a:p>
            <a:pPr indent="-552450" lvl="0" marL="552450" marR="0" rtl="0" algn="l">
              <a:lnSpc>
                <a:spcPct val="93000"/>
              </a:lnSpc>
              <a:spcBef>
                <a:spcPts val="1100"/>
              </a:spcBef>
              <a:spcAft>
                <a:spcPts val="0"/>
              </a:spcAft>
              <a:buClr>
                <a:srgbClr val="FFFFFF"/>
              </a:buClr>
              <a:buSzPts val="1400"/>
              <a:buFont typeface="Arial"/>
              <a:buNone/>
            </a:pPr>
            <a:r>
              <a:rPr b="0" i="0" lang="en-US" sz="1800" u="none" cap="none" strike="noStrike">
                <a:solidFill>
                  <a:srgbClr val="FFFFFF"/>
                </a:solidFill>
                <a:latin typeface="Arial"/>
                <a:ea typeface="Arial"/>
                <a:cs typeface="Arial"/>
                <a:sym typeface="Arial"/>
              </a:rPr>
              <a:t>Example- An online food order application- </a:t>
            </a:r>
            <a:endParaRPr b="0" i="0" sz="3200" u="none" cap="none" strike="noStrike">
              <a:solidFill>
                <a:srgbClr val="FFFFFF"/>
              </a:solidFill>
              <a:latin typeface="Arial"/>
              <a:ea typeface="Arial"/>
              <a:cs typeface="Arial"/>
              <a:sym typeface="Arial"/>
            </a:endParaRPr>
          </a:p>
          <a:p>
            <a:pPr indent="-552450" lvl="0" marL="552450" marR="0" rtl="0" algn="l">
              <a:lnSpc>
                <a:spcPct val="93000"/>
              </a:lnSpc>
              <a:spcBef>
                <a:spcPts val="800"/>
              </a:spcBef>
              <a:spcAft>
                <a:spcPts val="0"/>
              </a:spcAft>
              <a:buClr>
                <a:srgbClr val="FFFFFF"/>
              </a:buClr>
              <a:buSzPts val="1400"/>
              <a:buFont typeface="Arial"/>
              <a:buNone/>
            </a:pPr>
            <a:r>
              <a:rPr b="0" i="0" lang="en-US" sz="1800" u="none" cap="none" strike="noStrike">
                <a:solidFill>
                  <a:srgbClr val="FFFFFF"/>
                </a:solidFill>
                <a:latin typeface="Arial"/>
                <a:ea typeface="Arial"/>
                <a:cs typeface="Arial"/>
                <a:sym typeface="Arial"/>
              </a:rPr>
              <a:t>                 Where Pizza is of Rs 100</a:t>
            </a:r>
            <a:endParaRPr b="0" i="0" sz="3200" u="none" cap="none" strike="noStrike">
              <a:solidFill>
                <a:srgbClr val="FFFFFF"/>
              </a:solidFill>
              <a:latin typeface="Arial"/>
              <a:ea typeface="Arial"/>
              <a:cs typeface="Arial"/>
              <a:sym typeface="Arial"/>
            </a:endParaRPr>
          </a:p>
          <a:p>
            <a:pPr indent="-552450" lvl="0" marL="552450" marR="0" rtl="0" algn="l">
              <a:lnSpc>
                <a:spcPct val="93000"/>
              </a:lnSpc>
              <a:spcBef>
                <a:spcPts val="800"/>
              </a:spcBef>
              <a:spcAft>
                <a:spcPts val="0"/>
              </a:spcAft>
              <a:buClr>
                <a:srgbClr val="FFFFFF"/>
              </a:buClr>
              <a:buSzPts val="1400"/>
              <a:buFont typeface="Arial"/>
              <a:buNone/>
            </a:pPr>
            <a:r>
              <a:rPr b="0" i="0" lang="en-US" sz="1800" u="none" cap="none" strike="noStrike">
                <a:solidFill>
                  <a:srgbClr val="FFFFFF"/>
                </a:solidFill>
                <a:latin typeface="Arial"/>
                <a:ea typeface="Arial"/>
                <a:cs typeface="Arial"/>
                <a:sym typeface="Arial"/>
              </a:rPr>
              <a:t>                 Where Cold Drink is of Rs 50</a:t>
            </a:r>
            <a:endParaRPr b="0" i="0" sz="3200" u="none" cap="none" strike="noStrike">
              <a:solidFill>
                <a:srgbClr val="FFFFFF"/>
              </a:solidFill>
              <a:latin typeface="Arial"/>
              <a:ea typeface="Arial"/>
              <a:cs typeface="Arial"/>
              <a:sym typeface="Arial"/>
            </a:endParaRPr>
          </a:p>
          <a:p>
            <a:pPr indent="-552450" lvl="0" marL="552450" marR="0" rtl="0" algn="l">
              <a:lnSpc>
                <a:spcPct val="93000"/>
              </a:lnSpc>
              <a:spcBef>
                <a:spcPts val="800"/>
              </a:spcBef>
              <a:spcAft>
                <a:spcPts val="0"/>
              </a:spcAft>
              <a:buClr>
                <a:srgbClr val="FFFFFF"/>
              </a:buClr>
              <a:buSzPts val="1400"/>
              <a:buFont typeface="Arial"/>
              <a:buNone/>
            </a:pPr>
            <a:r>
              <a:rPr b="0" i="0" lang="en-US" sz="1800" u="none" cap="none" strike="noStrike">
                <a:solidFill>
                  <a:srgbClr val="FFFFFF"/>
                </a:solidFill>
                <a:latin typeface="Arial"/>
                <a:ea typeface="Arial"/>
                <a:cs typeface="Arial"/>
                <a:sym typeface="Arial"/>
              </a:rPr>
              <a:t>                 20% tax should be levied on total bill</a:t>
            </a:r>
            <a:endParaRPr b="0" i="0" sz="3200" u="none" cap="none" strike="noStrike">
              <a:solidFill>
                <a:srgbClr val="FFFFFF"/>
              </a:solidFill>
              <a:latin typeface="Arial"/>
              <a:ea typeface="Arial"/>
              <a:cs typeface="Arial"/>
              <a:sym typeface="Arial"/>
            </a:endParaRPr>
          </a:p>
          <a:p>
            <a:pPr indent="-552450" lvl="0" marL="552450" marR="0" rtl="0" algn="l">
              <a:lnSpc>
                <a:spcPct val="93000"/>
              </a:lnSpc>
              <a:spcBef>
                <a:spcPts val="800"/>
              </a:spcBef>
              <a:spcAft>
                <a:spcPts val="0"/>
              </a:spcAft>
              <a:buClr>
                <a:srgbClr val="FFFFFF"/>
              </a:buClr>
              <a:buSzPts val="1400"/>
              <a:buFont typeface="Arial"/>
              <a:buNone/>
            </a:pPr>
            <a:r>
              <a:t/>
            </a:r>
            <a:endParaRPr b="0" i="0" sz="1800" u="none" cap="none" strike="noStrike">
              <a:solidFill>
                <a:srgbClr val="FFFFFF"/>
              </a:solidFill>
              <a:latin typeface="Arial"/>
              <a:ea typeface="Arial"/>
              <a:cs typeface="Arial"/>
              <a:sym typeface="Arial"/>
            </a:endParaRPr>
          </a:p>
          <a:p>
            <a:pPr indent="-552450" lvl="0" marL="552450" marR="0" rtl="0" algn="l">
              <a:lnSpc>
                <a:spcPct val="93000"/>
              </a:lnSpc>
              <a:spcBef>
                <a:spcPts val="800"/>
              </a:spcBef>
              <a:spcAft>
                <a:spcPts val="0"/>
              </a:spcAft>
              <a:buClr>
                <a:srgbClr val="FFFFFF"/>
              </a:buClr>
              <a:buSzPts val="1400"/>
              <a:buFont typeface="Arial"/>
              <a:buNone/>
            </a:pPr>
            <a:r>
              <a:t/>
            </a:r>
            <a:endParaRPr b="0" i="0" sz="2400" u="none" cap="none" strike="noStrike">
              <a:solidFill>
                <a:srgbClr val="FFFFFF"/>
              </a:solidFill>
              <a:latin typeface="Arial"/>
              <a:ea typeface="Arial"/>
              <a:cs typeface="Arial"/>
              <a:sym typeface="Arial"/>
            </a:endParaRPr>
          </a:p>
          <a:p>
            <a:pPr indent="-552450" lvl="0" marL="552450" marR="0" rtl="0" algn="l">
              <a:lnSpc>
                <a:spcPct val="93000"/>
              </a:lnSpc>
              <a:spcBef>
                <a:spcPts val="800"/>
              </a:spcBef>
              <a:spcAft>
                <a:spcPts val="0"/>
              </a:spcAft>
              <a:buClr>
                <a:srgbClr val="FFFFFF"/>
              </a:buClr>
              <a:buSzPts val="1400"/>
              <a:buFont typeface="Arial"/>
              <a:buNone/>
            </a:pPr>
            <a:r>
              <a:t/>
            </a:r>
            <a:endParaRPr b="0" i="0" sz="2200" u="none" cap="none" strike="noStrike">
              <a:solidFill>
                <a:srgbClr val="FFFFFF"/>
              </a:solidFill>
              <a:latin typeface="Arial"/>
              <a:ea typeface="Arial"/>
              <a:cs typeface="Arial"/>
              <a:sym typeface="Arial"/>
            </a:endParaRPr>
          </a:p>
          <a:p>
            <a:pPr indent="-552450" lvl="0" marL="552450" marR="0" rtl="0" algn="l">
              <a:lnSpc>
                <a:spcPct val="93000"/>
              </a:lnSpc>
              <a:spcBef>
                <a:spcPts val="1400"/>
              </a:spcBef>
              <a:spcAft>
                <a:spcPts val="0"/>
              </a:spcAft>
              <a:buClr>
                <a:srgbClr val="FFFFFF"/>
              </a:buClr>
              <a:buSzPts val="1400"/>
              <a:buFont typeface="Arial"/>
              <a:buNone/>
            </a:pPr>
            <a:r>
              <a:t/>
            </a:r>
            <a:endParaRPr b="0" i="0" sz="2400" u="none" cap="none" strike="noStrike">
              <a:solidFill>
                <a:srgbClr val="FFFFFF"/>
              </a:solidFill>
              <a:latin typeface="Arial"/>
              <a:ea typeface="Arial"/>
              <a:cs typeface="Arial"/>
              <a:sym typeface="Arial"/>
            </a:endParaRPr>
          </a:p>
          <a:p>
            <a:pPr indent="-552450" lvl="0" marL="552450" marR="0" rtl="0" algn="l">
              <a:lnSpc>
                <a:spcPct val="93000"/>
              </a:lnSpc>
              <a:spcBef>
                <a:spcPts val="1400"/>
              </a:spcBef>
              <a:spcAft>
                <a:spcPts val="0"/>
              </a:spcAft>
              <a:buClr>
                <a:srgbClr val="FFFFFF"/>
              </a:buClr>
              <a:buSzPts val="1400"/>
              <a:buFont typeface="Arial"/>
              <a:buNone/>
            </a:pPr>
            <a:r>
              <a:rPr b="0" i="0" lang="en-US" sz="24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a:p>
            <a:pPr indent="-552450" lvl="0" marL="552450" marR="0" rtl="0" algn="l">
              <a:lnSpc>
                <a:spcPct val="93000"/>
              </a:lnSpc>
              <a:spcBef>
                <a:spcPts val="1400"/>
              </a:spcBef>
              <a:spcAft>
                <a:spcPts val="0"/>
              </a:spcAft>
              <a:buClr>
                <a:srgbClr val="FFFFFF"/>
              </a:buClr>
              <a:buSzPts val="1400"/>
              <a:buFont typeface="Arial"/>
              <a:buNone/>
            </a:pPr>
            <a:r>
              <a:t/>
            </a:r>
            <a:endParaRPr b="0" i="0" sz="2400" u="none" cap="none" strike="noStrike">
              <a:solidFill>
                <a:srgbClr val="FFFFFF"/>
              </a:solidFill>
              <a:latin typeface="Arial"/>
              <a:ea typeface="Arial"/>
              <a:cs typeface="Arial"/>
              <a:sym typeface="Arial"/>
            </a:endParaRPr>
          </a:p>
          <a:p>
            <a:pPr indent="-552450" lvl="0" marL="552450" marR="0" rtl="0" algn="l">
              <a:lnSpc>
                <a:spcPct val="93000"/>
              </a:lnSpc>
              <a:spcBef>
                <a:spcPts val="1100"/>
              </a:spcBef>
              <a:spcAft>
                <a:spcPts val="0"/>
              </a:spcAft>
              <a:buClr>
                <a:srgbClr val="FFFFFF"/>
              </a:buClr>
              <a:buSzPts val="1400"/>
              <a:buFont typeface="Arial"/>
              <a:buNone/>
            </a:pPr>
            <a:r>
              <a:t/>
            </a:r>
            <a:endParaRPr b="0" i="0" sz="2400" u="none" cap="none" strike="noStrike">
              <a:solidFill>
                <a:srgbClr val="FFFFFF"/>
              </a:solidFill>
              <a:latin typeface="Arial"/>
              <a:ea typeface="Arial"/>
              <a:cs typeface="Arial"/>
              <a:sym typeface="Arial"/>
            </a:endParaRPr>
          </a:p>
          <a:p>
            <a:pPr indent="-552450" lvl="0" marL="552450" marR="0" rtl="0" algn="l">
              <a:lnSpc>
                <a:spcPct val="93000"/>
              </a:lnSpc>
              <a:spcBef>
                <a:spcPts val="1100"/>
              </a:spcBef>
              <a:spcAft>
                <a:spcPts val="0"/>
              </a:spcAft>
              <a:buClr>
                <a:srgbClr val="000000"/>
              </a:buClr>
              <a:buSzPts val="1400"/>
              <a:buFont typeface="Arial"/>
              <a:buNone/>
            </a:pPr>
            <a:r>
              <a:rPr b="0" i="0" lang="en-US" sz="2800" u="none" cap="none" strike="noStrike">
                <a:solidFill>
                  <a:srgbClr val="000000"/>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a:p>
            <a:pPr indent="-552450" lvl="0" marL="552450" marR="0" rtl="0" algn="l">
              <a:lnSpc>
                <a:spcPct val="93000"/>
              </a:lnSpc>
              <a:spcBef>
                <a:spcPts val="110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p:txBody>
      </p:sp>
      <p:graphicFrame>
        <p:nvGraphicFramePr>
          <p:cNvPr id="204" name="Google Shape;204;p30"/>
          <p:cNvGraphicFramePr/>
          <p:nvPr/>
        </p:nvGraphicFramePr>
        <p:xfrm>
          <a:off x="367463" y="5620437"/>
          <a:ext cx="3000000" cy="3000000"/>
        </p:xfrm>
        <a:graphic>
          <a:graphicData uri="http://schemas.openxmlformats.org/drawingml/2006/table">
            <a:tbl>
              <a:tblPr>
                <a:noFill/>
                <a:tableStyleId>{130808F0-5782-4A65-B3DF-8D47976F1E3F}</a:tableStyleId>
              </a:tblPr>
              <a:tblGrid>
                <a:gridCol w="4408100"/>
                <a:gridCol w="4937600"/>
              </a:tblGrid>
              <a:tr h="784900">
                <a:tc>
                  <a:txBody>
                    <a:bodyPr/>
                    <a:lstStyle/>
                    <a:p>
                      <a:pPr indent="0" lvl="0" marL="0" marR="0" rtl="0" algn="l">
                        <a:lnSpc>
                          <a:spcPct val="76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1a- Select 1 pizza to order.</a:t>
                      </a:r>
                      <a:endParaRPr sz="1400" u="none" cap="none" strike="noStrike"/>
                    </a:p>
                    <a:p>
                      <a:pPr indent="0" lvl="0" marL="0" marR="0" rtl="0" algn="l">
                        <a:lnSpc>
                          <a:spcPct val="76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1b- Select 1 Cold drink to order</a:t>
                      </a:r>
                      <a:endParaRPr sz="1400" u="none" cap="none" strike="noStrike"/>
                    </a:p>
                  </a:txBody>
                  <a:tcPr marT="189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c>
                  <a:txBody>
                    <a:bodyPr/>
                    <a:lstStyle/>
                    <a:p>
                      <a:pPr indent="0" lvl="0" marL="0" marR="0" rtl="0" algn="l">
                        <a:lnSpc>
                          <a:spcPct val="76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Total amount should be displayed as Rs 150.</a:t>
                      </a:r>
                      <a:endParaRPr sz="1400" u="none" cap="none" strike="noStrike"/>
                    </a:p>
                  </a:txBody>
                  <a:tcPr marT="189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r>
              <a:tr h="1026625">
                <a:tc>
                  <a:txBody>
                    <a:bodyPr/>
                    <a:lstStyle/>
                    <a:p>
                      <a:pPr indent="0" lvl="0" marL="0" marR="0" rtl="0" algn="l">
                        <a:lnSpc>
                          <a:spcPct val="76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2- Click on Checkout </a:t>
                      </a:r>
                      <a:endParaRPr sz="1400" u="none" cap="none" strike="noStrike"/>
                    </a:p>
                  </a:txBody>
                  <a:tcPr marT="189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c>
                  <a:txBody>
                    <a:bodyPr/>
                    <a:lstStyle/>
                    <a:p>
                      <a:pPr indent="0" lvl="0" marL="0" marR="0" rtl="0" algn="l">
                        <a:lnSpc>
                          <a:spcPct val="76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On check out page, bill value should be</a:t>
                      </a:r>
                      <a:endParaRPr sz="1400" u="none" cap="none" strike="noStrike"/>
                    </a:p>
                    <a:p>
                      <a:pPr indent="0" lvl="0" marL="0" marR="0" rtl="0" algn="l">
                        <a:lnSpc>
                          <a:spcPct val="76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Order Total = Rs 150</a:t>
                      </a:r>
                      <a:endParaRPr sz="1400" u="none" cap="none" strike="noStrike"/>
                    </a:p>
                    <a:p>
                      <a:pPr indent="0" lvl="0" marL="0" marR="0" rtl="0" algn="l">
                        <a:lnSpc>
                          <a:spcPct val="76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Tax Value = Rs 30</a:t>
                      </a:r>
                      <a:endParaRPr sz="1400" u="none" cap="none" strike="noStrike"/>
                    </a:p>
                    <a:p>
                      <a:pPr indent="0" lvl="0" marL="0" marR="0" rtl="0" algn="l">
                        <a:lnSpc>
                          <a:spcPct val="76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Net Total = Rs 180</a:t>
                      </a:r>
                      <a:endParaRPr sz="1400" u="none" cap="none" strike="noStrike"/>
                    </a:p>
                  </a:txBody>
                  <a:tcPr marT="189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r>
            </a:tbl>
          </a:graphicData>
        </a:graphic>
      </p:graphicFrame>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4. Test Case Design</a:t>
            </a:r>
            <a:endParaRPr b="1" i="0" sz="4100" u="none" cap="none" strike="noStrike">
              <a:solidFill>
                <a:srgbClr val="FFFFFF"/>
              </a:solidFill>
              <a:latin typeface="Arial"/>
              <a:ea typeface="Arial"/>
              <a:cs typeface="Arial"/>
              <a:sym typeface="Arial"/>
            </a:endParaRPr>
          </a:p>
        </p:txBody>
      </p:sp>
      <p:sp>
        <p:nvSpPr>
          <p:cNvPr id="210" name="Google Shape;210;p31"/>
          <p:cNvSpPr txBox="1"/>
          <p:nvPr>
            <p:ph idx="1" type="body"/>
          </p:nvPr>
        </p:nvSpPr>
        <p:spPr>
          <a:xfrm>
            <a:off x="503237" y="1920875"/>
            <a:ext cx="9280525" cy="5211762"/>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260"/>
              <a:buFont typeface="Noto Sans Symbols"/>
              <a:buChar char="●"/>
            </a:pPr>
            <a:r>
              <a:rPr b="0" i="0" lang="en-US" sz="2800" u="none" cap="none" strike="noStrike">
                <a:solidFill>
                  <a:srgbClr val="FFFFFF"/>
                </a:solidFill>
                <a:latin typeface="Arial"/>
                <a:ea typeface="Arial"/>
                <a:cs typeface="Arial"/>
                <a:sym typeface="Arial"/>
              </a:rPr>
              <a:t>Best Practices for writing test case:</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FFFFFF"/>
              </a:buClr>
              <a:buSzPts val="2200"/>
              <a:buFont typeface="Times New Roman"/>
              <a:buChar char="–"/>
            </a:pPr>
            <a:r>
              <a:rPr b="0" i="0" lang="en-US" sz="2200" u="none" cap="none" strike="noStrike">
                <a:solidFill>
                  <a:srgbClr val="FFFFFF"/>
                </a:solidFill>
                <a:latin typeface="Arial"/>
                <a:ea typeface="Arial"/>
                <a:cs typeface="Arial"/>
                <a:sym typeface="Arial"/>
              </a:rPr>
              <a:t>Test Cases need to be simple and easy to understand.</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2200"/>
              <a:buFont typeface="Times New Roman"/>
              <a:buChar char="–"/>
            </a:pPr>
            <a:r>
              <a:rPr b="0" i="0" lang="en-US" sz="2200" u="none" cap="none" strike="noStrike">
                <a:solidFill>
                  <a:srgbClr val="FFFFFF"/>
                </a:solidFill>
                <a:latin typeface="Arial"/>
                <a:ea typeface="Arial"/>
                <a:cs typeface="Arial"/>
                <a:sym typeface="Arial"/>
              </a:rPr>
              <a:t>All prerequisites, test data required for executing the test step should be mentioned in detail.</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2200"/>
              <a:buFont typeface="Times New Roman"/>
              <a:buChar char="–"/>
            </a:pPr>
            <a:r>
              <a:rPr b="0" i="0" lang="en-US" sz="2200" u="none" cap="none" strike="noStrike">
                <a:solidFill>
                  <a:srgbClr val="FFFFFF"/>
                </a:solidFill>
                <a:latin typeface="Arial"/>
                <a:ea typeface="Arial"/>
                <a:cs typeface="Arial"/>
                <a:sym typeface="Arial"/>
              </a:rPr>
              <a:t>Expected Result should be mentioned precisely to avoid any ambiguity.</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2200"/>
              <a:buFont typeface="Times New Roman"/>
              <a:buChar char="–"/>
            </a:pPr>
            <a:r>
              <a:rPr b="0" i="0" lang="en-US" sz="2200" u="none" cap="none" strike="noStrike">
                <a:solidFill>
                  <a:srgbClr val="FFFFFF"/>
                </a:solidFill>
                <a:latin typeface="Arial"/>
                <a:ea typeface="Arial"/>
                <a:cs typeface="Arial"/>
                <a:sym typeface="Arial"/>
              </a:rPr>
              <a:t>Every test case needs to be independent of other test cases.</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2200"/>
              <a:buFont typeface="Times New Roman"/>
              <a:buChar char="–"/>
            </a:pPr>
            <a:r>
              <a:rPr b="0" i="0" lang="en-US" sz="2200" u="none" cap="none" strike="noStrike">
                <a:solidFill>
                  <a:srgbClr val="FFFFFF"/>
                </a:solidFill>
                <a:latin typeface="Arial"/>
                <a:ea typeface="Arial"/>
                <a:cs typeface="Arial"/>
                <a:sym typeface="Arial"/>
              </a:rPr>
              <a:t>All test steps which share the same data should be clubbed under same test case.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2200"/>
              <a:buFont typeface="Times New Roman"/>
              <a:buChar char="–"/>
            </a:pPr>
            <a:r>
              <a:rPr b="0" i="0" lang="en-US" sz="2200" u="none" cap="none" strike="noStrike">
                <a:solidFill>
                  <a:srgbClr val="FFFFFF"/>
                </a:solidFill>
                <a:latin typeface="Arial"/>
                <a:ea typeface="Arial"/>
                <a:cs typeface="Arial"/>
                <a:sym typeface="Arial"/>
              </a:rPr>
              <a:t>Test case should cover all the requirement aspects of the acceptance criteria.</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2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1400"/>
              <a:buFont typeface="Arial"/>
              <a:buNone/>
            </a:pPr>
            <a:r>
              <a:rPr b="0" i="0" lang="en-US" sz="2800" u="none" cap="none" strike="noStrike">
                <a:solidFill>
                  <a:srgbClr val="FFFF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2"/>
          <p:cNvSpPr txBox="1"/>
          <p:nvPr>
            <p:ph type="title"/>
          </p:nvPr>
        </p:nvSpPr>
        <p:spPr>
          <a:xfrm>
            <a:off x="503237" y="301625"/>
            <a:ext cx="9069387" cy="787400"/>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3600" u="none" cap="none" strike="noStrike">
                <a:solidFill>
                  <a:srgbClr val="FFFFFF"/>
                </a:solidFill>
                <a:latin typeface="Arial"/>
                <a:ea typeface="Arial"/>
                <a:cs typeface="Arial"/>
                <a:sym typeface="Arial"/>
              </a:rPr>
              <a:t>Case Study:</a:t>
            </a:r>
            <a:endParaRPr b="1" i="0" sz="4100" u="none" cap="none" strike="noStrike">
              <a:solidFill>
                <a:srgbClr val="FFFFFF"/>
              </a:solidFill>
              <a:latin typeface="Arial"/>
              <a:ea typeface="Arial"/>
              <a:cs typeface="Arial"/>
              <a:sym typeface="Arial"/>
            </a:endParaRPr>
          </a:p>
        </p:txBody>
      </p:sp>
      <p:sp>
        <p:nvSpPr>
          <p:cNvPr id="216" name="Google Shape;216;p32"/>
          <p:cNvSpPr txBox="1"/>
          <p:nvPr>
            <p:ph idx="1" type="body"/>
          </p:nvPr>
        </p:nvSpPr>
        <p:spPr>
          <a:xfrm>
            <a:off x="60325" y="1738312"/>
            <a:ext cx="9918700" cy="7086600"/>
          </a:xfrm>
          <a:prstGeom prst="rect">
            <a:avLst/>
          </a:prstGeom>
          <a:noFill/>
          <a:ln>
            <a:noFill/>
          </a:ln>
        </p:spPr>
        <p:txBody>
          <a:bodyPr anchorCtr="0" anchor="t" bIns="0" lIns="0" spcFirstLastPara="1" rIns="0" wrap="square" tIns="28075">
            <a:noAutofit/>
          </a:bodyPr>
          <a:lstStyle/>
          <a:p>
            <a:pPr indent="-554037" lvl="0" marL="554037" marR="0" rtl="0" algn="l">
              <a:lnSpc>
                <a:spcPct val="93000"/>
              </a:lnSpc>
              <a:spcBef>
                <a:spcPts val="0"/>
              </a:spcBef>
              <a:spcAft>
                <a:spcPts val="0"/>
              </a:spcAft>
              <a:buClr>
                <a:srgbClr val="FFFFFF"/>
              </a:buClr>
              <a:buSzPts val="1400"/>
              <a:buFont typeface="Arial"/>
              <a:buNone/>
            </a:pPr>
            <a:r>
              <a:rPr b="0" i="0" lang="en-US" sz="1600" u="none" cap="none" strike="noStrike">
                <a:solidFill>
                  <a:srgbClr val="FFFFFF"/>
                </a:solidFill>
                <a:latin typeface="Arial"/>
                <a:ea typeface="Arial"/>
                <a:cs typeface="Arial"/>
                <a:sym typeface="Arial"/>
              </a:rPr>
              <a:t>As a railway user, I should get an option to cancel the  tickets, so that user can cancel the ticket and get refund.</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720"/>
              <a:buFont typeface="Noto Sans Symbols"/>
              <a:buChar char="●"/>
            </a:pPr>
            <a:r>
              <a:rPr b="1" i="0" lang="en-US" sz="1600" u="none" cap="none" strike="noStrike">
                <a:solidFill>
                  <a:srgbClr val="FFFFFF"/>
                </a:solidFill>
                <a:latin typeface="Arial"/>
                <a:ea typeface="Arial"/>
                <a:cs typeface="Arial"/>
                <a:sym typeface="Arial"/>
              </a:rPr>
              <a:t>Acceptance Criteria: </a:t>
            </a:r>
            <a:endParaRPr b="0" i="0" sz="2800" u="none" cap="none" strike="noStrike">
              <a:solidFill>
                <a:srgbClr val="000000"/>
              </a:solidFill>
              <a:latin typeface="Arial"/>
              <a:ea typeface="Arial"/>
              <a:cs typeface="Arial"/>
              <a:sym typeface="Arial"/>
            </a:endParaRPr>
          </a:p>
          <a:p>
            <a:pPr indent="-449260" lvl="2" marL="1782761" marR="0" rtl="0" algn="l">
              <a:lnSpc>
                <a:spcPct val="93000"/>
              </a:lnSpc>
              <a:spcBef>
                <a:spcPts val="11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A new button with Label “Cancel Ticket” should be displayed for canceling the ticket.</a:t>
            </a:r>
            <a:endParaRPr b="0" i="0" sz="2400" u="none" cap="none" strike="noStrike">
              <a:solidFill>
                <a:srgbClr val="000000"/>
              </a:solidFill>
              <a:latin typeface="Arial"/>
              <a:ea typeface="Arial"/>
              <a:cs typeface="Arial"/>
              <a:sym typeface="Arial"/>
            </a:endParaRPr>
          </a:p>
          <a:p>
            <a:pPr indent="-449260" lvl="2" marL="1782761"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Button should not be displayed for those tickets for which journey date is previous than current date.</a:t>
            </a:r>
            <a:endParaRPr b="0" i="0" sz="2400" u="none" cap="none" strike="noStrike">
              <a:solidFill>
                <a:srgbClr val="000000"/>
              </a:solidFill>
              <a:latin typeface="Arial"/>
              <a:ea typeface="Arial"/>
              <a:cs typeface="Arial"/>
              <a:sym typeface="Arial"/>
            </a:endParaRPr>
          </a:p>
          <a:p>
            <a:pPr indent="-449260" lvl="2" marL="1782761"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amount should be calculated as follows:</a:t>
            </a:r>
            <a:endParaRPr b="0" i="0" sz="2400" u="none" cap="none" strike="noStrike">
              <a:solidFill>
                <a:srgbClr val="000000"/>
              </a:solidFill>
              <a:latin typeface="Arial"/>
              <a:ea typeface="Arial"/>
              <a:cs typeface="Arial"/>
              <a:sym typeface="Arial"/>
            </a:endParaRPr>
          </a:p>
          <a:p>
            <a:pPr indent="-449260" lvl="3" marL="2455862" marR="0" rtl="0" algn="l">
              <a:lnSpc>
                <a:spcPct val="93000"/>
              </a:lnSpc>
              <a:spcBef>
                <a:spcPts val="8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 the ticket 60 days prior to journey date.</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70%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 the ticket b/n 60-30 days prior to journey date</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50%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 the ticket between 30-10 days </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35% of amount.</a:t>
            </a:r>
            <a:endParaRPr b="0" i="0" sz="2000" u="none" cap="none" strike="noStrike">
              <a:solidFill>
                <a:srgbClr val="000000"/>
              </a:solidFill>
              <a:latin typeface="Arial"/>
              <a:ea typeface="Arial"/>
              <a:cs typeface="Arial"/>
              <a:sym typeface="Arial"/>
            </a:endParaRPr>
          </a:p>
          <a:p>
            <a:pPr indent="-449260" lvl="3" marL="2455862"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If user cancel the ticket between 10-1 days </a:t>
            </a:r>
            <a:endParaRPr b="0" i="0" sz="2000" u="none" cap="none" strike="noStrike">
              <a:solidFill>
                <a:srgbClr val="000000"/>
              </a:solidFill>
              <a:latin typeface="Arial"/>
              <a:ea typeface="Arial"/>
              <a:cs typeface="Arial"/>
              <a:sym typeface="Arial"/>
            </a:endParaRPr>
          </a:p>
          <a:p>
            <a:pPr indent="-449260" lvl="4" marL="3128962" marR="0" rtl="0" algn="l">
              <a:lnSpc>
                <a:spcPct val="93000"/>
              </a:lnSpc>
              <a:spcBef>
                <a:spcPts val="5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Refund 20% of amount.</a:t>
            </a:r>
            <a:endParaRPr b="0" i="0" sz="2000" u="none" cap="none" strike="noStrike">
              <a:solidFill>
                <a:srgbClr val="000000"/>
              </a:solidFill>
              <a:latin typeface="Arial"/>
              <a:ea typeface="Arial"/>
              <a:cs typeface="Arial"/>
              <a:sym typeface="Arial"/>
            </a:endParaRPr>
          </a:p>
          <a:p>
            <a:pPr indent="-449260" lvl="2" marL="1782761" marR="0" rtl="0" algn="l">
              <a:lnSpc>
                <a:spcPct val="93000"/>
              </a:lnSpc>
              <a:spcBef>
                <a:spcPts val="200"/>
              </a:spcBef>
              <a:spcAft>
                <a:spcPts val="0"/>
              </a:spcAft>
              <a:buClr>
                <a:srgbClr val="FFFFFF"/>
              </a:buClr>
              <a:buSzPts val="720"/>
              <a:buFont typeface="Noto Sans Symbols"/>
              <a:buChar char="●"/>
            </a:pPr>
            <a:r>
              <a:rPr b="0" i="0" lang="en-US" sz="1600" u="none" cap="none" strike="noStrike">
                <a:solidFill>
                  <a:srgbClr val="FFFFFF"/>
                </a:solidFill>
                <a:latin typeface="Arial"/>
                <a:ea typeface="Arial"/>
                <a:cs typeface="Arial"/>
                <a:sym typeface="Arial"/>
              </a:rPr>
              <a:t>User should get an email for successful cancellation.</a:t>
            </a:r>
            <a:endParaRPr b="0" i="0" sz="2400" u="none" cap="none" strike="noStrike">
              <a:solidFill>
                <a:srgbClr val="000000"/>
              </a:solidFill>
              <a:latin typeface="Arial"/>
              <a:ea typeface="Arial"/>
              <a:cs typeface="Arial"/>
              <a:sym typeface="Arial"/>
            </a:endParaRPr>
          </a:p>
          <a:p>
            <a:pPr indent="-554037" lvl="0" marL="554037" marR="0" rtl="0" algn="l">
              <a:lnSpc>
                <a:spcPct val="93000"/>
              </a:lnSpc>
              <a:spcBef>
                <a:spcPts val="800"/>
              </a:spcBef>
              <a:spcAft>
                <a:spcPts val="0"/>
              </a:spcAft>
              <a:buClr>
                <a:srgbClr val="FFFFFF"/>
              </a:buClr>
              <a:buSzPts val="1400"/>
              <a:buFont typeface="Arial"/>
              <a:buNone/>
            </a:pPr>
            <a:r>
              <a:t/>
            </a:r>
            <a:endParaRPr b="0" i="0" sz="2000" u="none" cap="none" strike="noStrike">
              <a:solidFill>
                <a:srgbClr val="FFFFFF"/>
              </a:solidFill>
              <a:latin typeface="Arial"/>
              <a:ea typeface="Arial"/>
              <a:cs typeface="Arial"/>
              <a:sym typeface="Arial"/>
            </a:endParaRPr>
          </a:p>
          <a:p>
            <a:pPr indent="-554037" lvl="0" marL="554037" marR="0" rtl="0" algn="l">
              <a:lnSpc>
                <a:spcPct val="93000"/>
              </a:lnSpc>
              <a:spcBef>
                <a:spcPts val="1400"/>
              </a:spcBef>
              <a:spcAft>
                <a:spcPts val="0"/>
              </a:spcAft>
              <a:buClr>
                <a:srgbClr val="FFFFFF"/>
              </a:buClr>
              <a:buSzPts val="1400"/>
              <a:buFont typeface="Arial"/>
              <a:buNone/>
            </a:pPr>
            <a:r>
              <a:t/>
            </a:r>
            <a:endParaRPr b="0" i="0" sz="2000" u="none" cap="none" strike="noStrike">
              <a:solidFill>
                <a:srgbClr val="FFFFFF"/>
              </a:solidFill>
              <a:latin typeface="Arial"/>
              <a:ea typeface="Arial"/>
              <a:cs typeface="Arial"/>
              <a:sym typeface="Arial"/>
            </a:endParaRPr>
          </a:p>
          <a:p>
            <a:pPr indent="-449260" lvl="4" marL="3128962" marR="0" rtl="0" algn="l">
              <a:lnSpc>
                <a:spcPct val="93000"/>
              </a:lnSpc>
              <a:spcBef>
                <a:spcPts val="1400"/>
              </a:spcBef>
              <a:spcAft>
                <a:spcPts val="0"/>
              </a:spcAft>
              <a:buClr>
                <a:srgbClr val="FFFFFF"/>
              </a:buClr>
              <a:buSzPts val="1400"/>
              <a:buFont typeface="Arial"/>
              <a:buNone/>
            </a:pPr>
            <a:r>
              <a:rPr b="0" i="0" lang="en-US" sz="2000" u="none" cap="none" strike="noStrike">
                <a:solidFill>
                  <a:srgbClr val="FFFFFF"/>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493712" lvl="1" marL="1166812" marR="0" rtl="0" algn="l">
              <a:lnSpc>
                <a:spcPct val="93000"/>
              </a:lnSpc>
              <a:spcBef>
                <a:spcPts val="2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1" i="1" sz="2800" u="sng"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Google Shape;50;p6"/>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1. Software Quality Assurance(SQA)</a:t>
            </a:r>
            <a:endParaRPr b="1" i="0" sz="4100" u="none" cap="none" strike="noStrike">
              <a:solidFill>
                <a:srgbClr val="FFFFFF"/>
              </a:solidFill>
              <a:latin typeface="Arial"/>
              <a:ea typeface="Arial"/>
              <a:cs typeface="Arial"/>
              <a:sym typeface="Arial"/>
            </a:endParaRPr>
          </a:p>
        </p:txBody>
      </p:sp>
      <p:sp>
        <p:nvSpPr>
          <p:cNvPr id="51" name="Google Shape;51;p6"/>
          <p:cNvSpPr txBox="1"/>
          <p:nvPr>
            <p:ph idx="1" type="body"/>
          </p:nvPr>
        </p:nvSpPr>
        <p:spPr>
          <a:xfrm>
            <a:off x="503237" y="2165350"/>
            <a:ext cx="9070975" cy="4278312"/>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The function of software quality that assures that the standards, processes, and procedures are appropriate for the project and are correctly implemented.</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Quality Assurance focuses on how a product is made.</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33"/>
          <p:cNvSpPr txBox="1"/>
          <p:nvPr>
            <p:ph idx="4294967295" type="title"/>
          </p:nvPr>
        </p:nvSpPr>
        <p:spPr>
          <a:xfrm>
            <a:off x="503237" y="88900"/>
            <a:ext cx="9070975" cy="58102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000000"/>
              </a:buClr>
              <a:buSzPts val="1400"/>
              <a:buFont typeface="Arial"/>
              <a:buNone/>
            </a:pPr>
            <a:r>
              <a:t/>
            </a:r>
            <a:endParaRPr b="1" i="0" sz="4100" u="none" cap="none" strike="noStrike">
              <a:solidFill>
                <a:srgbClr val="FFFFFF"/>
              </a:solidFill>
              <a:latin typeface="Arial"/>
              <a:ea typeface="Arial"/>
              <a:cs typeface="Arial"/>
              <a:sym typeface="Arial"/>
            </a:endParaRPr>
          </a:p>
        </p:txBody>
      </p:sp>
      <p:sp>
        <p:nvSpPr>
          <p:cNvPr id="222" name="Google Shape;222;p33"/>
          <p:cNvSpPr txBox="1"/>
          <p:nvPr>
            <p:ph idx="1" type="subTitle"/>
          </p:nvPr>
        </p:nvSpPr>
        <p:spPr>
          <a:xfrm>
            <a:off x="255587" y="1920875"/>
            <a:ext cx="9070975" cy="5284787"/>
          </a:xfrm>
          <a:prstGeom prst="rect">
            <a:avLst/>
          </a:prstGeom>
          <a:noFill/>
          <a:ln>
            <a:noFill/>
          </a:ln>
        </p:spPr>
        <p:txBody>
          <a:bodyPr anchorCtr="0" anchor="t" bIns="0" lIns="0" spcFirstLastPara="1" rIns="0" wrap="square" tIns="28075">
            <a:noAutofit/>
          </a:bodyPr>
          <a:lstStyle/>
          <a:p>
            <a:pPr indent="0" lvl="0" marL="0" marR="0" rtl="0" algn="ctr">
              <a:lnSpc>
                <a:spcPct val="93000"/>
              </a:lnSpc>
              <a:spcBef>
                <a:spcPts val="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a:p>
            <a:pPr indent="-228600" lvl="4" marL="2057400" marR="0" rtl="0" algn="ctr">
              <a:lnSpc>
                <a:spcPct val="93000"/>
              </a:lnSpc>
              <a:spcBef>
                <a:spcPts val="0"/>
              </a:spcBef>
              <a:spcAft>
                <a:spcPts val="0"/>
              </a:spcAft>
              <a:buClr>
                <a:srgbClr val="FFFFFF"/>
              </a:buClr>
              <a:buSzPts val="1400"/>
              <a:buFont typeface="Comic Sans MS"/>
              <a:buNone/>
            </a:pPr>
            <a:r>
              <a:rPr b="0" i="0" lang="en-US" sz="5400" u="none" cap="none" strike="noStrike">
                <a:solidFill>
                  <a:srgbClr val="FFFFFF"/>
                </a:solidFill>
                <a:latin typeface="Comic Sans MS"/>
                <a:ea typeface="Comic Sans MS"/>
                <a:cs typeface="Comic Sans MS"/>
                <a:sym typeface="Comic Sans MS"/>
              </a:rPr>
              <a:t>    </a:t>
            </a:r>
            <a:endParaRPr b="0" i="0" sz="2000" u="none" cap="none" strike="noStrike">
              <a:solidFill>
                <a:srgbClr val="000000"/>
              </a:solidFill>
              <a:latin typeface="Arial"/>
              <a:ea typeface="Arial"/>
              <a:cs typeface="Arial"/>
              <a:sym typeface="Arial"/>
            </a:endParaRPr>
          </a:p>
          <a:p>
            <a:pPr indent="-228600" lvl="4" marL="2057400" marR="0" rtl="0" algn="l">
              <a:lnSpc>
                <a:spcPct val="93000"/>
              </a:lnSpc>
              <a:spcBef>
                <a:spcPts val="0"/>
              </a:spcBef>
              <a:spcAft>
                <a:spcPts val="0"/>
              </a:spcAft>
              <a:buClr>
                <a:srgbClr val="FFFFFF"/>
              </a:buClr>
              <a:buSzPts val="1400"/>
              <a:buFont typeface="Comic Sans MS"/>
              <a:buNone/>
            </a:pPr>
            <a:r>
              <a:rPr b="0" i="0" lang="en-US" sz="5400" u="none" cap="none" strike="noStrike">
                <a:solidFill>
                  <a:srgbClr val="FFFFFF"/>
                </a:solidFill>
                <a:latin typeface="Comic Sans MS"/>
                <a:ea typeface="Comic Sans MS"/>
                <a:cs typeface="Comic Sans MS"/>
                <a:sym typeface="Comic Sans MS"/>
              </a:rPr>
              <a:t>        DAY 2 </a:t>
            </a:r>
            <a:endParaRPr b="0" i="0" sz="20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342900" lvl="0" marL="342900" marR="0" rtl="0" algn="l">
              <a:lnSpc>
                <a:spcPct val="93000"/>
              </a:lnSpc>
              <a:spcBef>
                <a:spcPts val="0"/>
              </a:spcBef>
              <a:spcAft>
                <a:spcPts val="0"/>
              </a:spcAft>
              <a:buClr>
                <a:srgbClr val="000000"/>
              </a:buClr>
              <a:buSzPts val="1400"/>
              <a:buFont typeface="Arial"/>
              <a:buNone/>
            </a:pPr>
            <a:r>
              <a:t/>
            </a:r>
            <a:endParaRPr b="0" i="0" sz="30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34"/>
          <p:cNvSpPr txBox="1"/>
          <p:nvPr>
            <p:ph idx="4294967295" type="title"/>
          </p:nvPr>
        </p:nvSpPr>
        <p:spPr>
          <a:xfrm>
            <a:off x="503237" y="301625"/>
            <a:ext cx="9070975" cy="795337"/>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Agenda</a:t>
            </a:r>
            <a:endParaRPr b="1" i="0" sz="4100" u="none" cap="none" strike="noStrike">
              <a:solidFill>
                <a:srgbClr val="FFFFFF"/>
              </a:solidFill>
              <a:latin typeface="Arial"/>
              <a:ea typeface="Arial"/>
              <a:cs typeface="Arial"/>
              <a:sym typeface="Arial"/>
            </a:endParaRPr>
          </a:p>
        </p:txBody>
      </p:sp>
      <p:sp>
        <p:nvSpPr>
          <p:cNvPr id="228" name="Google Shape;228;p34"/>
          <p:cNvSpPr txBox="1"/>
          <p:nvPr>
            <p:ph idx="1" type="subTitle"/>
          </p:nvPr>
        </p:nvSpPr>
        <p:spPr>
          <a:xfrm>
            <a:off x="255587" y="1920875"/>
            <a:ext cx="9070975" cy="5284787"/>
          </a:xfrm>
          <a:prstGeom prst="rect">
            <a:avLst/>
          </a:prstGeom>
          <a:noFill/>
          <a:ln>
            <a:noFill/>
          </a:ln>
        </p:spPr>
        <p:txBody>
          <a:bodyPr anchorCtr="0" anchor="t" bIns="0" lIns="0" spcFirstLastPara="1" rIns="0" wrap="square" tIns="28075">
            <a:noAutofit/>
          </a:bodyPr>
          <a:lstStyle/>
          <a:p>
            <a:pPr indent="0" lvl="0" marL="0" marR="0" rtl="0" algn="ctr">
              <a:lnSpc>
                <a:spcPct val="93000"/>
              </a:lnSpc>
              <a:spcBef>
                <a:spcPts val="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rPr b="0" i="0" lang="en-US" sz="3000" u="none" cap="none" strike="noStrike">
                <a:solidFill>
                  <a:srgbClr val="FFFFFF"/>
                </a:solidFill>
                <a:latin typeface="Arial"/>
                <a:ea typeface="Arial"/>
                <a:cs typeface="Arial"/>
                <a:sym typeface="Arial"/>
              </a:rPr>
              <a:t> 1. Test Case Design Technique.</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rPr b="0" i="0" lang="en-US" sz="3000" u="none" cap="none" strike="noStrike">
                <a:solidFill>
                  <a:srgbClr val="FFFFFF"/>
                </a:solidFill>
                <a:latin typeface="Arial"/>
                <a:ea typeface="Arial"/>
                <a:cs typeface="Arial"/>
                <a:sym typeface="Arial"/>
              </a:rPr>
              <a:t> 2. Classification of Test Case.</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rPr b="0" i="0" lang="en-US" sz="30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rPr b="0" i="0" lang="en-US" sz="3000" u="none" cap="none" strike="noStrike">
                <a:solidFill>
                  <a:srgbClr val="FFFFFF"/>
                </a:solidFill>
                <a:latin typeface="Arial"/>
                <a:ea typeface="Arial"/>
                <a:cs typeface="Arial"/>
                <a:sym typeface="Arial"/>
              </a:rPr>
              <a:t> 3. Defect Reporting.</a:t>
            </a:r>
            <a:endParaRPr b="0" i="0" sz="32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rgbClr val="FFFFFF"/>
              </a:buClr>
              <a:buSzPts val="1400"/>
              <a:buFont typeface="Arial"/>
              <a:buNone/>
            </a:pPr>
            <a:r>
              <a:t/>
            </a:r>
            <a:endParaRPr b="0" i="0" sz="3000" u="none" cap="none" strike="noStrike">
              <a:solidFill>
                <a:srgbClr val="FFFFFF"/>
              </a:solidFill>
              <a:latin typeface="Arial"/>
              <a:ea typeface="Arial"/>
              <a:cs typeface="Arial"/>
              <a:sym typeface="Arial"/>
            </a:endParaRPr>
          </a:p>
          <a:p>
            <a:pPr indent="-342900" lvl="0" marL="342900" marR="0" rtl="0" algn="l">
              <a:lnSpc>
                <a:spcPct val="93000"/>
              </a:lnSpc>
              <a:spcBef>
                <a:spcPts val="0"/>
              </a:spcBef>
              <a:spcAft>
                <a:spcPts val="0"/>
              </a:spcAft>
              <a:buClr>
                <a:srgbClr val="000000"/>
              </a:buClr>
              <a:buSzPts val="1400"/>
              <a:buFont typeface="Arial"/>
              <a:buNone/>
            </a:pPr>
            <a:r>
              <a:t/>
            </a:r>
            <a:endParaRPr b="0" i="0" sz="30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35"/>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34" name="Google Shape;234;p35"/>
          <p:cNvSpPr txBox="1"/>
          <p:nvPr>
            <p:ph idx="1" type="body"/>
          </p:nvPr>
        </p:nvSpPr>
        <p:spPr>
          <a:xfrm>
            <a:off x="503237" y="2165350"/>
            <a:ext cx="9070975" cy="4918075"/>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000" u="none" cap="none" strike="noStrike">
                <a:solidFill>
                  <a:srgbClr val="FFFFFF"/>
                </a:solidFill>
                <a:latin typeface="Arial"/>
                <a:ea typeface="Arial"/>
                <a:cs typeface="Arial"/>
                <a:sym typeface="Arial"/>
              </a:rPr>
              <a:t>As we cannot test everything, we have to select a subset of all possible tests. For same, we need some intelligent thought processes to guide our selection; Test design techniques are such thought  processes.</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00"/>
              </a:buClr>
              <a:buSzPts val="1350"/>
              <a:buFont typeface="Noto Sans Symbols"/>
              <a:buChar char="●"/>
            </a:pPr>
            <a:r>
              <a:rPr b="0" i="0" lang="en-US" sz="3000" u="none" cap="none" strike="noStrike">
                <a:solidFill>
                  <a:srgbClr val="FFFFFF"/>
                </a:solidFill>
                <a:latin typeface="Arial"/>
                <a:ea typeface="Arial"/>
                <a:cs typeface="Arial"/>
                <a:sym typeface="Arial"/>
              </a:rPr>
              <a:t>Test Design techniques helps us to find out selective test cases which helps us to cover critical part of application while testing.</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6"/>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40" name="Google Shape;240;p36"/>
          <p:cNvSpPr txBox="1"/>
          <p:nvPr>
            <p:ph idx="1" type="body"/>
          </p:nvPr>
        </p:nvSpPr>
        <p:spPr>
          <a:xfrm>
            <a:off x="503237" y="2165350"/>
            <a:ext cx="9070975" cy="4918075"/>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 What </a:t>
            </a:r>
            <a:r>
              <a:rPr lang="en-US"/>
              <a:t>are </a:t>
            </a:r>
            <a:r>
              <a:rPr b="0" i="0" lang="en-US" sz="3200" u="none" cap="none" strike="noStrike">
                <a:solidFill>
                  <a:srgbClr val="FFFFFF"/>
                </a:solidFill>
                <a:latin typeface="Arial"/>
                <a:ea typeface="Arial"/>
                <a:cs typeface="Arial"/>
                <a:sym typeface="Arial"/>
              </a:rPr>
              <a:t>Test Design Techniques?</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FFFFFF"/>
              </a:buClr>
              <a:buSzPts val="2800"/>
              <a:buFont typeface="Times New Roman"/>
              <a:buChar char="–"/>
            </a:pPr>
            <a:r>
              <a:rPr b="0" i="0" lang="en-US" sz="2800" u="none" cap="none" strike="noStrike">
                <a:solidFill>
                  <a:srgbClr val="FFFFFF"/>
                </a:solidFill>
                <a:latin typeface="Arial"/>
                <a:ea typeface="Arial"/>
                <a:cs typeface="Arial"/>
                <a:sym typeface="Arial"/>
              </a:rPr>
              <a:t>Test Design techniques help us to find out selective test cases which help us to cover critical part of application.</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2800"/>
              <a:buFont typeface="Times New Roman"/>
              <a:buChar char="–"/>
            </a:pPr>
            <a:r>
              <a:rPr b="0" i="0" lang="en-US" sz="2800" u="none" cap="none" strike="noStrike">
                <a:solidFill>
                  <a:srgbClr val="FFFFFF"/>
                </a:solidFill>
                <a:latin typeface="Arial"/>
                <a:ea typeface="Arial"/>
                <a:cs typeface="Arial"/>
                <a:sym typeface="Arial"/>
              </a:rPr>
              <a:t>It allows us to select few test cases with maximum possibility of finding defects.</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7"/>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46" name="Google Shape;246;p37"/>
          <p:cNvSpPr txBox="1"/>
          <p:nvPr>
            <p:ph idx="1" type="body"/>
          </p:nvPr>
        </p:nvSpPr>
        <p:spPr>
          <a:xfrm>
            <a:off x="503237" y="2165350"/>
            <a:ext cx="9070975" cy="4918075"/>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 Types of  Test Design Techniques</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There are two types of techniques which are majorly used :</a:t>
            </a:r>
            <a:endParaRPr b="0" i="0" sz="2800" u="none" cap="none" strike="noStrike">
              <a:solidFill>
                <a:srgbClr val="000000"/>
              </a:solidFill>
              <a:latin typeface="Arial"/>
              <a:ea typeface="Arial"/>
              <a:cs typeface="Arial"/>
              <a:sym typeface="Arial"/>
            </a:endParaRPr>
          </a:p>
          <a:p>
            <a:pPr indent="-457200" lvl="2" marL="2286000" marR="0" rtl="0" algn="l">
              <a:lnSpc>
                <a:spcPct val="93000"/>
              </a:lnSpc>
              <a:spcBef>
                <a:spcPts val="1100"/>
              </a:spcBef>
              <a:spcAft>
                <a:spcPts val="0"/>
              </a:spcAft>
              <a:buClr>
                <a:srgbClr val="000000"/>
              </a:buClr>
              <a:buSzPts val="2400"/>
              <a:buFont typeface="Times New Roman"/>
              <a:buChar char="•"/>
            </a:pPr>
            <a:r>
              <a:rPr b="0" i="0" lang="en-US" sz="2400" u="none" cap="none" strike="noStrike">
                <a:solidFill>
                  <a:srgbClr val="FFFFFF"/>
                </a:solidFill>
                <a:latin typeface="Arial"/>
                <a:ea typeface="Arial"/>
                <a:cs typeface="Arial"/>
                <a:sym typeface="Arial"/>
              </a:rPr>
              <a:t>Static Test Techniques</a:t>
            </a:r>
            <a:endParaRPr b="0" i="0" sz="2400" u="none" cap="none" strike="noStrike">
              <a:solidFill>
                <a:srgbClr val="000000"/>
              </a:solidFill>
              <a:latin typeface="Arial"/>
              <a:ea typeface="Arial"/>
              <a:cs typeface="Arial"/>
              <a:sym typeface="Arial"/>
            </a:endParaRPr>
          </a:p>
          <a:p>
            <a:pPr indent="-457200" lvl="2" marL="2286000" marR="0" rtl="0" algn="l">
              <a:lnSpc>
                <a:spcPct val="93000"/>
              </a:lnSpc>
              <a:spcBef>
                <a:spcPts val="800"/>
              </a:spcBef>
              <a:spcAft>
                <a:spcPts val="0"/>
              </a:spcAft>
              <a:buClr>
                <a:srgbClr val="000000"/>
              </a:buClr>
              <a:buSzPts val="2400"/>
              <a:buFont typeface="Times New Roman"/>
              <a:buChar char="•"/>
            </a:pPr>
            <a:r>
              <a:rPr b="0" i="0" lang="en-US" sz="2400" u="none" cap="none" strike="noStrike">
                <a:solidFill>
                  <a:srgbClr val="FFFFFF"/>
                </a:solidFill>
                <a:latin typeface="Arial"/>
                <a:ea typeface="Arial"/>
                <a:cs typeface="Arial"/>
                <a:sym typeface="Arial"/>
              </a:rPr>
              <a:t>Dynamic Test techniques</a:t>
            </a:r>
            <a:endParaRPr b="0" i="0" sz="2400" u="none" cap="none" strike="noStrike">
              <a:solidFill>
                <a:srgbClr val="000000"/>
              </a:solidFill>
              <a:latin typeface="Arial"/>
              <a:ea typeface="Arial"/>
              <a:cs typeface="Arial"/>
              <a:sym typeface="Arial"/>
            </a:endParaRPr>
          </a:p>
          <a:p>
            <a:pPr indent="-565150" lvl="1" marL="1479550" marR="0" rtl="0" algn="l">
              <a:lnSpc>
                <a:spcPct val="93000"/>
              </a:lnSpc>
              <a:spcBef>
                <a:spcPts val="8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8"/>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52" name="Google Shape;252;p38"/>
          <p:cNvSpPr txBox="1"/>
          <p:nvPr>
            <p:ph idx="1" type="body"/>
          </p:nvPr>
        </p:nvSpPr>
        <p:spPr>
          <a:xfrm>
            <a:off x="503237" y="2165350"/>
            <a:ext cx="9070975" cy="4918075"/>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 Static Test Technique:</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A software testing technique in which the software is tested without executing the code.</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Types of Static Design Technique:</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Walkthrough</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Technical review</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Inspection</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9"/>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58" name="Google Shape;258;p39"/>
          <p:cNvSpPr txBox="1"/>
          <p:nvPr>
            <p:ph idx="1" type="body"/>
          </p:nvPr>
        </p:nvSpPr>
        <p:spPr>
          <a:xfrm>
            <a:off x="503237" y="2165350"/>
            <a:ext cx="9070975" cy="4918075"/>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 Walkthrough</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A walkthrough is presented by Author of the document to achieve a common understanding and gather feedback.</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It is mainly useful for higher level documents, such as architecture documents.</a:t>
            </a:r>
            <a:endParaRPr b="0" i="0" sz="2800" u="none" cap="none" strike="noStrike">
              <a:solidFill>
                <a:srgbClr val="000000"/>
              </a:solidFill>
              <a:latin typeface="Arial"/>
              <a:ea typeface="Arial"/>
              <a:cs typeface="Arial"/>
              <a:sym typeface="Arial"/>
            </a:endParaRPr>
          </a:p>
          <a:p>
            <a:pPr indent="-320675" lvl="0" marL="422275" marR="0" rtl="0" algn="l">
              <a:lnSpc>
                <a:spcPct val="93000"/>
              </a:lnSpc>
              <a:spcBef>
                <a:spcPts val="110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Technical Review:</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It is a discussion meeting that focuses on achieving consensus about the technical content of document.</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0"/>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64" name="Google Shape;264;p40"/>
          <p:cNvSpPr txBox="1"/>
          <p:nvPr>
            <p:ph idx="1" type="body"/>
          </p:nvPr>
        </p:nvSpPr>
        <p:spPr>
          <a:xfrm>
            <a:off x="503237" y="2165350"/>
            <a:ext cx="9070975" cy="4918075"/>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 Inspection</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It is the most formal review type where all prepared contents are discussed at depth level.</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It is one of the most efficient technique.</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41"/>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70" name="Google Shape;270;p41"/>
          <p:cNvSpPr txBox="1"/>
          <p:nvPr>
            <p:ph idx="1" type="body"/>
          </p:nvPr>
        </p:nvSpPr>
        <p:spPr>
          <a:xfrm>
            <a:off x="274637" y="1939925"/>
            <a:ext cx="9070975" cy="4918075"/>
          </a:xfrm>
          <a:prstGeom prst="rect">
            <a:avLst/>
          </a:prstGeom>
          <a:noFill/>
          <a:ln>
            <a:noFill/>
          </a:ln>
        </p:spPr>
        <p:txBody>
          <a:bodyPr anchorCtr="0" anchor="t" bIns="0" lIns="0" spcFirstLastPara="1" rIns="0" wrap="square" tIns="28075">
            <a:noAutofit/>
          </a:bodyPr>
          <a:lstStyle/>
          <a:p>
            <a:pPr indent="101600" lvl="0" marL="0" marR="0" rtl="0" algn="l">
              <a:lnSpc>
                <a:spcPct val="93000"/>
              </a:lnSpc>
              <a:spcBef>
                <a:spcPts val="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Dynamic testing can be sub-divided as:</a:t>
            </a:r>
            <a:endParaRPr b="0" i="0" sz="3200" u="none" cap="none" strike="noStrike">
              <a:solidFill>
                <a:srgbClr val="FFFFFF"/>
              </a:solidFill>
              <a:latin typeface="Arial"/>
              <a:ea typeface="Arial"/>
              <a:cs typeface="Arial"/>
              <a:sym typeface="Arial"/>
            </a:endParaRPr>
          </a:p>
          <a:p>
            <a:pPr indent="-104775" lvl="0" marL="104775" marR="0" rtl="0" algn="l">
              <a:lnSpc>
                <a:spcPct val="93000"/>
              </a:lnSpc>
              <a:spcBef>
                <a:spcPts val="1400"/>
              </a:spcBef>
              <a:spcAft>
                <a:spcPts val="0"/>
              </a:spcAft>
              <a:buClr>
                <a:srgbClr val="FFFF00"/>
              </a:buClr>
              <a:buSzPts val="1260"/>
              <a:buFont typeface="Noto Sans Symbols"/>
              <a:buChar char="●"/>
            </a:pPr>
            <a:r>
              <a:rPr b="0" i="0" lang="en-US" sz="2800" u="none" cap="none" strike="noStrike">
                <a:solidFill>
                  <a:srgbClr val="FFFFFF"/>
                </a:solidFill>
                <a:latin typeface="Arial"/>
                <a:ea typeface="Arial"/>
                <a:cs typeface="Arial"/>
                <a:sym typeface="Arial"/>
              </a:rPr>
              <a:t>White Box Testing:</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FFFFFF"/>
              </a:buClr>
              <a:buSzPts val="2400"/>
              <a:buFont typeface="Times New Roman"/>
              <a:buChar char="–"/>
            </a:pPr>
            <a:r>
              <a:rPr b="0" i="0" lang="en-US" sz="2400" u="none" cap="none" strike="noStrike">
                <a:solidFill>
                  <a:srgbClr val="FFFFFF"/>
                </a:solidFill>
                <a:latin typeface="Arial"/>
                <a:ea typeface="Arial"/>
                <a:cs typeface="Arial"/>
                <a:sym typeface="Arial"/>
              </a:rPr>
              <a:t>It is a testing technique which is performed on the code of application.</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2400"/>
              <a:buFont typeface="Times New Roman"/>
              <a:buChar char="–"/>
            </a:pPr>
            <a:r>
              <a:rPr b="0" i="0" lang="en-US" sz="2400" u="none" cap="none" strike="noStrike">
                <a:solidFill>
                  <a:srgbClr val="FFFFFF"/>
                </a:solidFill>
                <a:latin typeface="Arial"/>
                <a:ea typeface="Arial"/>
                <a:cs typeface="Arial"/>
                <a:sym typeface="Arial"/>
              </a:rPr>
              <a:t>Each Unit of code is tested in white box testing.</a:t>
            </a:r>
            <a:endParaRPr b="0" i="0" sz="2800" u="none" cap="none" strike="noStrike">
              <a:solidFill>
                <a:srgbClr val="FFFFFF"/>
              </a:solidFill>
              <a:latin typeface="Arial"/>
              <a:ea typeface="Arial"/>
              <a:cs typeface="Arial"/>
              <a:sym typeface="Arial"/>
            </a:endParaRPr>
          </a:p>
          <a:p>
            <a:pPr indent="-104775" lvl="0" marL="104775" marR="0" rtl="0" algn="l">
              <a:lnSpc>
                <a:spcPct val="93000"/>
              </a:lnSpc>
              <a:spcBef>
                <a:spcPts val="1100"/>
              </a:spcBef>
              <a:spcAft>
                <a:spcPts val="0"/>
              </a:spcAft>
              <a:buClr>
                <a:srgbClr val="FFFFFF"/>
              </a:buClr>
              <a:buSzPts val="1260"/>
              <a:buFont typeface="Noto Sans Symbols"/>
              <a:buChar char="●"/>
            </a:pPr>
            <a:r>
              <a:rPr b="0" i="0" lang="en-US" sz="2800" u="none" cap="none" strike="noStrike">
                <a:solidFill>
                  <a:srgbClr val="FFFFFF"/>
                </a:solidFill>
                <a:latin typeface="Arial"/>
                <a:ea typeface="Arial"/>
                <a:cs typeface="Arial"/>
                <a:sym typeface="Arial"/>
              </a:rPr>
              <a:t>Black Box Testing:</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FFFFFF"/>
              </a:buClr>
              <a:buSzPts val="2400"/>
              <a:buFont typeface="Times New Roman"/>
              <a:buChar char="–"/>
            </a:pPr>
            <a:r>
              <a:rPr b="0" i="0" lang="en-US" sz="2400" u="none" cap="none" strike="noStrike">
                <a:solidFill>
                  <a:srgbClr val="FFFFFF"/>
                </a:solidFill>
                <a:latin typeface="Arial"/>
                <a:ea typeface="Arial"/>
                <a:cs typeface="Arial"/>
                <a:sym typeface="Arial"/>
              </a:rPr>
              <a:t>Black box testing is a software testing techniques in which functionality of the software under test (SUT) is tested without looking at the internal code structure.</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5150" lvl="1" marL="1479550"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101600" lvl="0" marL="0" marR="0" rtl="0" algn="l">
              <a:lnSpc>
                <a:spcPct val="93000"/>
              </a:lnSpc>
              <a:spcBef>
                <a:spcPts val="11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42"/>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76" name="Google Shape;276;p42"/>
          <p:cNvSpPr txBox="1"/>
          <p:nvPr>
            <p:ph idx="1" type="body"/>
          </p:nvPr>
        </p:nvSpPr>
        <p:spPr>
          <a:xfrm>
            <a:off x="274637" y="1939925"/>
            <a:ext cx="9070975" cy="4918075"/>
          </a:xfrm>
          <a:prstGeom prst="rect">
            <a:avLst/>
          </a:prstGeom>
          <a:noFill/>
          <a:ln>
            <a:noFill/>
          </a:ln>
        </p:spPr>
        <p:txBody>
          <a:bodyPr anchorCtr="0" anchor="t" bIns="0" lIns="0" spcFirstLastPara="1" rIns="0" wrap="square" tIns="28075">
            <a:noAutofit/>
          </a:bodyPr>
          <a:lstStyle/>
          <a:p>
            <a:pPr indent="0" lvl="0" marL="422275" marR="0" rtl="0" algn="l">
              <a:lnSpc>
                <a:spcPct val="93000"/>
              </a:lnSpc>
              <a:spcBef>
                <a:spcPts val="0"/>
              </a:spcBef>
              <a:spcAft>
                <a:spcPts val="0"/>
              </a:spcAft>
              <a:buClr>
                <a:srgbClr val="000000"/>
              </a:buClr>
              <a:buSzPts val="1400"/>
              <a:buFont typeface="Arial"/>
              <a:buNone/>
            </a:pPr>
            <a:r>
              <a:rPr b="0" i="0" lang="en-US" sz="3200" u="none" cap="none" strike="noStrike">
                <a:solidFill>
                  <a:srgbClr val="FFFFFF"/>
                </a:solidFill>
                <a:latin typeface="Arial"/>
                <a:ea typeface="Arial"/>
                <a:cs typeface="Arial"/>
                <a:sym typeface="Arial"/>
              </a:rPr>
              <a:t>Black Box Testing technique:</a:t>
            </a:r>
            <a:endParaRPr b="0" i="0" sz="3200" u="none" cap="none" strike="noStrike">
              <a:solidFill>
                <a:srgbClr val="FFFFFF"/>
              </a:solidFill>
              <a:latin typeface="Arial"/>
              <a:ea typeface="Arial"/>
              <a:cs typeface="Arial"/>
              <a:sym typeface="Arial"/>
            </a:endParaRPr>
          </a:p>
          <a:p>
            <a:pPr indent="-317500" lvl="1" marL="914400" marR="0" rtl="0" algn="l">
              <a:lnSpc>
                <a:spcPct val="93000"/>
              </a:lnSpc>
              <a:spcBef>
                <a:spcPts val="1400"/>
              </a:spcBef>
              <a:spcAft>
                <a:spcPts val="0"/>
              </a:spcAft>
              <a:buClr>
                <a:srgbClr val="FFFFFF"/>
              </a:buClr>
              <a:buSzPts val="1400"/>
              <a:buFont typeface="Arial"/>
              <a:buChar char="○"/>
            </a:pPr>
            <a:r>
              <a:rPr b="0" i="0" lang="en-US" sz="2800" u="none" cap="none" strike="noStrike">
                <a:solidFill>
                  <a:srgbClr val="FFFFFF"/>
                </a:solidFill>
                <a:latin typeface="Arial"/>
                <a:ea typeface="Arial"/>
                <a:cs typeface="Arial"/>
                <a:sym typeface="Arial"/>
              </a:rPr>
              <a:t>Equivalence Class Partitioning Technique</a:t>
            </a:r>
            <a:endParaRPr b="0" i="0" sz="2800" u="none" cap="none" strike="noStrike">
              <a:solidFill>
                <a:srgbClr val="FFFFFF"/>
              </a:solidFill>
              <a:latin typeface="Arial"/>
              <a:ea typeface="Arial"/>
              <a:cs typeface="Arial"/>
              <a:sym typeface="Arial"/>
            </a:endParaRPr>
          </a:p>
          <a:p>
            <a:pPr indent="-317500" lvl="1" marL="914400" marR="0" rtl="0" algn="l">
              <a:lnSpc>
                <a:spcPct val="93000"/>
              </a:lnSpc>
              <a:spcBef>
                <a:spcPts val="0"/>
              </a:spcBef>
              <a:spcAft>
                <a:spcPts val="0"/>
              </a:spcAft>
              <a:buClr>
                <a:srgbClr val="FFFFFF"/>
              </a:buClr>
              <a:buSzPts val="1400"/>
              <a:buFont typeface="Arial"/>
              <a:buChar char="○"/>
            </a:pPr>
            <a:r>
              <a:rPr b="0" i="0" lang="en-US" sz="2800" u="none" cap="none" strike="noStrike">
                <a:solidFill>
                  <a:srgbClr val="FFFFFF"/>
                </a:solidFill>
                <a:latin typeface="Arial"/>
                <a:ea typeface="Arial"/>
                <a:cs typeface="Arial"/>
                <a:sym typeface="Arial"/>
              </a:rPr>
              <a:t>Boundary Value Analysis Technique</a:t>
            </a:r>
            <a:endParaRPr b="0" i="0" sz="2800" u="none" cap="none" strike="noStrike">
              <a:solidFill>
                <a:srgbClr val="FFFFFF"/>
              </a:solidFill>
              <a:latin typeface="Arial"/>
              <a:ea typeface="Arial"/>
              <a:cs typeface="Arial"/>
              <a:sym typeface="Arial"/>
            </a:endParaRPr>
          </a:p>
          <a:p>
            <a:pPr indent="-317500" lvl="1" marL="914400" marR="0" rtl="0" algn="l">
              <a:lnSpc>
                <a:spcPct val="93000"/>
              </a:lnSpc>
              <a:spcBef>
                <a:spcPts val="0"/>
              </a:spcBef>
              <a:spcAft>
                <a:spcPts val="0"/>
              </a:spcAft>
              <a:buClr>
                <a:srgbClr val="FFFFFF"/>
              </a:buClr>
              <a:buSzPts val="1400"/>
              <a:buFont typeface="Arial"/>
              <a:buChar char="○"/>
            </a:pPr>
            <a:r>
              <a:rPr b="0" i="0" lang="en-US" sz="2800" u="none" cap="none" strike="noStrike">
                <a:solidFill>
                  <a:srgbClr val="FFFFFF"/>
                </a:solidFill>
                <a:latin typeface="Arial"/>
                <a:ea typeface="Arial"/>
                <a:cs typeface="Arial"/>
                <a:sym typeface="Arial"/>
              </a:rPr>
              <a:t>Decision Table Technique</a:t>
            </a:r>
            <a:endParaRPr b="0" i="0" sz="2800" u="none" cap="none" strike="noStrike">
              <a:solidFill>
                <a:srgbClr val="FFFFFF"/>
              </a:solidFill>
              <a:latin typeface="Arial"/>
              <a:ea typeface="Arial"/>
              <a:cs typeface="Arial"/>
              <a:sym typeface="Arial"/>
            </a:endParaRPr>
          </a:p>
          <a:p>
            <a:pPr indent="-317500" lvl="1" marL="914400" marR="0" rtl="0" algn="l">
              <a:lnSpc>
                <a:spcPct val="93000"/>
              </a:lnSpc>
              <a:spcBef>
                <a:spcPts val="0"/>
              </a:spcBef>
              <a:spcAft>
                <a:spcPts val="0"/>
              </a:spcAft>
              <a:buClr>
                <a:srgbClr val="FFFFFF"/>
              </a:buClr>
              <a:buSzPts val="1400"/>
              <a:buFont typeface="Arial"/>
              <a:buChar char="○"/>
            </a:pPr>
            <a:r>
              <a:rPr b="0" i="0" lang="en-US" sz="2800" u="none" cap="none" strike="noStrike">
                <a:solidFill>
                  <a:srgbClr val="FFFFFF"/>
                </a:solidFill>
                <a:latin typeface="Arial"/>
                <a:ea typeface="Arial"/>
                <a:cs typeface="Arial"/>
                <a:sym typeface="Arial"/>
              </a:rPr>
              <a:t>State Transitions Technique</a:t>
            </a:r>
            <a:endParaRPr b="0" i="0" sz="2800" u="none" cap="none" strike="noStrike">
              <a:solidFill>
                <a:srgbClr val="FFFFFF"/>
              </a:solidFill>
              <a:latin typeface="Arial"/>
              <a:ea typeface="Arial"/>
              <a:cs typeface="Arial"/>
              <a:sym typeface="Arial"/>
            </a:endParaRPr>
          </a:p>
          <a:p>
            <a:pPr indent="-317500" lvl="1" marL="914400" marR="0" rtl="0" algn="l">
              <a:lnSpc>
                <a:spcPct val="93000"/>
              </a:lnSpc>
              <a:spcBef>
                <a:spcPts val="0"/>
              </a:spcBef>
              <a:spcAft>
                <a:spcPts val="0"/>
              </a:spcAft>
              <a:buClr>
                <a:srgbClr val="FFFFFF"/>
              </a:buClr>
              <a:buSzPts val="1400"/>
              <a:buFont typeface="Arial"/>
              <a:buChar char="○"/>
            </a:pPr>
            <a:r>
              <a:rPr b="0" i="0" lang="en-US" sz="2800" u="none" cap="none" strike="noStrike">
                <a:solidFill>
                  <a:srgbClr val="FFFFFF"/>
                </a:solidFill>
                <a:latin typeface="Arial"/>
                <a:ea typeface="Arial"/>
                <a:cs typeface="Arial"/>
                <a:sym typeface="Arial"/>
              </a:rPr>
              <a:t>Use Case Testing</a:t>
            </a:r>
            <a:endParaRPr b="0" i="0" sz="2800" u="none" cap="none" strike="noStrike">
              <a:solidFill>
                <a:srgbClr val="FFFFFF"/>
              </a:solidFill>
              <a:latin typeface="Arial"/>
              <a:ea typeface="Arial"/>
              <a:cs typeface="Arial"/>
              <a:sym typeface="Arial"/>
            </a:endParaRPr>
          </a:p>
          <a:p>
            <a:pPr indent="-569912" lvl="1" marL="1484312"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9912" lvl="1" marL="1484312"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569912" lvl="1" marL="1484312" marR="0" rtl="0" algn="l">
              <a:lnSpc>
                <a:spcPct val="93000"/>
              </a:lnSpc>
              <a:spcBef>
                <a:spcPts val="1100"/>
              </a:spcBef>
              <a:spcAft>
                <a:spcPts val="0"/>
              </a:spcAft>
              <a:buClr>
                <a:srgbClr val="000000"/>
              </a:buClr>
              <a:buSzPts val="1400"/>
              <a:buFont typeface="Arial"/>
              <a:buNone/>
            </a:pPr>
            <a:r>
              <a:t/>
            </a:r>
            <a:endParaRPr b="0" i="0" sz="28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t/>
            </a:r>
            <a:endParaRPr b="0" i="0" sz="3200" u="none" cap="none" strike="noStrike">
              <a:solidFill>
                <a:srgbClr val="FFFFFF"/>
              </a:solidFill>
              <a:latin typeface="Arial"/>
              <a:ea typeface="Arial"/>
              <a:cs typeface="Arial"/>
              <a:sym typeface="Arial"/>
            </a:endParaRPr>
          </a:p>
          <a:p>
            <a:pPr indent="-342900" lvl="0" marL="342900" marR="0" rtl="0" algn="l">
              <a:lnSpc>
                <a:spcPct val="93000"/>
              </a:lnSpc>
              <a:spcBef>
                <a:spcPts val="1400"/>
              </a:spcBef>
              <a:spcAft>
                <a:spcPts val="0"/>
              </a:spcAft>
              <a:buClr>
                <a:srgbClr val="000000"/>
              </a:buClr>
              <a:buSzPts val="1400"/>
              <a:buFont typeface="Arial"/>
              <a:buNone/>
            </a:pPr>
            <a:r>
              <a:rPr b="0" i="0" lang="en-US" sz="3200" u="none" cap="none" strike="noStrike">
                <a:solidFill>
                  <a:srgbClr val="FFFFFF"/>
                </a:solidFill>
                <a:latin typeface="Arial"/>
                <a:ea typeface="Arial"/>
                <a:cs typeface="Arial"/>
                <a:sym typeface="Arial"/>
              </a:rPr>
              <a:t>g</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7"/>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1. Software Quality Assurance(SQA)</a:t>
            </a:r>
            <a:endParaRPr b="1" i="0" sz="4100" u="none" cap="none" strike="noStrike">
              <a:solidFill>
                <a:srgbClr val="FFFFFF"/>
              </a:solidFill>
              <a:latin typeface="Arial"/>
              <a:ea typeface="Arial"/>
              <a:cs typeface="Arial"/>
              <a:sym typeface="Arial"/>
            </a:endParaRPr>
          </a:p>
        </p:txBody>
      </p:sp>
      <p:sp>
        <p:nvSpPr>
          <p:cNvPr id="57" name="Google Shape;57;p7"/>
          <p:cNvSpPr txBox="1"/>
          <p:nvPr>
            <p:ph idx="1" type="body"/>
          </p:nvPr>
        </p:nvSpPr>
        <p:spPr>
          <a:xfrm>
            <a:off x="439725" y="1828800"/>
            <a:ext cx="9375900" cy="5394300"/>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440"/>
              <a:buFont typeface="Noto Sans Symbols"/>
              <a:buChar char="●"/>
            </a:pPr>
            <a:r>
              <a:rPr b="0" i="0" lang="en-US" sz="3200" u="none" cap="none" strike="noStrike">
                <a:solidFill>
                  <a:srgbClr val="FFFFFF"/>
                </a:solidFill>
                <a:latin typeface="Arial"/>
                <a:ea typeface="Arial"/>
                <a:cs typeface="Arial"/>
                <a:sym typeface="Arial"/>
              </a:rPr>
              <a:t> </a:t>
            </a:r>
            <a:r>
              <a:rPr b="0" i="0" lang="en-US" sz="2600" u="none" cap="none" strike="noStrike">
                <a:solidFill>
                  <a:srgbClr val="FFFFFF"/>
                </a:solidFill>
                <a:latin typeface="Arial"/>
                <a:ea typeface="Arial"/>
                <a:cs typeface="Arial"/>
                <a:sym typeface="Arial"/>
              </a:rPr>
              <a:t>Software Quality Assurance mainly focus on  below characteristics </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1170"/>
              <a:buFont typeface="Noto Sans Symbols"/>
              <a:buChar char="●"/>
            </a:pPr>
            <a:r>
              <a:rPr b="0" i="0" lang="en-US" sz="2600" u="none" cap="none" strike="noStrike">
                <a:solidFill>
                  <a:srgbClr val="FFFFFF"/>
                </a:solidFill>
                <a:latin typeface="Arial"/>
                <a:ea typeface="Arial"/>
                <a:cs typeface="Arial"/>
                <a:sym typeface="Arial"/>
              </a:rPr>
              <a:t>Functionality – It refers that all the functionality should work as per the requirements.</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170"/>
              <a:buFont typeface="Noto Sans Symbols"/>
              <a:buChar char="●"/>
            </a:pPr>
            <a:r>
              <a:rPr b="0" i="0" lang="en-US" sz="2600" u="none" cap="none" strike="noStrike">
                <a:solidFill>
                  <a:srgbClr val="FFFFFF"/>
                </a:solidFill>
                <a:latin typeface="Arial"/>
                <a:ea typeface="Arial"/>
                <a:cs typeface="Arial"/>
                <a:sym typeface="Arial"/>
              </a:rPr>
              <a:t>Usability – How easy is to use the  software/application.</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170"/>
              <a:buFont typeface="Noto Sans Symbols"/>
              <a:buChar char="●"/>
            </a:pPr>
            <a:r>
              <a:rPr b="0" i="0" lang="en-US" sz="2600" u="none" cap="none" strike="noStrike">
                <a:solidFill>
                  <a:srgbClr val="FFFFFF"/>
                </a:solidFill>
                <a:latin typeface="Arial"/>
                <a:ea typeface="Arial"/>
                <a:cs typeface="Arial"/>
                <a:sym typeface="Arial"/>
              </a:rPr>
              <a:t>Performance – System is efficient enough to respond within required time.</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170"/>
              <a:buFont typeface="Noto Sans Symbols"/>
              <a:buChar char="●"/>
            </a:pPr>
            <a:r>
              <a:rPr b="0" i="0" lang="en-US" sz="2600" u="none" cap="none" strike="noStrike">
                <a:solidFill>
                  <a:srgbClr val="FFFFFF"/>
                </a:solidFill>
                <a:latin typeface="Arial"/>
                <a:ea typeface="Arial"/>
                <a:cs typeface="Arial"/>
                <a:sym typeface="Arial"/>
              </a:rPr>
              <a:t>Maintainability – How easily program can be maintained in future for further developments.  </a:t>
            </a:r>
            <a:endParaRPr b="0" i="0" sz="28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3"/>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82" name="Google Shape;282;p43"/>
          <p:cNvSpPr txBox="1"/>
          <p:nvPr>
            <p:ph idx="1" type="body"/>
          </p:nvPr>
        </p:nvSpPr>
        <p:spPr>
          <a:xfrm>
            <a:off x="639762" y="1920875"/>
            <a:ext cx="9070975" cy="4727575"/>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Equivalence partitioning (EP) </a:t>
            </a:r>
            <a:endParaRPr b="0" i="0" sz="3200" u="none" cap="none" strike="noStrike">
              <a:solidFill>
                <a:srgbClr val="FFFFFF"/>
              </a:solidFill>
              <a:latin typeface="Arial"/>
              <a:ea typeface="Arial"/>
              <a:cs typeface="Arial"/>
              <a:sym typeface="Arial"/>
            </a:endParaRPr>
          </a:p>
          <a:p>
            <a:pPr indent="-612775" lvl="1" marL="1717675" marR="0" rtl="0" algn="l">
              <a:lnSpc>
                <a:spcPct val="93000"/>
              </a:lnSpc>
              <a:spcBef>
                <a:spcPts val="1400"/>
              </a:spcBef>
              <a:spcAft>
                <a:spcPts val="0"/>
              </a:spcAft>
              <a:buClr>
                <a:srgbClr val="FFFFFF"/>
              </a:buClr>
              <a:buSzPts val="1950"/>
              <a:buFont typeface="Noto Sans Symbols"/>
              <a:buChar char="−"/>
            </a:pPr>
            <a:r>
              <a:rPr b="0" i="0" lang="en-US" sz="2600" u="none" cap="none" strike="noStrike">
                <a:solidFill>
                  <a:srgbClr val="FFFFFF"/>
                </a:solidFill>
                <a:latin typeface="Arial"/>
                <a:ea typeface="Arial"/>
                <a:cs typeface="Arial"/>
                <a:sym typeface="Arial"/>
              </a:rPr>
              <a:t>It is a good all-round specification-based blackbox testing  technique. It can be applied at any level of testing and is often a good technique to use first.</a:t>
            </a:r>
            <a:endParaRPr b="0" i="0" sz="2800" u="none" cap="none" strike="noStrike">
              <a:solidFill>
                <a:srgbClr val="000000"/>
              </a:solidFill>
              <a:latin typeface="Arial"/>
              <a:ea typeface="Arial"/>
              <a:cs typeface="Arial"/>
              <a:sym typeface="Arial"/>
            </a:endParaRPr>
          </a:p>
          <a:p>
            <a:pPr indent="-612775" lvl="1" marL="1717675" marR="0" rtl="0" algn="l">
              <a:lnSpc>
                <a:spcPct val="93000"/>
              </a:lnSpc>
              <a:spcBef>
                <a:spcPts val="1100"/>
              </a:spcBef>
              <a:spcAft>
                <a:spcPts val="0"/>
              </a:spcAft>
              <a:buClr>
                <a:srgbClr val="FFFFFF"/>
              </a:buClr>
              <a:buSzPts val="1950"/>
              <a:buFont typeface="Noto Sans Symbols"/>
              <a:buChar char="−"/>
            </a:pPr>
            <a:r>
              <a:rPr b="0" i="0" lang="en-US" sz="2600" u="none" cap="none" strike="noStrike">
                <a:solidFill>
                  <a:srgbClr val="FFFFFF"/>
                </a:solidFill>
                <a:latin typeface="Arial"/>
                <a:ea typeface="Arial"/>
                <a:cs typeface="Arial"/>
                <a:sym typeface="Arial"/>
              </a:rPr>
              <a:t>The idea behind the technique is to divide (i.e. to partition) a set of test conditions into groups or sets that can be considered the same (i.e. the system should handle them equivalently), hence 'equivalence partitioning'. Equivalence partitions are also known as equivalence classes.</a:t>
            </a:r>
            <a:endParaRPr b="0" i="0" sz="2800" u="none" cap="none" strike="noStrike">
              <a:solidFill>
                <a:srgbClr val="000000"/>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44"/>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88" name="Google Shape;288;p44"/>
          <p:cNvSpPr txBox="1"/>
          <p:nvPr>
            <p:ph idx="1" type="body"/>
          </p:nvPr>
        </p:nvSpPr>
        <p:spPr>
          <a:xfrm>
            <a:off x="639762" y="1920875"/>
            <a:ext cx="9070975" cy="4572000"/>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Equivalence partitioning (EP) </a:t>
            </a:r>
            <a:endParaRPr b="0" i="0" sz="3200" u="none" cap="none" strike="noStrike">
              <a:solidFill>
                <a:srgbClr val="FFFFFF"/>
              </a:solidFill>
              <a:latin typeface="Arial"/>
              <a:ea typeface="Arial"/>
              <a:cs typeface="Arial"/>
              <a:sym typeface="Arial"/>
            </a:endParaRPr>
          </a:p>
          <a:p>
            <a:pPr indent="0" lvl="0" marL="803275" marR="0" rtl="0" algn="l">
              <a:lnSpc>
                <a:spcPct val="93000"/>
              </a:lnSpc>
              <a:spcBef>
                <a:spcPts val="1400"/>
              </a:spcBef>
              <a:spcAft>
                <a:spcPts val="0"/>
              </a:spcAft>
              <a:buClr>
                <a:srgbClr val="000000"/>
              </a:buClr>
              <a:buSzPts val="1400"/>
              <a:buFont typeface="Arial"/>
              <a:buNone/>
            </a:pPr>
            <a:r>
              <a:rPr b="0" i="0" lang="en-US" sz="2600" u="none" cap="none" strike="noStrike">
                <a:solidFill>
                  <a:srgbClr val="FFFFFF"/>
                </a:solidFill>
                <a:latin typeface="Arial"/>
                <a:ea typeface="Arial"/>
                <a:cs typeface="Arial"/>
                <a:sym typeface="Arial"/>
              </a:rPr>
              <a:t>The equivalence-partitioning technique requires that we need test only one condition from each partition. This is because we are assuming that all the conditions in one partition will be treated in the same way by the software.</a:t>
            </a:r>
            <a:endParaRPr b="0" i="0" sz="3200" u="none" cap="none" strike="noStrike">
              <a:solidFill>
                <a:srgbClr val="FFFFFF"/>
              </a:solidFill>
              <a:latin typeface="Arial"/>
              <a:ea typeface="Arial"/>
              <a:cs typeface="Arial"/>
              <a:sym typeface="Arial"/>
            </a:endParaRPr>
          </a:p>
          <a:p>
            <a:pPr indent="-612775" lvl="1" marL="1717675" marR="0" rtl="0" algn="l">
              <a:lnSpc>
                <a:spcPct val="93000"/>
              </a:lnSpc>
              <a:spcBef>
                <a:spcPts val="1100"/>
              </a:spcBef>
              <a:spcAft>
                <a:spcPts val="0"/>
              </a:spcAft>
              <a:buClr>
                <a:srgbClr val="000000"/>
              </a:buClr>
              <a:buSzPts val="1400"/>
              <a:buFont typeface="Arial"/>
              <a:buNone/>
            </a:pPr>
            <a:r>
              <a:t/>
            </a:r>
            <a:endParaRPr b="0" i="0" sz="2600" u="none" cap="none" strike="noStrike">
              <a:solidFill>
                <a:srgbClr val="FFFFFF"/>
              </a:solidFill>
              <a:latin typeface="Arial"/>
              <a:ea typeface="Arial"/>
              <a:cs typeface="Arial"/>
              <a:sym typeface="Arial"/>
            </a:endParaRPr>
          </a:p>
          <a:p>
            <a:pPr indent="-612775" lvl="1" marL="1717675" marR="0" rtl="0" algn="l">
              <a:lnSpc>
                <a:spcPct val="93000"/>
              </a:lnSpc>
              <a:spcBef>
                <a:spcPts val="1100"/>
              </a:spcBef>
              <a:spcAft>
                <a:spcPts val="0"/>
              </a:spcAft>
              <a:buClr>
                <a:srgbClr val="000000"/>
              </a:buClr>
              <a:buSzPts val="1400"/>
              <a:buFont typeface="Arial"/>
              <a:buNone/>
            </a:pPr>
            <a:r>
              <a:t/>
            </a:r>
            <a:endParaRPr b="0" i="0" sz="26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45"/>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294" name="Google Shape;294;p45"/>
          <p:cNvSpPr txBox="1"/>
          <p:nvPr>
            <p:ph idx="1" type="body"/>
          </p:nvPr>
        </p:nvSpPr>
        <p:spPr>
          <a:xfrm>
            <a:off x="438150" y="2011362"/>
            <a:ext cx="9070975" cy="4572000"/>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Equivalence partitioning (EP) </a:t>
            </a:r>
            <a:endParaRPr b="0" i="0" sz="3200" u="none" cap="none" strike="noStrike">
              <a:solidFill>
                <a:srgbClr val="FFFFFF"/>
              </a:solidFill>
              <a:latin typeface="Arial"/>
              <a:ea typeface="Arial"/>
              <a:cs typeface="Arial"/>
              <a:sym typeface="Arial"/>
            </a:endParaRPr>
          </a:p>
          <a:p>
            <a:pPr indent="-612775" lvl="1" marL="1717675" marR="0" rtl="0" algn="l">
              <a:lnSpc>
                <a:spcPct val="93000"/>
              </a:lnSpc>
              <a:spcBef>
                <a:spcPts val="1400"/>
              </a:spcBef>
              <a:spcAft>
                <a:spcPts val="0"/>
              </a:spcAft>
              <a:buClr>
                <a:srgbClr val="FFFFFF"/>
              </a:buClr>
              <a:buSzPts val="1950"/>
              <a:buFont typeface="Noto Sans Symbols"/>
              <a:buChar char="−"/>
            </a:pPr>
            <a:r>
              <a:rPr b="0" i="0" lang="en-US" sz="2600" u="none" cap="none" strike="noStrike">
                <a:solidFill>
                  <a:srgbClr val="FFFFFF"/>
                </a:solidFill>
                <a:latin typeface="Arial"/>
                <a:ea typeface="Arial"/>
                <a:cs typeface="Arial"/>
                <a:sym typeface="Arial"/>
              </a:rPr>
              <a:t>Example - </a:t>
            </a:r>
            <a:r>
              <a:rPr b="0" i="0" lang="en-US" sz="2400" u="none" cap="none" strike="noStrike">
                <a:solidFill>
                  <a:srgbClr val="FFFFFF"/>
                </a:solidFill>
                <a:latin typeface="Arial"/>
                <a:ea typeface="Arial"/>
                <a:cs typeface="Arial"/>
                <a:sym typeface="Arial"/>
              </a:rPr>
              <a:t>If a balance in the range $0 up to $100 has a 3% interest rate, a balance over $100 and up to $1000 has a 5% interest rate, and balances of $1000 and over have a 7% interest rate, we would initially identify three valid equivalence partitions and one invalid partition as shown.</a:t>
            </a:r>
            <a:endParaRPr b="0" i="0" sz="2800" u="none" cap="none" strike="noStrike">
              <a:solidFill>
                <a:srgbClr val="000000"/>
              </a:solidFill>
              <a:latin typeface="Arial"/>
              <a:ea typeface="Arial"/>
              <a:cs typeface="Arial"/>
              <a:sym typeface="Arial"/>
            </a:endParaRPr>
          </a:p>
          <a:p>
            <a:pPr indent="-612775" lvl="1" marL="1717675" marR="0" rtl="0" algn="l">
              <a:lnSpc>
                <a:spcPct val="93000"/>
              </a:lnSpc>
              <a:spcBef>
                <a:spcPts val="1100"/>
              </a:spcBef>
              <a:spcAft>
                <a:spcPts val="0"/>
              </a:spcAft>
              <a:buClr>
                <a:srgbClr val="000000"/>
              </a:buClr>
              <a:buSzPts val="1400"/>
              <a:buFont typeface="Arial"/>
              <a:buNone/>
            </a:pPr>
            <a:r>
              <a:t/>
            </a:r>
            <a:endParaRPr b="0" i="0" sz="2600" u="none" cap="none" strike="noStrike">
              <a:solidFill>
                <a:srgbClr val="FFFFFF"/>
              </a:solidFill>
              <a:latin typeface="Arial"/>
              <a:ea typeface="Arial"/>
              <a:cs typeface="Arial"/>
              <a:sym typeface="Arial"/>
            </a:endParaRPr>
          </a:p>
          <a:p>
            <a:pPr indent="-612775" lvl="1" marL="1717675" marR="0" rtl="0" algn="l">
              <a:lnSpc>
                <a:spcPct val="93000"/>
              </a:lnSpc>
              <a:spcBef>
                <a:spcPts val="1100"/>
              </a:spcBef>
              <a:spcAft>
                <a:spcPts val="0"/>
              </a:spcAft>
              <a:buClr>
                <a:srgbClr val="000000"/>
              </a:buClr>
              <a:buSzPts val="1400"/>
              <a:buFont typeface="Arial"/>
              <a:buNone/>
            </a:pPr>
            <a:r>
              <a:t/>
            </a:r>
            <a:endParaRPr b="0" i="0" sz="26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 </a:t>
            </a:r>
            <a:endParaRPr b="0" i="0" sz="3200" u="none" cap="none" strike="noStrike">
              <a:solidFill>
                <a:srgbClr val="FFFFFF"/>
              </a:solidFill>
              <a:latin typeface="Arial"/>
              <a:ea typeface="Arial"/>
              <a:cs typeface="Arial"/>
              <a:sym typeface="Arial"/>
            </a:endParaRPr>
          </a:p>
        </p:txBody>
      </p:sp>
      <p:pic>
        <p:nvPicPr>
          <p:cNvPr id="295" name="Google Shape;295;p45"/>
          <p:cNvPicPr preferRelativeResize="0"/>
          <p:nvPr/>
        </p:nvPicPr>
        <p:blipFill rotWithShape="1">
          <a:blip r:embed="rId4">
            <a:alphaModFix/>
          </a:blip>
          <a:srcRect b="0" l="0" r="0" t="0"/>
          <a:stretch/>
        </p:blipFill>
        <p:spPr>
          <a:xfrm>
            <a:off x="822325" y="5214937"/>
            <a:ext cx="8623625" cy="1368037"/>
          </a:xfrm>
          <a:prstGeom prst="rect">
            <a:avLst/>
          </a:prstGeom>
          <a:noFill/>
          <a:ln>
            <a:noFill/>
          </a:ln>
        </p:spPr>
      </p:pic>
    </p:spTree>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46"/>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301" name="Google Shape;301;p46"/>
          <p:cNvSpPr txBox="1"/>
          <p:nvPr>
            <p:ph idx="1" type="body"/>
          </p:nvPr>
        </p:nvSpPr>
        <p:spPr>
          <a:xfrm>
            <a:off x="503237" y="2165350"/>
            <a:ext cx="9070975" cy="4278312"/>
          </a:xfrm>
          <a:prstGeom prst="rect">
            <a:avLst/>
          </a:prstGeom>
          <a:noFill/>
          <a:ln>
            <a:noFill/>
          </a:ln>
        </p:spPr>
        <p:txBody>
          <a:bodyPr anchorCtr="0" anchor="t" bIns="0" lIns="0" spcFirstLastPara="1" rIns="0" wrap="square" tIns="28075">
            <a:noAutofit/>
          </a:bodyPr>
          <a:lstStyle/>
          <a:p>
            <a:pPr indent="-320675" lvl="0" marL="422275" marR="0" rtl="0" algn="l">
              <a:lnSpc>
                <a:spcPct val="93000"/>
              </a:lnSpc>
              <a:spcBef>
                <a:spcPts val="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Boundary value analysis:</a:t>
            </a:r>
            <a:endParaRPr b="0" i="0" sz="3200" u="none" cap="none" strike="noStrike">
              <a:solidFill>
                <a:srgbClr val="FFFFFF"/>
              </a:solidFill>
              <a:latin typeface="Arial"/>
              <a:ea typeface="Arial"/>
              <a:cs typeface="Arial"/>
              <a:sym typeface="Arial"/>
            </a:endParaRPr>
          </a:p>
          <a:p>
            <a:pPr indent="-612775" lvl="1" marL="1717675" marR="0" rtl="0" algn="l">
              <a:lnSpc>
                <a:spcPct val="93000"/>
              </a:lnSpc>
              <a:spcBef>
                <a:spcPts val="1400"/>
              </a:spcBef>
              <a:spcAft>
                <a:spcPts val="0"/>
              </a:spcAft>
              <a:buClr>
                <a:srgbClr val="FFFFFF"/>
              </a:buClr>
              <a:buSzPts val="2100"/>
              <a:buFont typeface="Noto Sans Symbols"/>
              <a:buChar char="−"/>
            </a:pPr>
            <a:r>
              <a:rPr b="0" i="0" lang="en-US" sz="2800" u="none" cap="none" strike="noStrike">
                <a:solidFill>
                  <a:srgbClr val="FFFFFF"/>
                </a:solidFill>
                <a:latin typeface="Arial"/>
                <a:ea typeface="Arial"/>
                <a:cs typeface="Arial"/>
                <a:sym typeface="Arial"/>
              </a:rPr>
              <a:t>Boundary value analysis (BVA) is based on testing at the boundaries between partitions.</a:t>
            </a:r>
            <a:endParaRPr b="0" i="0" sz="2800" u="none" cap="none" strike="noStrike">
              <a:solidFill>
                <a:srgbClr val="000000"/>
              </a:solidFill>
              <a:latin typeface="Arial"/>
              <a:ea typeface="Arial"/>
              <a:cs typeface="Arial"/>
              <a:sym typeface="Arial"/>
            </a:endParaRPr>
          </a:p>
          <a:p>
            <a:pPr indent="-612775" lvl="1" marL="1717675" marR="0" rtl="0" algn="l">
              <a:lnSpc>
                <a:spcPct val="93000"/>
              </a:lnSpc>
              <a:spcBef>
                <a:spcPts val="1100"/>
              </a:spcBef>
              <a:spcAft>
                <a:spcPts val="0"/>
              </a:spcAft>
              <a:buClr>
                <a:srgbClr val="FFFFFF"/>
              </a:buClr>
              <a:buSzPts val="2100"/>
              <a:buFont typeface="Noto Sans Symbols"/>
              <a:buChar char="−"/>
            </a:pPr>
            <a:r>
              <a:rPr b="0" i="0" lang="en-US" sz="2800" u="none" cap="none" strike="noStrike">
                <a:solidFill>
                  <a:srgbClr val="FFFFFF"/>
                </a:solidFill>
                <a:latin typeface="Arial"/>
                <a:ea typeface="Arial"/>
                <a:cs typeface="Arial"/>
                <a:sym typeface="Arial"/>
              </a:rPr>
              <a:t>It always focuses on the edges of partition.</a:t>
            </a:r>
            <a:endParaRPr b="0" i="0" sz="2800" u="none" cap="none" strike="noStrike">
              <a:solidFill>
                <a:srgbClr val="000000"/>
              </a:solidFill>
              <a:latin typeface="Arial"/>
              <a:ea typeface="Arial"/>
              <a:cs typeface="Arial"/>
              <a:sym typeface="Arial"/>
            </a:endParaRPr>
          </a:p>
          <a:p>
            <a:pPr indent="-612775" lvl="1" marL="1717675" marR="0" rtl="0" algn="l">
              <a:lnSpc>
                <a:spcPct val="93000"/>
              </a:lnSpc>
              <a:spcBef>
                <a:spcPts val="1100"/>
              </a:spcBef>
              <a:spcAft>
                <a:spcPts val="0"/>
              </a:spcAft>
              <a:buClr>
                <a:srgbClr val="FFFFFF"/>
              </a:buClr>
              <a:buSzPts val="2100"/>
              <a:buFont typeface="Noto Sans Symbols"/>
              <a:buChar char="−"/>
            </a:pPr>
            <a:r>
              <a:rPr b="0" i="0" lang="en-US" sz="2800" u="none" cap="none" strike="noStrike">
                <a:solidFill>
                  <a:srgbClr val="FFFFFF"/>
                </a:solidFill>
                <a:latin typeface="Arial"/>
                <a:ea typeface="Arial"/>
                <a:cs typeface="Arial"/>
                <a:sym typeface="Arial"/>
              </a:rPr>
              <a:t>We consider both valid boundaries (in the valid partitions) and invalid boundaries (in the invalid partitions). </a:t>
            </a:r>
            <a:endParaRPr b="0" i="0" sz="28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47"/>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307" name="Google Shape;307;p47"/>
          <p:cNvSpPr txBox="1"/>
          <p:nvPr>
            <p:ph idx="1" type="body"/>
          </p:nvPr>
        </p:nvSpPr>
        <p:spPr>
          <a:xfrm>
            <a:off x="503237" y="2165350"/>
            <a:ext cx="9070975" cy="4278312"/>
          </a:xfrm>
          <a:prstGeom prst="rect">
            <a:avLst/>
          </a:prstGeom>
          <a:noFill/>
          <a:ln>
            <a:noFill/>
          </a:ln>
        </p:spPr>
        <p:txBody>
          <a:bodyPr anchorCtr="0" anchor="t" bIns="0" lIns="0" spcFirstLastPara="1" rIns="0" wrap="square" tIns="28075">
            <a:noAutofit/>
          </a:bodyPr>
          <a:lstStyle/>
          <a:p>
            <a:pPr indent="0" lvl="0" marL="0" marR="0" rtl="0" algn="l">
              <a:lnSpc>
                <a:spcPct val="93000"/>
              </a:lnSpc>
              <a:spcBef>
                <a:spcPts val="0"/>
              </a:spcBef>
              <a:spcAft>
                <a:spcPts val="0"/>
              </a:spcAft>
              <a:buClr>
                <a:srgbClr val="FFFFFF"/>
              </a:buClr>
              <a:buSzPts val="1400"/>
              <a:buFont typeface="Arial"/>
              <a:buNone/>
            </a:pPr>
            <a:r>
              <a:rPr b="0" i="0" lang="en-US" sz="3200" u="none" cap="none" strike="noStrike">
                <a:solidFill>
                  <a:srgbClr val="FFFFFF"/>
                </a:solidFill>
                <a:latin typeface="Arial"/>
                <a:ea typeface="Arial"/>
                <a:cs typeface="Arial"/>
                <a:sym typeface="Arial"/>
              </a:rPr>
              <a:t>Boundary value analysis:</a:t>
            </a:r>
            <a:endParaRPr b="0" i="0" sz="3200" u="none" cap="none" strike="noStrike">
              <a:solidFill>
                <a:srgbClr val="FFFFFF"/>
              </a:solidFill>
              <a:latin typeface="Arial"/>
              <a:ea typeface="Arial"/>
              <a:cs typeface="Arial"/>
              <a:sym typeface="Arial"/>
            </a:endParaRPr>
          </a:p>
          <a:p>
            <a:pPr indent="-612775" lvl="1" marL="1717675" marR="0" rtl="0" algn="l">
              <a:lnSpc>
                <a:spcPct val="93000"/>
              </a:lnSpc>
              <a:spcBef>
                <a:spcPts val="1400"/>
              </a:spcBef>
              <a:spcAft>
                <a:spcPts val="0"/>
              </a:spcAft>
              <a:buClr>
                <a:srgbClr val="FFFFFF"/>
              </a:buClr>
              <a:buSzPts val="1800"/>
              <a:buFont typeface="Noto Sans Symbols"/>
              <a:buChar char="−"/>
            </a:pPr>
            <a:r>
              <a:rPr b="0" i="0" lang="en-US" sz="2200" u="none" cap="none" strike="noStrike">
                <a:solidFill>
                  <a:srgbClr val="FFFFFF"/>
                </a:solidFill>
                <a:latin typeface="Arial"/>
                <a:ea typeface="Arial"/>
                <a:cs typeface="Arial"/>
                <a:sym typeface="Arial"/>
              </a:rPr>
              <a:t>Considering the same example as we took in equivalence partitioning, we have identified the following boundary values: -$0.01 (an invalid boundary value because it is at the edge of an invalid partition), $0.00, $100.00, $100.01, $999.99 and $1000.00, all valid boundary values.</a:t>
            </a:r>
            <a:r>
              <a:rPr b="0" i="0" lang="en-US" sz="2400" u="none" cap="none" strike="noStrike">
                <a:solidFill>
                  <a:srgbClr val="FFFF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612775" lvl="1" marL="1717675" marR="0" rtl="0" algn="l">
              <a:lnSpc>
                <a:spcPct val="93000"/>
              </a:lnSpc>
              <a:spcBef>
                <a:spcPts val="1100"/>
              </a:spcBef>
              <a:spcAft>
                <a:spcPts val="0"/>
              </a:spcAft>
              <a:buClr>
                <a:srgbClr val="FFFFFF"/>
              </a:buClr>
              <a:buSzPts val="1400"/>
              <a:buFont typeface="Arial"/>
              <a:buNone/>
            </a:pPr>
            <a:r>
              <a:rPr b="0" i="0" lang="en-US" sz="2800" u="none" cap="none" strike="noStrike">
                <a:solidFill>
                  <a:srgbClr val="FFFF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pic>
        <p:nvPicPr>
          <p:cNvPr id="308" name="Google Shape;308;p47"/>
          <p:cNvPicPr preferRelativeResize="0"/>
          <p:nvPr/>
        </p:nvPicPr>
        <p:blipFill rotWithShape="1">
          <a:blip r:embed="rId4">
            <a:alphaModFix/>
          </a:blip>
          <a:srcRect b="0" l="0" r="0" t="0"/>
          <a:stretch/>
        </p:blipFill>
        <p:spPr>
          <a:xfrm>
            <a:off x="777875" y="5121275"/>
            <a:ext cx="8623625" cy="1368037"/>
          </a:xfrm>
          <a:prstGeom prst="rect">
            <a:avLst/>
          </a:prstGeom>
          <a:noFill/>
          <a:ln>
            <a:noFill/>
          </a:ln>
        </p:spPr>
      </p:pic>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503237" y="301625"/>
            <a:ext cx="9060000" cy="1251000"/>
          </a:xfrm>
          <a:prstGeom prst="rect">
            <a:avLst/>
          </a:prstGeom>
          <a:noFill/>
          <a:ln>
            <a:noFill/>
          </a:ln>
        </p:spPr>
        <p:txBody>
          <a:bodyPr anchorCtr="0" anchor="ctr" bIns="91425" lIns="91425" spcFirstLastPara="1" rIns="91425" wrap="square" tIns="91425">
            <a:noAutofit/>
          </a:bodyPr>
          <a:lstStyle/>
          <a:p>
            <a:pPr indent="0" lvl="0" marL="0" marR="0" rtl="0" algn="ctr">
              <a:lnSpc>
                <a:spcPct val="93000"/>
              </a:lnSpc>
              <a:spcBef>
                <a:spcPts val="0"/>
              </a:spcBef>
              <a:spcAft>
                <a:spcPts val="0"/>
              </a:spcAft>
              <a:buClr>
                <a:schemeClr val="lt1"/>
              </a:buClr>
              <a:buSzPts val="1400"/>
              <a:buFont typeface="Arial"/>
              <a:buNone/>
            </a:pPr>
            <a:r>
              <a:rPr b="1" i="0" lang="en-US" sz="4100" u="none" cap="none" strike="noStrike">
                <a:solidFill>
                  <a:schemeClr val="lt1"/>
                </a:solidFill>
                <a:latin typeface="Arial"/>
                <a:ea typeface="Arial"/>
                <a:cs typeface="Arial"/>
                <a:sym typeface="Arial"/>
              </a:rPr>
              <a:t>5. Test Design Technique</a:t>
            </a:r>
            <a:endParaRPr b="1" i="0" sz="4100" u="none" cap="none" strike="noStrike">
              <a:solidFill>
                <a:srgbClr val="FFFFFF"/>
              </a:solidFill>
              <a:latin typeface="Arial"/>
              <a:ea typeface="Arial"/>
              <a:cs typeface="Arial"/>
              <a:sym typeface="Arial"/>
            </a:endParaRPr>
          </a:p>
        </p:txBody>
      </p:sp>
      <p:sp>
        <p:nvSpPr>
          <p:cNvPr id="316" name="Google Shape;316;p48"/>
          <p:cNvSpPr txBox="1"/>
          <p:nvPr>
            <p:ph idx="1" type="body"/>
          </p:nvPr>
        </p:nvSpPr>
        <p:spPr>
          <a:xfrm>
            <a:off x="503225" y="1960625"/>
            <a:ext cx="9060000" cy="48639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1400"/>
              <a:buFont typeface="Arial"/>
              <a:buNone/>
            </a:pPr>
            <a:r>
              <a:rPr b="1" i="0" lang="en-US" sz="2800" u="none" cap="none" strike="noStrike">
                <a:solidFill>
                  <a:srgbClr val="FFFFFF"/>
                </a:solidFill>
                <a:latin typeface="Arial"/>
                <a:ea typeface="Arial"/>
                <a:cs typeface="Arial"/>
                <a:sym typeface="Arial"/>
              </a:rPr>
              <a:t>Decision Table Technique</a:t>
            </a:r>
            <a:endParaRPr b="1" i="0" sz="2800" u="none" cap="none" strike="noStrike">
              <a:solidFill>
                <a:srgbClr val="FFFFFF"/>
              </a:solidFill>
              <a:latin typeface="Arial"/>
              <a:ea typeface="Arial"/>
              <a:cs typeface="Arial"/>
              <a:sym typeface="Arial"/>
            </a:endParaRPr>
          </a:p>
          <a:p>
            <a:pPr indent="-406400" lvl="0" marL="457200" marR="0" rtl="0" algn="l">
              <a:lnSpc>
                <a:spcPct val="93000"/>
              </a:lnSpc>
              <a:spcBef>
                <a:spcPts val="1400"/>
              </a:spcBef>
              <a:spcAft>
                <a:spcPts val="0"/>
              </a:spcAft>
              <a:buClr>
                <a:srgbClr val="FFFFFF"/>
              </a:buClr>
              <a:buSzPts val="2800"/>
              <a:buFont typeface="Arial"/>
              <a:buChar char="●"/>
            </a:pPr>
            <a:r>
              <a:rPr b="0" i="0" lang="en-US" sz="2800" u="none" cap="none" strike="noStrike">
                <a:solidFill>
                  <a:srgbClr val="FFFFFF"/>
                </a:solidFill>
                <a:latin typeface="Arial"/>
                <a:ea typeface="Arial"/>
                <a:cs typeface="Arial"/>
                <a:sym typeface="Arial"/>
              </a:rPr>
              <a:t>Decision table testing is a testing technique used to test system behavior for different input combinations. This is a systematic approach where the different input combinations and their corresponding system behavior (output) are captured in a tabular form.</a:t>
            </a:r>
            <a:endParaRPr b="0" i="0" sz="2800" u="none" cap="none" strike="noStrike">
              <a:solidFill>
                <a:srgbClr val="FFFFFF"/>
              </a:solidFill>
              <a:latin typeface="Arial"/>
              <a:ea typeface="Arial"/>
              <a:cs typeface="Arial"/>
              <a:sym typeface="Arial"/>
            </a:endParaRPr>
          </a:p>
          <a:p>
            <a:pPr indent="-406400" lvl="0" marL="457200" marR="0" rtl="0" algn="l">
              <a:lnSpc>
                <a:spcPct val="93000"/>
              </a:lnSpc>
              <a:spcBef>
                <a:spcPts val="0"/>
              </a:spcBef>
              <a:spcAft>
                <a:spcPts val="0"/>
              </a:spcAft>
              <a:buClr>
                <a:srgbClr val="FFFFFF"/>
              </a:buClr>
              <a:buSzPts val="2800"/>
              <a:buFont typeface="Arial"/>
              <a:buChar char="●"/>
            </a:pPr>
            <a:r>
              <a:rPr b="0" i="0" lang="en-US" sz="2800" u="none" cap="none" strike="noStrike">
                <a:solidFill>
                  <a:srgbClr val="FFFFFF"/>
                </a:solidFill>
                <a:latin typeface="Arial"/>
                <a:ea typeface="Arial"/>
                <a:cs typeface="Arial"/>
                <a:sym typeface="Arial"/>
              </a:rPr>
              <a:t>The significance of this technique becomes immediately clear as the number of inputs increases. Number of possible Combinations is given by 2 ^ n , where n is the number of Inputs</a:t>
            </a:r>
            <a:r>
              <a:rPr b="0" i="0" lang="en-US" sz="2800" u="none" cap="none" strike="noStrike">
                <a:solidFill>
                  <a:srgbClr val="FFFFFF"/>
                </a:solidFill>
                <a:highlight>
                  <a:srgbClr val="FFFFFF"/>
                </a:highlight>
                <a:latin typeface="Arial"/>
                <a:ea typeface="Arial"/>
                <a:cs typeface="Arial"/>
                <a:sym typeface="Arial"/>
              </a:rPr>
              <a:t>.</a:t>
            </a:r>
            <a:endParaRPr b="0" i="0" sz="2800" u="none" cap="none" strike="noStrike">
              <a:solidFill>
                <a:srgbClr val="FFFFFF"/>
              </a:solidFill>
              <a:highlight>
                <a:srgbClr val="FFFFFF"/>
              </a:highlight>
              <a:latin typeface="Arial"/>
              <a:ea typeface="Arial"/>
              <a:cs typeface="Arial"/>
              <a:sym typeface="Arial"/>
            </a:endParaRPr>
          </a:p>
          <a:p>
            <a:pPr indent="0" lvl="0" marL="914400" marR="0" rtl="0" algn="l">
              <a:lnSpc>
                <a:spcPct val="93000"/>
              </a:lnSpc>
              <a:spcBef>
                <a:spcPts val="1400"/>
              </a:spcBef>
              <a:spcAft>
                <a:spcPts val="0"/>
              </a:spcAft>
              <a:buClr>
                <a:schemeClr val="dk1"/>
              </a:buClr>
              <a:buSzPts val="1100"/>
              <a:buFont typeface="Arial"/>
              <a:buNone/>
            </a:pPr>
            <a:r>
              <a:t/>
            </a:r>
            <a:endParaRPr b="0" i="0" sz="2800" u="none" cap="none" strike="noStrike">
              <a:solidFill>
                <a:srgbClr val="222222"/>
              </a:solidFill>
              <a:highlight>
                <a:srgbClr val="FFFFFF"/>
              </a:highlight>
              <a:latin typeface="Arial"/>
              <a:ea typeface="Arial"/>
              <a:cs typeface="Arial"/>
              <a:sym typeface="Arial"/>
            </a:endParaRPr>
          </a:p>
          <a:p>
            <a:pPr indent="0" lvl="0" marL="914400" marR="0" rtl="0" algn="l">
              <a:lnSpc>
                <a:spcPct val="93000"/>
              </a:lnSpc>
              <a:spcBef>
                <a:spcPts val="1400"/>
              </a:spcBef>
              <a:spcAft>
                <a:spcPts val="0"/>
              </a:spcAft>
              <a:buClr>
                <a:srgbClr val="000000"/>
              </a:buClr>
              <a:buSzPts val="1400"/>
              <a:buFont typeface="Arial"/>
              <a:buNone/>
            </a:pPr>
            <a:r>
              <a:t/>
            </a:r>
            <a:endParaRPr b="0" i="0" sz="2800" u="none" cap="none" strike="noStrike">
              <a:solidFill>
                <a:srgbClr val="222222"/>
              </a:solidFill>
              <a:highlight>
                <a:srgbClr val="FFFFFF"/>
              </a:highlight>
              <a:latin typeface="Arial"/>
              <a:ea typeface="Arial"/>
              <a:cs typeface="Arial"/>
              <a:sym typeface="Arial"/>
            </a:endParaRPr>
          </a:p>
          <a:p>
            <a:pPr indent="0" lvl="0" marL="914400" marR="0" rtl="0" algn="l">
              <a:lnSpc>
                <a:spcPct val="93000"/>
              </a:lnSpc>
              <a:spcBef>
                <a:spcPts val="1400"/>
              </a:spcBef>
              <a:spcAft>
                <a:spcPts val="1400"/>
              </a:spcAft>
              <a:buClr>
                <a:srgbClr val="000000"/>
              </a:buClr>
              <a:buSzPts val="1400"/>
              <a:buFont typeface="Arial"/>
              <a:buNone/>
            </a:pPr>
            <a:r>
              <a:t/>
            </a:r>
            <a:endParaRPr b="1" i="0" sz="2800" u="none" cap="none" strike="noStrike">
              <a:solidFill>
                <a:srgbClr val="FFFFFF"/>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503237" y="301625"/>
            <a:ext cx="9060000" cy="1251000"/>
          </a:xfrm>
          <a:prstGeom prst="rect">
            <a:avLst/>
          </a:prstGeom>
          <a:noFill/>
          <a:ln>
            <a:noFill/>
          </a:ln>
        </p:spPr>
        <p:txBody>
          <a:bodyPr anchorCtr="0" anchor="ctr" bIns="91425" lIns="91425" spcFirstLastPara="1" rIns="91425" wrap="square" tIns="91425">
            <a:noAutofit/>
          </a:bodyPr>
          <a:lstStyle/>
          <a:p>
            <a:pPr indent="0" lvl="0" marL="0" marR="0" rtl="0" algn="ctr">
              <a:lnSpc>
                <a:spcPct val="93000"/>
              </a:lnSpc>
              <a:spcBef>
                <a:spcPts val="0"/>
              </a:spcBef>
              <a:spcAft>
                <a:spcPts val="0"/>
              </a:spcAft>
              <a:buClr>
                <a:schemeClr val="lt1"/>
              </a:buClr>
              <a:buSzPts val="1400"/>
              <a:buFont typeface="Arial"/>
              <a:buNone/>
            </a:pPr>
            <a:r>
              <a:rPr b="1" i="0" lang="en-US" sz="4100" u="none" cap="none" strike="noStrike">
                <a:solidFill>
                  <a:schemeClr val="lt1"/>
                </a:solidFill>
                <a:latin typeface="Arial"/>
                <a:ea typeface="Arial"/>
                <a:cs typeface="Arial"/>
                <a:sym typeface="Arial"/>
              </a:rPr>
              <a:t>5. Test Design Technique</a:t>
            </a:r>
            <a:endParaRPr b="1" i="0" sz="4100" u="none" cap="none" strike="noStrike">
              <a:solidFill>
                <a:srgbClr val="FFFFFF"/>
              </a:solidFill>
              <a:latin typeface="Arial"/>
              <a:ea typeface="Arial"/>
              <a:cs typeface="Arial"/>
              <a:sym typeface="Arial"/>
            </a:endParaRPr>
          </a:p>
        </p:txBody>
      </p:sp>
      <p:sp>
        <p:nvSpPr>
          <p:cNvPr id="324" name="Google Shape;324;p49"/>
          <p:cNvSpPr txBox="1"/>
          <p:nvPr>
            <p:ph idx="1" type="body"/>
          </p:nvPr>
        </p:nvSpPr>
        <p:spPr>
          <a:xfrm>
            <a:off x="503225" y="1790950"/>
            <a:ext cx="9060000" cy="50148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1400"/>
              <a:buFont typeface="Arial"/>
              <a:buNone/>
            </a:pPr>
            <a:r>
              <a:rPr b="0" i="0" lang="en-US" sz="3000" u="none" cap="none" strike="noStrike">
                <a:solidFill>
                  <a:srgbClr val="FFFFFF"/>
                </a:solidFill>
                <a:latin typeface="Arial"/>
                <a:ea typeface="Arial"/>
                <a:cs typeface="Arial"/>
                <a:sym typeface="Arial"/>
              </a:rPr>
              <a:t>Decision Table Technique</a:t>
            </a:r>
            <a:endParaRPr b="0" i="0" sz="3000" u="none" cap="none" strike="noStrike">
              <a:solidFill>
                <a:srgbClr val="FFFFFF"/>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0" i="0" lang="en-US" sz="1800" u="none" cap="none" strike="noStrike">
                <a:solidFill>
                  <a:srgbClr val="FFFFFF"/>
                </a:solidFill>
                <a:latin typeface="Arial"/>
                <a:ea typeface="Arial"/>
                <a:cs typeface="Arial"/>
                <a:sym typeface="Arial"/>
              </a:rPr>
              <a:t>Example - Decision Table for Login Screen</a:t>
            </a:r>
            <a:endParaRPr b="0" i="0" sz="1800" u="none" cap="none" strike="noStrike">
              <a:solidFill>
                <a:srgbClr val="FFFFFF"/>
              </a:solidFill>
              <a:latin typeface="Arial"/>
              <a:ea typeface="Arial"/>
              <a:cs typeface="Arial"/>
              <a:sym typeface="Arial"/>
            </a:endParaRPr>
          </a:p>
          <a:p>
            <a:pPr indent="0" lvl="0" marL="0" marR="0" rtl="0" algn="l">
              <a:lnSpc>
                <a:spcPct val="93000"/>
              </a:lnSpc>
              <a:spcBef>
                <a:spcPts val="1400"/>
              </a:spcBef>
              <a:spcAft>
                <a:spcPts val="1400"/>
              </a:spcAft>
              <a:buClr>
                <a:srgbClr val="000000"/>
              </a:buClr>
              <a:buSzPts val="1400"/>
              <a:buFont typeface="Arial"/>
              <a:buNone/>
            </a:pPr>
            <a:r>
              <a:t/>
            </a:r>
            <a:endParaRPr b="0" i="0" sz="2400" u="none" cap="none" strike="noStrike">
              <a:solidFill>
                <a:srgbClr val="FFFFFF"/>
              </a:solidFill>
              <a:latin typeface="Arial"/>
              <a:ea typeface="Arial"/>
              <a:cs typeface="Arial"/>
              <a:sym typeface="Arial"/>
            </a:endParaRPr>
          </a:p>
        </p:txBody>
      </p:sp>
      <p:pic>
        <p:nvPicPr>
          <p:cNvPr id="325" name="Google Shape;325;p49"/>
          <p:cNvPicPr preferRelativeResize="0"/>
          <p:nvPr/>
        </p:nvPicPr>
        <p:blipFill rotWithShape="1">
          <a:blip r:embed="rId3">
            <a:alphaModFix/>
          </a:blip>
          <a:srcRect b="0" l="0" r="0" t="0"/>
          <a:stretch/>
        </p:blipFill>
        <p:spPr>
          <a:xfrm>
            <a:off x="1947850" y="2883525"/>
            <a:ext cx="5404451" cy="2062925"/>
          </a:xfrm>
          <a:prstGeom prst="rect">
            <a:avLst/>
          </a:prstGeom>
          <a:noFill/>
          <a:ln>
            <a:noFill/>
          </a:ln>
        </p:spPr>
      </p:pic>
      <p:pic>
        <p:nvPicPr>
          <p:cNvPr id="326" name="Google Shape;326;p49"/>
          <p:cNvPicPr preferRelativeResize="0"/>
          <p:nvPr/>
        </p:nvPicPr>
        <p:blipFill rotWithShape="1">
          <a:blip r:embed="rId4">
            <a:alphaModFix/>
          </a:blip>
          <a:srcRect b="0" l="0" r="0" t="0"/>
          <a:stretch/>
        </p:blipFill>
        <p:spPr>
          <a:xfrm>
            <a:off x="987900" y="5071225"/>
            <a:ext cx="7796838" cy="2488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50"/>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 5. Test Design Technique</a:t>
            </a:r>
            <a:endParaRPr b="1" i="0" sz="4100" u="none" cap="none" strike="noStrike">
              <a:solidFill>
                <a:srgbClr val="FFFFFF"/>
              </a:solidFill>
              <a:latin typeface="Arial"/>
              <a:ea typeface="Arial"/>
              <a:cs typeface="Arial"/>
              <a:sym typeface="Arial"/>
            </a:endParaRPr>
          </a:p>
        </p:txBody>
      </p:sp>
      <p:sp>
        <p:nvSpPr>
          <p:cNvPr id="332" name="Google Shape;332;p50"/>
          <p:cNvSpPr txBox="1"/>
          <p:nvPr>
            <p:ph idx="1" type="body"/>
          </p:nvPr>
        </p:nvSpPr>
        <p:spPr>
          <a:xfrm>
            <a:off x="503237" y="2165350"/>
            <a:ext cx="9070975" cy="4278312"/>
          </a:xfrm>
          <a:prstGeom prst="rect">
            <a:avLst/>
          </a:prstGeom>
          <a:noFill/>
          <a:ln>
            <a:noFill/>
          </a:ln>
        </p:spPr>
        <p:txBody>
          <a:bodyPr anchorCtr="0" anchor="t" bIns="0" lIns="0" spcFirstLastPara="1" rIns="0" wrap="square" tIns="28075">
            <a:noAutofit/>
          </a:bodyPr>
          <a:lstStyle/>
          <a:p>
            <a:pPr indent="-427037" lvl="0" marL="427037" marR="0" rtl="0" algn="l">
              <a:lnSpc>
                <a:spcPct val="93000"/>
              </a:lnSpc>
              <a:spcBef>
                <a:spcPts val="0"/>
              </a:spcBef>
              <a:spcAft>
                <a:spcPts val="0"/>
              </a:spcAft>
              <a:buClr>
                <a:srgbClr val="FFFFFF"/>
              </a:buClr>
              <a:buSzPts val="1400"/>
              <a:buFont typeface="Arial"/>
              <a:buNone/>
            </a:pPr>
            <a:r>
              <a:rPr b="1" i="0" lang="en-US" sz="2600" u="none" cap="none" strike="noStrike">
                <a:solidFill>
                  <a:srgbClr val="FFFFFF"/>
                </a:solidFill>
                <a:latin typeface="Arial"/>
                <a:ea typeface="Arial"/>
                <a:cs typeface="Arial"/>
                <a:sym typeface="Arial"/>
              </a:rPr>
              <a:t>Case Study Exercise-</a:t>
            </a:r>
            <a:endParaRPr b="0" i="0" sz="3200" u="none" cap="none" strike="noStrike">
              <a:solidFill>
                <a:srgbClr val="FFFFFF"/>
              </a:solidFill>
              <a:latin typeface="Arial"/>
              <a:ea typeface="Arial"/>
              <a:cs typeface="Arial"/>
              <a:sym typeface="Arial"/>
            </a:endParaRPr>
          </a:p>
          <a:p>
            <a:pPr indent="-427037" lvl="0" marL="427037" marR="0" rtl="0" algn="l">
              <a:lnSpc>
                <a:spcPct val="93000"/>
              </a:lnSpc>
              <a:spcBef>
                <a:spcPts val="1400"/>
              </a:spcBef>
              <a:spcAft>
                <a:spcPts val="0"/>
              </a:spcAft>
              <a:buClr>
                <a:srgbClr val="FFFF00"/>
              </a:buClr>
              <a:buSzPts val="1440"/>
              <a:buFont typeface="Noto Sans Symbols"/>
              <a:buChar char="●"/>
            </a:pPr>
            <a:r>
              <a:rPr b="0" i="0" lang="en-US" sz="3200" u="none" cap="none" strike="noStrike">
                <a:solidFill>
                  <a:srgbClr val="FFFFFF"/>
                </a:solidFill>
                <a:latin typeface="Arial"/>
                <a:ea typeface="Arial"/>
                <a:cs typeface="Arial"/>
                <a:sym typeface="Arial"/>
              </a:rPr>
              <a:t>Test Case Creation for the Case Study:</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000000"/>
              </a:buClr>
              <a:buSzPts val="2800"/>
              <a:buFont typeface="Times New Roman"/>
              <a:buChar char="–"/>
            </a:pPr>
            <a:r>
              <a:rPr b="0" i="0" lang="en-US" sz="2800" u="none" cap="none" strike="noStrike">
                <a:solidFill>
                  <a:srgbClr val="FFFFFF"/>
                </a:solidFill>
                <a:latin typeface="Arial"/>
                <a:ea typeface="Arial"/>
                <a:cs typeface="Arial"/>
                <a:sym typeface="Arial"/>
              </a:rPr>
              <a:t>Make use of Black Box testing technique to prepare selective test case covering critical aspect of an application.</a:t>
            </a:r>
            <a:endParaRPr b="0" i="0" sz="2800" u="none" cap="none" strike="noStrike">
              <a:solidFill>
                <a:srgbClr val="000000"/>
              </a:solidFill>
              <a:latin typeface="Arial"/>
              <a:ea typeface="Arial"/>
              <a:cs typeface="Arial"/>
              <a:sym typeface="Arial"/>
            </a:endParaRPr>
          </a:p>
          <a:p>
            <a:pPr indent="-565150" lvl="1" marL="1479550" marR="0" rtl="0" algn="l">
              <a:lnSpc>
                <a:spcPct val="93000"/>
              </a:lnSpc>
              <a:spcBef>
                <a:spcPts val="1100"/>
              </a:spcBef>
              <a:spcAft>
                <a:spcPts val="0"/>
              </a:spcAft>
              <a:buClr>
                <a:srgbClr val="FFFFFF"/>
              </a:buClr>
              <a:buSzPts val="1400"/>
              <a:buFont typeface="Arial"/>
              <a:buNone/>
            </a:pPr>
            <a:r>
              <a:rPr b="0" i="0" lang="en-US" sz="2800" u="none" cap="none" strike="noStrike">
                <a:solidFill>
                  <a:srgbClr val="FFFF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6" name="Shape 336"/>
        <p:cNvGrpSpPr/>
        <p:nvPr/>
      </p:nvGrpSpPr>
      <p:grpSpPr>
        <a:xfrm>
          <a:off x="0" y="0"/>
          <a:ext cx="0" cy="0"/>
          <a:chOff x="0" y="0"/>
          <a:chExt cx="0" cy="0"/>
        </a:xfrm>
      </p:grpSpPr>
      <p:sp>
        <p:nvSpPr>
          <p:cNvPr id="337" name="Google Shape;337;p51"/>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6. Classification of Test Case</a:t>
            </a:r>
            <a:endParaRPr b="1" i="0" sz="4100" u="none" cap="none" strike="noStrike">
              <a:solidFill>
                <a:srgbClr val="FFFFFF"/>
              </a:solidFill>
              <a:latin typeface="Arial"/>
              <a:ea typeface="Arial"/>
              <a:cs typeface="Arial"/>
              <a:sym typeface="Arial"/>
            </a:endParaRPr>
          </a:p>
        </p:txBody>
      </p:sp>
      <p:sp>
        <p:nvSpPr>
          <p:cNvPr id="338" name="Google Shape;338;p51"/>
          <p:cNvSpPr txBox="1"/>
          <p:nvPr>
            <p:ph idx="1" type="body"/>
          </p:nvPr>
        </p:nvSpPr>
        <p:spPr>
          <a:xfrm>
            <a:off x="549275" y="2109787"/>
            <a:ext cx="9070975" cy="4840287"/>
          </a:xfrm>
          <a:prstGeom prst="rect">
            <a:avLst/>
          </a:prstGeom>
          <a:noFill/>
          <a:ln>
            <a:noFill/>
          </a:ln>
        </p:spPr>
        <p:txBody>
          <a:bodyPr anchorCtr="0" anchor="t" bIns="0" lIns="0" spcFirstLastPara="1" rIns="0" wrap="square" tIns="21225">
            <a:noAutofit/>
          </a:bodyPr>
          <a:lstStyle/>
          <a:p>
            <a:pPr indent="-320675" lvl="0" marL="422275" marR="0" rtl="0" algn="l">
              <a:lnSpc>
                <a:spcPct val="93000"/>
              </a:lnSpc>
              <a:spcBef>
                <a:spcPts val="0"/>
              </a:spcBef>
              <a:spcAft>
                <a:spcPts val="0"/>
              </a:spcAft>
              <a:buClr>
                <a:srgbClr val="FFFF00"/>
              </a:buClr>
              <a:buSzPts val="1080"/>
              <a:buFont typeface="Noto Sans Symbols"/>
              <a:buChar char="●"/>
            </a:pPr>
            <a:r>
              <a:rPr b="0" i="0" lang="en-US" sz="2400" u="none" cap="none" strike="noStrike">
                <a:solidFill>
                  <a:srgbClr val="FFFFFF"/>
                </a:solidFill>
                <a:latin typeface="Arial"/>
                <a:ea typeface="Arial"/>
                <a:cs typeface="Arial"/>
                <a:sym typeface="Arial"/>
              </a:rPr>
              <a:t>While creating the test case , we have to classify the test case as per:</a:t>
            </a:r>
            <a:endParaRPr b="0" i="0" sz="32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FFFFFF"/>
              </a:buClr>
              <a:buSzPts val="2400"/>
              <a:buFont typeface="Times New Roman"/>
              <a:buChar char="–"/>
            </a:pPr>
            <a:r>
              <a:rPr b="0" i="0" lang="en-US" sz="2400" u="none" cap="none" strike="noStrike">
                <a:solidFill>
                  <a:srgbClr val="FFFFFF"/>
                </a:solidFill>
                <a:latin typeface="Arial"/>
                <a:ea typeface="Arial"/>
                <a:cs typeface="Arial"/>
                <a:sym typeface="Arial"/>
              </a:rPr>
              <a:t>How much important the test case is from business     perspective.</a:t>
            </a:r>
            <a:endParaRPr b="0" i="0" sz="2800" u="none" cap="none" strike="noStrike">
              <a:solidFill>
                <a:srgbClr val="FFFFFF"/>
              </a:solidFill>
              <a:latin typeface="Arial"/>
              <a:ea typeface="Arial"/>
              <a:cs typeface="Arial"/>
              <a:sym typeface="Arial"/>
            </a:endParaRPr>
          </a:p>
          <a:p>
            <a:pPr indent="-457200" lvl="2" marL="2286000" marR="0" rtl="0" algn="l">
              <a:lnSpc>
                <a:spcPct val="93000"/>
              </a:lnSpc>
              <a:spcBef>
                <a:spcPts val="1100"/>
              </a:spcBef>
              <a:spcAft>
                <a:spcPts val="0"/>
              </a:spcAft>
              <a:buClr>
                <a:srgbClr val="FFFFFF"/>
              </a:buClr>
              <a:buSzPts val="2000"/>
              <a:buFont typeface="Times New Roman"/>
              <a:buChar char="•"/>
            </a:pPr>
            <a:r>
              <a:rPr b="0" i="0" lang="en-US" sz="2000" u="none" cap="none" strike="noStrike">
                <a:solidFill>
                  <a:srgbClr val="FFFFFF"/>
                </a:solidFill>
                <a:latin typeface="Arial"/>
                <a:ea typeface="Arial"/>
                <a:cs typeface="Arial"/>
                <a:sym typeface="Arial"/>
              </a:rPr>
              <a:t>High Priority (P1) -Test Case which cover the critical part of application and need to be run frequently to check stability.</a:t>
            </a:r>
            <a:endParaRPr b="0" i="0" sz="2400" u="none" cap="none" strike="noStrike">
              <a:solidFill>
                <a:srgbClr val="FFFFFF"/>
              </a:solidFill>
              <a:latin typeface="Arial"/>
              <a:ea typeface="Arial"/>
              <a:cs typeface="Arial"/>
              <a:sym typeface="Arial"/>
            </a:endParaRPr>
          </a:p>
          <a:p>
            <a:pPr indent="-457200" lvl="2" marL="2286000" marR="0" rtl="0" algn="l">
              <a:lnSpc>
                <a:spcPct val="93000"/>
              </a:lnSpc>
              <a:spcBef>
                <a:spcPts val="800"/>
              </a:spcBef>
              <a:spcAft>
                <a:spcPts val="0"/>
              </a:spcAft>
              <a:buClr>
                <a:srgbClr val="FFFFFF"/>
              </a:buClr>
              <a:buSzPts val="2000"/>
              <a:buFont typeface="Times New Roman"/>
              <a:buChar char="•"/>
            </a:pPr>
            <a:r>
              <a:rPr b="0" i="0" lang="en-US" sz="2000" u="none" cap="none" strike="noStrike">
                <a:solidFill>
                  <a:srgbClr val="FFFFFF"/>
                </a:solidFill>
                <a:latin typeface="Arial"/>
                <a:ea typeface="Arial"/>
                <a:cs typeface="Arial"/>
                <a:sym typeface="Arial"/>
              </a:rPr>
              <a:t>Medium Priority(P2) – Test Case which are important and need to be run at specified time only.</a:t>
            </a:r>
            <a:endParaRPr b="0" i="0" sz="2400" u="none" cap="none" strike="noStrike">
              <a:solidFill>
                <a:srgbClr val="FFFFFF"/>
              </a:solidFill>
              <a:latin typeface="Arial"/>
              <a:ea typeface="Arial"/>
              <a:cs typeface="Arial"/>
              <a:sym typeface="Arial"/>
            </a:endParaRPr>
          </a:p>
          <a:p>
            <a:pPr indent="-565150" lvl="1" marL="1479550" marR="0" rtl="0" algn="l">
              <a:lnSpc>
                <a:spcPct val="93000"/>
              </a:lnSpc>
              <a:spcBef>
                <a:spcPts val="800"/>
              </a:spcBef>
              <a:spcAft>
                <a:spcPts val="0"/>
              </a:spcAft>
              <a:buClr>
                <a:srgbClr val="FFFFFF"/>
              </a:buClr>
              <a:buSzPts val="2400"/>
              <a:buFont typeface="Times New Roman"/>
              <a:buChar char="–"/>
            </a:pPr>
            <a:r>
              <a:rPr b="0" i="0" lang="en-US" sz="2400" u="none" cap="none" strike="noStrike">
                <a:solidFill>
                  <a:srgbClr val="FFFFFF"/>
                </a:solidFill>
                <a:latin typeface="Arial"/>
                <a:ea typeface="Arial"/>
                <a:cs typeface="Arial"/>
                <a:sym typeface="Arial"/>
              </a:rPr>
              <a:t> Test Case is covering which functionality of system. </a:t>
            </a:r>
            <a:endParaRPr b="0" i="0" sz="2800" u="none" cap="none" strike="noStrike">
              <a:solidFill>
                <a:srgbClr val="FFFFFF"/>
              </a:solidFill>
              <a:latin typeface="Arial"/>
              <a:ea typeface="Arial"/>
              <a:cs typeface="Arial"/>
              <a:sym typeface="Arial"/>
            </a:endParaRPr>
          </a:p>
          <a:p>
            <a:pPr indent="-320675" lvl="0" marL="422275"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 Test Cases can be classified as Smoke, Regression Test Cases.</a:t>
            </a:r>
            <a:endParaRPr b="0" i="0" sz="3200" u="none" cap="none" strike="noStrike">
              <a:solidFill>
                <a:srgbClr val="FFFFFF"/>
              </a:solidFill>
              <a:latin typeface="Arial"/>
              <a:ea typeface="Arial"/>
              <a:cs typeface="Arial"/>
              <a:sym typeface="Arial"/>
            </a:endParaRPr>
          </a:p>
          <a:p>
            <a:pPr indent="-320675" lvl="0" marL="422275" marR="0" rtl="0" algn="l">
              <a:lnSpc>
                <a:spcPct val="93000"/>
              </a:lnSpc>
              <a:spcBef>
                <a:spcPts val="1400"/>
              </a:spcBef>
              <a:spcAft>
                <a:spcPts val="0"/>
              </a:spcAft>
              <a:buClr>
                <a:srgbClr val="FFFFFF"/>
              </a:buClr>
              <a:buSzPts val="1400"/>
              <a:buFont typeface="Arial"/>
              <a:buNone/>
            </a:pPr>
            <a:r>
              <a:t/>
            </a:r>
            <a:endParaRPr b="0" i="0" sz="2400" u="none" cap="none" strike="noStrike">
              <a:solidFill>
                <a:srgbClr val="FFFFFF"/>
              </a:solidFill>
              <a:latin typeface="Arial"/>
              <a:ea typeface="Arial"/>
              <a:cs typeface="Arial"/>
              <a:sym typeface="Arial"/>
            </a:endParaRPr>
          </a:p>
          <a:p>
            <a:pPr indent="-565150" lvl="1" marL="1479550" marR="0" rtl="0" algn="l">
              <a:lnSpc>
                <a:spcPct val="93000"/>
              </a:lnSpc>
              <a:spcBef>
                <a:spcPts val="1400"/>
              </a:spcBef>
              <a:spcAft>
                <a:spcPts val="0"/>
              </a:spcAft>
              <a:buClr>
                <a:srgbClr val="FFFFFF"/>
              </a:buClr>
              <a:buSzPts val="1400"/>
              <a:buFont typeface="Arial"/>
              <a:buNone/>
            </a:pPr>
            <a:r>
              <a:rPr b="0" i="0" lang="en-US" sz="2800" u="none" cap="none" strike="noStrike">
                <a:solidFill>
                  <a:srgbClr val="FFFF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52"/>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6. Classification of Test Case</a:t>
            </a:r>
            <a:endParaRPr b="1" i="0" sz="4100" u="none" cap="none" strike="noStrike">
              <a:solidFill>
                <a:srgbClr val="FFFFFF"/>
              </a:solidFill>
              <a:latin typeface="Arial"/>
              <a:ea typeface="Arial"/>
              <a:cs typeface="Arial"/>
              <a:sym typeface="Arial"/>
            </a:endParaRPr>
          </a:p>
        </p:txBody>
      </p:sp>
      <p:sp>
        <p:nvSpPr>
          <p:cNvPr id="344" name="Google Shape;344;p52"/>
          <p:cNvSpPr txBox="1"/>
          <p:nvPr>
            <p:ph idx="1" type="body"/>
          </p:nvPr>
        </p:nvSpPr>
        <p:spPr>
          <a:xfrm>
            <a:off x="639762" y="1736725"/>
            <a:ext cx="9070975" cy="5486400"/>
          </a:xfrm>
          <a:prstGeom prst="rect">
            <a:avLst/>
          </a:prstGeom>
          <a:noFill/>
          <a:ln>
            <a:noFill/>
          </a:ln>
        </p:spPr>
        <p:txBody>
          <a:bodyPr anchorCtr="0" anchor="t" bIns="0" lIns="0" spcFirstLastPara="1" rIns="0" wrap="square" tIns="21225">
            <a:noAutofit/>
          </a:bodyPr>
          <a:lstStyle/>
          <a:p>
            <a:pPr indent="-317500" lvl="0" marL="431800" marR="0" rtl="0" algn="l">
              <a:lnSpc>
                <a:spcPct val="93000"/>
              </a:lnSpc>
              <a:spcBef>
                <a:spcPts val="0"/>
              </a:spcBef>
              <a:spcAft>
                <a:spcPts val="0"/>
              </a:spcAft>
              <a:buClr>
                <a:srgbClr val="FFFFFF"/>
              </a:buClr>
              <a:buSzPts val="1400"/>
              <a:buFont typeface="Arial"/>
              <a:buNone/>
            </a:pPr>
            <a:r>
              <a:t/>
            </a:r>
            <a:endParaRPr b="0" i="0" sz="2400" u="none" cap="none" strike="noStrike">
              <a:solidFill>
                <a:srgbClr val="FFFFFF"/>
              </a:solidFill>
              <a:latin typeface="Arial"/>
              <a:ea typeface="Arial"/>
              <a:cs typeface="Arial"/>
              <a:sym typeface="Arial"/>
            </a:endParaRPr>
          </a:p>
          <a:p>
            <a:pPr indent="-317500" lvl="0" marL="431800" marR="0" rtl="0" algn="l">
              <a:lnSpc>
                <a:spcPct val="93000"/>
              </a:lnSpc>
              <a:spcBef>
                <a:spcPts val="1400"/>
              </a:spcBef>
              <a:spcAft>
                <a:spcPts val="0"/>
              </a:spcAft>
              <a:buClr>
                <a:srgbClr val="FFFFFF"/>
              </a:buClr>
              <a:buSzPts val="1400"/>
              <a:buFont typeface="Arial"/>
              <a:buNone/>
            </a:pPr>
            <a:r>
              <a:t/>
            </a:r>
            <a:endParaRPr b="0" i="0" sz="2400" u="none" cap="none" strike="noStrike">
              <a:solidFill>
                <a:srgbClr val="FFFFFF"/>
              </a:solidFill>
              <a:latin typeface="Arial"/>
              <a:ea typeface="Arial"/>
              <a:cs typeface="Arial"/>
              <a:sym typeface="Arial"/>
            </a:endParaRPr>
          </a:p>
          <a:p>
            <a:pPr indent="-609600" lvl="1" marL="1727200" marR="0" rtl="0" algn="l">
              <a:lnSpc>
                <a:spcPct val="93000"/>
              </a:lnSpc>
              <a:spcBef>
                <a:spcPts val="1400"/>
              </a:spcBef>
              <a:spcAft>
                <a:spcPts val="0"/>
              </a:spcAft>
              <a:buClr>
                <a:srgbClr val="FFFFFF"/>
              </a:buClr>
              <a:buSzPts val="1400"/>
              <a:buFont typeface="Arial"/>
              <a:buNone/>
            </a:pPr>
            <a:r>
              <a:rPr b="0" i="0" lang="en-US" sz="2800" u="none" cap="none" strike="noStrike">
                <a:solidFill>
                  <a:srgbClr val="FFFF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graphicFrame>
        <p:nvGraphicFramePr>
          <p:cNvPr id="345" name="Google Shape;345;p52"/>
          <p:cNvGraphicFramePr/>
          <p:nvPr/>
        </p:nvGraphicFramePr>
        <p:xfrm>
          <a:off x="727075" y="2014537"/>
          <a:ext cx="3000000" cy="3000000"/>
        </p:xfrm>
        <a:graphic>
          <a:graphicData uri="http://schemas.openxmlformats.org/drawingml/2006/table">
            <a:tbl>
              <a:tblPr>
                <a:noFill/>
                <a:tableStyleId>{130808F0-5782-4A65-B3DF-8D47976F1E3F}</a:tableStyleId>
              </a:tblPr>
              <a:tblGrid>
                <a:gridCol w="4481500"/>
                <a:gridCol w="4483100"/>
              </a:tblGrid>
              <a:tr h="560375">
                <a:tc>
                  <a:txBody>
                    <a:bodyPr/>
                    <a:lstStyle/>
                    <a:p>
                      <a:pPr indent="0" lvl="0" marL="0" marR="0" rtl="0" algn="ctr">
                        <a:lnSpc>
                          <a:spcPct val="62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Regression Test(P2)</a:t>
                      </a:r>
                      <a:endParaRPr sz="1400" u="none" cap="none" strike="noStrike"/>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c>
                  <a:txBody>
                    <a:bodyPr/>
                    <a:lstStyle/>
                    <a:p>
                      <a:pPr indent="0" lvl="0" marL="0" marR="0" rtl="0" algn="ctr">
                        <a:lnSpc>
                          <a:spcPct val="62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Smoke Test(P1)</a:t>
                      </a:r>
                      <a:endParaRPr sz="1400" u="none" cap="none" strike="noStrike"/>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CC"/>
                    </a:solidFill>
                  </a:tcPr>
                </a:tc>
              </a:tr>
              <a:tr h="1463675">
                <a:tc>
                  <a:txBody>
                    <a:bodyPr/>
                    <a:lstStyle/>
                    <a:p>
                      <a:pPr indent="0" lvl="0" marL="0" marR="0" rtl="0" algn="l">
                        <a:lnSpc>
                          <a:spcPct val="62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Regression testing may not be considered as a surface level testing but is being used to ensure accuracy of the existing functionality and features of a software application on any new change.</a:t>
                      </a:r>
                      <a:endParaRPr sz="1400" u="none" cap="none" strike="noStrike"/>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c>
                  <a:txBody>
                    <a:bodyPr/>
                    <a:lstStyle/>
                    <a:p>
                      <a:pPr indent="0" lvl="0" marL="0" marR="0" rtl="0" algn="l">
                        <a:lnSpc>
                          <a:spcPct val="62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A surface level testing to evaluate the stability of the software  to undergo through detail testing process.</a:t>
                      </a:r>
                      <a:endParaRPr sz="1400" u="none" cap="none" strike="noStrike"/>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r>
              <a:tr h="922325">
                <a:tc>
                  <a:txBody>
                    <a:bodyPr/>
                    <a:lstStyle/>
                    <a:p>
                      <a:pPr indent="0" lvl="0" marL="0" marR="0" rtl="0" algn="l">
                        <a:lnSpc>
                          <a:spcPct val="62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It is performed to ensure no side-effects of changes introduced in the software application.</a:t>
                      </a:r>
                      <a:endParaRPr sz="1400" u="none" cap="none" strike="noStrike"/>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CCFF"/>
                    </a:solidFill>
                  </a:tcPr>
                </a:tc>
                <a:tc>
                  <a:txBody>
                    <a:bodyPr/>
                    <a:lstStyle/>
                    <a:p>
                      <a:pPr indent="0" lvl="0" marL="0" marR="0" rtl="0" algn="l">
                        <a:lnSpc>
                          <a:spcPct val="62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Smoke testing may be seen as general health check-up of a software.</a:t>
                      </a:r>
                      <a:endParaRPr sz="1400" u="none" cap="none" strike="noStrike"/>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CCFF"/>
                    </a:solidFill>
                  </a:tcPr>
                </a:tc>
              </a:tr>
              <a:tr h="741350">
                <a:tc>
                  <a:txBody>
                    <a:bodyPr/>
                    <a:lstStyle/>
                    <a:p>
                      <a:pPr indent="0" lvl="0" marL="0" marR="0" rtl="0" algn="l">
                        <a:lnSpc>
                          <a:spcPct val="62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Requires considerable amount of time and resources.</a:t>
                      </a:r>
                      <a:endParaRPr sz="1400" u="none" cap="none" strike="noStrike"/>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c>
                  <a:txBody>
                    <a:bodyPr/>
                    <a:lstStyle/>
                    <a:p>
                      <a:pPr indent="0" lvl="0" marL="0" marR="0" rtl="0" algn="l">
                        <a:lnSpc>
                          <a:spcPct val="62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Quick and speedy testing technique</a:t>
                      </a:r>
                      <a:endParaRPr sz="1400" u="none" cap="none" strike="noStrike"/>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r>
              <a:tr h="560375">
                <a:tc>
                  <a:txBody>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c>
                  <a:txBody>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4188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99FF"/>
                    </a:solidFill>
                  </a:tcPr>
                </a:tc>
              </a:tr>
            </a:tbl>
          </a:graphicData>
        </a:graphic>
      </p:graphicFrame>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8"/>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2. Software Testing.</a:t>
            </a:r>
            <a:endParaRPr b="1" i="0" sz="4100" u="none" cap="none" strike="noStrike">
              <a:solidFill>
                <a:srgbClr val="FFFFFF"/>
              </a:solidFill>
              <a:latin typeface="Arial"/>
              <a:ea typeface="Arial"/>
              <a:cs typeface="Arial"/>
              <a:sym typeface="Arial"/>
            </a:endParaRPr>
          </a:p>
        </p:txBody>
      </p:sp>
      <p:sp>
        <p:nvSpPr>
          <p:cNvPr id="63" name="Google Shape;63;p8"/>
          <p:cNvSpPr txBox="1"/>
          <p:nvPr>
            <p:ph idx="1" type="body"/>
          </p:nvPr>
        </p:nvSpPr>
        <p:spPr>
          <a:xfrm>
            <a:off x="169675" y="1828800"/>
            <a:ext cx="9746400" cy="5730900"/>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440"/>
              <a:buFont typeface="Noto Sans Symbols"/>
              <a:buChar char="●"/>
            </a:pPr>
            <a:r>
              <a:rPr b="0" i="0" lang="en-US" sz="3200" u="none" cap="none" strike="noStrike">
                <a:solidFill>
                  <a:srgbClr val="FFFFFF"/>
                </a:solidFill>
                <a:latin typeface="Arial"/>
                <a:ea typeface="Arial"/>
                <a:cs typeface="Arial"/>
                <a:sym typeface="Arial"/>
              </a:rPr>
              <a:t> </a:t>
            </a:r>
            <a:r>
              <a:rPr b="0" i="0" lang="en-US" sz="2600" u="none" cap="none" strike="noStrike">
                <a:solidFill>
                  <a:srgbClr val="FFFFFF"/>
                </a:solidFill>
                <a:latin typeface="Arial"/>
                <a:ea typeface="Arial"/>
                <a:cs typeface="Arial"/>
                <a:sym typeface="Arial"/>
              </a:rPr>
              <a:t>What is Testing ?</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Software testing is the process of evaluating a software/program to detect differences between </a:t>
            </a:r>
            <a:r>
              <a:rPr lang="en-US" sz="2400">
                <a:solidFill>
                  <a:srgbClr val="FFFFFF"/>
                </a:solidFill>
              </a:rPr>
              <a:t>Actual</a:t>
            </a:r>
            <a:r>
              <a:rPr b="0" i="0" lang="en-US" sz="2400" u="none" cap="none" strike="noStrike">
                <a:solidFill>
                  <a:srgbClr val="FFFFFF"/>
                </a:solidFill>
                <a:latin typeface="Arial"/>
                <a:ea typeface="Arial"/>
                <a:cs typeface="Arial"/>
                <a:sym typeface="Arial"/>
              </a:rPr>
              <a:t> and expected output.</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It is needed to assess the features and overall quality of software.</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Software Testing is a verification and validation process:</a:t>
            </a:r>
            <a:endParaRPr b="0" i="0" sz="2800" u="none" cap="none" strike="noStrike">
              <a:solidFill>
                <a:srgbClr val="000000"/>
              </a:solidFill>
              <a:latin typeface="Arial"/>
              <a:ea typeface="Arial"/>
              <a:cs typeface="Arial"/>
              <a:sym typeface="Arial"/>
            </a:endParaRPr>
          </a:p>
          <a:p>
            <a:pPr indent="-449260" lvl="2" marL="1782761"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Verification is the process to make sure the product behaves the way we want it to at the start of the development phase. (“</a:t>
            </a:r>
            <a:r>
              <a:rPr b="0" i="0" lang="en-US" sz="2200" u="none" cap="none" strike="noStrike">
                <a:solidFill>
                  <a:srgbClr val="FFFFFF"/>
                </a:solidFill>
                <a:latin typeface="Arial"/>
                <a:ea typeface="Arial"/>
                <a:cs typeface="Arial"/>
                <a:sym typeface="Arial"/>
              </a:rPr>
              <a:t>Are we building the product right?”)</a:t>
            </a:r>
            <a:endParaRPr b="0" i="0" sz="2200" u="none" cap="none" strike="noStrike">
              <a:solidFill>
                <a:srgbClr val="FFFFFF"/>
              </a:solidFill>
              <a:latin typeface="Arial"/>
              <a:ea typeface="Arial"/>
              <a:cs typeface="Arial"/>
              <a:sym typeface="Arial"/>
            </a:endParaRPr>
          </a:p>
          <a:p>
            <a:pPr indent="-449260" lvl="2" marL="1782761" marR="0" rtl="0" algn="l">
              <a:lnSpc>
                <a:spcPct val="93000"/>
              </a:lnSpc>
              <a:spcBef>
                <a:spcPts val="8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Validation is the process to make sure the product satisfies the specific requirements at the end of the development phase. (“</a:t>
            </a:r>
            <a:r>
              <a:rPr b="0" i="0" lang="en-US" sz="2200" u="none" cap="none" strike="noStrike">
                <a:solidFill>
                  <a:srgbClr val="FFFFFF"/>
                </a:solidFill>
                <a:latin typeface="Arial"/>
                <a:ea typeface="Arial"/>
                <a:cs typeface="Arial"/>
                <a:sym typeface="Arial"/>
              </a:rPr>
              <a:t>Are we building the right product?”)</a:t>
            </a:r>
            <a:endParaRPr b="0" i="0" sz="24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53"/>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7. Defect Reporting</a:t>
            </a:r>
            <a:endParaRPr b="1" i="0" sz="4100" u="none" cap="none" strike="noStrike">
              <a:solidFill>
                <a:srgbClr val="FFFFFF"/>
              </a:solidFill>
              <a:latin typeface="Arial"/>
              <a:ea typeface="Arial"/>
              <a:cs typeface="Arial"/>
              <a:sym typeface="Arial"/>
            </a:endParaRPr>
          </a:p>
        </p:txBody>
      </p:sp>
      <p:sp>
        <p:nvSpPr>
          <p:cNvPr id="351" name="Google Shape;351;p53"/>
          <p:cNvSpPr txBox="1"/>
          <p:nvPr>
            <p:ph idx="1" type="body"/>
          </p:nvPr>
        </p:nvSpPr>
        <p:spPr>
          <a:xfrm>
            <a:off x="503225" y="2165350"/>
            <a:ext cx="9066300" cy="4753500"/>
          </a:xfrm>
          <a:prstGeom prst="rect">
            <a:avLst/>
          </a:prstGeom>
          <a:noFill/>
          <a:ln>
            <a:noFill/>
          </a:ln>
        </p:spPr>
        <p:txBody>
          <a:bodyPr anchorCtr="0" anchor="t" bIns="0" lIns="0" spcFirstLastPara="1" rIns="0" wrap="square" tIns="28075">
            <a:noAutofit/>
          </a:bodyPr>
          <a:lstStyle/>
          <a:p>
            <a:pPr indent="-554037" lvl="0" marL="554037" marR="0" rtl="0" algn="l">
              <a:lnSpc>
                <a:spcPct val="93000"/>
              </a:lnSpc>
              <a:spcBef>
                <a:spcPts val="0"/>
              </a:spcBef>
              <a:spcAft>
                <a:spcPts val="0"/>
              </a:spcAft>
              <a:buClr>
                <a:srgbClr val="FFFFFF"/>
              </a:buClr>
              <a:buSzPts val="1440"/>
              <a:buFont typeface="Noto Sans Symbols"/>
              <a:buChar char="●"/>
            </a:pPr>
            <a:r>
              <a:rPr b="0" i="0" lang="en-US" sz="3200" u="none" cap="none" strike="noStrike">
                <a:solidFill>
                  <a:srgbClr val="FFFFFF"/>
                </a:solidFill>
                <a:latin typeface="Arial"/>
                <a:ea typeface="Arial"/>
                <a:cs typeface="Arial"/>
                <a:sym typeface="Arial"/>
              </a:rPr>
              <a:t>What is Defect?</a:t>
            </a:r>
            <a:endParaRPr b="0" i="0" sz="3200" u="none" cap="none" strike="noStrike">
              <a:solidFill>
                <a:srgbClr val="FFFFFF"/>
              </a:solidFill>
              <a:latin typeface="Arial"/>
              <a:ea typeface="Arial"/>
              <a:cs typeface="Arial"/>
              <a:sym typeface="Arial"/>
            </a:endParaRPr>
          </a:p>
          <a:p>
            <a:pPr indent="-496887" lvl="1" marL="1169987" marR="0" rtl="0" algn="l">
              <a:lnSpc>
                <a:spcPct val="93000"/>
              </a:lnSpc>
              <a:spcBef>
                <a:spcPts val="1400"/>
              </a:spcBef>
              <a:spcAft>
                <a:spcPts val="0"/>
              </a:spcAft>
              <a:buClr>
                <a:srgbClr val="FFFFFF"/>
              </a:buClr>
              <a:buSzPts val="1260"/>
              <a:buFont typeface="Noto Sans Symbols"/>
              <a:buChar char="●"/>
            </a:pPr>
            <a:r>
              <a:rPr b="0" i="0" lang="en-US" sz="2200" u="none" cap="none" strike="noStrike">
                <a:solidFill>
                  <a:srgbClr val="FFFFFF"/>
                </a:solidFill>
                <a:latin typeface="Arial"/>
                <a:ea typeface="Arial"/>
                <a:cs typeface="Arial"/>
                <a:sym typeface="Arial"/>
              </a:rPr>
              <a:t>When actual result deviates from the expected result while testing a software application or product then it results into a defect.</a:t>
            </a:r>
            <a:endParaRPr b="0" i="0" sz="2800" u="none" cap="none" strike="noStrike">
              <a:solidFill>
                <a:srgbClr val="000000"/>
              </a:solidFill>
              <a:latin typeface="Arial"/>
              <a:ea typeface="Arial"/>
              <a:cs typeface="Arial"/>
              <a:sym typeface="Arial"/>
            </a:endParaRPr>
          </a:p>
          <a:p>
            <a:pPr indent="-554037" lvl="0" marL="554037" marR="0" rtl="0" algn="l">
              <a:lnSpc>
                <a:spcPct val="93000"/>
              </a:lnSpc>
              <a:spcBef>
                <a:spcPts val="1100"/>
              </a:spcBef>
              <a:spcAft>
                <a:spcPts val="0"/>
              </a:spcAft>
              <a:buClr>
                <a:srgbClr val="FFFFFF"/>
              </a:buClr>
              <a:buSzPts val="1440"/>
              <a:buFont typeface="Noto Sans Symbols"/>
              <a:buChar char="●"/>
            </a:pPr>
            <a:r>
              <a:rPr b="0" i="0" lang="en-US" sz="3200" u="none" cap="none" strike="noStrike">
                <a:solidFill>
                  <a:srgbClr val="FFFFFF"/>
                </a:solidFill>
                <a:latin typeface="Arial"/>
                <a:ea typeface="Arial"/>
                <a:cs typeface="Arial"/>
                <a:sym typeface="Arial"/>
              </a:rPr>
              <a:t>What to do when a defect is observed?	</a:t>
            </a:r>
            <a:endParaRPr b="0" i="0" sz="3200" u="none" cap="none" strike="noStrike">
              <a:solidFill>
                <a:srgbClr val="FFFFFF"/>
              </a:solidFill>
              <a:latin typeface="Arial"/>
              <a:ea typeface="Arial"/>
              <a:cs typeface="Arial"/>
              <a:sym typeface="Arial"/>
            </a:endParaRPr>
          </a:p>
          <a:p>
            <a:pPr indent="-452435" lvl="2" marL="1785936" marR="0" rtl="0" algn="l">
              <a:lnSpc>
                <a:spcPct val="93000"/>
              </a:lnSpc>
              <a:spcBef>
                <a:spcPts val="14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Analyze properly  that this discrepancy is not due to data error or due to wrong expected result.</a:t>
            </a:r>
            <a:endParaRPr b="0" i="0" sz="2400" u="none" cap="none" strike="noStrike">
              <a:solidFill>
                <a:srgbClr val="000000"/>
              </a:solidFill>
              <a:latin typeface="Arial"/>
              <a:ea typeface="Arial"/>
              <a:cs typeface="Arial"/>
              <a:sym typeface="Arial"/>
            </a:endParaRPr>
          </a:p>
          <a:p>
            <a:pPr indent="-452435" lvl="2" marL="1785936" marR="0" rtl="0" algn="l">
              <a:lnSpc>
                <a:spcPct val="93000"/>
              </a:lnSpc>
              <a:spcBef>
                <a:spcPts val="8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If it is a defect, mark the test case as failed.</a:t>
            </a:r>
            <a:endParaRPr b="0" i="0" sz="2400" u="none" cap="none" strike="noStrike">
              <a:solidFill>
                <a:srgbClr val="000000"/>
              </a:solidFill>
              <a:latin typeface="Arial"/>
              <a:ea typeface="Arial"/>
              <a:cs typeface="Arial"/>
              <a:sym typeface="Arial"/>
            </a:endParaRPr>
          </a:p>
          <a:p>
            <a:pPr indent="-452435" lvl="2" marL="1785936" marR="0" rtl="0" algn="l">
              <a:lnSpc>
                <a:spcPct val="93000"/>
              </a:lnSpc>
              <a:spcBef>
                <a:spcPts val="8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Log a defect with proper artifact and evidence in defect tracking tool. </a:t>
            </a:r>
            <a:endParaRPr b="0" i="0" sz="24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54"/>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7. Defect Reporting</a:t>
            </a:r>
            <a:endParaRPr b="1" i="0" sz="4100" u="none" cap="none" strike="noStrike">
              <a:solidFill>
                <a:srgbClr val="FFFFFF"/>
              </a:solidFill>
              <a:latin typeface="Arial"/>
              <a:ea typeface="Arial"/>
              <a:cs typeface="Arial"/>
              <a:sym typeface="Arial"/>
            </a:endParaRPr>
          </a:p>
        </p:txBody>
      </p:sp>
      <p:sp>
        <p:nvSpPr>
          <p:cNvPr id="357" name="Google Shape;357;p54"/>
          <p:cNvSpPr txBox="1"/>
          <p:nvPr>
            <p:ph idx="1" type="body"/>
          </p:nvPr>
        </p:nvSpPr>
        <p:spPr>
          <a:xfrm>
            <a:off x="503237" y="2165350"/>
            <a:ext cx="9066212" cy="4954587"/>
          </a:xfrm>
          <a:prstGeom prst="rect">
            <a:avLst/>
          </a:prstGeom>
          <a:noFill/>
          <a:ln>
            <a:noFill/>
          </a:ln>
        </p:spPr>
        <p:txBody>
          <a:bodyPr anchorCtr="0" anchor="t" bIns="0" lIns="0" spcFirstLastPara="1" rIns="0" wrap="square" tIns="28075">
            <a:noAutofit/>
          </a:bodyPr>
          <a:lstStyle/>
          <a:p>
            <a:pPr indent="-554037" lvl="0" marL="554037" marR="0" rtl="0" algn="l">
              <a:lnSpc>
                <a:spcPct val="93000"/>
              </a:lnSpc>
              <a:spcBef>
                <a:spcPts val="0"/>
              </a:spcBef>
              <a:spcAft>
                <a:spcPts val="0"/>
              </a:spcAft>
              <a:buClr>
                <a:srgbClr val="FFFFFF"/>
              </a:buClr>
              <a:buSzPts val="1260"/>
              <a:buFont typeface="Noto Sans Symbols"/>
              <a:buChar char="●"/>
            </a:pPr>
            <a:r>
              <a:rPr b="0" i="0" lang="en-US" sz="2800" u="none" cap="none" strike="noStrike">
                <a:solidFill>
                  <a:srgbClr val="FFFFFF"/>
                </a:solidFill>
                <a:latin typeface="Arial"/>
                <a:ea typeface="Arial"/>
                <a:cs typeface="Arial"/>
                <a:sym typeface="Arial"/>
              </a:rPr>
              <a:t>Defect Logging: </a:t>
            </a:r>
            <a:r>
              <a:rPr b="0" i="0" lang="en-US" sz="2400" u="none" cap="none" strike="noStrike">
                <a:solidFill>
                  <a:srgbClr val="FFFFFF"/>
                </a:solidFill>
                <a:latin typeface="Arial"/>
                <a:ea typeface="Arial"/>
                <a:cs typeface="Arial"/>
                <a:sym typeface="Arial"/>
              </a:rPr>
              <a:t>When a tester finds a bug or defect it</a:t>
            </a:r>
            <a:r>
              <a:rPr lang="en-US" sz="2400"/>
              <a:t> i</a:t>
            </a:r>
            <a:r>
              <a:rPr b="0" i="0" lang="en-US" sz="2400" u="none" cap="none" strike="noStrike">
                <a:solidFill>
                  <a:srgbClr val="FFFFFF"/>
                </a:solidFill>
                <a:latin typeface="Arial"/>
                <a:ea typeface="Arial"/>
                <a:cs typeface="Arial"/>
                <a:sym typeface="Arial"/>
              </a:rPr>
              <a:t>s required to convey the same to the developers with proper details so that it can be reproduced easily.</a:t>
            </a:r>
            <a:endParaRPr b="0" i="0" sz="3200" u="none" cap="none" strike="noStrike">
              <a:solidFill>
                <a:srgbClr val="FFFFFF"/>
              </a:solidFill>
              <a:latin typeface="Arial"/>
              <a:ea typeface="Arial"/>
              <a:cs typeface="Arial"/>
              <a:sym typeface="Arial"/>
            </a:endParaRPr>
          </a:p>
          <a:p>
            <a:pPr indent="-496887" lvl="1" marL="1169987" marR="0" rtl="0" algn="l">
              <a:lnSpc>
                <a:spcPct val="93000"/>
              </a:lnSpc>
              <a:spcBef>
                <a:spcPts val="14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Defect Description: Summary of Defect which is easy to underst</a:t>
            </a:r>
            <a:r>
              <a:rPr lang="en-US" sz="2200">
                <a:solidFill>
                  <a:srgbClr val="FFFFFF"/>
                </a:solidFill>
              </a:rPr>
              <a:t>and</a:t>
            </a:r>
            <a:r>
              <a:rPr b="0" i="0" lang="en-US" sz="2200" u="none" cap="none" strike="noStrike">
                <a:solidFill>
                  <a:srgbClr val="FFFFF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496887" lvl="1" marL="1169987" marR="0" rtl="0" algn="l">
              <a:lnSpc>
                <a:spcPct val="93000"/>
              </a:lnSpc>
              <a:spcBef>
                <a:spcPts val="11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Details Steps: Details step with TID number, login credentials, test data used to reproduce the bug.</a:t>
            </a:r>
            <a:endParaRPr b="0" i="0" sz="2800" u="none" cap="none" strike="noStrike">
              <a:solidFill>
                <a:srgbClr val="000000"/>
              </a:solidFill>
              <a:latin typeface="Arial"/>
              <a:ea typeface="Arial"/>
              <a:cs typeface="Arial"/>
              <a:sym typeface="Arial"/>
            </a:endParaRPr>
          </a:p>
          <a:p>
            <a:pPr indent="-496887" lvl="1" marL="1169987" marR="0" rtl="0" algn="l">
              <a:lnSpc>
                <a:spcPct val="93000"/>
              </a:lnSpc>
              <a:spcBef>
                <a:spcPts val="11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Build Version- On which build, this defect was raised.</a:t>
            </a:r>
            <a:endParaRPr b="0" i="0" sz="2800" u="none" cap="none" strike="noStrike">
              <a:solidFill>
                <a:srgbClr val="000000"/>
              </a:solidFill>
              <a:latin typeface="Arial"/>
              <a:ea typeface="Arial"/>
              <a:cs typeface="Arial"/>
              <a:sym typeface="Arial"/>
            </a:endParaRPr>
          </a:p>
          <a:p>
            <a:pPr indent="-496887" lvl="1" marL="1169987" marR="0" rtl="0" algn="l">
              <a:lnSpc>
                <a:spcPct val="93000"/>
              </a:lnSpc>
              <a:spcBef>
                <a:spcPts val="11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Severity – Impact of defect on software(High / Low).</a:t>
            </a:r>
            <a:endParaRPr b="0" i="0" sz="2800" u="none" cap="none" strike="noStrike">
              <a:solidFill>
                <a:srgbClr val="000000"/>
              </a:solidFill>
              <a:latin typeface="Arial"/>
              <a:ea typeface="Arial"/>
              <a:cs typeface="Arial"/>
              <a:sym typeface="Arial"/>
            </a:endParaRPr>
          </a:p>
          <a:p>
            <a:pPr indent="-496887" lvl="1" marL="1169987" marR="0" rtl="0" algn="l">
              <a:lnSpc>
                <a:spcPct val="93000"/>
              </a:lnSpc>
              <a:spcBef>
                <a:spcPts val="11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Priority – Order of fixing the defect.</a:t>
            </a:r>
            <a:endParaRPr b="0" i="0" sz="2800" u="none" cap="none" strike="noStrike">
              <a:solidFill>
                <a:srgbClr val="000000"/>
              </a:solidFill>
              <a:latin typeface="Arial"/>
              <a:ea typeface="Arial"/>
              <a:cs typeface="Arial"/>
              <a:sym typeface="Arial"/>
            </a:endParaRPr>
          </a:p>
          <a:p>
            <a:pPr indent="-496887" lvl="1" marL="1169987" marR="0" rtl="0" algn="l">
              <a:lnSpc>
                <a:spcPct val="93000"/>
              </a:lnSpc>
              <a:spcBef>
                <a:spcPts val="110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Artifacts – Screenshot/Video of issue observed.</a:t>
            </a:r>
            <a:endParaRPr b="0" i="0" sz="2800" u="none" cap="none" strike="noStrike">
              <a:solidFill>
                <a:srgbClr val="000000"/>
              </a:solidFill>
              <a:latin typeface="Arial"/>
              <a:ea typeface="Arial"/>
              <a:cs typeface="Arial"/>
              <a:sym typeface="Arial"/>
            </a:endParaRPr>
          </a:p>
          <a:p>
            <a:pPr indent="-342900" lvl="0" marL="342900" marR="0" rtl="0" algn="l">
              <a:lnSpc>
                <a:spcPct val="93000"/>
              </a:lnSpc>
              <a:spcBef>
                <a:spcPts val="1100"/>
              </a:spcBef>
              <a:spcAft>
                <a:spcPts val="0"/>
              </a:spcAft>
              <a:buClr>
                <a:srgbClr val="000000"/>
              </a:buClr>
              <a:buSzPts val="1400"/>
              <a:buFont typeface="Arial"/>
              <a:buNone/>
            </a:pPr>
            <a:r>
              <a:t/>
            </a:r>
            <a:endParaRPr b="0" i="0" sz="2200" u="none" cap="none"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503237" y="301625"/>
            <a:ext cx="9060000" cy="125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55"/>
          <p:cNvSpPr txBox="1"/>
          <p:nvPr>
            <p:ph idx="1" type="body"/>
          </p:nvPr>
        </p:nvSpPr>
        <p:spPr>
          <a:xfrm>
            <a:off x="503237" y="2165350"/>
            <a:ext cx="9060000" cy="42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56"/>
          <p:cNvSpPr txBox="1"/>
          <p:nvPr>
            <p:ph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Doubts ?????</a:t>
            </a:r>
            <a:endParaRPr b="1" i="0" sz="4100" u="none" cap="none" strike="noStrike">
              <a:solidFill>
                <a:srgbClr val="FFFFFF"/>
              </a:solidFill>
              <a:latin typeface="Arial"/>
              <a:ea typeface="Arial"/>
              <a:cs typeface="Arial"/>
              <a:sym typeface="Arial"/>
            </a:endParaRPr>
          </a:p>
        </p:txBody>
      </p:sp>
      <p:sp>
        <p:nvSpPr>
          <p:cNvPr id="371" name="Google Shape;371;p56"/>
          <p:cNvSpPr txBox="1"/>
          <p:nvPr>
            <p:ph idx="1" type="body"/>
          </p:nvPr>
        </p:nvSpPr>
        <p:spPr>
          <a:xfrm>
            <a:off x="503237" y="2165350"/>
            <a:ext cx="9070975" cy="4278312"/>
          </a:xfrm>
          <a:prstGeom prst="rect">
            <a:avLst/>
          </a:prstGeom>
          <a:noFill/>
          <a:ln>
            <a:noFill/>
          </a:ln>
        </p:spPr>
        <p:txBody>
          <a:bodyPr anchorCtr="0" anchor="t" bIns="0" lIns="0" spcFirstLastPara="1" rIns="0" wrap="square" tIns="28075">
            <a:noAutofit/>
          </a:bodyPr>
          <a:lstStyle/>
          <a:p>
            <a:pPr indent="-342900" lvl="0" marL="342900" marR="0" rtl="0" algn="l">
              <a:lnSpc>
                <a:spcPct val="93000"/>
              </a:lnSpc>
              <a:spcBef>
                <a:spcPts val="0"/>
              </a:spcBef>
              <a:spcAft>
                <a:spcPts val="0"/>
              </a:spcAft>
              <a:buClr>
                <a:srgbClr val="000000"/>
              </a:buClr>
              <a:buSzPts val="1400"/>
              <a:buFont typeface="Arial"/>
              <a:buNone/>
            </a:pPr>
            <a:r>
              <a:t/>
            </a:r>
            <a:endParaRPr b="0" i="0" sz="3200" u="none" cap="none" strike="noStrike">
              <a:solidFill>
                <a:srgbClr val="FFFFFF"/>
              </a:solidFill>
              <a:latin typeface="Arial"/>
              <a:ea typeface="Arial"/>
              <a:cs typeface="Arial"/>
              <a:sym typeface="Arial"/>
            </a:endParaRPr>
          </a:p>
        </p:txBody>
      </p:sp>
      <p:pic>
        <p:nvPicPr>
          <p:cNvPr id="372" name="Google Shape;372;p56"/>
          <p:cNvPicPr preferRelativeResize="0"/>
          <p:nvPr/>
        </p:nvPicPr>
        <p:blipFill rotWithShape="1">
          <a:blip r:embed="rId4">
            <a:alphaModFix/>
          </a:blip>
          <a:srcRect b="0" l="0" r="0" t="0"/>
          <a:stretch/>
        </p:blipFill>
        <p:spPr>
          <a:xfrm>
            <a:off x="503225" y="2170175"/>
            <a:ext cx="6398026" cy="3219318"/>
          </a:xfrm>
          <a:prstGeom prst="rect">
            <a:avLst/>
          </a:prstGeom>
          <a:noFill/>
          <a:ln>
            <a:noFill/>
          </a:ln>
        </p:spPr>
      </p:pic>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9"/>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2. Software Testing.</a:t>
            </a:r>
            <a:endParaRPr b="1" i="0" sz="4100" u="none" cap="none" strike="noStrike">
              <a:solidFill>
                <a:srgbClr val="FFFFFF"/>
              </a:solidFill>
              <a:latin typeface="Arial"/>
              <a:ea typeface="Arial"/>
              <a:cs typeface="Arial"/>
              <a:sym typeface="Arial"/>
            </a:endParaRPr>
          </a:p>
        </p:txBody>
      </p:sp>
      <p:sp>
        <p:nvSpPr>
          <p:cNvPr id="69" name="Google Shape;69;p9"/>
          <p:cNvSpPr txBox="1"/>
          <p:nvPr>
            <p:ph idx="1" type="body"/>
          </p:nvPr>
        </p:nvSpPr>
        <p:spPr>
          <a:xfrm>
            <a:off x="439737" y="1828800"/>
            <a:ext cx="9069387" cy="5394325"/>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260"/>
              <a:buFont typeface="Noto Sans Symbols"/>
              <a:buChar char="●"/>
            </a:pPr>
            <a:r>
              <a:rPr b="0" i="0" lang="en-US" sz="2800" u="none" cap="none" strike="noStrike">
                <a:solidFill>
                  <a:srgbClr val="FFFFFF"/>
                </a:solidFill>
                <a:latin typeface="Arial"/>
                <a:ea typeface="Arial"/>
                <a:cs typeface="Arial"/>
                <a:sym typeface="Arial"/>
              </a:rPr>
              <a:t> </a:t>
            </a:r>
            <a:r>
              <a:rPr b="1" i="0" lang="en-US" sz="2800" u="none" cap="none" strike="noStrike">
                <a:solidFill>
                  <a:srgbClr val="FFFFFF"/>
                </a:solidFill>
                <a:latin typeface="Arial"/>
                <a:ea typeface="Arial"/>
                <a:cs typeface="Arial"/>
                <a:sym typeface="Arial"/>
              </a:rPr>
              <a:t>Why we need Testing?:</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A software caters the need of a much wider range of customers, hence testing needs to be extensive. It needs to be tested so that it meets the need of various customers.</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Testing will help in identifying bugs in software. Therefore helping in improving the quality of products.</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sz="2400" u="none" cap="none" strike="noStrike">
                <a:solidFill>
                  <a:srgbClr val="FFFFFF"/>
                </a:solidFill>
                <a:latin typeface="Arial"/>
                <a:ea typeface="Arial"/>
                <a:cs typeface="Arial"/>
                <a:sym typeface="Arial"/>
              </a:rPr>
              <a:t>With Agile methodologies where scope of development changes frequently to meet end user requirements</a:t>
            </a:r>
            <a:r>
              <a:rPr lang="en-US" sz="2400">
                <a:solidFill>
                  <a:srgbClr val="FFFFFF"/>
                </a:solidFill>
              </a:rPr>
              <a:t>,</a:t>
            </a:r>
            <a:r>
              <a:rPr b="0" i="0" lang="en-US" sz="2400" u="none" cap="none" strike="noStrike">
                <a:solidFill>
                  <a:srgbClr val="FFFFFF"/>
                </a:solidFill>
                <a:latin typeface="Arial"/>
                <a:ea typeface="Arial"/>
                <a:cs typeface="Arial"/>
                <a:sym typeface="Arial"/>
              </a:rPr>
              <a:t> </a:t>
            </a:r>
            <a:r>
              <a:rPr lang="en-US" sz="2400">
                <a:solidFill>
                  <a:srgbClr val="FFFFFF"/>
                </a:solidFill>
              </a:rPr>
              <a:t>i</a:t>
            </a:r>
            <a:r>
              <a:rPr b="0" i="0" lang="en-US" sz="2400" u="none" cap="none" strike="noStrike">
                <a:solidFill>
                  <a:srgbClr val="FFFFFF"/>
                </a:solidFill>
                <a:latin typeface="Arial"/>
                <a:ea typeface="Arial"/>
                <a:cs typeface="Arial"/>
                <a:sym typeface="Arial"/>
              </a:rPr>
              <a:t>t is important to maintain the quality of software in such a changing environment.</a:t>
            </a:r>
            <a:endParaRPr b="0" i="0" sz="28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0"/>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2. Software Testing.</a:t>
            </a:r>
            <a:endParaRPr b="1" i="0" sz="4100" u="none" cap="none" strike="noStrike">
              <a:solidFill>
                <a:srgbClr val="FFFFFF"/>
              </a:solidFill>
              <a:latin typeface="Arial"/>
              <a:ea typeface="Arial"/>
              <a:cs typeface="Arial"/>
              <a:sym typeface="Arial"/>
            </a:endParaRPr>
          </a:p>
        </p:txBody>
      </p:sp>
      <p:sp>
        <p:nvSpPr>
          <p:cNvPr id="75" name="Google Shape;75;p10"/>
          <p:cNvSpPr txBox="1"/>
          <p:nvPr>
            <p:ph idx="1" type="body"/>
          </p:nvPr>
        </p:nvSpPr>
        <p:spPr>
          <a:xfrm>
            <a:off x="439737" y="1828800"/>
            <a:ext cx="9069387" cy="5394325"/>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260"/>
              <a:buFont typeface="Noto Sans Symbols"/>
              <a:buChar char="●"/>
            </a:pPr>
            <a:r>
              <a:rPr b="1" i="0" lang="en-US" sz="2800" u="none" cap="none" strike="noStrike">
                <a:solidFill>
                  <a:srgbClr val="FFFFFF"/>
                </a:solidFill>
                <a:latin typeface="Arial"/>
                <a:ea typeface="Arial"/>
                <a:cs typeface="Arial"/>
                <a:sym typeface="Arial"/>
              </a:rPr>
              <a:t>Types of Testing: </a:t>
            </a:r>
            <a:r>
              <a:rPr b="0" i="0" lang="en-US" sz="2400" u="none" cap="none" strike="noStrike">
                <a:solidFill>
                  <a:srgbClr val="FFFFFF"/>
                </a:solidFill>
                <a:latin typeface="Arial"/>
                <a:ea typeface="Arial"/>
                <a:cs typeface="Arial"/>
                <a:sym typeface="Arial"/>
              </a:rPr>
              <a:t>While testing the application, tester don't has to focus only on single characteristic of application but there is other aspects also which tester has to take into account.</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1080"/>
              <a:buFont typeface="Noto Sans Symbols"/>
              <a:buChar char="●"/>
            </a:pPr>
            <a:r>
              <a:rPr b="0" i="0" lang="en-US" u="none" cap="none" strike="noStrike">
                <a:solidFill>
                  <a:srgbClr val="FFFFFF"/>
                </a:solidFill>
                <a:latin typeface="Arial"/>
                <a:ea typeface="Arial"/>
                <a:cs typeface="Arial"/>
                <a:sym typeface="Arial"/>
              </a:rPr>
              <a:t>Functional testing</a:t>
            </a:r>
            <a:r>
              <a:rPr b="0" i="0" lang="en-US" sz="2400" u="none" cap="none" strike="noStrike">
                <a:solidFill>
                  <a:srgbClr val="FFFFFF"/>
                </a:solidFill>
                <a:latin typeface="Arial"/>
                <a:ea typeface="Arial"/>
                <a:cs typeface="Arial"/>
                <a:sym typeface="Arial"/>
              </a:rPr>
              <a:t> to check correctness of an application.</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u="none" cap="none" strike="noStrike">
                <a:solidFill>
                  <a:srgbClr val="FFFFFF"/>
                </a:solidFill>
                <a:latin typeface="Arial"/>
                <a:ea typeface="Arial"/>
                <a:cs typeface="Arial"/>
                <a:sym typeface="Arial"/>
              </a:rPr>
              <a:t>Volume testing</a:t>
            </a:r>
            <a:r>
              <a:rPr b="0" i="0" lang="en-US" sz="2400" u="none" cap="none" strike="noStrike">
                <a:solidFill>
                  <a:srgbClr val="FFFFFF"/>
                </a:solidFill>
                <a:latin typeface="Arial"/>
                <a:ea typeface="Arial"/>
                <a:cs typeface="Arial"/>
                <a:sym typeface="Arial"/>
              </a:rPr>
              <a:t> </a:t>
            </a:r>
            <a:r>
              <a:rPr lang="en-US" sz="2400">
                <a:solidFill>
                  <a:srgbClr val="FFFFFF"/>
                </a:solidFill>
              </a:rPr>
              <a:t>of </a:t>
            </a:r>
            <a:r>
              <a:rPr b="0" i="0" lang="en-US" sz="2400" u="none" cap="none" strike="noStrike">
                <a:solidFill>
                  <a:srgbClr val="FFFFFF"/>
                </a:solidFill>
                <a:latin typeface="Arial"/>
                <a:ea typeface="Arial"/>
                <a:cs typeface="Arial"/>
                <a:sym typeface="Arial"/>
              </a:rPr>
              <a:t>application </a:t>
            </a:r>
            <a:r>
              <a:rPr lang="en-US" sz="2400">
                <a:solidFill>
                  <a:srgbClr val="FFFFFF"/>
                </a:solidFill>
              </a:rPr>
              <a:t>against </a:t>
            </a:r>
            <a:r>
              <a:rPr b="0" i="0" lang="en-US" sz="2400" u="none" cap="none" strike="noStrike">
                <a:solidFill>
                  <a:srgbClr val="FFFFFF"/>
                </a:solidFill>
                <a:latin typeface="Arial"/>
                <a:ea typeface="Arial"/>
                <a:cs typeface="Arial"/>
                <a:sym typeface="Arial"/>
              </a:rPr>
              <a:t>various parameters - To generate volumes of data for testing the application behavior beyond its acceptance limits.</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080"/>
              <a:buFont typeface="Noto Sans Symbols"/>
              <a:buChar char="●"/>
            </a:pPr>
            <a:r>
              <a:rPr b="0" i="0" lang="en-US" u="none" cap="none" strike="noStrike">
                <a:solidFill>
                  <a:srgbClr val="FFFFFF"/>
                </a:solidFill>
                <a:latin typeface="Arial"/>
                <a:ea typeface="Arial"/>
                <a:cs typeface="Arial"/>
                <a:sym typeface="Arial"/>
              </a:rPr>
              <a:t>Performance testing</a:t>
            </a:r>
            <a:r>
              <a:rPr b="0" i="0" lang="en-US" sz="2400" u="none" cap="none" strike="noStrike">
                <a:solidFill>
                  <a:srgbClr val="FFFFFF"/>
                </a:solidFill>
                <a:latin typeface="Arial"/>
                <a:ea typeface="Arial"/>
                <a:cs typeface="Arial"/>
                <a:sym typeface="Arial"/>
              </a:rPr>
              <a:t> under various volume benchmarks.</a:t>
            </a:r>
            <a:endParaRPr b="0" i="0" sz="2800" u="none" cap="none" strike="noStrike">
              <a:solidFill>
                <a:srgbClr val="000000"/>
              </a:solidFill>
              <a:latin typeface="Arial"/>
              <a:ea typeface="Arial"/>
              <a:cs typeface="Arial"/>
              <a:sym typeface="Arial"/>
            </a:endParaRPr>
          </a:p>
          <a:p>
            <a:pPr indent="-444500" lvl="4" marL="3136900" marR="0" rtl="0" algn="l">
              <a:lnSpc>
                <a:spcPct val="93000"/>
              </a:lnSpc>
              <a:spcBef>
                <a:spcPts val="1100"/>
              </a:spcBef>
              <a:spcAft>
                <a:spcPts val="0"/>
              </a:spcAft>
              <a:buClr>
                <a:srgbClr val="FFFFFF"/>
              </a:buClr>
              <a:buSzPts val="1400"/>
              <a:buFont typeface="Arial"/>
              <a:buNone/>
            </a:pPr>
            <a:r>
              <a:rPr b="0" i="0" lang="en-US" sz="2400" u="none" cap="none" strike="noStrike">
                <a:solidFill>
                  <a:srgbClr val="FFFFFF"/>
                </a:solidFill>
                <a:latin typeface="Arial"/>
                <a:ea typeface="Arial"/>
                <a:cs typeface="Arial"/>
                <a:sym typeface="Arial"/>
              </a:rPr>
              <a:t>     Cont..</a:t>
            </a:r>
            <a:endParaRPr b="0" i="0" sz="20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1"/>
          <p:cNvSpPr txBox="1"/>
          <p:nvPr>
            <p:ph type="title"/>
          </p:nvPr>
        </p:nvSpPr>
        <p:spPr>
          <a:xfrm>
            <a:off x="503237" y="301625"/>
            <a:ext cx="9069387" cy="1260475"/>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2. Software Testing.</a:t>
            </a:r>
            <a:endParaRPr b="1" i="0" sz="4100" u="none" cap="none" strike="noStrike">
              <a:solidFill>
                <a:srgbClr val="FFFFFF"/>
              </a:solidFill>
              <a:latin typeface="Arial"/>
              <a:ea typeface="Arial"/>
              <a:cs typeface="Arial"/>
              <a:sym typeface="Arial"/>
            </a:endParaRPr>
          </a:p>
        </p:txBody>
      </p:sp>
      <p:sp>
        <p:nvSpPr>
          <p:cNvPr id="81" name="Google Shape;81;p11"/>
          <p:cNvSpPr txBox="1"/>
          <p:nvPr>
            <p:ph idx="1" type="body"/>
          </p:nvPr>
        </p:nvSpPr>
        <p:spPr>
          <a:xfrm>
            <a:off x="439725" y="1828800"/>
            <a:ext cx="9415500" cy="5164800"/>
          </a:xfrm>
          <a:prstGeom prst="rect">
            <a:avLst/>
          </a:prstGeom>
          <a:noFill/>
          <a:ln>
            <a:noFill/>
          </a:ln>
        </p:spPr>
        <p:txBody>
          <a:bodyPr anchorCtr="0" anchor="t" bIns="0" lIns="0" spcFirstLastPara="1" rIns="0" wrap="square" tIns="28075">
            <a:noAutofit/>
          </a:bodyPr>
          <a:lstStyle/>
          <a:p>
            <a:pPr indent="-584517" lvl="1" marL="1166812" rtl="0" algn="l">
              <a:spcBef>
                <a:spcPts val="1100"/>
              </a:spcBef>
              <a:spcAft>
                <a:spcPts val="0"/>
              </a:spcAft>
              <a:buClr>
                <a:srgbClr val="FFFFFF"/>
              </a:buClr>
              <a:buSzPts val="2600"/>
              <a:buFont typeface="Arial"/>
              <a:buChar char="●"/>
            </a:pPr>
            <a:r>
              <a:rPr lang="en-US">
                <a:solidFill>
                  <a:schemeClr val="lt1"/>
                </a:solidFill>
              </a:rPr>
              <a:t>Testing at various levels</a:t>
            </a:r>
            <a:r>
              <a:rPr lang="en-US" sz="2400">
                <a:solidFill>
                  <a:schemeClr val="lt1"/>
                </a:solidFill>
              </a:rPr>
              <a:t> of software development - like Unit, Module, Integration and System Testing ( to test complete and fully integrated software product.)</a:t>
            </a:r>
            <a:endParaRPr>
              <a:solidFill>
                <a:srgbClr val="FFFFFF"/>
              </a:solidFill>
            </a:endParaRPr>
          </a:p>
          <a:p>
            <a:pPr indent="-584517" lvl="1" marL="1166812" marR="0" rtl="0" algn="l">
              <a:lnSpc>
                <a:spcPct val="93000"/>
              </a:lnSpc>
              <a:spcBef>
                <a:spcPts val="0"/>
              </a:spcBef>
              <a:spcAft>
                <a:spcPts val="0"/>
              </a:spcAft>
              <a:buClr>
                <a:srgbClr val="FFFFFF"/>
              </a:buClr>
              <a:buSzPts val="2600"/>
              <a:buFont typeface="Arial"/>
              <a:buChar char="●"/>
            </a:pPr>
            <a:r>
              <a:rPr b="0" i="0" lang="en-US" u="none" cap="none" strike="noStrike">
                <a:solidFill>
                  <a:srgbClr val="FFFFFF"/>
                </a:solidFill>
                <a:latin typeface="Arial"/>
                <a:ea typeface="Arial"/>
                <a:cs typeface="Arial"/>
                <a:sym typeface="Arial"/>
              </a:rPr>
              <a:t>Data Integration Testing</a:t>
            </a:r>
            <a:r>
              <a:rPr b="0" i="0" lang="en-US" sz="2600" u="none" cap="none" strike="noStrike">
                <a:solidFill>
                  <a:srgbClr val="FFFFFF"/>
                </a:solidFill>
                <a:latin typeface="Arial"/>
                <a:ea typeface="Arial"/>
                <a:cs typeface="Arial"/>
                <a:sym typeface="Arial"/>
              </a:rPr>
              <a:t>: </a:t>
            </a:r>
            <a:r>
              <a:rPr b="0" i="0" lang="en-US" sz="2400" u="none" cap="none" strike="noStrike">
                <a:solidFill>
                  <a:srgbClr val="FFFFFF"/>
                </a:solidFill>
                <a:latin typeface="Arial"/>
                <a:ea typeface="Arial"/>
                <a:cs typeface="Arial"/>
                <a:sym typeface="Arial"/>
              </a:rPr>
              <a:t>When application data comes from various sources, testing is must to ensure that data is complete and correct</a:t>
            </a:r>
            <a:r>
              <a:rPr b="0" i="0" lang="en-US" sz="2600" u="none" cap="none" strike="noStrike">
                <a:solidFill>
                  <a:srgbClr val="FFFFFF"/>
                </a:solidFill>
                <a:latin typeface="Arial"/>
                <a:ea typeface="Arial"/>
                <a:cs typeface="Arial"/>
                <a:sym typeface="Arial"/>
              </a:rPr>
              <a:t>.</a:t>
            </a:r>
            <a:endParaRPr sz="2600">
              <a:solidFill>
                <a:srgbClr val="FFFFFF"/>
              </a:solidFill>
            </a:endParaRPr>
          </a:p>
          <a:p>
            <a:pPr indent="-584517" lvl="1" marL="1166812" marR="0" rtl="0" algn="l">
              <a:lnSpc>
                <a:spcPct val="93000"/>
              </a:lnSpc>
              <a:spcBef>
                <a:spcPts val="0"/>
              </a:spcBef>
              <a:spcAft>
                <a:spcPts val="0"/>
              </a:spcAft>
              <a:buClr>
                <a:srgbClr val="FFFFFF"/>
              </a:buClr>
              <a:buSzPts val="2600"/>
              <a:buFont typeface="Arial"/>
              <a:buChar char="●"/>
            </a:pPr>
            <a:r>
              <a:rPr b="0" i="0" lang="en-US" sz="2600" u="none" cap="none" strike="noStrike">
                <a:solidFill>
                  <a:srgbClr val="FFFFFF"/>
                </a:solidFill>
                <a:latin typeface="Arial"/>
                <a:ea typeface="Arial"/>
                <a:cs typeface="Arial"/>
                <a:sym typeface="Arial"/>
              </a:rPr>
              <a:t>Application API testing: </a:t>
            </a:r>
            <a:r>
              <a:rPr b="0" i="0" lang="en-US" sz="2400" u="none" cap="none" strike="noStrike">
                <a:solidFill>
                  <a:srgbClr val="FFFFFF"/>
                </a:solidFill>
                <a:latin typeface="Arial"/>
                <a:ea typeface="Arial"/>
                <a:cs typeface="Arial"/>
                <a:sym typeface="Arial"/>
              </a:rPr>
              <a:t>We need to test that the API must work as per specification and robust enough to handle errors and failure gracefully.</a:t>
            </a:r>
            <a:endParaRPr b="0" i="0" sz="2400" u="none" cap="none" strike="noStrike">
              <a:solidFill>
                <a:srgbClr val="FFFFFF"/>
              </a:solidFill>
              <a:latin typeface="Arial"/>
              <a:ea typeface="Arial"/>
              <a:cs typeface="Arial"/>
              <a:sym typeface="Arial"/>
            </a:endParaRPr>
          </a:p>
          <a:p>
            <a:pPr indent="-584517" lvl="1" marL="1166812" rtl="0" algn="l">
              <a:spcBef>
                <a:spcPts val="0"/>
              </a:spcBef>
              <a:spcAft>
                <a:spcPts val="0"/>
              </a:spcAft>
              <a:buClr>
                <a:schemeClr val="lt1"/>
              </a:buClr>
              <a:buSzPts val="2600"/>
              <a:buFont typeface="Noto Sans Symbols"/>
              <a:buChar char="●"/>
            </a:pPr>
            <a:r>
              <a:rPr lang="en-US" sz="2600">
                <a:solidFill>
                  <a:schemeClr val="lt1"/>
                </a:solidFill>
              </a:rPr>
              <a:t>Non- Functional </a:t>
            </a:r>
            <a:r>
              <a:rPr lang="en-US" sz="2600">
                <a:solidFill>
                  <a:schemeClr val="lt1"/>
                </a:solidFill>
              </a:rPr>
              <a:t> testing: </a:t>
            </a:r>
            <a:r>
              <a:rPr lang="en-US" sz="2400">
                <a:solidFill>
                  <a:schemeClr val="lt1"/>
                </a:solidFill>
              </a:rPr>
              <a:t>Testing non-functional attributes like maintainability, scalability, robustness, accessibility, safety, usability, portability, efficiency.</a:t>
            </a:r>
            <a:endParaRPr sz="2400">
              <a:solidFill>
                <a:schemeClr val="lt1"/>
              </a:solidFill>
            </a:endParaRPr>
          </a:p>
          <a:p>
            <a:pPr indent="0" lvl="0" marL="1166812" marR="0" rtl="0" algn="l">
              <a:lnSpc>
                <a:spcPct val="93000"/>
              </a:lnSpc>
              <a:spcBef>
                <a:spcPts val="1100"/>
              </a:spcBef>
              <a:spcAft>
                <a:spcPts val="0"/>
              </a:spcAft>
              <a:buNone/>
            </a:pPr>
            <a:r>
              <a:t/>
            </a:r>
            <a:endParaRPr sz="2400"/>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2"/>
          <p:cNvSpPr txBox="1"/>
          <p:nvPr>
            <p:ph type="title"/>
          </p:nvPr>
        </p:nvSpPr>
        <p:spPr>
          <a:xfrm>
            <a:off x="505625" y="419450"/>
            <a:ext cx="9069300" cy="1260600"/>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FFFFFF"/>
              </a:buClr>
              <a:buSzPts val="1400"/>
              <a:buFont typeface="Arial"/>
              <a:buNone/>
            </a:pPr>
            <a:r>
              <a:rPr b="1" i="0" lang="en-US" sz="4100" u="none" cap="none" strike="noStrike">
                <a:solidFill>
                  <a:srgbClr val="FFFFFF"/>
                </a:solidFill>
                <a:latin typeface="Arial"/>
                <a:ea typeface="Arial"/>
                <a:cs typeface="Arial"/>
                <a:sym typeface="Arial"/>
              </a:rPr>
              <a:t>2. Software Testing.</a:t>
            </a:r>
            <a:endParaRPr b="1" i="0" sz="4100" u="none" cap="none" strike="noStrike">
              <a:solidFill>
                <a:srgbClr val="FFFFFF"/>
              </a:solidFill>
              <a:latin typeface="Arial"/>
              <a:ea typeface="Arial"/>
              <a:cs typeface="Arial"/>
              <a:sym typeface="Arial"/>
            </a:endParaRPr>
          </a:p>
        </p:txBody>
      </p:sp>
      <p:sp>
        <p:nvSpPr>
          <p:cNvPr id="87" name="Google Shape;87;p12"/>
          <p:cNvSpPr txBox="1"/>
          <p:nvPr>
            <p:ph idx="1" type="body"/>
          </p:nvPr>
        </p:nvSpPr>
        <p:spPr>
          <a:xfrm>
            <a:off x="505625" y="2016575"/>
            <a:ext cx="9069300" cy="4575300"/>
          </a:xfrm>
          <a:prstGeom prst="rect">
            <a:avLst/>
          </a:prstGeom>
          <a:noFill/>
          <a:ln>
            <a:noFill/>
          </a:ln>
        </p:spPr>
        <p:txBody>
          <a:bodyPr anchorCtr="0" anchor="t" bIns="0" lIns="0" spcFirstLastPara="1" rIns="0" wrap="square" tIns="28075">
            <a:noAutofit/>
          </a:bodyPr>
          <a:lstStyle/>
          <a:p>
            <a:pPr indent="-550862" lvl="0" marL="550862" marR="0" rtl="0" algn="l">
              <a:lnSpc>
                <a:spcPct val="93000"/>
              </a:lnSpc>
              <a:spcBef>
                <a:spcPts val="0"/>
              </a:spcBef>
              <a:spcAft>
                <a:spcPts val="0"/>
              </a:spcAft>
              <a:buClr>
                <a:srgbClr val="FFFFFF"/>
              </a:buClr>
              <a:buSzPts val="1260"/>
              <a:buFont typeface="Noto Sans Symbols"/>
              <a:buChar char="●"/>
            </a:pPr>
            <a:r>
              <a:rPr b="1" i="0" lang="en-US" sz="2800" u="none" cap="none" strike="noStrike">
                <a:solidFill>
                  <a:srgbClr val="FFFFFF"/>
                </a:solidFill>
                <a:latin typeface="Arial"/>
                <a:ea typeface="Arial"/>
                <a:cs typeface="Arial"/>
                <a:sym typeface="Arial"/>
              </a:rPr>
              <a:t>Developer role in testing?</a:t>
            </a:r>
            <a:endParaRPr b="0" i="0" sz="3200" u="none" cap="none" strike="noStrike">
              <a:solidFill>
                <a:srgbClr val="FFFFFF"/>
              </a:solidFill>
              <a:latin typeface="Arial"/>
              <a:ea typeface="Arial"/>
              <a:cs typeface="Arial"/>
              <a:sym typeface="Arial"/>
            </a:endParaRPr>
          </a:p>
          <a:p>
            <a:pPr indent="-493712" lvl="1" marL="1166812" marR="0" rtl="0" algn="l">
              <a:lnSpc>
                <a:spcPct val="93000"/>
              </a:lnSpc>
              <a:spcBef>
                <a:spcPts val="1400"/>
              </a:spcBef>
              <a:spcAft>
                <a:spcPts val="0"/>
              </a:spcAft>
              <a:buClr>
                <a:srgbClr val="FFFFFF"/>
              </a:buClr>
              <a:buSzPts val="1260"/>
              <a:buFont typeface="Noto Sans Symbols"/>
              <a:buChar char="●"/>
            </a:pPr>
            <a:r>
              <a:rPr b="0" i="0" lang="en-US" sz="2800" u="none" cap="none" strike="noStrike">
                <a:solidFill>
                  <a:srgbClr val="FFFFFF"/>
                </a:solidFill>
                <a:latin typeface="Arial"/>
                <a:ea typeface="Arial"/>
                <a:cs typeface="Arial"/>
                <a:sym typeface="Arial"/>
              </a:rPr>
              <a:t>Document the design – Document the flow of application which is communicated to whole team.</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260"/>
              <a:buFont typeface="Noto Sans Symbols"/>
              <a:buChar char="●"/>
            </a:pPr>
            <a:r>
              <a:rPr b="0" i="0" lang="en-US" sz="2800" u="none" cap="none" strike="noStrike">
                <a:solidFill>
                  <a:srgbClr val="FFFFFF"/>
                </a:solidFill>
                <a:latin typeface="Arial"/>
                <a:ea typeface="Arial"/>
                <a:cs typeface="Arial"/>
                <a:sym typeface="Arial"/>
              </a:rPr>
              <a:t>Create unit test cases to test the unit of code before integrating them.</a:t>
            </a:r>
            <a:endParaRPr b="0" i="0" sz="2800" u="none" cap="none" strike="noStrike">
              <a:solidFill>
                <a:srgbClr val="000000"/>
              </a:solidFill>
              <a:latin typeface="Arial"/>
              <a:ea typeface="Arial"/>
              <a:cs typeface="Arial"/>
              <a:sym typeface="Arial"/>
            </a:endParaRPr>
          </a:p>
          <a:p>
            <a:pPr indent="-493712" lvl="1" marL="1166812" marR="0" rtl="0" algn="l">
              <a:lnSpc>
                <a:spcPct val="93000"/>
              </a:lnSpc>
              <a:spcBef>
                <a:spcPts val="1100"/>
              </a:spcBef>
              <a:spcAft>
                <a:spcPts val="0"/>
              </a:spcAft>
              <a:buClr>
                <a:srgbClr val="FFFFFF"/>
              </a:buClr>
              <a:buSzPts val="1260"/>
              <a:buFont typeface="Noto Sans Symbols"/>
              <a:buChar char="●"/>
            </a:pPr>
            <a:r>
              <a:rPr b="0" i="0" lang="en-US" sz="2800" u="none" cap="none" strike="noStrike">
                <a:solidFill>
                  <a:srgbClr val="FFFFFF"/>
                </a:solidFill>
                <a:latin typeface="Arial"/>
                <a:ea typeface="Arial"/>
                <a:cs typeface="Arial"/>
                <a:sym typeface="Arial"/>
              </a:rPr>
              <a:t>Test the build yourself before passing it for testing.</a:t>
            </a:r>
            <a:endParaRPr b="0" i="0" sz="28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