
<file path=[Content_Types].xml><?xml version="1.0" encoding="utf-8"?>
<Types xmlns="http://schemas.openxmlformats.org/package/2006/content-types">
  <Default Extension="xml" ContentType="application/xml"/>
  <Default Extension="jpeg" ContentType="image/jpeg"/>
  <Default Extension="gif" ContentType="image/gif"/>
  <Default Extension="png" ContentType="image/pn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1"/>
    <p:sldMasterId id="2147484243" r:id="rId2"/>
  </p:sldMasterIdLst>
  <p:notesMasterIdLst>
    <p:notesMasterId r:id="rId26"/>
  </p:notesMasterIdLst>
  <p:handoutMasterIdLst>
    <p:handoutMasterId r:id="rId27"/>
  </p:handoutMasterIdLst>
  <p:sldIdLst>
    <p:sldId id="287" r:id="rId3"/>
    <p:sldId id="320" r:id="rId4"/>
    <p:sldId id="301" r:id="rId5"/>
    <p:sldId id="319" r:id="rId6"/>
    <p:sldId id="289" r:id="rId7"/>
    <p:sldId id="302" r:id="rId8"/>
    <p:sldId id="303" r:id="rId9"/>
    <p:sldId id="305" r:id="rId10"/>
    <p:sldId id="306" r:id="rId11"/>
    <p:sldId id="307" r:id="rId12"/>
    <p:sldId id="318" r:id="rId13"/>
    <p:sldId id="309" r:id="rId14"/>
    <p:sldId id="310" r:id="rId15"/>
    <p:sldId id="311" r:id="rId16"/>
    <p:sldId id="317" r:id="rId17"/>
    <p:sldId id="312" r:id="rId18"/>
    <p:sldId id="313" r:id="rId19"/>
    <p:sldId id="314" r:id="rId20"/>
    <p:sldId id="315" r:id="rId21"/>
    <p:sldId id="316" r:id="rId22"/>
    <p:sldId id="295" r:id="rId23"/>
    <p:sldId id="321" r:id="rId24"/>
    <p:sldId id="323" r:id="rId25"/>
  </p:sldIdLst>
  <p:sldSz cx="9144000" cy="6858000" type="screen4x3"/>
  <p:notesSz cx="6858000" cy="9144000"/>
  <p:custDataLst>
    <p:tags r:id="rId29"/>
  </p:custDataLst>
  <p:defaultTextStyle>
    <a:defPPr>
      <a:defRPr lang="en-US"/>
    </a:defPPr>
    <a:lvl1pPr algn="l" rtl="0" fontAlgn="base">
      <a:spcBef>
        <a:spcPct val="0"/>
      </a:spcBef>
      <a:spcAft>
        <a:spcPct val="0"/>
      </a:spcAft>
      <a:defRPr kern="1200">
        <a:solidFill>
          <a:schemeClr val="tx1"/>
        </a:solidFill>
        <a:latin typeface="Arial" charset="0"/>
        <a:ea typeface="ヒラギノ角ゴ Pro W3" charset="-128"/>
        <a:cs typeface="+mn-cs"/>
      </a:defRPr>
    </a:lvl1pPr>
    <a:lvl2pPr marL="457200" algn="l" rtl="0" fontAlgn="base">
      <a:spcBef>
        <a:spcPct val="0"/>
      </a:spcBef>
      <a:spcAft>
        <a:spcPct val="0"/>
      </a:spcAft>
      <a:defRPr kern="1200">
        <a:solidFill>
          <a:schemeClr val="tx1"/>
        </a:solidFill>
        <a:latin typeface="Arial" charset="0"/>
        <a:ea typeface="ヒラギノ角ゴ Pro W3" charset="-128"/>
        <a:cs typeface="+mn-cs"/>
      </a:defRPr>
    </a:lvl2pPr>
    <a:lvl3pPr marL="914400" algn="l" rtl="0" fontAlgn="base">
      <a:spcBef>
        <a:spcPct val="0"/>
      </a:spcBef>
      <a:spcAft>
        <a:spcPct val="0"/>
      </a:spcAft>
      <a:defRPr kern="1200">
        <a:solidFill>
          <a:schemeClr val="tx1"/>
        </a:solidFill>
        <a:latin typeface="Arial" charset="0"/>
        <a:ea typeface="ヒラギノ角ゴ Pro W3" charset="-128"/>
        <a:cs typeface="+mn-cs"/>
      </a:defRPr>
    </a:lvl3pPr>
    <a:lvl4pPr marL="1371600" algn="l" rtl="0" fontAlgn="base">
      <a:spcBef>
        <a:spcPct val="0"/>
      </a:spcBef>
      <a:spcAft>
        <a:spcPct val="0"/>
      </a:spcAft>
      <a:defRPr kern="1200">
        <a:solidFill>
          <a:schemeClr val="tx1"/>
        </a:solidFill>
        <a:latin typeface="Arial" charset="0"/>
        <a:ea typeface="ヒラギノ角ゴ Pro W3" charset="-128"/>
        <a:cs typeface="+mn-cs"/>
      </a:defRPr>
    </a:lvl4pPr>
    <a:lvl5pPr marL="1828800" algn="l" rtl="0" fontAlgn="base">
      <a:spcBef>
        <a:spcPct val="0"/>
      </a:spcBef>
      <a:spcAft>
        <a:spcPct val="0"/>
      </a:spcAft>
      <a:defRPr kern="1200">
        <a:solidFill>
          <a:schemeClr val="tx1"/>
        </a:solidFill>
        <a:latin typeface="Arial" charset="0"/>
        <a:ea typeface="ヒラギノ角ゴ Pro W3" charset="-128"/>
        <a:cs typeface="+mn-cs"/>
      </a:defRPr>
    </a:lvl5pPr>
    <a:lvl6pPr marL="2286000" algn="l" defTabSz="914400" rtl="0" eaLnBrk="1" latinLnBrk="0" hangingPunct="1">
      <a:defRPr kern="1200">
        <a:solidFill>
          <a:schemeClr val="tx1"/>
        </a:solidFill>
        <a:latin typeface="Arial" charset="0"/>
        <a:ea typeface="ヒラギノ角ゴ Pro W3" charset="-128"/>
        <a:cs typeface="+mn-cs"/>
      </a:defRPr>
    </a:lvl6pPr>
    <a:lvl7pPr marL="2743200" algn="l" defTabSz="914400" rtl="0" eaLnBrk="1" latinLnBrk="0" hangingPunct="1">
      <a:defRPr kern="1200">
        <a:solidFill>
          <a:schemeClr val="tx1"/>
        </a:solidFill>
        <a:latin typeface="Arial" charset="0"/>
        <a:ea typeface="ヒラギノ角ゴ Pro W3" charset="-128"/>
        <a:cs typeface="+mn-cs"/>
      </a:defRPr>
    </a:lvl7pPr>
    <a:lvl8pPr marL="3200400" algn="l" defTabSz="914400" rtl="0" eaLnBrk="1" latinLnBrk="0" hangingPunct="1">
      <a:defRPr kern="1200">
        <a:solidFill>
          <a:schemeClr val="tx1"/>
        </a:solidFill>
        <a:latin typeface="Arial" charset="0"/>
        <a:ea typeface="ヒラギノ角ゴ Pro W3" charset="-128"/>
        <a:cs typeface="+mn-cs"/>
      </a:defRPr>
    </a:lvl8pPr>
    <a:lvl9pPr marL="3657600" algn="l" defTabSz="914400" rtl="0" eaLnBrk="1" latinLnBrk="0" hangingPunct="1">
      <a:defRPr kern="1200">
        <a:solidFill>
          <a:schemeClr val="tx1"/>
        </a:solidFill>
        <a:latin typeface="Arial" charset="0"/>
        <a:ea typeface="ヒラギノ角ゴ Pro W3"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DDDDDD"/>
    <a:srgbClr val="C0C0C0"/>
    <a:srgbClr val="CC0000"/>
    <a:srgbClr val="E6E6E6"/>
    <a:srgbClr val="999999"/>
    <a:srgbClr val="5B8BCA"/>
    <a:srgbClr val="49A1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576" y="-112"/>
      </p:cViewPr>
      <p:guideLst>
        <p:guide orient="horz" pos="572"/>
        <p:guide pos="5639"/>
        <p:guide pos="494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31" Type="http://schemas.openxmlformats.org/officeDocument/2006/relationships/viewProps" Target="viewProps.xml"/><Relationship Id="rId7" Type="http://schemas.openxmlformats.org/officeDocument/2006/relationships/slide" Target="slides/slide5.xml"/><Relationship Id="rId1" Type="http://schemas.openxmlformats.org/officeDocument/2006/relationships/slideMaster" Target="slideMasters/slideMaster1.xml"/><Relationship Id="rId24" Type="http://schemas.openxmlformats.org/officeDocument/2006/relationships/slide" Target="slides/slide22.xml"/><Relationship Id="rId25" Type="http://schemas.openxmlformats.org/officeDocument/2006/relationships/slide" Target="slides/slide23.xml"/><Relationship Id="rId8" Type="http://schemas.openxmlformats.org/officeDocument/2006/relationships/slide" Target="slides/slide6.xml"/><Relationship Id="rId13" Type="http://schemas.openxmlformats.org/officeDocument/2006/relationships/slide" Target="slides/slide11.xml"/><Relationship Id="rId10" Type="http://schemas.openxmlformats.org/officeDocument/2006/relationships/slide" Target="slides/slide8.xml"/><Relationship Id="rId32" Type="http://schemas.openxmlformats.org/officeDocument/2006/relationships/theme" Target="theme/theme1.xml"/><Relationship Id="rId12" Type="http://schemas.openxmlformats.org/officeDocument/2006/relationships/slide" Target="slides/slide10.xml"/><Relationship Id="rId17" Type="http://schemas.openxmlformats.org/officeDocument/2006/relationships/slide" Target="slides/slide15.xml"/><Relationship Id="rId9" Type="http://schemas.openxmlformats.org/officeDocument/2006/relationships/slide" Target="slides/slide7.xml"/><Relationship Id="rId18" Type="http://schemas.openxmlformats.org/officeDocument/2006/relationships/slide" Target="slides/slide16.xml"/><Relationship Id="rId3" Type="http://schemas.openxmlformats.org/officeDocument/2006/relationships/slide" Target="slides/slide1.xml"/><Relationship Id="rId27" Type="http://schemas.openxmlformats.org/officeDocument/2006/relationships/handoutMaster" Target="handoutMasters/handoutMaster1.xml"/><Relationship Id="rId14" Type="http://schemas.openxmlformats.org/officeDocument/2006/relationships/slide" Target="slides/slide12.xml"/><Relationship Id="rId23" Type="http://schemas.openxmlformats.org/officeDocument/2006/relationships/slide" Target="slides/slide21.xml"/><Relationship Id="rId4" Type="http://schemas.openxmlformats.org/officeDocument/2006/relationships/slide" Target="slides/slide2.xml"/><Relationship Id="rId28" Type="http://schemas.openxmlformats.org/officeDocument/2006/relationships/printerSettings" Target="printerSettings/printerSettings1.bin"/><Relationship Id="rId26" Type="http://schemas.openxmlformats.org/officeDocument/2006/relationships/notesMaster" Target="notesMasters/notesMaster1.xml"/><Relationship Id="rId30" Type="http://schemas.openxmlformats.org/officeDocument/2006/relationships/presProps" Target="presProps.xml"/><Relationship Id="rId11" Type="http://schemas.openxmlformats.org/officeDocument/2006/relationships/slide" Target="slides/slide9.xml"/><Relationship Id="rId29" Type="http://schemas.openxmlformats.org/officeDocument/2006/relationships/tags" Target="tags/tag1.xml"/><Relationship Id="rId6" Type="http://schemas.openxmlformats.org/officeDocument/2006/relationships/slide" Target="slides/slide4.xml"/><Relationship Id="rId16" Type="http://schemas.openxmlformats.org/officeDocument/2006/relationships/slide" Target="slides/slide14.xml"/><Relationship Id="rId3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19" Type="http://schemas.openxmlformats.org/officeDocument/2006/relationships/slide" Target="slides/slide17.xml"/><Relationship Id="rId20" Type="http://schemas.openxmlformats.org/officeDocument/2006/relationships/slide" Target="slides/slide18.xml"/><Relationship Id="rId22" Type="http://schemas.openxmlformats.org/officeDocument/2006/relationships/slide" Target="slides/slide20.xml"/><Relationship Id="rId21" Type="http://schemas.openxmlformats.org/officeDocument/2006/relationships/slide" Target="slides/slide19.xml"/><Relationship Id="rId2"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3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2" charset="0"/>
                <a:ea typeface="+mn-ea"/>
              </a:defRPr>
            </a:lvl1pPr>
          </a:lstStyle>
          <a:p>
            <a:pPr>
              <a:defRPr/>
            </a:pPr>
            <a:endParaRPr lang="en-US" dirty="0"/>
          </a:p>
        </p:txBody>
      </p:sp>
      <p:sp>
        <p:nvSpPr>
          <p:cNvPr id="1073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2" charset="0"/>
                <a:ea typeface="+mn-ea"/>
              </a:defRPr>
            </a:lvl1pPr>
          </a:lstStyle>
          <a:p>
            <a:pPr>
              <a:defRPr/>
            </a:pPr>
            <a:endParaRPr lang="en-US" dirty="0"/>
          </a:p>
        </p:txBody>
      </p:sp>
      <p:sp>
        <p:nvSpPr>
          <p:cNvPr id="1073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2" charset="0"/>
                <a:ea typeface="+mn-ea"/>
              </a:defRPr>
            </a:lvl1pPr>
          </a:lstStyle>
          <a:p>
            <a:pPr>
              <a:defRPr/>
            </a:pPr>
            <a:endParaRPr lang="en-US" dirty="0"/>
          </a:p>
        </p:txBody>
      </p:sp>
      <p:sp>
        <p:nvSpPr>
          <p:cNvPr id="1073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8CA0450-F699-4A82-8913-0E983EB3A164}" type="slidenum">
              <a:rPr lang="en-US"/>
              <a:pPr/>
              <a:t>‹#›</a:t>
            </a:fld>
            <a:endParaRPr lang="en-US" dirty="0"/>
          </a:p>
        </p:txBody>
      </p:sp>
    </p:spTree>
    <p:extLst>
      <p:ext uri="{BB962C8B-B14F-4D97-AF65-F5344CB8AC3E}">
        <p14:creationId xmlns:p14="http://schemas.microsoft.com/office/powerpoint/2010/main" val="251886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2" charset="0"/>
                <a:ea typeface="+mn-ea"/>
              </a:defRPr>
            </a:lvl1pPr>
          </a:lstStyle>
          <a:p>
            <a:pPr>
              <a:defRPr/>
            </a:pPr>
            <a:endParaRPr lang="en-US" dirty="0"/>
          </a:p>
        </p:txBody>
      </p:sp>
      <p:sp>
        <p:nvSpPr>
          <p:cNvPr id="160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2" charset="0"/>
                <a:ea typeface="+mn-ea"/>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0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0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2" charset="0"/>
                <a:ea typeface="+mn-ea"/>
              </a:defRPr>
            </a:lvl1pPr>
          </a:lstStyle>
          <a:p>
            <a:pPr>
              <a:defRPr/>
            </a:pPr>
            <a:endParaRPr lang="en-US" dirty="0"/>
          </a:p>
        </p:txBody>
      </p:sp>
      <p:sp>
        <p:nvSpPr>
          <p:cNvPr id="160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BD3D54D-DEB2-44DD-8C29-97A45BDAAA3D}" type="slidenum">
              <a:rPr lang="en-US"/>
              <a:pPr/>
              <a:t>‹#›</a:t>
            </a:fld>
            <a:endParaRPr lang="en-US" dirty="0"/>
          </a:p>
        </p:txBody>
      </p:sp>
    </p:spTree>
    <p:extLst>
      <p:ext uri="{BB962C8B-B14F-4D97-AF65-F5344CB8AC3E}">
        <p14:creationId xmlns:p14="http://schemas.microsoft.com/office/powerpoint/2010/main" val="2771515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pitchFamily="-112" charset="0"/>
        <a:ea typeface="ヒラギノ角ゴ Pro W3" pitchFamily="-112" charset="-128"/>
        <a:cs typeface="ヒラギノ角ゴ Pro W3" pitchFamily="-112" charset="-128"/>
      </a:defRPr>
    </a:lvl3pPr>
    <a:lvl4pPr marL="1371600" algn="l" rtl="0" eaLnBrk="0" fontAlgn="base" hangingPunct="0">
      <a:spcBef>
        <a:spcPct val="30000"/>
      </a:spcBef>
      <a:spcAft>
        <a:spcPct val="0"/>
      </a:spcAft>
      <a:defRPr sz="1200" kern="1200">
        <a:solidFill>
          <a:schemeClr val="tx1"/>
        </a:solidFill>
        <a:latin typeface="Arial" pitchFamily="-112" charset="0"/>
        <a:ea typeface="ヒラギノ角ゴ Pro W3" pitchFamily="-112" charset="-128"/>
        <a:cs typeface="+mn-cs"/>
      </a:defRPr>
    </a:lvl4pPr>
    <a:lvl5pPr marL="1828800" algn="l" rtl="0" eaLnBrk="0" fontAlgn="base" hangingPunct="0">
      <a:spcBef>
        <a:spcPct val="30000"/>
      </a:spcBef>
      <a:spcAft>
        <a:spcPct val="0"/>
      </a:spcAft>
      <a:defRPr sz="1200" kern="1200">
        <a:solidFill>
          <a:schemeClr val="tx1"/>
        </a:solidFill>
        <a:latin typeface="Arial" pitchFamily="-112" charset="0"/>
        <a:ea typeface="ヒラギノ角ゴ Pro W3"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Calibri" charset="0"/>
                <a:ea typeface="ＭＳ Ｐゴシック" charset="0"/>
                <a:cs typeface="ＭＳ Ｐゴシック" charset="0"/>
              </a:rPr>
              <a:t>Any purchase decisions customer make should be made based on currently available technology.  </a:t>
            </a:r>
            <a:r>
              <a:rPr lang="en-US" dirty="0" smtClean="0">
                <a:latin typeface="Calibri" charset="0"/>
                <a:ea typeface="ＭＳ Ｐゴシック" charset="0"/>
                <a:cs typeface="ＭＳ Ｐゴシック" charset="0"/>
              </a:rPr>
              <a:t>Please visit our website sto review our Safe</a:t>
            </a:r>
            <a:r>
              <a:rPr lang="en-US" baseline="0" dirty="0" smtClean="0">
                <a:latin typeface="Calibri" charset="0"/>
                <a:ea typeface="ＭＳ Ｐゴシック" charset="0"/>
                <a:cs typeface="ＭＳ Ｐゴシック" charset="0"/>
              </a:rPr>
              <a:t> Harbor statement in detail.</a:t>
            </a:r>
            <a:endParaRPr lang="en-US" dirty="0">
              <a:latin typeface="Calibri" charset="0"/>
              <a:ea typeface="ＭＳ Ｐゴシック" charset="0"/>
              <a:cs typeface="ＭＳ Ｐゴシック" charset="0"/>
            </a:endParaRPr>
          </a:p>
        </p:txBody>
      </p:sp>
      <p:sp>
        <p:nvSpPr>
          <p:cNvPr id="10243"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300">
                <a:solidFill>
                  <a:srgbClr val="000000"/>
                </a:solidFill>
                <a:latin typeface="Myriad Pro" charset="0"/>
                <a:ea typeface="ヒラギノ角ゴ ProN W3" charset="0"/>
                <a:cs typeface="ヒラギノ角ゴ ProN W3" charset="0"/>
                <a:sym typeface="Myriad Pro" charset="0"/>
              </a:defRPr>
            </a:lvl1pPr>
            <a:lvl2pPr marL="742950" indent="-285750" eaLnBrk="0" hangingPunct="0">
              <a:defRPr sz="1300">
                <a:solidFill>
                  <a:srgbClr val="000000"/>
                </a:solidFill>
                <a:latin typeface="Myriad Pro" charset="0"/>
                <a:ea typeface="ヒラギノ角ゴ ProN W3" charset="0"/>
                <a:cs typeface="ヒラギノ角ゴ ProN W3" charset="0"/>
                <a:sym typeface="Myriad Pro" charset="0"/>
              </a:defRPr>
            </a:lvl2pPr>
            <a:lvl3pPr marL="1143000" indent="-228600" eaLnBrk="0" hangingPunct="0">
              <a:defRPr sz="1300">
                <a:solidFill>
                  <a:srgbClr val="000000"/>
                </a:solidFill>
                <a:latin typeface="Myriad Pro" charset="0"/>
                <a:ea typeface="ヒラギノ角ゴ ProN W3" charset="0"/>
                <a:cs typeface="ヒラギノ角ゴ ProN W3" charset="0"/>
                <a:sym typeface="Myriad Pro" charset="0"/>
              </a:defRPr>
            </a:lvl3pPr>
            <a:lvl4pPr marL="1600200" indent="-228600" eaLnBrk="0" hangingPunct="0">
              <a:defRPr sz="1300">
                <a:solidFill>
                  <a:srgbClr val="000000"/>
                </a:solidFill>
                <a:latin typeface="Myriad Pro" charset="0"/>
                <a:ea typeface="ヒラギノ角ゴ ProN W3" charset="0"/>
                <a:cs typeface="ヒラギノ角ゴ ProN W3" charset="0"/>
                <a:sym typeface="Myriad Pro" charset="0"/>
              </a:defRPr>
            </a:lvl4pPr>
            <a:lvl5pPr marL="2057400" indent="-228600" eaLnBrk="0" hangingPunct="0">
              <a:defRPr sz="1300">
                <a:solidFill>
                  <a:srgbClr val="000000"/>
                </a:solidFill>
                <a:latin typeface="Myriad Pro" charset="0"/>
                <a:ea typeface="ヒラギノ角ゴ ProN W3" charset="0"/>
                <a:cs typeface="ヒラギノ角ゴ ProN W3" charset="0"/>
                <a:sym typeface="Myriad Pro" charset="0"/>
              </a:defRPr>
            </a:lvl5pPr>
            <a:lvl6pPr marL="2514600" indent="-228600" eaLnBrk="0" fontAlgn="base" hangingPunct="0">
              <a:spcBef>
                <a:spcPct val="0"/>
              </a:spcBef>
              <a:spcAft>
                <a:spcPct val="0"/>
              </a:spcAft>
              <a:defRPr sz="1300">
                <a:solidFill>
                  <a:srgbClr val="000000"/>
                </a:solidFill>
                <a:latin typeface="Myriad Pro" charset="0"/>
                <a:ea typeface="ヒラギノ角ゴ ProN W3" charset="0"/>
                <a:cs typeface="ヒラギノ角ゴ ProN W3" charset="0"/>
                <a:sym typeface="Myriad Pro" charset="0"/>
              </a:defRPr>
            </a:lvl6pPr>
            <a:lvl7pPr marL="2971800" indent="-228600" eaLnBrk="0" fontAlgn="base" hangingPunct="0">
              <a:spcBef>
                <a:spcPct val="0"/>
              </a:spcBef>
              <a:spcAft>
                <a:spcPct val="0"/>
              </a:spcAft>
              <a:defRPr sz="1300">
                <a:solidFill>
                  <a:srgbClr val="000000"/>
                </a:solidFill>
                <a:latin typeface="Myriad Pro" charset="0"/>
                <a:ea typeface="ヒラギノ角ゴ ProN W3" charset="0"/>
                <a:cs typeface="ヒラギノ角ゴ ProN W3" charset="0"/>
                <a:sym typeface="Myriad Pro" charset="0"/>
              </a:defRPr>
            </a:lvl7pPr>
            <a:lvl8pPr marL="3429000" indent="-228600" eaLnBrk="0" fontAlgn="base" hangingPunct="0">
              <a:spcBef>
                <a:spcPct val="0"/>
              </a:spcBef>
              <a:spcAft>
                <a:spcPct val="0"/>
              </a:spcAft>
              <a:defRPr sz="1300">
                <a:solidFill>
                  <a:srgbClr val="000000"/>
                </a:solidFill>
                <a:latin typeface="Myriad Pro" charset="0"/>
                <a:ea typeface="ヒラギノ角ゴ ProN W3" charset="0"/>
                <a:cs typeface="ヒラギノ角ゴ ProN W3" charset="0"/>
                <a:sym typeface="Myriad Pro" charset="0"/>
              </a:defRPr>
            </a:lvl8pPr>
            <a:lvl9pPr marL="3886200" indent="-228600" eaLnBrk="0" fontAlgn="base" hangingPunct="0">
              <a:spcBef>
                <a:spcPct val="0"/>
              </a:spcBef>
              <a:spcAft>
                <a:spcPct val="0"/>
              </a:spcAft>
              <a:defRPr sz="1300">
                <a:solidFill>
                  <a:srgbClr val="000000"/>
                </a:solidFill>
                <a:latin typeface="Myriad Pro" charset="0"/>
                <a:ea typeface="ヒラギノ角ゴ ProN W3" charset="0"/>
                <a:cs typeface="ヒラギノ角ゴ ProN W3" charset="0"/>
                <a:sym typeface="Myriad Pro" charset="0"/>
              </a:defRPr>
            </a:lvl9pPr>
          </a:lstStyle>
          <a:p>
            <a:pPr eaLnBrk="1" hangingPunct="1"/>
            <a:fld id="{0D953558-F51B-DC4F-8425-BCD45852C141}" type="slidenum">
              <a:rPr lang="en-US" sz="1200">
                <a:latin typeface="Arial" charset="0"/>
                <a:sym typeface="Arial" charset="0"/>
              </a:rPr>
              <a:pPr eaLnBrk="1" hangingPunct="1"/>
              <a:t>2</a:t>
            </a:fld>
            <a:endParaRPr lang="en-US" sz="1200" dirty="0">
              <a:latin typeface="Arial" charset="0"/>
              <a:sym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endParaRPr lang="en-US"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ssion Title Slide">
    <p:spTree>
      <p:nvGrpSpPr>
        <p:cNvPr id="1" name=""/>
        <p:cNvGrpSpPr/>
        <p:nvPr/>
      </p:nvGrpSpPr>
      <p:grpSpPr>
        <a:xfrm>
          <a:off x="0" y="0"/>
          <a:ext cx="0" cy="0"/>
          <a:chOff x="0" y="0"/>
          <a:chExt cx="0" cy="0"/>
        </a:xfrm>
      </p:grpSpPr>
      <p:pic>
        <p:nvPicPr>
          <p:cNvPr id="5" name="Picture 5" descr="slide_top_df.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999428" name="Rectangle 4"/>
          <p:cNvSpPr>
            <a:spLocks noGrp="1" noChangeArrowheads="1"/>
          </p:cNvSpPr>
          <p:nvPr>
            <p:ph type="ctrTitle" hasCustomPrompt="1"/>
          </p:nvPr>
        </p:nvSpPr>
        <p:spPr>
          <a:xfrm>
            <a:off x="1168400" y="749935"/>
            <a:ext cx="6858000" cy="1100138"/>
          </a:xfrm>
        </p:spPr>
        <p:txBody>
          <a:bodyPr anchor="b"/>
          <a:lstStyle>
            <a:lvl1pPr>
              <a:defRPr sz="3200" baseline="0">
                <a:solidFill>
                  <a:schemeClr val="bg1"/>
                </a:solidFill>
              </a:defRPr>
            </a:lvl1pPr>
          </a:lstStyle>
          <a:p>
            <a:r>
              <a:rPr lang="en-US" dirty="0" smtClean="0"/>
              <a:t>Click to add Presentation title</a:t>
            </a:r>
            <a:endParaRPr lang="en-US" dirty="0"/>
          </a:p>
        </p:txBody>
      </p:sp>
      <p:sp>
        <p:nvSpPr>
          <p:cNvPr id="999429" name="Rectangle 5"/>
          <p:cNvSpPr>
            <a:spLocks noGrp="1" noChangeArrowheads="1"/>
          </p:cNvSpPr>
          <p:nvPr>
            <p:ph type="subTitle" idx="1" hasCustomPrompt="1"/>
          </p:nvPr>
        </p:nvSpPr>
        <p:spPr>
          <a:xfrm>
            <a:off x="1168400" y="1951673"/>
            <a:ext cx="6858000" cy="512127"/>
          </a:xfrm>
        </p:spPr>
        <p:txBody>
          <a:bodyPr/>
          <a:lstStyle>
            <a:lvl1pPr marL="0" indent="0">
              <a:lnSpc>
                <a:spcPct val="100000"/>
              </a:lnSpc>
              <a:spcBef>
                <a:spcPct val="0"/>
              </a:spcBef>
              <a:buFont typeface="Wingdings" pitchFamily="-112" charset="2"/>
              <a:buNone/>
              <a:defRPr i="1">
                <a:solidFill>
                  <a:schemeClr val="bg1"/>
                </a:solidFill>
              </a:defRPr>
            </a:lvl1pPr>
          </a:lstStyle>
          <a:p>
            <a:r>
              <a:rPr lang="en-US" dirty="0" smtClean="0"/>
              <a:t>Click to add track or industry</a:t>
            </a:r>
            <a:endParaRPr lang="en-US" dirty="0"/>
          </a:p>
        </p:txBody>
      </p:sp>
      <p:sp>
        <p:nvSpPr>
          <p:cNvPr id="7" name="Text Placeholder 2"/>
          <p:cNvSpPr>
            <a:spLocks noGrp="1"/>
          </p:cNvSpPr>
          <p:nvPr>
            <p:ph type="body" idx="10" hasCustomPrompt="1"/>
          </p:nvPr>
        </p:nvSpPr>
        <p:spPr>
          <a:xfrm>
            <a:off x="1146493" y="2550239"/>
            <a:ext cx="6956107" cy="1344427"/>
          </a:xfrm>
        </p:spPr>
        <p:txBody>
          <a:bodyPr/>
          <a:lstStyle>
            <a:lvl1pPr marL="0" indent="0" algn="l">
              <a:buNone/>
              <a:defRPr sz="1800" i="1"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Speaker  name, company, @</a:t>
            </a:r>
            <a:r>
              <a:rPr lang="en-US" dirty="0" err="1" smtClean="0"/>
              <a:t>twittername</a:t>
            </a:r>
            <a:endParaRPr lang="en-US" dirty="0" smtClean="0"/>
          </a:p>
          <a:p>
            <a:pPr lvl="0"/>
            <a:endParaRPr lang="en-US" dirty="0" smtClean="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ake aways ">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add Key Take </a:t>
            </a:r>
            <a:r>
              <a:rPr lang="en-US" dirty="0" err="1" smtClean="0"/>
              <a:t>Aways</a:t>
            </a:r>
            <a:r>
              <a:rPr lang="en-US" dirty="0" smtClean="0"/>
              <a:t> Slide title</a:t>
            </a:r>
            <a:endParaRPr lang="en-US" dirty="0"/>
          </a:p>
        </p:txBody>
      </p:sp>
      <p:sp>
        <p:nvSpPr>
          <p:cNvPr id="3" name="Content Placeholder 2"/>
          <p:cNvSpPr>
            <a:spLocks noGrp="1"/>
          </p:cNvSpPr>
          <p:nvPr>
            <p:ph idx="1" hasCustomPrompt="1"/>
          </p:nvPr>
        </p:nvSpPr>
        <p:spPr/>
        <p:txBody>
          <a:bodyPr/>
          <a:lstStyle>
            <a:lvl1pPr>
              <a:defRPr baseline="0"/>
            </a:lvl1pPr>
          </a:lstStyle>
          <a:p>
            <a:pPr lvl="0"/>
            <a:r>
              <a:rPr lang="en-US" dirty="0" smtClean="0"/>
              <a:t>List the main points you want your audience to take back to their office.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amp;A slide">
    <p:spTree>
      <p:nvGrpSpPr>
        <p:cNvPr id="1" name=""/>
        <p:cNvGrpSpPr/>
        <p:nvPr/>
      </p:nvGrpSpPr>
      <p:grpSpPr>
        <a:xfrm>
          <a:off x="0" y="0"/>
          <a:ext cx="0" cy="0"/>
          <a:chOff x="0" y="0"/>
          <a:chExt cx="0" cy="0"/>
        </a:xfrm>
      </p:grpSpPr>
      <p:sp>
        <p:nvSpPr>
          <p:cNvPr id="6" name="TextBox 5"/>
          <p:cNvSpPr txBox="1"/>
          <p:nvPr userDrawn="1"/>
        </p:nvSpPr>
        <p:spPr>
          <a:xfrm>
            <a:off x="441960" y="373380"/>
            <a:ext cx="8321040" cy="523220"/>
          </a:xfrm>
          <a:prstGeom prst="rect">
            <a:avLst/>
          </a:prstGeom>
          <a:noFill/>
        </p:spPr>
        <p:txBody>
          <a:bodyPr wrap="square" rtlCol="0">
            <a:spAutoFit/>
          </a:bodyPr>
          <a:lstStyle/>
          <a:p>
            <a:pPr algn="ctr"/>
            <a:r>
              <a:rPr lang="en-US" sz="2800" b="1" dirty="0" smtClean="0"/>
              <a:t>Questions &amp; Answers</a:t>
            </a:r>
            <a:endParaRPr lang="en-US" sz="2800" b="1" dirty="0"/>
          </a:p>
        </p:txBody>
      </p:sp>
      <p:sp>
        <p:nvSpPr>
          <p:cNvPr id="8" name="Picture Placeholder 7"/>
          <p:cNvSpPr>
            <a:spLocks noGrp="1"/>
          </p:cNvSpPr>
          <p:nvPr>
            <p:ph type="pic" sz="quarter" idx="10"/>
          </p:nvPr>
        </p:nvSpPr>
        <p:spPr>
          <a:xfrm>
            <a:off x="907098" y="1326199"/>
            <a:ext cx="2735262" cy="914081"/>
          </a:xfrm>
        </p:spPr>
        <p:txBody>
          <a:bodyPr/>
          <a:lstStyle/>
          <a:p>
            <a:endParaRPr lang="en-US" dirty="0"/>
          </a:p>
        </p:txBody>
      </p:sp>
      <p:sp>
        <p:nvSpPr>
          <p:cNvPr id="9" name="Picture Placeholder 7"/>
          <p:cNvSpPr>
            <a:spLocks noGrp="1"/>
          </p:cNvSpPr>
          <p:nvPr>
            <p:ph type="pic" sz="quarter" idx="11"/>
          </p:nvPr>
        </p:nvSpPr>
        <p:spPr>
          <a:xfrm>
            <a:off x="914718" y="2545399"/>
            <a:ext cx="2735262" cy="914081"/>
          </a:xfrm>
        </p:spPr>
        <p:txBody>
          <a:bodyPr/>
          <a:lstStyle/>
          <a:p>
            <a:endParaRPr lang="en-US" dirty="0"/>
          </a:p>
        </p:txBody>
      </p:sp>
      <p:sp>
        <p:nvSpPr>
          <p:cNvPr id="10" name="Picture Placeholder 7"/>
          <p:cNvSpPr>
            <a:spLocks noGrp="1"/>
          </p:cNvSpPr>
          <p:nvPr>
            <p:ph type="pic" sz="quarter" idx="12"/>
          </p:nvPr>
        </p:nvSpPr>
        <p:spPr>
          <a:xfrm>
            <a:off x="907098" y="3779839"/>
            <a:ext cx="2735262" cy="914081"/>
          </a:xfrm>
        </p:spPr>
        <p:txBody>
          <a:bodyPr/>
          <a:lstStyle/>
          <a:p>
            <a:endParaRPr lang="en-US" dirty="0"/>
          </a:p>
        </p:txBody>
      </p:sp>
      <p:sp>
        <p:nvSpPr>
          <p:cNvPr id="11" name="Picture Placeholder 7"/>
          <p:cNvSpPr>
            <a:spLocks noGrp="1"/>
          </p:cNvSpPr>
          <p:nvPr>
            <p:ph type="pic" sz="quarter" idx="13"/>
          </p:nvPr>
        </p:nvSpPr>
        <p:spPr>
          <a:xfrm>
            <a:off x="907098" y="4991419"/>
            <a:ext cx="2735262" cy="914081"/>
          </a:xfrm>
        </p:spPr>
        <p:txBody>
          <a:bodyPr/>
          <a:lstStyle/>
          <a:p>
            <a:endParaRPr lang="en-US" dirty="0"/>
          </a:p>
        </p:txBody>
      </p:sp>
      <p:sp>
        <p:nvSpPr>
          <p:cNvPr id="14" name="Text Placeholder 13"/>
          <p:cNvSpPr>
            <a:spLocks noGrp="1"/>
          </p:cNvSpPr>
          <p:nvPr>
            <p:ph type="body" sz="quarter" idx="14" hasCustomPrompt="1"/>
          </p:nvPr>
        </p:nvSpPr>
        <p:spPr>
          <a:xfrm>
            <a:off x="4564062" y="1355725"/>
            <a:ext cx="3657917" cy="434975"/>
          </a:xfrm>
        </p:spPr>
        <p:txBody>
          <a:bodyPr/>
          <a:lstStyle>
            <a:lvl1pPr>
              <a:buFontTx/>
              <a:buNone/>
              <a:defRPr sz="1800" b="1" i="0" baseline="0"/>
            </a:lvl1pPr>
          </a:lstStyle>
          <a:p>
            <a:pPr lvl="0"/>
            <a:r>
              <a:rPr lang="en-US" dirty="0" smtClean="0"/>
              <a:t>Speaker Name</a:t>
            </a:r>
          </a:p>
        </p:txBody>
      </p:sp>
      <p:sp>
        <p:nvSpPr>
          <p:cNvPr id="16" name="Text Placeholder 15"/>
          <p:cNvSpPr>
            <a:spLocks noGrp="1"/>
          </p:cNvSpPr>
          <p:nvPr>
            <p:ph type="body" sz="quarter" idx="15" hasCustomPrompt="1"/>
          </p:nvPr>
        </p:nvSpPr>
        <p:spPr>
          <a:xfrm>
            <a:off x="4563745" y="1821180"/>
            <a:ext cx="3658235" cy="373063"/>
          </a:xfrm>
        </p:spPr>
        <p:txBody>
          <a:bodyPr/>
          <a:lstStyle>
            <a:lvl1pPr>
              <a:buFontTx/>
              <a:buNone/>
              <a:defRPr sz="1600" i="1"/>
            </a:lvl1pPr>
          </a:lstStyle>
          <a:p>
            <a:pPr lvl="0"/>
            <a:r>
              <a:rPr lang="en-US" dirty="0" smtClean="0"/>
              <a:t>Speaker Title, @</a:t>
            </a:r>
            <a:r>
              <a:rPr lang="en-US" dirty="0" err="1" smtClean="0"/>
              <a:t>twittername</a:t>
            </a:r>
            <a:endParaRPr lang="en-US" dirty="0" smtClean="0"/>
          </a:p>
        </p:txBody>
      </p:sp>
      <p:sp>
        <p:nvSpPr>
          <p:cNvPr id="17" name="Text Placeholder 13"/>
          <p:cNvSpPr>
            <a:spLocks noGrp="1"/>
          </p:cNvSpPr>
          <p:nvPr>
            <p:ph type="body" sz="quarter" idx="16" hasCustomPrompt="1"/>
          </p:nvPr>
        </p:nvSpPr>
        <p:spPr>
          <a:xfrm>
            <a:off x="4564062" y="2559685"/>
            <a:ext cx="3657917" cy="434975"/>
          </a:xfrm>
        </p:spPr>
        <p:txBody>
          <a:bodyPr/>
          <a:lstStyle>
            <a:lvl1pPr>
              <a:buFontTx/>
              <a:buNone/>
              <a:defRPr sz="1800" b="1" i="0" baseline="0"/>
            </a:lvl1pPr>
          </a:lstStyle>
          <a:p>
            <a:pPr lvl="0"/>
            <a:r>
              <a:rPr lang="en-US" dirty="0" smtClean="0"/>
              <a:t>Speaker Name</a:t>
            </a:r>
          </a:p>
        </p:txBody>
      </p:sp>
      <p:sp>
        <p:nvSpPr>
          <p:cNvPr id="18" name="Text Placeholder 15"/>
          <p:cNvSpPr>
            <a:spLocks noGrp="1"/>
          </p:cNvSpPr>
          <p:nvPr>
            <p:ph type="body" sz="quarter" idx="17" hasCustomPrompt="1"/>
          </p:nvPr>
        </p:nvSpPr>
        <p:spPr>
          <a:xfrm>
            <a:off x="4563745" y="3032760"/>
            <a:ext cx="3658235" cy="373063"/>
          </a:xfrm>
        </p:spPr>
        <p:txBody>
          <a:bodyPr/>
          <a:lstStyle>
            <a:lvl1pPr>
              <a:buFontTx/>
              <a:buNone/>
              <a:defRPr sz="1600" i="1"/>
            </a:lvl1pPr>
          </a:lstStyle>
          <a:p>
            <a:pPr lvl="0"/>
            <a:r>
              <a:rPr lang="en-US" dirty="0" smtClean="0"/>
              <a:t>Speaker Title, @</a:t>
            </a:r>
            <a:r>
              <a:rPr lang="en-US" dirty="0" err="1" smtClean="0"/>
              <a:t>twittername</a:t>
            </a:r>
            <a:endParaRPr lang="en-US" dirty="0" smtClean="0"/>
          </a:p>
        </p:txBody>
      </p:sp>
      <p:sp>
        <p:nvSpPr>
          <p:cNvPr id="19" name="Text Placeholder 13"/>
          <p:cNvSpPr>
            <a:spLocks noGrp="1"/>
          </p:cNvSpPr>
          <p:nvPr>
            <p:ph type="body" sz="quarter" idx="18" hasCustomPrompt="1"/>
          </p:nvPr>
        </p:nvSpPr>
        <p:spPr>
          <a:xfrm>
            <a:off x="4571682" y="3771265"/>
            <a:ext cx="3657917" cy="434975"/>
          </a:xfrm>
        </p:spPr>
        <p:txBody>
          <a:bodyPr/>
          <a:lstStyle>
            <a:lvl1pPr>
              <a:buFontTx/>
              <a:buNone/>
              <a:defRPr sz="1800" b="1" i="0" baseline="0"/>
            </a:lvl1pPr>
          </a:lstStyle>
          <a:p>
            <a:pPr lvl="0"/>
            <a:r>
              <a:rPr lang="en-US" dirty="0" smtClean="0"/>
              <a:t>Speaker Name</a:t>
            </a:r>
          </a:p>
        </p:txBody>
      </p:sp>
      <p:sp>
        <p:nvSpPr>
          <p:cNvPr id="20" name="Text Placeholder 13"/>
          <p:cNvSpPr>
            <a:spLocks noGrp="1"/>
          </p:cNvSpPr>
          <p:nvPr>
            <p:ph type="body" sz="quarter" idx="19" hasCustomPrompt="1"/>
          </p:nvPr>
        </p:nvSpPr>
        <p:spPr>
          <a:xfrm>
            <a:off x="4564062" y="4990465"/>
            <a:ext cx="3657917" cy="434975"/>
          </a:xfrm>
        </p:spPr>
        <p:txBody>
          <a:bodyPr/>
          <a:lstStyle>
            <a:lvl1pPr>
              <a:buFontTx/>
              <a:buNone/>
              <a:defRPr sz="1800" b="1" i="0" baseline="0"/>
            </a:lvl1pPr>
          </a:lstStyle>
          <a:p>
            <a:pPr lvl="0"/>
            <a:r>
              <a:rPr lang="en-US" dirty="0" smtClean="0"/>
              <a:t>Speaker Name</a:t>
            </a:r>
          </a:p>
        </p:txBody>
      </p:sp>
      <p:sp>
        <p:nvSpPr>
          <p:cNvPr id="21" name="Text Placeholder 15"/>
          <p:cNvSpPr>
            <a:spLocks noGrp="1"/>
          </p:cNvSpPr>
          <p:nvPr>
            <p:ph type="body" sz="quarter" idx="20" hasCustomPrompt="1"/>
          </p:nvPr>
        </p:nvSpPr>
        <p:spPr>
          <a:xfrm>
            <a:off x="4578985" y="4259580"/>
            <a:ext cx="3658235" cy="373063"/>
          </a:xfrm>
        </p:spPr>
        <p:txBody>
          <a:bodyPr/>
          <a:lstStyle>
            <a:lvl1pPr>
              <a:buFontTx/>
              <a:buNone/>
              <a:defRPr sz="1600" i="1"/>
            </a:lvl1pPr>
          </a:lstStyle>
          <a:p>
            <a:pPr lvl="0"/>
            <a:r>
              <a:rPr lang="en-US" dirty="0" smtClean="0"/>
              <a:t>Speaker Title, @</a:t>
            </a:r>
            <a:r>
              <a:rPr lang="en-US" dirty="0" err="1" smtClean="0"/>
              <a:t>twittername</a:t>
            </a:r>
            <a:endParaRPr lang="en-US" dirty="0" smtClean="0"/>
          </a:p>
        </p:txBody>
      </p:sp>
      <p:sp>
        <p:nvSpPr>
          <p:cNvPr id="22" name="Text Placeholder 15"/>
          <p:cNvSpPr>
            <a:spLocks noGrp="1"/>
          </p:cNvSpPr>
          <p:nvPr>
            <p:ph type="body" sz="quarter" idx="21" hasCustomPrompt="1"/>
          </p:nvPr>
        </p:nvSpPr>
        <p:spPr>
          <a:xfrm>
            <a:off x="4571365" y="5463540"/>
            <a:ext cx="3658235" cy="373063"/>
          </a:xfrm>
        </p:spPr>
        <p:txBody>
          <a:bodyPr/>
          <a:lstStyle>
            <a:lvl1pPr>
              <a:buFontTx/>
              <a:buNone/>
              <a:defRPr sz="1600" i="1"/>
            </a:lvl1pPr>
          </a:lstStyle>
          <a:p>
            <a:pPr lvl="0"/>
            <a:r>
              <a:rPr lang="en-US" dirty="0" smtClean="0"/>
              <a:t>Speaker Title, @</a:t>
            </a:r>
            <a:r>
              <a:rPr lang="en-US" dirty="0" err="1" smtClean="0"/>
              <a:t>twittername</a:t>
            </a:r>
            <a:endParaRPr lang="en-US" dirty="0" smtClean="0"/>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5" name="Picture 5" descr="slide_top_df.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999428" name="Rectangle 4"/>
          <p:cNvSpPr>
            <a:spLocks noGrp="1" noChangeArrowheads="1"/>
          </p:cNvSpPr>
          <p:nvPr>
            <p:ph type="ctrTitle" hasCustomPrompt="1"/>
          </p:nvPr>
        </p:nvSpPr>
        <p:spPr>
          <a:xfrm>
            <a:off x="1168400" y="749935"/>
            <a:ext cx="6858000" cy="1100138"/>
          </a:xfrm>
        </p:spPr>
        <p:txBody>
          <a:bodyPr anchor="b"/>
          <a:lstStyle>
            <a:lvl1pPr algn="ctr">
              <a:defRPr sz="3200" baseline="0">
                <a:solidFill>
                  <a:schemeClr val="bg1"/>
                </a:solidFill>
              </a:defRPr>
            </a:lvl1pPr>
          </a:lstStyle>
          <a:p>
            <a:r>
              <a:rPr lang="en-US" dirty="0" smtClean="0"/>
              <a:t>Click to add Presentation title</a:t>
            </a:r>
            <a:endParaRPr lang="en-US" dirty="0"/>
          </a:p>
        </p:txBody>
      </p:sp>
      <p:sp>
        <p:nvSpPr>
          <p:cNvPr id="7" name="Text Placeholder 2"/>
          <p:cNvSpPr>
            <a:spLocks noGrp="1"/>
          </p:cNvSpPr>
          <p:nvPr>
            <p:ph type="body" idx="10" hasCustomPrompt="1"/>
          </p:nvPr>
        </p:nvSpPr>
        <p:spPr>
          <a:xfrm>
            <a:off x="1146493" y="2550239"/>
            <a:ext cx="6956107" cy="1344427"/>
          </a:xfrm>
        </p:spPr>
        <p:txBody>
          <a:bodyPr/>
          <a:lstStyle>
            <a:lvl1pPr marL="0" indent="0" algn="l">
              <a:buNone/>
              <a:defRPr sz="1800" i="1"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Speaker  name, company, @</a:t>
            </a:r>
            <a:r>
              <a:rPr lang="en-US" dirty="0" err="1" smtClean="0"/>
              <a:t>twittername</a:t>
            </a:r>
            <a:endParaRPr lang="en-US" dirty="0" smtClean="0"/>
          </a:p>
          <a:p>
            <a:pPr lvl="0"/>
            <a:endParaRPr lang="en-US" dirty="0" smtClean="0"/>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ue gradient background">
    <p:spTree>
      <p:nvGrpSpPr>
        <p:cNvPr id="1" name=""/>
        <p:cNvGrpSpPr/>
        <p:nvPr/>
      </p:nvGrpSpPr>
      <p:grpSpPr>
        <a:xfrm>
          <a:off x="0" y="0"/>
          <a:ext cx="0" cy="0"/>
          <a:chOff x="0" y="0"/>
          <a:chExt cx="0" cy="0"/>
        </a:xfrm>
      </p:grpSpPr>
      <p:pic>
        <p:nvPicPr>
          <p:cNvPr id="2" name="Picture 5" descr="slide_blank.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C113EB-FA82-D64F-85D2-B208860CC492}" type="datetimeFigureOut">
              <a:rPr lang="en-US" smtClean="0"/>
              <a:pPr/>
              <a:t>8/24/11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06B108-4910-F24F-8391-B9F045B00E47}"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C113EB-FA82-D64F-85D2-B208860CC492}" type="datetimeFigureOut">
              <a:rPr lang="en-US" smtClean="0"/>
              <a:pPr/>
              <a:t>8/24/11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06B108-4910-F24F-8391-B9F045B00E47}"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C113EB-FA82-D64F-85D2-B208860CC492}" type="datetimeFigureOut">
              <a:rPr lang="en-US" smtClean="0"/>
              <a:pPr/>
              <a:t>8/24/11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06B108-4910-F24F-8391-B9F045B00E47}"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C113EB-FA82-D64F-85D2-B208860CC492}" type="datetimeFigureOut">
              <a:rPr lang="en-US" smtClean="0"/>
              <a:pPr/>
              <a:t>8/24/11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06B108-4910-F24F-8391-B9F045B00E47}"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C113EB-FA82-D64F-85D2-B208860CC492}" type="datetimeFigureOut">
              <a:rPr lang="en-US" smtClean="0"/>
              <a:pPr/>
              <a:t>8/24/11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06B108-4910-F24F-8391-B9F045B00E47}"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C113EB-FA82-D64F-85D2-B208860CC492}" type="datetimeFigureOut">
              <a:rPr lang="en-US" smtClean="0"/>
              <a:pPr/>
              <a:t>8/24/11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206B108-4910-F24F-8391-B9F045B00E4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alesforce speaker slide">
    <p:spTree>
      <p:nvGrpSpPr>
        <p:cNvPr id="1" name=""/>
        <p:cNvGrpSpPr/>
        <p:nvPr/>
      </p:nvGrpSpPr>
      <p:grpSpPr>
        <a:xfrm>
          <a:off x="0" y="0"/>
          <a:ext cx="0" cy="0"/>
          <a:chOff x="0" y="0"/>
          <a:chExt cx="0" cy="0"/>
        </a:xfrm>
      </p:grpSpPr>
      <p:pic>
        <p:nvPicPr>
          <p:cNvPr id="5" name="Picture 5" descr="slide_spkr_sfdc.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4" name="Rectangle 4"/>
          <p:cNvSpPr>
            <a:spLocks noGrp="1" noChangeArrowheads="1"/>
          </p:cNvSpPr>
          <p:nvPr>
            <p:ph type="ctrTitle" hasCustomPrompt="1"/>
          </p:nvPr>
        </p:nvSpPr>
        <p:spPr>
          <a:xfrm>
            <a:off x="876299" y="2349499"/>
            <a:ext cx="3839633" cy="939801"/>
          </a:xfrm>
        </p:spPr>
        <p:txBody>
          <a:bodyPr anchor="b"/>
          <a:lstStyle>
            <a:lvl1pPr algn="r">
              <a:defRPr sz="2400" baseline="0">
                <a:solidFill>
                  <a:schemeClr val="bg1"/>
                </a:solidFill>
              </a:defRPr>
            </a:lvl1pPr>
          </a:lstStyle>
          <a:p>
            <a:r>
              <a:rPr lang="en-US" dirty="0" smtClean="0"/>
              <a:t>Click to add Salesforce.com speaker</a:t>
            </a:r>
            <a:endParaRPr lang="en-US" dirty="0"/>
          </a:p>
        </p:txBody>
      </p:sp>
      <p:sp>
        <p:nvSpPr>
          <p:cNvPr id="6" name="Text Placeholder 2"/>
          <p:cNvSpPr>
            <a:spLocks noGrp="1"/>
          </p:cNvSpPr>
          <p:nvPr>
            <p:ph type="body" idx="1" hasCustomPrompt="1"/>
          </p:nvPr>
        </p:nvSpPr>
        <p:spPr>
          <a:xfrm>
            <a:off x="879793" y="3337640"/>
            <a:ext cx="3836140" cy="836427"/>
          </a:xfrm>
        </p:spPr>
        <p:txBody>
          <a:bodyPr/>
          <a:lstStyle>
            <a:lvl1pPr marL="0" indent="0" algn="r">
              <a:buNone/>
              <a:defRPr sz="1800" i="1"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speaker’s title and @</a:t>
            </a:r>
            <a:r>
              <a:rPr lang="en-US" dirty="0" err="1" smtClean="0"/>
              <a:t>twittername</a:t>
            </a:r>
            <a:endParaRPr lang="en-US" dirty="0" smtClean="0"/>
          </a:p>
        </p:txBody>
      </p:sp>
    </p:spTree>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C113EB-FA82-D64F-85D2-B208860CC492}" type="datetimeFigureOut">
              <a:rPr lang="en-US" smtClean="0"/>
              <a:pPr/>
              <a:t>8/24/11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06B108-4910-F24F-8391-B9F045B00E47}"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113EB-FA82-D64F-85D2-B208860CC492}" type="datetimeFigureOut">
              <a:rPr lang="en-US" smtClean="0"/>
              <a:pPr/>
              <a:t>8/24/11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06B108-4910-F24F-8391-B9F045B00E47}"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113EB-FA82-D64F-85D2-B208860CC492}" type="datetimeFigureOut">
              <a:rPr lang="en-US" smtClean="0"/>
              <a:pPr/>
              <a:t>8/24/11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06B108-4910-F24F-8391-B9F045B00E47}"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C113EB-FA82-D64F-85D2-B208860CC492}" type="datetimeFigureOut">
              <a:rPr lang="en-US" smtClean="0"/>
              <a:pPr/>
              <a:t>8/24/11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06B108-4910-F24F-8391-B9F045B00E47}"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C113EB-FA82-D64F-85D2-B208860CC492}" type="datetimeFigureOut">
              <a:rPr lang="en-US" smtClean="0"/>
              <a:pPr/>
              <a:t>8/24/11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06B108-4910-F24F-8391-B9F045B00E4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er Speaker Slide">
    <p:spTree>
      <p:nvGrpSpPr>
        <p:cNvPr id="1" name=""/>
        <p:cNvGrpSpPr/>
        <p:nvPr/>
      </p:nvGrpSpPr>
      <p:grpSpPr>
        <a:xfrm>
          <a:off x="0" y="0"/>
          <a:ext cx="0" cy="0"/>
          <a:chOff x="0" y="0"/>
          <a:chExt cx="0" cy="0"/>
        </a:xfrm>
      </p:grpSpPr>
      <p:pic>
        <p:nvPicPr>
          <p:cNvPr id="7" name="Picture 5" descr="slide_spkr_nologo.pn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6" name="Picture Placeholder 2"/>
          <p:cNvSpPr>
            <a:spLocks noGrp="1"/>
          </p:cNvSpPr>
          <p:nvPr>
            <p:ph type="pic" idx="10" hasCustomPrompt="1"/>
          </p:nvPr>
        </p:nvSpPr>
        <p:spPr>
          <a:xfrm>
            <a:off x="5056188" y="2425699"/>
            <a:ext cx="3516403" cy="1905001"/>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Customer logo</a:t>
            </a:r>
          </a:p>
        </p:txBody>
      </p:sp>
      <p:sp>
        <p:nvSpPr>
          <p:cNvPr id="4" name="Rectangle 4"/>
          <p:cNvSpPr>
            <a:spLocks noGrp="1" noChangeArrowheads="1"/>
          </p:cNvSpPr>
          <p:nvPr>
            <p:ph type="ctrTitle" hasCustomPrompt="1"/>
          </p:nvPr>
        </p:nvSpPr>
        <p:spPr>
          <a:xfrm>
            <a:off x="876300" y="2349499"/>
            <a:ext cx="3492500" cy="939801"/>
          </a:xfrm>
        </p:spPr>
        <p:txBody>
          <a:bodyPr anchor="b"/>
          <a:lstStyle>
            <a:lvl1pPr algn="r">
              <a:defRPr sz="2400">
                <a:solidFill>
                  <a:schemeClr val="bg1"/>
                </a:solidFill>
              </a:defRPr>
            </a:lvl1pPr>
          </a:lstStyle>
          <a:p>
            <a:r>
              <a:rPr lang="en-US" dirty="0" smtClean="0"/>
              <a:t>Click to add customer speaker name</a:t>
            </a:r>
            <a:endParaRPr lang="en-US" dirty="0"/>
          </a:p>
        </p:txBody>
      </p:sp>
      <p:sp>
        <p:nvSpPr>
          <p:cNvPr id="5" name="Text Placeholder 2"/>
          <p:cNvSpPr>
            <a:spLocks noGrp="1"/>
          </p:cNvSpPr>
          <p:nvPr>
            <p:ph type="body" idx="1" hasCustomPrompt="1"/>
          </p:nvPr>
        </p:nvSpPr>
        <p:spPr>
          <a:xfrm>
            <a:off x="879793" y="3337640"/>
            <a:ext cx="3494087" cy="971893"/>
          </a:xfrm>
        </p:spPr>
        <p:txBody>
          <a:bodyPr/>
          <a:lstStyle>
            <a:lvl1pPr marL="0" indent="0" algn="r">
              <a:buNone/>
              <a:defRPr sz="1800" i="1" baseline="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add customer speaker title and @</a:t>
            </a:r>
            <a:r>
              <a:rPr lang="en-US" dirty="0" err="1" smtClean="0"/>
              <a:t>twittername</a:t>
            </a:r>
            <a:endParaRPr lang="en-US" dirty="0" smtClean="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 About Compan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5040" y="152400"/>
            <a:ext cx="6309360" cy="792163"/>
          </a:xfrm>
        </p:spPr>
        <p:txBody>
          <a:bodyPr/>
          <a:lstStyle>
            <a:lvl1pPr>
              <a:defRPr baseline="0"/>
            </a:lvl1pPr>
          </a:lstStyle>
          <a:p>
            <a:r>
              <a:rPr lang="en-US" dirty="0" smtClean="0"/>
              <a:t>Company Name</a:t>
            </a:r>
            <a:endParaRPr lang="en-US" dirty="0"/>
          </a:p>
        </p:txBody>
      </p:sp>
      <p:sp>
        <p:nvSpPr>
          <p:cNvPr id="3" name="TextBox 2"/>
          <p:cNvSpPr txBox="1"/>
          <p:nvPr userDrawn="1"/>
        </p:nvSpPr>
        <p:spPr>
          <a:xfrm>
            <a:off x="266700" y="281940"/>
            <a:ext cx="1943100" cy="523220"/>
          </a:xfrm>
          <a:prstGeom prst="rect">
            <a:avLst/>
          </a:prstGeom>
          <a:noFill/>
        </p:spPr>
        <p:txBody>
          <a:bodyPr wrap="square" rtlCol="0">
            <a:spAutoFit/>
          </a:bodyPr>
          <a:lstStyle/>
          <a:p>
            <a:pPr algn="ctr"/>
            <a:r>
              <a:rPr lang="en-US" sz="2800" b="1" dirty="0" smtClean="0"/>
              <a:t>All</a:t>
            </a:r>
            <a:r>
              <a:rPr lang="en-US" sz="2800" b="1" baseline="0" dirty="0" smtClean="0"/>
              <a:t> About</a:t>
            </a:r>
            <a:endParaRPr lang="en-US" sz="2800" b="1" dirty="0"/>
          </a:p>
        </p:txBody>
      </p:sp>
      <p:sp>
        <p:nvSpPr>
          <p:cNvPr id="5" name="Picture Placeholder 4"/>
          <p:cNvSpPr>
            <a:spLocks noGrp="1"/>
          </p:cNvSpPr>
          <p:nvPr>
            <p:ph type="pic" sz="quarter" idx="10"/>
          </p:nvPr>
        </p:nvSpPr>
        <p:spPr>
          <a:xfrm>
            <a:off x="838200" y="2544763"/>
            <a:ext cx="2049463" cy="1112837"/>
          </a:xfrm>
        </p:spPr>
        <p:txBody>
          <a:bodyPr/>
          <a:lstStyle/>
          <a:p>
            <a:endParaRPr lang="en-US" dirty="0"/>
          </a:p>
        </p:txBody>
      </p:sp>
      <p:cxnSp>
        <p:nvCxnSpPr>
          <p:cNvPr id="7" name="Straight Connector 6"/>
          <p:cNvCxnSpPr/>
          <p:nvPr userDrawn="1"/>
        </p:nvCxnSpPr>
        <p:spPr>
          <a:xfrm rot="16200000" flipH="1">
            <a:off x="1223010" y="3501390"/>
            <a:ext cx="4747260" cy="1524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 Placeholder 8"/>
          <p:cNvSpPr>
            <a:spLocks noGrp="1"/>
          </p:cNvSpPr>
          <p:nvPr>
            <p:ph type="body" sz="quarter" idx="11" hasCustomPrompt="1"/>
          </p:nvPr>
        </p:nvSpPr>
        <p:spPr>
          <a:xfrm>
            <a:off x="3970338" y="1584325"/>
            <a:ext cx="4868862" cy="1235075"/>
          </a:xfrm>
        </p:spPr>
        <p:txBody>
          <a:bodyPr/>
          <a:lstStyle>
            <a:lvl1pPr>
              <a:buFontTx/>
              <a:buNone/>
              <a:defRPr sz="1600" baseline="0"/>
            </a:lvl1pPr>
          </a:lstStyle>
          <a:p>
            <a:pPr lvl="0"/>
            <a:r>
              <a:rPr lang="en-US" dirty="0" smtClean="0"/>
              <a:t>Click to add brief company overview</a:t>
            </a:r>
          </a:p>
        </p:txBody>
      </p:sp>
      <p:sp>
        <p:nvSpPr>
          <p:cNvPr id="11" name="Content Placeholder 10"/>
          <p:cNvSpPr>
            <a:spLocks noGrp="1"/>
          </p:cNvSpPr>
          <p:nvPr>
            <p:ph sz="quarter" idx="12" hasCustomPrompt="1"/>
          </p:nvPr>
        </p:nvSpPr>
        <p:spPr>
          <a:xfrm>
            <a:off x="4000500" y="2979103"/>
            <a:ext cx="4838700" cy="2797175"/>
          </a:xfrm>
        </p:spPr>
        <p:txBody>
          <a:bodyPr/>
          <a:lstStyle>
            <a:lvl1pPr>
              <a:buFont typeface="Wingdings" pitchFamily="2" charset="2"/>
              <a:buChar char="Ø"/>
              <a:defRPr sz="1600" baseline="0"/>
            </a:lvl1pPr>
          </a:lstStyle>
          <a:p>
            <a:pPr lvl="0"/>
            <a:r>
              <a:rPr lang="en-US" dirty="0" smtClean="0"/>
              <a:t>Click to add implementation highlights; no more than 4</a:t>
            </a:r>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Agenda Slide</a:t>
            </a:r>
            <a:endParaRPr lang="en-US" dirty="0"/>
          </a:p>
        </p:txBody>
      </p:sp>
      <p:sp>
        <p:nvSpPr>
          <p:cNvPr id="3" name="Content Placeholder 2"/>
          <p:cNvSpPr>
            <a:spLocks noGrp="1"/>
          </p:cNvSpPr>
          <p:nvPr>
            <p:ph idx="1" hasCustomPrompt="1"/>
          </p:nvPr>
        </p:nvSpPr>
        <p:spPr/>
        <p:txBody>
          <a:bodyPr/>
          <a:lstStyle>
            <a:lvl1pPr>
              <a:defRPr baseline="0"/>
            </a:lvl1pPr>
          </a:lstStyle>
          <a:p>
            <a:pPr lvl="0"/>
            <a:r>
              <a:rPr lang="en-US" dirty="0" smtClean="0"/>
              <a:t>How will you spend the hour? What will attendees learn?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Main Slide heading</a:t>
            </a:r>
            <a:endParaRPr lang="en-US" dirty="0"/>
          </a:p>
        </p:txBody>
      </p:sp>
      <p:sp>
        <p:nvSpPr>
          <p:cNvPr id="3" name="Content Placeholder 2"/>
          <p:cNvSpPr>
            <a:spLocks noGrp="1"/>
          </p:cNvSpPr>
          <p:nvPr>
            <p:ph idx="1" hasCustomPrompt="1"/>
          </p:nvPr>
        </p:nvSpPr>
        <p:spPr/>
        <p:txBody>
          <a:bodyPr/>
          <a:lstStyle>
            <a:lvl1pPr>
              <a:defRPr baseline="0"/>
            </a:lvl1pPr>
          </a:lstStyle>
          <a:p>
            <a:pPr lvl="0"/>
            <a:r>
              <a:rPr lang="en-US" dirty="0" smtClean="0"/>
              <a:t>Bullet points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slide heading – add chart or </a:t>
            </a:r>
            <a:r>
              <a:rPr lang="en-US" dirty="0" err="1" smtClean="0"/>
              <a:t>pic</a:t>
            </a:r>
            <a:endParaRPr lang="en-US" dirty="0"/>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no title">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lain slide - no logo">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4" Type="http://schemas.openxmlformats.org/officeDocument/2006/relationships/theme" Target="../theme/theme1.xml"/><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slideLayout" Target="../slideLayouts/slideLayout13.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5" Type="http://schemas.openxmlformats.org/officeDocument/2006/relationships/image" Target="../media/image1.png"/><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4" Type="http://schemas.openxmlformats.org/officeDocument/2006/relationships/slideLayout" Target="../slideLayouts/slideLayout17.xml"/><Relationship Id="rId7" Type="http://schemas.openxmlformats.org/officeDocument/2006/relationships/slideLayout" Target="../slideLayouts/slideLayout20.xml"/><Relationship Id="rId11" Type="http://schemas.openxmlformats.org/officeDocument/2006/relationships/slideLayout" Target="../slideLayouts/slideLayout24.xml"/><Relationship Id="rId1" Type="http://schemas.openxmlformats.org/officeDocument/2006/relationships/slideLayout" Target="../slideLayouts/slideLayout14.xml"/><Relationship Id="rId6" Type="http://schemas.openxmlformats.org/officeDocument/2006/relationships/slideLayout" Target="../slideLayouts/slideLayout19.xml"/><Relationship Id="rId8" Type="http://schemas.openxmlformats.org/officeDocument/2006/relationships/slideLayout" Target="../slideLayouts/slideLayout21.xml"/><Relationship Id="rId13" Type="http://schemas.openxmlformats.org/officeDocument/2006/relationships/image" Target="../media/image6.png"/><Relationship Id="rId10" Type="http://schemas.openxmlformats.org/officeDocument/2006/relationships/slideLayout" Target="../slideLayouts/slideLayout23.xml"/><Relationship Id="rId5"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5.xml"/><Relationship Id="rId9" Type="http://schemas.openxmlformats.org/officeDocument/2006/relationships/slideLayout" Target="../slideLayouts/slideLayout22.xml"/><Relationship Id="rId3"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descr="slide_bar.png"/>
          <p:cNvPicPr>
            <a:picLocks noChangeAspect="1"/>
          </p:cNvPicPr>
          <p:nvPr userDrawn="1"/>
        </p:nvPicPr>
        <p:blipFill>
          <a:blip r:embed="rId15"/>
          <a:srcRect/>
          <a:stretch>
            <a:fillRect/>
          </a:stretch>
        </p:blipFill>
        <p:spPr bwMode="auto">
          <a:xfrm>
            <a:off x="0" y="0"/>
            <a:ext cx="9144000" cy="6858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304800" y="152400"/>
            <a:ext cx="82296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509588" y="1162050"/>
            <a:ext cx="8177212" cy="4476750"/>
          </a:xfrm>
          <a:prstGeom prst="rect">
            <a:avLst/>
          </a:prstGeom>
          <a:noFill/>
          <a:ln w="9525">
            <a:noFill/>
            <a:miter lim="800000"/>
            <a:headEnd/>
            <a:tailEnd/>
          </a:ln>
        </p:spPr>
        <p:txBody>
          <a:bodyPr vert="horz" wrap="square" lIns="139489" tIns="69745" rIns="139489" bIns="69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42" r:id="rId4"/>
    <p:sldLayoutId id="2147484225" r:id="rId5"/>
    <p:sldLayoutId id="2147484237" r:id="rId6"/>
    <p:sldLayoutId id="2147484226" r:id="rId7"/>
    <p:sldLayoutId id="2147484227" r:id="rId8"/>
    <p:sldLayoutId id="2147484241" r:id="rId9"/>
    <p:sldLayoutId id="2147484239" r:id="rId10"/>
    <p:sldLayoutId id="2147484240" r:id="rId11"/>
    <p:sldLayoutId id="2147484238" r:id="rId12"/>
    <p:sldLayoutId id="2147484236" r:id="rId13"/>
  </p:sldLayoutIdLst>
  <p:transition xmlns:p14="http://schemas.microsoft.com/office/powerpoint/2010/main">
    <p:fade/>
  </p:transition>
  <p:txStyles>
    <p:titleStyle>
      <a:lvl1pPr algn="l" rtl="0" eaLnBrk="0" fontAlgn="base" hangingPunct="0">
        <a:spcBef>
          <a:spcPct val="0"/>
        </a:spcBef>
        <a:spcAft>
          <a:spcPct val="0"/>
        </a:spcAft>
        <a:defRPr sz="2800" b="1">
          <a:solidFill>
            <a:schemeClr val="tx2"/>
          </a:solidFill>
          <a:latin typeface="+mj-lt"/>
          <a:ea typeface="ＭＳ Ｐゴシック" pitchFamily="-112" charset="-128"/>
          <a:cs typeface="ＭＳ Ｐゴシック" pitchFamily="-112" charset="-128"/>
        </a:defRPr>
      </a:lvl1pPr>
      <a:lvl2pPr algn="l" rtl="0" eaLnBrk="0" fontAlgn="base" hangingPunct="0">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2pPr>
      <a:lvl3pPr algn="l" rtl="0" eaLnBrk="0" fontAlgn="base" hangingPunct="0">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3pPr>
      <a:lvl4pPr algn="l" rtl="0" eaLnBrk="0" fontAlgn="base" hangingPunct="0">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4pPr>
      <a:lvl5pPr algn="l" rtl="0" eaLnBrk="0" fontAlgn="base" hangingPunct="0">
        <a:spcBef>
          <a:spcPct val="0"/>
        </a:spcBef>
        <a:spcAft>
          <a:spcPct val="0"/>
        </a:spcAft>
        <a:defRPr sz="2800" b="1">
          <a:solidFill>
            <a:schemeClr val="tx2"/>
          </a:solidFill>
          <a:latin typeface="Arial" pitchFamily="-112" charset="0"/>
          <a:ea typeface="ＭＳ Ｐゴシック" pitchFamily="-112" charset="-128"/>
          <a:cs typeface="ＭＳ Ｐゴシック" pitchFamily="-112" charset="-128"/>
        </a:defRPr>
      </a:lvl5pPr>
      <a:lvl6pPr marL="457200" algn="l" rtl="0" fontAlgn="base">
        <a:spcBef>
          <a:spcPct val="0"/>
        </a:spcBef>
        <a:spcAft>
          <a:spcPct val="0"/>
        </a:spcAft>
        <a:defRPr sz="2800" b="1">
          <a:solidFill>
            <a:schemeClr val="tx2"/>
          </a:solidFill>
          <a:latin typeface="Arial" pitchFamily="-112" charset="0"/>
        </a:defRPr>
      </a:lvl6pPr>
      <a:lvl7pPr marL="914400" algn="l" rtl="0" fontAlgn="base">
        <a:spcBef>
          <a:spcPct val="0"/>
        </a:spcBef>
        <a:spcAft>
          <a:spcPct val="0"/>
        </a:spcAft>
        <a:defRPr sz="2800" b="1">
          <a:solidFill>
            <a:schemeClr val="tx2"/>
          </a:solidFill>
          <a:latin typeface="Arial" pitchFamily="-112" charset="0"/>
        </a:defRPr>
      </a:lvl7pPr>
      <a:lvl8pPr marL="1371600" algn="l" rtl="0" fontAlgn="base">
        <a:spcBef>
          <a:spcPct val="0"/>
        </a:spcBef>
        <a:spcAft>
          <a:spcPct val="0"/>
        </a:spcAft>
        <a:defRPr sz="2800" b="1">
          <a:solidFill>
            <a:schemeClr val="tx2"/>
          </a:solidFill>
          <a:latin typeface="Arial" pitchFamily="-112" charset="0"/>
        </a:defRPr>
      </a:lvl8pPr>
      <a:lvl9pPr marL="1828800" algn="l" rtl="0" fontAlgn="base">
        <a:spcBef>
          <a:spcPct val="0"/>
        </a:spcBef>
        <a:spcAft>
          <a:spcPct val="0"/>
        </a:spcAft>
        <a:defRPr sz="2800" b="1">
          <a:solidFill>
            <a:schemeClr val="tx2"/>
          </a:solidFill>
          <a:latin typeface="Arial" pitchFamily="-112" charset="0"/>
        </a:defRPr>
      </a:lvl9pPr>
    </p:titleStyle>
    <p:bodyStyle>
      <a:lvl1pPr marL="342900" indent="-342900" algn="l" rtl="0" eaLnBrk="0" fontAlgn="base" hangingPunct="0">
        <a:lnSpc>
          <a:spcPct val="120000"/>
        </a:lnSpc>
        <a:spcBef>
          <a:spcPct val="20000"/>
        </a:spcBef>
        <a:spcAft>
          <a:spcPct val="0"/>
        </a:spcAft>
        <a:buClr>
          <a:schemeClr val="bg2"/>
        </a:buClr>
        <a:buFont typeface="Wingdings" charset="2"/>
        <a:buChar char="§"/>
        <a:defRPr sz="2400">
          <a:solidFill>
            <a:schemeClr val="tx1"/>
          </a:solidFill>
          <a:latin typeface="+mn-lt"/>
          <a:ea typeface="ＭＳ Ｐゴシック" pitchFamily="-112" charset="-128"/>
          <a:cs typeface="ＭＳ Ｐゴシック" pitchFamily="-112" charset="-128"/>
        </a:defRPr>
      </a:lvl1pPr>
      <a:lvl2pPr marL="742950" indent="-285750" algn="l" rtl="0" eaLnBrk="0" fontAlgn="base" hangingPunct="0">
        <a:lnSpc>
          <a:spcPct val="120000"/>
        </a:lnSpc>
        <a:spcBef>
          <a:spcPct val="20000"/>
        </a:spcBef>
        <a:spcAft>
          <a:spcPct val="0"/>
        </a:spcAft>
        <a:buClr>
          <a:schemeClr val="tx1"/>
        </a:buClr>
        <a:buChar char="–"/>
        <a:defRPr sz="2000">
          <a:solidFill>
            <a:srgbClr val="333333"/>
          </a:solidFill>
          <a:latin typeface="+mn-lt"/>
          <a:ea typeface="ＭＳ Ｐゴシック" pitchFamily="-112" charset="-128"/>
        </a:defRPr>
      </a:lvl2pPr>
      <a:lvl3pPr marL="1143000" indent="-228600" algn="l" rtl="0" eaLnBrk="0" fontAlgn="base" hangingPunct="0">
        <a:lnSpc>
          <a:spcPct val="120000"/>
        </a:lnSpc>
        <a:spcBef>
          <a:spcPct val="20000"/>
        </a:spcBef>
        <a:spcAft>
          <a:spcPct val="0"/>
        </a:spcAft>
        <a:buClr>
          <a:schemeClr val="bg2"/>
        </a:buClr>
        <a:buChar char="•"/>
        <a:defRPr>
          <a:solidFill>
            <a:schemeClr val="bg2"/>
          </a:solidFill>
          <a:latin typeface="+mn-lt"/>
          <a:ea typeface="ヒラギノ角ゴ Pro W3" pitchFamily="-112" charset="-128"/>
          <a:cs typeface="ヒラギノ角ゴ Pro W3" pitchFamily="-112" charset="-128"/>
        </a:defRPr>
      </a:lvl3pPr>
      <a:lvl4pPr marL="1600200" indent="-228600" algn="l" rtl="0" eaLnBrk="0" fontAlgn="base" hangingPunct="0">
        <a:lnSpc>
          <a:spcPct val="120000"/>
        </a:lnSpc>
        <a:spcBef>
          <a:spcPct val="20000"/>
        </a:spcBef>
        <a:spcAft>
          <a:spcPct val="0"/>
        </a:spcAft>
        <a:buClr>
          <a:schemeClr val="bg2"/>
        </a:buClr>
        <a:buChar char="–"/>
        <a:defRPr sz="1600">
          <a:solidFill>
            <a:schemeClr val="bg2"/>
          </a:solidFill>
          <a:latin typeface="+mn-lt"/>
          <a:ea typeface="ヒラギノ角ゴ Pro W3" pitchFamily="-112" charset="-128"/>
        </a:defRPr>
      </a:lvl4pPr>
      <a:lvl5pPr marL="2057400" indent="-228600" algn="l" rtl="0" eaLnBrk="0" fontAlgn="base" hangingPunct="0">
        <a:lnSpc>
          <a:spcPct val="120000"/>
        </a:lnSpc>
        <a:spcBef>
          <a:spcPct val="20000"/>
        </a:spcBef>
        <a:spcAft>
          <a:spcPct val="0"/>
        </a:spcAft>
        <a:buClr>
          <a:schemeClr val="bg2"/>
        </a:buClr>
        <a:buChar char="»"/>
        <a:defRPr sz="1600">
          <a:solidFill>
            <a:schemeClr val="bg2"/>
          </a:solidFill>
          <a:latin typeface="+mn-lt"/>
          <a:ea typeface="ヒラギノ角ゴ Pro W3" pitchFamily="-112" charset="-128"/>
        </a:defRPr>
      </a:lvl5pPr>
      <a:lvl6pPr marL="2514600" indent="-228600" algn="l" rtl="0" fontAlgn="base">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6pPr>
      <a:lvl7pPr marL="2971800" indent="-228600" algn="l" rtl="0" fontAlgn="base">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7pPr>
      <a:lvl8pPr marL="3429000" indent="-228600" algn="l" rtl="0" fontAlgn="base">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8pPr>
      <a:lvl9pPr marL="3886200" indent="-228600" algn="l" rtl="0" fontAlgn="base">
        <a:lnSpc>
          <a:spcPct val="120000"/>
        </a:lnSpc>
        <a:spcBef>
          <a:spcPct val="20000"/>
        </a:spcBef>
        <a:spcAft>
          <a:spcPct val="0"/>
        </a:spcAft>
        <a:buClr>
          <a:schemeClr val="bg2"/>
        </a:buClr>
        <a:buChar char="»"/>
        <a:defRPr sz="1600">
          <a:solidFill>
            <a:schemeClr val="bg2"/>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slide_bar_nologos.png"/>
          <p:cNvPicPr>
            <a:picLocks noChangeAspect="1"/>
          </p:cNvPicPr>
          <p:nvPr userDrawn="1"/>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113EB-FA82-D64F-85D2-B208860CC492}" type="datetimeFigureOut">
              <a:rPr lang="en-US" smtClean="0"/>
              <a:pPr/>
              <a:t>8/24/11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6B108-4910-F24F-8391-B9F045B00E4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6" Type="http://schemas.openxmlformats.org/officeDocument/2006/relationships/image" Target="../media/image13.png"/><Relationship Id="rId4"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image" Target="../media/image9.jpeg"/><Relationship Id="rId3" Type="http://schemas.openxmlformats.org/officeDocument/2006/relationships/image" Target="../media/image10.png"/><Relationship Id="rId5" Type="http://schemas.openxmlformats.org/officeDocument/2006/relationships/image" Target="../media/image12.png"/></Relationships>
</file>

<file path=ppt/slides/_rels/slide23.xml.rels><?xml version="1.0" encoding="UTF-8" standalone="yes"?>
<Relationships xmlns="http://schemas.openxmlformats.org/package/2006/relationships"><Relationship Id="rId4" Type="http://schemas.openxmlformats.org/officeDocument/2006/relationships/image" Target="../media/image15.gif"/><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6"/>
          <p:cNvSpPr>
            <a:spLocks noGrp="1"/>
          </p:cNvSpPr>
          <p:nvPr>
            <p:ph type="ctrTitle"/>
          </p:nvPr>
        </p:nvSpPr>
        <p:spPr>
          <a:xfrm>
            <a:off x="1168400" y="749300"/>
            <a:ext cx="6858000" cy="1100138"/>
          </a:xfrm>
        </p:spPr>
        <p:txBody>
          <a:bodyPr/>
          <a:lstStyle/>
          <a:p>
            <a:r>
              <a:rPr lang="en-US" dirty="0" smtClean="0">
                <a:ea typeface="ＭＳ Ｐゴシック" pitchFamily="-97" charset="-128"/>
              </a:rPr>
              <a:t>Mashing Up the Cloud with Force.com Toolkits</a:t>
            </a:r>
          </a:p>
        </p:txBody>
      </p:sp>
      <p:sp>
        <p:nvSpPr>
          <p:cNvPr id="16387" name="Subtitle 7"/>
          <p:cNvSpPr>
            <a:spLocks noGrp="1"/>
          </p:cNvSpPr>
          <p:nvPr>
            <p:ph type="subTitle" idx="1"/>
          </p:nvPr>
        </p:nvSpPr>
        <p:spPr>
          <a:xfrm>
            <a:off x="1168400" y="1951038"/>
            <a:ext cx="6858000" cy="512762"/>
          </a:xfrm>
        </p:spPr>
        <p:txBody>
          <a:bodyPr/>
          <a:lstStyle/>
          <a:p>
            <a:pPr>
              <a:buFont typeface="Wingdings" charset="2"/>
              <a:buNone/>
            </a:pPr>
            <a:r>
              <a:rPr lang="en-US" dirty="0" smtClean="0">
                <a:ea typeface="ＭＳ Ｐゴシック" pitchFamily="-97" charset="-128"/>
              </a:rPr>
              <a:t>Developer Track</a:t>
            </a:r>
          </a:p>
        </p:txBody>
      </p:sp>
      <p:sp>
        <p:nvSpPr>
          <p:cNvPr id="5" name="Text Placeholder 4"/>
          <p:cNvSpPr>
            <a:spLocks noGrp="1"/>
          </p:cNvSpPr>
          <p:nvPr>
            <p:ph type="body" idx="10"/>
          </p:nvPr>
        </p:nvSpPr>
        <p:spPr/>
        <p:txBody>
          <a:bodyPr/>
          <a:lstStyle/>
          <a:p>
            <a:r>
              <a:rPr lang="en-US" dirty="0" smtClean="0"/>
              <a:t>Pat Patterson, </a:t>
            </a:r>
            <a:r>
              <a:rPr lang="en-US" dirty="0" smtClean="0"/>
              <a:t>salesforce.com, </a:t>
            </a:r>
            <a:r>
              <a:rPr lang="en-US" dirty="0" smtClean="0"/>
              <a:t>@metadaddy</a:t>
            </a:r>
          </a:p>
        </p:txBody>
      </p:sp>
    </p:spTree>
  </p:cSld>
  <p:clrMapOvr>
    <a:masterClrMapping/>
  </p:clrMapOvr>
  <p:transition xmlns:p14="http://schemas.microsoft.com/office/powerpoint/2010/mai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You Sitting Comfortably? Then I’ll Begin…</a:t>
            </a:r>
            <a:endParaRPr lang="en-US" dirty="0"/>
          </a:p>
        </p:txBody>
      </p:sp>
      <p:sp>
        <p:nvSpPr>
          <p:cNvPr id="3" name="Content Placeholder 2"/>
          <p:cNvSpPr>
            <a:spLocks noGrp="1"/>
          </p:cNvSpPr>
          <p:nvPr>
            <p:ph idx="1"/>
          </p:nvPr>
        </p:nvSpPr>
        <p:spPr/>
        <p:txBody>
          <a:bodyPr/>
          <a:lstStyle/>
          <a:p>
            <a:r>
              <a:rPr lang="en-US" dirty="0" smtClean="0"/>
              <a:t>Already created a new Developer Edition org</a:t>
            </a:r>
          </a:p>
          <a:p>
            <a:r>
              <a:rPr lang="en-US" dirty="0" smtClean="0"/>
              <a:t>Upload JavaScript files as static resources</a:t>
            </a:r>
          </a:p>
          <a:p>
            <a:pPr lvl="1"/>
            <a:r>
              <a:rPr lang="en-US" dirty="0" smtClean="0"/>
              <a:t>gears_init.js, geo.js for Geolocation</a:t>
            </a:r>
          </a:p>
          <a:p>
            <a:pPr lvl="1"/>
            <a:r>
              <a:rPr lang="en-US" dirty="0" smtClean="0"/>
              <a:t>jquery.js for convenience</a:t>
            </a:r>
          </a:p>
          <a:p>
            <a:r>
              <a:rPr lang="en-US" dirty="0" smtClean="0"/>
              <a:t>Create test Visualforce page</a:t>
            </a:r>
          </a:p>
          <a:p>
            <a:pPr lvl="1"/>
            <a:r>
              <a:rPr lang="en-US" dirty="0" smtClean="0"/>
              <a:t>Simply show current location</a:t>
            </a:r>
          </a:p>
          <a:p>
            <a:r>
              <a:rPr lang="en-US" dirty="0" smtClean="0"/>
              <a:t>Activate Site – everyone can play!</a:t>
            </a:r>
          </a:p>
          <a:p>
            <a:endParaRPr lang="en-US" dirty="0" smtClean="0"/>
          </a:p>
          <a:p>
            <a:pPr algn="ctr">
              <a:buNone/>
            </a:pPr>
            <a:r>
              <a:rPr lang="en-US" sz="4400" dirty="0" smtClean="0"/>
              <a:t>http://bit.ly/df11mashup</a:t>
            </a:r>
            <a:endParaRPr lang="en-US" sz="440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We’ve Made a Start</a:t>
            </a:r>
            <a:endParaRPr lang="en-US" dirty="0"/>
          </a:p>
        </p:txBody>
      </p:sp>
      <p:sp>
        <p:nvSpPr>
          <p:cNvPr id="3" name="Content Placeholder 2"/>
          <p:cNvSpPr>
            <a:spLocks noGrp="1"/>
          </p:cNvSpPr>
          <p:nvPr>
            <p:ph idx="1"/>
          </p:nvPr>
        </p:nvSpPr>
        <p:spPr/>
        <p:txBody>
          <a:bodyPr/>
          <a:lstStyle/>
          <a:p>
            <a:r>
              <a:rPr lang="en-US" dirty="0" smtClean="0"/>
              <a:t>We have the user’s location</a:t>
            </a:r>
          </a:p>
          <a:p>
            <a:r>
              <a:rPr lang="en-US" dirty="0" smtClean="0"/>
              <a:t>Next, we need to access SimpleGeo</a:t>
            </a:r>
          </a:p>
          <a:p>
            <a:endParaRPr lang="en-US" dirty="0" smtClean="0"/>
          </a:p>
          <a:p>
            <a:r>
              <a:rPr lang="en-US" dirty="0" smtClean="0"/>
              <a:t>But…</a:t>
            </a:r>
          </a:p>
          <a:p>
            <a:endParaRPr lang="en-US" dirty="0" smtClean="0"/>
          </a:p>
          <a:p>
            <a:r>
              <a:rPr lang="en-US" dirty="0" smtClean="0"/>
              <a:t>SimpleGeo uses OAuth 1.0 for authenticating client apps</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Let’s Add OAuthPlayground</a:t>
            </a:r>
            <a:endParaRPr lang="en-US" dirty="0"/>
          </a:p>
        </p:txBody>
      </p:sp>
      <p:sp>
        <p:nvSpPr>
          <p:cNvPr id="3" name="Content Placeholder 2"/>
          <p:cNvSpPr>
            <a:spLocks noGrp="1"/>
          </p:cNvSpPr>
          <p:nvPr>
            <p:ph idx="1"/>
          </p:nvPr>
        </p:nvSpPr>
        <p:spPr/>
        <p:txBody>
          <a:bodyPr/>
          <a:lstStyle/>
          <a:p>
            <a:r>
              <a:rPr lang="en-US" dirty="0" smtClean="0"/>
              <a:t>Pre-requisite for SimpleGeo</a:t>
            </a:r>
          </a:p>
          <a:p>
            <a:r>
              <a:rPr lang="en-US" dirty="0" smtClean="0"/>
              <a:t>Pull from https://github.com/metadaddy-sfdc/sfdc-oauth-playground</a:t>
            </a:r>
          </a:p>
          <a:p>
            <a:pPr lvl="1"/>
            <a:r>
              <a:rPr lang="en-US" dirty="0" smtClean="0"/>
              <a:t>Based on original by Jesper Joergensen</a:t>
            </a:r>
          </a:p>
          <a:p>
            <a:pPr lvl="1"/>
            <a:r>
              <a:rPr lang="en-US" dirty="0" smtClean="0"/>
              <a:t>Some patches for ‘two-legged’ OAuth etc</a:t>
            </a:r>
          </a:p>
          <a:p>
            <a:r>
              <a:rPr lang="en-US" dirty="0" smtClean="0"/>
              <a:t>Load SimpleGeo API credentials and test!</a:t>
            </a:r>
          </a:p>
          <a:p>
            <a:pPr lvl="1"/>
            <a:r>
              <a:rPr lang="en-US" dirty="0" smtClean="0"/>
              <a:t>http://api.simplegeo.com/1.0/context/ip.json</a:t>
            </a:r>
          </a:p>
          <a:p>
            <a:pPr lvl="1"/>
            <a:endParaRPr lang="en-US" dirty="0" smtClean="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for SimpleGeo Toolkit</a:t>
            </a:r>
            <a:endParaRPr lang="en-US" dirty="0"/>
          </a:p>
        </p:txBody>
      </p:sp>
      <p:sp>
        <p:nvSpPr>
          <p:cNvPr id="3" name="Content Placeholder 2"/>
          <p:cNvSpPr>
            <a:spLocks noGrp="1"/>
          </p:cNvSpPr>
          <p:nvPr>
            <p:ph idx="1"/>
          </p:nvPr>
        </p:nvSpPr>
        <p:spPr/>
        <p:txBody>
          <a:bodyPr/>
          <a:lstStyle/>
          <a:p>
            <a:r>
              <a:rPr lang="en-US" dirty="0" smtClean="0"/>
              <a:t>Pull toolkit from https://github.com/metadaddy-sfdc/Force.com-Toolkit-for-SimpleGeo</a:t>
            </a:r>
          </a:p>
          <a:p>
            <a:pPr lvl="1"/>
            <a:r>
              <a:rPr lang="en-US" dirty="0" smtClean="0"/>
              <a:t>Beta</a:t>
            </a:r>
          </a:p>
          <a:p>
            <a:pPr lvl="2"/>
            <a:r>
              <a:rPr lang="en-US" dirty="0" smtClean="0"/>
              <a:t>Includes patched JSONObject.cls</a:t>
            </a:r>
          </a:p>
          <a:p>
            <a:pPr lvl="2"/>
            <a:r>
              <a:rPr lang="en-US" dirty="0" smtClean="0"/>
              <a:t>Will be refactored when native JSON support arrives</a:t>
            </a:r>
          </a:p>
          <a:p>
            <a:pPr lvl="1"/>
            <a:r>
              <a:rPr lang="en-US" dirty="0" smtClean="0"/>
              <a:t>Sample page gets address from IP, browser location</a:t>
            </a:r>
          </a:p>
          <a:p>
            <a:pPr lvl="1"/>
            <a:r>
              <a:rPr lang="en-US" dirty="0" smtClean="0"/>
              <a:t>Heavy lifting is done in a simple custom controller</a:t>
            </a:r>
          </a:p>
          <a:p>
            <a:endParaRPr lang="en-US" dirty="0" smtClean="0"/>
          </a:p>
          <a:p>
            <a:endParaRPr lang="en-US" dirty="0" smtClean="0"/>
          </a:p>
          <a:p>
            <a:pPr algn="ctr">
              <a:buNone/>
            </a:pPr>
            <a:r>
              <a:rPr lang="en-US" sz="4400" dirty="0" smtClean="0"/>
              <a:t>http://bit.ly/df11mashup</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Social Element with Facebook</a:t>
            </a:r>
            <a:endParaRPr lang="en-US" dirty="0"/>
          </a:p>
        </p:txBody>
      </p:sp>
      <p:sp>
        <p:nvSpPr>
          <p:cNvPr id="3" name="Content Placeholder 2"/>
          <p:cNvSpPr>
            <a:spLocks noGrp="1"/>
          </p:cNvSpPr>
          <p:nvPr>
            <p:ph idx="1"/>
          </p:nvPr>
        </p:nvSpPr>
        <p:spPr/>
        <p:txBody>
          <a:bodyPr/>
          <a:lstStyle/>
          <a:p>
            <a:r>
              <a:rPr lang="en-US" dirty="0" smtClean="0"/>
              <a:t>Updated version of Force.com Toolkit for Facebook</a:t>
            </a:r>
          </a:p>
          <a:p>
            <a:r>
              <a:rPr lang="en-US" dirty="0" smtClean="0"/>
              <a:t>https://github.com/metadaddy-sfdc/Force.com-Toolkit-for-Facebook</a:t>
            </a:r>
          </a:p>
          <a:p>
            <a:r>
              <a:rPr lang="en-US" dirty="0" smtClean="0"/>
              <a:t>New version allows Sites app to log user in, call Facebook Graph APIs</a:t>
            </a:r>
          </a:p>
          <a:p>
            <a:r>
              <a:rPr lang="en-US" dirty="0" smtClean="0"/>
              <a:t>Beta</a:t>
            </a:r>
          </a:p>
          <a:p>
            <a:pPr lvl="1"/>
            <a:r>
              <a:rPr lang="en-US" dirty="0" smtClean="0"/>
              <a:t>Requires JSONObject.cls</a:t>
            </a:r>
          </a:p>
          <a:p>
            <a:pPr lvl="1"/>
            <a:r>
              <a:rPr lang="en-US" dirty="0" smtClean="0"/>
              <a:t>Will be refactored when native JSON support arrives</a:t>
            </a:r>
          </a:p>
          <a:p>
            <a:pPr lvl="1"/>
            <a:endParaRPr lang="en-US" dirty="0" smtClean="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Social!</a:t>
            </a:r>
            <a:endParaRPr lang="en-US" dirty="0"/>
          </a:p>
        </p:txBody>
      </p:sp>
      <p:sp>
        <p:nvSpPr>
          <p:cNvPr id="3" name="Content Placeholder 2"/>
          <p:cNvSpPr>
            <a:spLocks noGrp="1"/>
          </p:cNvSpPr>
          <p:nvPr>
            <p:ph idx="1"/>
          </p:nvPr>
        </p:nvSpPr>
        <p:spPr/>
        <p:txBody>
          <a:bodyPr/>
          <a:lstStyle/>
          <a:p>
            <a:r>
              <a:rPr lang="en-US" dirty="0" smtClean="0"/>
              <a:t>FacebookLoginController allows Force.com Sites app to be a Facebook app</a:t>
            </a:r>
          </a:p>
          <a:p>
            <a:pPr lvl="1"/>
            <a:r>
              <a:rPr lang="en-US" dirty="0" smtClean="0"/>
              <a:t>Create Facebook App</a:t>
            </a:r>
          </a:p>
          <a:p>
            <a:pPr lvl="1"/>
            <a:r>
              <a:rPr lang="en-US" dirty="0" smtClean="0"/>
              <a:t>Extend FacebookLoginController and setaction={!login} on your Visualforce page – see FacebookSamplePage</a:t>
            </a:r>
          </a:p>
          <a:p>
            <a:pPr lvl="1"/>
            <a:r>
              <a:rPr lang="en-US" dirty="0" smtClean="0"/>
              <a:t>Facebook Graph API</a:t>
            </a:r>
          </a:p>
          <a:p>
            <a:pPr lvl="2"/>
            <a:r>
              <a:rPr lang="en-US" dirty="0" smtClean="0"/>
              <a:t>Apex Code (controller)</a:t>
            </a:r>
          </a:p>
          <a:p>
            <a:pPr lvl="2"/>
            <a:r>
              <a:rPr lang="en-US" dirty="0" smtClean="0"/>
              <a:t>JavaScript (browser)</a:t>
            </a:r>
            <a:br>
              <a:rPr lang="en-US" dirty="0" smtClean="0"/>
            </a:br>
            <a:endParaRPr lang="en-US" dirty="0" smtClean="0"/>
          </a:p>
          <a:p>
            <a:pPr algn="ctr">
              <a:buNone/>
            </a:pPr>
            <a:r>
              <a:rPr lang="en-US" sz="3200" dirty="0" smtClean="0"/>
              <a:t>http://bit.ly/df11mashup</a:t>
            </a:r>
          </a:p>
          <a:p>
            <a:pPr algn="ctr">
              <a:buNone/>
            </a:pPr>
            <a:r>
              <a:rPr lang="en-US" sz="3200" dirty="0" smtClean="0"/>
              <a:t>http://apps.facebook.com/dfmashup</a:t>
            </a:r>
            <a:endParaRPr lang="en-US" sz="320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 It Up a Bit!</a:t>
            </a:r>
            <a:endParaRPr lang="en-US" dirty="0"/>
          </a:p>
        </p:txBody>
      </p:sp>
      <p:sp>
        <p:nvSpPr>
          <p:cNvPr id="3" name="Content Placeholder 2"/>
          <p:cNvSpPr>
            <a:spLocks noGrp="1"/>
          </p:cNvSpPr>
          <p:nvPr>
            <p:ph idx="1"/>
          </p:nvPr>
        </p:nvSpPr>
        <p:spPr/>
        <p:txBody>
          <a:bodyPr/>
          <a:lstStyle/>
          <a:p>
            <a:r>
              <a:rPr lang="en-US" dirty="0" smtClean="0"/>
              <a:t>Add a record to a SimpleGeo Layer for each user visit</a:t>
            </a:r>
          </a:p>
          <a:p>
            <a:pPr lvl="1"/>
            <a:r>
              <a:rPr lang="en-US" dirty="0" smtClean="0"/>
              <a:t>Create Layer in SimpleGeo browser console</a:t>
            </a:r>
          </a:p>
          <a:p>
            <a:pPr lvl="1"/>
            <a:r>
              <a:rPr lang="en-US" dirty="0" smtClean="0"/>
              <a:t>SimpleGeo record ID is Facebook ID</a:t>
            </a:r>
          </a:p>
          <a:p>
            <a:r>
              <a:rPr lang="en-US" dirty="0" smtClean="0"/>
              <a:t>Get nearby records</a:t>
            </a:r>
          </a:p>
          <a:p>
            <a:pPr lvl="1"/>
            <a:r>
              <a:rPr lang="en-US" dirty="0" smtClean="0"/>
              <a:t>Just dump them to the browser page for now</a:t>
            </a:r>
          </a:p>
          <a:p>
            <a:pPr lvl="1"/>
            <a:r>
              <a:rPr lang="en-US" dirty="0" smtClean="0"/>
              <a:t>We’re almost done!</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Final Touches</a:t>
            </a:r>
            <a:endParaRPr lang="en-US" dirty="0"/>
          </a:p>
        </p:txBody>
      </p:sp>
      <p:sp>
        <p:nvSpPr>
          <p:cNvPr id="3" name="Content Placeholder 2"/>
          <p:cNvSpPr>
            <a:spLocks noGrp="1"/>
          </p:cNvSpPr>
          <p:nvPr>
            <p:ph idx="1"/>
          </p:nvPr>
        </p:nvSpPr>
        <p:spPr/>
        <p:txBody>
          <a:bodyPr/>
          <a:lstStyle/>
          <a:p>
            <a:r>
              <a:rPr lang="en-US" dirty="0" smtClean="0"/>
              <a:t>Show a table of users</a:t>
            </a:r>
          </a:p>
          <a:p>
            <a:pPr lvl="1"/>
            <a:r>
              <a:rPr lang="en-US" dirty="0" smtClean="0"/>
              <a:t>Exclude ‘me’!</a:t>
            </a:r>
          </a:p>
          <a:p>
            <a:pPr lvl="1"/>
            <a:r>
              <a:rPr lang="en-US" dirty="0" smtClean="0"/>
              <a:t>Exclude records older than a given age</a:t>
            </a:r>
          </a:p>
          <a:p>
            <a:pPr lvl="1"/>
            <a:r>
              <a:rPr lang="en-US" dirty="0" smtClean="0"/>
              <a:t>Each user has distance, profile picture, link to profile, add friends button</a:t>
            </a:r>
          </a:p>
        </p:txBody>
      </p:sp>
    </p:spTree>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We’re Done!</a:t>
            </a:r>
            <a:endParaRPr lang="en-US" dirty="0"/>
          </a:p>
        </p:txBody>
      </p:sp>
      <p:sp>
        <p:nvSpPr>
          <p:cNvPr id="3" name="Content Placeholder 2"/>
          <p:cNvSpPr>
            <a:spLocks noGrp="1"/>
          </p:cNvSpPr>
          <p:nvPr>
            <p:ph idx="1"/>
          </p:nvPr>
        </p:nvSpPr>
        <p:spPr/>
        <p:txBody>
          <a:bodyPr/>
          <a:lstStyle/>
          <a:p>
            <a:r>
              <a:rPr lang="en-US" dirty="0" smtClean="0"/>
              <a:t>Stop the clock!</a:t>
            </a:r>
            <a:endParaRPr lang="en-US" dirty="0"/>
          </a:p>
        </p:txBody>
      </p:sp>
    </p:spTree>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to Remember</a:t>
            </a:r>
            <a:endParaRPr lang="en-US" dirty="0"/>
          </a:p>
        </p:txBody>
      </p:sp>
      <p:sp>
        <p:nvSpPr>
          <p:cNvPr id="3" name="Content Placeholder 2"/>
          <p:cNvSpPr>
            <a:spLocks noGrp="1"/>
          </p:cNvSpPr>
          <p:nvPr>
            <p:ph idx="1"/>
          </p:nvPr>
        </p:nvSpPr>
        <p:spPr/>
        <p:txBody>
          <a:bodyPr/>
          <a:lstStyle/>
          <a:p>
            <a:r>
              <a:rPr lang="en-US" dirty="0" smtClean="0"/>
              <a:t>Leverage toolkit code to avoid writing it yourself</a:t>
            </a:r>
          </a:p>
          <a:p>
            <a:r>
              <a:rPr lang="en-US" dirty="0" smtClean="0"/>
              <a:t>Combine toolkits to meet business requirements</a:t>
            </a:r>
          </a:p>
          <a:p>
            <a:r>
              <a:rPr lang="en-US" dirty="0" smtClean="0"/>
              <a:t>Think about where processing needs to take place</a:t>
            </a:r>
          </a:p>
          <a:p>
            <a:pPr lvl="1"/>
            <a:r>
              <a:rPr lang="en-US" dirty="0" smtClean="0"/>
              <a:t>Visualforce/Apex vs JavaScript/Apex</a:t>
            </a:r>
          </a:p>
          <a:p>
            <a:pPr lvl="1"/>
            <a:r>
              <a:rPr lang="en-US" dirty="0" smtClean="0"/>
              <a:t>Action methods vs JavaScript remoting</a:t>
            </a:r>
          </a:p>
          <a:p>
            <a:r>
              <a:rPr lang="en-US" dirty="0" smtClean="0"/>
              <a:t>Have fun!</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2"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2"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childTnLst>
                                </p:cTn>
                              </p:par>
                              <p:par>
                                <p:cTn id="55" presetID="1" presetClass="entr" presetSubtype="0" fill="hold" grpId="2"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childTnLst>
                                </p:cTn>
                              </p:par>
                              <p:par>
                                <p:cTn id="57" presetID="1" presetClass="entr" presetSubtype="0" fill="hold" grpId="2" nodeType="with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3" nodeType="clickEffect">
                                  <p:stCondLst>
                                    <p:cond delay="0"/>
                                  </p:stCondLst>
                                  <p:childTnLst>
                                    <p:set>
                                      <p:cBhvr>
                                        <p:cTn id="6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3" nodeType="clickEffect">
                                  <p:stCondLst>
                                    <p:cond delay="0"/>
                                  </p:stCondLst>
                                  <p:childTnLst>
                                    <p:set>
                                      <p:cBhvr>
                                        <p:cTn id="7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3" nodeType="clickEffect">
                                  <p:stCondLst>
                                    <p:cond delay="0"/>
                                  </p:stCondLst>
                                  <p:childTnLst>
                                    <p:set>
                                      <p:cBhvr>
                                        <p:cTn id="74" dur="1" fill="hold">
                                          <p:stCondLst>
                                            <p:cond delay="0"/>
                                          </p:stCondLst>
                                        </p:cTn>
                                        <p:tgtEl>
                                          <p:spTgt spid="3">
                                            <p:txEl>
                                              <p:pRg st="2" end="2"/>
                                            </p:txEl>
                                          </p:spTgt>
                                        </p:tgtEl>
                                        <p:attrNameLst>
                                          <p:attrName>style.visibility</p:attrName>
                                        </p:attrNameLst>
                                      </p:cBhvr>
                                      <p:to>
                                        <p:strVal val="visible"/>
                                      </p:to>
                                    </p:set>
                                  </p:childTnLst>
                                </p:cTn>
                              </p:par>
                              <p:par>
                                <p:cTn id="75" presetID="1" presetClass="entr" presetSubtype="0" fill="hold" grpId="3" nodeType="withEffect">
                                  <p:stCondLst>
                                    <p:cond delay="0"/>
                                  </p:stCondLst>
                                  <p:childTnLst>
                                    <p:set>
                                      <p:cBhvr>
                                        <p:cTn id="76" dur="1" fill="hold">
                                          <p:stCondLst>
                                            <p:cond delay="0"/>
                                          </p:stCondLst>
                                        </p:cTn>
                                        <p:tgtEl>
                                          <p:spTgt spid="3">
                                            <p:txEl>
                                              <p:pRg st="3" end="3"/>
                                            </p:txEl>
                                          </p:spTgt>
                                        </p:tgtEl>
                                        <p:attrNameLst>
                                          <p:attrName>style.visibility</p:attrName>
                                        </p:attrNameLst>
                                      </p:cBhvr>
                                      <p:to>
                                        <p:strVal val="visible"/>
                                      </p:to>
                                    </p:set>
                                  </p:childTnLst>
                                </p:cTn>
                              </p:par>
                              <p:par>
                                <p:cTn id="77" presetID="1" presetClass="entr" presetSubtype="0" fill="hold" grpId="3" nodeType="with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3" nodeType="clickEffect">
                                  <p:stCondLst>
                                    <p:cond delay="0"/>
                                  </p:stCondLst>
                                  <p:childTnLst>
                                    <p:set>
                                      <p:cBhvr>
                                        <p:cTn id="8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4" nodeType="clickEffect">
                                  <p:stCondLst>
                                    <p:cond delay="0"/>
                                  </p:stCondLst>
                                  <p:childTnLst>
                                    <p:set>
                                      <p:cBhvr>
                                        <p:cTn id="8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4" nodeType="clickEffect">
                                  <p:stCondLst>
                                    <p:cond delay="0"/>
                                  </p:stCondLst>
                                  <p:childTnLst>
                                    <p:set>
                                      <p:cBhvr>
                                        <p:cTn id="9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4" nodeType="clickEffect">
                                  <p:stCondLst>
                                    <p:cond delay="0"/>
                                  </p:stCondLst>
                                  <p:childTnLst>
                                    <p:set>
                                      <p:cBhvr>
                                        <p:cTn id="94" dur="1" fill="hold">
                                          <p:stCondLst>
                                            <p:cond delay="0"/>
                                          </p:stCondLst>
                                        </p:cTn>
                                        <p:tgtEl>
                                          <p:spTgt spid="3">
                                            <p:txEl>
                                              <p:pRg st="2" end="2"/>
                                            </p:txEl>
                                          </p:spTgt>
                                        </p:tgtEl>
                                        <p:attrNameLst>
                                          <p:attrName>style.visibility</p:attrName>
                                        </p:attrNameLst>
                                      </p:cBhvr>
                                      <p:to>
                                        <p:strVal val="visible"/>
                                      </p:to>
                                    </p:set>
                                  </p:childTnLst>
                                </p:cTn>
                              </p:par>
                              <p:par>
                                <p:cTn id="95" presetID="1" presetClass="entr" presetSubtype="0" fill="hold" grpId="4" nodeType="withEffect">
                                  <p:stCondLst>
                                    <p:cond delay="0"/>
                                  </p:stCondLst>
                                  <p:childTnLst>
                                    <p:set>
                                      <p:cBhvr>
                                        <p:cTn id="96" dur="1" fill="hold">
                                          <p:stCondLst>
                                            <p:cond delay="0"/>
                                          </p:stCondLst>
                                        </p:cTn>
                                        <p:tgtEl>
                                          <p:spTgt spid="3">
                                            <p:txEl>
                                              <p:pRg st="3" end="3"/>
                                            </p:txEl>
                                          </p:spTgt>
                                        </p:tgtEl>
                                        <p:attrNameLst>
                                          <p:attrName>style.visibility</p:attrName>
                                        </p:attrNameLst>
                                      </p:cBhvr>
                                      <p:to>
                                        <p:strVal val="visible"/>
                                      </p:to>
                                    </p:set>
                                  </p:childTnLst>
                                </p:cTn>
                              </p:par>
                              <p:par>
                                <p:cTn id="97" presetID="1" presetClass="entr" presetSubtype="0" fill="hold" grpId="4" nodeType="withEffect">
                                  <p:stCondLst>
                                    <p:cond delay="0"/>
                                  </p:stCondLst>
                                  <p:childTnLst>
                                    <p:set>
                                      <p:cBhvr>
                                        <p:cTn id="9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4" nodeType="clickEffect">
                                  <p:stCondLst>
                                    <p:cond delay="0"/>
                                  </p:stCondLst>
                                  <p:childTnLst>
                                    <p:set>
                                      <p:cBhvr>
                                        <p:cTn id="10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3" grpId="2" build="p"/>
      <p:bldP spid="3" grpId="3" build="p"/>
      <p:bldP spid="3" grpId="4"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rIns="81259"/>
          <a:lstStyle/>
          <a:p>
            <a:pPr indent="0" eaLnBrk="1" hangingPunct="1"/>
            <a:r>
              <a:rPr lang="en-US" dirty="0">
                <a:latin typeface="Arial" charset="0"/>
                <a:ea typeface="ヒラギノ角ゴ ProN W6" charset="0"/>
                <a:cs typeface="Arial" charset="0"/>
              </a:rPr>
              <a:t>Safe Harbor</a:t>
            </a:r>
          </a:p>
        </p:txBody>
      </p:sp>
      <p:sp>
        <p:nvSpPr>
          <p:cNvPr id="9218" name="Rectangle 3"/>
          <p:cNvSpPr>
            <a:spLocks/>
          </p:cNvSpPr>
          <p:nvPr/>
        </p:nvSpPr>
        <p:spPr bwMode="auto">
          <a:xfrm>
            <a:off x="509588" y="1037716"/>
            <a:ext cx="8216900" cy="505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29" bIns="0"/>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a:solidFill>
                  <a:srgbClr val="4D4D4D"/>
                </a:solidFill>
                <a:latin typeface="Arial"/>
                <a:cs typeface="Arial"/>
              </a:rPr>
              <a:t>Safe harbor statement under the Private Securities Litigation Reform Act of 1995:</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a:solidFill>
                  <a:srgbClr val="4D4D4D"/>
                </a:solidFill>
                <a:latin typeface="Arial"/>
                <a:cs typeface="Arial"/>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a:solidFill>
                  <a:srgbClr val="4D4D4D"/>
                </a:solidFill>
                <a:latin typeface="Arial"/>
                <a:cs typeface="Arial"/>
              </a:rPr>
              <a:t>This presentation may contain forward-looking statements that involve risks, uncertainties, and assumptions. If any such uncertainties materialize or if any of the assumptions proves incorrect, the results of salesforce.com, inc. could differ materially from the results expressed or implied by the forward-looking statements we make. All statements other than statements of historical fact could be deemed forward-looking, including any projections of product or service availability,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a:solidFill>
                  <a:srgbClr val="4D4D4D"/>
                </a:solidFill>
                <a:latin typeface="Arial"/>
                <a:cs typeface="Arial"/>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a:solidFill>
                  <a:srgbClr val="4D4D4D"/>
                </a:solidFill>
                <a:latin typeface="Arial"/>
                <a:cs typeface="Arial"/>
              </a:rPr>
              <a:t>The risks and uncertainties referred to above include – but are not limited to – risks associated with developing and delivering new functionality for our service, new products and services, our new business model, our past operating losses, possible fluctuations in our operating results and rate of growth, interruptions or delays in our Web hosting, breach of our security measures, the outcome of intellectual property and other litigation, risks associated with possible mergers and acquisitions, the immature market in which we operate, our relatively limited operating history, our ability to expand, retain, and motivate our employees and manage our growth, new releases of our service and successful customer deployment, our limited history reselling non-salesforce.com products, and utilization and selling to larger enterprise customers. Further information on potential factors that could affect the financial results of salesforce.com, inc. is included in our annual report on Form 10-Q for the most recent fiscal quarter ended </a:t>
            </a:r>
            <a:r>
              <a:rPr lang="en-US" sz="1200" dirty="0" smtClean="0">
                <a:solidFill>
                  <a:srgbClr val="4D4D4D"/>
                </a:solidFill>
                <a:latin typeface="Arial"/>
                <a:cs typeface="Arial"/>
              </a:rPr>
              <a:t>July 31, 2011. </a:t>
            </a:r>
            <a:r>
              <a:rPr lang="en-US" sz="1200" dirty="0">
                <a:solidFill>
                  <a:srgbClr val="4D4D4D"/>
                </a:solidFill>
                <a:latin typeface="Arial"/>
                <a:cs typeface="Arial"/>
              </a:rPr>
              <a:t>This documents and others containing important disclosures are available on the SEC Filings section of the Investor Information section of our Web site.</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a:solidFill>
                  <a:srgbClr val="4D4D4D"/>
                </a:solidFill>
                <a:latin typeface="Arial"/>
                <a:cs typeface="Arial"/>
              </a:rPr>
              <a:t> </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dirty="0">
                <a:solidFill>
                  <a:srgbClr val="4D4D4D"/>
                </a:solidFill>
                <a:latin typeface="Arial"/>
                <a:cs typeface="Arial"/>
              </a:rPr>
              <a:t>Any unreleased services or features referenced in this or other presentations, press releases or public statements are not currently available and may not be delivered on time or at all. Customers who purchase our services should make the purchase decisions based upon features that are currently available. Salesforce.com, inc. assumes no obligation and does not intend to update these forward-looking statements.</a:t>
            </a:r>
          </a:p>
        </p:txBody>
      </p:sp>
    </p:spTree>
    <p:extLst>
      <p:ext uri="{BB962C8B-B14F-4D97-AF65-F5344CB8AC3E}">
        <p14:creationId xmlns:p14="http://schemas.microsoft.com/office/powerpoint/2010/main" val="13363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Party Pic.png"/>
          <p:cNvPicPr>
            <a:picLocks noGrp="1" noChangeAspect="1"/>
          </p:cNvPicPr>
          <p:nvPr>
            <p:ph type="pic" sz="quarter" idx="10"/>
          </p:nvPr>
        </p:nvPicPr>
        <p:blipFill>
          <a:blip r:embed="rId2"/>
          <a:stretch>
            <a:fillRect/>
          </a:stretch>
        </p:blipFill>
        <p:spPr>
          <a:xfrm>
            <a:off x="1914334" y="1618299"/>
            <a:ext cx="2019300" cy="2019300"/>
          </a:xfrm>
          <a:prstGeom prst="rect">
            <a:avLst/>
          </a:prstGeom>
          <a:noFill/>
          <a:ln>
            <a:noFill/>
          </a:ln>
        </p:spPr>
      </p:pic>
      <p:sp>
        <p:nvSpPr>
          <p:cNvPr id="8" name="Text Placeholder 7"/>
          <p:cNvSpPr>
            <a:spLocks noGrp="1"/>
          </p:cNvSpPr>
          <p:nvPr>
            <p:ph type="body" sz="quarter" idx="14"/>
          </p:nvPr>
        </p:nvSpPr>
        <p:spPr>
          <a:xfrm>
            <a:off x="4564062" y="1812925"/>
            <a:ext cx="3657917" cy="434975"/>
          </a:xfrm>
        </p:spPr>
        <p:txBody>
          <a:bodyPr/>
          <a:lstStyle/>
          <a:p>
            <a:r>
              <a:rPr lang="en-US" dirty="0" smtClean="0"/>
              <a:t>Pat Patterson</a:t>
            </a:r>
          </a:p>
          <a:p>
            <a:r>
              <a:rPr lang="en-US" b="0" dirty="0" smtClean="0"/>
              <a:t>@metadaddy</a:t>
            </a:r>
          </a:p>
          <a:p>
            <a:r>
              <a:rPr lang="en-US" b="0" dirty="0" smtClean="0"/>
              <a:t>ppatterson@salesforce.com</a:t>
            </a:r>
            <a:endParaRPr lang="en-US" b="0" dirty="0"/>
          </a:p>
        </p:txBody>
      </p:sp>
      <p:sp>
        <p:nvSpPr>
          <p:cNvPr id="9" name="Text Placeholder 8"/>
          <p:cNvSpPr>
            <a:spLocks noGrp="1"/>
          </p:cNvSpPr>
          <p:nvPr>
            <p:ph type="body" sz="quarter" idx="15"/>
          </p:nvPr>
        </p:nvSpPr>
        <p:spPr>
          <a:xfrm>
            <a:off x="4563745" y="3002280"/>
            <a:ext cx="3658235" cy="373063"/>
          </a:xfrm>
        </p:spPr>
        <p:txBody>
          <a:bodyPr/>
          <a:lstStyle/>
          <a:p>
            <a:r>
              <a:rPr lang="en-US" dirty="0" smtClean="0"/>
              <a:t>Principal Developer Evangelist</a:t>
            </a:r>
            <a:endParaRPr lang="en-US" dirty="0"/>
          </a:p>
        </p:txBody>
      </p:sp>
      <p:sp>
        <p:nvSpPr>
          <p:cNvPr id="5" name="TextBox 4"/>
          <p:cNvSpPr txBox="1"/>
          <p:nvPr/>
        </p:nvSpPr>
        <p:spPr>
          <a:xfrm>
            <a:off x="951245" y="4537642"/>
            <a:ext cx="7241510" cy="646331"/>
          </a:xfrm>
          <a:prstGeom prst="rect">
            <a:avLst/>
          </a:prstGeom>
          <a:noFill/>
        </p:spPr>
        <p:txBody>
          <a:bodyPr wrap="none" rtlCol="0">
            <a:spAutoFit/>
          </a:bodyPr>
          <a:lstStyle/>
          <a:p>
            <a:pPr algn="ctr"/>
            <a:r>
              <a:rPr lang="en-US" sz="3600" dirty="0" smtClean="0"/>
              <a:t>https://github.com/metadaddy-sfdc</a:t>
            </a:r>
          </a:p>
        </p:txBody>
      </p:sp>
    </p:spTree>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p:nvPr>
        </p:nvSpPr>
        <p:spPr/>
        <p:txBody>
          <a:bodyPr/>
          <a:lstStyle/>
          <a:p>
            <a:r>
              <a:rPr lang="en-US" dirty="0" smtClean="0">
                <a:ea typeface="ＭＳ Ｐゴシック" pitchFamily="-97" charset="-128"/>
              </a:rPr>
              <a:t>Mashing Up the Cloud with Force.com Toolkits</a:t>
            </a:r>
            <a:endParaRPr lang="en-US" dirty="0"/>
          </a:p>
        </p:txBody>
      </p:sp>
      <p:sp>
        <p:nvSpPr>
          <p:cNvPr id="15" name="Text Placeholder 14"/>
          <p:cNvSpPr>
            <a:spLocks noGrp="1"/>
          </p:cNvSpPr>
          <p:nvPr>
            <p:ph type="body" idx="10"/>
          </p:nvPr>
        </p:nvSpPr>
        <p:spPr/>
        <p:txBody>
          <a:bodyPr/>
          <a:lstStyle/>
          <a:p>
            <a:r>
              <a:rPr lang="en-US" dirty="0" smtClean="0"/>
              <a:t>Pat Patterson, salesforce.com, @metadaddy</a:t>
            </a:r>
          </a:p>
        </p:txBody>
      </p:sp>
    </p:spTree>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solidFill>
                  <a:schemeClr val="accent4">
                    <a:lumMod val="65000"/>
                    <a:lumOff val="35000"/>
                  </a:schemeClr>
                </a:solidFill>
              </a:rPr>
              <a:t>But wait, the DevZone has more!</a:t>
            </a:r>
            <a:endParaRPr lang="en-US" i="1" dirty="0">
              <a:solidFill>
                <a:schemeClr val="accent4">
                  <a:lumMod val="65000"/>
                  <a:lumOff val="35000"/>
                </a:schemeClr>
              </a:solidFill>
            </a:endParaRPr>
          </a:p>
        </p:txBody>
      </p:sp>
      <p:sp>
        <p:nvSpPr>
          <p:cNvPr id="3" name="Content Placeholder 2"/>
          <p:cNvSpPr>
            <a:spLocks noGrp="1"/>
          </p:cNvSpPr>
          <p:nvPr>
            <p:ph idx="1"/>
          </p:nvPr>
        </p:nvSpPr>
        <p:spPr>
          <a:xfrm>
            <a:off x="159488" y="1162047"/>
            <a:ext cx="8463516" cy="4409411"/>
          </a:xfrm>
        </p:spPr>
        <p:txBody>
          <a:bodyPr/>
          <a:lstStyle/>
          <a:p>
            <a:pPr>
              <a:buNone/>
            </a:pPr>
            <a:r>
              <a:rPr lang="en-US" b="1" dirty="0" smtClean="0">
                <a:solidFill>
                  <a:srgbClr val="00B0F0"/>
                </a:solidFill>
              </a:rPr>
              <a:t>Hackathon </a:t>
            </a:r>
          </a:p>
          <a:p>
            <a:pPr lvl="1">
              <a:buNone/>
            </a:pPr>
            <a:r>
              <a:rPr lang="en-US" sz="1800" dirty="0" smtClean="0">
                <a:solidFill>
                  <a:schemeClr val="accent4">
                    <a:lumMod val="65000"/>
                    <a:lumOff val="35000"/>
                  </a:schemeClr>
                </a:solidFill>
              </a:rPr>
              <a:t>Check out the Finale, Thurs, 2:30pm</a:t>
            </a:r>
          </a:p>
          <a:p>
            <a:pPr>
              <a:buNone/>
            </a:pPr>
            <a:r>
              <a:rPr lang="en-US" b="1" dirty="0" smtClean="0">
                <a:solidFill>
                  <a:srgbClr val="00B0F0"/>
                </a:solidFill>
              </a:rPr>
              <a:t>Open Source Lab</a:t>
            </a:r>
          </a:p>
          <a:p>
            <a:pPr lvl="1">
              <a:buNone/>
            </a:pPr>
            <a:r>
              <a:rPr lang="en-US" sz="1800" dirty="0" smtClean="0">
                <a:solidFill>
                  <a:schemeClr val="accent4">
                    <a:lumMod val="65000"/>
                    <a:lumOff val="35000"/>
                  </a:schemeClr>
                </a:solidFill>
              </a:rPr>
              <a:t>Discover new &amp; interesting open projects</a:t>
            </a:r>
            <a:endParaRPr lang="en-US" dirty="0" smtClean="0">
              <a:solidFill>
                <a:schemeClr val="accent4">
                  <a:lumMod val="65000"/>
                  <a:lumOff val="35000"/>
                </a:schemeClr>
              </a:solidFill>
            </a:endParaRPr>
          </a:p>
          <a:p>
            <a:pPr>
              <a:buNone/>
            </a:pPr>
            <a:r>
              <a:rPr lang="en-US" b="1" dirty="0" smtClean="0">
                <a:solidFill>
                  <a:srgbClr val="00B0F0"/>
                </a:solidFill>
              </a:rPr>
              <a:t>Lightning Forum</a:t>
            </a:r>
          </a:p>
          <a:p>
            <a:pPr lvl="1">
              <a:buNone/>
            </a:pPr>
            <a:r>
              <a:rPr lang="en-US" sz="1800" dirty="0" smtClean="0">
                <a:solidFill>
                  <a:schemeClr val="accent4">
                    <a:lumMod val="65000"/>
                    <a:lumOff val="35000"/>
                  </a:schemeClr>
                </a:solidFill>
              </a:rPr>
              <a:t>Drop in for a quick blast of knowledge</a:t>
            </a:r>
          </a:p>
          <a:p>
            <a:pPr>
              <a:buNone/>
            </a:pPr>
            <a:r>
              <a:rPr lang="en-US" b="1" dirty="0" smtClean="0">
                <a:solidFill>
                  <a:srgbClr val="00B0F0"/>
                </a:solidFill>
              </a:rPr>
              <a:t>Tech Demos</a:t>
            </a:r>
            <a:r>
              <a:rPr lang="en-US" sz="1800" dirty="0" smtClean="0">
                <a:solidFill>
                  <a:srgbClr val="00B0F0"/>
                </a:solidFill>
              </a:rPr>
              <a:t>	</a:t>
            </a:r>
            <a:r>
              <a:rPr lang="en-US" sz="1800" dirty="0" smtClean="0"/>
              <a:t>		   </a:t>
            </a:r>
          </a:p>
          <a:p>
            <a:pPr lvl="1">
              <a:buNone/>
            </a:pPr>
            <a:r>
              <a:rPr lang="en-US" sz="1800" dirty="0" smtClean="0">
                <a:solidFill>
                  <a:schemeClr val="accent4">
                    <a:lumMod val="65000"/>
                    <a:lumOff val="35000"/>
                  </a:schemeClr>
                </a:solidFill>
              </a:rPr>
              <a:t>See and learn the latest from the experts</a:t>
            </a:r>
          </a:p>
          <a:p>
            <a:pPr>
              <a:buNone/>
            </a:pPr>
            <a:r>
              <a:rPr lang="en-US" b="1" dirty="0" smtClean="0">
                <a:solidFill>
                  <a:srgbClr val="00B0F0"/>
                </a:solidFill>
              </a:rPr>
              <a:t>Code Consultations</a:t>
            </a:r>
          </a:p>
          <a:p>
            <a:pPr>
              <a:buNone/>
            </a:pPr>
            <a:r>
              <a:rPr lang="en-US" sz="1600" b="1" dirty="0" smtClean="0"/>
              <a:t>	</a:t>
            </a:r>
            <a:r>
              <a:rPr lang="en-US" sz="1800" dirty="0" smtClean="0">
                <a:solidFill>
                  <a:schemeClr val="accent4">
                    <a:lumMod val="65000"/>
                    <a:lumOff val="35000"/>
                  </a:schemeClr>
                </a:solidFill>
              </a:rPr>
              <a:t>  Sign up for 1:1 sessions at the Welcome Desk</a:t>
            </a:r>
          </a:p>
          <a:p>
            <a:pPr>
              <a:buNone/>
            </a:pPr>
            <a:r>
              <a:rPr lang="en-US" sz="1600" b="1" dirty="0" smtClean="0"/>
              <a:t>		       </a:t>
            </a:r>
          </a:p>
          <a:p>
            <a:pPr>
              <a:buNone/>
            </a:pPr>
            <a:r>
              <a:rPr lang="en-US" sz="1600" b="1" dirty="0" smtClean="0"/>
              <a:t>			</a:t>
            </a:r>
            <a:endParaRPr lang="en-US" sz="1600" dirty="0" smtClean="0"/>
          </a:p>
          <a:p>
            <a:pPr>
              <a:buNone/>
            </a:pPr>
            <a:endParaRPr lang="en-US" sz="1600" dirty="0" smtClean="0"/>
          </a:p>
        </p:txBody>
      </p:sp>
      <p:pic>
        <p:nvPicPr>
          <p:cNvPr id="6" name="Picture 5" descr="twitter_logo.jpg"/>
          <p:cNvPicPr>
            <a:picLocks noChangeAspect="1"/>
          </p:cNvPicPr>
          <p:nvPr/>
        </p:nvPicPr>
        <p:blipFill>
          <a:blip r:embed="rId2"/>
          <a:stretch>
            <a:fillRect/>
          </a:stretch>
        </p:blipFill>
        <p:spPr>
          <a:xfrm>
            <a:off x="1093596" y="6126126"/>
            <a:ext cx="820263" cy="246299"/>
          </a:xfrm>
          <a:prstGeom prst="rect">
            <a:avLst/>
          </a:prstGeom>
        </p:spPr>
      </p:pic>
      <p:pic>
        <p:nvPicPr>
          <p:cNvPr id="13" name="Picture 12" descr="database-wTag-white-rgb.png"/>
          <p:cNvPicPr>
            <a:picLocks noChangeAspect="1"/>
          </p:cNvPicPr>
          <p:nvPr/>
        </p:nvPicPr>
        <p:blipFill>
          <a:blip r:embed="rId3"/>
          <a:stretch>
            <a:fillRect/>
          </a:stretch>
        </p:blipFill>
        <p:spPr>
          <a:xfrm>
            <a:off x="6528390" y="5142237"/>
            <a:ext cx="2200939" cy="444634"/>
          </a:xfrm>
          <a:prstGeom prst="rect">
            <a:avLst/>
          </a:prstGeom>
        </p:spPr>
      </p:pic>
      <p:pic>
        <p:nvPicPr>
          <p:cNvPr id="14" name="Picture 13" descr="heroku.png"/>
          <p:cNvPicPr>
            <a:picLocks noChangeAspect="1"/>
          </p:cNvPicPr>
          <p:nvPr/>
        </p:nvPicPr>
        <p:blipFill>
          <a:blip r:embed="rId4"/>
          <a:stretch>
            <a:fillRect/>
          </a:stretch>
        </p:blipFill>
        <p:spPr>
          <a:xfrm>
            <a:off x="6181500" y="4513743"/>
            <a:ext cx="1203725" cy="387867"/>
          </a:xfrm>
          <a:prstGeom prst="rect">
            <a:avLst/>
          </a:prstGeom>
        </p:spPr>
      </p:pic>
      <p:pic>
        <p:nvPicPr>
          <p:cNvPr id="15" name="Picture 14" descr="forcedotcom.png"/>
          <p:cNvPicPr>
            <a:picLocks noChangeAspect="1"/>
          </p:cNvPicPr>
          <p:nvPr/>
        </p:nvPicPr>
        <p:blipFill>
          <a:blip r:embed="rId5"/>
          <a:stretch>
            <a:fillRect/>
          </a:stretch>
        </p:blipFill>
        <p:spPr>
          <a:xfrm>
            <a:off x="5103345" y="3870253"/>
            <a:ext cx="1620327" cy="459497"/>
          </a:xfrm>
          <a:prstGeom prst="rect">
            <a:avLst/>
          </a:prstGeom>
        </p:spPr>
      </p:pic>
      <p:sp>
        <p:nvSpPr>
          <p:cNvPr id="20" name="TextBox 19"/>
          <p:cNvSpPr txBox="1"/>
          <p:nvPr/>
        </p:nvSpPr>
        <p:spPr>
          <a:xfrm>
            <a:off x="1850065" y="6124354"/>
            <a:ext cx="1180131" cy="276999"/>
          </a:xfrm>
          <a:prstGeom prst="rect">
            <a:avLst/>
          </a:prstGeom>
          <a:noFill/>
        </p:spPr>
        <p:txBody>
          <a:bodyPr wrap="none" rtlCol="0">
            <a:spAutoFit/>
          </a:bodyPr>
          <a:lstStyle/>
          <a:p>
            <a:r>
              <a:rPr lang="en-US" sz="1200" dirty="0" smtClean="0"/>
              <a:t>@forcedotcom</a:t>
            </a:r>
            <a:endParaRPr lang="en-US" sz="1200" dirty="0"/>
          </a:p>
        </p:txBody>
      </p:sp>
      <p:pic>
        <p:nvPicPr>
          <p:cNvPr id="17" name="Picture 16" descr="Dev_lab_demo.png"/>
          <p:cNvPicPr>
            <a:picLocks noChangeAspect="1"/>
          </p:cNvPicPr>
          <p:nvPr/>
        </p:nvPicPr>
        <p:blipFill>
          <a:blip r:embed="rId6"/>
          <a:stretch>
            <a:fillRect/>
          </a:stretch>
        </p:blipFill>
        <p:spPr>
          <a:xfrm>
            <a:off x="5242421" y="1305538"/>
            <a:ext cx="3476277" cy="23123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484040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25033" y="1689904"/>
            <a:ext cx="3634451" cy="1967696"/>
          </a:xfrm>
          <a:prstGeom prst="rect">
            <a:avLst/>
          </a:prstGeom>
          <a:gradFill>
            <a:gsLst>
              <a:gs pos="0">
                <a:schemeClr val="accent5">
                  <a:lumMod val="75000"/>
                </a:schemeClr>
              </a:gs>
              <a:gs pos="53000">
                <a:schemeClr val="accent1"/>
              </a:gs>
              <a:gs pos="83000">
                <a:schemeClr val="accent5"/>
              </a:gs>
              <a:gs pos="100000">
                <a:schemeClr val="accent3"/>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 name="Picture 2"/>
          <p:cNvPicPr>
            <a:picLocks noChangeAspect="1" noChangeArrowheads="1"/>
          </p:cNvPicPr>
          <p:nvPr/>
        </p:nvPicPr>
        <p:blipFill>
          <a:blip r:embed="rId3"/>
          <a:srcRect/>
          <a:stretch>
            <a:fillRect/>
          </a:stretch>
        </p:blipFill>
        <p:spPr bwMode="auto">
          <a:xfrm>
            <a:off x="4575993" y="1507064"/>
            <a:ext cx="4568007" cy="2429936"/>
          </a:xfrm>
          <a:prstGeom prst="rect">
            <a:avLst/>
          </a:prstGeom>
          <a:noFill/>
          <a:ln w="9525">
            <a:noFill/>
            <a:miter lim="800000"/>
            <a:headEnd/>
            <a:tailEnd/>
          </a:ln>
        </p:spPr>
      </p:pic>
      <p:sp>
        <p:nvSpPr>
          <p:cNvPr id="26631" name="Text Box 7"/>
          <p:cNvSpPr txBox="1">
            <a:spLocks noChangeArrowheads="1"/>
          </p:cNvSpPr>
          <p:nvPr/>
        </p:nvSpPr>
        <p:spPr bwMode="auto">
          <a:xfrm>
            <a:off x="406400" y="4349571"/>
            <a:ext cx="8242300" cy="1723549"/>
          </a:xfrm>
          <a:prstGeom prst="rect">
            <a:avLst/>
          </a:prstGeom>
          <a:noFill/>
          <a:ln w="9525">
            <a:noFill/>
            <a:miter lim="800000"/>
            <a:headEnd/>
            <a:tailEnd/>
          </a:ln>
          <a:effectLst/>
        </p:spPr>
        <p:txBody>
          <a:bodyPr wrap="square">
            <a:spAutoFit/>
          </a:bodyPr>
          <a:lstStyle/>
          <a:p>
            <a:pPr algn="ctr" eaLnBrk="0" hangingPunct="0">
              <a:spcBef>
                <a:spcPts val="0"/>
              </a:spcBef>
              <a:spcAft>
                <a:spcPts val="1200"/>
              </a:spcAft>
              <a:buClr>
                <a:schemeClr val="bg2"/>
              </a:buClr>
              <a:buFont typeface="Wingdings" pitchFamily="2" charset="2"/>
              <a:buNone/>
            </a:pPr>
            <a:r>
              <a:rPr lang="en-US" sz="2400" i="1" kern="1400" dirty="0" smtClean="0">
                <a:solidFill>
                  <a:schemeClr val="accent6">
                    <a:lumMod val="75000"/>
                  </a:schemeClr>
                </a:solidFill>
              </a:rPr>
              <a:t>Watch your inbox at the end of each day for an email from our survey partner, Alliance Tech.</a:t>
            </a:r>
          </a:p>
          <a:p>
            <a:pPr algn="ctr" eaLnBrk="0" hangingPunct="0">
              <a:spcBef>
                <a:spcPts val="0"/>
              </a:spcBef>
              <a:spcAft>
                <a:spcPts val="1200"/>
              </a:spcAft>
              <a:buClr>
                <a:schemeClr val="bg2"/>
              </a:buClr>
              <a:buFont typeface="Wingdings" pitchFamily="2" charset="2"/>
              <a:buNone/>
            </a:pPr>
            <a:r>
              <a:rPr lang="en-US" sz="2400" i="1" kern="1400" dirty="0" smtClean="0">
                <a:solidFill>
                  <a:schemeClr val="accent6">
                    <a:lumMod val="75000"/>
                  </a:schemeClr>
                </a:solidFill>
              </a:rPr>
              <a:t>Click on the personalized link to be directed to the survey page for the sessions you attended. </a:t>
            </a:r>
          </a:p>
        </p:txBody>
      </p:sp>
      <p:sp>
        <p:nvSpPr>
          <p:cNvPr id="87042" name="Rectangle 2"/>
          <p:cNvSpPr>
            <a:spLocks noGrp="1" noChangeArrowheads="1"/>
          </p:cNvSpPr>
          <p:nvPr>
            <p:ph type="title" idx="4294967295"/>
          </p:nvPr>
        </p:nvSpPr>
        <p:spPr>
          <a:xfrm>
            <a:off x="169333" y="121920"/>
            <a:ext cx="8678334" cy="792163"/>
          </a:xfrm>
        </p:spPr>
        <p:txBody>
          <a:bodyPr/>
          <a:lstStyle/>
          <a:p>
            <a:pPr algn="ctr"/>
            <a:r>
              <a:rPr lang="en-US" dirty="0" smtClean="0"/>
              <a:t>How Could Dreamforce Be Even Better?  Tell Us!</a:t>
            </a:r>
          </a:p>
        </p:txBody>
      </p:sp>
      <p:pic>
        <p:nvPicPr>
          <p:cNvPr id="1026" name="Picture 2" descr="C:\Users\Patti\Dropbox\Draft decks\Graphics\Salesforce_footer.gif"/>
          <p:cNvPicPr>
            <a:picLocks noChangeAspect="1" noChangeArrowheads="1"/>
          </p:cNvPicPr>
          <p:nvPr/>
        </p:nvPicPr>
        <p:blipFill>
          <a:blip r:embed="rId4"/>
          <a:srcRect/>
          <a:stretch>
            <a:fillRect/>
          </a:stretch>
        </p:blipFill>
        <p:spPr bwMode="auto">
          <a:xfrm>
            <a:off x="0" y="5967983"/>
            <a:ext cx="9144000" cy="890016"/>
          </a:xfrm>
          <a:prstGeom prst="rect">
            <a:avLst/>
          </a:prstGeom>
          <a:noFill/>
        </p:spPr>
      </p:pic>
      <p:sp>
        <p:nvSpPr>
          <p:cNvPr id="12" name="Text Box 7"/>
          <p:cNvSpPr txBox="1">
            <a:spLocks noChangeArrowheads="1"/>
          </p:cNvSpPr>
          <p:nvPr/>
        </p:nvSpPr>
        <p:spPr bwMode="auto">
          <a:xfrm>
            <a:off x="820493" y="1899895"/>
            <a:ext cx="3211357" cy="1569660"/>
          </a:xfrm>
          <a:prstGeom prst="rect">
            <a:avLst/>
          </a:prstGeom>
          <a:noFill/>
          <a:ln w="9525">
            <a:noFill/>
            <a:miter lim="800000"/>
            <a:headEnd/>
            <a:tailEnd/>
          </a:ln>
          <a:effectLst/>
        </p:spPr>
        <p:txBody>
          <a:bodyPr wrap="square">
            <a:spAutoFit/>
          </a:bodyPr>
          <a:lstStyle/>
          <a:p>
            <a:pPr algn="ctr" eaLnBrk="0" hangingPunct="0">
              <a:spcBef>
                <a:spcPct val="20000"/>
              </a:spcBef>
              <a:buClr>
                <a:schemeClr val="bg2"/>
              </a:buClr>
              <a:buFont typeface="Wingdings" pitchFamily="2" charset="2"/>
              <a:buNone/>
            </a:pPr>
            <a:r>
              <a:rPr lang="en-US" sz="2400" b="1" i="1" dirty="0" smtClean="0">
                <a:solidFill>
                  <a:schemeClr val="accent6"/>
                </a:solidFill>
              </a:rPr>
              <a:t>Every session survey you submit is a chance to win an iPad 2!</a:t>
            </a:r>
            <a:endParaRPr lang="en-US" sz="2400" b="1" i="1" dirty="0">
              <a:solidFill>
                <a:schemeClr val="accent6"/>
              </a:solidFill>
            </a:endParaRPr>
          </a:p>
        </p:txBody>
      </p:sp>
    </p:spTree>
    <p:extLst>
      <p:ext uri="{BB962C8B-B14F-4D97-AF65-F5344CB8AC3E}">
        <p14:creationId xmlns:p14="http://schemas.microsoft.com/office/powerpoint/2010/main" val="5083492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299" y="2053168"/>
            <a:ext cx="3839633" cy="939801"/>
          </a:xfrm>
        </p:spPr>
        <p:txBody>
          <a:bodyPr/>
          <a:lstStyle/>
          <a:p>
            <a:r>
              <a:rPr lang="en-US" dirty="0" smtClean="0"/>
              <a:t>Pat Patterson</a:t>
            </a:r>
            <a:endParaRPr lang="en-US" dirty="0"/>
          </a:p>
        </p:txBody>
      </p:sp>
      <p:sp>
        <p:nvSpPr>
          <p:cNvPr id="3" name="Text Placeholder 2"/>
          <p:cNvSpPr>
            <a:spLocks noGrp="1"/>
          </p:cNvSpPr>
          <p:nvPr>
            <p:ph type="body" idx="1"/>
          </p:nvPr>
        </p:nvSpPr>
        <p:spPr>
          <a:xfrm>
            <a:off x="879793" y="3041309"/>
            <a:ext cx="3836140" cy="836427"/>
          </a:xfrm>
        </p:spPr>
        <p:txBody>
          <a:bodyPr/>
          <a:lstStyle/>
          <a:p>
            <a:r>
              <a:rPr lang="en-US" dirty="0" smtClean="0"/>
              <a:t>Principal Developer Evangelist</a:t>
            </a:r>
          </a:p>
          <a:p>
            <a:r>
              <a:rPr lang="en-US" i="0" dirty="0" smtClean="0"/>
              <a:t>salesforce.com</a:t>
            </a:r>
          </a:p>
          <a:p>
            <a:r>
              <a:rPr lang="en-US" i="0" dirty="0" smtClean="0"/>
              <a:t>@metadaddy</a:t>
            </a:r>
            <a:endParaRPr lang="en-US" i="0" dirty="0"/>
          </a:p>
        </p:txBody>
      </p:sp>
    </p:spTree>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Mashing Up the Cloud…</a:t>
            </a:r>
            <a:endParaRPr lang="en-US" dirty="0"/>
          </a:p>
        </p:txBody>
      </p:sp>
      <p:sp>
        <p:nvSpPr>
          <p:cNvPr id="5" name="Content Placeholder 4"/>
          <p:cNvSpPr>
            <a:spLocks noGrp="1"/>
          </p:cNvSpPr>
          <p:nvPr>
            <p:ph idx="1"/>
          </p:nvPr>
        </p:nvSpPr>
        <p:spPr/>
        <p:txBody>
          <a:bodyPr/>
          <a:lstStyle/>
          <a:p>
            <a:endParaRPr lang="en-US" i="1" dirty="0" smtClean="0"/>
          </a:p>
          <a:p>
            <a:endParaRPr lang="en-US" i="1" dirty="0" smtClean="0"/>
          </a:p>
          <a:p>
            <a:endParaRPr lang="en-US" i="1" dirty="0" smtClean="0"/>
          </a:p>
          <a:p>
            <a:r>
              <a:rPr lang="en-US" i="1" dirty="0" smtClean="0"/>
              <a:t>Mashup</a:t>
            </a:r>
            <a:r>
              <a:rPr lang="en-US" dirty="0" smtClean="0"/>
              <a:t> – to bring together several sites/APIs, with the aim of creating a whole greater than the sum of the parts</a:t>
            </a:r>
          </a:p>
        </p:txBody>
      </p:sp>
    </p:spTree>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…with Force.com Toolkits</a:t>
            </a:r>
            <a:endParaRPr lang="en-US" dirty="0"/>
          </a:p>
        </p:txBody>
      </p:sp>
      <p:sp>
        <p:nvSpPr>
          <p:cNvPr id="5" name="Content Placeholder 4"/>
          <p:cNvSpPr>
            <a:spLocks noGrp="1"/>
          </p:cNvSpPr>
          <p:nvPr>
            <p:ph idx="1"/>
          </p:nvPr>
        </p:nvSpPr>
        <p:spPr/>
        <p:txBody>
          <a:bodyPr/>
          <a:lstStyle/>
          <a:p>
            <a:r>
              <a:rPr lang="en-US" dirty="0" smtClean="0"/>
              <a:t>Geolocation</a:t>
            </a:r>
          </a:p>
          <a:p>
            <a:pPr lvl="1"/>
            <a:r>
              <a:rPr lang="en-US" dirty="0" smtClean="0"/>
              <a:t>geo-location-javascript	</a:t>
            </a:r>
          </a:p>
          <a:p>
            <a:r>
              <a:rPr lang="en-US" dirty="0" smtClean="0"/>
              <a:t>Facebook</a:t>
            </a:r>
          </a:p>
          <a:p>
            <a:pPr lvl="1"/>
            <a:r>
              <a:rPr lang="en-US" dirty="0" smtClean="0"/>
              <a:t>Force.com Toolkit for Facebook (BETA!)</a:t>
            </a:r>
          </a:p>
          <a:p>
            <a:r>
              <a:rPr lang="en-US" dirty="0" smtClean="0"/>
              <a:t>SimpleGeo</a:t>
            </a:r>
          </a:p>
          <a:p>
            <a:pPr lvl="1"/>
            <a:r>
              <a:rPr lang="en-US" dirty="0" smtClean="0"/>
              <a:t>OAuth Playground (tweaked!)</a:t>
            </a:r>
          </a:p>
          <a:p>
            <a:pPr lvl="1"/>
            <a:r>
              <a:rPr lang="en-US" dirty="0" smtClean="0"/>
              <a:t>Force.com Toolkit for SimpleGeo (not even BETA!)</a:t>
            </a:r>
          </a:p>
          <a:p>
            <a:pPr lvl="1"/>
            <a:endParaRPr lang="en-US" dirty="0" smtClean="0"/>
          </a:p>
          <a:p>
            <a:r>
              <a:rPr lang="en-US" dirty="0" smtClean="0"/>
              <a:t>All available at https://github.com/metadaddy-sfdc</a:t>
            </a:r>
          </a:p>
        </p:txBody>
      </p:sp>
    </p:spTree>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Mashup Application</a:t>
            </a:r>
            <a:endParaRPr lang="en-US" dirty="0"/>
          </a:p>
        </p:txBody>
      </p:sp>
      <p:pic>
        <p:nvPicPr>
          <p:cNvPr id="5" name="Picture 4"/>
          <p:cNvPicPr>
            <a:picLocks noChangeAspect="1"/>
          </p:cNvPicPr>
          <p:nvPr/>
        </p:nvPicPr>
        <p:blipFill>
          <a:blip r:embed="rId2"/>
          <a:stretch>
            <a:fillRect/>
          </a:stretch>
        </p:blipFill>
        <p:spPr>
          <a:xfrm>
            <a:off x="676628" y="1176866"/>
            <a:ext cx="4178300" cy="4673600"/>
          </a:xfrm>
          <a:prstGeom prst="rect">
            <a:avLst/>
          </a:prstGeom>
        </p:spPr>
      </p:pic>
      <p:grpSp>
        <p:nvGrpSpPr>
          <p:cNvPr id="13" name="Group 12"/>
          <p:cNvGrpSpPr/>
          <p:nvPr/>
        </p:nvGrpSpPr>
        <p:grpSpPr>
          <a:xfrm>
            <a:off x="4472139" y="1313407"/>
            <a:ext cx="4445186" cy="747888"/>
            <a:chOff x="4472139" y="1313407"/>
            <a:chExt cx="4445186" cy="747888"/>
          </a:xfrm>
        </p:grpSpPr>
        <p:sp>
          <p:nvSpPr>
            <p:cNvPr id="7" name="TextBox 6"/>
            <p:cNvSpPr txBox="1"/>
            <p:nvPr/>
          </p:nvSpPr>
          <p:spPr>
            <a:xfrm>
              <a:off x="4712027" y="1313407"/>
              <a:ext cx="4205298" cy="369332"/>
            </a:xfrm>
            <a:prstGeom prst="rect">
              <a:avLst/>
            </a:prstGeom>
            <a:noFill/>
          </p:spPr>
          <p:txBody>
            <a:bodyPr wrap="none" rtlCol="0">
              <a:spAutoFit/>
            </a:bodyPr>
            <a:lstStyle/>
            <a:p>
              <a:r>
                <a:rPr lang="en-US" dirty="0" smtClean="0"/>
                <a:t>Show ‘add friend’ button for non-friends</a:t>
              </a:r>
              <a:endParaRPr lang="en-US" dirty="0"/>
            </a:p>
          </p:txBody>
        </p:sp>
        <p:cxnSp>
          <p:nvCxnSpPr>
            <p:cNvPr id="10" name="Curved Connector 9"/>
            <p:cNvCxnSpPr>
              <a:stCxn id="7" idx="1"/>
            </p:cNvCxnSpPr>
            <p:nvPr/>
          </p:nvCxnSpPr>
          <p:spPr>
            <a:xfrm rot="10800000" flipV="1">
              <a:off x="4472139" y="1498073"/>
              <a:ext cx="239888" cy="563222"/>
            </a:xfrm>
            <a:prstGeom prst="curvedConnector2">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3480019" y="2991555"/>
            <a:ext cx="4281191" cy="369332"/>
            <a:chOff x="3480019" y="2991555"/>
            <a:chExt cx="4281191" cy="369332"/>
          </a:xfrm>
        </p:grpSpPr>
        <p:sp>
          <p:nvSpPr>
            <p:cNvPr id="6" name="TextBox 5"/>
            <p:cNvSpPr txBox="1"/>
            <p:nvPr/>
          </p:nvSpPr>
          <p:spPr>
            <a:xfrm>
              <a:off x="4651239" y="2991555"/>
              <a:ext cx="3109971" cy="369332"/>
            </a:xfrm>
            <a:prstGeom prst="rect">
              <a:avLst/>
            </a:prstGeom>
            <a:noFill/>
          </p:spPr>
          <p:txBody>
            <a:bodyPr wrap="none" rtlCol="0">
              <a:spAutoFit/>
            </a:bodyPr>
            <a:lstStyle/>
            <a:p>
              <a:r>
                <a:rPr lang="en-US" dirty="0" smtClean="0"/>
                <a:t>List users sorted by distance</a:t>
              </a:r>
              <a:endParaRPr lang="en-US" dirty="0"/>
            </a:p>
          </p:txBody>
        </p:sp>
        <p:cxnSp>
          <p:nvCxnSpPr>
            <p:cNvPr id="16" name="Curved Connector 9"/>
            <p:cNvCxnSpPr/>
            <p:nvPr/>
          </p:nvCxnSpPr>
          <p:spPr>
            <a:xfrm rot="10800000">
              <a:off x="3480019" y="3005668"/>
              <a:ext cx="1185332" cy="212887"/>
            </a:xfrm>
            <a:prstGeom prst="curvedConnector3">
              <a:avLst>
                <a:gd name="adj1" fmla="val 50000"/>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4556806" y="3867518"/>
            <a:ext cx="3869675" cy="691444"/>
            <a:chOff x="4556806" y="3867518"/>
            <a:chExt cx="3869675" cy="691444"/>
          </a:xfrm>
        </p:grpSpPr>
        <p:sp>
          <p:nvSpPr>
            <p:cNvPr id="8" name="TextBox 7"/>
            <p:cNvSpPr txBox="1"/>
            <p:nvPr/>
          </p:nvSpPr>
          <p:spPr>
            <a:xfrm>
              <a:off x="5953804" y="3867518"/>
              <a:ext cx="2472677" cy="369332"/>
            </a:xfrm>
            <a:prstGeom prst="rect">
              <a:avLst/>
            </a:prstGeom>
            <a:noFill/>
          </p:spPr>
          <p:txBody>
            <a:bodyPr wrap="none" rtlCol="0">
              <a:spAutoFit/>
            </a:bodyPr>
            <a:lstStyle/>
            <a:p>
              <a:r>
                <a:rPr lang="en-US" dirty="0" smtClean="0"/>
                <a:t>Allow user to ‘like’ app</a:t>
              </a:r>
              <a:endParaRPr lang="en-US" dirty="0"/>
            </a:p>
          </p:txBody>
        </p:sp>
        <p:cxnSp>
          <p:nvCxnSpPr>
            <p:cNvPr id="18" name="Curved Connector 9"/>
            <p:cNvCxnSpPr>
              <a:stCxn id="8" idx="1"/>
            </p:cNvCxnSpPr>
            <p:nvPr/>
          </p:nvCxnSpPr>
          <p:spPr>
            <a:xfrm rot="10800000" flipV="1">
              <a:off x="4556806" y="4052184"/>
              <a:ext cx="1396998" cy="506778"/>
            </a:xfrm>
            <a:prstGeom prst="curvedConnector3">
              <a:avLst>
                <a:gd name="adj1" fmla="val 50000"/>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3580970" y="592667"/>
            <a:ext cx="4579404" cy="903110"/>
            <a:chOff x="3580970" y="592667"/>
            <a:chExt cx="4579404" cy="903110"/>
          </a:xfrm>
        </p:grpSpPr>
        <p:sp>
          <p:nvSpPr>
            <p:cNvPr id="21" name="TextBox 20"/>
            <p:cNvSpPr txBox="1"/>
            <p:nvPr/>
          </p:nvSpPr>
          <p:spPr>
            <a:xfrm>
              <a:off x="4738080" y="592667"/>
              <a:ext cx="3422294" cy="369332"/>
            </a:xfrm>
            <a:prstGeom prst="rect">
              <a:avLst/>
            </a:prstGeom>
            <a:noFill/>
          </p:spPr>
          <p:txBody>
            <a:bodyPr wrap="none" rtlCol="0">
              <a:spAutoFit/>
            </a:bodyPr>
            <a:lstStyle/>
            <a:p>
              <a:r>
                <a:rPr lang="en-US" dirty="0" smtClean="0"/>
                <a:t>Need to get user’s location first!</a:t>
              </a:r>
              <a:endParaRPr lang="en-US" dirty="0"/>
            </a:p>
          </p:txBody>
        </p:sp>
        <p:cxnSp>
          <p:nvCxnSpPr>
            <p:cNvPr id="22" name="Curved Connector 9"/>
            <p:cNvCxnSpPr/>
            <p:nvPr/>
          </p:nvCxnSpPr>
          <p:spPr>
            <a:xfrm rot="10800000" flipV="1">
              <a:off x="3580970" y="805554"/>
              <a:ext cx="1213554" cy="690223"/>
            </a:xfrm>
            <a:prstGeom prst="curvedConnector3">
              <a:avLst>
                <a:gd name="adj1" fmla="val 50000"/>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Build This App From the Ground Up!</a:t>
            </a:r>
            <a:endParaRPr lang="en-US" dirty="0"/>
          </a:p>
        </p:txBody>
      </p:sp>
      <p:sp>
        <p:nvSpPr>
          <p:cNvPr id="3" name="Content Placeholder 2"/>
          <p:cNvSpPr>
            <a:spLocks noGrp="1"/>
          </p:cNvSpPr>
          <p:nvPr>
            <p:ph idx="1"/>
          </p:nvPr>
        </p:nvSpPr>
        <p:spPr/>
        <p:txBody>
          <a:bodyPr/>
          <a:lstStyle/>
          <a:p>
            <a:r>
              <a:rPr lang="en-US" dirty="0" smtClean="0"/>
              <a:t>Pull toolkits from Github</a:t>
            </a:r>
          </a:p>
          <a:p>
            <a:r>
              <a:rPr lang="en-US" dirty="0" smtClean="0"/>
              <a:t>Create simple test pages</a:t>
            </a:r>
          </a:p>
          <a:p>
            <a:r>
              <a:rPr lang="en-US" dirty="0" smtClean="0"/>
              <a:t>Put it all together</a:t>
            </a:r>
          </a:p>
          <a:p>
            <a:endParaRPr lang="en-US" dirty="0" smtClean="0"/>
          </a:p>
          <a:p>
            <a:r>
              <a:rPr lang="en-US" dirty="0" smtClean="0"/>
              <a:t>In less than 45 minutes!*</a:t>
            </a:r>
          </a:p>
          <a:p>
            <a:endParaRPr lang="en-US" dirty="0" smtClean="0"/>
          </a:p>
          <a:p>
            <a:endParaRPr lang="en-US" dirty="0" smtClean="0"/>
          </a:p>
          <a:p>
            <a:pPr>
              <a:buNone/>
            </a:pPr>
            <a:r>
              <a:rPr lang="en-US" dirty="0" smtClean="0"/>
              <a:t>* With a little cheating – I can’t talk and type simultaneously, so I’ll be doing a bit of copy/pasting </a:t>
            </a:r>
            <a:r>
              <a:rPr lang="en-US" dirty="0" smtClean="0">
                <a:sym typeface="Wingdings"/>
              </a:rPr>
              <a:t></a:t>
            </a:r>
            <a:endParaRPr lang="en-US" dirty="0" smtClean="0"/>
          </a:p>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 - HTML5 Geolocation</a:t>
            </a:r>
            <a:endParaRPr lang="en-US" dirty="0"/>
          </a:p>
        </p:txBody>
      </p:sp>
      <p:sp>
        <p:nvSpPr>
          <p:cNvPr id="3" name="Content Placeholder 2"/>
          <p:cNvSpPr>
            <a:spLocks noGrp="1"/>
          </p:cNvSpPr>
          <p:nvPr>
            <p:ph idx="1"/>
          </p:nvPr>
        </p:nvSpPr>
        <p:spPr/>
        <p:txBody>
          <a:bodyPr/>
          <a:lstStyle/>
          <a:p>
            <a:pPr marL="0" indent="0">
              <a:buNone/>
            </a:pPr>
            <a:r>
              <a:rPr lang="en-US" sz="1700" dirty="0" smtClean="0">
                <a:latin typeface="Courier New"/>
                <a:cs typeface="Courier New"/>
              </a:rPr>
              <a:t>navigator.geolocation.getCurrentPosition(function(position){</a:t>
            </a:r>
            <a:br>
              <a:rPr lang="en-US" sz="1700" dirty="0" smtClean="0">
                <a:latin typeface="Courier New"/>
                <a:cs typeface="Courier New"/>
              </a:rPr>
            </a:br>
            <a:r>
              <a:rPr lang="en-US" sz="1700" dirty="0" smtClean="0">
                <a:latin typeface="Courier New"/>
                <a:cs typeface="Courier New"/>
              </a:rPr>
              <a:t>  // Do something with position.coords.latitude, </a:t>
            </a:r>
            <a:br>
              <a:rPr lang="en-US" sz="1700" dirty="0" smtClean="0">
                <a:latin typeface="Courier New"/>
                <a:cs typeface="Courier New"/>
              </a:rPr>
            </a:br>
            <a:r>
              <a:rPr lang="en-US" sz="1700" dirty="0" smtClean="0">
                <a:latin typeface="Courier New"/>
                <a:cs typeface="Courier New"/>
              </a:rPr>
              <a:t>  // position.coords.longitude</a:t>
            </a:r>
            <a:br>
              <a:rPr lang="en-US" sz="1700" dirty="0" smtClean="0">
                <a:latin typeface="Courier New"/>
                <a:cs typeface="Courier New"/>
              </a:rPr>
            </a:br>
            <a:r>
              <a:rPr lang="en-US" sz="1700" dirty="0" smtClean="0">
                <a:latin typeface="Courier New"/>
                <a:cs typeface="Courier New"/>
              </a:rPr>
              <a:t>});</a:t>
            </a:r>
          </a:p>
          <a:p>
            <a:pPr marL="0" indent="0">
              <a:buNone/>
            </a:pPr>
            <a:endParaRPr lang="en-US" sz="1700" dirty="0" smtClean="0">
              <a:latin typeface="Courier New"/>
              <a:cs typeface="Courier New"/>
            </a:endParaRPr>
          </a:p>
          <a:p>
            <a:pPr>
              <a:buNone/>
            </a:pPr>
            <a:endParaRPr lang="en-US" sz="1800" dirty="0" smtClean="0"/>
          </a:p>
          <a:p>
            <a:r>
              <a:rPr lang="en-US" dirty="0" smtClean="0"/>
              <a:t>Raw HTML5 API is straightforward, but not universally supported</a:t>
            </a:r>
          </a:p>
          <a:p>
            <a:pPr lvl="1"/>
            <a:r>
              <a:rPr lang="en-US" dirty="0" smtClean="0"/>
              <a:t>IE 9.0+			– Safari 5.0+</a:t>
            </a:r>
          </a:p>
          <a:p>
            <a:pPr lvl="1"/>
            <a:r>
              <a:rPr lang="en-US" dirty="0" smtClean="0"/>
              <a:t>Firefox 3.5+		– iOS 3.0+</a:t>
            </a:r>
          </a:p>
          <a:p>
            <a:pPr lvl="1"/>
            <a:r>
              <a:rPr lang="en-US" dirty="0" smtClean="0"/>
              <a:t>etc</a:t>
            </a:r>
          </a:p>
          <a:p>
            <a:pPr>
              <a:buNone/>
            </a:pPr>
            <a:endParaRPr lang="en-US" dirty="0">
              <a:latin typeface="Courier New"/>
              <a:cs typeface="Courier New"/>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geo-location-javascript library</a:t>
            </a:r>
            <a:endParaRPr lang="en-US" dirty="0"/>
          </a:p>
        </p:txBody>
      </p:sp>
      <p:sp>
        <p:nvSpPr>
          <p:cNvPr id="3" name="Content Placeholder 2"/>
          <p:cNvSpPr>
            <a:spLocks noGrp="1"/>
          </p:cNvSpPr>
          <p:nvPr>
            <p:ph idx="1"/>
          </p:nvPr>
        </p:nvSpPr>
        <p:spPr/>
        <p:txBody>
          <a:bodyPr/>
          <a:lstStyle/>
          <a:p>
            <a:pPr marL="0" indent="0">
              <a:buNone/>
            </a:pPr>
            <a:r>
              <a:rPr lang="en-US" sz="1800" dirty="0" smtClean="0">
                <a:latin typeface="Courier New"/>
                <a:cs typeface="Courier New"/>
              </a:rPr>
              <a:t>if (geo_position_js.init()) {</a:t>
            </a:r>
          </a:p>
          <a:p>
            <a:pPr marL="0" indent="0">
              <a:buNone/>
            </a:pPr>
            <a:r>
              <a:rPr lang="en-US" sz="1800" dirty="0" smtClean="0">
                <a:latin typeface="Courier New"/>
                <a:cs typeface="Courier New"/>
              </a:rPr>
              <a:t>  geo_position_js.getCurrentPosition(function(position){</a:t>
            </a:r>
            <a:br>
              <a:rPr lang="en-US" sz="1800" dirty="0" smtClean="0">
                <a:latin typeface="Courier New"/>
                <a:cs typeface="Courier New"/>
              </a:rPr>
            </a:br>
            <a:r>
              <a:rPr lang="en-US" sz="1800" dirty="0" smtClean="0">
                <a:latin typeface="Courier New"/>
                <a:cs typeface="Courier New"/>
              </a:rPr>
              <a:t>    // Do something with position.coords.latitude, </a:t>
            </a:r>
            <a:br>
              <a:rPr lang="en-US" sz="1800" dirty="0" smtClean="0">
                <a:latin typeface="Courier New"/>
                <a:cs typeface="Courier New"/>
              </a:rPr>
            </a:br>
            <a:r>
              <a:rPr lang="en-US" sz="1800" dirty="0" smtClean="0">
                <a:latin typeface="Courier New"/>
                <a:cs typeface="Courier New"/>
              </a:rPr>
              <a:t>    // position.coords.longitude</a:t>
            </a:r>
            <a:br>
              <a:rPr lang="en-US" sz="1800" dirty="0" smtClean="0">
                <a:latin typeface="Courier New"/>
                <a:cs typeface="Courier New"/>
              </a:rPr>
            </a:br>
            <a:r>
              <a:rPr lang="en-US" sz="1800" dirty="0" smtClean="0">
                <a:latin typeface="Courier New"/>
                <a:cs typeface="Courier New"/>
              </a:rPr>
              <a:t>  });</a:t>
            </a:r>
          </a:p>
          <a:p>
            <a:pPr marL="0" indent="0">
              <a:buNone/>
            </a:pPr>
            <a:r>
              <a:rPr lang="en-US" sz="1800" dirty="0" smtClean="0">
                <a:latin typeface="Courier New"/>
                <a:cs typeface="Courier New"/>
              </a:rPr>
              <a:t>} else {</a:t>
            </a:r>
            <a:br>
              <a:rPr lang="en-US" sz="1800" dirty="0" smtClean="0">
                <a:latin typeface="Courier New"/>
                <a:cs typeface="Courier New"/>
              </a:rPr>
            </a:br>
            <a:r>
              <a:rPr lang="en-US" sz="1800" dirty="0" smtClean="0">
                <a:latin typeface="Courier New"/>
                <a:cs typeface="Courier New"/>
              </a:rPr>
              <a:t>  // Do something else</a:t>
            </a:r>
            <a:br>
              <a:rPr lang="en-US" sz="1800" dirty="0" smtClean="0">
                <a:latin typeface="Courier New"/>
                <a:cs typeface="Courier New"/>
              </a:rPr>
            </a:br>
            <a:r>
              <a:rPr lang="en-US" sz="1800" dirty="0" smtClean="0">
                <a:latin typeface="Courier New"/>
                <a:cs typeface="Courier New"/>
              </a:rPr>
              <a:t>}</a:t>
            </a:r>
          </a:p>
          <a:p>
            <a:pPr>
              <a:buNone/>
            </a:pPr>
            <a:endParaRPr lang="en-US" sz="1800" dirty="0" smtClean="0"/>
          </a:p>
          <a:p>
            <a:r>
              <a:rPr lang="en-US" sz="2000" dirty="0" smtClean="0"/>
              <a:t>http://code.google.com/p/geo-location-javascript/</a:t>
            </a:r>
          </a:p>
          <a:p>
            <a:r>
              <a:rPr lang="en-US" sz="2000" dirty="0" smtClean="0"/>
              <a:t>Supports all the HTML5 Geolocation platforms, plus older iOS, BlackBerry, Nokia etc</a:t>
            </a:r>
            <a:endParaRPr lang="en-US" sz="2000" dirty="0" smtClean="0">
              <a:latin typeface="Courier New"/>
              <a:cs typeface="Courier New"/>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6.0&quot;&gt;&lt;object type=&quot;1&quot; unique_id=&quot;10001&quot;&gt;&lt;object type=&quot;8&quot; unique_id=&quot;20024&quot;&gt;&lt;/object&gt;&lt;object type=&quot;2&quot; unique_id=&quot;20025&quot;&gt;&lt;object type=&quot;3&quot; unique_id=&quot;20027&quot;&gt;&lt;property id=&quot;20148&quot; value=&quot;5&quot;/&gt;&lt;property id=&quot;20300&quot; value=&quot;Slide 2 - &amp;quot;Safe Harbor Statement&amp;quot;&quot;/&gt;&lt;property id=&quot;20307&quot; value=&quot;562&quot;/&gt;&lt;/object&gt;&lt;object type=&quot;3&quot; unique_id=&quot;20028&quot;&gt;&lt;property id=&quot;20148&quot; value=&quot;5&quot;/&gt;&lt;property id=&quot;20300&quot; value=&quot;Slide 3 - &amp;quot;Company Update&amp;quot;&quot;/&gt;&lt;property id=&quot;20307&quot; value=&quot;563&quot;/&gt;&lt;/object&gt;&lt;object type=&quot;3&quot; unique_id=&quot;20029&quot;&gt;&lt;property id=&quot;20148&quot; value=&quot;5&quot;/&gt;&lt;property id=&quot;20300&quot; value=&quot;Slide 4 - &amp;quot;Record Fourth Quarter Revenue&amp;quot;&quot;/&gt;&lt;property id=&quot;20307&quot; value=&quot;564&quot;/&gt;&lt;/object&gt;&lt;object type=&quot;3&quot; unique_id=&quot;20030&quot;&gt;&lt;property id=&quot;20148&quot; value=&quot;5&quot;/&gt;&lt;property id=&quot;20300&quot; value=&quot;Slide 5 - &amp;quot;Rapid Growth in Customers&amp;#x0D;&amp;#x0A;Success in Selling to Companies of All Sizes&amp;quot;&quot;/&gt;&lt;property id=&quot;20307&quot; value=&quot;565&quot;/&gt;&lt;/object&gt;&lt;object type=&quot;3&quot; unique_id=&quot;20031&quot;&gt;&lt;property id=&quot;20148&quot; value=&quot;5&quot;/&gt;&lt;property id=&quot;20300&quot; value=&quot;Slide 6 - &amp;quot;Record-Setting Increase in Subscribers &amp;#x0D;&amp;#x0A;90,000 Net New Subscribers in Q4 FY07&amp;quot;&quot;/&gt;&lt;property id=&quot;20307&quot; value=&quot;566&quot;/&gt;&lt;/object&gt;&lt;object type=&quot;3&quot; unique_id=&quot;20032&quot;&gt;&lt;property id=&quot;20148&quot; value=&quot;5&quot;/&gt;&lt;property id=&quot;20300&quot; value=&quot;Slide 7 - &amp;quot;Proven Scalability and Performance&amp;#x0D;&amp;#x0A;Delivering Over 70 Million Transactions Daily&amp;quot;&quot;/&gt;&lt;property id=&quot;20307&quot; value=&quot;567&quot;/&gt;&lt;/object&gt;&lt;object type=&quot;3&quot; unique_id=&quot;20033&quot;&gt;&lt;property id=&quot;20148&quot; value=&quot;5&quot;/&gt;&lt;property id=&quot;20300&quot; value=&quot;Slide 8 - &amp;quot;Our Biggest Release Ever&amp;#x0D;&amp;#x0A;21st Generation Winter ’07 Release&amp;quot;&quot;/&gt;&lt;property id=&quot;20307&quot; value=&quot;568&quot;/&gt;&lt;/object&gt;&lt;object type=&quot;3&quot; unique_id=&quot;20034&quot;&gt;&lt;property id=&quot;20148&quot; value=&quot;5&quot;/&gt;&lt;property id=&quot;20300&quot; value=&quot;Slide 9 - &amp;quot;Momentum In New Products&amp;#x0D;&amp;#x0A;New Customers in Q4&amp;quot;&quot;/&gt;&lt;property id=&quot;20307&quot; value=&quot;569&quot;/&gt;&lt;/object&gt;&lt;object type=&quot;3&quot; unique_id=&quot;20035&quot;&gt;&lt;property id=&quot;20148&quot; value=&quot;5&quot;/&gt;&lt;property id=&quot;20300&quot; value=&quot;Slide 10 - &amp;quot;The On-Demand Standard for the Enterprise&amp;quot;&quot;/&gt;&lt;property id=&quot;20307&quot; value=&quot;570&quot;/&gt;&lt;/object&gt;&lt;object type=&quot;3&quot; unique_id=&quot;20036&quot;&gt;&lt;property id=&quot;20148&quot; value=&quot;5&quot;/&gt;&lt;property id=&quot;20300&quot; value=&quot;Slide 12 - &amp;quot;Strong Momentum for On-Demand&amp;quot;&quot;/&gt;&lt;property id=&quot;20307&quot; value=&quot;571&quot;/&gt;&lt;/object&gt;&lt;object type=&quot;3&quot; unique_id=&quot;20037&quot;&gt;&lt;property id=&quot;20148&quot; value=&quot;5&quot;/&gt;&lt;property id=&quot;20300&quot; value=&quot;Slide 13 - &amp;quot;Why Has the Game Changed?&amp;quot;&quot;/&gt;&lt;property id=&quot;20307&quot; value=&quot;572&quot;/&gt;&lt;/object&gt;&lt;object type=&quot;3&quot; unique_id=&quot;20038&quot;&gt;&lt;property id=&quot;20148&quot; value=&quot;5&quot;/&gt;&lt;property id=&quot;20300&quot; value=&quot;Slide 14 - &amp;quot;&amp;amp;#x09;&amp;amp;#x09;&amp;amp;#x09; The New Circle of Success&amp;quot;&quot;/&gt;&lt;property id=&quot;20307&quot; value=&quot;573&quot;/&gt;&lt;/object&gt;&lt;object type=&quot;3&quot; unique_id=&quot;20039&quot;&gt;&lt;property id=&quot;20148&quot; value=&quot;5&quot;/&gt;&lt;property id=&quot;20300&quot; value=&quot;Slide 15 - &amp;quot;1. Delivering the Killer Apps: CRM&amp;quot;&quot;/&gt;&lt;property id=&quot;20307&quot; value=&quot;574&quot;/&gt;&lt;/object&gt;&lt;object type=&quot;3&quot; unique_id=&quot;20040&quot;&gt;&lt;property id=&quot;20148&quot; value=&quot;5&quot;/&gt;&lt;property id=&quot;20300&quot; value=&quot;Slide 16 - &amp;quot;2. IdeaExchange: Community Empowerment&amp;quot;&quot;/&gt;&lt;property id=&quot;20307&quot; value=&quot;575&quot;/&gt;&lt;/object&gt;&lt;object type=&quot;3&quot; unique_id=&quot;20041&quot;&gt;&lt;property id=&quot;20148&quot; value=&quot;5&quot;/&gt;&lt;property id=&quot;20300&quot; value=&quot;Slide 17&quot;/&gt;&lt;property id=&quot;20307&quot; value=&quot;576&quot;/&gt;&lt;/object&gt;&lt;object type=&quot;3&quot; unique_id=&quot;20042&quot;&gt;&lt;property id=&quot;20148&quot; value=&quot;5&quot;/&gt;&lt;property id=&quot;20300&quot; value=&quot;Slide 18 - &amp;quot;3. Developer Network: Developer Empowerment&amp;quot;&quot;/&gt;&lt;property id=&quot;20307&quot; value=&quot;577&quot;/&gt;&lt;/object&gt;&lt;object type=&quot;3&quot; unique_id=&quot;20043&quot;&gt;&lt;property id=&quot;20148&quot; value=&quot;5&quot;/&gt;&lt;property id=&quot;20300&quot; value=&quot;Slide 19 - &amp;quot;Empowering Partners to be “The Next Salesforce.com”&amp;quot;&quot;/&gt;&lt;property id=&quot;20307&quot; value=&quot;578&quot;/&gt;&lt;/object&gt;&lt;object type=&quot;3&quot; unique_id=&quot;20044&quot;&gt;&lt;property id=&quot;20148&quot; value=&quot;5&quot;/&gt;&lt;property id=&quot;20300&quot; value=&quot;Slide 20 - &amp;quot;4. The On-Demand Operating System&amp;quot;&quot;/&gt;&lt;property id=&quot;20307&quot; value=&quot;579&quot;/&gt;&lt;/object&gt;&lt;object type=&quot;3&quot; unique_id=&quot;20045&quot;&gt;&lt;property id=&quot;20148&quot; value=&quot;5&quot;/&gt;&lt;property id=&quot;20300&quot; value=&quot;Slide 21&quot;/&gt;&lt;property id=&quot;20307&quot; value=&quot;580&quot;/&gt;&lt;/object&gt;&lt;object type=&quot;3&quot; unique_id=&quot;20046&quot;&gt;&lt;property id=&quot;20148&quot; value=&quot;5&quot;/&gt;&lt;property id=&quot;20300&quot; value=&quot;Slide 22&quot;/&gt;&lt;property id=&quot;20307&quot; value=&quot;581&quot;/&gt;&lt;/object&gt;&lt;object type=&quot;3&quot; unique_id=&quot;20047&quot;&gt;&lt;property id=&quot;20148&quot; value=&quot;5&quot;/&gt;&lt;property id=&quot;20300&quot; value=&quot;Slide 23&quot;/&gt;&lt;property id=&quot;20307&quot; value=&quot;582&quot;/&gt;&lt;/object&gt;&lt;object type=&quot;3&quot; unique_id=&quot;20048&quot;&gt;&lt;property id=&quot;20148&quot; value=&quot;5&quot;/&gt;&lt;property id=&quot;20300&quot; value=&quot;Slide 24 - &amp;quot;5. AppExchange: Sharing &amp;amp; Distribution&amp;quot;&quot;/&gt;&lt;property id=&quot;20307&quot; value=&quot;583&quot;/&gt;&lt;/object&gt;&lt;object type=&quot;3&quot; unique_id=&quot;20049&quot;&gt;&lt;property id=&quot;20148&quot; value=&quot;5&quot;/&gt;&lt;property id=&quot;20300&quot; value=&quot;Slide 25 - &amp;quot;The New Model Delivers Choice to Customers&amp;quot;&quot;/&gt;&lt;property id=&quot;20307&quot; value=&quot;584&quot;/&gt;&lt;/object&gt;&lt;object type=&quot;3&quot; unique_id=&quot;20050&quot;&gt;&lt;property id=&quot;20148&quot; value=&quot;5&quot;/&gt;&lt;property id=&quot;20300&quot; value=&quot;Slide 26 - &amp;quot;6. AppStore: Engine Fuels Marketplace &amp;quot;&quot;/&gt;&lt;property id=&quot;20307&quot; value=&quot;585&quot;/&gt;&lt;/object&gt;&lt;object type=&quot;3&quot; unique_id=&quot;20051&quot;&gt;&lt;property id=&quot;20148&quot; value=&quot;5&quot;/&gt;&lt;property id=&quot;20300&quot; value=&quot;Slide 28 - &amp;quot;Developers Bet on On-Demand &amp;amp; Win &amp;quot;&quot;/&gt;&lt;property id=&quot;20307&quot; value=&quot;613&quot;/&gt;&lt;/object&gt;&lt;object type=&quot;3&quot; unique_id=&quot;20053&quot;&gt;&lt;property id=&quot;20148&quot; value=&quot;5&quot;/&gt;&lt;property id=&quot;20300&quot; value=&quot;Slide 30 - &amp;quot;The Circle of Success in Financial Services&amp;quot;&quot;/&gt;&lt;property id=&quot;20307&quot; value=&quot;588&quot;/&gt;&lt;/object&gt;&lt;object type=&quot;3&quot; unique_id=&quot;20054&quot;&gt;&lt;property id=&quot;20148&quot; value=&quot;5&quot;/&gt;&lt;property id=&quot;20300&quot; value=&quot;Slide 31 - &amp;quot;Success - The New Leader in Financial Services&amp;quot;&quot;/&gt;&lt;property id=&quot;20307&quot; value=&quot;614&quot;/&gt;&lt;/object&gt;&lt;object type=&quot;3&quot; unique_id=&quot;20055&quot;&gt;&lt;property id=&quot;20148&quot; value=&quot;5&quot;/&gt;&lt;property id=&quot;20300&quot; value=&quot;Slide 32 - &amp;quot;Our New Largest Customer&amp;quot;&quot;/&gt;&lt;property id=&quot;20307&quot; value=&quot;590&quot;/&gt;&lt;/object&gt;&lt;object type=&quot;3&quot; unique_id=&quot;20057&quot;&gt;&lt;property id=&quot;20148&quot; value=&quot;5&quot;/&gt;&lt;property id=&quot;20300&quot; value=&quot;Slide 33&quot;/&gt;&lt;property id=&quot;20307&quot; value=&quot;612&quot;/&gt;&lt;/object&gt;&lt;object type=&quot;3&quot; unique_id=&quot;20058&quot;&gt;&lt;property id=&quot;20148&quot; value=&quot;5&quot;/&gt;&lt;property id=&quot;20300&quot; value=&quot;Slide 34 - &amp;quot;Proprietary Systems Like Bloomberg Have Failed Financial Services&amp;quot;&quot;/&gt;&lt;property id=&quot;20307&quot; value=&quot;593&quot;/&gt;&lt;/object&gt;&lt;object type=&quot;3&quot; unique_id=&quot;20059&quot;&gt;&lt;property id=&quot;20148&quot; value=&quot;5&quot;/&gt;&lt;property id=&quot;20300&quot; value=&quot;Slide 35 - &amp;quot;Massive Opportunity in Wealth Management&amp;quot;&quot;/&gt;&lt;property id=&quot;20307&quot; value=&quot;594&quot;/&gt;&lt;/object&gt;&lt;object type=&quot;3&quot; unique_id=&quot;20060&quot;&gt;&lt;property id=&quot;20148&quot; value=&quot;5&quot;/&gt;&lt;property id=&quot;20300&quot; value=&quot;Slide 36 - &amp;quot;Introducing the Next Generation Desktop&amp;quot;&quot;/&gt;&lt;property id=&quot;20307&quot; value=&quot;615&quot;/&gt;&lt;/object&gt;&lt;object type=&quot;3&quot; unique_id=&quot;20061&quot;&gt;&lt;property id=&quot;20148&quot; value=&quot;5&quot;/&gt;&lt;property id=&quot;20300&quot; value=&quot;Slide 37 - &amp;quot;Created by a Coalition of Industry Leaders&amp;#x0D;&amp;#x0A;Common vision and strategy lead the financial industry&amp;quot;&quot;/&gt;&lt;property id=&quot;20307&quot; value=&quot;596&quot;/&gt;&lt;/object&gt;&lt;object type=&quot;3&quot; unique_id=&quot;20062&quot;&gt;&lt;property id=&quot;20148&quot; value=&quot;5&quot;/&gt;&lt;property id=&quot;20300&quot; value=&quot;Slide 38 - &amp;quot;Rich, New Wealth-Management Capabilities&amp;quot;&quot;/&gt;&lt;property id=&quot;20307&quot; value=&quot;616&quot;/&gt;&lt;/object&gt;&lt;object type=&quot;3&quot; unique_id=&quot;20063&quot;&gt;&lt;property id=&quot;20148&quot; value=&quot;5&quot;/&gt;&lt;property id=&quot;20300&quot; value=&quot;Slide 39 - &amp;quot;Innovation from Customer Ideas&amp;quot;&quot;/&gt;&lt;property id=&quot;20307&quot; value=&quot;617&quot;/&gt;&lt;/object&gt;&lt;object type=&quot;3&quot; unique_id=&quot;20064&quot;&gt;&lt;property id=&quot;20148&quot; value=&quot;5&quot;/&gt;&lt;property id=&quot;20300&quot; value=&quot;Slide 40 - &amp;quot;Ideas Inspire The Next Salesforce.com&amp;quot;&quot;/&gt;&lt;property id=&quot;20307&quot; value=&quot;599&quot;/&gt;&lt;/object&gt;&lt;object type=&quot;3&quot; unique_id=&quot;20065&quot;&gt;&lt;property id=&quot;20148&quot; value=&quot;5&quot;/&gt;&lt;property id=&quot;20300&quot; value=&quot;Slide 41 - &amp;quot;Innovative Platform for Wealth Management&amp;quot;&quot;/&gt;&lt;property id=&quot;20307&quot; value=&quot;618&quot;/&gt;&lt;/object&gt;&lt;object type=&quot;3&quot; unique_id=&quot;20066&quot;&gt;&lt;property id=&quot;20148&quot; value=&quot;5&quot;/&gt;&lt;property id=&quot;20300&quot; value=&quot;Slide 42 - &amp;quot;The Marketplace for Wealth Management Apps&amp;quot;&quot;/&gt;&lt;property id=&quot;20307&quot; value=&quot;601&quot;/&gt;&lt;/object&gt;&lt;object type=&quot;3&quot; unique_id=&quot;20067&quot;&gt;&lt;property id=&quot;20148&quot; value=&quot;5&quot;/&gt;&lt;property id=&quot;20300&quot; value=&quot;Slide 43 - &amp;quot;An Ecosystem of System Integrators&amp;quot;&quot;/&gt;&lt;property id=&quot;20307&quot; value=&quot;602&quot;/&gt;&lt;/object&gt;&lt;object type=&quot;3&quot; unique_id=&quot;20068&quot;&gt;&lt;property id=&quot;20148&quot; value=&quot;5&quot;/&gt;&lt;property id=&quot;20300&quot; value=&quot;Slide 45 - &amp;quot;Wealth Management Edition Currently Scheduled for Q3 2007&amp;quot;&quot;/&gt;&lt;property id=&quot;20307&quot; value=&quot;603&quot;/&gt;&lt;/object&gt;&lt;object type=&quot;3&quot; unique_id=&quot;20069&quot;&gt;&lt;property id=&quot;20148&quot; value=&quot;5&quot;/&gt;&lt;property id=&quot;20300&quot; value=&quot;Slide 46 - &amp;quot;The First of More Financial Editions Currently Planned…&amp;quot;&quot;/&gt;&lt;property id=&quot;20307&quot; value=&quot;604&quot;/&gt;&lt;/object&gt;&lt;object type=&quot;3&quot; unique_id=&quot;20070&quot;&gt;&lt;property id=&quot;20148&quot; value=&quot;5&quot;/&gt;&lt;property id=&quot;20300&quot; value=&quot;Slide 47&quot;/&gt;&lt;property id=&quot;20307&quot; value=&quot;605&quot;/&gt;&lt;/object&gt;&lt;object type=&quot;3&quot; unique_id=&quot;20071&quot;&gt;&lt;property id=&quot;20148&quot; value=&quot;5&quot;/&gt;&lt;property id=&quot;20300&quot; value=&quot;Slide 48&quot;/&gt;&lt;property id=&quot;20307&quot; value=&quot;606&quot;/&gt;&lt;/object&gt;&lt;object type=&quot;3&quot; unique_id=&quot;20072&quot;&gt;&lt;property id=&quot;20148&quot; value=&quot;5&quot;/&gt;&lt;property id=&quot;20300&quot; value=&quot;Slide 49&quot;/&gt;&lt;property id=&quot;20307&quot; value=&quot;607&quot;/&gt;&lt;/object&gt;&lt;object type=&quot;3&quot; unique_id=&quot;20073&quot;&gt;&lt;property id=&quot;20148&quot; value=&quot;5&quot;/&gt;&lt;property id=&quot;20300&quot; value=&quot;Slide 50&quot;/&gt;&lt;property id=&quot;20307&quot; value=&quot;608&quot;/&gt;&lt;/object&gt;&lt;object type=&quot;3&quot; unique_id=&quot;20074&quot;&gt;&lt;property id=&quot;20148&quot; value=&quot;5&quot;/&gt;&lt;property id=&quot;20300&quot; value=&quot;Slide 51 - &amp;quot;The New Circle of Success&amp;quot;&quot;/&gt;&lt;property id=&quot;20307&quot; value=&quot;609&quot;/&gt;&lt;/object&gt;&lt;object type=&quot;3&quot; unique_id=&quot;20076&quot;&gt;&lt;property id=&quot;20148&quot; value=&quot;5&quot;/&gt;&lt;property id=&quot;20300&quot; value=&quot;Slide 52 - &amp;quot;Thank you.&amp;#x0D;&amp;#x0A;ceo@salesforce.com&amp;quot;&quot;/&gt;&lt;property id=&quot;20307&quot; value=&quot;611&quot;/&gt;&lt;/object&gt;&lt;object type=&quot;3&quot; unique_id=&quot;20576&quot;&gt;&lt;property id=&quot;20148&quot; value=&quot;5&quot;/&gt;&lt;property id=&quot;20300&quot; value=&quot;Slide 27&quot;/&gt;&lt;property id=&quot;20307&quot; value=&quot;620&quot;/&gt;&lt;/object&gt;&lt;object type=&quot;3&quot; unique_id=&quot;20631&quot;&gt;&lt;property id=&quot;20148&quot; value=&quot;5&quot;/&gt;&lt;property id=&quot;20300&quot; value=&quot;Slide 44 - &amp;quot;One Stop Shopping at the AppStore&amp;quot;&quot;/&gt;&lt;property id=&quot;20307&quot; value=&quot;621&quot;/&gt;&lt;/object&gt;&lt;object type=&quot;3&quot; unique_id=&quot;21301&quot;&gt;&lt;property id=&quot;20148&quot; value=&quot;5&quot;/&gt;&lt;property id=&quot;20300&quot; value=&quot;Slide 29 - &amp;quot;Demonstration&amp;quot;&quot;/&gt;&lt;property id=&quot;20307&quot; value=&quot;622&quot;/&gt;&lt;/object&gt;&lt;object type=&quot;3&quot; unique_id=&quot;22279&quot;&gt;&lt;property id=&quot;20148&quot; value=&quot;5&quot;/&gt;&lt;property id=&quot;20300&quot; value=&quot;Slide 1 - &amp;quot;Welcome to&amp;quot;&quot;/&gt;&lt;property id=&quot;20307&quot; value=&quot;623&quot;/&gt;&lt;/object&gt;&lt;object type=&quot;3&quot; unique_id=&quot;22534&quot;&gt;&lt;property id=&quot;20148&quot; value=&quot;5&quot;/&gt;&lt;property id=&quot;20300&quot; value=&quot;Slide 11 - &amp;quot;Welcoming Our Newest Enterprise Customer&amp;quot;&quot;/&gt;&lt;property id=&quot;20307&quot; value=&quot;624&quot;/&gt;&lt;/object&gt;&lt;/object&gt;&lt;/object&gt;&lt;/database&gt;"/>
</p:tagLst>
</file>

<file path=ppt/theme/theme1.xml><?xml version="1.0" encoding="utf-8"?>
<a:theme xmlns:a="http://schemas.openxmlformats.org/drawingml/2006/main" name="1_Blank Presentation">
  <a:themeElements>
    <a:clrScheme name="">
      <a:dk1>
        <a:srgbClr val="000000"/>
      </a:dk1>
      <a:lt1>
        <a:srgbClr val="FFFFFF"/>
      </a:lt1>
      <a:dk2>
        <a:srgbClr val="000000"/>
      </a:dk2>
      <a:lt2>
        <a:srgbClr val="6B6B6B"/>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7302</TotalTime>
  <Words>1258</Words>
  <Application>Microsoft Macintosh PowerPoint</Application>
  <PresentationFormat>On-screen Show (4:3)</PresentationFormat>
  <Paragraphs>157</Paragraphs>
  <Slides>23</Slides>
  <Notes>2</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1_Blank Presentation</vt:lpstr>
      <vt:lpstr>Office Theme</vt:lpstr>
      <vt:lpstr>Mashing Up the Cloud with Force.com Toolkits</vt:lpstr>
      <vt:lpstr>Safe Harbor</vt:lpstr>
      <vt:lpstr>Pat Patterson</vt:lpstr>
      <vt:lpstr>Mashing Up the Cloud…</vt:lpstr>
      <vt:lpstr>…with Force.com Toolkits</vt:lpstr>
      <vt:lpstr>Mashup Application</vt:lpstr>
      <vt:lpstr>Let’s Build This App From the Ground Up!</vt:lpstr>
      <vt:lpstr>The Foundation - HTML5 Geolocation</vt:lpstr>
      <vt:lpstr>geo-location-javascript library</vt:lpstr>
      <vt:lpstr>Are You Sitting Comfortably? Then I’ll Begin…</vt:lpstr>
      <vt:lpstr>We’ve Made a Start</vt:lpstr>
      <vt:lpstr>So Let’s Add OAuthPlayground</vt:lpstr>
      <vt:lpstr>Now for SimpleGeo Toolkit</vt:lpstr>
      <vt:lpstr>Adding the Social Element with Facebook</vt:lpstr>
      <vt:lpstr>Let’s Get Social!</vt:lpstr>
      <vt:lpstr>Mix It Up a Bit!</vt:lpstr>
      <vt:lpstr>The Final Touches</vt:lpstr>
      <vt:lpstr>We’re Done!</vt:lpstr>
      <vt:lpstr>Points to Remember</vt:lpstr>
      <vt:lpstr>PowerPoint Presentation</vt:lpstr>
      <vt:lpstr>Mashing Up the Cloud with Force.com Toolkits</vt:lpstr>
      <vt:lpstr>But wait, the DevZone has more!</vt:lpstr>
      <vt:lpstr>How Could Dreamforce Be Even Better?  Tell Us!</vt:lpstr>
    </vt:vector>
  </TitlesOfParts>
  <Company>BODIE | group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BODIE | group inc</dc:creator>
  <cp:lastModifiedBy>Juliet</cp:lastModifiedBy>
  <cp:revision>282</cp:revision>
  <cp:lastPrinted>2008-09-15T22:59:28Z</cp:lastPrinted>
  <dcterms:created xsi:type="dcterms:W3CDTF">2011-08-18T15:23:30Z</dcterms:created>
  <dcterms:modified xsi:type="dcterms:W3CDTF">2011-08-24T22:10:03Z</dcterms:modified>
</cp:coreProperties>
</file>