
<file path=[Content_Types].xml><?xml version="1.0" encoding="utf-8"?>
<Types xmlns="http://schemas.openxmlformats.org/package/2006/content-types">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Layouts/slideLayout24.xml" ContentType="application/vnd.openxmlformats-officedocument.presentationml.slideLayout+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notesSlides/notesSlide20.xml" ContentType="application/vnd.openxmlformats-officedocument.presentationml.notesSlide+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Default Extension="gif" ContentType="image/gi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56" r:id="rId1"/>
    <p:sldMasterId id="2147484243" r:id="rId2"/>
  </p:sldMasterIdLst>
  <p:notesMasterIdLst>
    <p:notesMasterId r:id="rId32"/>
  </p:notesMasterIdLst>
  <p:handoutMasterIdLst>
    <p:handoutMasterId r:id="rId33"/>
  </p:handoutMasterIdLst>
  <p:sldIdLst>
    <p:sldId id="301" r:id="rId3"/>
    <p:sldId id="328" r:id="rId4"/>
    <p:sldId id="303" r:id="rId5"/>
    <p:sldId id="327"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31" r:id="rId29"/>
    <p:sldId id="332" r:id="rId30"/>
    <p:sldId id="329" r:id="rId31"/>
  </p:sldIdLst>
  <p:sldSz cx="9144000" cy="6858000" type="screen4x3"/>
  <p:notesSz cx="6858000" cy="9144000"/>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charset="-128"/>
        <a:cs typeface="+mn-cs"/>
      </a:defRPr>
    </a:lvl1pPr>
    <a:lvl2pPr marL="457200" algn="l" rtl="0" fontAlgn="base">
      <a:spcBef>
        <a:spcPct val="0"/>
      </a:spcBef>
      <a:spcAft>
        <a:spcPct val="0"/>
      </a:spcAft>
      <a:defRPr kern="1200">
        <a:solidFill>
          <a:schemeClr val="tx1"/>
        </a:solidFill>
        <a:latin typeface="Arial" charset="0"/>
        <a:ea typeface="ヒラギノ角ゴ Pro W3" charset="-128"/>
        <a:cs typeface="+mn-cs"/>
      </a:defRPr>
    </a:lvl2pPr>
    <a:lvl3pPr marL="914400" algn="l" rtl="0" fontAlgn="base">
      <a:spcBef>
        <a:spcPct val="0"/>
      </a:spcBef>
      <a:spcAft>
        <a:spcPct val="0"/>
      </a:spcAft>
      <a:defRPr kern="1200">
        <a:solidFill>
          <a:schemeClr val="tx1"/>
        </a:solidFill>
        <a:latin typeface="Arial" charset="0"/>
        <a:ea typeface="ヒラギノ角ゴ Pro W3" charset="-128"/>
        <a:cs typeface="+mn-cs"/>
      </a:defRPr>
    </a:lvl3pPr>
    <a:lvl4pPr marL="1371600" algn="l" rtl="0" fontAlgn="base">
      <a:spcBef>
        <a:spcPct val="0"/>
      </a:spcBef>
      <a:spcAft>
        <a:spcPct val="0"/>
      </a:spcAft>
      <a:defRPr kern="1200">
        <a:solidFill>
          <a:schemeClr val="tx1"/>
        </a:solidFill>
        <a:latin typeface="Arial" charset="0"/>
        <a:ea typeface="ヒラギノ角ゴ Pro W3" charset="-128"/>
        <a:cs typeface="+mn-cs"/>
      </a:defRPr>
    </a:lvl4pPr>
    <a:lvl5pPr marL="1828800" algn="l" rtl="0" fontAlgn="base">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9900"/>
    <a:srgbClr val="DDDDDD"/>
    <a:srgbClr val="C0C0C0"/>
    <a:srgbClr val="CC0000"/>
    <a:srgbClr val="E6E6E6"/>
    <a:srgbClr val="999999"/>
    <a:srgbClr val="5B8BCA"/>
    <a:srgbClr val="49A1D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p:restoredLeft sz="18672" autoAdjust="0"/>
    <p:restoredTop sz="94660"/>
  </p:normalViewPr>
  <p:slideViewPr>
    <p:cSldViewPr snapToGrid="0">
      <p:cViewPr varScale="1">
        <p:scale>
          <a:sx n="84" d="100"/>
          <a:sy n="84" d="100"/>
        </p:scale>
        <p:origin x="-120" y="-632"/>
      </p:cViewPr>
      <p:guideLst>
        <p:guide orient="horz" pos="572"/>
        <p:guide pos="5639"/>
        <p:guide pos="49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tags" Target="tags/tag1.xml"/><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073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8CA0450-F699-4A82-8913-0E983EB3A16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D3D54D-DEB2-44DD-8C29-97A45BDAAA3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ヒラギノ角ゴ Pro W3" pitchFamily="-112" charset="-128"/>
        <a:cs typeface="ヒラギノ角ゴ Pro W3" pitchFamily="-112" charset="-128"/>
      </a:defRPr>
    </a:lvl3pPr>
    <a:lvl4pPr marL="1371600" algn="l" rtl="0" eaLnBrk="0" fontAlgn="base" hangingPunct="0">
      <a:spcBef>
        <a:spcPct val="30000"/>
      </a:spcBef>
      <a:spcAft>
        <a:spcPct val="0"/>
      </a:spcAft>
      <a:defRPr sz="1200" kern="1200">
        <a:solidFill>
          <a:schemeClr val="tx1"/>
        </a:solidFill>
        <a:latin typeface="Arial" pitchFamily="-112" charset="0"/>
        <a:ea typeface="ヒラギノ角ゴ Pro W3"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ヒラギノ角ゴ Pro W3"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lstStyle/>
          <a:p>
            <a:r>
              <a:rPr lang="en-US" dirty="0">
                <a:latin typeface="Calibri" charset="0"/>
                <a:ea typeface="ＭＳ Ｐゴシック" charset="0"/>
                <a:cs typeface="ＭＳ Ｐゴシック" charset="0"/>
              </a:rPr>
              <a:t>Any purchase decisions customer make should be made based on currently available technology.  </a:t>
            </a:r>
            <a:r>
              <a:rPr lang="en-US" dirty="0" smtClean="0">
                <a:latin typeface="Calibri" charset="0"/>
                <a:ea typeface="ＭＳ Ｐゴシック" charset="0"/>
                <a:cs typeface="ＭＳ Ｐゴシック" charset="0"/>
              </a:rPr>
              <a:t>Please visit our website </a:t>
            </a:r>
            <a:r>
              <a:rPr lang="en-US" dirty="0" err="1" smtClean="0">
                <a:latin typeface="Calibri" charset="0"/>
                <a:ea typeface="ＭＳ Ｐゴシック" charset="0"/>
                <a:cs typeface="ＭＳ Ｐゴシック" charset="0"/>
              </a:rPr>
              <a:t>sto</a:t>
            </a:r>
            <a:r>
              <a:rPr lang="en-US" dirty="0" smtClean="0">
                <a:latin typeface="Calibri" charset="0"/>
                <a:ea typeface="ＭＳ Ｐゴシック" charset="0"/>
                <a:cs typeface="ＭＳ Ｐゴシック" charset="0"/>
              </a:rPr>
              <a:t> review our Safe</a:t>
            </a:r>
            <a:r>
              <a:rPr lang="en-US" baseline="0" dirty="0" smtClean="0">
                <a:latin typeface="Calibri" charset="0"/>
                <a:ea typeface="ＭＳ Ｐゴシック" charset="0"/>
                <a:cs typeface="ＭＳ Ｐゴシック" charset="0"/>
              </a:rPr>
              <a:t> Harbor statement in detail.</a:t>
            </a:r>
            <a:endParaRPr lang="en-US" dirty="0">
              <a:latin typeface="Calibri" charset="0"/>
              <a:ea typeface="ＭＳ Ｐゴシック" charset="0"/>
              <a:cs typeface="ＭＳ Ｐゴシック" charset="0"/>
            </a:endParaRPr>
          </a:p>
        </p:txBody>
      </p:sp>
      <p:sp>
        <p:nvSpPr>
          <p:cNvPr id="1024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lstStyle>
            <a:lvl1pPr eaLnBrk="0" hangingPunct="0">
              <a:defRPr sz="1300">
                <a:solidFill>
                  <a:srgbClr val="000000"/>
                </a:solidFill>
                <a:latin typeface="Myriad Pro" charset="0"/>
                <a:ea typeface="ヒラギノ角ゴ ProN W3" charset="0"/>
                <a:cs typeface="ヒラギノ角ゴ ProN W3" charset="0"/>
                <a:sym typeface="Myriad Pro" charset="0"/>
              </a:defRPr>
            </a:lvl1pPr>
            <a:lvl2pPr marL="742950" indent="-285750" eaLnBrk="0" hangingPunct="0">
              <a:defRPr sz="1300">
                <a:solidFill>
                  <a:srgbClr val="000000"/>
                </a:solidFill>
                <a:latin typeface="Myriad Pro" charset="0"/>
                <a:ea typeface="ヒラギノ角ゴ ProN W3" charset="0"/>
                <a:cs typeface="ヒラギノ角ゴ ProN W3" charset="0"/>
                <a:sym typeface="Myriad Pro" charset="0"/>
              </a:defRPr>
            </a:lvl2pPr>
            <a:lvl3pPr marL="1143000" indent="-228600" eaLnBrk="0" hangingPunct="0">
              <a:defRPr sz="1300">
                <a:solidFill>
                  <a:srgbClr val="000000"/>
                </a:solidFill>
                <a:latin typeface="Myriad Pro" charset="0"/>
                <a:ea typeface="ヒラギノ角ゴ ProN W3" charset="0"/>
                <a:cs typeface="ヒラギノ角ゴ ProN W3" charset="0"/>
                <a:sym typeface="Myriad Pro" charset="0"/>
              </a:defRPr>
            </a:lvl3pPr>
            <a:lvl4pPr marL="1600200" indent="-228600" eaLnBrk="0" hangingPunct="0">
              <a:defRPr sz="1300">
                <a:solidFill>
                  <a:srgbClr val="000000"/>
                </a:solidFill>
                <a:latin typeface="Myriad Pro" charset="0"/>
                <a:ea typeface="ヒラギノ角ゴ ProN W3" charset="0"/>
                <a:cs typeface="ヒラギノ角ゴ ProN W3" charset="0"/>
                <a:sym typeface="Myriad Pro" charset="0"/>
              </a:defRPr>
            </a:lvl4pPr>
            <a:lvl5pPr marL="2057400" indent="-228600" eaLnBrk="0" hangingPunct="0">
              <a:defRPr sz="1300">
                <a:solidFill>
                  <a:srgbClr val="000000"/>
                </a:solidFill>
                <a:latin typeface="Myriad Pro" charset="0"/>
                <a:ea typeface="ヒラギノ角ゴ ProN W3" charset="0"/>
                <a:cs typeface="ヒラギノ角ゴ ProN W3" charset="0"/>
                <a:sym typeface="Myriad Pro" charset="0"/>
              </a:defRPr>
            </a:lvl5pPr>
            <a:lvl6pPr marL="2514600" indent="-228600" eaLnBrk="0" fontAlgn="base" hangingPunct="0">
              <a:spcBef>
                <a:spcPct val="0"/>
              </a:spcBef>
              <a:spcAft>
                <a:spcPct val="0"/>
              </a:spcAft>
              <a:defRPr sz="1300">
                <a:solidFill>
                  <a:srgbClr val="000000"/>
                </a:solidFill>
                <a:latin typeface="Myriad Pro" charset="0"/>
                <a:ea typeface="ヒラギノ角ゴ ProN W3" charset="0"/>
                <a:cs typeface="ヒラギノ角ゴ ProN W3" charset="0"/>
                <a:sym typeface="Myriad Pro" charset="0"/>
              </a:defRPr>
            </a:lvl6pPr>
            <a:lvl7pPr marL="2971800" indent="-228600" eaLnBrk="0" fontAlgn="base" hangingPunct="0">
              <a:spcBef>
                <a:spcPct val="0"/>
              </a:spcBef>
              <a:spcAft>
                <a:spcPct val="0"/>
              </a:spcAft>
              <a:defRPr sz="1300">
                <a:solidFill>
                  <a:srgbClr val="000000"/>
                </a:solidFill>
                <a:latin typeface="Myriad Pro" charset="0"/>
                <a:ea typeface="ヒラギノ角ゴ ProN W3" charset="0"/>
                <a:cs typeface="ヒラギノ角ゴ ProN W3" charset="0"/>
                <a:sym typeface="Myriad Pro" charset="0"/>
              </a:defRPr>
            </a:lvl7pPr>
            <a:lvl8pPr marL="3429000" indent="-228600" eaLnBrk="0" fontAlgn="base" hangingPunct="0">
              <a:spcBef>
                <a:spcPct val="0"/>
              </a:spcBef>
              <a:spcAft>
                <a:spcPct val="0"/>
              </a:spcAft>
              <a:defRPr sz="1300">
                <a:solidFill>
                  <a:srgbClr val="000000"/>
                </a:solidFill>
                <a:latin typeface="Myriad Pro" charset="0"/>
                <a:ea typeface="ヒラギノ角ゴ ProN W3" charset="0"/>
                <a:cs typeface="ヒラギノ角ゴ ProN W3" charset="0"/>
                <a:sym typeface="Myriad Pro" charset="0"/>
              </a:defRPr>
            </a:lvl8pPr>
            <a:lvl9pPr marL="3886200" indent="-228600" eaLnBrk="0" fontAlgn="base" hangingPunct="0">
              <a:spcBef>
                <a:spcPct val="0"/>
              </a:spcBef>
              <a:spcAft>
                <a:spcPct val="0"/>
              </a:spcAft>
              <a:defRPr sz="1300">
                <a:solidFill>
                  <a:srgbClr val="000000"/>
                </a:solidFill>
                <a:latin typeface="Myriad Pro" charset="0"/>
                <a:ea typeface="ヒラギノ角ゴ ProN W3" charset="0"/>
                <a:cs typeface="ヒラギノ角ゴ ProN W3" charset="0"/>
                <a:sym typeface="Myriad Pro" charset="0"/>
              </a:defRPr>
            </a:lvl9pPr>
          </a:lstStyle>
          <a:p>
            <a:pPr eaLnBrk="1" hangingPunct="1"/>
            <a:fld id="{0D953558-F51B-DC4F-8425-BCD45852C141}" type="slidenum">
              <a:rPr lang="en-US" sz="1200">
                <a:latin typeface="Arial" charset="0"/>
                <a:sym typeface="Arial" charset="0"/>
              </a:rPr>
              <a:pPr eaLnBrk="1" hangingPunct="1"/>
              <a:t>2</a:t>
            </a:fld>
            <a:endParaRPr lang="en-US" sz="1200">
              <a:latin typeface="Arial" charset="0"/>
              <a:sym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Node.js</a:t>
            </a:r>
            <a:r>
              <a:rPr lang="en-US" dirty="0" smtClean="0"/>
              <a:t> has</a:t>
            </a:r>
            <a:r>
              <a:rPr lang="en-US" baseline="0" dirty="0" smtClean="0"/>
              <a:t> a module architecture – here we pull in the http module – it has everything we need to build a simple web server.</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Creating a web server instance is one</a:t>
            </a:r>
            <a:r>
              <a:rPr lang="en-US" baseline="0" dirty="0" smtClean="0"/>
              <a:t> library call.</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pass an</a:t>
            </a:r>
            <a:r>
              <a:rPr lang="en-US" baseline="0" dirty="0" smtClean="0"/>
              <a:t> anonymous function to </a:t>
            </a:r>
            <a:r>
              <a:rPr lang="en-US" baseline="0" dirty="0" err="1" smtClean="0"/>
              <a:t>createServer</a:t>
            </a:r>
            <a:r>
              <a:rPr lang="en-US" baseline="0" dirty="0" smtClean="0"/>
              <a:t>() – this will be called every time a request arrives.</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all we’ll do – say Hello World</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a:t>
            </a:r>
            <a:r>
              <a:rPr lang="en-US" baseline="0" dirty="0" smtClean="0"/>
              <a:t> we’ll tell the server to listen on port 8888.</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a:t>
            </a:r>
            <a:r>
              <a:rPr lang="en-US" baseline="0" dirty="0" smtClean="0"/>
              <a:t> our simple example in action – </a:t>
            </a:r>
            <a:r>
              <a:rPr lang="en-US" baseline="0" dirty="0" err="1" smtClean="0"/>
              <a:t>simple.js</a:t>
            </a:r>
            <a:r>
              <a:rPr lang="en-US" baseline="0" dirty="0" smtClean="0"/>
              <a:t> – add some console output so we can tell that something is happening!</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running on </a:t>
            </a:r>
            <a:r>
              <a:rPr lang="en-US" dirty="0" err="1" smtClean="0"/>
              <a:t>localhost</a:t>
            </a:r>
            <a:r>
              <a:rPr lang="en-US" dirty="0" smtClean="0"/>
              <a:t> for now. That was a great little app, but</a:t>
            </a:r>
            <a:r>
              <a:rPr lang="en-US" baseline="0" dirty="0" smtClean="0"/>
              <a:t> still very limited – I’m just talking to myself! </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Let’s put it out on the web. If this session were a couple of years ago, I might start an EC2 instance and run it there, but there’s a better choice… </a:t>
            </a:r>
            <a:r>
              <a:rPr lang="en-US" baseline="0" dirty="0" err="1" smtClean="0"/>
              <a:t>Heroku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will take all of one minute! </a:t>
            </a:r>
            <a:r>
              <a:rPr lang="en-US" dirty="0" err="1" smtClean="0">
                <a:sym typeface="Wingdings"/>
              </a:rPr>
              <a:t></a:t>
            </a:r>
            <a:r>
              <a:rPr lang="en-US" dirty="0" smtClean="0">
                <a:sym typeface="Wingdings"/>
              </a:rPr>
              <a:t> Encourage audience to go to the URL and try it out.</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app took so little time to write, I thought I’d go for extra credit</a:t>
            </a:r>
            <a:r>
              <a:rPr lang="en-US" baseline="0" dirty="0" smtClean="0"/>
              <a:t> with mobile integration</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Only cover non-blocking concept and </a:t>
            </a:r>
            <a:r>
              <a:rPr lang="en-US" dirty="0" err="1" smtClean="0"/>
              <a:t>Node.js</a:t>
            </a:r>
            <a:r>
              <a:rPr lang="en-US" dirty="0" smtClean="0"/>
              <a:t> briefly,</a:t>
            </a:r>
            <a:r>
              <a:rPr lang="en-US" baseline="0" dirty="0" smtClean="0"/>
              <a:t> since there was an introductory session on these earlier.</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Paste</a:t>
            </a:r>
            <a:r>
              <a:rPr lang="en-US" baseline="0" dirty="0" smtClean="0"/>
              <a:t> SMS handling code into app. Subscribe and post a message on my phone. Encourage audience to chat</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create</a:t>
            </a:r>
            <a:r>
              <a:rPr lang="en-US" baseline="0" dirty="0" smtClean="0"/>
              <a:t> a very simple app to begin with, and extend it as we move through the session</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at custom object, show Chat1 VF page, briefly talk through code – should be nothing new for most people.</a:t>
            </a:r>
            <a:r>
              <a:rPr lang="en-US" baseline="0" dirty="0" smtClean="0"/>
              <a:t> We would really like the message list to update when another user sends a message! In the past we would probably poll for changes every few seconds, but…</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many of the audience have used the Streaming API? Need to check whether it will still be in dev preview at DF11.</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a:t>
            </a:r>
            <a:r>
              <a:rPr lang="en-US" dirty="0" err="1" smtClean="0"/>
              <a:t>PushTopic</a:t>
            </a:r>
            <a:r>
              <a:rPr lang="en-US" dirty="0" smtClean="0"/>
              <a:t> in Workbench, show Chat2 VF page, talk through code as we go</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B2C use</a:t>
            </a:r>
            <a:r>
              <a:rPr lang="en-US" baseline="0" dirty="0" smtClean="0"/>
              <a:t> case. Could create an Apex REST method to accept new messages, but no real point, since it would tightly wrap the </a:t>
            </a:r>
            <a:r>
              <a:rPr lang="en-US" baseline="0" dirty="0" err="1" smtClean="0"/>
              <a:t>Message__c</a:t>
            </a:r>
            <a:r>
              <a:rPr lang="en-US" baseline="0" dirty="0" smtClean="0"/>
              <a:t> creation.</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here</a:t>
            </a:r>
            <a:r>
              <a:rPr lang="en-US" baseline="0" dirty="0" smtClean="0"/>
              <a:t> has written a Node app? Who has written JavaScript? You’re ¾ of the way there </a:t>
            </a:r>
            <a:r>
              <a:rPr lang="en-US" baseline="0" dirty="0" err="1" smtClean="0">
                <a:sym typeface="Wingdings"/>
              </a:rPr>
              <a:t></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Walk through five-line</a:t>
            </a:r>
            <a:r>
              <a:rPr lang="en-US" baseline="0" dirty="0" smtClean="0"/>
              <a:t> web server example for folks who weren’t in the introductory node session.</a:t>
            </a:r>
            <a:endParaRPr lang="en-US" dirty="0"/>
          </a:p>
        </p:txBody>
      </p:sp>
      <p:sp>
        <p:nvSpPr>
          <p:cNvPr id="4" name="Slide Number Placeholder 3"/>
          <p:cNvSpPr>
            <a:spLocks noGrp="1"/>
          </p:cNvSpPr>
          <p:nvPr>
            <p:ph type="sldNum" sz="quarter" idx="10"/>
          </p:nvPr>
        </p:nvSpPr>
        <p:spPr/>
        <p:txBody>
          <a:bodyPr/>
          <a:lstStyle/>
          <a:p>
            <a:fld id="{047823E5-8F5A-4827-B817-BB6934B5A20B}"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Session Title Slide">
    <p:spTree>
      <p:nvGrpSpPr>
        <p:cNvPr id="1" name=""/>
        <p:cNvGrpSpPr/>
        <p:nvPr/>
      </p:nvGrpSpPr>
      <p:grpSpPr>
        <a:xfrm>
          <a:off x="0" y="0"/>
          <a:ext cx="0" cy="0"/>
          <a:chOff x="0" y="0"/>
          <a:chExt cx="0" cy="0"/>
        </a:xfrm>
      </p:grpSpPr>
      <p:pic>
        <p:nvPicPr>
          <p:cNvPr id="5" name="Picture 5" descr="slide_top_df.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99428" name="Rectangle 4"/>
          <p:cNvSpPr>
            <a:spLocks noGrp="1" noChangeArrowheads="1"/>
          </p:cNvSpPr>
          <p:nvPr>
            <p:ph type="ctrTitle" hasCustomPrompt="1"/>
          </p:nvPr>
        </p:nvSpPr>
        <p:spPr>
          <a:xfrm>
            <a:off x="1168400" y="749935"/>
            <a:ext cx="6858000" cy="1100138"/>
          </a:xfrm>
        </p:spPr>
        <p:txBody>
          <a:bodyPr anchor="b"/>
          <a:lstStyle>
            <a:lvl1pPr>
              <a:defRPr sz="3200" baseline="0">
                <a:solidFill>
                  <a:schemeClr val="bg1"/>
                </a:solidFill>
              </a:defRPr>
            </a:lvl1pPr>
          </a:lstStyle>
          <a:p>
            <a:r>
              <a:rPr lang="en-US" dirty="0" smtClean="0"/>
              <a:t>Click to add Presentation title</a:t>
            </a:r>
            <a:endParaRPr lang="en-US" dirty="0"/>
          </a:p>
        </p:txBody>
      </p:sp>
      <p:sp>
        <p:nvSpPr>
          <p:cNvPr id="999429" name="Rectangle 5"/>
          <p:cNvSpPr>
            <a:spLocks noGrp="1" noChangeArrowheads="1"/>
          </p:cNvSpPr>
          <p:nvPr>
            <p:ph type="subTitle" idx="1" hasCustomPrompt="1"/>
          </p:nvPr>
        </p:nvSpPr>
        <p:spPr>
          <a:xfrm>
            <a:off x="1168400" y="1951673"/>
            <a:ext cx="6858000" cy="512127"/>
          </a:xfrm>
        </p:spPr>
        <p:txBody>
          <a:bodyPr/>
          <a:lstStyle>
            <a:lvl1pPr marL="0" indent="0">
              <a:lnSpc>
                <a:spcPct val="100000"/>
              </a:lnSpc>
              <a:spcBef>
                <a:spcPct val="0"/>
              </a:spcBef>
              <a:buFont typeface="Wingdings" pitchFamily="-112" charset="2"/>
              <a:buNone/>
              <a:defRPr i="1">
                <a:solidFill>
                  <a:schemeClr val="bg1"/>
                </a:solidFill>
              </a:defRPr>
            </a:lvl1pPr>
          </a:lstStyle>
          <a:p>
            <a:r>
              <a:rPr lang="en-US" dirty="0" smtClean="0"/>
              <a:t>Click to add track or industry</a:t>
            </a:r>
            <a:endParaRPr lang="en-US" dirty="0"/>
          </a:p>
        </p:txBody>
      </p:sp>
      <p:sp>
        <p:nvSpPr>
          <p:cNvPr id="7" name="Text Placeholder 2"/>
          <p:cNvSpPr>
            <a:spLocks noGrp="1"/>
          </p:cNvSpPr>
          <p:nvPr>
            <p:ph type="body" idx="10" hasCustomPrompt="1"/>
          </p:nvPr>
        </p:nvSpPr>
        <p:spPr>
          <a:xfrm>
            <a:off x="1146493" y="2550239"/>
            <a:ext cx="6956107" cy="1344427"/>
          </a:xfrm>
        </p:spPr>
        <p:txBody>
          <a:bodyPr/>
          <a:lstStyle>
            <a:lvl1pPr marL="0" indent="0" algn="l">
              <a:buNone/>
              <a:defRPr sz="1800" i="1"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Speaker  name, company, @</a:t>
            </a:r>
            <a:r>
              <a:rPr lang="en-US" dirty="0" err="1" smtClean="0"/>
              <a:t>twittername</a:t>
            </a:r>
            <a:endParaRPr lang="en-US" dirty="0" smtClean="0"/>
          </a:p>
          <a:p>
            <a:pPr lvl="0"/>
            <a:endParaRPr lang="en-US" dirty="0" smtClean="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ake aways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add Key Take </a:t>
            </a:r>
            <a:r>
              <a:rPr lang="en-US" dirty="0" err="1" smtClean="0"/>
              <a:t>Aways</a:t>
            </a:r>
            <a:r>
              <a:rPr lang="en-US" dirty="0" smtClean="0"/>
              <a:t> Slide title</a:t>
            </a:r>
            <a:endParaRPr lang="en-US" dirty="0"/>
          </a:p>
        </p:txBody>
      </p:sp>
      <p:sp>
        <p:nvSpPr>
          <p:cNvPr id="3" name="Content Placeholder 2"/>
          <p:cNvSpPr>
            <a:spLocks noGrp="1"/>
          </p:cNvSpPr>
          <p:nvPr>
            <p:ph idx="1" hasCustomPrompt="1"/>
          </p:nvPr>
        </p:nvSpPr>
        <p:spPr/>
        <p:txBody>
          <a:bodyPr/>
          <a:lstStyle>
            <a:lvl1pPr>
              <a:defRPr baseline="0"/>
            </a:lvl1pPr>
          </a:lstStyle>
          <a:p>
            <a:pPr lvl="0"/>
            <a:r>
              <a:rPr lang="en-US" dirty="0" smtClean="0"/>
              <a:t>List the main points you want your audience to take back to their office.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Q&amp;A slide">
    <p:spTree>
      <p:nvGrpSpPr>
        <p:cNvPr id="1" name=""/>
        <p:cNvGrpSpPr/>
        <p:nvPr/>
      </p:nvGrpSpPr>
      <p:grpSpPr>
        <a:xfrm>
          <a:off x="0" y="0"/>
          <a:ext cx="0" cy="0"/>
          <a:chOff x="0" y="0"/>
          <a:chExt cx="0" cy="0"/>
        </a:xfrm>
      </p:grpSpPr>
      <p:sp>
        <p:nvSpPr>
          <p:cNvPr id="6" name="TextBox 5"/>
          <p:cNvSpPr txBox="1"/>
          <p:nvPr userDrawn="1"/>
        </p:nvSpPr>
        <p:spPr>
          <a:xfrm>
            <a:off x="441960" y="373380"/>
            <a:ext cx="8321040" cy="523220"/>
          </a:xfrm>
          <a:prstGeom prst="rect">
            <a:avLst/>
          </a:prstGeom>
          <a:noFill/>
        </p:spPr>
        <p:txBody>
          <a:bodyPr wrap="square" rtlCol="0">
            <a:spAutoFit/>
          </a:bodyPr>
          <a:lstStyle/>
          <a:p>
            <a:pPr algn="ctr"/>
            <a:r>
              <a:rPr lang="en-US" sz="2800" b="1" dirty="0" smtClean="0"/>
              <a:t>Questions &amp; Answers</a:t>
            </a:r>
            <a:endParaRPr lang="en-US" sz="2800" b="1" dirty="0"/>
          </a:p>
        </p:txBody>
      </p:sp>
      <p:sp>
        <p:nvSpPr>
          <p:cNvPr id="8" name="Picture Placeholder 7"/>
          <p:cNvSpPr>
            <a:spLocks noGrp="1"/>
          </p:cNvSpPr>
          <p:nvPr>
            <p:ph type="pic" sz="quarter" idx="10"/>
          </p:nvPr>
        </p:nvSpPr>
        <p:spPr>
          <a:xfrm>
            <a:off x="907098" y="1326199"/>
            <a:ext cx="2735262" cy="914081"/>
          </a:xfrm>
        </p:spPr>
        <p:txBody>
          <a:bodyPr/>
          <a:lstStyle/>
          <a:p>
            <a:endParaRPr lang="en-US"/>
          </a:p>
        </p:txBody>
      </p:sp>
      <p:sp>
        <p:nvSpPr>
          <p:cNvPr id="9" name="Picture Placeholder 7"/>
          <p:cNvSpPr>
            <a:spLocks noGrp="1"/>
          </p:cNvSpPr>
          <p:nvPr>
            <p:ph type="pic" sz="quarter" idx="11"/>
          </p:nvPr>
        </p:nvSpPr>
        <p:spPr>
          <a:xfrm>
            <a:off x="914718" y="2545399"/>
            <a:ext cx="2735262" cy="914081"/>
          </a:xfrm>
        </p:spPr>
        <p:txBody>
          <a:bodyPr/>
          <a:lstStyle/>
          <a:p>
            <a:endParaRPr lang="en-US" dirty="0"/>
          </a:p>
        </p:txBody>
      </p:sp>
      <p:sp>
        <p:nvSpPr>
          <p:cNvPr id="10" name="Picture Placeholder 7"/>
          <p:cNvSpPr>
            <a:spLocks noGrp="1"/>
          </p:cNvSpPr>
          <p:nvPr>
            <p:ph type="pic" sz="quarter" idx="12"/>
          </p:nvPr>
        </p:nvSpPr>
        <p:spPr>
          <a:xfrm>
            <a:off x="907098" y="3779839"/>
            <a:ext cx="2735262" cy="914081"/>
          </a:xfrm>
        </p:spPr>
        <p:txBody>
          <a:bodyPr/>
          <a:lstStyle/>
          <a:p>
            <a:endParaRPr lang="en-US" dirty="0"/>
          </a:p>
        </p:txBody>
      </p:sp>
      <p:sp>
        <p:nvSpPr>
          <p:cNvPr id="11" name="Picture Placeholder 7"/>
          <p:cNvSpPr>
            <a:spLocks noGrp="1"/>
          </p:cNvSpPr>
          <p:nvPr>
            <p:ph type="pic" sz="quarter" idx="13"/>
          </p:nvPr>
        </p:nvSpPr>
        <p:spPr>
          <a:xfrm>
            <a:off x="907098" y="4991419"/>
            <a:ext cx="2735262" cy="914081"/>
          </a:xfrm>
        </p:spPr>
        <p:txBody>
          <a:bodyPr/>
          <a:lstStyle/>
          <a:p>
            <a:endParaRPr lang="en-US" dirty="0"/>
          </a:p>
        </p:txBody>
      </p:sp>
      <p:sp>
        <p:nvSpPr>
          <p:cNvPr id="14" name="Text Placeholder 13"/>
          <p:cNvSpPr>
            <a:spLocks noGrp="1"/>
          </p:cNvSpPr>
          <p:nvPr>
            <p:ph type="body" sz="quarter" idx="14" hasCustomPrompt="1"/>
          </p:nvPr>
        </p:nvSpPr>
        <p:spPr>
          <a:xfrm>
            <a:off x="4564062" y="1355725"/>
            <a:ext cx="3657917" cy="434975"/>
          </a:xfrm>
        </p:spPr>
        <p:txBody>
          <a:bodyPr/>
          <a:lstStyle>
            <a:lvl1pPr>
              <a:buFontTx/>
              <a:buNone/>
              <a:defRPr sz="1800" b="1" i="0" baseline="0"/>
            </a:lvl1pPr>
          </a:lstStyle>
          <a:p>
            <a:pPr lvl="0"/>
            <a:r>
              <a:rPr lang="en-US" dirty="0" smtClean="0"/>
              <a:t>Speaker Name</a:t>
            </a:r>
          </a:p>
        </p:txBody>
      </p:sp>
      <p:sp>
        <p:nvSpPr>
          <p:cNvPr id="16" name="Text Placeholder 15"/>
          <p:cNvSpPr>
            <a:spLocks noGrp="1"/>
          </p:cNvSpPr>
          <p:nvPr>
            <p:ph type="body" sz="quarter" idx="15" hasCustomPrompt="1"/>
          </p:nvPr>
        </p:nvSpPr>
        <p:spPr>
          <a:xfrm>
            <a:off x="4563745" y="1821180"/>
            <a:ext cx="3658235" cy="373063"/>
          </a:xfrm>
        </p:spPr>
        <p:txBody>
          <a:bodyPr/>
          <a:lstStyle>
            <a:lvl1pPr>
              <a:buFontTx/>
              <a:buNone/>
              <a:defRPr sz="1600" i="1"/>
            </a:lvl1pPr>
          </a:lstStyle>
          <a:p>
            <a:pPr lvl="0"/>
            <a:r>
              <a:rPr lang="en-US" dirty="0" smtClean="0"/>
              <a:t>Speaker Title, @</a:t>
            </a:r>
            <a:r>
              <a:rPr lang="en-US" dirty="0" err="1" smtClean="0"/>
              <a:t>twittername</a:t>
            </a:r>
            <a:endParaRPr lang="en-US" dirty="0" smtClean="0"/>
          </a:p>
        </p:txBody>
      </p:sp>
      <p:sp>
        <p:nvSpPr>
          <p:cNvPr id="17" name="Text Placeholder 13"/>
          <p:cNvSpPr>
            <a:spLocks noGrp="1"/>
          </p:cNvSpPr>
          <p:nvPr>
            <p:ph type="body" sz="quarter" idx="16" hasCustomPrompt="1"/>
          </p:nvPr>
        </p:nvSpPr>
        <p:spPr>
          <a:xfrm>
            <a:off x="4564062" y="2559685"/>
            <a:ext cx="3657917" cy="434975"/>
          </a:xfrm>
        </p:spPr>
        <p:txBody>
          <a:bodyPr/>
          <a:lstStyle>
            <a:lvl1pPr>
              <a:buFontTx/>
              <a:buNone/>
              <a:defRPr sz="1800" b="1" i="0" baseline="0"/>
            </a:lvl1pPr>
          </a:lstStyle>
          <a:p>
            <a:pPr lvl="0"/>
            <a:r>
              <a:rPr lang="en-US" dirty="0" smtClean="0"/>
              <a:t>Speaker Name</a:t>
            </a:r>
          </a:p>
        </p:txBody>
      </p:sp>
      <p:sp>
        <p:nvSpPr>
          <p:cNvPr id="18" name="Text Placeholder 15"/>
          <p:cNvSpPr>
            <a:spLocks noGrp="1"/>
          </p:cNvSpPr>
          <p:nvPr>
            <p:ph type="body" sz="quarter" idx="17" hasCustomPrompt="1"/>
          </p:nvPr>
        </p:nvSpPr>
        <p:spPr>
          <a:xfrm>
            <a:off x="4563745" y="3032760"/>
            <a:ext cx="3658235" cy="373063"/>
          </a:xfrm>
        </p:spPr>
        <p:txBody>
          <a:bodyPr/>
          <a:lstStyle>
            <a:lvl1pPr>
              <a:buFontTx/>
              <a:buNone/>
              <a:defRPr sz="1600" i="1"/>
            </a:lvl1pPr>
          </a:lstStyle>
          <a:p>
            <a:pPr lvl="0"/>
            <a:r>
              <a:rPr lang="en-US" dirty="0" smtClean="0"/>
              <a:t>Speaker Title, @</a:t>
            </a:r>
            <a:r>
              <a:rPr lang="en-US" dirty="0" err="1" smtClean="0"/>
              <a:t>twittername</a:t>
            </a:r>
            <a:endParaRPr lang="en-US" dirty="0" smtClean="0"/>
          </a:p>
        </p:txBody>
      </p:sp>
      <p:sp>
        <p:nvSpPr>
          <p:cNvPr id="19" name="Text Placeholder 13"/>
          <p:cNvSpPr>
            <a:spLocks noGrp="1"/>
          </p:cNvSpPr>
          <p:nvPr>
            <p:ph type="body" sz="quarter" idx="18" hasCustomPrompt="1"/>
          </p:nvPr>
        </p:nvSpPr>
        <p:spPr>
          <a:xfrm>
            <a:off x="4571682" y="3771265"/>
            <a:ext cx="3657917" cy="434975"/>
          </a:xfrm>
        </p:spPr>
        <p:txBody>
          <a:bodyPr/>
          <a:lstStyle>
            <a:lvl1pPr>
              <a:buFontTx/>
              <a:buNone/>
              <a:defRPr sz="1800" b="1" i="0" baseline="0"/>
            </a:lvl1pPr>
          </a:lstStyle>
          <a:p>
            <a:pPr lvl="0"/>
            <a:r>
              <a:rPr lang="en-US" dirty="0" smtClean="0"/>
              <a:t>Speaker Name</a:t>
            </a:r>
          </a:p>
        </p:txBody>
      </p:sp>
      <p:sp>
        <p:nvSpPr>
          <p:cNvPr id="20" name="Text Placeholder 13"/>
          <p:cNvSpPr>
            <a:spLocks noGrp="1"/>
          </p:cNvSpPr>
          <p:nvPr>
            <p:ph type="body" sz="quarter" idx="19" hasCustomPrompt="1"/>
          </p:nvPr>
        </p:nvSpPr>
        <p:spPr>
          <a:xfrm>
            <a:off x="4564062" y="4990465"/>
            <a:ext cx="3657917" cy="434975"/>
          </a:xfrm>
        </p:spPr>
        <p:txBody>
          <a:bodyPr/>
          <a:lstStyle>
            <a:lvl1pPr>
              <a:buFontTx/>
              <a:buNone/>
              <a:defRPr sz="1800" b="1" i="0" baseline="0"/>
            </a:lvl1pPr>
          </a:lstStyle>
          <a:p>
            <a:pPr lvl="0"/>
            <a:r>
              <a:rPr lang="en-US" dirty="0" smtClean="0"/>
              <a:t>Speaker Name</a:t>
            </a:r>
          </a:p>
        </p:txBody>
      </p:sp>
      <p:sp>
        <p:nvSpPr>
          <p:cNvPr id="21" name="Text Placeholder 15"/>
          <p:cNvSpPr>
            <a:spLocks noGrp="1"/>
          </p:cNvSpPr>
          <p:nvPr>
            <p:ph type="body" sz="quarter" idx="20" hasCustomPrompt="1"/>
          </p:nvPr>
        </p:nvSpPr>
        <p:spPr>
          <a:xfrm>
            <a:off x="4578985" y="4259580"/>
            <a:ext cx="3658235" cy="373063"/>
          </a:xfrm>
        </p:spPr>
        <p:txBody>
          <a:bodyPr/>
          <a:lstStyle>
            <a:lvl1pPr>
              <a:buFontTx/>
              <a:buNone/>
              <a:defRPr sz="1600" i="1"/>
            </a:lvl1pPr>
          </a:lstStyle>
          <a:p>
            <a:pPr lvl="0"/>
            <a:r>
              <a:rPr lang="en-US" dirty="0" smtClean="0"/>
              <a:t>Speaker Title, @</a:t>
            </a:r>
            <a:r>
              <a:rPr lang="en-US" dirty="0" err="1" smtClean="0"/>
              <a:t>twittername</a:t>
            </a:r>
            <a:endParaRPr lang="en-US" dirty="0" smtClean="0"/>
          </a:p>
        </p:txBody>
      </p:sp>
      <p:sp>
        <p:nvSpPr>
          <p:cNvPr id="22" name="Text Placeholder 15"/>
          <p:cNvSpPr>
            <a:spLocks noGrp="1"/>
          </p:cNvSpPr>
          <p:nvPr>
            <p:ph type="body" sz="quarter" idx="21" hasCustomPrompt="1"/>
          </p:nvPr>
        </p:nvSpPr>
        <p:spPr>
          <a:xfrm>
            <a:off x="4571365" y="5463540"/>
            <a:ext cx="3658235" cy="373063"/>
          </a:xfrm>
        </p:spPr>
        <p:txBody>
          <a:bodyPr/>
          <a:lstStyle>
            <a:lvl1pPr>
              <a:buFontTx/>
              <a:buNone/>
              <a:defRPr sz="1600" i="1"/>
            </a:lvl1pPr>
          </a:lstStyle>
          <a:p>
            <a:pPr lvl="0"/>
            <a:r>
              <a:rPr lang="en-US" dirty="0" smtClean="0"/>
              <a:t>Speaker Title, @</a:t>
            </a:r>
            <a:r>
              <a:rPr lang="en-US" dirty="0" err="1" smtClean="0"/>
              <a:t>twittername</a:t>
            </a:r>
            <a:endParaRPr lang="en-US" dirty="0" smtClean="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Closing Slide">
    <p:spTree>
      <p:nvGrpSpPr>
        <p:cNvPr id="1" name=""/>
        <p:cNvGrpSpPr/>
        <p:nvPr/>
      </p:nvGrpSpPr>
      <p:grpSpPr>
        <a:xfrm>
          <a:off x="0" y="0"/>
          <a:ext cx="0" cy="0"/>
          <a:chOff x="0" y="0"/>
          <a:chExt cx="0" cy="0"/>
        </a:xfrm>
      </p:grpSpPr>
      <p:pic>
        <p:nvPicPr>
          <p:cNvPr id="5" name="Picture 5" descr="slide_top_df.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99428" name="Rectangle 4"/>
          <p:cNvSpPr>
            <a:spLocks noGrp="1" noChangeArrowheads="1"/>
          </p:cNvSpPr>
          <p:nvPr>
            <p:ph type="ctrTitle" hasCustomPrompt="1"/>
          </p:nvPr>
        </p:nvSpPr>
        <p:spPr>
          <a:xfrm>
            <a:off x="1168400" y="749935"/>
            <a:ext cx="6858000" cy="1100138"/>
          </a:xfrm>
        </p:spPr>
        <p:txBody>
          <a:bodyPr anchor="b"/>
          <a:lstStyle>
            <a:lvl1pPr algn="ctr">
              <a:defRPr sz="3200" baseline="0">
                <a:solidFill>
                  <a:schemeClr val="bg1"/>
                </a:solidFill>
              </a:defRPr>
            </a:lvl1pPr>
          </a:lstStyle>
          <a:p>
            <a:r>
              <a:rPr lang="en-US" dirty="0" smtClean="0"/>
              <a:t>Click to add Presentation title</a:t>
            </a:r>
            <a:endParaRPr lang="en-US" dirty="0"/>
          </a:p>
        </p:txBody>
      </p:sp>
      <p:sp>
        <p:nvSpPr>
          <p:cNvPr id="7" name="Text Placeholder 2"/>
          <p:cNvSpPr>
            <a:spLocks noGrp="1"/>
          </p:cNvSpPr>
          <p:nvPr>
            <p:ph type="body" idx="10" hasCustomPrompt="1"/>
          </p:nvPr>
        </p:nvSpPr>
        <p:spPr>
          <a:xfrm>
            <a:off x="1146493" y="2550239"/>
            <a:ext cx="6956107" cy="1344427"/>
          </a:xfrm>
        </p:spPr>
        <p:txBody>
          <a:bodyPr/>
          <a:lstStyle>
            <a:lvl1pPr marL="0" indent="0" algn="l">
              <a:buNone/>
              <a:defRPr sz="1800" i="1"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Speaker  name, company, @</a:t>
            </a:r>
            <a:r>
              <a:rPr lang="en-US" dirty="0" err="1" smtClean="0"/>
              <a:t>twittername</a:t>
            </a:r>
            <a:endParaRPr lang="en-US" dirty="0" smtClean="0"/>
          </a:p>
          <a:p>
            <a:pPr lvl="0"/>
            <a:endParaRPr lang="en-US" dirty="0" smtClean="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lue gradient background">
    <p:spTree>
      <p:nvGrpSpPr>
        <p:cNvPr id="1" name=""/>
        <p:cNvGrpSpPr/>
        <p:nvPr/>
      </p:nvGrpSpPr>
      <p:grpSpPr>
        <a:xfrm>
          <a:off x="0" y="0"/>
          <a:ext cx="0" cy="0"/>
          <a:chOff x="0" y="0"/>
          <a:chExt cx="0" cy="0"/>
        </a:xfrm>
      </p:grpSpPr>
      <p:pic>
        <p:nvPicPr>
          <p:cNvPr id="2" name="Picture 5" descr="slide_blank.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C113EB-FA82-D64F-85D2-B208860CC492}" type="datetimeFigureOut">
              <a:rPr lang="en-US" smtClean="0"/>
              <a:pPr/>
              <a:t>8/24/11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C113EB-FA82-D64F-85D2-B208860CC492}" type="datetimeFigureOut">
              <a:rPr lang="en-US" smtClean="0"/>
              <a:pPr/>
              <a:t>8/24/11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C113EB-FA82-D64F-85D2-B208860CC492}" type="datetimeFigureOut">
              <a:rPr lang="en-US" smtClean="0"/>
              <a:pPr/>
              <a:t>8/24/11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alesforce speaker slide">
    <p:spTree>
      <p:nvGrpSpPr>
        <p:cNvPr id="1" name=""/>
        <p:cNvGrpSpPr/>
        <p:nvPr/>
      </p:nvGrpSpPr>
      <p:grpSpPr>
        <a:xfrm>
          <a:off x="0" y="0"/>
          <a:ext cx="0" cy="0"/>
          <a:chOff x="0" y="0"/>
          <a:chExt cx="0" cy="0"/>
        </a:xfrm>
      </p:grpSpPr>
      <p:pic>
        <p:nvPicPr>
          <p:cNvPr id="5" name="Picture 5" descr="slide_spkr_sfdc.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 name="Rectangle 4"/>
          <p:cNvSpPr>
            <a:spLocks noGrp="1" noChangeArrowheads="1"/>
          </p:cNvSpPr>
          <p:nvPr>
            <p:ph type="ctrTitle" hasCustomPrompt="1"/>
          </p:nvPr>
        </p:nvSpPr>
        <p:spPr>
          <a:xfrm>
            <a:off x="876299" y="2349499"/>
            <a:ext cx="3839633" cy="939801"/>
          </a:xfrm>
        </p:spPr>
        <p:txBody>
          <a:bodyPr anchor="b"/>
          <a:lstStyle>
            <a:lvl1pPr algn="r">
              <a:defRPr sz="2400" baseline="0">
                <a:solidFill>
                  <a:schemeClr val="bg1"/>
                </a:solidFill>
              </a:defRPr>
            </a:lvl1pPr>
          </a:lstStyle>
          <a:p>
            <a:r>
              <a:rPr lang="en-US" dirty="0" smtClean="0"/>
              <a:t>Click to add Salesforce.com speaker</a:t>
            </a:r>
            <a:endParaRPr lang="en-US" dirty="0"/>
          </a:p>
        </p:txBody>
      </p:sp>
      <p:sp>
        <p:nvSpPr>
          <p:cNvPr id="6" name="Text Placeholder 2"/>
          <p:cNvSpPr>
            <a:spLocks noGrp="1"/>
          </p:cNvSpPr>
          <p:nvPr>
            <p:ph type="body" idx="1" hasCustomPrompt="1"/>
          </p:nvPr>
        </p:nvSpPr>
        <p:spPr>
          <a:xfrm>
            <a:off x="879793" y="3337640"/>
            <a:ext cx="3836140" cy="836427"/>
          </a:xfrm>
        </p:spPr>
        <p:txBody>
          <a:bodyPr/>
          <a:lstStyle>
            <a:lvl1pPr marL="0" indent="0" algn="r">
              <a:buNone/>
              <a:defRPr sz="1800" i="1"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speaker’s title and @</a:t>
            </a:r>
            <a:r>
              <a:rPr lang="en-US" dirty="0" err="1" smtClean="0"/>
              <a:t>twittername</a:t>
            </a:r>
            <a:endParaRPr lang="en-US" dirty="0" smtClean="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113EB-FA82-D64F-85D2-B208860CC492}" type="datetimeFigureOut">
              <a:rPr lang="en-US" smtClean="0"/>
              <a:pPr/>
              <a:t>8/24/11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113EB-FA82-D64F-85D2-B208860CC492}" type="datetimeFigureOut">
              <a:rPr lang="en-US" smtClean="0"/>
              <a:pPr/>
              <a:t>8/24/11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113EB-FA82-D64F-85D2-B208860CC492}" type="datetimeFigureOut">
              <a:rPr lang="en-US" smtClean="0"/>
              <a:pPr/>
              <a:t>8/24/11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ustomer Speaker Slide">
    <p:spTree>
      <p:nvGrpSpPr>
        <p:cNvPr id="1" name=""/>
        <p:cNvGrpSpPr/>
        <p:nvPr/>
      </p:nvGrpSpPr>
      <p:grpSpPr>
        <a:xfrm>
          <a:off x="0" y="0"/>
          <a:ext cx="0" cy="0"/>
          <a:chOff x="0" y="0"/>
          <a:chExt cx="0" cy="0"/>
        </a:xfrm>
      </p:grpSpPr>
      <p:pic>
        <p:nvPicPr>
          <p:cNvPr id="7" name="Picture 5" descr="slide_spkr_nologo.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Picture Placeholder 2"/>
          <p:cNvSpPr>
            <a:spLocks noGrp="1"/>
          </p:cNvSpPr>
          <p:nvPr>
            <p:ph type="pic" idx="10" hasCustomPrompt="1"/>
          </p:nvPr>
        </p:nvSpPr>
        <p:spPr>
          <a:xfrm>
            <a:off x="5056188" y="2425699"/>
            <a:ext cx="3516403" cy="1905001"/>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Customer logo</a:t>
            </a:r>
          </a:p>
        </p:txBody>
      </p:sp>
      <p:sp>
        <p:nvSpPr>
          <p:cNvPr id="4" name="Rectangle 4"/>
          <p:cNvSpPr>
            <a:spLocks noGrp="1" noChangeArrowheads="1"/>
          </p:cNvSpPr>
          <p:nvPr>
            <p:ph type="ctrTitle" hasCustomPrompt="1"/>
          </p:nvPr>
        </p:nvSpPr>
        <p:spPr>
          <a:xfrm>
            <a:off x="876300" y="2349499"/>
            <a:ext cx="3492500" cy="939801"/>
          </a:xfrm>
        </p:spPr>
        <p:txBody>
          <a:bodyPr anchor="b"/>
          <a:lstStyle>
            <a:lvl1pPr algn="r">
              <a:defRPr sz="2400">
                <a:solidFill>
                  <a:schemeClr val="bg1"/>
                </a:solidFill>
              </a:defRPr>
            </a:lvl1pPr>
          </a:lstStyle>
          <a:p>
            <a:r>
              <a:rPr lang="en-US" dirty="0" smtClean="0"/>
              <a:t>Click to add customer speaker name</a:t>
            </a:r>
            <a:endParaRPr lang="en-US" dirty="0"/>
          </a:p>
        </p:txBody>
      </p:sp>
      <p:sp>
        <p:nvSpPr>
          <p:cNvPr id="5" name="Text Placeholder 2"/>
          <p:cNvSpPr>
            <a:spLocks noGrp="1"/>
          </p:cNvSpPr>
          <p:nvPr>
            <p:ph type="body" idx="1" hasCustomPrompt="1"/>
          </p:nvPr>
        </p:nvSpPr>
        <p:spPr>
          <a:xfrm>
            <a:off x="879793" y="3337640"/>
            <a:ext cx="3494087" cy="971893"/>
          </a:xfrm>
        </p:spPr>
        <p:txBody>
          <a:bodyPr/>
          <a:lstStyle>
            <a:lvl1pPr marL="0" indent="0" algn="r">
              <a:buNone/>
              <a:defRPr sz="1800" i="1"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customer speaker title and @</a:t>
            </a:r>
            <a:r>
              <a:rPr lang="en-US" dirty="0" err="1" smtClean="0"/>
              <a:t>twittername</a:t>
            </a:r>
            <a:endParaRPr lang="en-US" dirty="0" smtClean="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All About Compan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5040" y="152400"/>
            <a:ext cx="6309360" cy="792163"/>
          </a:xfrm>
        </p:spPr>
        <p:txBody>
          <a:bodyPr/>
          <a:lstStyle>
            <a:lvl1pPr>
              <a:defRPr baseline="0"/>
            </a:lvl1pPr>
          </a:lstStyle>
          <a:p>
            <a:r>
              <a:rPr lang="en-US" dirty="0" smtClean="0"/>
              <a:t>Company Name</a:t>
            </a:r>
            <a:endParaRPr lang="en-US" dirty="0"/>
          </a:p>
        </p:txBody>
      </p:sp>
      <p:sp>
        <p:nvSpPr>
          <p:cNvPr id="3" name="TextBox 2"/>
          <p:cNvSpPr txBox="1"/>
          <p:nvPr userDrawn="1"/>
        </p:nvSpPr>
        <p:spPr>
          <a:xfrm>
            <a:off x="266700" y="281940"/>
            <a:ext cx="1943100" cy="523220"/>
          </a:xfrm>
          <a:prstGeom prst="rect">
            <a:avLst/>
          </a:prstGeom>
          <a:noFill/>
        </p:spPr>
        <p:txBody>
          <a:bodyPr wrap="square" rtlCol="0">
            <a:spAutoFit/>
          </a:bodyPr>
          <a:lstStyle/>
          <a:p>
            <a:pPr algn="ctr"/>
            <a:r>
              <a:rPr lang="en-US" sz="2800" b="1" dirty="0" smtClean="0"/>
              <a:t>All</a:t>
            </a:r>
            <a:r>
              <a:rPr lang="en-US" sz="2800" b="1" baseline="0" dirty="0" smtClean="0"/>
              <a:t> About</a:t>
            </a:r>
            <a:endParaRPr lang="en-US" sz="2800" b="1" dirty="0"/>
          </a:p>
        </p:txBody>
      </p:sp>
      <p:sp>
        <p:nvSpPr>
          <p:cNvPr id="5" name="Picture Placeholder 4"/>
          <p:cNvSpPr>
            <a:spLocks noGrp="1"/>
          </p:cNvSpPr>
          <p:nvPr>
            <p:ph type="pic" sz="quarter" idx="10"/>
          </p:nvPr>
        </p:nvSpPr>
        <p:spPr>
          <a:xfrm>
            <a:off x="838200" y="2544763"/>
            <a:ext cx="2049463" cy="1112837"/>
          </a:xfrm>
        </p:spPr>
        <p:txBody>
          <a:bodyPr/>
          <a:lstStyle/>
          <a:p>
            <a:endParaRPr lang="en-US"/>
          </a:p>
        </p:txBody>
      </p:sp>
      <p:cxnSp>
        <p:nvCxnSpPr>
          <p:cNvPr id="7" name="Straight Connector 6"/>
          <p:cNvCxnSpPr/>
          <p:nvPr userDrawn="1"/>
        </p:nvCxnSpPr>
        <p:spPr>
          <a:xfrm rot="16200000" flipH="1">
            <a:off x="1223010" y="3501390"/>
            <a:ext cx="4747260" cy="1524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1" hasCustomPrompt="1"/>
          </p:nvPr>
        </p:nvSpPr>
        <p:spPr>
          <a:xfrm>
            <a:off x="3970338" y="1584325"/>
            <a:ext cx="4868862" cy="1235075"/>
          </a:xfrm>
        </p:spPr>
        <p:txBody>
          <a:bodyPr/>
          <a:lstStyle>
            <a:lvl1pPr>
              <a:buFontTx/>
              <a:buNone/>
              <a:defRPr sz="1600" baseline="0"/>
            </a:lvl1pPr>
          </a:lstStyle>
          <a:p>
            <a:pPr lvl="0"/>
            <a:r>
              <a:rPr lang="en-US" dirty="0" smtClean="0"/>
              <a:t>Click to add brief company overview</a:t>
            </a:r>
          </a:p>
        </p:txBody>
      </p:sp>
      <p:sp>
        <p:nvSpPr>
          <p:cNvPr id="11" name="Content Placeholder 10"/>
          <p:cNvSpPr>
            <a:spLocks noGrp="1"/>
          </p:cNvSpPr>
          <p:nvPr>
            <p:ph sz="quarter" idx="12" hasCustomPrompt="1"/>
          </p:nvPr>
        </p:nvSpPr>
        <p:spPr>
          <a:xfrm>
            <a:off x="4000500" y="2979103"/>
            <a:ext cx="4838700" cy="2797175"/>
          </a:xfrm>
        </p:spPr>
        <p:txBody>
          <a:bodyPr/>
          <a:lstStyle>
            <a:lvl1pPr>
              <a:buFont typeface="Wingdings" pitchFamily="2" charset="2"/>
              <a:buChar char="Ø"/>
              <a:defRPr sz="1600" baseline="0"/>
            </a:lvl1pPr>
          </a:lstStyle>
          <a:p>
            <a:pPr lvl="0"/>
            <a:r>
              <a:rPr lang="en-US" dirty="0" smtClean="0"/>
              <a:t>Click to add implementation highlights; no more than 4</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Slide</a:t>
            </a:r>
            <a:endParaRPr lang="en-US" dirty="0"/>
          </a:p>
        </p:txBody>
      </p:sp>
      <p:sp>
        <p:nvSpPr>
          <p:cNvPr id="3" name="Content Placeholder 2"/>
          <p:cNvSpPr>
            <a:spLocks noGrp="1"/>
          </p:cNvSpPr>
          <p:nvPr>
            <p:ph idx="1" hasCustomPrompt="1"/>
          </p:nvPr>
        </p:nvSpPr>
        <p:spPr/>
        <p:txBody>
          <a:bodyPr/>
          <a:lstStyle>
            <a:lvl1pPr>
              <a:defRPr baseline="0"/>
            </a:lvl1pPr>
          </a:lstStyle>
          <a:p>
            <a:pPr lvl="0"/>
            <a:r>
              <a:rPr lang="en-US" dirty="0" smtClean="0"/>
              <a:t>How will you spend the hour? What will attendees learn?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Main Slide heading</a:t>
            </a:r>
            <a:endParaRPr lang="en-US" dirty="0"/>
          </a:p>
        </p:txBody>
      </p:sp>
      <p:sp>
        <p:nvSpPr>
          <p:cNvPr id="3" name="Content Placeholder 2"/>
          <p:cNvSpPr>
            <a:spLocks noGrp="1"/>
          </p:cNvSpPr>
          <p:nvPr>
            <p:ph idx="1" hasCustomPrompt="1"/>
          </p:nvPr>
        </p:nvSpPr>
        <p:spPr/>
        <p:txBody>
          <a:bodyPr/>
          <a:lstStyle>
            <a:lvl1pPr>
              <a:defRPr baseline="0"/>
            </a:lvl1pPr>
          </a:lstStyle>
          <a:p>
            <a:pPr lvl="0"/>
            <a:r>
              <a:rPr lang="en-US" dirty="0" smtClean="0"/>
              <a:t>Bullet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slide heading – add chart or </a:t>
            </a:r>
            <a:r>
              <a:rPr lang="en-US" dirty="0" err="1" smtClean="0"/>
              <a:t>pic</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no titl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Plain slide - no logo">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3"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4" descr="slide_bar.png"/>
          <p:cNvPicPr>
            <a:picLocks noChangeAspect="1"/>
          </p:cNvPicPr>
          <p:nvPr userDrawn="1"/>
        </p:nvPicPr>
        <p:blipFill>
          <a:blip r:embed="rId15"/>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304800" y="152400"/>
            <a:ext cx="82296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509588" y="1162050"/>
            <a:ext cx="8177212" cy="4476750"/>
          </a:xfrm>
          <a:prstGeom prst="rect">
            <a:avLst/>
          </a:prstGeom>
          <a:noFill/>
          <a:ln w="9525">
            <a:noFill/>
            <a:miter lim="800000"/>
            <a:headEnd/>
            <a:tailEnd/>
          </a:ln>
        </p:spPr>
        <p:txBody>
          <a:bodyPr vert="horz" wrap="square" lIns="139489" tIns="69745" rIns="139489" bIns="69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42" r:id="rId4"/>
    <p:sldLayoutId id="2147484225" r:id="rId5"/>
    <p:sldLayoutId id="2147484237" r:id="rId6"/>
    <p:sldLayoutId id="2147484226" r:id="rId7"/>
    <p:sldLayoutId id="2147484227" r:id="rId8"/>
    <p:sldLayoutId id="2147484241" r:id="rId9"/>
    <p:sldLayoutId id="2147484239" r:id="rId10"/>
    <p:sldLayoutId id="2147484240" r:id="rId11"/>
    <p:sldLayoutId id="2147484238" r:id="rId12"/>
    <p:sldLayoutId id="2147484236" r:id="rId13"/>
  </p:sldLayoutIdLst>
  <p:transition>
    <p:fade/>
  </p:transition>
  <p:txStyles>
    <p:titleStyle>
      <a:lvl1pPr algn="l" rtl="0" eaLnBrk="0" fontAlgn="base" hangingPunct="0">
        <a:spcBef>
          <a:spcPct val="0"/>
        </a:spcBef>
        <a:spcAft>
          <a:spcPct val="0"/>
        </a:spcAft>
        <a:defRPr sz="28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2pPr>
      <a:lvl3pPr algn="l" rtl="0" eaLnBrk="0" fontAlgn="base" hangingPunct="0">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3pPr>
      <a:lvl4pPr algn="l" rtl="0" eaLnBrk="0" fontAlgn="base" hangingPunct="0">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4pPr>
      <a:lvl5pPr algn="l" rtl="0" eaLnBrk="0" fontAlgn="base" hangingPunct="0">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5pPr>
      <a:lvl6pPr marL="457200" algn="l" rtl="0" fontAlgn="base">
        <a:spcBef>
          <a:spcPct val="0"/>
        </a:spcBef>
        <a:spcAft>
          <a:spcPct val="0"/>
        </a:spcAft>
        <a:defRPr sz="2800" b="1">
          <a:solidFill>
            <a:schemeClr val="tx2"/>
          </a:solidFill>
          <a:latin typeface="Arial" pitchFamily="-112" charset="0"/>
        </a:defRPr>
      </a:lvl6pPr>
      <a:lvl7pPr marL="914400" algn="l" rtl="0" fontAlgn="base">
        <a:spcBef>
          <a:spcPct val="0"/>
        </a:spcBef>
        <a:spcAft>
          <a:spcPct val="0"/>
        </a:spcAft>
        <a:defRPr sz="2800" b="1">
          <a:solidFill>
            <a:schemeClr val="tx2"/>
          </a:solidFill>
          <a:latin typeface="Arial" pitchFamily="-112" charset="0"/>
        </a:defRPr>
      </a:lvl7pPr>
      <a:lvl8pPr marL="1371600" algn="l" rtl="0" fontAlgn="base">
        <a:spcBef>
          <a:spcPct val="0"/>
        </a:spcBef>
        <a:spcAft>
          <a:spcPct val="0"/>
        </a:spcAft>
        <a:defRPr sz="2800" b="1">
          <a:solidFill>
            <a:schemeClr val="tx2"/>
          </a:solidFill>
          <a:latin typeface="Arial" pitchFamily="-112" charset="0"/>
        </a:defRPr>
      </a:lvl8pPr>
      <a:lvl9pPr marL="1828800" algn="l" rtl="0" fontAlgn="base">
        <a:spcBef>
          <a:spcPct val="0"/>
        </a:spcBef>
        <a:spcAft>
          <a:spcPct val="0"/>
        </a:spcAft>
        <a:defRPr sz="2800" b="1">
          <a:solidFill>
            <a:schemeClr val="tx2"/>
          </a:solidFill>
          <a:latin typeface="Arial" pitchFamily="-112" charset="0"/>
        </a:defRPr>
      </a:lvl9pPr>
    </p:titleStyle>
    <p:bodyStyle>
      <a:lvl1pPr marL="342900" indent="-342900" algn="l" rtl="0" eaLnBrk="0" fontAlgn="base" hangingPunct="0">
        <a:lnSpc>
          <a:spcPct val="120000"/>
        </a:lnSpc>
        <a:spcBef>
          <a:spcPct val="20000"/>
        </a:spcBef>
        <a:spcAft>
          <a:spcPct val="0"/>
        </a:spcAft>
        <a:buClr>
          <a:schemeClr val="bg2"/>
        </a:buClr>
        <a:buFont typeface="Wingdings" charset="2"/>
        <a:buChar char="§"/>
        <a:defRPr sz="24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lnSpc>
          <a:spcPct val="120000"/>
        </a:lnSpc>
        <a:spcBef>
          <a:spcPct val="20000"/>
        </a:spcBef>
        <a:spcAft>
          <a:spcPct val="0"/>
        </a:spcAft>
        <a:buClr>
          <a:schemeClr val="tx1"/>
        </a:buClr>
        <a:buChar char="–"/>
        <a:defRPr sz="2000">
          <a:solidFill>
            <a:srgbClr val="333333"/>
          </a:solidFill>
          <a:latin typeface="+mn-lt"/>
          <a:ea typeface="ＭＳ Ｐゴシック" pitchFamily="-112" charset="-128"/>
        </a:defRPr>
      </a:lvl2pPr>
      <a:lvl3pPr marL="1143000" indent="-228600" algn="l" rtl="0" eaLnBrk="0" fontAlgn="base" hangingPunct="0">
        <a:lnSpc>
          <a:spcPct val="120000"/>
        </a:lnSpc>
        <a:spcBef>
          <a:spcPct val="20000"/>
        </a:spcBef>
        <a:spcAft>
          <a:spcPct val="0"/>
        </a:spcAft>
        <a:buClr>
          <a:schemeClr val="bg2"/>
        </a:buClr>
        <a:buChar char="•"/>
        <a:defRPr>
          <a:solidFill>
            <a:schemeClr val="bg2"/>
          </a:solidFill>
          <a:latin typeface="+mn-lt"/>
          <a:ea typeface="ヒラギノ角ゴ Pro W3" pitchFamily="-112" charset="-128"/>
          <a:cs typeface="ヒラギノ角ゴ Pro W3" pitchFamily="-112" charset="-128"/>
        </a:defRPr>
      </a:lvl3pPr>
      <a:lvl4pPr marL="1600200" indent="-228600" algn="l" rtl="0" eaLnBrk="0" fontAlgn="base" hangingPunct="0">
        <a:lnSpc>
          <a:spcPct val="120000"/>
        </a:lnSpc>
        <a:spcBef>
          <a:spcPct val="20000"/>
        </a:spcBef>
        <a:spcAft>
          <a:spcPct val="0"/>
        </a:spcAft>
        <a:buClr>
          <a:schemeClr val="bg2"/>
        </a:buClr>
        <a:buChar char="–"/>
        <a:defRPr sz="1600">
          <a:solidFill>
            <a:schemeClr val="bg2"/>
          </a:solidFill>
          <a:latin typeface="+mn-lt"/>
          <a:ea typeface="ヒラギノ角ゴ Pro W3" pitchFamily="-112" charset="-128"/>
        </a:defRPr>
      </a:lvl4pPr>
      <a:lvl5pPr marL="2057400" indent="-228600" algn="l" rtl="0" eaLnBrk="0" fontAlgn="base" hangingPunct="0">
        <a:lnSpc>
          <a:spcPct val="120000"/>
        </a:lnSpc>
        <a:spcBef>
          <a:spcPct val="20000"/>
        </a:spcBef>
        <a:spcAft>
          <a:spcPct val="0"/>
        </a:spcAft>
        <a:buClr>
          <a:schemeClr val="bg2"/>
        </a:buClr>
        <a:buChar char="»"/>
        <a:defRPr sz="1600">
          <a:solidFill>
            <a:schemeClr val="bg2"/>
          </a:solidFill>
          <a:latin typeface="+mn-lt"/>
          <a:ea typeface="ヒラギノ角ゴ Pro W3" pitchFamily="-112" charset="-128"/>
        </a:defRPr>
      </a:lvl5pPr>
      <a:lvl6pPr marL="2514600" indent="-228600" algn="l" rtl="0" fontAlgn="base">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6pPr>
      <a:lvl7pPr marL="2971800" indent="-228600" algn="l" rtl="0" fontAlgn="base">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7pPr>
      <a:lvl8pPr marL="3429000" indent="-228600" algn="l" rtl="0" fontAlgn="base">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8pPr>
      <a:lvl9pPr marL="3886200" indent="-228600" algn="l" rtl="0" fontAlgn="base">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pic>
        <p:nvPicPr>
          <p:cNvPr id="7" name="Picture 6" descr="slide_bar_nologos.png"/>
          <p:cNvPicPr>
            <a:picLocks noChangeAspect="1"/>
          </p:cNvPicPr>
          <p:nvPr userDrawn="1"/>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113EB-FA82-D64F-85D2-B208860CC492}" type="datetimeFigureOut">
              <a:rPr lang="en-US" smtClean="0"/>
              <a:pPr/>
              <a:t>8/24/11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6B108-4910-F24F-8391-B9F045B00E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gif"/><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8400" y="1356708"/>
            <a:ext cx="6858000" cy="1100138"/>
          </a:xfrm>
        </p:spPr>
        <p:txBody>
          <a:bodyPr/>
          <a:lstStyle/>
          <a:p>
            <a:r>
              <a:rPr lang="en-US" dirty="0" smtClean="0"/>
              <a:t>Event-Driven Programming with </a:t>
            </a:r>
            <a:r>
              <a:rPr lang="en-US" dirty="0" err="1" smtClean="0"/>
              <a:t>Node.js</a:t>
            </a:r>
            <a:r>
              <a:rPr lang="en-US" dirty="0" smtClean="0"/>
              <a:t> and the </a:t>
            </a:r>
            <a:r>
              <a:rPr lang="en-US" dirty="0" err="1" smtClean="0"/>
              <a:t>Force.com</a:t>
            </a:r>
            <a:r>
              <a:rPr lang="en-US" dirty="0" smtClean="0"/>
              <a:t> Streaming API</a:t>
            </a:r>
            <a:endParaRPr lang="en-US" dirty="0"/>
          </a:p>
        </p:txBody>
      </p:sp>
      <p:sp>
        <p:nvSpPr>
          <p:cNvPr id="5" name="Subtitle 4"/>
          <p:cNvSpPr>
            <a:spLocks noGrp="1"/>
          </p:cNvSpPr>
          <p:nvPr>
            <p:ph type="subTitle" idx="1"/>
          </p:nvPr>
        </p:nvSpPr>
        <p:spPr>
          <a:xfrm>
            <a:off x="1168400" y="2558446"/>
            <a:ext cx="6858000" cy="512127"/>
          </a:xfrm>
        </p:spPr>
        <p:txBody>
          <a:bodyPr/>
          <a:lstStyle/>
          <a:p>
            <a:r>
              <a:rPr lang="en-US" dirty="0" smtClean="0"/>
              <a:t>Developer Track</a:t>
            </a:r>
            <a:endParaRPr lang="en-US" dirty="0"/>
          </a:p>
        </p:txBody>
      </p:sp>
      <p:sp>
        <p:nvSpPr>
          <p:cNvPr id="6" name="Text Placeholder 5"/>
          <p:cNvSpPr>
            <a:spLocks noGrp="1"/>
          </p:cNvSpPr>
          <p:nvPr>
            <p:ph type="body" sz="quarter" idx="10"/>
          </p:nvPr>
        </p:nvSpPr>
        <p:spPr>
          <a:xfrm>
            <a:off x="1146493" y="3157012"/>
            <a:ext cx="6956107" cy="1344427"/>
          </a:xfrm>
        </p:spPr>
        <p:txBody>
          <a:bodyPr/>
          <a:lstStyle/>
          <a:p>
            <a:r>
              <a:rPr lang="en-US" dirty="0" smtClean="0"/>
              <a:t>Pat Patterson, salesforce.com, @</a:t>
            </a:r>
            <a:r>
              <a:rPr lang="en-US" dirty="0" err="1" smtClean="0"/>
              <a:t>metadaddy</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What Do We Mean By Non-Blocking?</a:t>
            </a:r>
            <a:endParaRPr lang="en-US" dirty="0"/>
          </a:p>
        </p:txBody>
      </p:sp>
      <p:sp>
        <p:nvSpPr>
          <p:cNvPr id="9" name="Content Placeholder 8"/>
          <p:cNvSpPr>
            <a:spLocks noGrp="1"/>
          </p:cNvSpPr>
          <p:nvPr>
            <p:ph idx="1"/>
          </p:nvPr>
        </p:nvSpPr>
        <p:spPr/>
        <p:txBody>
          <a:bodyPr/>
          <a:lstStyle/>
          <a:p>
            <a:r>
              <a:rPr lang="en-US" dirty="0" smtClean="0"/>
              <a:t>Traditional web server approach:</a:t>
            </a:r>
          </a:p>
          <a:p>
            <a:pPr>
              <a:buNone/>
            </a:pPr>
            <a:r>
              <a:rPr lang="en-US" sz="2200" dirty="0" smtClean="0">
                <a:latin typeface="Courier New"/>
                <a:cs typeface="Courier New"/>
              </a:rPr>
              <a:t>  repeat forever </a:t>
            </a:r>
            <a:br>
              <a:rPr lang="en-US" sz="2200" dirty="0" smtClean="0">
                <a:latin typeface="Courier New"/>
                <a:cs typeface="Courier New"/>
              </a:rPr>
            </a:br>
            <a:r>
              <a:rPr lang="en-US" sz="2200" dirty="0" smtClean="0">
                <a:latin typeface="Courier New"/>
                <a:cs typeface="Courier New"/>
              </a:rPr>
              <a:t>  accept a connection</a:t>
            </a:r>
            <a:br>
              <a:rPr lang="en-US" sz="2200" dirty="0" smtClean="0">
                <a:latin typeface="Courier New"/>
                <a:cs typeface="Courier New"/>
              </a:rPr>
            </a:br>
            <a:r>
              <a:rPr lang="en-US" sz="2200" dirty="0" smtClean="0">
                <a:latin typeface="Courier New"/>
                <a:cs typeface="Courier New"/>
              </a:rPr>
              <a:t>  spin off a thread (or even fork a process!)</a:t>
            </a:r>
            <a:br>
              <a:rPr lang="en-US" sz="2200" dirty="0" smtClean="0">
                <a:latin typeface="Courier New"/>
                <a:cs typeface="Courier New"/>
              </a:rPr>
            </a:br>
            <a:r>
              <a:rPr lang="en-US" sz="2200" dirty="0" smtClean="0">
                <a:latin typeface="Courier New"/>
                <a:cs typeface="Courier New"/>
              </a:rPr>
              <a:t>    send a request to a database</a:t>
            </a:r>
            <a:br>
              <a:rPr lang="en-US" sz="2200" dirty="0" smtClean="0">
                <a:latin typeface="Courier New"/>
                <a:cs typeface="Courier New"/>
              </a:rPr>
            </a:br>
            <a:r>
              <a:rPr lang="en-US" sz="2200" dirty="0" smtClean="0">
                <a:latin typeface="Courier New"/>
                <a:cs typeface="Courier New"/>
              </a:rPr>
              <a:t>    block until a response arrives</a:t>
            </a:r>
            <a:br>
              <a:rPr lang="en-US" sz="2200" dirty="0" smtClean="0">
                <a:latin typeface="Courier New"/>
                <a:cs typeface="Courier New"/>
              </a:rPr>
            </a:br>
            <a:r>
              <a:rPr lang="en-US" sz="2200" dirty="0" smtClean="0">
                <a:latin typeface="Courier New"/>
                <a:cs typeface="Courier New"/>
              </a:rPr>
              <a:t>    render a page</a:t>
            </a:r>
            <a:br>
              <a:rPr lang="en-US" sz="2200" dirty="0" smtClean="0">
                <a:latin typeface="Courier New"/>
                <a:cs typeface="Courier New"/>
              </a:rPr>
            </a:br>
            <a:r>
              <a:rPr lang="en-US" sz="2200" dirty="0" smtClean="0">
                <a:latin typeface="Courier New"/>
                <a:cs typeface="Courier New"/>
              </a:rPr>
              <a:t>    thread is recycled</a:t>
            </a:r>
          </a:p>
          <a:p>
            <a:r>
              <a:rPr lang="en-US" dirty="0" smtClean="0"/>
              <a:t>Even with a thread pool, lots of context switching</a:t>
            </a:r>
          </a:p>
          <a:p>
            <a:r>
              <a:rPr lang="en-US" dirty="0" smtClean="0"/>
              <a:t>Most of the time, those threads are sitting around waiting for I/O!</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 New Approach</a:t>
            </a:r>
            <a:endParaRPr lang="en-US" dirty="0"/>
          </a:p>
        </p:txBody>
      </p:sp>
      <p:sp>
        <p:nvSpPr>
          <p:cNvPr id="9" name="Content Placeholder 8"/>
          <p:cNvSpPr>
            <a:spLocks noGrp="1"/>
          </p:cNvSpPr>
          <p:nvPr>
            <p:ph idx="1"/>
          </p:nvPr>
        </p:nvSpPr>
        <p:spPr/>
        <p:txBody>
          <a:bodyPr/>
          <a:lstStyle/>
          <a:p>
            <a:r>
              <a:rPr lang="en-US" dirty="0" smtClean="0"/>
              <a:t>Non-blocking version:</a:t>
            </a:r>
          </a:p>
          <a:p>
            <a:pPr>
              <a:buNone/>
            </a:pPr>
            <a:r>
              <a:rPr lang="en-US" sz="2200" dirty="0" smtClean="0">
                <a:latin typeface="Courier New"/>
                <a:cs typeface="Courier New"/>
              </a:rPr>
              <a:t>  repeat forever </a:t>
            </a:r>
            <a:br>
              <a:rPr lang="en-US" sz="2200" dirty="0" smtClean="0">
                <a:latin typeface="Courier New"/>
                <a:cs typeface="Courier New"/>
              </a:rPr>
            </a:br>
            <a:r>
              <a:rPr lang="en-US" sz="2200" dirty="0" smtClean="0">
                <a:latin typeface="Courier New"/>
                <a:cs typeface="Courier New"/>
              </a:rPr>
              <a:t>  accept a connection</a:t>
            </a:r>
            <a:br>
              <a:rPr lang="en-US" sz="2200" dirty="0" smtClean="0">
                <a:latin typeface="Courier New"/>
                <a:cs typeface="Courier New"/>
              </a:rPr>
            </a:br>
            <a:r>
              <a:rPr lang="en-US" sz="2200" dirty="0" smtClean="0">
                <a:latin typeface="Courier New"/>
                <a:cs typeface="Courier New"/>
              </a:rPr>
              <a:t>  send a request to a database, </a:t>
            </a:r>
            <a:r>
              <a:rPr lang="en-US" sz="2200" i="1" dirty="0" smtClean="0">
                <a:latin typeface="Courier New"/>
                <a:cs typeface="Courier New"/>
              </a:rPr>
              <a:t>with a reference to some code to execute when a response is available</a:t>
            </a:r>
            <a:r>
              <a:rPr lang="en-US" sz="2200" dirty="0" smtClean="0">
                <a:latin typeface="Courier New"/>
                <a:cs typeface="Courier New"/>
              </a:rPr>
              <a:t/>
            </a:r>
            <a:br>
              <a:rPr lang="en-US" sz="2200" dirty="0" smtClean="0">
                <a:latin typeface="Courier New"/>
                <a:cs typeface="Courier New"/>
              </a:rPr>
            </a:br>
            <a:r>
              <a:rPr lang="en-US" sz="2200" dirty="0" smtClean="0">
                <a:latin typeface="Courier New"/>
                <a:cs typeface="Courier New"/>
              </a:rPr>
              <a:t/>
            </a:r>
            <a:br>
              <a:rPr lang="en-US" sz="2200" dirty="0" smtClean="0">
                <a:latin typeface="Courier New"/>
                <a:cs typeface="Courier New"/>
              </a:rPr>
            </a:br>
            <a:r>
              <a:rPr lang="en-US" sz="2200" dirty="0" smtClean="0">
                <a:latin typeface="Courier New"/>
                <a:cs typeface="Courier New"/>
              </a:rPr>
              <a:t>when a response arrives from the database</a:t>
            </a:r>
            <a:br>
              <a:rPr lang="en-US" sz="2200" dirty="0" smtClean="0">
                <a:latin typeface="Courier New"/>
                <a:cs typeface="Courier New"/>
              </a:rPr>
            </a:br>
            <a:r>
              <a:rPr lang="en-US" sz="2200" dirty="0" smtClean="0">
                <a:latin typeface="Courier New"/>
                <a:cs typeface="Courier New"/>
              </a:rPr>
              <a:t>  render a page</a:t>
            </a:r>
          </a:p>
          <a:p>
            <a:r>
              <a:rPr lang="en-US" dirty="0" smtClean="0"/>
              <a:t>The server NEVER blocks – in fact, everything can run in one thread – better performance</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lstStyle/>
          <a:p>
            <a:r>
              <a:rPr lang="en-US" dirty="0" smtClean="0"/>
              <a:t>Server-side JavaScript framework </a:t>
            </a:r>
            <a:br>
              <a:rPr lang="en-US" dirty="0" smtClean="0"/>
            </a:br>
            <a:r>
              <a:rPr lang="en-US" dirty="0" smtClean="0"/>
              <a:t>for non-blocking I/</a:t>
            </a:r>
            <a:r>
              <a:rPr lang="en-US" dirty="0" smtClean="0"/>
              <a:t>O</a:t>
            </a:r>
          </a:p>
          <a:p>
            <a:endParaRPr lang="en-US" dirty="0" smtClean="0"/>
          </a:p>
          <a:p>
            <a:pPr>
              <a:buNone/>
            </a:pPr>
            <a:r>
              <a:rPr lang="en-US" sz="2200" dirty="0" err="1" smtClean="0">
                <a:latin typeface="Courier New"/>
                <a:cs typeface="Courier New"/>
              </a:rPr>
              <a:t>var</a:t>
            </a:r>
            <a:r>
              <a:rPr lang="en-US" sz="2200" dirty="0" smtClean="0">
                <a:latin typeface="Courier New"/>
                <a:cs typeface="Courier New"/>
              </a:rPr>
              <a:t> http = </a:t>
            </a:r>
            <a:r>
              <a:rPr lang="en-US" sz="2200" dirty="0" err="1" smtClean="0">
                <a:latin typeface="Courier New"/>
                <a:cs typeface="Courier New"/>
              </a:rPr>
              <a:t>require("http</a:t>
            </a:r>
            <a:r>
              <a:rPr lang="en-US" sz="2200" dirty="0" smtClean="0">
                <a:latin typeface="Courier New"/>
                <a:cs typeface="Courier New"/>
              </a:rPr>
              <a:t>");</a:t>
            </a:r>
          </a:p>
          <a:p>
            <a:pPr>
              <a:buNone/>
            </a:pPr>
            <a:endParaRPr lang="en-US" sz="2200" dirty="0" smtClean="0">
              <a:latin typeface="Courier New"/>
              <a:cs typeface="Courier New"/>
            </a:endParaRPr>
          </a:p>
          <a:p>
            <a:pPr>
              <a:buNone/>
            </a:pPr>
            <a:r>
              <a:rPr lang="en-US" sz="2200" dirty="0" err="1" smtClean="0">
                <a:latin typeface="Courier New"/>
                <a:cs typeface="Courier New"/>
              </a:rPr>
              <a:t>http.createServer(function(request</a:t>
            </a:r>
            <a:r>
              <a:rPr lang="en-US" sz="2200" dirty="0" smtClean="0">
                <a:latin typeface="Courier New"/>
                <a:cs typeface="Courier New"/>
              </a:rPr>
              <a:t>, response) {</a:t>
            </a:r>
          </a:p>
          <a:p>
            <a:pPr>
              <a:buNone/>
            </a:pPr>
            <a:r>
              <a:rPr lang="en-US" sz="2200" dirty="0" smtClean="0">
                <a:latin typeface="Courier New"/>
                <a:cs typeface="Courier New"/>
              </a:rPr>
              <a:t>  response.writeHead(200, {"Content-Type": "text/plain"});</a:t>
            </a:r>
          </a:p>
          <a:p>
            <a:pPr>
              <a:buNone/>
            </a:pPr>
            <a:r>
              <a:rPr lang="en-US" sz="2200" dirty="0" smtClean="0">
                <a:latin typeface="Courier New"/>
                <a:cs typeface="Courier New"/>
              </a:rPr>
              <a:t>  </a:t>
            </a:r>
            <a:r>
              <a:rPr lang="en-US" sz="2200" dirty="0" err="1" smtClean="0">
                <a:latin typeface="Courier New"/>
                <a:cs typeface="Courier New"/>
              </a:rPr>
              <a:t>response.write("Hello</a:t>
            </a:r>
            <a:r>
              <a:rPr lang="en-US" sz="2200" dirty="0" smtClean="0">
                <a:latin typeface="Courier New"/>
                <a:cs typeface="Courier New"/>
              </a:rPr>
              <a:t> World");</a:t>
            </a:r>
          </a:p>
          <a:p>
            <a:pPr>
              <a:buNone/>
            </a:pPr>
            <a:r>
              <a:rPr lang="en-US" sz="2200" dirty="0" smtClean="0">
                <a:latin typeface="Courier New"/>
                <a:cs typeface="Courier New"/>
              </a:rPr>
              <a:t>  </a:t>
            </a:r>
            <a:r>
              <a:rPr lang="en-US" sz="2200" dirty="0" err="1" smtClean="0">
                <a:latin typeface="Courier New"/>
                <a:cs typeface="Courier New"/>
              </a:rPr>
              <a:t>response.end</a:t>
            </a:r>
            <a:r>
              <a:rPr lang="en-US" sz="2200" dirty="0" smtClean="0">
                <a:latin typeface="Courier New"/>
                <a:cs typeface="Courier New"/>
              </a:rPr>
              <a:t>();</a:t>
            </a:r>
          </a:p>
          <a:p>
            <a:pPr>
              <a:buNone/>
            </a:pPr>
            <a:r>
              <a:rPr lang="en-US" sz="2200" dirty="0" smtClean="0">
                <a:latin typeface="Courier New"/>
                <a:cs typeface="Courier New"/>
              </a:rPr>
              <a:t>}).listen(8888);</a:t>
            </a:r>
            <a:endParaRPr lang="en-US" sz="2200" dirty="0">
              <a:latin typeface="Courier New"/>
              <a:cs typeface="Courier New"/>
            </a:endParaRPr>
          </a:p>
        </p:txBody>
      </p:sp>
      <p:pic>
        <p:nvPicPr>
          <p:cNvPr id="4" name="Picture 3"/>
          <p:cNvPicPr>
            <a:picLocks noChangeAspect="1"/>
          </p:cNvPicPr>
          <p:nvPr/>
        </p:nvPicPr>
        <p:blipFill>
          <a:blip r:embed="rId3"/>
          <a:stretch>
            <a:fillRect/>
          </a:stretch>
        </p:blipFill>
        <p:spPr>
          <a:xfrm>
            <a:off x="5867400" y="673100"/>
            <a:ext cx="2478024" cy="813679"/>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lstStyle/>
          <a:p>
            <a:r>
              <a:rPr lang="en-US" dirty="0" smtClean="0"/>
              <a:t>Server-side JavaScript framework</a:t>
            </a:r>
            <a:r>
              <a:rPr lang="en-US" dirty="0" smtClean="0"/>
              <a:t> </a:t>
            </a:r>
            <a:br>
              <a:rPr lang="en-US" dirty="0" smtClean="0"/>
            </a:br>
            <a:r>
              <a:rPr lang="en-US" dirty="0" smtClean="0"/>
              <a:t>for </a:t>
            </a:r>
            <a:r>
              <a:rPr lang="en-US" dirty="0" smtClean="0"/>
              <a:t>non-blocking I/O</a:t>
            </a:r>
          </a:p>
          <a:p>
            <a:endParaRPr lang="en-US" dirty="0" smtClean="0"/>
          </a:p>
          <a:p>
            <a:pPr>
              <a:buNone/>
            </a:pPr>
            <a:r>
              <a:rPr lang="en-US" sz="2200" b="1" dirty="0" err="1" smtClean="0">
                <a:solidFill>
                  <a:srgbClr val="FF0000"/>
                </a:solidFill>
                <a:latin typeface="Courier New"/>
                <a:cs typeface="Courier New"/>
              </a:rPr>
              <a:t>var</a:t>
            </a:r>
            <a:r>
              <a:rPr lang="en-US" sz="2200" b="1" dirty="0" smtClean="0">
                <a:solidFill>
                  <a:srgbClr val="FF0000"/>
                </a:solidFill>
                <a:latin typeface="Courier New"/>
                <a:cs typeface="Courier New"/>
              </a:rPr>
              <a:t> http = </a:t>
            </a:r>
            <a:r>
              <a:rPr lang="en-US" sz="2200" b="1" dirty="0" err="1" smtClean="0">
                <a:solidFill>
                  <a:srgbClr val="FF0000"/>
                </a:solidFill>
                <a:latin typeface="Courier New"/>
                <a:cs typeface="Courier New"/>
              </a:rPr>
              <a:t>require("http</a:t>
            </a:r>
            <a:r>
              <a:rPr lang="en-US" sz="2200" b="1" dirty="0" smtClean="0">
                <a:solidFill>
                  <a:srgbClr val="FF0000"/>
                </a:solidFill>
                <a:latin typeface="Courier New"/>
                <a:cs typeface="Courier New"/>
              </a:rPr>
              <a:t>");</a:t>
            </a:r>
          </a:p>
          <a:p>
            <a:pPr>
              <a:buNone/>
            </a:pPr>
            <a:endParaRPr lang="en-US" sz="2200" dirty="0" smtClean="0">
              <a:latin typeface="Courier New"/>
              <a:cs typeface="Courier New"/>
            </a:endParaRPr>
          </a:p>
          <a:p>
            <a:pPr>
              <a:buNone/>
            </a:pPr>
            <a:r>
              <a:rPr lang="en-US" sz="2200" dirty="0" err="1" smtClean="0">
                <a:latin typeface="Courier New"/>
                <a:cs typeface="Courier New"/>
              </a:rPr>
              <a:t>http.createServer(function(request</a:t>
            </a:r>
            <a:r>
              <a:rPr lang="en-US" sz="2200" dirty="0" smtClean="0">
                <a:latin typeface="Courier New"/>
                <a:cs typeface="Courier New"/>
              </a:rPr>
              <a:t>, response) {</a:t>
            </a:r>
          </a:p>
          <a:p>
            <a:pPr>
              <a:buNone/>
            </a:pPr>
            <a:r>
              <a:rPr lang="en-US" sz="2200" dirty="0" smtClean="0">
                <a:latin typeface="Courier New"/>
                <a:cs typeface="Courier New"/>
              </a:rPr>
              <a:t>  response.writeHead(200, {"Content-Type": "text/plain"});</a:t>
            </a:r>
          </a:p>
          <a:p>
            <a:pPr>
              <a:buNone/>
            </a:pPr>
            <a:r>
              <a:rPr lang="en-US" sz="2200" dirty="0" smtClean="0">
                <a:latin typeface="Courier New"/>
                <a:cs typeface="Courier New"/>
              </a:rPr>
              <a:t>  </a:t>
            </a:r>
            <a:r>
              <a:rPr lang="en-US" sz="2200" dirty="0" err="1" smtClean="0">
                <a:latin typeface="Courier New"/>
                <a:cs typeface="Courier New"/>
              </a:rPr>
              <a:t>response.write("Hello</a:t>
            </a:r>
            <a:r>
              <a:rPr lang="en-US" sz="2200" dirty="0" smtClean="0">
                <a:latin typeface="Courier New"/>
                <a:cs typeface="Courier New"/>
              </a:rPr>
              <a:t> World");</a:t>
            </a:r>
          </a:p>
          <a:p>
            <a:pPr>
              <a:buNone/>
            </a:pPr>
            <a:r>
              <a:rPr lang="en-US" sz="2200" dirty="0" smtClean="0">
                <a:latin typeface="Courier New"/>
                <a:cs typeface="Courier New"/>
              </a:rPr>
              <a:t>  </a:t>
            </a:r>
            <a:r>
              <a:rPr lang="en-US" sz="2200" dirty="0" err="1" smtClean="0">
                <a:latin typeface="Courier New"/>
                <a:cs typeface="Courier New"/>
              </a:rPr>
              <a:t>response.end</a:t>
            </a:r>
            <a:r>
              <a:rPr lang="en-US" sz="2200" dirty="0" smtClean="0">
                <a:latin typeface="Courier New"/>
                <a:cs typeface="Courier New"/>
              </a:rPr>
              <a:t>();</a:t>
            </a:r>
          </a:p>
          <a:p>
            <a:pPr>
              <a:buNone/>
            </a:pPr>
            <a:r>
              <a:rPr lang="en-US" sz="2200" dirty="0" smtClean="0">
                <a:latin typeface="Courier New"/>
                <a:cs typeface="Courier New"/>
              </a:rPr>
              <a:t>}).listen(8888);</a:t>
            </a:r>
            <a:endParaRPr lang="en-US" sz="2200" dirty="0">
              <a:latin typeface="Courier New"/>
              <a:cs typeface="Courier New"/>
            </a:endParaRPr>
          </a:p>
        </p:txBody>
      </p:sp>
      <p:pic>
        <p:nvPicPr>
          <p:cNvPr id="4" name="Picture 3"/>
          <p:cNvPicPr>
            <a:picLocks noChangeAspect="1"/>
          </p:cNvPicPr>
          <p:nvPr/>
        </p:nvPicPr>
        <p:blipFill>
          <a:blip r:embed="rId3"/>
          <a:stretch>
            <a:fillRect/>
          </a:stretch>
        </p:blipFill>
        <p:spPr>
          <a:xfrm>
            <a:off x="5867400" y="673100"/>
            <a:ext cx="2478024" cy="813679"/>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lstStyle/>
          <a:p>
            <a:r>
              <a:rPr lang="en-US" dirty="0" smtClean="0"/>
              <a:t>Server-side JavaScript framework</a:t>
            </a:r>
            <a:r>
              <a:rPr lang="en-US" dirty="0" smtClean="0"/>
              <a:t> </a:t>
            </a:r>
            <a:br>
              <a:rPr lang="en-US" dirty="0" smtClean="0"/>
            </a:br>
            <a:r>
              <a:rPr lang="en-US" dirty="0" smtClean="0"/>
              <a:t>for </a:t>
            </a:r>
            <a:r>
              <a:rPr lang="en-US" dirty="0" smtClean="0"/>
              <a:t>non-blocking I/O</a:t>
            </a:r>
          </a:p>
          <a:p>
            <a:endParaRPr lang="en-US" dirty="0" smtClean="0"/>
          </a:p>
          <a:p>
            <a:pPr>
              <a:buNone/>
            </a:pPr>
            <a:r>
              <a:rPr lang="en-US" sz="2200" dirty="0" err="1" smtClean="0">
                <a:latin typeface="Courier New"/>
                <a:cs typeface="Courier New"/>
              </a:rPr>
              <a:t>var</a:t>
            </a:r>
            <a:r>
              <a:rPr lang="en-US" sz="2200" dirty="0" smtClean="0">
                <a:latin typeface="Courier New"/>
                <a:cs typeface="Courier New"/>
              </a:rPr>
              <a:t> http = </a:t>
            </a:r>
            <a:r>
              <a:rPr lang="en-US" sz="2200" dirty="0" err="1" smtClean="0">
                <a:latin typeface="Courier New"/>
                <a:cs typeface="Courier New"/>
              </a:rPr>
              <a:t>require("http</a:t>
            </a:r>
            <a:r>
              <a:rPr lang="en-US" sz="2200" dirty="0" smtClean="0">
                <a:latin typeface="Courier New"/>
                <a:cs typeface="Courier New"/>
              </a:rPr>
              <a:t>");</a:t>
            </a:r>
          </a:p>
          <a:p>
            <a:pPr>
              <a:buNone/>
            </a:pPr>
            <a:endParaRPr lang="en-US" sz="2200" dirty="0" smtClean="0">
              <a:latin typeface="Courier New"/>
              <a:cs typeface="Courier New"/>
            </a:endParaRPr>
          </a:p>
          <a:p>
            <a:pPr>
              <a:buNone/>
            </a:pPr>
            <a:r>
              <a:rPr lang="en-US" sz="2200" b="1" dirty="0" err="1" smtClean="0">
                <a:solidFill>
                  <a:srgbClr val="FF0000"/>
                </a:solidFill>
                <a:latin typeface="Courier New"/>
                <a:cs typeface="Courier New"/>
              </a:rPr>
              <a:t>http.createServer</a:t>
            </a:r>
            <a:r>
              <a:rPr lang="en-US" sz="2200" dirty="0" err="1" smtClean="0">
                <a:latin typeface="Courier New"/>
                <a:cs typeface="Courier New"/>
              </a:rPr>
              <a:t>(function(request</a:t>
            </a:r>
            <a:r>
              <a:rPr lang="en-US" sz="2200" dirty="0" smtClean="0">
                <a:latin typeface="Courier New"/>
                <a:cs typeface="Courier New"/>
              </a:rPr>
              <a:t>, response) {</a:t>
            </a:r>
          </a:p>
          <a:p>
            <a:pPr>
              <a:buNone/>
            </a:pPr>
            <a:r>
              <a:rPr lang="en-US" sz="2200" dirty="0" smtClean="0">
                <a:latin typeface="Courier New"/>
                <a:cs typeface="Courier New"/>
              </a:rPr>
              <a:t>  response.writeHead(200, {"Content-Type": "text/plain"});</a:t>
            </a:r>
          </a:p>
          <a:p>
            <a:pPr>
              <a:buNone/>
            </a:pPr>
            <a:r>
              <a:rPr lang="en-US" sz="2200" dirty="0" smtClean="0">
                <a:latin typeface="Courier New"/>
                <a:cs typeface="Courier New"/>
              </a:rPr>
              <a:t>  </a:t>
            </a:r>
            <a:r>
              <a:rPr lang="en-US" sz="2200" dirty="0" err="1" smtClean="0">
                <a:latin typeface="Courier New"/>
                <a:cs typeface="Courier New"/>
              </a:rPr>
              <a:t>response.write("Hello</a:t>
            </a:r>
            <a:r>
              <a:rPr lang="en-US" sz="2200" dirty="0" smtClean="0">
                <a:latin typeface="Courier New"/>
                <a:cs typeface="Courier New"/>
              </a:rPr>
              <a:t> World");</a:t>
            </a:r>
          </a:p>
          <a:p>
            <a:pPr>
              <a:buNone/>
            </a:pPr>
            <a:r>
              <a:rPr lang="en-US" sz="2200" dirty="0" smtClean="0">
                <a:latin typeface="Courier New"/>
                <a:cs typeface="Courier New"/>
              </a:rPr>
              <a:t>  </a:t>
            </a:r>
            <a:r>
              <a:rPr lang="en-US" sz="2200" dirty="0" err="1" smtClean="0">
                <a:latin typeface="Courier New"/>
                <a:cs typeface="Courier New"/>
              </a:rPr>
              <a:t>response.end</a:t>
            </a:r>
            <a:r>
              <a:rPr lang="en-US" sz="2200" dirty="0" smtClean="0">
                <a:latin typeface="Courier New"/>
                <a:cs typeface="Courier New"/>
              </a:rPr>
              <a:t>();</a:t>
            </a:r>
          </a:p>
          <a:p>
            <a:pPr>
              <a:buNone/>
            </a:pPr>
            <a:r>
              <a:rPr lang="en-US" sz="2200" dirty="0" smtClean="0">
                <a:latin typeface="Courier New"/>
                <a:cs typeface="Courier New"/>
              </a:rPr>
              <a:t>}).listen(8888);</a:t>
            </a:r>
            <a:endParaRPr lang="en-US" sz="2200" dirty="0">
              <a:latin typeface="Courier New"/>
              <a:cs typeface="Courier New"/>
            </a:endParaRPr>
          </a:p>
        </p:txBody>
      </p:sp>
      <p:pic>
        <p:nvPicPr>
          <p:cNvPr id="4" name="Picture 3"/>
          <p:cNvPicPr>
            <a:picLocks noChangeAspect="1"/>
          </p:cNvPicPr>
          <p:nvPr/>
        </p:nvPicPr>
        <p:blipFill>
          <a:blip r:embed="rId3"/>
          <a:stretch>
            <a:fillRect/>
          </a:stretch>
        </p:blipFill>
        <p:spPr>
          <a:xfrm>
            <a:off x="5867400" y="673100"/>
            <a:ext cx="2478024" cy="813679"/>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lstStyle/>
          <a:p>
            <a:r>
              <a:rPr lang="en-US" dirty="0" smtClean="0"/>
              <a:t>Server-side JavaScript framework</a:t>
            </a:r>
            <a:r>
              <a:rPr lang="en-US" dirty="0" smtClean="0"/>
              <a:t> </a:t>
            </a:r>
            <a:br>
              <a:rPr lang="en-US" dirty="0" smtClean="0"/>
            </a:br>
            <a:r>
              <a:rPr lang="en-US" dirty="0" smtClean="0"/>
              <a:t>for </a:t>
            </a:r>
            <a:r>
              <a:rPr lang="en-US" dirty="0" smtClean="0"/>
              <a:t>non-blocking I/O</a:t>
            </a:r>
          </a:p>
          <a:p>
            <a:endParaRPr lang="en-US" dirty="0" smtClean="0"/>
          </a:p>
          <a:p>
            <a:pPr>
              <a:buNone/>
            </a:pPr>
            <a:r>
              <a:rPr lang="en-US" sz="2200" dirty="0" err="1" smtClean="0">
                <a:latin typeface="Courier New"/>
                <a:cs typeface="Courier New"/>
              </a:rPr>
              <a:t>var</a:t>
            </a:r>
            <a:r>
              <a:rPr lang="en-US" sz="2200" dirty="0" smtClean="0">
                <a:latin typeface="Courier New"/>
                <a:cs typeface="Courier New"/>
              </a:rPr>
              <a:t> http = </a:t>
            </a:r>
            <a:r>
              <a:rPr lang="en-US" sz="2200" dirty="0" err="1" smtClean="0">
                <a:latin typeface="Courier New"/>
                <a:cs typeface="Courier New"/>
              </a:rPr>
              <a:t>require("http</a:t>
            </a:r>
            <a:r>
              <a:rPr lang="en-US" sz="2200" dirty="0" smtClean="0">
                <a:latin typeface="Courier New"/>
                <a:cs typeface="Courier New"/>
              </a:rPr>
              <a:t>");</a:t>
            </a:r>
          </a:p>
          <a:p>
            <a:pPr>
              <a:buNone/>
            </a:pPr>
            <a:endParaRPr lang="en-US" sz="2200" dirty="0" smtClean="0">
              <a:latin typeface="Courier New"/>
              <a:cs typeface="Courier New"/>
            </a:endParaRPr>
          </a:p>
          <a:p>
            <a:pPr>
              <a:buNone/>
            </a:pPr>
            <a:r>
              <a:rPr lang="en-US" sz="2200" dirty="0" err="1" smtClean="0">
                <a:latin typeface="Courier New"/>
                <a:cs typeface="Courier New"/>
              </a:rPr>
              <a:t>http.createServer(</a:t>
            </a:r>
            <a:r>
              <a:rPr lang="en-US" sz="2200" b="1" dirty="0" err="1" smtClean="0">
                <a:solidFill>
                  <a:srgbClr val="FF0000"/>
                </a:solidFill>
                <a:latin typeface="Courier New"/>
                <a:cs typeface="Courier New"/>
              </a:rPr>
              <a:t>function(request</a:t>
            </a:r>
            <a:r>
              <a:rPr lang="en-US" sz="2200" b="1" dirty="0" smtClean="0">
                <a:solidFill>
                  <a:srgbClr val="FF0000"/>
                </a:solidFill>
                <a:latin typeface="Courier New"/>
                <a:cs typeface="Courier New"/>
              </a:rPr>
              <a:t>, response) {</a:t>
            </a:r>
          </a:p>
          <a:p>
            <a:pPr>
              <a:buNone/>
            </a:pPr>
            <a:r>
              <a:rPr lang="en-US" sz="2200" dirty="0" smtClean="0">
                <a:solidFill>
                  <a:srgbClr val="FF0000"/>
                </a:solidFill>
                <a:latin typeface="Courier New"/>
                <a:cs typeface="Courier New"/>
              </a:rPr>
              <a:t>  </a:t>
            </a:r>
            <a:r>
              <a:rPr lang="en-US" sz="2200" dirty="0" smtClean="0">
                <a:latin typeface="Courier New"/>
                <a:cs typeface="Courier New"/>
              </a:rPr>
              <a:t>response.writeHead(200, {"Content-Type": "text/plain"});</a:t>
            </a:r>
          </a:p>
          <a:p>
            <a:pPr>
              <a:buNone/>
            </a:pPr>
            <a:r>
              <a:rPr lang="en-US" sz="2200" dirty="0" smtClean="0">
                <a:latin typeface="Courier New"/>
                <a:cs typeface="Courier New"/>
              </a:rPr>
              <a:t>  </a:t>
            </a:r>
            <a:r>
              <a:rPr lang="en-US" sz="2200" dirty="0" err="1" smtClean="0">
                <a:latin typeface="Courier New"/>
                <a:cs typeface="Courier New"/>
              </a:rPr>
              <a:t>response.write("Hello</a:t>
            </a:r>
            <a:r>
              <a:rPr lang="en-US" sz="2200" dirty="0" smtClean="0">
                <a:latin typeface="Courier New"/>
                <a:cs typeface="Courier New"/>
              </a:rPr>
              <a:t> World");</a:t>
            </a:r>
          </a:p>
          <a:p>
            <a:pPr>
              <a:buNone/>
            </a:pPr>
            <a:r>
              <a:rPr lang="en-US" sz="2200" dirty="0" smtClean="0">
                <a:latin typeface="Courier New"/>
                <a:cs typeface="Courier New"/>
              </a:rPr>
              <a:t>  </a:t>
            </a:r>
            <a:r>
              <a:rPr lang="en-US" sz="2200" dirty="0" err="1" smtClean="0">
                <a:latin typeface="Courier New"/>
                <a:cs typeface="Courier New"/>
              </a:rPr>
              <a:t>response.end</a:t>
            </a:r>
            <a:r>
              <a:rPr lang="en-US" sz="2200" dirty="0" smtClean="0">
                <a:latin typeface="Courier New"/>
                <a:cs typeface="Courier New"/>
              </a:rPr>
              <a:t>();</a:t>
            </a:r>
          </a:p>
          <a:p>
            <a:pPr>
              <a:buNone/>
            </a:pPr>
            <a:r>
              <a:rPr lang="en-US" sz="2200" b="1" dirty="0" smtClean="0">
                <a:solidFill>
                  <a:srgbClr val="FF0000"/>
                </a:solidFill>
                <a:latin typeface="Courier New"/>
                <a:cs typeface="Courier New"/>
              </a:rPr>
              <a:t>}</a:t>
            </a:r>
            <a:r>
              <a:rPr lang="en-US" sz="2200" dirty="0" smtClean="0">
                <a:latin typeface="Courier New"/>
                <a:cs typeface="Courier New"/>
              </a:rPr>
              <a:t>).listen(8888);</a:t>
            </a:r>
            <a:endParaRPr lang="en-US" sz="2200" dirty="0">
              <a:latin typeface="Courier New"/>
              <a:cs typeface="Courier New"/>
            </a:endParaRPr>
          </a:p>
        </p:txBody>
      </p:sp>
      <p:pic>
        <p:nvPicPr>
          <p:cNvPr id="4" name="Picture 3"/>
          <p:cNvPicPr>
            <a:picLocks noChangeAspect="1"/>
          </p:cNvPicPr>
          <p:nvPr/>
        </p:nvPicPr>
        <p:blipFill>
          <a:blip r:embed="rId3"/>
          <a:stretch>
            <a:fillRect/>
          </a:stretch>
        </p:blipFill>
        <p:spPr>
          <a:xfrm>
            <a:off x="5867400" y="673100"/>
            <a:ext cx="2478024" cy="813679"/>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lstStyle/>
          <a:p>
            <a:r>
              <a:rPr lang="en-US" dirty="0" smtClean="0"/>
              <a:t>Server-side JavaScript framework</a:t>
            </a:r>
            <a:r>
              <a:rPr lang="en-US" dirty="0" smtClean="0"/>
              <a:t> </a:t>
            </a:r>
            <a:br>
              <a:rPr lang="en-US" dirty="0" smtClean="0"/>
            </a:br>
            <a:r>
              <a:rPr lang="en-US" dirty="0" smtClean="0"/>
              <a:t>for </a:t>
            </a:r>
            <a:r>
              <a:rPr lang="en-US" dirty="0" smtClean="0"/>
              <a:t>non-blocking I/O</a:t>
            </a:r>
          </a:p>
          <a:p>
            <a:endParaRPr lang="en-US" dirty="0" smtClean="0"/>
          </a:p>
          <a:p>
            <a:pPr>
              <a:buNone/>
            </a:pPr>
            <a:r>
              <a:rPr lang="en-US" sz="2200" dirty="0" err="1" smtClean="0">
                <a:latin typeface="Courier New"/>
                <a:cs typeface="Courier New"/>
              </a:rPr>
              <a:t>var</a:t>
            </a:r>
            <a:r>
              <a:rPr lang="en-US" sz="2200" dirty="0" smtClean="0">
                <a:latin typeface="Courier New"/>
                <a:cs typeface="Courier New"/>
              </a:rPr>
              <a:t> http = </a:t>
            </a:r>
            <a:r>
              <a:rPr lang="en-US" sz="2200" dirty="0" err="1" smtClean="0">
                <a:latin typeface="Courier New"/>
                <a:cs typeface="Courier New"/>
              </a:rPr>
              <a:t>require("http</a:t>
            </a:r>
            <a:r>
              <a:rPr lang="en-US" sz="2200" dirty="0" smtClean="0">
                <a:latin typeface="Courier New"/>
                <a:cs typeface="Courier New"/>
              </a:rPr>
              <a:t>");</a:t>
            </a:r>
          </a:p>
          <a:p>
            <a:pPr>
              <a:buNone/>
            </a:pPr>
            <a:endParaRPr lang="en-US" sz="2200" dirty="0" smtClean="0">
              <a:latin typeface="Courier New"/>
              <a:cs typeface="Courier New"/>
            </a:endParaRPr>
          </a:p>
          <a:p>
            <a:pPr>
              <a:buNone/>
            </a:pPr>
            <a:r>
              <a:rPr lang="en-US" sz="2200" dirty="0" err="1" smtClean="0">
                <a:latin typeface="Courier New"/>
                <a:cs typeface="Courier New"/>
              </a:rPr>
              <a:t>http.createServer(function(request</a:t>
            </a:r>
            <a:r>
              <a:rPr lang="en-US" sz="2200" dirty="0" smtClean="0">
                <a:latin typeface="Courier New"/>
                <a:cs typeface="Courier New"/>
              </a:rPr>
              <a:t>, response) {</a:t>
            </a:r>
          </a:p>
          <a:p>
            <a:pPr>
              <a:buNone/>
            </a:pPr>
            <a:r>
              <a:rPr lang="en-US" sz="2200" b="1" dirty="0" smtClean="0">
                <a:latin typeface="Courier New"/>
                <a:cs typeface="Courier New"/>
              </a:rPr>
              <a:t>  </a:t>
            </a:r>
            <a:r>
              <a:rPr lang="en-US" sz="2200" b="1" dirty="0" smtClean="0">
                <a:solidFill>
                  <a:srgbClr val="FF0000"/>
                </a:solidFill>
                <a:latin typeface="Courier New"/>
                <a:cs typeface="Courier New"/>
              </a:rPr>
              <a:t>response.writeHead(200, {"Content-Type": "text/plain"});</a:t>
            </a:r>
          </a:p>
          <a:p>
            <a:pPr>
              <a:buNone/>
            </a:pPr>
            <a:r>
              <a:rPr lang="en-US" sz="2200" b="1" dirty="0" smtClean="0">
                <a:solidFill>
                  <a:srgbClr val="FF0000"/>
                </a:solidFill>
                <a:latin typeface="Courier New"/>
                <a:cs typeface="Courier New"/>
              </a:rPr>
              <a:t>  </a:t>
            </a:r>
            <a:r>
              <a:rPr lang="en-US" sz="2200" b="1" dirty="0" err="1" smtClean="0">
                <a:solidFill>
                  <a:srgbClr val="FF0000"/>
                </a:solidFill>
                <a:latin typeface="Courier New"/>
                <a:cs typeface="Courier New"/>
              </a:rPr>
              <a:t>response.write("Hello</a:t>
            </a:r>
            <a:r>
              <a:rPr lang="en-US" sz="2200" b="1" dirty="0" smtClean="0">
                <a:solidFill>
                  <a:srgbClr val="FF0000"/>
                </a:solidFill>
                <a:latin typeface="Courier New"/>
                <a:cs typeface="Courier New"/>
              </a:rPr>
              <a:t> World");</a:t>
            </a:r>
          </a:p>
          <a:p>
            <a:pPr>
              <a:buNone/>
            </a:pPr>
            <a:r>
              <a:rPr lang="en-US" sz="2200" b="1" dirty="0" smtClean="0">
                <a:solidFill>
                  <a:srgbClr val="FF0000"/>
                </a:solidFill>
                <a:latin typeface="Courier New"/>
                <a:cs typeface="Courier New"/>
              </a:rPr>
              <a:t>  </a:t>
            </a:r>
            <a:r>
              <a:rPr lang="en-US" sz="2200" b="1" dirty="0" err="1" smtClean="0">
                <a:solidFill>
                  <a:srgbClr val="FF0000"/>
                </a:solidFill>
                <a:latin typeface="Courier New"/>
                <a:cs typeface="Courier New"/>
              </a:rPr>
              <a:t>response.end</a:t>
            </a:r>
            <a:r>
              <a:rPr lang="en-US" sz="2200" b="1" dirty="0" smtClean="0">
                <a:solidFill>
                  <a:srgbClr val="FF0000"/>
                </a:solidFill>
                <a:latin typeface="Courier New"/>
                <a:cs typeface="Courier New"/>
              </a:rPr>
              <a:t>();</a:t>
            </a:r>
          </a:p>
          <a:p>
            <a:pPr>
              <a:buNone/>
            </a:pPr>
            <a:r>
              <a:rPr lang="en-US" sz="2200" dirty="0" smtClean="0">
                <a:latin typeface="Courier New"/>
                <a:cs typeface="Courier New"/>
              </a:rPr>
              <a:t>}).listen(8888);</a:t>
            </a:r>
            <a:endParaRPr lang="en-US" sz="2200" dirty="0">
              <a:latin typeface="Courier New"/>
              <a:cs typeface="Courier New"/>
            </a:endParaRPr>
          </a:p>
        </p:txBody>
      </p:sp>
      <p:pic>
        <p:nvPicPr>
          <p:cNvPr id="4" name="Picture 3"/>
          <p:cNvPicPr>
            <a:picLocks noChangeAspect="1"/>
          </p:cNvPicPr>
          <p:nvPr/>
        </p:nvPicPr>
        <p:blipFill>
          <a:blip r:embed="rId3"/>
          <a:stretch>
            <a:fillRect/>
          </a:stretch>
        </p:blipFill>
        <p:spPr>
          <a:xfrm>
            <a:off x="5867400" y="673100"/>
            <a:ext cx="2478024" cy="813679"/>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lstStyle/>
          <a:p>
            <a:r>
              <a:rPr lang="en-US" dirty="0" smtClean="0"/>
              <a:t>Server-side JavaScript framework</a:t>
            </a:r>
            <a:r>
              <a:rPr lang="en-US" dirty="0" smtClean="0"/>
              <a:t> </a:t>
            </a:r>
            <a:br>
              <a:rPr lang="en-US" dirty="0" smtClean="0"/>
            </a:br>
            <a:r>
              <a:rPr lang="en-US" dirty="0" smtClean="0"/>
              <a:t>for </a:t>
            </a:r>
            <a:r>
              <a:rPr lang="en-US" dirty="0" smtClean="0"/>
              <a:t>non-blocking I/O</a:t>
            </a:r>
          </a:p>
          <a:p>
            <a:endParaRPr lang="en-US" dirty="0" smtClean="0"/>
          </a:p>
          <a:p>
            <a:pPr>
              <a:buNone/>
            </a:pPr>
            <a:r>
              <a:rPr lang="en-US" sz="2200" dirty="0" err="1" smtClean="0">
                <a:latin typeface="Courier New"/>
                <a:cs typeface="Courier New"/>
              </a:rPr>
              <a:t>var</a:t>
            </a:r>
            <a:r>
              <a:rPr lang="en-US" sz="2200" dirty="0" smtClean="0">
                <a:latin typeface="Courier New"/>
                <a:cs typeface="Courier New"/>
              </a:rPr>
              <a:t> http = </a:t>
            </a:r>
            <a:r>
              <a:rPr lang="en-US" sz="2200" dirty="0" err="1" smtClean="0">
                <a:latin typeface="Courier New"/>
                <a:cs typeface="Courier New"/>
              </a:rPr>
              <a:t>require("http</a:t>
            </a:r>
            <a:r>
              <a:rPr lang="en-US" sz="2200" dirty="0" smtClean="0">
                <a:latin typeface="Courier New"/>
                <a:cs typeface="Courier New"/>
              </a:rPr>
              <a:t>");</a:t>
            </a:r>
          </a:p>
          <a:p>
            <a:pPr>
              <a:buNone/>
            </a:pPr>
            <a:endParaRPr lang="en-US" sz="2200" dirty="0" smtClean="0">
              <a:latin typeface="Courier New"/>
              <a:cs typeface="Courier New"/>
            </a:endParaRPr>
          </a:p>
          <a:p>
            <a:pPr>
              <a:buNone/>
            </a:pPr>
            <a:r>
              <a:rPr lang="en-US" sz="2200" dirty="0" err="1" smtClean="0">
                <a:latin typeface="Courier New"/>
                <a:cs typeface="Courier New"/>
              </a:rPr>
              <a:t>http.createServer(function(request</a:t>
            </a:r>
            <a:r>
              <a:rPr lang="en-US" sz="2200" dirty="0" smtClean="0">
                <a:latin typeface="Courier New"/>
                <a:cs typeface="Courier New"/>
              </a:rPr>
              <a:t>, response) {</a:t>
            </a:r>
          </a:p>
          <a:p>
            <a:pPr>
              <a:buNone/>
            </a:pPr>
            <a:r>
              <a:rPr lang="en-US" sz="2200" dirty="0" smtClean="0">
                <a:latin typeface="Courier New"/>
                <a:cs typeface="Courier New"/>
              </a:rPr>
              <a:t>  response.writeHead(200, {"Content-Type": "text/plain"});</a:t>
            </a:r>
          </a:p>
          <a:p>
            <a:pPr>
              <a:buNone/>
            </a:pPr>
            <a:r>
              <a:rPr lang="en-US" sz="2200" dirty="0" smtClean="0">
                <a:latin typeface="Courier New"/>
                <a:cs typeface="Courier New"/>
              </a:rPr>
              <a:t>  </a:t>
            </a:r>
            <a:r>
              <a:rPr lang="en-US" sz="2200" dirty="0" err="1" smtClean="0">
                <a:latin typeface="Courier New"/>
                <a:cs typeface="Courier New"/>
              </a:rPr>
              <a:t>response.write("Hello</a:t>
            </a:r>
            <a:r>
              <a:rPr lang="en-US" sz="2200" dirty="0" smtClean="0">
                <a:latin typeface="Courier New"/>
                <a:cs typeface="Courier New"/>
              </a:rPr>
              <a:t> World");</a:t>
            </a:r>
          </a:p>
          <a:p>
            <a:pPr>
              <a:buNone/>
            </a:pPr>
            <a:r>
              <a:rPr lang="en-US" sz="2200" dirty="0" smtClean="0">
                <a:latin typeface="Courier New"/>
                <a:cs typeface="Courier New"/>
              </a:rPr>
              <a:t>  </a:t>
            </a:r>
            <a:r>
              <a:rPr lang="en-US" sz="2200" dirty="0" err="1" smtClean="0">
                <a:latin typeface="Courier New"/>
                <a:cs typeface="Courier New"/>
              </a:rPr>
              <a:t>response.end</a:t>
            </a:r>
            <a:r>
              <a:rPr lang="en-US" sz="2200" dirty="0" smtClean="0">
                <a:latin typeface="Courier New"/>
                <a:cs typeface="Courier New"/>
              </a:rPr>
              <a:t>();</a:t>
            </a:r>
          </a:p>
          <a:p>
            <a:pPr>
              <a:buNone/>
            </a:pPr>
            <a:r>
              <a:rPr lang="en-US" sz="2200" dirty="0" smtClean="0">
                <a:latin typeface="Courier New"/>
                <a:cs typeface="Courier New"/>
              </a:rPr>
              <a:t>})</a:t>
            </a:r>
            <a:r>
              <a:rPr lang="en-US" sz="2200" b="1" dirty="0" smtClean="0">
                <a:solidFill>
                  <a:srgbClr val="FF0000"/>
                </a:solidFill>
                <a:latin typeface="Courier New"/>
                <a:cs typeface="Courier New"/>
              </a:rPr>
              <a:t>.listen(8888);</a:t>
            </a:r>
            <a:endParaRPr lang="en-US" sz="2200" b="1" dirty="0">
              <a:solidFill>
                <a:srgbClr val="FF0000"/>
              </a:solidFill>
              <a:latin typeface="Courier New"/>
              <a:cs typeface="Courier New"/>
            </a:endParaRPr>
          </a:p>
        </p:txBody>
      </p:sp>
      <p:pic>
        <p:nvPicPr>
          <p:cNvPr id="4" name="Picture 3"/>
          <p:cNvPicPr>
            <a:picLocks noChangeAspect="1"/>
          </p:cNvPicPr>
          <p:nvPr/>
        </p:nvPicPr>
        <p:blipFill>
          <a:blip r:embed="rId3"/>
          <a:stretch>
            <a:fillRect/>
          </a:stretch>
        </p:blipFill>
        <p:spPr>
          <a:xfrm>
            <a:off x="5867400" y="673100"/>
            <a:ext cx="2478024" cy="813679"/>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Hello World in </a:t>
            </a:r>
            <a:r>
              <a:rPr lang="en-US" dirty="0" err="1" smtClean="0"/>
              <a:t>Node.js</a:t>
            </a:r>
            <a:endParaRPr lang="en-US" dirty="0"/>
          </a:p>
        </p:txBody>
      </p:sp>
      <p:pic>
        <p:nvPicPr>
          <p:cNvPr id="4" name="Picture 3"/>
          <p:cNvPicPr>
            <a:picLocks noChangeAspect="1"/>
          </p:cNvPicPr>
          <p:nvPr/>
        </p:nvPicPr>
        <p:blipFill>
          <a:blip r:embed="rId3"/>
          <a:stretch>
            <a:fillRect/>
          </a:stretch>
        </p:blipFill>
        <p:spPr>
          <a:xfrm>
            <a:off x="4991100" y="3175001"/>
            <a:ext cx="3520440" cy="2545183"/>
          </a:xfrm>
          <a:prstGeom prst="rect">
            <a:avLst/>
          </a:prstGeom>
          <a:effectLst>
            <a:outerShdw blurRad="50800" dist="38100" dir="18900000" algn="tl" rotWithShape="0">
              <a:srgbClr val="000000">
                <a:alpha val="43000"/>
              </a:srgbClr>
            </a:outerShdw>
          </a:effectLst>
          <a:scene3d>
            <a:camera prst="orthographicFront">
              <a:rot lat="1200000" lon="1200000" rev="0"/>
            </a:camera>
            <a:lightRig rig="threePt" dir="t"/>
          </a:scene3d>
        </p:spPr>
      </p:pic>
      <p:pic>
        <p:nvPicPr>
          <p:cNvPr id="5" name="Picture 4"/>
          <p:cNvPicPr>
            <a:picLocks noChangeAspect="1"/>
          </p:cNvPicPr>
          <p:nvPr/>
        </p:nvPicPr>
        <p:blipFill>
          <a:blip r:embed="rId4"/>
          <a:stretch>
            <a:fillRect/>
          </a:stretch>
        </p:blipFill>
        <p:spPr>
          <a:xfrm>
            <a:off x="5867400" y="673100"/>
            <a:ext cx="2478024" cy="813679"/>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Chat Server</a:t>
            </a:r>
            <a:endParaRPr lang="en-US" dirty="0"/>
          </a:p>
        </p:txBody>
      </p:sp>
      <p:sp>
        <p:nvSpPr>
          <p:cNvPr id="3" name="Content Placeholder 2"/>
          <p:cNvSpPr>
            <a:spLocks noGrp="1"/>
          </p:cNvSpPr>
          <p:nvPr>
            <p:ph idx="1"/>
          </p:nvPr>
        </p:nvSpPr>
        <p:spPr>
          <a:xfrm>
            <a:off x="509588" y="1738594"/>
            <a:ext cx="8177212" cy="3900205"/>
          </a:xfrm>
        </p:spPr>
        <p:txBody>
          <a:bodyPr/>
          <a:lstStyle/>
          <a:p>
            <a:r>
              <a:rPr lang="en-US" dirty="0" smtClean="0"/>
              <a:t>Let’s build a simple </a:t>
            </a:r>
            <a:r>
              <a:rPr lang="en-US" dirty="0" err="1" smtClean="0"/>
              <a:t>Node.js</a:t>
            </a:r>
            <a:r>
              <a:rPr lang="en-US" dirty="0" smtClean="0"/>
              <a:t> server that will act as a gateway to our Chat system</a:t>
            </a:r>
            <a:endParaRPr lang="en-US" dirty="0"/>
          </a:p>
        </p:txBody>
      </p:sp>
      <p:pic>
        <p:nvPicPr>
          <p:cNvPr id="4" name="Picture 3"/>
          <p:cNvPicPr>
            <a:picLocks noChangeAspect="1"/>
          </p:cNvPicPr>
          <p:nvPr/>
        </p:nvPicPr>
        <p:blipFill>
          <a:blip r:embed="rId2"/>
          <a:stretch>
            <a:fillRect/>
          </a:stretch>
        </p:blipFill>
        <p:spPr>
          <a:xfrm>
            <a:off x="5867400" y="673100"/>
            <a:ext cx="2478024" cy="813679"/>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rIns="81259"/>
          <a:lstStyle/>
          <a:p>
            <a:pPr indent="0" eaLnBrk="1" hangingPunct="1"/>
            <a:r>
              <a:rPr lang="en-US" dirty="0">
                <a:latin typeface="Arial" charset="0"/>
                <a:ea typeface="ヒラギノ角ゴ ProN W6" charset="0"/>
                <a:cs typeface="Arial" charset="0"/>
              </a:rPr>
              <a:t>Safe Harbor</a:t>
            </a:r>
          </a:p>
        </p:txBody>
      </p:sp>
      <p:sp>
        <p:nvSpPr>
          <p:cNvPr id="9218" name="Rectangle 3"/>
          <p:cNvSpPr>
            <a:spLocks/>
          </p:cNvSpPr>
          <p:nvPr/>
        </p:nvSpPr>
        <p:spPr bwMode="auto">
          <a:xfrm>
            <a:off x="509588" y="1037716"/>
            <a:ext cx="8216900" cy="50530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12700">
                <a:solidFill>
                  <a:srgbClr val="000000"/>
                </a:solidFill>
                <a:miter lim="800000"/>
                <a:headEnd/>
                <a:tailEnd/>
              </a14:hiddenLine>
            </a:ext>
          </a:extLst>
        </p:spPr>
        <p:txBody>
          <a:bodyPr lIns="0" tIns="0" rIns="40629"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Safe harbor statement under the Private Securities Litigation Reform Act of 1995:</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This presentation may contain forward-looking statements that involve risks, uncertainties, and assumptions. If any such uncertainties materialize or if any of the assumptions proves incorrect, the results of salesforce.com, </a:t>
            </a:r>
            <a:r>
              <a:rPr lang="en-US" sz="1200" dirty="0" err="1">
                <a:solidFill>
                  <a:srgbClr val="4D4D4D"/>
                </a:solidFill>
                <a:latin typeface="Arial"/>
                <a:cs typeface="Arial"/>
              </a:rPr>
              <a:t>inc.</a:t>
            </a:r>
            <a:r>
              <a:rPr lang="en-US" sz="1200" dirty="0">
                <a:solidFill>
                  <a:srgbClr val="4D4D4D"/>
                </a:solidFill>
                <a:latin typeface="Arial"/>
                <a:cs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intellectual property and other litigation, risks associated with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inc. is included in our annual report on Form 10-Q for the most recent fiscal quarter ended </a:t>
            </a:r>
            <a:r>
              <a:rPr lang="en-US" sz="1200" dirty="0" smtClean="0">
                <a:solidFill>
                  <a:srgbClr val="4D4D4D"/>
                </a:solidFill>
                <a:latin typeface="Arial"/>
                <a:cs typeface="Arial"/>
              </a:rPr>
              <a:t>July 31, 2011. </a:t>
            </a:r>
            <a:r>
              <a:rPr lang="en-US" sz="1200" dirty="0">
                <a:solidFill>
                  <a:srgbClr val="4D4D4D"/>
                </a:solidFill>
                <a:latin typeface="Arial"/>
                <a:cs typeface="Arial"/>
              </a:rPr>
              <a:t>This documents and others containing important disclosures are available on the SEC Filings section of the Investor Information section of our Web site.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inc. assumes no obligation and does not intend to update these forward-looking statements.</a:t>
            </a:r>
          </a:p>
        </p:txBody>
      </p:sp>
    </p:spTree>
  </p:cSld>
  <p:clrMapOvr>
    <a:masterClrMapping/>
  </p:clrMapOvr>
  <mc:AlternateContent>
    <mc:Choice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Node.js</a:t>
            </a:r>
            <a:r>
              <a:rPr lang="en-US" dirty="0" smtClean="0"/>
              <a:t> app to allow external</a:t>
            </a:r>
            <a:r>
              <a:rPr lang="en-US" dirty="0" smtClean="0"/>
              <a:t> </a:t>
            </a:r>
            <a:br>
              <a:rPr lang="en-US" dirty="0" smtClean="0"/>
            </a:br>
            <a:r>
              <a:rPr lang="en-US" dirty="0" smtClean="0"/>
              <a:t>users </a:t>
            </a:r>
            <a:r>
              <a:rPr lang="en-US" dirty="0" smtClean="0"/>
              <a:t>to send messages and see replies</a:t>
            </a:r>
          </a:p>
          <a:p>
            <a:pPr lvl="1"/>
            <a:r>
              <a:rPr lang="en-US" dirty="0" smtClean="0"/>
              <a:t>Use </a:t>
            </a:r>
            <a:r>
              <a:rPr lang="en-US" b="1" dirty="0" smtClean="0"/>
              <a:t>Faye</a:t>
            </a:r>
            <a:r>
              <a:rPr lang="en-US" dirty="0" smtClean="0"/>
              <a:t> library to subscribe to Messages topic and act as chat server for browser clients</a:t>
            </a:r>
          </a:p>
          <a:p>
            <a:pPr lvl="1"/>
            <a:r>
              <a:rPr lang="en-US" dirty="0" smtClean="0"/>
              <a:t>Use </a:t>
            </a:r>
            <a:r>
              <a:rPr lang="en-US" b="1" dirty="0" smtClean="0"/>
              <a:t>OAuth</a:t>
            </a:r>
            <a:r>
              <a:rPr lang="en-US" dirty="0" smtClean="0"/>
              <a:t> to authenticate</a:t>
            </a:r>
            <a:br>
              <a:rPr lang="en-US" dirty="0" smtClean="0"/>
            </a:br>
            <a:r>
              <a:rPr lang="en-US" dirty="0" smtClean="0"/>
              <a:t> as ‘API user’</a:t>
            </a:r>
          </a:p>
          <a:p>
            <a:pPr lvl="1"/>
            <a:r>
              <a:rPr lang="en-US" dirty="0" smtClean="0"/>
              <a:t>Use </a:t>
            </a:r>
            <a:r>
              <a:rPr lang="en-US" b="1" dirty="0" smtClean="0"/>
              <a:t>Express</a:t>
            </a:r>
            <a:r>
              <a:rPr lang="en-US" dirty="0" smtClean="0"/>
              <a:t> web framework</a:t>
            </a:r>
          </a:p>
          <a:p>
            <a:pPr lvl="1"/>
            <a:r>
              <a:rPr lang="en-US" dirty="0" smtClean="0"/>
              <a:t>Serve HTML, JS, CSS to </a:t>
            </a:r>
            <a:br>
              <a:rPr lang="en-US" dirty="0" smtClean="0"/>
            </a:br>
            <a:r>
              <a:rPr lang="en-US" dirty="0" smtClean="0"/>
              <a:t>browser clients</a:t>
            </a:r>
            <a:endParaRPr lang="en-US" dirty="0"/>
          </a:p>
        </p:txBody>
      </p:sp>
      <p:pic>
        <p:nvPicPr>
          <p:cNvPr id="4" name="Picture 3"/>
          <p:cNvPicPr>
            <a:picLocks noChangeAspect="1"/>
          </p:cNvPicPr>
          <p:nvPr/>
        </p:nvPicPr>
        <p:blipFill>
          <a:blip r:embed="rId3"/>
          <a:stretch>
            <a:fillRect/>
          </a:stretch>
        </p:blipFill>
        <p:spPr>
          <a:xfrm>
            <a:off x="5064124" y="2946400"/>
            <a:ext cx="3520440" cy="2816352"/>
          </a:xfrm>
          <a:prstGeom prst="rect">
            <a:avLst/>
          </a:prstGeom>
          <a:effectLst>
            <a:outerShdw blurRad="50800" dist="38100" dir="18900000" algn="tl" rotWithShape="0">
              <a:srgbClr val="000000">
                <a:alpha val="43000"/>
              </a:srgbClr>
            </a:outerShdw>
          </a:effectLst>
          <a:scene3d>
            <a:camera prst="perspectiveFront" fov="120000">
              <a:rot lat="1200000" lon="1200000" rev="0"/>
            </a:camera>
            <a:lightRig rig="threePt" dir="t"/>
          </a:scene3d>
        </p:spPr>
      </p:pic>
      <p:pic>
        <p:nvPicPr>
          <p:cNvPr id="5" name="Picture 4"/>
          <p:cNvPicPr>
            <a:picLocks noChangeAspect="1"/>
          </p:cNvPicPr>
          <p:nvPr/>
        </p:nvPicPr>
        <p:blipFill>
          <a:blip r:embed="rId4"/>
          <a:stretch>
            <a:fillRect/>
          </a:stretch>
        </p:blipFill>
        <p:spPr>
          <a:xfrm>
            <a:off x="5867400" y="673100"/>
            <a:ext cx="2478024" cy="813679"/>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endParaRPr lang="en-US" dirty="0"/>
          </a:p>
        </p:txBody>
      </p:sp>
      <p:sp>
        <p:nvSpPr>
          <p:cNvPr id="3" name="Content Placeholder 2"/>
          <p:cNvSpPr>
            <a:spLocks noGrp="1"/>
          </p:cNvSpPr>
          <p:nvPr>
            <p:ph idx="1"/>
          </p:nvPr>
        </p:nvSpPr>
        <p:spPr/>
        <p:txBody>
          <a:bodyPr/>
          <a:lstStyle/>
          <a:p>
            <a:r>
              <a:rPr lang="en-US" dirty="0" smtClean="0"/>
              <a:t>Platform-as-a-Service</a:t>
            </a:r>
          </a:p>
          <a:p>
            <a:pPr lvl="1"/>
            <a:r>
              <a:rPr lang="en-US" dirty="0" smtClean="0"/>
              <a:t>Ruby, </a:t>
            </a:r>
            <a:r>
              <a:rPr lang="en-US" dirty="0" err="1" smtClean="0"/>
              <a:t>Node.js</a:t>
            </a:r>
            <a:r>
              <a:rPr lang="en-US" dirty="0" smtClean="0"/>
              <a:t>, </a:t>
            </a:r>
            <a:r>
              <a:rPr lang="en-US" dirty="0" err="1" smtClean="0"/>
              <a:t>Clojure</a:t>
            </a:r>
            <a:r>
              <a:rPr lang="en-US" dirty="0" smtClean="0"/>
              <a:t>, …</a:t>
            </a:r>
          </a:p>
          <a:p>
            <a:pPr lvl="1"/>
            <a:r>
              <a:rPr lang="en-US" dirty="0" smtClean="0"/>
              <a:t>Oriented towards ‘front office’ web apps</a:t>
            </a:r>
          </a:p>
          <a:p>
            <a:pPr lvl="1"/>
            <a:r>
              <a:rPr lang="en-US" dirty="0" err="1" smtClean="0"/>
              <a:t>Heroku</a:t>
            </a:r>
            <a:r>
              <a:rPr lang="en-US" dirty="0" smtClean="0"/>
              <a:t> acquired by salesforce.com Jan 2011</a:t>
            </a:r>
          </a:p>
          <a:p>
            <a:r>
              <a:rPr lang="en-US" dirty="0" smtClean="0"/>
              <a:t>Focus is on </a:t>
            </a:r>
            <a:r>
              <a:rPr lang="en-US" b="1" dirty="0" smtClean="0"/>
              <a:t>application </a:t>
            </a:r>
            <a:r>
              <a:rPr lang="en-US" dirty="0" smtClean="0"/>
              <a:t>development</a:t>
            </a:r>
          </a:p>
          <a:p>
            <a:pPr lvl="1"/>
            <a:r>
              <a:rPr lang="en-US" dirty="0" smtClean="0"/>
              <a:t>Higher level of abstraction than Amazon Web Services</a:t>
            </a:r>
          </a:p>
          <a:p>
            <a:pPr lvl="1"/>
            <a:r>
              <a:rPr lang="en-US" dirty="0" smtClean="0"/>
              <a:t>Never need to start a server, configure a web tier</a:t>
            </a:r>
          </a:p>
          <a:p>
            <a:pPr lvl="1"/>
            <a:r>
              <a:rPr lang="en-US" dirty="0" smtClean="0"/>
              <a:t>Just push source code and app starts running!</a:t>
            </a:r>
          </a:p>
          <a:p>
            <a:pPr lvl="1"/>
            <a:endParaRPr lang="en-US" dirty="0"/>
          </a:p>
        </p:txBody>
      </p:sp>
      <p:pic>
        <p:nvPicPr>
          <p:cNvPr id="4" name="Picture 3"/>
          <p:cNvPicPr>
            <a:picLocks noChangeAspect="1"/>
          </p:cNvPicPr>
          <p:nvPr/>
        </p:nvPicPr>
        <p:blipFill>
          <a:blip r:embed="rId3"/>
          <a:stretch>
            <a:fillRect/>
          </a:stretch>
        </p:blipFill>
        <p:spPr>
          <a:xfrm>
            <a:off x="6064250" y="673100"/>
            <a:ext cx="2476500" cy="914400"/>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Heroku</a:t>
            </a:r>
            <a:r>
              <a:rPr lang="en-US" dirty="0" smtClean="0"/>
              <a:t> application</a:t>
            </a:r>
          </a:p>
          <a:p>
            <a:pPr lvl="1"/>
            <a:r>
              <a:rPr lang="en-US" dirty="0" smtClean="0">
                <a:latin typeface="Courier New"/>
                <a:cs typeface="Courier New"/>
              </a:rPr>
              <a:t>node-stream-df11</a:t>
            </a:r>
          </a:p>
          <a:p>
            <a:r>
              <a:rPr lang="en-US" dirty="0" smtClean="0"/>
              <a:t>Push code to </a:t>
            </a:r>
            <a:r>
              <a:rPr lang="en-US" dirty="0" err="1" smtClean="0"/>
              <a:t>Heroku</a:t>
            </a:r>
            <a:endParaRPr lang="en-US" dirty="0" smtClean="0"/>
          </a:p>
          <a:p>
            <a:pPr lvl="1"/>
            <a:r>
              <a:rPr lang="en-US" dirty="0" err="1" smtClean="0">
                <a:latin typeface="Courier New"/>
                <a:cs typeface="Courier New"/>
              </a:rPr>
              <a:t>git</a:t>
            </a:r>
            <a:r>
              <a:rPr lang="en-US" dirty="0" smtClean="0">
                <a:latin typeface="Courier New"/>
                <a:cs typeface="Courier New"/>
              </a:rPr>
              <a:t> push </a:t>
            </a:r>
            <a:r>
              <a:rPr lang="en-US" dirty="0" err="1" smtClean="0">
                <a:latin typeface="Courier New"/>
                <a:cs typeface="Courier New"/>
              </a:rPr>
              <a:t>heroku</a:t>
            </a:r>
            <a:r>
              <a:rPr lang="en-US" dirty="0" smtClean="0">
                <a:latin typeface="Courier New"/>
                <a:cs typeface="Courier New"/>
              </a:rPr>
              <a:t> master</a:t>
            </a:r>
          </a:p>
          <a:p>
            <a:r>
              <a:rPr lang="en-US" dirty="0" smtClean="0"/>
              <a:t>http://node-stream-df11.herokuapp.com/</a:t>
            </a:r>
            <a:endParaRPr lang="en-US" dirty="0"/>
          </a:p>
        </p:txBody>
      </p:sp>
      <p:pic>
        <p:nvPicPr>
          <p:cNvPr id="5" name="Picture 4"/>
          <p:cNvPicPr>
            <a:picLocks noChangeAspect="1"/>
          </p:cNvPicPr>
          <p:nvPr/>
        </p:nvPicPr>
        <p:blipFill>
          <a:blip r:embed="rId3"/>
          <a:stretch>
            <a:fillRect/>
          </a:stretch>
        </p:blipFill>
        <p:spPr>
          <a:xfrm>
            <a:off x="6064250" y="673100"/>
            <a:ext cx="2476500" cy="914400"/>
          </a:xfrm>
          <a:prstGeom prst="rect">
            <a:avLst/>
          </a:prstGeom>
        </p:spPr>
      </p:pic>
      <p:pic>
        <p:nvPicPr>
          <p:cNvPr id="6" name="Picture 5"/>
          <p:cNvPicPr>
            <a:picLocks noChangeAspect="1"/>
          </p:cNvPicPr>
          <p:nvPr/>
        </p:nvPicPr>
        <p:blipFill>
          <a:blip r:embed="rId4"/>
          <a:stretch>
            <a:fillRect/>
          </a:stretch>
        </p:blipFill>
        <p:spPr>
          <a:xfrm>
            <a:off x="5384091" y="3880145"/>
            <a:ext cx="2632964" cy="2095076"/>
          </a:xfrm>
          <a:prstGeom prst="rect">
            <a:avLst/>
          </a:prstGeom>
          <a:effectLst>
            <a:outerShdw blurRad="50800" dist="38100" dir="18900000" algn="tl" rotWithShape="0">
              <a:srgbClr val="000000">
                <a:alpha val="43000"/>
              </a:srgbClr>
            </a:outerShdw>
          </a:effectLst>
          <a:scene3d>
            <a:camera prst="orthographicFront">
              <a:rot lat="1200000" lon="1200000" rev="0"/>
            </a:camera>
            <a:lightRig rig="threePt" dir="t"/>
          </a:scene3d>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Mobile?</a:t>
            </a:r>
            <a:endParaRPr lang="en-US" dirty="0"/>
          </a:p>
        </p:txBody>
      </p:sp>
      <p:sp>
        <p:nvSpPr>
          <p:cNvPr id="3" name="Content Placeholder 2"/>
          <p:cNvSpPr>
            <a:spLocks noGrp="1"/>
          </p:cNvSpPr>
          <p:nvPr>
            <p:ph idx="1"/>
          </p:nvPr>
        </p:nvSpPr>
        <p:spPr/>
        <p:txBody>
          <a:bodyPr/>
          <a:lstStyle/>
          <a:p>
            <a:r>
              <a:rPr lang="en-US" dirty="0" smtClean="0"/>
              <a:t>Smart phone users can use the </a:t>
            </a:r>
            <a:br>
              <a:rPr lang="en-US" dirty="0" smtClean="0"/>
            </a:br>
            <a:r>
              <a:rPr lang="en-US" dirty="0" smtClean="0"/>
              <a:t>web page, but feature phone users </a:t>
            </a:r>
            <a:br>
              <a:rPr lang="en-US" dirty="0" smtClean="0"/>
            </a:br>
            <a:r>
              <a:rPr lang="en-US" dirty="0" smtClean="0"/>
              <a:t>are out in the cold</a:t>
            </a:r>
          </a:p>
          <a:p>
            <a:r>
              <a:rPr lang="en-US" dirty="0" smtClean="0"/>
              <a:t>Add SMS functionality with </a:t>
            </a:r>
            <a:r>
              <a:rPr lang="en-US" b="1" dirty="0" err="1" smtClean="0"/>
              <a:t>Twilio</a:t>
            </a:r>
            <a:endParaRPr lang="en-US" b="1" dirty="0" smtClean="0"/>
          </a:p>
        </p:txBody>
      </p:sp>
      <p:pic>
        <p:nvPicPr>
          <p:cNvPr id="4" name="Picture 3"/>
          <p:cNvPicPr>
            <a:picLocks noChangeAspect="1"/>
          </p:cNvPicPr>
          <p:nvPr/>
        </p:nvPicPr>
        <p:blipFill>
          <a:blip r:embed="rId3"/>
          <a:stretch>
            <a:fillRect/>
          </a:stretch>
        </p:blipFill>
        <p:spPr>
          <a:xfrm>
            <a:off x="5721350" y="692150"/>
            <a:ext cx="2806700" cy="850900"/>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Add SMS integration</a:t>
            </a:r>
          </a:p>
          <a:p>
            <a:pPr lvl="1"/>
            <a:r>
              <a:rPr lang="en-US" dirty="0" smtClean="0"/>
              <a:t>Receive SMS at </a:t>
            </a:r>
            <a:r>
              <a:rPr lang="en-US" sz="1600" dirty="0" smtClean="0">
                <a:latin typeface="Courier New"/>
                <a:cs typeface="Courier New"/>
              </a:rPr>
              <a:t>http://node-stream-df11.herokuapp.com/sms</a:t>
            </a:r>
          </a:p>
          <a:p>
            <a:pPr lvl="1"/>
            <a:r>
              <a:rPr lang="en-US" dirty="0" smtClean="0"/>
              <a:t>Send SMS to </a:t>
            </a:r>
            <a:r>
              <a:rPr lang="en-US" sz="1600" dirty="0" smtClean="0">
                <a:latin typeface="Courier New"/>
                <a:cs typeface="Courier New"/>
              </a:rPr>
              <a:t>https://api.twilio.com/2010-04-01/Accounts/{twilio_sid}/SMS/Messages.json</a:t>
            </a:r>
            <a:endParaRPr lang="en-US" dirty="0" smtClean="0"/>
          </a:p>
          <a:p>
            <a:r>
              <a:rPr lang="en-US" dirty="0" smtClean="0"/>
              <a:t>Easy UI!</a:t>
            </a:r>
          </a:p>
          <a:p>
            <a:pPr lvl="1"/>
            <a:r>
              <a:rPr lang="en-US" dirty="0" smtClean="0">
                <a:latin typeface="Courier New"/>
                <a:cs typeface="Courier New"/>
              </a:rPr>
              <a:t>START {username} </a:t>
            </a:r>
            <a:br>
              <a:rPr lang="en-US" dirty="0" smtClean="0">
                <a:latin typeface="Courier New"/>
                <a:cs typeface="Courier New"/>
              </a:rPr>
            </a:br>
            <a:r>
              <a:rPr lang="en-US" dirty="0" smtClean="0"/>
              <a:t>to subscribe</a:t>
            </a:r>
          </a:p>
          <a:p>
            <a:pPr lvl="1"/>
            <a:r>
              <a:rPr lang="en-US" dirty="0" smtClean="0">
                <a:latin typeface="Courier New"/>
                <a:cs typeface="Courier New"/>
              </a:rPr>
              <a:t>STOP </a:t>
            </a:r>
            <a:r>
              <a:rPr lang="en-US" dirty="0" smtClean="0"/>
              <a:t>to unsubscribe</a:t>
            </a:r>
          </a:p>
          <a:p>
            <a:pPr lvl="1"/>
            <a:r>
              <a:rPr lang="en-US" dirty="0" smtClean="0"/>
              <a:t>+1 (408) 724-8777</a:t>
            </a:r>
          </a:p>
        </p:txBody>
      </p:sp>
      <p:pic>
        <p:nvPicPr>
          <p:cNvPr id="4" name="Picture 3"/>
          <p:cNvPicPr>
            <a:picLocks noChangeAspect="1"/>
          </p:cNvPicPr>
          <p:nvPr/>
        </p:nvPicPr>
        <p:blipFill>
          <a:blip r:embed="rId3"/>
          <a:stretch>
            <a:fillRect/>
          </a:stretch>
        </p:blipFill>
        <p:spPr>
          <a:xfrm>
            <a:off x="4464050" y="3327401"/>
            <a:ext cx="3520440" cy="2797653"/>
          </a:xfrm>
          <a:prstGeom prst="rect">
            <a:avLst/>
          </a:prstGeom>
          <a:effectLst>
            <a:outerShdw blurRad="50800" dist="38100" dir="18900000" algn="tl" rotWithShape="0">
              <a:srgbClr val="000000">
                <a:alpha val="43000"/>
              </a:srgbClr>
            </a:outerShdw>
          </a:effectLst>
          <a:scene3d>
            <a:camera prst="orthographicFront">
              <a:rot lat="1200000" lon="1200000" rev="0"/>
            </a:camera>
            <a:lightRig rig="threePt" dir="t"/>
          </a:scene3d>
        </p:spPr>
      </p:pic>
      <p:pic>
        <p:nvPicPr>
          <p:cNvPr id="5" name="Picture 4"/>
          <p:cNvPicPr>
            <a:picLocks noChangeAspect="1"/>
          </p:cNvPicPr>
          <p:nvPr/>
        </p:nvPicPr>
        <p:blipFill>
          <a:blip r:embed="rId4"/>
          <a:stretch>
            <a:fillRect/>
          </a:stretch>
        </p:blipFill>
        <p:spPr>
          <a:xfrm>
            <a:off x="5721350" y="692150"/>
            <a:ext cx="2806700" cy="850900"/>
          </a:xfrm>
          <a:prstGeom prst="rect">
            <a:avLst/>
          </a:prstGeom>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lstStyle/>
          <a:p>
            <a:r>
              <a:rPr lang="en-US" dirty="0" err="1" smtClean="0"/>
              <a:t>Force.com</a:t>
            </a:r>
            <a:r>
              <a:rPr lang="en-US" dirty="0" smtClean="0"/>
              <a:t> Streaming API offers (near) real-time updates</a:t>
            </a:r>
          </a:p>
          <a:p>
            <a:pPr lvl="1"/>
            <a:r>
              <a:rPr lang="en-US" dirty="0" err="1" smtClean="0"/>
              <a:t>http://developer.force.com/streaming-api</a:t>
            </a:r>
            <a:endParaRPr lang="en-US" dirty="0" smtClean="0"/>
          </a:p>
          <a:p>
            <a:r>
              <a:rPr lang="en-US" dirty="0" err="1" smtClean="0"/>
              <a:t>Node.js</a:t>
            </a:r>
            <a:r>
              <a:rPr lang="en-US" dirty="0" smtClean="0"/>
              <a:t> allows rapid development of event-driven server apps</a:t>
            </a:r>
          </a:p>
          <a:p>
            <a:pPr lvl="1"/>
            <a:r>
              <a:rPr lang="en-US" dirty="0" smtClean="0"/>
              <a:t>http://</a:t>
            </a:r>
            <a:r>
              <a:rPr lang="en-US" dirty="0" err="1" smtClean="0"/>
              <a:t>nodejs.org</a:t>
            </a:r>
            <a:r>
              <a:rPr lang="en-US" dirty="0" smtClean="0"/>
              <a:t>/</a:t>
            </a:r>
          </a:p>
          <a:p>
            <a:r>
              <a:rPr lang="en-US" dirty="0" err="1" smtClean="0"/>
              <a:t>Heroku</a:t>
            </a:r>
            <a:r>
              <a:rPr lang="en-US" dirty="0" smtClean="0"/>
              <a:t> makes deployment to the web pain free</a:t>
            </a:r>
          </a:p>
          <a:p>
            <a:pPr lvl="1"/>
            <a:r>
              <a:rPr lang="en-US" dirty="0" smtClean="0"/>
              <a:t>http://</a:t>
            </a:r>
            <a:r>
              <a:rPr lang="en-US" dirty="0" err="1" smtClean="0"/>
              <a:t>www.heroku.com</a:t>
            </a:r>
            <a:r>
              <a:rPr lang="en-US" dirty="0" smtClean="0"/>
              <a:t>/</a:t>
            </a:r>
          </a:p>
          <a:p>
            <a:r>
              <a:rPr lang="en-US" dirty="0" err="1" smtClean="0"/>
              <a:t>Twilio</a:t>
            </a:r>
            <a:r>
              <a:rPr lang="en-US" dirty="0" smtClean="0"/>
              <a:t> provide super easy SMS/voice integration</a:t>
            </a:r>
          </a:p>
          <a:p>
            <a:pPr lvl="1"/>
            <a:r>
              <a:rPr lang="en-US" dirty="0" smtClean="0"/>
              <a:t>http://</a:t>
            </a:r>
            <a:r>
              <a:rPr lang="en-US" dirty="0" err="1" smtClean="0"/>
              <a:t>www.twilio.com</a:t>
            </a:r>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 name="Picture Placeholder 15" descr="Party Pic.png"/>
          <p:cNvPicPr>
            <a:picLocks noGrp="1" noChangeAspect="1"/>
          </p:cNvPicPr>
          <p:nvPr>
            <p:ph type="pic" sz="quarter" idx="10"/>
          </p:nvPr>
        </p:nvPicPr>
        <p:blipFill>
          <a:blip r:embed="rId2"/>
          <a:stretch>
            <a:fillRect/>
          </a:stretch>
        </p:blipFill>
        <p:spPr>
          <a:xfrm>
            <a:off x="1914334" y="1618299"/>
            <a:ext cx="2019300" cy="2019300"/>
          </a:xfrm>
          <a:prstGeom prst="rect">
            <a:avLst/>
          </a:prstGeom>
          <a:noFill/>
          <a:ln>
            <a:noFill/>
          </a:ln>
        </p:spPr>
      </p:pic>
      <p:sp>
        <p:nvSpPr>
          <p:cNvPr id="8" name="Text Placeholder 7"/>
          <p:cNvSpPr>
            <a:spLocks noGrp="1"/>
          </p:cNvSpPr>
          <p:nvPr>
            <p:ph type="body" sz="quarter" idx="14"/>
          </p:nvPr>
        </p:nvSpPr>
        <p:spPr>
          <a:xfrm>
            <a:off x="4564062" y="1812925"/>
            <a:ext cx="3657917" cy="434975"/>
          </a:xfrm>
        </p:spPr>
        <p:txBody>
          <a:bodyPr/>
          <a:lstStyle/>
          <a:p>
            <a:r>
              <a:rPr lang="en-US" dirty="0" smtClean="0"/>
              <a:t>Pat Patterson</a:t>
            </a:r>
          </a:p>
          <a:p>
            <a:r>
              <a:rPr lang="en-US" b="0" dirty="0" smtClean="0"/>
              <a:t>@</a:t>
            </a:r>
            <a:r>
              <a:rPr lang="en-US" b="0" dirty="0" err="1" smtClean="0"/>
              <a:t>metadaddy</a:t>
            </a:r>
            <a:endParaRPr lang="en-US" b="0" dirty="0" smtClean="0"/>
          </a:p>
          <a:p>
            <a:r>
              <a:rPr lang="en-US" b="0" dirty="0" err="1" smtClean="0"/>
              <a:t>ppatterson@salesforce.com</a:t>
            </a:r>
            <a:endParaRPr lang="en-US" b="0" dirty="0"/>
          </a:p>
        </p:txBody>
      </p:sp>
      <p:sp>
        <p:nvSpPr>
          <p:cNvPr id="9" name="Text Placeholder 8"/>
          <p:cNvSpPr>
            <a:spLocks noGrp="1"/>
          </p:cNvSpPr>
          <p:nvPr>
            <p:ph type="body" sz="quarter" idx="15"/>
          </p:nvPr>
        </p:nvSpPr>
        <p:spPr>
          <a:xfrm>
            <a:off x="4563745" y="3002280"/>
            <a:ext cx="3658235" cy="373063"/>
          </a:xfrm>
        </p:spPr>
        <p:txBody>
          <a:bodyPr/>
          <a:lstStyle/>
          <a:p>
            <a:r>
              <a:rPr lang="en-US" dirty="0" smtClean="0"/>
              <a:t>Principal Developer Evangelist</a:t>
            </a:r>
            <a:endParaRPr lang="en-US" dirty="0"/>
          </a:p>
        </p:txBody>
      </p:sp>
      <p:sp>
        <p:nvSpPr>
          <p:cNvPr id="5" name="Rectangle 4"/>
          <p:cNvSpPr/>
          <p:nvPr/>
        </p:nvSpPr>
        <p:spPr>
          <a:xfrm>
            <a:off x="311404" y="4679891"/>
            <a:ext cx="8521193" cy="492443"/>
          </a:xfrm>
          <a:prstGeom prst="rect">
            <a:avLst/>
          </a:prstGeom>
        </p:spPr>
        <p:txBody>
          <a:bodyPr wrap="square">
            <a:spAutoFit/>
          </a:bodyPr>
          <a:lstStyle/>
          <a:p>
            <a:pPr algn="ctr"/>
            <a:r>
              <a:rPr lang="en-US" sz="2600" dirty="0" smtClean="0"/>
              <a:t>https://github.com/metadaddy-sfdc/DF11NodeStreaming</a:t>
            </a:r>
            <a:endParaRPr lang="en-US" sz="2600"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accent4">
                    <a:lumMod val="65000"/>
                    <a:lumOff val="35000"/>
                  </a:schemeClr>
                </a:solidFill>
              </a:rPr>
              <a:t>But wait, the </a:t>
            </a:r>
            <a:r>
              <a:rPr lang="en-US" i="1" dirty="0" err="1" smtClean="0">
                <a:solidFill>
                  <a:schemeClr val="accent4">
                    <a:lumMod val="65000"/>
                    <a:lumOff val="35000"/>
                  </a:schemeClr>
                </a:solidFill>
              </a:rPr>
              <a:t>DevZone</a:t>
            </a:r>
            <a:r>
              <a:rPr lang="en-US" i="1" dirty="0" smtClean="0">
                <a:solidFill>
                  <a:schemeClr val="accent4">
                    <a:lumMod val="65000"/>
                    <a:lumOff val="35000"/>
                  </a:schemeClr>
                </a:solidFill>
              </a:rPr>
              <a:t> has more!</a:t>
            </a:r>
            <a:endParaRPr lang="en-US" i="1" dirty="0">
              <a:solidFill>
                <a:schemeClr val="accent4">
                  <a:lumMod val="65000"/>
                  <a:lumOff val="35000"/>
                </a:schemeClr>
              </a:solidFill>
            </a:endParaRPr>
          </a:p>
        </p:txBody>
      </p:sp>
      <p:sp>
        <p:nvSpPr>
          <p:cNvPr id="3" name="Content Placeholder 2"/>
          <p:cNvSpPr>
            <a:spLocks noGrp="1"/>
          </p:cNvSpPr>
          <p:nvPr>
            <p:ph idx="1"/>
          </p:nvPr>
        </p:nvSpPr>
        <p:spPr>
          <a:xfrm>
            <a:off x="159488" y="1162047"/>
            <a:ext cx="8463516" cy="4409411"/>
          </a:xfrm>
        </p:spPr>
        <p:txBody>
          <a:bodyPr/>
          <a:lstStyle/>
          <a:p>
            <a:pPr>
              <a:buNone/>
            </a:pPr>
            <a:r>
              <a:rPr lang="en-US" b="1" dirty="0" err="1" smtClean="0">
                <a:solidFill>
                  <a:srgbClr val="00B0F0"/>
                </a:solidFill>
              </a:rPr>
              <a:t>Hackathon</a:t>
            </a:r>
            <a:r>
              <a:rPr lang="en-US" b="1" dirty="0" smtClean="0">
                <a:solidFill>
                  <a:srgbClr val="00B0F0"/>
                </a:solidFill>
              </a:rPr>
              <a:t> </a:t>
            </a:r>
          </a:p>
          <a:p>
            <a:pPr lvl="1">
              <a:buNone/>
            </a:pPr>
            <a:r>
              <a:rPr lang="en-US" sz="1800" dirty="0" smtClean="0">
                <a:solidFill>
                  <a:schemeClr val="accent4">
                    <a:lumMod val="65000"/>
                    <a:lumOff val="35000"/>
                  </a:schemeClr>
                </a:solidFill>
              </a:rPr>
              <a:t>Check out the Finale, Thurs, 2:30pm</a:t>
            </a:r>
          </a:p>
          <a:p>
            <a:pPr>
              <a:buNone/>
            </a:pPr>
            <a:r>
              <a:rPr lang="en-US" b="1" dirty="0" smtClean="0">
                <a:solidFill>
                  <a:srgbClr val="00B0F0"/>
                </a:solidFill>
              </a:rPr>
              <a:t>Open Source Lab</a:t>
            </a:r>
          </a:p>
          <a:p>
            <a:pPr lvl="1">
              <a:buNone/>
            </a:pPr>
            <a:r>
              <a:rPr lang="en-US" sz="1800" dirty="0" smtClean="0">
                <a:solidFill>
                  <a:schemeClr val="accent4">
                    <a:lumMod val="65000"/>
                    <a:lumOff val="35000"/>
                  </a:schemeClr>
                </a:solidFill>
              </a:rPr>
              <a:t>Discover new &amp; interesting open projects</a:t>
            </a:r>
            <a:endParaRPr lang="en-US" dirty="0" smtClean="0">
              <a:solidFill>
                <a:schemeClr val="accent4">
                  <a:lumMod val="65000"/>
                  <a:lumOff val="35000"/>
                </a:schemeClr>
              </a:solidFill>
            </a:endParaRPr>
          </a:p>
          <a:p>
            <a:pPr>
              <a:buNone/>
            </a:pPr>
            <a:r>
              <a:rPr lang="en-US" b="1" dirty="0" smtClean="0">
                <a:solidFill>
                  <a:srgbClr val="00B0F0"/>
                </a:solidFill>
              </a:rPr>
              <a:t>Lightning Forum</a:t>
            </a:r>
          </a:p>
          <a:p>
            <a:pPr lvl="1">
              <a:buNone/>
            </a:pPr>
            <a:r>
              <a:rPr lang="en-US" sz="1800" dirty="0" smtClean="0">
                <a:solidFill>
                  <a:schemeClr val="accent4">
                    <a:lumMod val="65000"/>
                    <a:lumOff val="35000"/>
                  </a:schemeClr>
                </a:solidFill>
              </a:rPr>
              <a:t>Drop in for a quick blast of knowledge</a:t>
            </a:r>
          </a:p>
          <a:p>
            <a:pPr>
              <a:buNone/>
            </a:pPr>
            <a:r>
              <a:rPr lang="en-US" b="1" dirty="0" smtClean="0">
                <a:solidFill>
                  <a:srgbClr val="00B0F0"/>
                </a:solidFill>
              </a:rPr>
              <a:t>Tech Demos</a:t>
            </a:r>
            <a:r>
              <a:rPr lang="en-US" sz="1800" dirty="0" smtClean="0">
                <a:solidFill>
                  <a:srgbClr val="00B0F0"/>
                </a:solidFill>
              </a:rPr>
              <a:t>	</a:t>
            </a:r>
            <a:r>
              <a:rPr lang="en-US" sz="1800" dirty="0" smtClean="0"/>
              <a:t>		   </a:t>
            </a:r>
          </a:p>
          <a:p>
            <a:pPr lvl="1">
              <a:buNone/>
            </a:pPr>
            <a:r>
              <a:rPr lang="en-US" sz="1800" dirty="0" smtClean="0">
                <a:solidFill>
                  <a:schemeClr val="accent4">
                    <a:lumMod val="65000"/>
                    <a:lumOff val="35000"/>
                  </a:schemeClr>
                </a:solidFill>
              </a:rPr>
              <a:t>See and learn the latest from the experts</a:t>
            </a:r>
          </a:p>
          <a:p>
            <a:pPr>
              <a:buNone/>
            </a:pPr>
            <a:r>
              <a:rPr lang="en-US" b="1" dirty="0" smtClean="0">
                <a:solidFill>
                  <a:srgbClr val="00B0F0"/>
                </a:solidFill>
              </a:rPr>
              <a:t>Code Consultations</a:t>
            </a:r>
          </a:p>
          <a:p>
            <a:pPr>
              <a:buNone/>
            </a:pPr>
            <a:r>
              <a:rPr lang="en-US" sz="1600" b="1" dirty="0" smtClean="0"/>
              <a:t>	</a:t>
            </a:r>
            <a:r>
              <a:rPr lang="en-US" sz="1800" dirty="0" smtClean="0">
                <a:solidFill>
                  <a:schemeClr val="accent4">
                    <a:lumMod val="65000"/>
                    <a:lumOff val="35000"/>
                  </a:schemeClr>
                </a:solidFill>
              </a:rPr>
              <a:t>  Sign up for 1:1 sessions at the Welcome Desk</a:t>
            </a:r>
          </a:p>
          <a:p>
            <a:pPr>
              <a:buNone/>
            </a:pPr>
            <a:r>
              <a:rPr lang="en-US" sz="1600" b="1" dirty="0" smtClean="0"/>
              <a:t>		       </a:t>
            </a:r>
          </a:p>
          <a:p>
            <a:pPr>
              <a:buNone/>
            </a:pPr>
            <a:r>
              <a:rPr lang="en-US" sz="1600" b="1" dirty="0" smtClean="0"/>
              <a:t>			</a:t>
            </a:r>
            <a:endParaRPr lang="en-US" sz="1600" dirty="0" smtClean="0"/>
          </a:p>
          <a:p>
            <a:pPr>
              <a:buNone/>
            </a:pPr>
            <a:endParaRPr lang="en-US" sz="1600" dirty="0" smtClean="0"/>
          </a:p>
        </p:txBody>
      </p:sp>
      <p:pic>
        <p:nvPicPr>
          <p:cNvPr id="6" name="Picture 5" descr="twitter_logo.jpg"/>
          <p:cNvPicPr>
            <a:picLocks noChangeAspect="1"/>
          </p:cNvPicPr>
          <p:nvPr/>
        </p:nvPicPr>
        <p:blipFill>
          <a:blip r:embed="rId2"/>
          <a:stretch>
            <a:fillRect/>
          </a:stretch>
        </p:blipFill>
        <p:spPr>
          <a:xfrm>
            <a:off x="1093596" y="6126126"/>
            <a:ext cx="820263" cy="246299"/>
          </a:xfrm>
          <a:prstGeom prst="rect">
            <a:avLst/>
          </a:prstGeom>
        </p:spPr>
      </p:pic>
      <p:pic>
        <p:nvPicPr>
          <p:cNvPr id="13" name="Picture 12" descr="database-wTag-white-rgb.png"/>
          <p:cNvPicPr>
            <a:picLocks noChangeAspect="1"/>
          </p:cNvPicPr>
          <p:nvPr/>
        </p:nvPicPr>
        <p:blipFill>
          <a:blip r:embed="rId3"/>
          <a:stretch>
            <a:fillRect/>
          </a:stretch>
        </p:blipFill>
        <p:spPr>
          <a:xfrm>
            <a:off x="6528390" y="5142237"/>
            <a:ext cx="2200939" cy="444634"/>
          </a:xfrm>
          <a:prstGeom prst="rect">
            <a:avLst/>
          </a:prstGeom>
        </p:spPr>
      </p:pic>
      <p:pic>
        <p:nvPicPr>
          <p:cNvPr id="14" name="Picture 13" descr="heroku.png"/>
          <p:cNvPicPr>
            <a:picLocks noChangeAspect="1"/>
          </p:cNvPicPr>
          <p:nvPr/>
        </p:nvPicPr>
        <p:blipFill>
          <a:blip r:embed="rId4"/>
          <a:stretch>
            <a:fillRect/>
          </a:stretch>
        </p:blipFill>
        <p:spPr>
          <a:xfrm>
            <a:off x="6181500" y="4513743"/>
            <a:ext cx="1203725" cy="387867"/>
          </a:xfrm>
          <a:prstGeom prst="rect">
            <a:avLst/>
          </a:prstGeom>
        </p:spPr>
      </p:pic>
      <p:pic>
        <p:nvPicPr>
          <p:cNvPr id="15" name="Picture 14" descr="forcedotcom.png"/>
          <p:cNvPicPr>
            <a:picLocks noChangeAspect="1"/>
          </p:cNvPicPr>
          <p:nvPr/>
        </p:nvPicPr>
        <p:blipFill>
          <a:blip r:embed="rId5"/>
          <a:stretch>
            <a:fillRect/>
          </a:stretch>
        </p:blipFill>
        <p:spPr>
          <a:xfrm>
            <a:off x="5103345" y="3870253"/>
            <a:ext cx="1620327" cy="459497"/>
          </a:xfrm>
          <a:prstGeom prst="rect">
            <a:avLst/>
          </a:prstGeom>
        </p:spPr>
      </p:pic>
      <p:sp>
        <p:nvSpPr>
          <p:cNvPr id="20" name="TextBox 19"/>
          <p:cNvSpPr txBox="1"/>
          <p:nvPr/>
        </p:nvSpPr>
        <p:spPr>
          <a:xfrm>
            <a:off x="1850065" y="6124354"/>
            <a:ext cx="1180131" cy="276999"/>
          </a:xfrm>
          <a:prstGeom prst="rect">
            <a:avLst/>
          </a:prstGeom>
          <a:noFill/>
        </p:spPr>
        <p:txBody>
          <a:bodyPr wrap="none" rtlCol="0">
            <a:spAutoFit/>
          </a:bodyPr>
          <a:lstStyle/>
          <a:p>
            <a:r>
              <a:rPr lang="en-US" sz="1200" dirty="0" smtClean="0"/>
              <a:t>@</a:t>
            </a:r>
            <a:r>
              <a:rPr lang="en-US" sz="1200" dirty="0" err="1" smtClean="0"/>
              <a:t>forcedotcom</a:t>
            </a:r>
            <a:endParaRPr lang="en-US" sz="1200" dirty="0"/>
          </a:p>
        </p:txBody>
      </p:sp>
      <p:pic>
        <p:nvPicPr>
          <p:cNvPr id="17" name="Picture 16" descr="Dev_lab_demo.png"/>
          <p:cNvPicPr>
            <a:picLocks noChangeAspect="1"/>
          </p:cNvPicPr>
          <p:nvPr/>
        </p:nvPicPr>
        <p:blipFill>
          <a:blip r:embed="rId6"/>
          <a:stretch>
            <a:fillRect/>
          </a:stretch>
        </p:blipFill>
        <p:spPr>
          <a:xfrm>
            <a:off x="5242421" y="1305538"/>
            <a:ext cx="3476277" cy="231234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Rectangle 9"/>
          <p:cNvSpPr/>
          <p:nvPr/>
        </p:nvSpPr>
        <p:spPr>
          <a:xfrm>
            <a:off x="625033" y="1689904"/>
            <a:ext cx="3634451" cy="1967696"/>
          </a:xfrm>
          <a:prstGeom prst="rect">
            <a:avLst/>
          </a:prstGeom>
          <a:gradFill>
            <a:gsLst>
              <a:gs pos="0">
                <a:schemeClr val="accent5">
                  <a:lumMod val="75000"/>
                </a:schemeClr>
              </a:gs>
              <a:gs pos="53000">
                <a:schemeClr val="accent1"/>
              </a:gs>
              <a:gs pos="83000">
                <a:schemeClr val="accent5"/>
              </a:gs>
              <a:gs pos="100000">
                <a:schemeClr val="accent3"/>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2"/>
          <p:cNvPicPr>
            <a:picLocks noChangeAspect="1" noChangeArrowheads="1"/>
          </p:cNvPicPr>
          <p:nvPr/>
        </p:nvPicPr>
        <p:blipFill>
          <a:blip r:embed="rId3"/>
          <a:srcRect/>
          <a:stretch>
            <a:fillRect/>
          </a:stretch>
        </p:blipFill>
        <p:spPr bwMode="auto">
          <a:xfrm>
            <a:off x="4575993" y="1507064"/>
            <a:ext cx="4568007" cy="2429936"/>
          </a:xfrm>
          <a:prstGeom prst="rect">
            <a:avLst/>
          </a:prstGeom>
          <a:noFill/>
          <a:ln w="9525">
            <a:noFill/>
            <a:miter lim="800000"/>
            <a:headEnd/>
            <a:tailEnd/>
          </a:ln>
        </p:spPr>
      </p:pic>
      <p:sp>
        <p:nvSpPr>
          <p:cNvPr id="26631" name="Text Box 7"/>
          <p:cNvSpPr txBox="1">
            <a:spLocks noChangeArrowheads="1"/>
          </p:cNvSpPr>
          <p:nvPr/>
        </p:nvSpPr>
        <p:spPr bwMode="auto">
          <a:xfrm>
            <a:off x="406400" y="4349571"/>
            <a:ext cx="8242300" cy="1723549"/>
          </a:xfrm>
          <a:prstGeom prst="rect">
            <a:avLst/>
          </a:prstGeom>
          <a:noFill/>
          <a:ln w="9525">
            <a:noFill/>
            <a:miter lim="800000"/>
            <a:headEnd/>
            <a:tailEnd/>
          </a:ln>
          <a:effectLst/>
        </p:spPr>
        <p:txBody>
          <a:bodyPr wrap="square">
            <a:spAutoFit/>
          </a:bodyPr>
          <a:lstStyle/>
          <a:p>
            <a:pPr algn="ctr" eaLnBrk="0" hangingPunct="0">
              <a:spcBef>
                <a:spcPts val="0"/>
              </a:spcBef>
              <a:spcAft>
                <a:spcPts val="1200"/>
              </a:spcAft>
              <a:buClr>
                <a:schemeClr val="bg2"/>
              </a:buClr>
              <a:buFont typeface="Wingdings" pitchFamily="2" charset="2"/>
              <a:buNone/>
            </a:pPr>
            <a:r>
              <a:rPr lang="en-US" sz="2400" i="1" kern="1400" dirty="0" smtClean="0">
                <a:solidFill>
                  <a:schemeClr val="accent6">
                    <a:lumMod val="75000"/>
                  </a:schemeClr>
                </a:solidFill>
              </a:rPr>
              <a:t>Watch your inbox at the end of each day for an email from our survey partner, Alliance Tech.</a:t>
            </a:r>
          </a:p>
          <a:p>
            <a:pPr algn="ctr" eaLnBrk="0" hangingPunct="0">
              <a:spcBef>
                <a:spcPts val="0"/>
              </a:spcBef>
              <a:spcAft>
                <a:spcPts val="1200"/>
              </a:spcAft>
              <a:buClr>
                <a:schemeClr val="bg2"/>
              </a:buClr>
              <a:buFont typeface="Wingdings" pitchFamily="2" charset="2"/>
              <a:buNone/>
            </a:pPr>
            <a:r>
              <a:rPr lang="en-US" sz="2400" i="1" kern="1400" dirty="0" smtClean="0">
                <a:solidFill>
                  <a:schemeClr val="accent6">
                    <a:lumMod val="75000"/>
                  </a:schemeClr>
                </a:solidFill>
              </a:rPr>
              <a:t>Click on the personalized link to be directed to the survey page for the sessions you attended. </a:t>
            </a:r>
          </a:p>
        </p:txBody>
      </p:sp>
      <p:sp>
        <p:nvSpPr>
          <p:cNvPr id="87042" name="Rectangle 2"/>
          <p:cNvSpPr>
            <a:spLocks noGrp="1" noChangeArrowheads="1"/>
          </p:cNvSpPr>
          <p:nvPr>
            <p:ph type="title" idx="4294967295"/>
          </p:nvPr>
        </p:nvSpPr>
        <p:spPr>
          <a:xfrm>
            <a:off x="169333" y="121920"/>
            <a:ext cx="8678334" cy="792163"/>
          </a:xfrm>
        </p:spPr>
        <p:txBody>
          <a:bodyPr/>
          <a:lstStyle/>
          <a:p>
            <a:pPr algn="ctr"/>
            <a:r>
              <a:rPr lang="en-US" dirty="0" smtClean="0"/>
              <a:t>How Could Dreamforce Be Even Better?  Tell Us!</a:t>
            </a:r>
          </a:p>
        </p:txBody>
      </p:sp>
      <p:pic>
        <p:nvPicPr>
          <p:cNvPr id="1026" name="Picture 2" descr="C:\Users\Patti\Dropbox\Draft decks\Graphics\Salesforce_footer.gif"/>
          <p:cNvPicPr>
            <a:picLocks noChangeAspect="1" noChangeArrowheads="1"/>
          </p:cNvPicPr>
          <p:nvPr/>
        </p:nvPicPr>
        <p:blipFill>
          <a:blip r:embed="rId4"/>
          <a:srcRect/>
          <a:stretch>
            <a:fillRect/>
          </a:stretch>
        </p:blipFill>
        <p:spPr bwMode="auto">
          <a:xfrm>
            <a:off x="0" y="5967983"/>
            <a:ext cx="9144000" cy="890016"/>
          </a:xfrm>
          <a:prstGeom prst="rect">
            <a:avLst/>
          </a:prstGeom>
          <a:noFill/>
        </p:spPr>
      </p:pic>
      <p:sp>
        <p:nvSpPr>
          <p:cNvPr id="12" name="Text Box 7"/>
          <p:cNvSpPr txBox="1">
            <a:spLocks noChangeArrowheads="1"/>
          </p:cNvSpPr>
          <p:nvPr/>
        </p:nvSpPr>
        <p:spPr bwMode="auto">
          <a:xfrm>
            <a:off x="820493" y="1899895"/>
            <a:ext cx="3211357" cy="1569660"/>
          </a:xfrm>
          <a:prstGeom prst="rect">
            <a:avLst/>
          </a:prstGeom>
          <a:noFill/>
          <a:ln w="9525">
            <a:noFill/>
            <a:miter lim="800000"/>
            <a:headEnd/>
            <a:tailEnd/>
          </a:ln>
          <a:effectLst/>
        </p:spPr>
        <p:txBody>
          <a:bodyPr wrap="square">
            <a:spAutoFit/>
          </a:bodyPr>
          <a:lstStyle/>
          <a:p>
            <a:pPr algn="ctr" eaLnBrk="0" hangingPunct="0">
              <a:spcBef>
                <a:spcPct val="20000"/>
              </a:spcBef>
              <a:buClr>
                <a:schemeClr val="bg2"/>
              </a:buClr>
              <a:buFont typeface="Wingdings" pitchFamily="2" charset="2"/>
              <a:buNone/>
            </a:pPr>
            <a:r>
              <a:rPr lang="en-US" sz="2400" b="1" i="1" dirty="0" smtClean="0">
                <a:solidFill>
                  <a:schemeClr val="accent6"/>
                </a:solidFill>
              </a:rPr>
              <a:t>Every session survey you submit is a chance to win an </a:t>
            </a:r>
            <a:r>
              <a:rPr lang="en-US" sz="2400" b="1" i="1" dirty="0" err="1" smtClean="0">
                <a:solidFill>
                  <a:schemeClr val="accent6"/>
                </a:solidFill>
              </a:rPr>
              <a:t>iPad</a:t>
            </a:r>
            <a:r>
              <a:rPr lang="en-US" sz="2400" b="1" i="1" dirty="0" smtClean="0">
                <a:solidFill>
                  <a:schemeClr val="accent6"/>
                </a:solidFill>
              </a:rPr>
              <a:t> 2!</a:t>
            </a:r>
            <a:endParaRPr lang="en-US" sz="2400" b="1" i="1" dirty="0">
              <a:solidFill>
                <a:schemeClr val="accent6"/>
              </a:solidFill>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8400" y="1356708"/>
            <a:ext cx="6858000" cy="1100138"/>
          </a:xfrm>
        </p:spPr>
        <p:txBody>
          <a:bodyPr/>
          <a:lstStyle/>
          <a:p>
            <a:r>
              <a:rPr lang="en-US" dirty="0" smtClean="0"/>
              <a:t>Event-Driven Programming with </a:t>
            </a:r>
            <a:r>
              <a:rPr lang="en-US" dirty="0" err="1" smtClean="0"/>
              <a:t>Node.js</a:t>
            </a:r>
            <a:r>
              <a:rPr lang="en-US" dirty="0" smtClean="0"/>
              <a:t> and the </a:t>
            </a:r>
            <a:r>
              <a:rPr lang="en-US" dirty="0" err="1" smtClean="0"/>
              <a:t>Force.com</a:t>
            </a:r>
            <a:r>
              <a:rPr lang="en-US" dirty="0" smtClean="0"/>
              <a:t> Streaming API</a:t>
            </a:r>
            <a:endParaRPr lang="en-US" dirty="0"/>
          </a:p>
        </p:txBody>
      </p:sp>
      <p:sp>
        <p:nvSpPr>
          <p:cNvPr id="5" name="Subtitle 4"/>
          <p:cNvSpPr>
            <a:spLocks noGrp="1"/>
          </p:cNvSpPr>
          <p:nvPr>
            <p:ph type="subTitle" idx="1"/>
          </p:nvPr>
        </p:nvSpPr>
        <p:spPr>
          <a:xfrm>
            <a:off x="1168400" y="2558446"/>
            <a:ext cx="6858000" cy="512127"/>
          </a:xfrm>
        </p:spPr>
        <p:txBody>
          <a:bodyPr/>
          <a:lstStyle/>
          <a:p>
            <a:r>
              <a:rPr lang="en-US" dirty="0" smtClean="0"/>
              <a:t>Developer Track</a:t>
            </a:r>
            <a:endParaRPr lang="en-US" dirty="0"/>
          </a:p>
        </p:txBody>
      </p:sp>
      <p:sp>
        <p:nvSpPr>
          <p:cNvPr id="6" name="Text Placeholder 5"/>
          <p:cNvSpPr>
            <a:spLocks noGrp="1"/>
          </p:cNvSpPr>
          <p:nvPr>
            <p:ph type="body" sz="quarter" idx="10"/>
          </p:nvPr>
        </p:nvSpPr>
        <p:spPr>
          <a:xfrm>
            <a:off x="1146493" y="3157012"/>
            <a:ext cx="6956107" cy="1344427"/>
          </a:xfrm>
        </p:spPr>
        <p:txBody>
          <a:bodyPr/>
          <a:lstStyle/>
          <a:p>
            <a:r>
              <a:rPr lang="en-US" dirty="0" smtClean="0"/>
              <a:t>Pat Patterson, salesforce.com, @</a:t>
            </a:r>
            <a:r>
              <a:rPr lang="en-US" dirty="0" err="1" smtClean="0"/>
              <a:t>metadaddy</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299" y="2053168"/>
            <a:ext cx="3839633" cy="939801"/>
          </a:xfrm>
        </p:spPr>
        <p:txBody>
          <a:bodyPr/>
          <a:lstStyle/>
          <a:p>
            <a:r>
              <a:rPr lang="en-US" dirty="0" smtClean="0"/>
              <a:t>Pat Patterson</a:t>
            </a:r>
            <a:endParaRPr lang="en-US" dirty="0"/>
          </a:p>
        </p:txBody>
      </p:sp>
      <p:sp>
        <p:nvSpPr>
          <p:cNvPr id="3" name="Text Placeholder 2"/>
          <p:cNvSpPr>
            <a:spLocks noGrp="1"/>
          </p:cNvSpPr>
          <p:nvPr>
            <p:ph type="body" idx="1"/>
          </p:nvPr>
        </p:nvSpPr>
        <p:spPr>
          <a:xfrm>
            <a:off x="879793" y="3041309"/>
            <a:ext cx="3836140" cy="836427"/>
          </a:xfrm>
        </p:spPr>
        <p:txBody>
          <a:bodyPr/>
          <a:lstStyle/>
          <a:p>
            <a:r>
              <a:rPr lang="en-US" dirty="0" smtClean="0"/>
              <a:t>Principal Developer Evangelist</a:t>
            </a:r>
          </a:p>
          <a:p>
            <a:r>
              <a:rPr lang="en-US" i="0" dirty="0" smtClean="0"/>
              <a:t>salesforce.com</a:t>
            </a:r>
          </a:p>
          <a:p>
            <a:r>
              <a:rPr lang="en-US" i="0" dirty="0" smtClean="0"/>
              <a:t>@</a:t>
            </a:r>
            <a:r>
              <a:rPr lang="en-US" i="0" dirty="0" err="1" smtClean="0"/>
              <a:t>metadaddy</a:t>
            </a:r>
            <a:endParaRPr lang="en-US" i="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Event-Driven What Now?</a:t>
            </a:r>
            <a:endParaRPr lang="en-US" dirty="0"/>
          </a:p>
        </p:txBody>
      </p:sp>
      <p:sp>
        <p:nvSpPr>
          <p:cNvPr id="7" name="Content Placeholder 6"/>
          <p:cNvSpPr>
            <a:spLocks noGrp="1"/>
          </p:cNvSpPr>
          <p:nvPr>
            <p:ph idx="1"/>
          </p:nvPr>
        </p:nvSpPr>
        <p:spPr/>
        <p:txBody>
          <a:bodyPr/>
          <a:lstStyle/>
          <a:p>
            <a:r>
              <a:rPr lang="en-US" dirty="0" smtClean="0"/>
              <a:t>By the end of this session, you will be familiar with these concepts:</a:t>
            </a:r>
          </a:p>
          <a:p>
            <a:pPr lvl="1"/>
            <a:r>
              <a:rPr lang="en-US" dirty="0" err="1" smtClean="0"/>
              <a:t>Force.com</a:t>
            </a:r>
            <a:r>
              <a:rPr lang="en-US" dirty="0" smtClean="0"/>
              <a:t> Streaming API</a:t>
            </a:r>
          </a:p>
          <a:p>
            <a:pPr lvl="1"/>
            <a:r>
              <a:rPr lang="en-US" dirty="0" smtClean="0"/>
              <a:t>Event-driven, non-blocking code</a:t>
            </a:r>
          </a:p>
          <a:p>
            <a:pPr lvl="1"/>
            <a:r>
              <a:rPr lang="en-US" dirty="0" err="1" smtClean="0"/>
              <a:t>Node.js</a:t>
            </a:r>
            <a:endParaRPr lang="en-US" dirty="0" smtClean="0"/>
          </a:p>
          <a:p>
            <a:pPr lvl="1"/>
            <a:r>
              <a:rPr lang="en-US" dirty="0" err="1" smtClean="0"/>
              <a:t>Heroku</a:t>
            </a:r>
            <a:endParaRPr lang="en-US" dirty="0" smtClean="0"/>
          </a:p>
          <a:p>
            <a:r>
              <a:rPr lang="en-US" dirty="0" smtClean="0"/>
              <a:t>You’ll also have some ideas on how to apply them in your applications</a:t>
            </a:r>
            <a:endParaRPr lang="en-US" dirty="0" smtClean="0"/>
          </a:p>
          <a:p>
            <a:r>
              <a:rPr lang="en-US" dirty="0" smtClean="0"/>
              <a:t>Code is on </a:t>
            </a:r>
            <a:r>
              <a:rPr lang="en-US" dirty="0" err="1" smtClean="0"/>
              <a:t>GitHub</a:t>
            </a:r>
            <a:endParaRPr lang="en-US" dirty="0" smtClean="0"/>
          </a:p>
          <a:p>
            <a:pPr lvl="1"/>
            <a:r>
              <a:rPr lang="en-US" dirty="0" smtClean="0"/>
              <a:t>https://github.com/metadaddy-sfdc/DF11NodeStreaming</a:t>
            </a:r>
          </a:p>
          <a:p>
            <a:r>
              <a:rPr lang="en-US" dirty="0" smtClean="0"/>
              <a:t>There’s </a:t>
            </a:r>
            <a:r>
              <a:rPr lang="en-US" dirty="0" smtClean="0"/>
              <a:t>a lot to get through, so let’s get started!</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 – Chat Server</a:t>
            </a:r>
            <a:endParaRPr lang="en-US" dirty="0"/>
          </a:p>
        </p:txBody>
      </p:sp>
      <p:sp>
        <p:nvSpPr>
          <p:cNvPr id="3" name="Content Placeholder 2"/>
          <p:cNvSpPr>
            <a:spLocks noGrp="1"/>
          </p:cNvSpPr>
          <p:nvPr>
            <p:ph idx="1"/>
          </p:nvPr>
        </p:nvSpPr>
        <p:spPr/>
        <p:txBody>
          <a:bodyPr/>
          <a:lstStyle/>
          <a:p>
            <a:r>
              <a:rPr lang="en-US" dirty="0" smtClean="0"/>
              <a:t>Basic functionality</a:t>
            </a:r>
          </a:p>
          <a:p>
            <a:pPr lvl="1"/>
            <a:r>
              <a:rPr lang="en-US" dirty="0" smtClean="0"/>
              <a:t>Allow users to post messages</a:t>
            </a:r>
          </a:p>
          <a:p>
            <a:pPr lvl="1"/>
            <a:r>
              <a:rPr lang="en-US" dirty="0" smtClean="0"/>
              <a:t>Display messages</a:t>
            </a:r>
          </a:p>
          <a:p>
            <a:r>
              <a:rPr lang="en-US" dirty="0" smtClean="0"/>
              <a:t>Lots of ideas on how to extend it!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Chat Server based on </a:t>
            </a:r>
            <a:r>
              <a:rPr lang="en-US" dirty="0" err="1" smtClean="0"/>
              <a:t>Force.com</a:t>
            </a:r>
            <a:endParaRPr lang="en-US" dirty="0" smtClean="0"/>
          </a:p>
          <a:p>
            <a:r>
              <a:rPr lang="en-US" b="1" dirty="0" err="1" smtClean="0"/>
              <a:t>Message__c</a:t>
            </a:r>
            <a:r>
              <a:rPr lang="en-US" b="1" dirty="0" smtClean="0"/>
              <a:t> </a:t>
            </a:r>
            <a:r>
              <a:rPr lang="en-US" dirty="0" smtClean="0"/>
              <a:t>custom object</a:t>
            </a:r>
          </a:p>
          <a:p>
            <a:pPr lvl="1"/>
            <a:r>
              <a:rPr lang="en-US" dirty="0" smtClean="0"/>
              <a:t>Fields for sender, text and timestamp</a:t>
            </a:r>
          </a:p>
          <a:p>
            <a:r>
              <a:rPr lang="en-US" dirty="0" smtClean="0"/>
              <a:t>Visualforce page</a:t>
            </a:r>
          </a:p>
          <a:p>
            <a:pPr lvl="1"/>
            <a:r>
              <a:rPr lang="en-US" dirty="0" smtClean="0"/>
              <a:t>Allow a new message to </a:t>
            </a:r>
            <a:br>
              <a:rPr lang="en-US" dirty="0" smtClean="0"/>
            </a:br>
            <a:r>
              <a:rPr lang="en-US" dirty="0" smtClean="0"/>
              <a:t>be sent</a:t>
            </a:r>
          </a:p>
          <a:p>
            <a:pPr lvl="1"/>
            <a:r>
              <a:rPr lang="en-US" dirty="0" smtClean="0"/>
              <a:t>Show last 10 messages</a:t>
            </a:r>
          </a:p>
        </p:txBody>
      </p:sp>
      <p:pic>
        <p:nvPicPr>
          <p:cNvPr id="5" name="Picture 4"/>
          <p:cNvPicPr>
            <a:picLocks noChangeAspect="1"/>
          </p:cNvPicPr>
          <p:nvPr/>
        </p:nvPicPr>
        <p:blipFill>
          <a:blip r:embed="rId3"/>
          <a:stretch>
            <a:fillRect/>
          </a:stretch>
        </p:blipFill>
        <p:spPr>
          <a:xfrm>
            <a:off x="4559300" y="3162300"/>
            <a:ext cx="3520440" cy="2632256"/>
          </a:xfrm>
          <a:prstGeom prst="rect">
            <a:avLst/>
          </a:prstGeom>
          <a:effectLst>
            <a:outerShdw blurRad="50800" dist="38100" dir="18900000" algn="tl" rotWithShape="0">
              <a:srgbClr val="000000">
                <a:alpha val="43000"/>
              </a:srgbClr>
            </a:outerShdw>
          </a:effectLst>
          <a:scene3d>
            <a:camera prst="orthographicFront">
              <a:rot lat="1200000" lon="1200000" rev="0"/>
            </a:camera>
            <a:lightRig rig="threePt" dir="t"/>
          </a:scene3d>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Force.com</a:t>
            </a:r>
            <a:r>
              <a:rPr lang="en-US" dirty="0" smtClean="0"/>
              <a:t> Streaming API</a:t>
            </a:r>
            <a:endParaRPr lang="en-US" dirty="0"/>
          </a:p>
        </p:txBody>
      </p:sp>
      <p:sp>
        <p:nvSpPr>
          <p:cNvPr id="3" name="Content Placeholder 2"/>
          <p:cNvSpPr>
            <a:spLocks noGrp="1"/>
          </p:cNvSpPr>
          <p:nvPr>
            <p:ph idx="1"/>
          </p:nvPr>
        </p:nvSpPr>
        <p:spPr/>
        <p:txBody>
          <a:bodyPr/>
          <a:lstStyle/>
          <a:p>
            <a:r>
              <a:rPr lang="en-US" dirty="0" smtClean="0"/>
              <a:t>Currently still in limited developer preview</a:t>
            </a:r>
          </a:p>
          <a:p>
            <a:r>
              <a:rPr lang="en-US" dirty="0" smtClean="0"/>
              <a:t>Administrator creates a </a:t>
            </a:r>
            <a:r>
              <a:rPr lang="en-US" b="1" dirty="0" smtClean="0"/>
              <a:t>topic</a:t>
            </a:r>
            <a:r>
              <a:rPr lang="en-US" dirty="0" smtClean="0"/>
              <a:t> (</a:t>
            </a:r>
            <a:r>
              <a:rPr lang="en-US" dirty="0" err="1" smtClean="0"/>
              <a:t>PushTopic</a:t>
            </a:r>
            <a:r>
              <a:rPr lang="en-US" dirty="0" smtClean="0"/>
              <a:t> standard object) based on a SOQL query</a:t>
            </a:r>
          </a:p>
          <a:p>
            <a:r>
              <a:rPr lang="en-US" dirty="0" smtClean="0"/>
              <a:t>Applications </a:t>
            </a:r>
            <a:r>
              <a:rPr lang="en-US" b="1" dirty="0" smtClean="0"/>
              <a:t>subscribe </a:t>
            </a:r>
            <a:r>
              <a:rPr lang="en-US" dirty="0" smtClean="0"/>
              <a:t>to the topic</a:t>
            </a:r>
          </a:p>
          <a:p>
            <a:pPr lvl="1"/>
            <a:r>
              <a:rPr lang="en-US" dirty="0" smtClean="0"/>
              <a:t>Apps receive near real-time updates as query results change</a:t>
            </a:r>
          </a:p>
          <a:p>
            <a:pPr lvl="1"/>
            <a:r>
              <a:rPr lang="en-US" dirty="0" smtClean="0"/>
              <a:t>Bayeux protocol – libraries available from </a:t>
            </a:r>
            <a:r>
              <a:rPr lang="en-US" dirty="0" err="1" smtClean="0"/>
              <a:t>cometd.org</a:t>
            </a:r>
            <a:endParaRPr lang="en-US" dirty="0" smtClean="0"/>
          </a:p>
          <a:p>
            <a:pPr lvl="1"/>
            <a:r>
              <a:rPr lang="en-US" dirty="0" smtClean="0"/>
              <a:t>Command-line or browser apps</a:t>
            </a:r>
          </a:p>
          <a:p>
            <a:pPr lvl="1"/>
            <a:r>
              <a:rPr lang="en-US" dirty="0" smtClean="0"/>
              <a:t>Data synchronization or alert use cases</a:t>
            </a:r>
          </a:p>
          <a:p>
            <a:pPr lvl="1"/>
            <a:endParaRPr lang="en-US" dirty="0"/>
          </a:p>
        </p:txBody>
      </p:sp>
      <p:pic>
        <p:nvPicPr>
          <p:cNvPr id="4" name="Picture 3" descr="Tl_web_api_icon.png"/>
          <p:cNvPicPr>
            <a:picLocks noChangeAspect="1"/>
          </p:cNvPicPr>
          <p:nvPr/>
        </p:nvPicPr>
        <p:blipFill>
          <a:blip r:embed="rId3"/>
          <a:stretch>
            <a:fillRect/>
          </a:stretch>
        </p:blipFill>
        <p:spPr>
          <a:xfrm>
            <a:off x="7804907" y="637249"/>
            <a:ext cx="698500" cy="698500"/>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Add Streaming</a:t>
            </a:r>
          </a:p>
          <a:p>
            <a:r>
              <a:rPr lang="en-US" b="1" dirty="0" smtClean="0"/>
              <a:t>Messages </a:t>
            </a:r>
            <a:r>
              <a:rPr lang="en-US" dirty="0" err="1" smtClean="0"/>
              <a:t>PushTopic</a:t>
            </a:r>
            <a:r>
              <a:rPr lang="en-US" dirty="0" smtClean="0"/>
              <a:t>: </a:t>
            </a:r>
            <a:r>
              <a:rPr lang="en-US" sz="2200" dirty="0" smtClean="0">
                <a:latin typeface="Courier New"/>
                <a:cs typeface="Courier New"/>
              </a:rPr>
              <a:t>SELECT Id FROM </a:t>
            </a:r>
            <a:r>
              <a:rPr lang="en-US" sz="2200" dirty="0" err="1" smtClean="0">
                <a:latin typeface="Courier New"/>
                <a:cs typeface="Courier New"/>
              </a:rPr>
              <a:t>Message__c</a:t>
            </a:r>
            <a:endParaRPr lang="en-US" sz="2200" dirty="0" smtClean="0">
              <a:latin typeface="Courier New"/>
              <a:cs typeface="Courier New"/>
            </a:endParaRPr>
          </a:p>
          <a:p>
            <a:r>
              <a:rPr lang="en-US" dirty="0" smtClean="0"/>
              <a:t>Visualforce page</a:t>
            </a:r>
          </a:p>
          <a:p>
            <a:pPr lvl="1"/>
            <a:r>
              <a:rPr lang="en-US" dirty="0" err="1" smtClean="0"/>
              <a:t>Rerender</a:t>
            </a:r>
            <a:r>
              <a:rPr lang="en-US" dirty="0" smtClean="0"/>
              <a:t> message list on </a:t>
            </a:r>
            <a:br>
              <a:rPr lang="en-US" dirty="0" smtClean="0"/>
            </a:br>
            <a:r>
              <a:rPr lang="en-US" dirty="0" smtClean="0"/>
              <a:t>update</a:t>
            </a:r>
          </a:p>
        </p:txBody>
      </p:sp>
      <p:pic>
        <p:nvPicPr>
          <p:cNvPr id="4" name="Picture 3"/>
          <p:cNvPicPr>
            <a:picLocks noChangeAspect="1"/>
          </p:cNvPicPr>
          <p:nvPr/>
        </p:nvPicPr>
        <p:blipFill>
          <a:blip r:embed="rId3"/>
          <a:stretch>
            <a:fillRect/>
          </a:stretch>
        </p:blipFill>
        <p:spPr>
          <a:xfrm>
            <a:off x="4652730" y="3454400"/>
            <a:ext cx="3519720" cy="2381250"/>
          </a:xfrm>
          <a:prstGeom prst="rect">
            <a:avLst/>
          </a:prstGeom>
          <a:effectLst>
            <a:outerShdw blurRad="50800" dist="38100" dir="18900000" algn="tl" rotWithShape="0">
              <a:srgbClr val="000000">
                <a:alpha val="43000"/>
              </a:srgbClr>
            </a:outerShdw>
          </a:effectLst>
          <a:scene3d>
            <a:camera prst="orthographicFront">
              <a:rot lat="1200000" lon="1200000" rev="0"/>
            </a:camera>
            <a:lightRig rig="threePt" dir="t"/>
          </a:scene3d>
        </p:spPr>
      </p:pic>
      <p:pic>
        <p:nvPicPr>
          <p:cNvPr id="5" name="Picture 4" descr="Tl_web_api_icon.png"/>
          <p:cNvPicPr>
            <a:picLocks noChangeAspect="1"/>
          </p:cNvPicPr>
          <p:nvPr/>
        </p:nvPicPr>
        <p:blipFill>
          <a:blip r:embed="rId4"/>
          <a:stretch>
            <a:fillRect/>
          </a:stretch>
        </p:blipFill>
        <p:spPr>
          <a:xfrm>
            <a:off x="7804907" y="637249"/>
            <a:ext cx="698500" cy="698500"/>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Pushing Beyond the Org</a:t>
            </a:r>
            <a:endParaRPr lang="en-US" dirty="0"/>
          </a:p>
        </p:txBody>
      </p:sp>
      <p:sp>
        <p:nvSpPr>
          <p:cNvPr id="3" name="Content Placeholder 2"/>
          <p:cNvSpPr>
            <a:spLocks noGrp="1"/>
          </p:cNvSpPr>
          <p:nvPr>
            <p:ph idx="1"/>
          </p:nvPr>
        </p:nvSpPr>
        <p:spPr>
          <a:xfrm>
            <a:off x="509588" y="1187450"/>
            <a:ext cx="8177212" cy="4476750"/>
          </a:xfrm>
        </p:spPr>
        <p:txBody>
          <a:bodyPr/>
          <a:lstStyle/>
          <a:p>
            <a:r>
              <a:rPr lang="en-US" dirty="0" smtClean="0"/>
              <a:t>Chat Server works well, but is limited to users logged in to the Org</a:t>
            </a:r>
          </a:p>
          <a:p>
            <a:r>
              <a:rPr lang="en-US" dirty="0" smtClean="0"/>
              <a:t>We’d like to be able to allow customers to chat with employees</a:t>
            </a:r>
          </a:p>
          <a:p>
            <a:r>
              <a:rPr lang="en-US" dirty="0" smtClean="0"/>
              <a:t>External app</a:t>
            </a:r>
          </a:p>
          <a:p>
            <a:pPr lvl="1"/>
            <a:r>
              <a:rPr lang="en-US" dirty="0" smtClean="0"/>
              <a:t>Subscribe for updates – Streaming API</a:t>
            </a:r>
          </a:p>
          <a:p>
            <a:pPr lvl="1"/>
            <a:r>
              <a:rPr lang="en-US" dirty="0" smtClean="0"/>
              <a:t>Insert new messages – REST API</a:t>
            </a:r>
          </a:p>
          <a:p>
            <a:r>
              <a:rPr lang="en-US" dirty="0" smtClean="0"/>
              <a:t>We’ll build an </a:t>
            </a:r>
            <a:r>
              <a:rPr lang="en-US" dirty="0" err="1" smtClean="0"/>
              <a:t>Node.js</a:t>
            </a:r>
            <a:r>
              <a:rPr lang="en-US" dirty="0" smtClean="0"/>
              <a:t> app as our external interface</a:t>
            </a:r>
          </a:p>
          <a:p>
            <a:pPr lvl="1"/>
            <a:r>
              <a:rPr lang="en-US" dirty="0" smtClean="0"/>
              <a:t>Server-side JavaScript</a:t>
            </a:r>
          </a:p>
          <a:p>
            <a:pPr lvl="1"/>
            <a:r>
              <a:rPr lang="en-US" dirty="0" smtClean="0"/>
              <a:t>Non-blocking, event-driven architecture</a:t>
            </a:r>
            <a:endParaRPr lang="en-US"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MMPROD_NEXTUNIQUEID" val="10009"/>
  <p:tag name="MMPROD_UIDATA" val="&lt;database version=&quot;6.0&quot;&gt;&lt;object type=&quot;1&quot; unique_id=&quot;10001&quot;&gt;&lt;object type=&quot;8&quot; unique_id=&quot;20024&quot;&gt;&lt;/object&gt;&lt;object type=&quot;2&quot; unique_id=&quot;20025&quot;&gt;&lt;object type=&quot;3&quot; unique_id=&quot;20027&quot;&gt;&lt;property id=&quot;20148&quot; value=&quot;5&quot;/&gt;&lt;property id=&quot;20300&quot; value=&quot;Slide 2 - &amp;quot;Safe Harbor Statement&amp;quot;&quot;/&gt;&lt;property id=&quot;20307&quot; value=&quot;562&quot;/&gt;&lt;/object&gt;&lt;object type=&quot;3&quot; unique_id=&quot;20028&quot;&gt;&lt;property id=&quot;20148&quot; value=&quot;5&quot;/&gt;&lt;property id=&quot;20300&quot; value=&quot;Slide 3 - &amp;quot;Company Update&amp;quot;&quot;/&gt;&lt;property id=&quot;20307&quot; value=&quot;563&quot;/&gt;&lt;/object&gt;&lt;object type=&quot;3&quot; unique_id=&quot;20029&quot;&gt;&lt;property id=&quot;20148&quot; value=&quot;5&quot;/&gt;&lt;property id=&quot;20300&quot; value=&quot;Slide 4 - &amp;quot;Record Fourth Quarter Revenue&amp;quot;&quot;/&gt;&lt;property id=&quot;20307&quot; value=&quot;564&quot;/&gt;&lt;/object&gt;&lt;object type=&quot;3&quot; unique_id=&quot;20030&quot;&gt;&lt;property id=&quot;20148&quot; value=&quot;5&quot;/&gt;&lt;property id=&quot;20300&quot; value=&quot;Slide 5 - &amp;quot;Rapid Growth in Customers&amp;#x0D;&amp;#x0A;Success in Selling to Companies of All Sizes&amp;quot;&quot;/&gt;&lt;property id=&quot;20307&quot; value=&quot;565&quot;/&gt;&lt;/object&gt;&lt;object type=&quot;3&quot; unique_id=&quot;20031&quot;&gt;&lt;property id=&quot;20148&quot; value=&quot;5&quot;/&gt;&lt;property id=&quot;20300&quot; value=&quot;Slide 6 - &amp;quot;Record-Setting Increase in Subscribers &amp;#x0D;&amp;#x0A;90,000 Net New Subscribers in Q4 FY07&amp;quot;&quot;/&gt;&lt;property id=&quot;20307&quot; value=&quot;566&quot;/&gt;&lt;/object&gt;&lt;object type=&quot;3&quot; unique_id=&quot;20032&quot;&gt;&lt;property id=&quot;20148&quot; value=&quot;5&quot;/&gt;&lt;property id=&quot;20300&quot; value=&quot;Slide 7 - &amp;quot;Proven Scalability and Performance&amp;#x0D;&amp;#x0A;Delivering Over 70 Million Transactions Daily&amp;quot;&quot;/&gt;&lt;property id=&quot;20307&quot; value=&quot;567&quot;/&gt;&lt;/object&gt;&lt;object type=&quot;3&quot; unique_id=&quot;20033&quot;&gt;&lt;property id=&quot;20148&quot; value=&quot;5&quot;/&gt;&lt;property id=&quot;20300&quot; value=&quot;Slide 8 - &amp;quot;Our Biggest Release Ever&amp;#x0D;&amp;#x0A;21st Generation Winter ’07 Release&amp;quot;&quot;/&gt;&lt;property id=&quot;20307&quot; value=&quot;568&quot;/&gt;&lt;/object&gt;&lt;object type=&quot;3&quot; unique_id=&quot;20034&quot;&gt;&lt;property id=&quot;20148&quot; value=&quot;5&quot;/&gt;&lt;property id=&quot;20300&quot; value=&quot;Slide 9 - &amp;quot;Momentum In New Products&amp;#x0D;&amp;#x0A;New Customers in Q4&amp;quot;&quot;/&gt;&lt;property id=&quot;20307&quot; value=&quot;569&quot;/&gt;&lt;/object&gt;&lt;object type=&quot;3&quot; unique_id=&quot;20035&quot;&gt;&lt;property id=&quot;20148&quot; value=&quot;5&quot;/&gt;&lt;property id=&quot;20300&quot; value=&quot;Slide 10 - &amp;quot;The On-Demand Standard for the Enterprise&amp;quot;&quot;/&gt;&lt;property id=&quot;20307&quot; value=&quot;570&quot;/&gt;&lt;/object&gt;&lt;object type=&quot;3&quot; unique_id=&quot;20036&quot;&gt;&lt;property id=&quot;20148&quot; value=&quot;5&quot;/&gt;&lt;property id=&quot;20300&quot; value=&quot;Slide 12 - &amp;quot;Strong Momentum for On-Demand&amp;quot;&quot;/&gt;&lt;property id=&quot;20307&quot; value=&quot;571&quot;/&gt;&lt;/object&gt;&lt;object type=&quot;3&quot; unique_id=&quot;20037&quot;&gt;&lt;property id=&quot;20148&quot; value=&quot;5&quot;/&gt;&lt;property id=&quot;20300&quot; value=&quot;Slide 13 - &amp;quot;Why Has the Game Changed?&amp;quot;&quot;/&gt;&lt;property id=&quot;20307&quot; value=&quot;572&quot;/&gt;&lt;/object&gt;&lt;object type=&quot;3&quot; unique_id=&quot;20038&quot;&gt;&lt;property id=&quot;20148&quot; value=&quot;5&quot;/&gt;&lt;property id=&quot;20300&quot; value=&quot;Slide 14 - &amp;quot;&amp;amp;#x09;&amp;amp;#x09;&amp;amp;#x09; The New Circle of Success&amp;quot;&quot;/&gt;&lt;property id=&quot;20307&quot; value=&quot;573&quot;/&gt;&lt;/object&gt;&lt;object type=&quot;3&quot; unique_id=&quot;20039&quot;&gt;&lt;property id=&quot;20148&quot; value=&quot;5&quot;/&gt;&lt;property id=&quot;20300&quot; value=&quot;Slide 15 - &amp;quot;1. Delivering the Killer Apps: CRM&amp;quot;&quot;/&gt;&lt;property id=&quot;20307&quot; value=&quot;574&quot;/&gt;&lt;/object&gt;&lt;object type=&quot;3&quot; unique_id=&quot;20040&quot;&gt;&lt;property id=&quot;20148&quot; value=&quot;5&quot;/&gt;&lt;property id=&quot;20300&quot; value=&quot;Slide 16 - &amp;quot;2. IdeaExchange: Community Empowerment&amp;quot;&quot;/&gt;&lt;property id=&quot;20307&quot; value=&quot;575&quot;/&gt;&lt;/object&gt;&lt;object type=&quot;3&quot; unique_id=&quot;20041&quot;&gt;&lt;property id=&quot;20148&quot; value=&quot;5&quot;/&gt;&lt;property id=&quot;20300&quot; value=&quot;Slide 17&quot;/&gt;&lt;property id=&quot;20307&quot; value=&quot;576&quot;/&gt;&lt;/object&gt;&lt;object type=&quot;3&quot; unique_id=&quot;20042&quot;&gt;&lt;property id=&quot;20148&quot; value=&quot;5&quot;/&gt;&lt;property id=&quot;20300&quot; value=&quot;Slide 18 - &amp;quot;3. Developer Network: Developer Empowerment&amp;quot;&quot;/&gt;&lt;property id=&quot;20307&quot; value=&quot;577&quot;/&gt;&lt;/object&gt;&lt;object type=&quot;3&quot; unique_id=&quot;20043&quot;&gt;&lt;property id=&quot;20148&quot; value=&quot;5&quot;/&gt;&lt;property id=&quot;20300&quot; value=&quot;Slide 19 - &amp;quot;Empowering Partners to be “The Next Salesforce.com”&amp;quot;&quot;/&gt;&lt;property id=&quot;20307&quot; value=&quot;578&quot;/&gt;&lt;/object&gt;&lt;object type=&quot;3&quot; unique_id=&quot;20044&quot;&gt;&lt;property id=&quot;20148&quot; value=&quot;5&quot;/&gt;&lt;property id=&quot;20300&quot; value=&quot;Slide 20 - &amp;quot;4. The On-Demand Operating System&amp;quot;&quot;/&gt;&lt;property id=&quot;20307&quot; value=&quot;579&quot;/&gt;&lt;/object&gt;&lt;object type=&quot;3&quot; unique_id=&quot;20045&quot;&gt;&lt;property id=&quot;20148&quot; value=&quot;5&quot;/&gt;&lt;property id=&quot;20300&quot; value=&quot;Slide 21&quot;/&gt;&lt;property id=&quot;20307&quot; value=&quot;580&quot;/&gt;&lt;/object&gt;&lt;object type=&quot;3&quot; unique_id=&quot;20046&quot;&gt;&lt;property id=&quot;20148&quot; value=&quot;5&quot;/&gt;&lt;property id=&quot;20300&quot; value=&quot;Slide 22&quot;/&gt;&lt;property id=&quot;20307&quot; value=&quot;581&quot;/&gt;&lt;/object&gt;&lt;object type=&quot;3&quot; unique_id=&quot;20047&quot;&gt;&lt;property id=&quot;20148&quot; value=&quot;5&quot;/&gt;&lt;property id=&quot;20300&quot; value=&quot;Slide 23&quot;/&gt;&lt;property id=&quot;20307&quot; value=&quot;582&quot;/&gt;&lt;/object&gt;&lt;object type=&quot;3&quot; unique_id=&quot;20048&quot;&gt;&lt;property id=&quot;20148&quot; value=&quot;5&quot;/&gt;&lt;property id=&quot;20300&quot; value=&quot;Slide 24 - &amp;quot;5. AppExchange: Sharing &amp;amp; Distribution&amp;quot;&quot;/&gt;&lt;property id=&quot;20307&quot; value=&quot;583&quot;/&gt;&lt;/object&gt;&lt;object type=&quot;3&quot; unique_id=&quot;20049&quot;&gt;&lt;property id=&quot;20148&quot; value=&quot;5&quot;/&gt;&lt;property id=&quot;20300&quot; value=&quot;Slide 25 - &amp;quot;The New Model Delivers Choice to Customers&amp;quot;&quot;/&gt;&lt;property id=&quot;20307&quot; value=&quot;584&quot;/&gt;&lt;/object&gt;&lt;object type=&quot;3&quot; unique_id=&quot;20050&quot;&gt;&lt;property id=&quot;20148&quot; value=&quot;5&quot;/&gt;&lt;property id=&quot;20300&quot; value=&quot;Slide 26 - &amp;quot;6. AppStore: Engine Fuels Marketplace &amp;quot;&quot;/&gt;&lt;property id=&quot;20307&quot; value=&quot;585&quot;/&gt;&lt;/object&gt;&lt;object type=&quot;3&quot; unique_id=&quot;20051&quot;&gt;&lt;property id=&quot;20148&quot; value=&quot;5&quot;/&gt;&lt;property id=&quot;20300&quot; value=&quot;Slide 28 - &amp;quot;Developers Bet on On-Demand &amp;amp; Win &amp;quot;&quot;/&gt;&lt;property id=&quot;20307&quot; value=&quot;613&quot;/&gt;&lt;/object&gt;&lt;object type=&quot;3&quot; unique_id=&quot;20053&quot;&gt;&lt;property id=&quot;20148&quot; value=&quot;5&quot;/&gt;&lt;property id=&quot;20300&quot; value=&quot;Slide 30 - &amp;quot;The Circle of Success in Financial Services&amp;quot;&quot;/&gt;&lt;property id=&quot;20307&quot; value=&quot;588&quot;/&gt;&lt;/object&gt;&lt;object type=&quot;3&quot; unique_id=&quot;20054&quot;&gt;&lt;property id=&quot;20148&quot; value=&quot;5&quot;/&gt;&lt;property id=&quot;20300&quot; value=&quot;Slide 31 - &amp;quot;Success - The New Leader in Financial Services&amp;quot;&quot;/&gt;&lt;property id=&quot;20307&quot; value=&quot;614&quot;/&gt;&lt;/object&gt;&lt;object type=&quot;3&quot; unique_id=&quot;20055&quot;&gt;&lt;property id=&quot;20148&quot; value=&quot;5&quot;/&gt;&lt;property id=&quot;20300&quot; value=&quot;Slide 32 - &amp;quot;Our New Largest Customer&amp;quot;&quot;/&gt;&lt;property id=&quot;20307&quot; value=&quot;590&quot;/&gt;&lt;/object&gt;&lt;object type=&quot;3&quot; unique_id=&quot;20057&quot;&gt;&lt;property id=&quot;20148&quot; value=&quot;5&quot;/&gt;&lt;property id=&quot;20300&quot; value=&quot;Slide 33&quot;/&gt;&lt;property id=&quot;20307&quot; value=&quot;612&quot;/&gt;&lt;/object&gt;&lt;object type=&quot;3&quot; unique_id=&quot;20058&quot;&gt;&lt;property id=&quot;20148&quot; value=&quot;5&quot;/&gt;&lt;property id=&quot;20300&quot; value=&quot;Slide 34 - &amp;quot;Proprietary Systems Like Bloomberg Have Failed Financial Services&amp;quot;&quot;/&gt;&lt;property id=&quot;20307&quot; value=&quot;593&quot;/&gt;&lt;/object&gt;&lt;object type=&quot;3&quot; unique_id=&quot;20059&quot;&gt;&lt;property id=&quot;20148&quot; value=&quot;5&quot;/&gt;&lt;property id=&quot;20300&quot; value=&quot;Slide 35 - &amp;quot;Massive Opportunity in Wealth Management&amp;quot;&quot;/&gt;&lt;property id=&quot;20307&quot; value=&quot;594&quot;/&gt;&lt;/object&gt;&lt;object type=&quot;3&quot; unique_id=&quot;20060&quot;&gt;&lt;property id=&quot;20148&quot; value=&quot;5&quot;/&gt;&lt;property id=&quot;20300&quot; value=&quot;Slide 36 - &amp;quot;Introducing the Next Generation Desktop&amp;quot;&quot;/&gt;&lt;property id=&quot;20307&quot; value=&quot;615&quot;/&gt;&lt;/object&gt;&lt;object type=&quot;3&quot; unique_id=&quot;20061&quot;&gt;&lt;property id=&quot;20148&quot; value=&quot;5&quot;/&gt;&lt;property id=&quot;20300&quot; value=&quot;Slide 37 - &amp;quot;Created by a Coalition of Industry Leaders&amp;#x0D;&amp;#x0A;Common vision and strategy lead the financial industry&amp;quot;&quot;/&gt;&lt;property id=&quot;20307&quot; value=&quot;596&quot;/&gt;&lt;/object&gt;&lt;object type=&quot;3&quot; unique_id=&quot;20062&quot;&gt;&lt;property id=&quot;20148&quot; value=&quot;5&quot;/&gt;&lt;property id=&quot;20300&quot; value=&quot;Slide 38 - &amp;quot;Rich, New Wealth-Management Capabilities&amp;quot;&quot;/&gt;&lt;property id=&quot;20307&quot; value=&quot;616&quot;/&gt;&lt;/object&gt;&lt;object type=&quot;3&quot; unique_id=&quot;20063&quot;&gt;&lt;property id=&quot;20148&quot; value=&quot;5&quot;/&gt;&lt;property id=&quot;20300&quot; value=&quot;Slide 39 - &amp;quot;Innovation from Customer Ideas&amp;quot;&quot;/&gt;&lt;property id=&quot;20307&quot; value=&quot;617&quot;/&gt;&lt;/object&gt;&lt;object type=&quot;3&quot; unique_id=&quot;20064&quot;&gt;&lt;property id=&quot;20148&quot; value=&quot;5&quot;/&gt;&lt;property id=&quot;20300&quot; value=&quot;Slide 40 - &amp;quot;Ideas Inspire The Next Salesforce.com&amp;quot;&quot;/&gt;&lt;property id=&quot;20307&quot; value=&quot;599&quot;/&gt;&lt;/object&gt;&lt;object type=&quot;3&quot; unique_id=&quot;20065&quot;&gt;&lt;property id=&quot;20148&quot; value=&quot;5&quot;/&gt;&lt;property id=&quot;20300&quot; value=&quot;Slide 41 - &amp;quot;Innovative Platform for Wealth Management&amp;quot;&quot;/&gt;&lt;property id=&quot;20307&quot; value=&quot;618&quot;/&gt;&lt;/object&gt;&lt;object type=&quot;3&quot; unique_id=&quot;20066&quot;&gt;&lt;property id=&quot;20148&quot; value=&quot;5&quot;/&gt;&lt;property id=&quot;20300&quot; value=&quot;Slide 42 - &amp;quot;The Marketplace for Wealth Management Apps&amp;quot;&quot;/&gt;&lt;property id=&quot;20307&quot; value=&quot;601&quot;/&gt;&lt;/object&gt;&lt;object type=&quot;3&quot; unique_id=&quot;20067&quot;&gt;&lt;property id=&quot;20148&quot; value=&quot;5&quot;/&gt;&lt;property id=&quot;20300&quot; value=&quot;Slide 43 - &amp;quot;An Ecosystem of System Integrators&amp;quot;&quot;/&gt;&lt;property id=&quot;20307&quot; value=&quot;602&quot;/&gt;&lt;/object&gt;&lt;object type=&quot;3&quot; unique_id=&quot;20068&quot;&gt;&lt;property id=&quot;20148&quot; value=&quot;5&quot;/&gt;&lt;property id=&quot;20300&quot; value=&quot;Slide 45 - &amp;quot;Wealth Management Edition Currently Scheduled for Q3 2007&amp;quot;&quot;/&gt;&lt;property id=&quot;20307&quot; value=&quot;603&quot;/&gt;&lt;/object&gt;&lt;object type=&quot;3&quot; unique_id=&quot;20069&quot;&gt;&lt;property id=&quot;20148&quot; value=&quot;5&quot;/&gt;&lt;property id=&quot;20300&quot; value=&quot;Slide 46 - &amp;quot;The First of More Financial Editions Currently Planned…&amp;quot;&quot;/&gt;&lt;property id=&quot;20307&quot; value=&quot;604&quot;/&gt;&lt;/object&gt;&lt;object type=&quot;3&quot; unique_id=&quot;20070&quot;&gt;&lt;property id=&quot;20148&quot; value=&quot;5&quot;/&gt;&lt;property id=&quot;20300&quot; value=&quot;Slide 47&quot;/&gt;&lt;property id=&quot;20307&quot; value=&quot;605&quot;/&gt;&lt;/object&gt;&lt;object type=&quot;3&quot; unique_id=&quot;20071&quot;&gt;&lt;property id=&quot;20148&quot; value=&quot;5&quot;/&gt;&lt;property id=&quot;20300&quot; value=&quot;Slide 48&quot;/&gt;&lt;property id=&quot;20307&quot; value=&quot;606&quot;/&gt;&lt;/object&gt;&lt;object type=&quot;3&quot; unique_id=&quot;20072&quot;&gt;&lt;property id=&quot;20148&quot; value=&quot;5&quot;/&gt;&lt;property id=&quot;20300&quot; value=&quot;Slide 49&quot;/&gt;&lt;property id=&quot;20307&quot; value=&quot;607&quot;/&gt;&lt;/object&gt;&lt;object type=&quot;3&quot; unique_id=&quot;20073&quot;&gt;&lt;property id=&quot;20148&quot; value=&quot;5&quot;/&gt;&lt;property id=&quot;20300&quot; value=&quot;Slide 50&quot;/&gt;&lt;property id=&quot;20307&quot; value=&quot;608&quot;/&gt;&lt;/object&gt;&lt;object type=&quot;3&quot; unique_id=&quot;20074&quot;&gt;&lt;property id=&quot;20148&quot; value=&quot;5&quot;/&gt;&lt;property id=&quot;20300&quot; value=&quot;Slide 51 - &amp;quot;The New Circle of Success&amp;quot;&quot;/&gt;&lt;property id=&quot;20307&quot; value=&quot;609&quot;/&gt;&lt;/object&gt;&lt;object type=&quot;3&quot; unique_id=&quot;20076&quot;&gt;&lt;property id=&quot;20148&quot; value=&quot;5&quot;/&gt;&lt;property id=&quot;20300&quot; value=&quot;Slide 52 - &amp;quot;Thank you.&amp;#x0D;&amp;#x0A;ceo@salesforce.com&amp;quot;&quot;/&gt;&lt;property id=&quot;20307&quot; value=&quot;611&quot;/&gt;&lt;/object&gt;&lt;object type=&quot;3&quot; unique_id=&quot;20576&quot;&gt;&lt;property id=&quot;20148&quot; value=&quot;5&quot;/&gt;&lt;property id=&quot;20300&quot; value=&quot;Slide 27&quot;/&gt;&lt;property id=&quot;20307&quot; value=&quot;620&quot;/&gt;&lt;/object&gt;&lt;object type=&quot;3&quot; unique_id=&quot;20631&quot;&gt;&lt;property id=&quot;20148&quot; value=&quot;5&quot;/&gt;&lt;property id=&quot;20300&quot; value=&quot;Slide 44 - &amp;quot;One Stop Shopping at the AppStore&amp;quot;&quot;/&gt;&lt;property id=&quot;20307&quot; value=&quot;621&quot;/&gt;&lt;/object&gt;&lt;object type=&quot;3&quot; unique_id=&quot;21301&quot;&gt;&lt;property id=&quot;20148&quot; value=&quot;5&quot;/&gt;&lt;property id=&quot;20300&quot; value=&quot;Slide 29 - &amp;quot;Demonstration&amp;quot;&quot;/&gt;&lt;property id=&quot;20307&quot; value=&quot;622&quot;/&gt;&lt;/object&gt;&lt;object type=&quot;3&quot; unique_id=&quot;22279&quot;&gt;&lt;property id=&quot;20148&quot; value=&quot;5&quot;/&gt;&lt;property id=&quot;20300&quot; value=&quot;Slide 1 - &amp;quot;Welcome to&amp;quot;&quot;/&gt;&lt;property id=&quot;20307&quot; value=&quot;623&quot;/&gt;&lt;/object&gt;&lt;object type=&quot;3&quot; unique_id=&quot;22534&quot;&gt;&lt;property id=&quot;20148&quot; value=&quot;5&quot;/&gt;&lt;property id=&quot;20300&quot; value=&quot;Slide 11 - &amp;quot;Welcoming Our Newest Enterprise Customer&amp;quot;&quot;/&gt;&lt;property id=&quot;20307&quot; value=&quot;624&quot;/&gt;&lt;/object&gt;&lt;/object&gt;&lt;/object&gt;&lt;/database&gt;"/>
</p:tagLst>
</file>

<file path=ppt/theme/theme1.xml><?xml version="1.0" encoding="utf-8"?>
<a:theme xmlns:a="http://schemas.openxmlformats.org/drawingml/2006/main" name="1_Blank Presentation">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8030</TotalTime>
  <Words>2306</Words>
  <Application>Microsoft Macintosh PowerPoint</Application>
  <PresentationFormat>On-screen Show (4:3)</PresentationFormat>
  <Paragraphs>239</Paragraphs>
  <Slides>29</Slides>
  <Notes>21</Notes>
  <HiddenSlides>0</HiddenSlides>
  <MMClips>0</MMClips>
  <ScaleCrop>false</ScaleCrop>
  <HeadingPairs>
    <vt:vector size="4" baseType="variant">
      <vt:variant>
        <vt:lpstr>Design Template</vt:lpstr>
      </vt:variant>
      <vt:variant>
        <vt:i4>2</vt:i4>
      </vt:variant>
      <vt:variant>
        <vt:lpstr>Slide Titles</vt:lpstr>
      </vt:variant>
      <vt:variant>
        <vt:i4>29</vt:i4>
      </vt:variant>
    </vt:vector>
  </HeadingPairs>
  <TitlesOfParts>
    <vt:vector size="31" baseType="lpstr">
      <vt:lpstr>1_Blank Presentation</vt:lpstr>
      <vt:lpstr>Office Theme</vt:lpstr>
      <vt:lpstr>Event-Driven Programming with Node.js and the Force.com Streaming API</vt:lpstr>
      <vt:lpstr>Safe Harbor</vt:lpstr>
      <vt:lpstr>Pat Patterson</vt:lpstr>
      <vt:lpstr>Event-Driven What Now?</vt:lpstr>
      <vt:lpstr>Example App – Chat Server</vt:lpstr>
      <vt:lpstr>Demo</vt:lpstr>
      <vt:lpstr>The Force.com Streaming API</vt:lpstr>
      <vt:lpstr>Demo</vt:lpstr>
      <vt:lpstr>Pushing Beyond the Org</vt:lpstr>
      <vt:lpstr>What Do We Mean By Non-Blocking?</vt:lpstr>
      <vt:lpstr>A New Approach</vt:lpstr>
      <vt:lpstr>Node.js</vt:lpstr>
      <vt:lpstr>Node.js</vt:lpstr>
      <vt:lpstr>Node.js</vt:lpstr>
      <vt:lpstr>Node.js</vt:lpstr>
      <vt:lpstr>Node.js</vt:lpstr>
      <vt:lpstr>Node.js</vt:lpstr>
      <vt:lpstr>Demo</vt:lpstr>
      <vt:lpstr>Back to Our Chat Server</vt:lpstr>
      <vt:lpstr>Demo</vt:lpstr>
      <vt:lpstr>Heroku</vt:lpstr>
      <vt:lpstr>Demo</vt:lpstr>
      <vt:lpstr>What about Mobile?</vt:lpstr>
      <vt:lpstr>Demo</vt:lpstr>
      <vt:lpstr>In Summary</vt:lpstr>
      <vt:lpstr>Slide 26</vt:lpstr>
      <vt:lpstr>But wait, the DevZone has more!</vt:lpstr>
      <vt:lpstr>How Could Dreamforce Be Even Better?  Tell Us!</vt:lpstr>
      <vt:lpstr>Event-Driven Programming with Node.js and the Force.com Streaming API</vt:lpstr>
    </vt:vector>
  </TitlesOfParts>
  <Company>BODIE | group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BODIE | group inc</dc:creator>
  <cp:lastModifiedBy>Pat Patterson</cp:lastModifiedBy>
  <cp:revision>266</cp:revision>
  <cp:lastPrinted>2008-09-15T22:59:28Z</cp:lastPrinted>
  <dcterms:created xsi:type="dcterms:W3CDTF">2011-08-24T21:22:23Z</dcterms:created>
  <dcterms:modified xsi:type="dcterms:W3CDTF">2011-08-24T21:29:06Z</dcterms:modified>
</cp:coreProperties>
</file>