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5404" r:id="rId1"/>
  </p:sldMasterIdLst>
  <p:notesMasterIdLst>
    <p:notesMasterId r:id="rId29"/>
  </p:notesMasterIdLst>
  <p:handoutMasterIdLst>
    <p:handoutMasterId r:id="rId30"/>
  </p:handoutMasterIdLst>
  <p:sldIdLst>
    <p:sldId id="256" r:id="rId2"/>
    <p:sldId id="319" r:id="rId3"/>
    <p:sldId id="299" r:id="rId4"/>
    <p:sldId id="322" r:id="rId5"/>
    <p:sldId id="312" r:id="rId6"/>
    <p:sldId id="313" r:id="rId7"/>
    <p:sldId id="314" r:id="rId8"/>
    <p:sldId id="315" r:id="rId9"/>
    <p:sldId id="316" r:id="rId10"/>
    <p:sldId id="318" r:id="rId11"/>
    <p:sldId id="324" r:id="rId12"/>
    <p:sldId id="323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6" r:id="rId24"/>
    <p:sldId id="337" r:id="rId25"/>
    <p:sldId id="338" r:id="rId26"/>
    <p:sldId id="335" r:id="rId27"/>
    <p:sldId id="339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 snapToObjects="1">
      <p:cViewPr varScale="1">
        <p:scale>
          <a:sx n="112" d="100"/>
          <a:sy n="112" d="100"/>
        </p:scale>
        <p:origin x="200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9E140-3F05-B641-A6B4-EF6B14386836}" type="datetimeFigureOut">
              <a:rPr lang="en-US" smtClean="0"/>
              <a:t>6/5/19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93D61-BC2E-9149-98BA-90B06093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123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B1A61-F69A-414A-A1C3-8A2A35C54361}" type="datetimeFigureOut">
              <a:rPr lang="en-US" smtClean="0"/>
              <a:t>6/5/19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FB955-6DF2-834A-9C1C-6007448C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449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FB955-6DF2-834A-9C1C-6007448CFA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1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7639-4B54-6B45-A1EE-F3047250B8E7}" type="datetime1">
              <a:rPr lang="en-US" smtClean="0"/>
              <a:t>6/5/19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0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87B8-6795-BA42-BB36-F3F401E78B05}" type="datetime1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3C40-7858-DE49-B542-01E763FA7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0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2E77-7452-E94A-B04F-4E931A18B78E}" type="datetime1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3C40-7858-DE49-B542-01E763FA7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2C5C-251C-3548-BEBB-DFC3ECB0F970}" type="datetime1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3C40-7858-DE49-B542-01E763FA7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1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fld id="{6AF20839-114C-1244-B3A3-DE9DDC030C97}" type="datetime1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2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7CCD-92A9-0345-9B98-9B4B107269FE}" type="datetime1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3C40-7858-DE49-B542-01E763FA7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3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CFE8-7465-2445-A0D1-C685624BDAFE}" type="datetime1">
              <a:rPr lang="en-US" smtClean="0"/>
              <a:t>6/5/19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3C40-7858-DE49-B542-01E763FA7E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2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648D-4B2F-0846-BE22-8E68FE1026F8}" type="datetime1">
              <a:rPr lang="en-US" smtClean="0"/>
              <a:t>6/5/19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3C40-7858-DE49-B542-01E763FA7EF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400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A903-99F3-9F4F-9C22-D48F25857634}" type="datetime1">
              <a:rPr lang="en-US" smtClean="0"/>
              <a:t>6/5/19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3C40-7858-DE49-B542-01E763FA7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A1C5-FF8B-5442-87E3-7960B1BA2368}" type="datetime1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AC66-31F2-9246-ACAE-135105201138}" type="datetime1">
              <a:rPr lang="en-US" smtClean="0"/>
              <a:t>6/5/19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3C40-7858-DE49-B542-01E763FA7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2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D0224FE7-3937-EB41-B267-F07076D05F77}" type="datetime1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0F7F3C40-7858-DE49-B542-01E763FA7E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3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05" r:id="rId1"/>
    <p:sldLayoutId id="2147485406" r:id="rId2"/>
    <p:sldLayoutId id="2147485407" r:id="rId3"/>
    <p:sldLayoutId id="2147485408" r:id="rId4"/>
    <p:sldLayoutId id="2147485409" r:id="rId5"/>
    <p:sldLayoutId id="2147485410" r:id="rId6"/>
    <p:sldLayoutId id="2147485411" r:id="rId7"/>
    <p:sldLayoutId id="2147485412" r:id="rId8"/>
    <p:sldLayoutId id="2147485413" r:id="rId9"/>
    <p:sldLayoutId id="2147485414" r:id="rId10"/>
    <p:sldLayoutId id="214748541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534885"/>
            <a:ext cx="6477000" cy="1435608"/>
          </a:xfrm>
        </p:spPr>
        <p:txBody>
          <a:bodyPr>
            <a:normAutofit/>
          </a:bodyPr>
          <a:lstStyle/>
          <a:p>
            <a:r>
              <a:rPr lang="en-US" sz="4000" dirty="0"/>
              <a:t>Data Science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Erjia Yan, with inputs from </a:t>
            </a:r>
            <a:r>
              <a:rPr lang="en-US" dirty="0" err="1"/>
              <a:t>Weimao</a:t>
            </a:r>
            <a:r>
              <a:rPr lang="en-US" dirty="0"/>
              <a:t> </a:t>
            </a:r>
            <a:r>
              <a:rPr lang="en-US" dirty="0" err="1"/>
              <a:t>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55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Kaggle</a:t>
            </a:r>
            <a:r>
              <a:rPr lang="en-US" dirty="0"/>
              <a:t> 2017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Barriers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3C40-7858-DE49-B542-01E763FA7EF7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Screen Shot 2018-06-06 at 8.36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295" y="1263707"/>
            <a:ext cx="5612680" cy="367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11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E704-B098-3A4F-ACCF-46034AC9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57389-5C69-324E-9225-ABAA0020D0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thought process</a:t>
            </a:r>
          </a:p>
        </p:txBody>
      </p:sp>
    </p:spTree>
    <p:extLst>
      <p:ext uri="{BB962C8B-B14F-4D97-AF65-F5344CB8AC3E}">
        <p14:creationId xmlns:p14="http://schemas.microsoft.com/office/powerpoint/2010/main" val="1291789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8214-404E-724E-88DD-3A8CA112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nih</a:t>
            </a:r>
            <a:r>
              <a:rPr lang="en-US" dirty="0"/>
              <a:t> funding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2A4AD-2D84-2741-8B77-A92F7DCDE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Research question: gender imbalance in NIH funding outputs</a:t>
            </a:r>
          </a:p>
          <a:p>
            <a:r>
              <a:rPr lang="en-US" dirty="0"/>
              <a:t>First data set</a:t>
            </a:r>
          </a:p>
          <a:p>
            <a:pPr lvl="1"/>
            <a:r>
              <a:rPr lang="en-US" dirty="0"/>
              <a:t>2009-2017</a:t>
            </a:r>
          </a:p>
          <a:p>
            <a:pPr lvl="1"/>
            <a:r>
              <a:rPr lang="en-US" dirty="0"/>
              <a:t>All funding programs</a:t>
            </a:r>
          </a:p>
          <a:p>
            <a:pPr lvl="1"/>
            <a:r>
              <a:rPr lang="en-US" dirty="0"/>
              <a:t>No variable on seniority</a:t>
            </a:r>
          </a:p>
          <a:p>
            <a:pPr lvl="1"/>
            <a:r>
              <a:rPr lang="en-US" dirty="0"/>
              <a:t>No control of funding type</a:t>
            </a:r>
          </a:p>
          <a:p>
            <a:r>
              <a:rPr lang="en-US" dirty="0"/>
              <a:t>Current data</a:t>
            </a:r>
          </a:p>
          <a:p>
            <a:pPr lvl="1"/>
            <a:r>
              <a:rPr lang="en-US" dirty="0"/>
              <a:t>1990-2017</a:t>
            </a:r>
          </a:p>
          <a:p>
            <a:pPr lvl="1"/>
            <a:r>
              <a:rPr lang="en-US" dirty="0"/>
              <a:t>Only R01</a:t>
            </a:r>
          </a:p>
          <a:p>
            <a:pPr lvl="1"/>
            <a:r>
              <a:rPr lang="en-US" dirty="0"/>
              <a:t>Controlling for perceived seniority and funding type</a:t>
            </a:r>
          </a:p>
          <a:p>
            <a:r>
              <a:rPr lang="en-US" dirty="0"/>
              <a:t>Gender classifier</a:t>
            </a:r>
          </a:p>
          <a:p>
            <a:pPr lvl="1"/>
            <a:r>
              <a:rPr lang="en-US" dirty="0"/>
              <a:t>How reliable?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AC357-0D30-9F40-9FF6-3AD1155F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3C40-7858-DE49-B542-01E763FA7E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68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C073-E115-E14E-ACCE-12013B260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enhancing data through linking multiple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B69F2-53AC-8345-995F-DDC4D3E1A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NIH project metadata</a:t>
            </a:r>
          </a:p>
          <a:p>
            <a:r>
              <a:rPr lang="en-US" dirty="0"/>
              <a:t>Publication-project linkage table</a:t>
            </a:r>
          </a:p>
          <a:p>
            <a:r>
              <a:rPr lang="en-US" dirty="0"/>
              <a:t>Patent-project linkage table</a:t>
            </a:r>
          </a:p>
          <a:p>
            <a:endParaRPr lang="en-US" dirty="0"/>
          </a:p>
          <a:p>
            <a:r>
              <a:rPr lang="en-US" dirty="0"/>
              <a:t>All provided by NIH ExPORTER</a:t>
            </a:r>
          </a:p>
          <a:p>
            <a:pPr lvl="1"/>
            <a:r>
              <a:rPr lang="en-US" dirty="0"/>
              <a:t>Authoritative but not error-proof</a:t>
            </a:r>
          </a:p>
          <a:p>
            <a:pPr lvl="1"/>
            <a:r>
              <a:rPr lang="en-US" dirty="0"/>
              <a:t>Outliers and typos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FC5A0-7D97-334F-8A16-C4E3A7BC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3C40-7858-DE49-B542-01E763FA7E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35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DB0E-8AE9-2D46-BFED-B1595742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considerations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40245-6C63-5543-88A0-B67218680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Variable format mismatch</a:t>
            </a:r>
          </a:p>
          <a:p>
            <a:pPr lvl="1"/>
            <a:r>
              <a:rPr lang="en-US" dirty="0"/>
              <a:t>For instance, records of 2R01AI011219-44A1, 5R01AI011219-26, and 5R01AI011219-45 are merged into R01AI011219, which include project funding fiscal year, PIs, organizations, project cost, and project duration. </a:t>
            </a:r>
          </a:p>
          <a:p>
            <a:pPr lvl="1"/>
            <a:r>
              <a:rPr lang="en-US" dirty="0"/>
              <a:t>After the merger, we processed all projects in this decision sequence: if a project contains application type “2”, it is grouped into renewed projects (RENEWAL), “3” for competing extension (COMPEXTENSION), “4” and “5” for non-competing extension (NONCOMPEXTENSION), “1” for new projects (NEW). A small number of projects only have the type “6”, “7”, “8”, or “9” which indicates for administrative changes; they are grouped as other (CHANGEONLY). </a:t>
            </a:r>
          </a:p>
          <a:p>
            <a:pPr lvl="1"/>
            <a:r>
              <a:rPr lang="en-US" dirty="0"/>
              <a:t>Preliminary data analysis showed that there were some data anomalies including 26,673 records with $0 funding amount and seven projects with $1 or $2 funding amount and thus they were removed from the data set. Most of these anomalies are projects from the early 1990s. </a:t>
            </a:r>
          </a:p>
          <a:p>
            <a:pPr lvl="1"/>
            <a:r>
              <a:rPr lang="en-US" dirty="0"/>
              <a:t>There are still projects with very low funding size or super long funding period and huge funding size (tens of millions dollars). Are they outliers or errors?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EE84D-804D-DD4E-8A2C-64D5EC99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3C40-7858-DE49-B542-01E763FA7E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15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BFC9-7565-934B-9661-18CC0D10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sense of the data!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400E4-8B68-3E49-9200-36E8679AFC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now, you should have R and </a:t>
            </a:r>
            <a:r>
              <a:rPr lang="en-US" dirty="0" err="1"/>
              <a:t>RStudio</a:t>
            </a:r>
            <a:r>
              <a:rPr lang="en-US" dirty="0"/>
              <a:t> installed</a:t>
            </a:r>
          </a:p>
        </p:txBody>
      </p:sp>
    </p:spTree>
    <p:extLst>
      <p:ext uri="{BB962C8B-B14F-4D97-AF65-F5344CB8AC3E}">
        <p14:creationId xmlns:p14="http://schemas.microsoft.com/office/powerpoint/2010/main" val="3511682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B490-AD6C-1343-950A-F79449B7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we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C6F80-FAA5-F944-80BA-88C161E38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oslrr</a:t>
            </a:r>
            <a:endParaRPr lang="en-US" dirty="0"/>
          </a:p>
          <a:p>
            <a:r>
              <a:rPr lang="en-US" dirty="0"/>
              <a:t>reshape2</a:t>
            </a:r>
          </a:p>
          <a:p>
            <a:r>
              <a:rPr lang="en-US" dirty="0" err="1"/>
              <a:t>readxl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There are more than 11k packages. What you need probably already exists.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1DD13-D004-7341-A047-1BA10906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3C40-7858-DE49-B542-01E763FA7E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28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23F5-3E68-DE49-A6F8-C4A05F04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BB87D-8F84-1349-ACA3-96A5A28CD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&gt;library(</a:t>
            </a:r>
            <a:r>
              <a:rPr lang="en-US" dirty="0" err="1"/>
              <a:t>readxl</a:t>
            </a:r>
            <a:r>
              <a:rPr lang="en-US" dirty="0"/>
              <a:t>)</a:t>
            </a:r>
          </a:p>
          <a:p>
            <a:r>
              <a:rPr lang="en-US" dirty="0"/>
              <a:t>&gt;NIHDATA&lt;- </a:t>
            </a:r>
            <a:r>
              <a:rPr lang="en-US" dirty="0" err="1"/>
              <a:t>read_excel</a:t>
            </a:r>
            <a:r>
              <a:rPr lang="en-US" dirty="0"/>
              <a:t>("~/Desktop/</a:t>
            </a:r>
            <a:r>
              <a:rPr lang="en-US" dirty="0" err="1"/>
              <a:t>output_with_seniority_final.xlsx</a:t>
            </a:r>
            <a:r>
              <a:rPr lang="en-US" dirty="0"/>
              <a:t>")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67322-1D9C-374A-B481-57F2644F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3C40-7858-DE49-B542-01E763FA7E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31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7D1BF-4922-FF4B-AE3C-E1C24029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 sense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34823-E0A7-EC4E-AFD8-F5CD5DC63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&gt;View(NIHDATA)                                                           </a:t>
            </a:r>
          </a:p>
          <a:p>
            <a:r>
              <a:rPr lang="en-US" dirty="0"/>
              <a:t>&gt;summary(NIHDATA)</a:t>
            </a:r>
          </a:p>
          <a:p>
            <a:r>
              <a:rPr lang="en-US" dirty="0"/>
              <a:t>&gt;mean(NIHDATA$TOTAL_COST)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2F350-D8C8-4E4F-8015-286702BA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3C40-7858-DE49-B542-01E763FA7E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92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DF30-3E78-ED43-9766-FD0DE10B5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the relationship between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7F101-320D-B547-866F-A108F299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</a:t>
            </a:r>
            <a:r>
              <a:rPr lang="en-US" dirty="0" err="1"/>
              <a:t>ggplot</a:t>
            </a:r>
            <a:r>
              <a:rPr lang="en-US" dirty="0"/>
              <a:t>(NIHDATA, </a:t>
            </a:r>
            <a:r>
              <a:rPr lang="en-US" dirty="0" err="1"/>
              <a:t>aes</a:t>
            </a:r>
            <a:r>
              <a:rPr lang="en-US" dirty="0"/>
              <a:t>(x=NIHDATA$TOTAL_COST, y=NIHDATA$NUM_PUBLICATIONS))+ </a:t>
            </a:r>
            <a:r>
              <a:rPr lang="en-US" dirty="0" err="1"/>
              <a:t>geom_point</a:t>
            </a:r>
            <a:r>
              <a:rPr lang="en-US" dirty="0"/>
              <a:t>()</a:t>
            </a:r>
          </a:p>
          <a:p>
            <a:r>
              <a:rPr lang="en-US" dirty="0"/>
              <a:t>&gt;</a:t>
            </a:r>
            <a:r>
              <a:rPr lang="en-US" dirty="0" err="1"/>
              <a:t>ggplot</a:t>
            </a:r>
            <a:r>
              <a:rPr lang="en-US" dirty="0"/>
              <a:t>(NIHDATA, </a:t>
            </a:r>
            <a:r>
              <a:rPr lang="en-US" dirty="0" err="1"/>
              <a:t>aes</a:t>
            </a:r>
            <a:r>
              <a:rPr lang="en-US" dirty="0"/>
              <a:t>(x=NIHDATA$TOTAL_COST, y=NIHDATA$NUM_PUBLICATIONS))+ </a:t>
            </a:r>
            <a:r>
              <a:rPr lang="en-US" dirty="0" err="1"/>
              <a:t>geom_point</a:t>
            </a:r>
            <a:r>
              <a:rPr lang="en-US" dirty="0"/>
              <a:t>()+ </a:t>
            </a:r>
            <a:r>
              <a:rPr lang="en-US" dirty="0" err="1"/>
              <a:t>geom_smooth</a:t>
            </a:r>
            <a:r>
              <a:rPr lang="en-US" dirty="0"/>
              <a:t>(method="lm")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E9F74-1690-8440-8009-1935548B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3C40-7858-DE49-B542-01E763FA7E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7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A4DA-3655-B64F-947E-62DBF022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hundred people will have a hundred definitions of Data science…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BD209-7FFF-1041-88BC-483054995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Discipline</a:t>
            </a:r>
          </a:p>
          <a:p>
            <a:pPr lvl="1"/>
            <a:r>
              <a:rPr lang="en-US" dirty="0"/>
              <a:t>even CCI has two DS tracks…</a:t>
            </a:r>
          </a:p>
          <a:p>
            <a:pPr lvl="1"/>
            <a:r>
              <a:rPr lang="en-US" dirty="0"/>
              <a:t>my own background</a:t>
            </a:r>
          </a:p>
          <a:p>
            <a:r>
              <a:rPr lang="en-US" dirty="0"/>
              <a:t>Career path</a:t>
            </a:r>
          </a:p>
          <a:p>
            <a:pPr lvl="1"/>
            <a:r>
              <a:rPr lang="en-US" dirty="0"/>
              <a:t>industry’s take on DS</a:t>
            </a:r>
          </a:p>
          <a:p>
            <a:pPr lvl="1"/>
            <a:r>
              <a:rPr lang="en-US" dirty="0"/>
              <a:t>academic research</a:t>
            </a:r>
          </a:p>
          <a:p>
            <a:pPr lvl="1"/>
            <a:r>
              <a:rPr lang="en-US" dirty="0"/>
              <a:t>who is ahead of whom?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F464A-46E7-4249-B4C6-51950404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3C40-7858-DE49-B542-01E763FA7E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12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F136-BB93-444E-9020-31F50110C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”manipulate” data by truncating axes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B21AB-EC42-544B-8136-0A79BAD2F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g&lt;- </a:t>
            </a:r>
            <a:r>
              <a:rPr lang="en-US" dirty="0" err="1"/>
              <a:t>ggplot</a:t>
            </a:r>
            <a:r>
              <a:rPr lang="en-US" dirty="0"/>
              <a:t>(NIHDATA, </a:t>
            </a:r>
            <a:r>
              <a:rPr lang="en-US" dirty="0" err="1"/>
              <a:t>aes</a:t>
            </a:r>
            <a:r>
              <a:rPr lang="en-US" dirty="0"/>
              <a:t>(x=NIHDATA$TOTAL_COST, y=NIHDATA$NUM_PUBLICATIONS))+ </a:t>
            </a:r>
            <a:r>
              <a:rPr lang="en-US" dirty="0" err="1"/>
              <a:t>geom_point</a:t>
            </a:r>
            <a:r>
              <a:rPr lang="en-US" dirty="0"/>
              <a:t>()+ </a:t>
            </a:r>
            <a:r>
              <a:rPr lang="en-US" dirty="0" err="1"/>
              <a:t>geom_smooth</a:t>
            </a:r>
            <a:r>
              <a:rPr lang="en-US" dirty="0"/>
              <a:t>(method="lm")</a:t>
            </a:r>
          </a:p>
          <a:p>
            <a:r>
              <a:rPr lang="en-US" dirty="0"/>
              <a:t>g + </a:t>
            </a:r>
            <a:r>
              <a:rPr lang="en-US" dirty="0" err="1"/>
              <a:t>xlim</a:t>
            </a:r>
            <a:r>
              <a:rPr lang="en-US" dirty="0"/>
              <a:t>(c(0, 25000000)) + </a:t>
            </a:r>
            <a:r>
              <a:rPr lang="en-US" dirty="0" err="1"/>
              <a:t>ylim</a:t>
            </a:r>
            <a:r>
              <a:rPr lang="en-US" dirty="0"/>
              <a:t>(c(0, 500))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AACD6-5059-3443-B731-EE6C180F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3C40-7858-DE49-B542-01E763FA7E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95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21383-95B2-FB4A-B0E5-C4543B4A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categorical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2EAA6-0137-EE4D-99C4-FD2520832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</a:t>
            </a:r>
            <a:r>
              <a:rPr lang="en-US" dirty="0" err="1"/>
              <a:t>ggplot</a:t>
            </a:r>
            <a:r>
              <a:rPr lang="en-US" dirty="0"/>
              <a:t>(NIHDATA, </a:t>
            </a:r>
            <a:r>
              <a:rPr lang="en-US" dirty="0" err="1"/>
              <a:t>aes</a:t>
            </a:r>
            <a:r>
              <a:rPr lang="en-US" dirty="0"/>
              <a:t>(x=NIHDATA$IC_NAME)) + </a:t>
            </a:r>
            <a:r>
              <a:rPr lang="en-US" dirty="0" err="1"/>
              <a:t>geom_bar</a:t>
            </a:r>
            <a:r>
              <a:rPr lang="en-US" dirty="0"/>
              <a:t>()+ </a:t>
            </a:r>
            <a:r>
              <a:rPr lang="en-US" dirty="0" err="1"/>
              <a:t>coord_flip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34EDE-73CC-D846-8E5D-D386E12F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3C40-7858-DE49-B542-01E763FA7E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79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995A-053A-294D-9E6A-22AFB1E0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aggregate to process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13D2F-DFB5-C447-A576-12DBEB18F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&gt;a&lt;-aggregate(NIHDATA[, 24:25], list(NIHDATA$FY1), mean)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4FB1C-C0E9-CC4C-A32F-A3772819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3C40-7858-DE49-B542-01E763FA7E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59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0F05-ABA9-D64F-8C47-7E9E2A75E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melt to restructure data so that the group variable is added to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46B92-97B7-CE41-B593-E2E04860A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&gt;b&lt;-melt(</a:t>
            </a:r>
            <a:r>
              <a:rPr lang="en-US" dirty="0" err="1"/>
              <a:t>a,id.vars</a:t>
            </a:r>
            <a:r>
              <a:rPr lang="en-US" dirty="0"/>
              <a:t> = "Group.1")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F08FC-0228-B342-B2DA-7326CBC7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3C40-7858-DE49-B542-01E763FA7E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00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41B0-15F8-0341-BA54-3326A12C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D0657-7B5E-704A-9212-811A29B70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</a:t>
            </a:r>
            <a:r>
              <a:rPr lang="en-US" dirty="0" err="1"/>
              <a:t>ggplot</a:t>
            </a:r>
            <a:r>
              <a:rPr lang="en-US" dirty="0"/>
              <a:t>(b, </a:t>
            </a:r>
            <a:r>
              <a:rPr lang="en-US" dirty="0" err="1"/>
              <a:t>aes</a:t>
            </a:r>
            <a:r>
              <a:rPr lang="en-US" dirty="0"/>
              <a:t>(y=</a:t>
            </a:r>
            <a:r>
              <a:rPr lang="en-US" dirty="0" err="1"/>
              <a:t>b$value,x</a:t>
            </a:r>
            <a:r>
              <a:rPr lang="en-US" dirty="0"/>
              <a:t>=b$Group.1,group=</a:t>
            </a:r>
            <a:r>
              <a:rPr lang="en-US" dirty="0" err="1"/>
              <a:t>b$variable</a:t>
            </a:r>
            <a:r>
              <a:rPr lang="en-US" dirty="0"/>
              <a:t>)) + </a:t>
            </a:r>
            <a:r>
              <a:rPr lang="en-US" dirty="0" err="1"/>
              <a:t>geom_line</a:t>
            </a:r>
            <a:r>
              <a:rPr lang="en-US" dirty="0"/>
              <a:t>()+ </a:t>
            </a:r>
            <a:r>
              <a:rPr lang="en-US" dirty="0" err="1"/>
              <a:t>geom_point</a:t>
            </a:r>
            <a:r>
              <a:rPr lang="en-US" dirty="0"/>
              <a:t>()</a:t>
            </a:r>
          </a:p>
          <a:p>
            <a:r>
              <a:rPr lang="en-US" dirty="0"/>
              <a:t>#adding color</a:t>
            </a:r>
          </a:p>
          <a:p>
            <a:r>
              <a:rPr lang="en-US" dirty="0"/>
              <a:t>&gt;</a:t>
            </a:r>
            <a:r>
              <a:rPr lang="en-US" dirty="0" err="1"/>
              <a:t>ggplot</a:t>
            </a:r>
            <a:r>
              <a:rPr lang="en-US" dirty="0"/>
              <a:t>(b, </a:t>
            </a:r>
            <a:r>
              <a:rPr lang="en-US" dirty="0" err="1"/>
              <a:t>aes</a:t>
            </a:r>
            <a:r>
              <a:rPr lang="en-US" dirty="0"/>
              <a:t>(y=</a:t>
            </a:r>
            <a:r>
              <a:rPr lang="en-US" dirty="0" err="1"/>
              <a:t>b$value,x</a:t>
            </a:r>
            <a:r>
              <a:rPr lang="en-US" dirty="0"/>
              <a:t>=b$Group.1,group=</a:t>
            </a:r>
            <a:r>
              <a:rPr lang="en-US" dirty="0" err="1"/>
              <a:t>b$variable</a:t>
            </a:r>
            <a:r>
              <a:rPr lang="en-US" dirty="0"/>
              <a:t>)) + </a:t>
            </a:r>
            <a:r>
              <a:rPr lang="en-US" dirty="0" err="1"/>
              <a:t>geom_line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(color=</a:t>
            </a:r>
            <a:r>
              <a:rPr lang="en-US" dirty="0" err="1"/>
              <a:t>b$variable</a:t>
            </a:r>
            <a:r>
              <a:rPr lang="en-US" dirty="0"/>
              <a:t>))+ </a:t>
            </a:r>
            <a:r>
              <a:rPr lang="en-US" dirty="0" err="1"/>
              <a:t>geom_point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(color=</a:t>
            </a:r>
            <a:r>
              <a:rPr lang="en-US" dirty="0" err="1"/>
              <a:t>b$variable</a:t>
            </a:r>
            <a:r>
              <a:rPr lang="en-US" dirty="0"/>
              <a:t>))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B084C-5BBC-4B45-8483-F260ED87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3C40-7858-DE49-B542-01E763FA7E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47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842A-C1EC-7843-9F7E-6292B5C0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your data before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032FB-3F60-2440-AAAB-FA32917B8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&gt;boxplot(NIHDATA$NUM_PATENTS)</a:t>
            </a:r>
          </a:p>
          <a:p>
            <a:r>
              <a:rPr lang="en-US" dirty="0"/>
              <a:t>&gt;boxplot(NIHDATA$NUM_PUBLICATIONS)</a:t>
            </a:r>
          </a:p>
          <a:p>
            <a:r>
              <a:rPr lang="en-US" dirty="0"/>
              <a:t>&gt;</a:t>
            </a:r>
            <a:r>
              <a:rPr lang="en-US" dirty="0" err="1"/>
              <a:t>hist</a:t>
            </a:r>
            <a:r>
              <a:rPr lang="en-US" dirty="0"/>
              <a:t>(NIHDATA$NUM_PATENTS)</a:t>
            </a:r>
          </a:p>
          <a:p>
            <a:r>
              <a:rPr lang="en-US" dirty="0"/>
              <a:t>&gt;</a:t>
            </a:r>
            <a:r>
              <a:rPr lang="en-US" dirty="0" err="1"/>
              <a:t>hist</a:t>
            </a:r>
            <a:r>
              <a:rPr lang="en-US" dirty="0"/>
              <a:t>(NIHDATA$NUM_PUBLICATIONS)</a:t>
            </a:r>
          </a:p>
          <a:p>
            <a:r>
              <a:rPr lang="en-US" dirty="0"/>
              <a:t>&gt;</a:t>
            </a:r>
            <a:r>
              <a:rPr lang="en-US" dirty="0" err="1"/>
              <a:t>cor</a:t>
            </a:r>
            <a:r>
              <a:rPr lang="en-US" dirty="0"/>
              <a:t>(NIHDATA$FPIR,NIHDATA$NUM_PUBLICATIONS)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4AA66-199D-2C46-95DB-4CA9ACAB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3C40-7858-DE49-B542-01E763FA7E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90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FC1A-EE5B-DA4A-9699-F2619A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regression using logarithmic publication number to smooth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412A6-FA0C-0C46-866D-73946D8DE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</a:t>
            </a:r>
            <a:r>
              <a:rPr lang="en-US" dirty="0" err="1"/>
              <a:t>linearModel</a:t>
            </a:r>
            <a:r>
              <a:rPr lang="en-US" dirty="0"/>
              <a:t>&lt;- lm(log(NUM_PUBLICATIONS+1) ~ TYPE+FY1+TOTAL_COST+FPIR+R01_MIN_YEAR, data=NIHDATA)</a:t>
            </a:r>
          </a:p>
          <a:p>
            <a:r>
              <a:rPr lang="en-US" dirty="0"/>
              <a:t>#show results</a:t>
            </a:r>
          </a:p>
          <a:p>
            <a:r>
              <a:rPr lang="en-US" dirty="0"/>
              <a:t>&gt;summary(</a:t>
            </a:r>
            <a:r>
              <a:rPr lang="en-US" dirty="0" err="1"/>
              <a:t>linearModel</a:t>
            </a:r>
            <a:r>
              <a:rPr lang="en-US" dirty="0"/>
              <a:t>)</a:t>
            </a:r>
          </a:p>
          <a:p>
            <a:r>
              <a:rPr lang="en-US" dirty="0"/>
              <a:t>#variable selection</a:t>
            </a:r>
          </a:p>
          <a:p>
            <a:r>
              <a:rPr lang="en-US" dirty="0"/>
              <a:t>&gt;</a:t>
            </a:r>
            <a:r>
              <a:rPr lang="en-US" dirty="0" err="1"/>
              <a:t>ols_coll_diag</a:t>
            </a:r>
            <a:r>
              <a:rPr lang="en-US" dirty="0"/>
              <a:t>(</a:t>
            </a:r>
            <a:r>
              <a:rPr lang="en-US" dirty="0" err="1"/>
              <a:t>linearModel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A6D86-3CFF-E846-82BD-C0A75C58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3C40-7858-DE49-B542-01E763FA7EF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1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48498-82FB-ED4B-BE2B-C360CB02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don’t make a decision too quickly…have to look into the context, in this case, it is the NIH institutes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F3DD5-16D6-2F48-8CEE-DEAB90187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</a:t>
            </a:r>
            <a:r>
              <a:rPr lang="en-US" dirty="0" err="1"/>
              <a:t>linearModel</a:t>
            </a:r>
            <a:r>
              <a:rPr lang="en-US" dirty="0"/>
              <a:t>&lt;- lm(log(NUM_PUBLICATIONS+1) ~ FY1+TOTAL_COST+PROJECT_MONTHS+FPIR+R01_MIN_YEAR, data=subset(NIHDATA,IC_NAME=="NATIONAL INSTITUTE OF ENVIRONMENTAL HEALTH SCIENCES"))</a:t>
            </a:r>
          </a:p>
          <a:p>
            <a:r>
              <a:rPr lang="en-US" dirty="0"/>
              <a:t>&gt;summary(</a:t>
            </a:r>
            <a:r>
              <a:rPr lang="en-US" dirty="0" err="1"/>
              <a:t>linearModel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C5AFC-006D-4A41-B5BA-A257187E5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3C40-7858-DE49-B542-01E763FA7E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8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10" y="377428"/>
            <a:ext cx="4209096" cy="651272"/>
          </a:xfrm>
        </p:spPr>
        <p:txBody>
          <a:bodyPr>
            <a:normAutofit/>
          </a:bodyPr>
          <a:lstStyle/>
          <a:p>
            <a:r>
              <a:rPr lang="en-US" dirty="0"/>
              <a:t>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3C40-7858-DE49-B542-01E763FA7EF7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505" y="0"/>
            <a:ext cx="4592411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0856" y="1843364"/>
            <a:ext cx="3052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skills do we need for Data Science/science?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3286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ED4C-D4CB-EA44-A20F-0DCA0095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biases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4332C-5D3D-3B47-A70E-61E2346C1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Trash in trash out</a:t>
            </a:r>
          </a:p>
          <a:p>
            <a:r>
              <a:rPr lang="en-US" dirty="0"/>
              <a:t>Provenance of data</a:t>
            </a:r>
          </a:p>
          <a:p>
            <a:r>
              <a:rPr lang="en-US" dirty="0"/>
              <a:t>Time sensitivity</a:t>
            </a:r>
          </a:p>
          <a:p>
            <a:r>
              <a:rPr lang="en-US" dirty="0"/>
              <a:t>P hacking</a:t>
            </a:r>
          </a:p>
          <a:p>
            <a:r>
              <a:rPr lang="en-US" dirty="0"/>
              <a:t>Cherry picking</a:t>
            </a:r>
          </a:p>
          <a:p>
            <a:r>
              <a:rPr lang="en-US" dirty="0"/>
              <a:t>Data driven not question driven</a:t>
            </a:r>
          </a:p>
          <a:p>
            <a:r>
              <a:rPr lang="en-US" dirty="0"/>
              <a:t>Trust the system</a:t>
            </a:r>
          </a:p>
          <a:p>
            <a:r>
              <a:rPr lang="en-US" dirty="0"/>
              <a:t>Correlation issues</a:t>
            </a:r>
          </a:p>
          <a:p>
            <a:r>
              <a:rPr lang="en-US" dirty="0"/>
              <a:t>Lack of context to understand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9DD92-CE8C-9841-85CD-E16258334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3C40-7858-DE49-B542-01E763FA7E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0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Kaggle</a:t>
            </a:r>
            <a:r>
              <a:rPr lang="en-US" dirty="0"/>
              <a:t> 2017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 Titles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3C40-7858-DE49-B542-01E763FA7EF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Screen Shot 2018-06-06 at 8.29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27" y="1198739"/>
            <a:ext cx="5063680" cy="38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95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Kaggle</a:t>
            </a:r>
            <a:r>
              <a:rPr lang="en-US" dirty="0"/>
              <a:t> 2017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3C40-7858-DE49-B542-01E763FA7EF7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Screen Shot 2018-06-06 at 8.30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96" y="1869492"/>
            <a:ext cx="7815349" cy="290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6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Kaggle</a:t>
            </a:r>
            <a:r>
              <a:rPr lang="en-US" dirty="0"/>
              <a:t> 2017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3C40-7858-DE49-B542-01E763FA7EF7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Screen Shot 2018-06-06 at 8.31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66" y="1224390"/>
            <a:ext cx="5360961" cy="38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08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Kaggle</a:t>
            </a:r>
            <a:r>
              <a:rPr lang="en-US" dirty="0"/>
              <a:t> 2017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3C40-7858-DE49-B542-01E763FA7EF7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Screen Shot 2018-06-06 at 8.32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489" y="1245762"/>
            <a:ext cx="5403852" cy="389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9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Kaggle</a:t>
            </a:r>
            <a:r>
              <a:rPr lang="en-US" dirty="0"/>
              <a:t> 2017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3C40-7858-DE49-B542-01E763FA7EF7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Screen Shot 2018-06-06 at 8.33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2102196"/>
            <a:ext cx="90551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09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drexel</Template>
  <TotalTime>4763</TotalTime>
  <Words>1010</Words>
  <Application>Microsoft Macintosh PowerPoint</Application>
  <PresentationFormat>On-screen Show (16:9)</PresentationFormat>
  <Paragraphs>135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Rockwell</vt:lpstr>
      <vt:lpstr>Rockwell Condensed</vt:lpstr>
      <vt:lpstr>Rockwell Extra Bold</vt:lpstr>
      <vt:lpstr>Wingdings</vt:lpstr>
      <vt:lpstr>Wood Type</vt:lpstr>
      <vt:lpstr>Data Science Overview</vt:lpstr>
      <vt:lpstr>A hundred people will have a hundred definitions of Data science…</vt:lpstr>
      <vt:lpstr>Data Science</vt:lpstr>
      <vt:lpstr>data and biases</vt:lpstr>
      <vt:lpstr>Kaggle 2017 Survey</vt:lpstr>
      <vt:lpstr>Kaggle 2017 Survey</vt:lpstr>
      <vt:lpstr>Kaggle 2017 Survey</vt:lpstr>
      <vt:lpstr>Kaggle 2017 Survey</vt:lpstr>
      <vt:lpstr>Kaggle 2017 Survey</vt:lpstr>
      <vt:lpstr>Kaggle 2017 Survey</vt:lpstr>
      <vt:lpstr>Sample data</vt:lpstr>
      <vt:lpstr>nih funding data</vt:lpstr>
      <vt:lpstr>enhancing data through linking multiple data sources</vt:lpstr>
      <vt:lpstr>practical considerations </vt:lpstr>
      <vt:lpstr>Let’s make sense of the data!</vt:lpstr>
      <vt:lpstr>packages we need</vt:lpstr>
      <vt:lpstr>import data</vt:lpstr>
      <vt:lpstr>Get a sense of data</vt:lpstr>
      <vt:lpstr>visualize the relationship between variables</vt:lpstr>
      <vt:lpstr>”manipulate” data by truncating axes </vt:lpstr>
      <vt:lpstr>visualizing categorical data</vt:lpstr>
      <vt:lpstr>using aggregate to process variables</vt:lpstr>
      <vt:lpstr>using melt to restructure data so that the group variable is added to the data</vt:lpstr>
      <vt:lpstr>plot variables</vt:lpstr>
      <vt:lpstr>know your data before regression</vt:lpstr>
      <vt:lpstr>linear regression using logarithmic publication number to smooth the data</vt:lpstr>
      <vt:lpstr>don’t make a decision too quickly…have to look into the context, in this case, it is the NIH institutes </vt:lpstr>
    </vt:vector>
  </TitlesOfParts>
  <Company>drexel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</dc:title>
  <dc:creator>Weimao Ke</dc:creator>
  <cp:lastModifiedBy>Grabus,Samantha</cp:lastModifiedBy>
  <cp:revision>185</cp:revision>
  <dcterms:created xsi:type="dcterms:W3CDTF">2018-01-03T15:41:48Z</dcterms:created>
  <dcterms:modified xsi:type="dcterms:W3CDTF">2019-06-05T15:34:47Z</dcterms:modified>
</cp:coreProperties>
</file>