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78" r:id="rId34"/>
    <p:sldId id="292" r:id="rId35"/>
    <p:sldId id="293" r:id="rId36"/>
    <p:sldId id="289" r:id="rId37"/>
    <p:sldId id="291" r:id="rId38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8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EDA0-D052-40F0-AE0C-823489EA7887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60FB-4693-49AA-9A74-A178C1E1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EDA0-D052-40F0-AE0C-823489EA7887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60FB-4693-49AA-9A74-A178C1E1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EDA0-D052-40F0-AE0C-823489EA7887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60FB-4693-49AA-9A74-A178C1E1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7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8BF8-EED9-4251-94E4-94D22E4C513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00C-603B-4946-AA8B-1B9B3D13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EDA0-D052-40F0-AE0C-823489EA7887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60FB-4693-49AA-9A74-A178C1E1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50" r:id="rId12"/>
    <p:sldLayoutId id="2147483651" r:id="rId13"/>
    <p:sldLayoutId id="2147483652" r:id="rId14"/>
    <p:sldLayoutId id="214748365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Literals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are the representation of values.</a:t>
            </a:r>
          </a:p>
          <a:p>
            <a:r>
              <a:rPr lang="en-US" b="1" dirty="0" smtClean="0"/>
              <a:t>Integers</a:t>
            </a:r>
          </a:p>
          <a:p>
            <a:r>
              <a:rPr lang="en-US" b="1" dirty="0" smtClean="0"/>
              <a:t>Floating</a:t>
            </a:r>
            <a:r>
              <a:rPr lang="en-US" dirty="0" smtClean="0"/>
              <a:t> </a:t>
            </a:r>
            <a:r>
              <a:rPr lang="en-US" b="1" dirty="0" smtClean="0"/>
              <a:t>Point</a:t>
            </a:r>
            <a:r>
              <a:rPr lang="en-US" dirty="0" smtClean="0"/>
              <a:t> </a:t>
            </a:r>
            <a:r>
              <a:rPr lang="en-US" b="1" dirty="0" smtClean="0"/>
              <a:t>Numbers</a:t>
            </a:r>
          </a:p>
          <a:p>
            <a:r>
              <a:rPr lang="en-US" b="1" dirty="0" smtClean="0"/>
              <a:t>Booleans</a:t>
            </a:r>
            <a:r>
              <a:rPr lang="en-US" dirty="0" smtClean="0"/>
              <a:t> (True or False)</a:t>
            </a:r>
          </a:p>
          <a:p>
            <a:r>
              <a:rPr lang="en-US" b="1" dirty="0" smtClean="0"/>
              <a:t>Strings</a:t>
            </a:r>
            <a:r>
              <a:rPr lang="en-US" dirty="0" smtClean="0"/>
              <a:t> (enclosed in double quotation)</a:t>
            </a:r>
          </a:p>
          <a:p>
            <a:r>
              <a:rPr lang="en-US" b="1" dirty="0" smtClean="0"/>
              <a:t>Characters</a:t>
            </a:r>
            <a:r>
              <a:rPr lang="en-US" dirty="0" smtClean="0"/>
              <a:t> (enclosed in single quotation)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epresent different sets of data values and determine which standard operators can be applied.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Kinds of Data types</a:t>
            </a:r>
          </a:p>
          <a:p>
            <a:r>
              <a:rPr lang="en-US" b="1" dirty="0" smtClean="0"/>
              <a:t>Simple</a:t>
            </a:r>
            <a:r>
              <a:rPr lang="en-US" dirty="0" smtClean="0"/>
              <a:t> – built-in or primitive Java data types.</a:t>
            </a:r>
          </a:p>
          <a:p>
            <a:r>
              <a:rPr lang="en-US" b="1" dirty="0" smtClean="0"/>
              <a:t>Composite</a:t>
            </a:r>
            <a:r>
              <a:rPr lang="en-US" dirty="0" smtClean="0"/>
              <a:t> – created by the programmer using simple types, arrays, classes and interfaces.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 Primitive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 building </a:t>
            </a:r>
            <a:r>
              <a:rPr lang="en-US" smtClean="0"/>
              <a:t>blocks and </a:t>
            </a:r>
            <a:r>
              <a:rPr lang="en-US" dirty="0" smtClean="0"/>
              <a:t>essential part of a program.</a:t>
            </a:r>
          </a:p>
          <a:p>
            <a:endParaRPr lang="en-US" dirty="0"/>
          </a:p>
          <a:p>
            <a:r>
              <a:rPr lang="en-US" dirty="0" smtClean="0"/>
              <a:t>Without these data types, it would be impossible for a programmer to store pertinent data necessary in the completion of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 Primitive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Boolean</a:t>
            </a:r>
            <a:r>
              <a:rPr lang="en-US" dirty="0" smtClean="0"/>
              <a:t> 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One bit wide and takes on the values, true or false.</a:t>
            </a:r>
          </a:p>
          <a:p>
            <a:r>
              <a:rPr lang="en-US" dirty="0" smtClean="0"/>
              <a:t>Default value: false</a:t>
            </a:r>
          </a:p>
          <a:p>
            <a:r>
              <a:rPr lang="en-US" dirty="0" smtClean="0"/>
              <a:t>Cannot be cast to a number or any type.</a:t>
            </a:r>
          </a:p>
          <a:p>
            <a:endParaRPr lang="en-US" dirty="0"/>
          </a:p>
          <a:p>
            <a:pPr marL="514350" indent="-514350">
              <a:buAutoNum type="arabicPeriod" startAt="2"/>
            </a:pPr>
            <a:r>
              <a:rPr lang="en-US" b="1" dirty="0" smtClean="0"/>
              <a:t>Character</a:t>
            </a:r>
            <a:r>
              <a:rPr lang="en-US" dirty="0" smtClean="0"/>
              <a:t> (char)</a:t>
            </a:r>
          </a:p>
          <a:p>
            <a:r>
              <a:rPr lang="en-US" dirty="0" smtClean="0"/>
              <a:t>Represents a 16-bit Unicode character.</a:t>
            </a:r>
          </a:p>
          <a:p>
            <a:r>
              <a:rPr lang="en-US" dirty="0" smtClean="0"/>
              <a:t>Must have its literal enclosed in single quotes(‘ ’);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 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US" b="1" dirty="0" smtClean="0"/>
              <a:t>Integer</a:t>
            </a:r>
            <a:r>
              <a:rPr lang="en-US" dirty="0" smtClean="0"/>
              <a:t> </a:t>
            </a: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Type</a:t>
            </a:r>
            <a:r>
              <a:rPr lang="en-US" dirty="0" smtClean="0"/>
              <a:t> (byte, short, </a:t>
            </a:r>
            <a:r>
              <a:rPr lang="en-US" dirty="0" err="1" smtClean="0"/>
              <a:t>int</a:t>
            </a:r>
            <a:r>
              <a:rPr lang="en-US" dirty="0" smtClean="0"/>
              <a:t>, long)</a:t>
            </a:r>
          </a:p>
          <a:p>
            <a:pPr marL="0" indent="0">
              <a:buNone/>
            </a:pPr>
            <a:r>
              <a:rPr lang="en-US" dirty="0" smtClean="0"/>
              <a:t>Type     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yte	   -128 to 127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hort	   -32,768 to 32,767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         -2,149,483,648 to 2,149,483,647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ong      -9,223,372,036,854,775,808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9, 223,372,036,854,775,807</a:t>
            </a:r>
          </a:p>
        </p:txBody>
      </p:sp>
    </p:spTree>
    <p:extLst>
      <p:ext uri="{BB962C8B-B14F-4D97-AF65-F5344CB8AC3E}">
        <p14:creationId xmlns:p14="http://schemas.microsoft.com/office/powerpoint/2010/main" val="2853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 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US" b="1" dirty="0" smtClean="0"/>
              <a:t>Floating</a:t>
            </a:r>
            <a:r>
              <a:rPr lang="en-US" dirty="0" smtClean="0"/>
              <a:t> </a:t>
            </a: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Type</a:t>
            </a:r>
            <a:r>
              <a:rPr lang="en-US" dirty="0" smtClean="0"/>
              <a:t> (float, double)</a:t>
            </a:r>
          </a:p>
          <a:p>
            <a:r>
              <a:rPr lang="en-US" dirty="0" smtClean="0"/>
              <a:t>Float (32-bit single precision)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Double (64-bit double precision)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is an item of data used to store the state of objects.</a:t>
            </a:r>
          </a:p>
          <a:p>
            <a:pPr>
              <a:buFontTx/>
              <a:buChar char="-"/>
            </a:pPr>
            <a:r>
              <a:rPr lang="en-US" dirty="0" smtClean="0"/>
              <a:t>is composed of:</a:t>
            </a:r>
          </a:p>
          <a:p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type</a:t>
            </a:r>
            <a:r>
              <a:rPr lang="en-US" dirty="0" smtClean="0"/>
              <a:t> – indicates the type of values that the variable can had.</a:t>
            </a:r>
          </a:p>
          <a:p>
            <a:r>
              <a:rPr lang="en-US" b="1" dirty="0" smtClean="0"/>
              <a:t>Name</a:t>
            </a:r>
            <a:r>
              <a:rPr lang="en-US" dirty="0" smtClean="0"/>
              <a:t> – follows rules for identifiers.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</a:t>
            </a:r>
            <a:r>
              <a:rPr lang="en-US" dirty="0" smtClean="0"/>
              <a:t> </a:t>
            </a:r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Variable</a:t>
            </a:r>
            <a:r>
              <a:rPr lang="en-US" dirty="0" smtClean="0"/>
              <a:t> </a:t>
            </a:r>
            <a:r>
              <a:rPr lang="en-US" b="1" dirty="0" smtClean="0"/>
              <a:t>declaration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&lt;data type&gt; &lt;name&gt;;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Variable</a:t>
            </a:r>
            <a:r>
              <a:rPr lang="en-US" dirty="0" smtClean="0"/>
              <a:t> </a:t>
            </a:r>
            <a:r>
              <a:rPr lang="en-US" b="1" dirty="0" smtClean="0"/>
              <a:t>initialization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&lt;data type&gt; &lt;name&gt; = [initial value];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Guidelines in Declaring and Initializing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initialize your variables as you declare them.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descriptive names for your variables.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Declare one variable per line of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Guidelines in Declaring and Initializing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VarSample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public static void main (String []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boolean</a:t>
            </a:r>
            <a:r>
              <a:rPr lang="en-US" dirty="0" smtClean="0"/>
              <a:t> result;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option;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option = ‘c’;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double grade = 0.0;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Structure of a Java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&lt;class name&gt;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public static void main(String []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	</a:t>
            </a:r>
          </a:p>
          <a:p>
            <a:pPr marL="0" indent="0">
              <a:buNone/>
            </a:pPr>
            <a:r>
              <a:rPr lang="en-US" dirty="0" smtClean="0"/>
              <a:t>		&lt;program statement&gt;;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Displaying Variable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System.out.print</a:t>
            </a:r>
            <a:r>
              <a:rPr lang="en-US" dirty="0" smtClean="0"/>
              <a:t>();</a:t>
            </a:r>
          </a:p>
          <a:p>
            <a:pPr>
              <a:buFontTx/>
              <a:buChar char="-"/>
            </a:pPr>
            <a:r>
              <a:rPr lang="en-US" dirty="0" smtClean="0"/>
              <a:t>does not append new line at the end of the data output.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 smtClean="0"/>
              <a:t>System.out.println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- appends a new line at the end of the data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Primitive</a:t>
            </a:r>
            <a:r>
              <a:rPr lang="en-US" dirty="0" smtClean="0"/>
              <a:t> </a:t>
            </a:r>
            <a:r>
              <a:rPr lang="en-US" b="1" dirty="0" smtClean="0"/>
              <a:t>Variables</a:t>
            </a:r>
          </a:p>
          <a:p>
            <a:pPr>
              <a:buFontTx/>
              <a:buChar char="-"/>
            </a:pPr>
            <a:r>
              <a:rPr lang="en-US" dirty="0"/>
              <a:t>v</a:t>
            </a:r>
            <a:r>
              <a:rPr lang="en-US" dirty="0" smtClean="0"/>
              <a:t>ariables with primitive data types.</a:t>
            </a:r>
          </a:p>
          <a:p>
            <a:pPr>
              <a:buFontTx/>
              <a:buChar char="-"/>
            </a:pPr>
            <a:r>
              <a:rPr lang="en-US" dirty="0" smtClean="0"/>
              <a:t>stores data in the actual memory location where the variable is.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Reference</a:t>
            </a:r>
            <a:r>
              <a:rPr lang="en-US" dirty="0" smtClean="0"/>
              <a:t> </a:t>
            </a:r>
            <a:r>
              <a:rPr lang="en-US" b="1" dirty="0" smtClean="0"/>
              <a:t>Variables</a:t>
            </a:r>
          </a:p>
          <a:p>
            <a:pPr>
              <a:buFontTx/>
              <a:buChar char="-"/>
            </a:pPr>
            <a:r>
              <a:rPr lang="en-US" dirty="0" smtClean="0"/>
              <a:t>variables that stores the address in the memory location.</a:t>
            </a:r>
          </a:p>
          <a:p>
            <a:pPr>
              <a:buFontTx/>
              <a:buChar char="-"/>
            </a:pPr>
            <a:r>
              <a:rPr lang="en-US" dirty="0"/>
              <a:t>p</a:t>
            </a:r>
            <a:r>
              <a:rPr lang="en-US" dirty="0" smtClean="0"/>
              <a:t>oints to another memory location where the actual data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Constants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never changes.</a:t>
            </a:r>
          </a:p>
          <a:p>
            <a:endParaRPr lang="en-US" dirty="0"/>
          </a:p>
          <a:p>
            <a:r>
              <a:rPr lang="en-US" dirty="0" smtClean="0"/>
              <a:t>Uses the final type modifier in class definition.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final double pi = 3.14;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 Expressions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Expressions</a:t>
            </a:r>
          </a:p>
          <a:p>
            <a:pPr>
              <a:buFontTx/>
              <a:buChar char="-"/>
            </a:pPr>
            <a:r>
              <a:rPr lang="en-US" dirty="0" smtClean="0"/>
              <a:t>produces a result and returns a value.</a:t>
            </a:r>
          </a:p>
          <a:p>
            <a:pPr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an be any combination of variables, literals, and operators.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Purpose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o compute values.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o assign values to variables.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o control the flow of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special symbols that perform specific operations on one, two, or more operands and then returns a result.</a:t>
            </a:r>
            <a:endParaRPr lang="en-US" dirty="0"/>
          </a:p>
          <a:p>
            <a:pPr>
              <a:buFontTx/>
              <a:buChar char="-"/>
            </a:pPr>
            <a:r>
              <a:rPr lang="en-US" b="1" dirty="0" smtClean="0"/>
              <a:t>Arithmetic</a:t>
            </a:r>
          </a:p>
          <a:p>
            <a:pPr>
              <a:buFontTx/>
              <a:buChar char="-"/>
            </a:pPr>
            <a:r>
              <a:rPr lang="en-US" b="1" dirty="0" smtClean="0"/>
              <a:t>Increment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b="1" dirty="0" smtClean="0"/>
              <a:t>Decrement</a:t>
            </a:r>
          </a:p>
          <a:p>
            <a:pPr>
              <a:buFontTx/>
              <a:buChar char="-"/>
            </a:pPr>
            <a:r>
              <a:rPr lang="en-US" b="1" dirty="0" smtClean="0"/>
              <a:t>Assignment</a:t>
            </a:r>
          </a:p>
          <a:p>
            <a:pPr>
              <a:buFontTx/>
              <a:buChar char="-"/>
            </a:pPr>
            <a:r>
              <a:rPr lang="en-US" b="1" dirty="0" smtClean="0"/>
              <a:t>Relational</a:t>
            </a:r>
          </a:p>
          <a:p>
            <a:pPr>
              <a:buFontTx/>
              <a:buChar char="-"/>
            </a:pPr>
            <a:r>
              <a:rPr lang="en-US" b="1" dirty="0" smtClean="0"/>
              <a:t>Logical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Arithmetic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mathematical operators.</a:t>
            </a:r>
          </a:p>
          <a:p>
            <a:pPr marL="0" indent="0">
              <a:buNone/>
            </a:pPr>
            <a:r>
              <a:rPr lang="en-US" b="1" dirty="0" smtClean="0"/>
              <a:t>+</a:t>
            </a:r>
            <a:r>
              <a:rPr lang="en-US" dirty="0"/>
              <a:t>	</a:t>
            </a:r>
            <a:r>
              <a:rPr lang="en-US" dirty="0" smtClean="0"/>
              <a:t>Addition</a:t>
            </a:r>
          </a:p>
          <a:p>
            <a:pPr marL="0" indent="0">
              <a:buNone/>
            </a:pPr>
            <a:r>
              <a:rPr lang="en-US" b="1" dirty="0" smtClean="0"/>
              <a:t>-	</a:t>
            </a:r>
            <a:r>
              <a:rPr lang="en-US" dirty="0" smtClean="0"/>
              <a:t>Subtraction</a:t>
            </a:r>
          </a:p>
          <a:p>
            <a:pPr marL="0" indent="0">
              <a:buNone/>
            </a:pPr>
            <a:r>
              <a:rPr lang="en-US" b="1" dirty="0" smtClean="0"/>
              <a:t>*</a:t>
            </a:r>
            <a:r>
              <a:rPr lang="en-US" dirty="0"/>
              <a:t>	</a:t>
            </a:r>
            <a:r>
              <a:rPr lang="en-US" dirty="0" smtClean="0"/>
              <a:t>Multiplication</a:t>
            </a:r>
          </a:p>
          <a:p>
            <a:pPr marL="0" indent="0">
              <a:buNone/>
            </a:pPr>
            <a:r>
              <a:rPr lang="en-US" b="1" dirty="0" smtClean="0"/>
              <a:t>/</a:t>
            </a:r>
            <a:r>
              <a:rPr lang="en-US" dirty="0"/>
              <a:t>	</a:t>
            </a:r>
            <a:r>
              <a:rPr lang="en-US" dirty="0" smtClean="0"/>
              <a:t>Division</a:t>
            </a:r>
          </a:p>
          <a:p>
            <a:pPr marL="0" indent="0">
              <a:buNone/>
            </a:pPr>
            <a:r>
              <a:rPr lang="en-US" b="1" dirty="0" smtClean="0"/>
              <a:t>%</a:t>
            </a:r>
            <a:r>
              <a:rPr lang="en-US" dirty="0"/>
              <a:t>	</a:t>
            </a:r>
            <a:r>
              <a:rPr lang="en-US" dirty="0" smtClean="0"/>
              <a:t>Modulo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x = 6		//assign 6 to x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= 4		//assign 4 to y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x + 2	//x is equal to 8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= y - 3	//y is equal to 1</a:t>
            </a:r>
          </a:p>
          <a:p>
            <a:pPr marL="0" indent="0">
              <a:buNone/>
            </a:pPr>
            <a:r>
              <a:rPr lang="en-US" dirty="0"/>
              <a:t>z</a:t>
            </a:r>
            <a:r>
              <a:rPr lang="en-US" dirty="0" smtClean="0"/>
              <a:t> = x * y	//z is equal to 8</a:t>
            </a:r>
          </a:p>
          <a:p>
            <a:pPr marL="0" indent="0">
              <a:buNone/>
            </a:pPr>
            <a:r>
              <a:rPr lang="en-US" dirty="0"/>
              <a:t>z</a:t>
            </a:r>
            <a:r>
              <a:rPr lang="en-US" dirty="0" smtClean="0"/>
              <a:t> = x / y	//z is equal to 8</a:t>
            </a:r>
          </a:p>
          <a:p>
            <a:pPr marL="0" indent="0">
              <a:buNone/>
            </a:pPr>
            <a:r>
              <a:rPr lang="en-US" dirty="0"/>
              <a:t>z</a:t>
            </a:r>
            <a:r>
              <a:rPr lang="en-US" dirty="0" smtClean="0"/>
              <a:t> = x % y	//z is equal to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54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Increment and Decrement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++</a:t>
            </a:r>
            <a:r>
              <a:rPr lang="en-US" dirty="0" smtClean="0"/>
              <a:t> - Pre/post Increment</a:t>
            </a:r>
          </a:p>
          <a:p>
            <a:pPr marL="0" indent="0">
              <a:buNone/>
            </a:pPr>
            <a:r>
              <a:rPr lang="en-US" b="1" dirty="0" smtClean="0"/>
              <a:t>--</a:t>
            </a:r>
            <a:r>
              <a:rPr lang="en-US" dirty="0" smtClean="0"/>
              <a:t>   - Pre/post Decrement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5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z;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 = </a:t>
            </a:r>
            <a:r>
              <a:rPr lang="en-US" dirty="0" err="1" smtClean="0"/>
              <a:t>num</a:t>
            </a:r>
            <a:r>
              <a:rPr lang="en-US" dirty="0" smtClean="0"/>
              <a:t>++;	//z = 5</a:t>
            </a:r>
          </a:p>
          <a:p>
            <a:pPr marL="0" indent="0">
              <a:buNone/>
            </a:pPr>
            <a:r>
              <a:rPr lang="en-US" dirty="0" smtClean="0"/>
              <a:t>z = ++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  <a:r>
              <a:rPr lang="en-US" dirty="0"/>
              <a:t>	</a:t>
            </a:r>
            <a:r>
              <a:rPr lang="en-US" dirty="0" smtClean="0"/>
              <a:t>//z =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12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Assignment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=</a:t>
            </a:r>
            <a:r>
              <a:rPr lang="en-US" dirty="0" smtClean="0"/>
              <a:t>	Assignment</a:t>
            </a:r>
          </a:p>
          <a:p>
            <a:pPr marL="0" indent="0">
              <a:buNone/>
            </a:pPr>
            <a:r>
              <a:rPr lang="en-US" b="1" dirty="0" smtClean="0"/>
              <a:t>+=</a:t>
            </a:r>
            <a:r>
              <a:rPr lang="en-US" dirty="0" smtClean="0"/>
              <a:t>	Addition</a:t>
            </a:r>
          </a:p>
          <a:p>
            <a:pPr marL="0" indent="0">
              <a:buNone/>
            </a:pPr>
            <a:r>
              <a:rPr lang="en-US" b="1" dirty="0" smtClean="0"/>
              <a:t>-=</a:t>
            </a:r>
            <a:r>
              <a:rPr lang="en-US" dirty="0" smtClean="0"/>
              <a:t>	Subtraction</a:t>
            </a:r>
          </a:p>
          <a:p>
            <a:pPr marL="0" indent="0">
              <a:buNone/>
            </a:pPr>
            <a:r>
              <a:rPr lang="en-US" b="1" dirty="0" smtClean="0"/>
              <a:t>*=</a:t>
            </a:r>
            <a:r>
              <a:rPr lang="en-US" dirty="0" smtClean="0"/>
              <a:t>	Multiplication</a:t>
            </a:r>
          </a:p>
          <a:p>
            <a:pPr marL="0" indent="0">
              <a:buNone/>
            </a:pPr>
            <a:r>
              <a:rPr lang="en-US" b="1" dirty="0" smtClean="0"/>
              <a:t>/=</a:t>
            </a:r>
            <a:r>
              <a:rPr lang="en-US" dirty="0" smtClean="0"/>
              <a:t>	Division</a:t>
            </a:r>
          </a:p>
          <a:p>
            <a:pPr marL="0" indent="0">
              <a:buNone/>
            </a:pPr>
            <a:r>
              <a:rPr lang="en-US" b="1" dirty="0" smtClean="0"/>
              <a:t>%=</a:t>
            </a:r>
            <a:r>
              <a:rPr lang="en-US" dirty="0" smtClean="0"/>
              <a:t>	Modulo</a:t>
            </a:r>
          </a:p>
        </p:txBody>
      </p:sp>
    </p:spTree>
    <p:extLst>
      <p:ext uri="{BB962C8B-B14F-4D97-AF65-F5344CB8AC3E}">
        <p14:creationId xmlns:p14="http://schemas.microsoft.com/office/powerpoint/2010/main" val="2396091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= 8;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= 12;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3;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 = 15;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+= 1;	//same as (b = b + 1) = 13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-= 2;	//same as (a = a - 2) = 6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*= 2;	//same as (c = c * 2) = 6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 /= 5;	//same as (d = d / 5)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6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Structure of a Java </a:t>
            </a:r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Sample program: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Hello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public static void main(String []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(“Hello World”);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Conditional/Relational </a:t>
            </a:r>
            <a:r>
              <a:rPr lang="en-US" b="1" dirty="0" smtClean="0"/>
              <a:t>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Returns a true or false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==</a:t>
            </a:r>
            <a:r>
              <a:rPr lang="en-US" dirty="0" smtClean="0"/>
              <a:t>	is equal to</a:t>
            </a:r>
          </a:p>
          <a:p>
            <a:pPr marL="0" indent="0">
              <a:buNone/>
            </a:pPr>
            <a:r>
              <a:rPr lang="en-US" b="1" dirty="0" smtClean="0"/>
              <a:t>!=</a:t>
            </a:r>
            <a:r>
              <a:rPr lang="en-US" dirty="0" smtClean="0"/>
              <a:t>	not equal to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dirty="0" smtClean="0"/>
              <a:t>	less than</a:t>
            </a:r>
          </a:p>
          <a:p>
            <a:pPr marL="0" indent="0">
              <a:buNone/>
            </a:pPr>
            <a:r>
              <a:rPr lang="en-US" b="1" dirty="0" smtClean="0"/>
              <a:t>&lt;=</a:t>
            </a:r>
            <a:r>
              <a:rPr lang="en-US" dirty="0" smtClean="0"/>
              <a:t>	less than or equal to</a:t>
            </a:r>
          </a:p>
          <a:p>
            <a:pPr marL="0" indent="0">
              <a:buNone/>
            </a:pPr>
            <a:r>
              <a:rPr lang="en-US" b="1" dirty="0" smtClean="0"/>
              <a:t>&gt;</a:t>
            </a:r>
            <a:r>
              <a:rPr lang="en-US" dirty="0" smtClean="0"/>
              <a:t>	greater than</a:t>
            </a:r>
          </a:p>
          <a:p>
            <a:pPr marL="0" indent="0">
              <a:buNone/>
            </a:pPr>
            <a:r>
              <a:rPr lang="en-US" b="1" dirty="0" smtClean="0"/>
              <a:t>&gt;=</a:t>
            </a:r>
            <a:r>
              <a:rPr lang="en-US" dirty="0" smtClean="0"/>
              <a:t>	greater or equal 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492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Logical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AND</a:t>
            </a:r>
            <a:r>
              <a:rPr lang="en-US" dirty="0" smtClean="0"/>
              <a:t> operator </a:t>
            </a:r>
            <a:r>
              <a:rPr lang="en-US" b="1" dirty="0" smtClean="0"/>
              <a:t>(&amp;&amp;)</a:t>
            </a:r>
            <a:r>
              <a:rPr lang="en-US" dirty="0" smtClean="0"/>
              <a:t> – returns a true value if both statement/expression are true, otherwise returns a false value.</a:t>
            </a:r>
          </a:p>
          <a:p>
            <a:endParaRPr lang="en-US" dirty="0"/>
          </a:p>
          <a:p>
            <a:r>
              <a:rPr lang="en-US" b="1" dirty="0" smtClean="0"/>
              <a:t>OR</a:t>
            </a:r>
            <a:r>
              <a:rPr lang="en-US" dirty="0" smtClean="0"/>
              <a:t> operator </a:t>
            </a:r>
            <a:r>
              <a:rPr lang="en-US" b="1" dirty="0" smtClean="0"/>
              <a:t>(||)</a:t>
            </a:r>
            <a:r>
              <a:rPr lang="en-US" dirty="0" smtClean="0"/>
              <a:t> – returns a true value if either of the statement/expression is true, returns a false value if both statement/expression are false.</a:t>
            </a:r>
          </a:p>
          <a:p>
            <a:endParaRPr lang="en-US" dirty="0"/>
          </a:p>
          <a:p>
            <a:r>
              <a:rPr lang="en-US" b="1" dirty="0" smtClean="0"/>
              <a:t>NOT</a:t>
            </a:r>
            <a:r>
              <a:rPr lang="en-US" dirty="0" smtClean="0"/>
              <a:t> operator </a:t>
            </a:r>
            <a:r>
              <a:rPr lang="en-US" b="1" dirty="0" smtClean="0"/>
              <a:t>(!)</a:t>
            </a:r>
            <a:r>
              <a:rPr lang="en-US" dirty="0" smtClean="0"/>
              <a:t> – reverses the value of a statement/expression.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6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java.io.* 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Uses the class </a:t>
            </a:r>
            <a:r>
              <a:rPr lang="en-US" dirty="0" err="1" smtClean="0"/>
              <a:t>BufferedReader</a:t>
            </a:r>
            <a:r>
              <a:rPr lang="en-US" dirty="0" smtClean="0"/>
              <a:t> and </a:t>
            </a:r>
            <a:r>
              <a:rPr lang="en-US" dirty="0" err="1" smtClean="0"/>
              <a:t>InputStreamReader</a:t>
            </a:r>
            <a:r>
              <a:rPr lang="en-US" dirty="0" smtClean="0"/>
              <a:t> classes.</a:t>
            </a:r>
          </a:p>
          <a:p>
            <a:r>
              <a:rPr lang="en-US" dirty="0" smtClean="0"/>
              <a:t>Uses the default syntax: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java.io.*;	//at the top of the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static void main (String []</a:t>
            </a:r>
            <a:r>
              <a:rPr lang="en-US" dirty="0" err="1" smtClean="0"/>
              <a:t>args</a:t>
            </a:r>
            <a:r>
              <a:rPr lang="en-US" dirty="0" smtClean="0"/>
              <a:t>) throws Exception</a:t>
            </a:r>
          </a:p>
          <a:p>
            <a:pPr marL="0" indent="0">
              <a:buNone/>
            </a:pPr>
            <a:r>
              <a:rPr lang="en-US" dirty="0" smtClean="0"/>
              <a:t>//to handle exceptions for input and reading streams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</a:t>
            </a:r>
          </a:p>
          <a:p>
            <a:pPr marL="0" indent="0">
              <a:buNone/>
            </a:pPr>
            <a:r>
              <a:rPr lang="en-US" dirty="0" smtClean="0"/>
              <a:t>//to declare the input and output </a:t>
            </a:r>
            <a:r>
              <a:rPr lang="en-US" dirty="0" smtClean="0"/>
              <a:t>stream object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525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java.io.*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read the input you made through </a:t>
            </a:r>
            <a:r>
              <a:rPr lang="en-US" dirty="0" err="1" smtClean="0"/>
              <a:t>InputStreamReader</a:t>
            </a:r>
            <a:r>
              <a:rPr lang="en-US" dirty="0" smtClean="0"/>
              <a:t>, we </a:t>
            </a:r>
            <a:r>
              <a:rPr lang="en-US" dirty="0" smtClean="0"/>
              <a:t>use the </a:t>
            </a:r>
            <a:r>
              <a:rPr lang="en-US" dirty="0" err="1" smtClean="0"/>
              <a:t>BufferedReader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&lt;variable name&gt;.</a:t>
            </a:r>
            <a:r>
              <a:rPr lang="en-US" dirty="0" err="1" smtClean="0"/>
              <a:t>readLine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//default is at char/String literal.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java.util.Scanner</a:t>
            </a:r>
            <a:r>
              <a:rPr lang="en-US" b="1" dirty="0" smtClean="0"/>
              <a:t>; 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Scanner class.</a:t>
            </a:r>
          </a:p>
          <a:p>
            <a:r>
              <a:rPr lang="en-US" dirty="0" smtClean="0"/>
              <a:t>Uses the default syntax: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java.util.Scanner</a:t>
            </a:r>
            <a:r>
              <a:rPr lang="en-US" dirty="0" smtClean="0"/>
              <a:t>;  //at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//Declaration of the Scanner object</a:t>
            </a:r>
          </a:p>
          <a:p>
            <a:pPr marL="0" indent="0">
              <a:buNone/>
            </a:pPr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28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java.util.Scanner</a:t>
            </a:r>
            <a:r>
              <a:rPr lang="en-US" b="1" dirty="0" smtClean="0"/>
              <a:t>; 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-Returns values accordingly from the user.</a:t>
            </a:r>
          </a:p>
          <a:p>
            <a:r>
              <a:rPr lang="en-US" dirty="0" err="1" smtClean="0"/>
              <a:t>nextBoolean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extByte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nextDouble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nextFloat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nextInt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nextLine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nextLong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nextShort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87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Converting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convert </a:t>
            </a:r>
            <a:r>
              <a:rPr lang="en-US" dirty="0" smtClean="0"/>
              <a:t>from String to integer/real number, we call the parse method.</a:t>
            </a:r>
          </a:p>
          <a:p>
            <a:pPr marL="0" indent="0">
              <a:buNone/>
            </a:pPr>
            <a:r>
              <a:rPr lang="en-US" b="1" dirty="0" smtClean="0"/>
              <a:t>&lt;receiver</a:t>
            </a:r>
            <a:r>
              <a:rPr lang="en-US" b="1" dirty="0" smtClean="0"/>
              <a:t>&gt;&lt;</a:t>
            </a:r>
            <a:r>
              <a:rPr lang="en-US" b="1" dirty="0" err="1" smtClean="0"/>
              <a:t>methodname</a:t>
            </a:r>
            <a:r>
              <a:rPr lang="en-US" b="1" dirty="0" smtClean="0"/>
              <a:t>&gt;(parameter</a:t>
            </a:r>
            <a:r>
              <a:rPr lang="en-US" b="1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smtClean="0"/>
              <a:t>String to Integer: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Integer.parseInt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smtClean="0"/>
              <a:t>String to Real Number: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Double.parseDouble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461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Converting Data </a:t>
            </a:r>
            <a:r>
              <a:rPr lang="en-US" b="1" dirty="0" smtClean="0"/>
              <a:t>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convert </a:t>
            </a:r>
            <a:r>
              <a:rPr lang="en-US" dirty="0" smtClean="0"/>
              <a:t>integer/real number to </a:t>
            </a:r>
            <a:r>
              <a:rPr lang="en-US" dirty="0" smtClean="0"/>
              <a:t>String, we use </a:t>
            </a:r>
            <a:r>
              <a:rPr lang="en-US" dirty="0" smtClean="0"/>
              <a:t>“</a:t>
            </a:r>
            <a:r>
              <a:rPr lang="en-US" dirty="0" err="1" smtClean="0"/>
              <a:t>toString</a:t>
            </a:r>
            <a:r>
              <a:rPr lang="en-US" dirty="0" smtClean="0"/>
              <a:t>” </a:t>
            </a:r>
            <a:r>
              <a:rPr lang="en-US" dirty="0" smtClean="0"/>
              <a:t>method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Integer.toString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Double.toString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7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 Coding Guidelines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files must have the same name as class name and must end with .java extension.</a:t>
            </a:r>
          </a:p>
          <a:p>
            <a:r>
              <a:rPr lang="en-US" dirty="0" smtClean="0"/>
              <a:t>Use optional comments for documentation and readability.</a:t>
            </a:r>
          </a:p>
          <a:p>
            <a:r>
              <a:rPr lang="en-US" dirty="0" smtClean="0"/>
              <a:t>Use indents after every block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one or more actions to be performed during the execution of a program.</a:t>
            </a:r>
          </a:p>
          <a:p>
            <a:r>
              <a:rPr lang="en-US" dirty="0" smtClean="0"/>
              <a:t>Ends with a </a:t>
            </a:r>
            <a:r>
              <a:rPr lang="en-US" b="1" dirty="0" smtClean="0"/>
              <a:t>semi-colon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3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Block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 formed using by enclosing with </a:t>
            </a:r>
            <a:r>
              <a:rPr lang="en-US" b="1" dirty="0" smtClean="0"/>
              <a:t>curly</a:t>
            </a:r>
            <a:r>
              <a:rPr lang="en-US" dirty="0" smtClean="0"/>
              <a:t> </a:t>
            </a:r>
            <a:r>
              <a:rPr lang="en-US" b="1" dirty="0" smtClean="0"/>
              <a:t>braces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a group of statements inside.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7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Optional</a:t>
            </a:r>
            <a:r>
              <a:rPr lang="en-US" dirty="0" smtClean="0"/>
              <a:t> </a:t>
            </a:r>
            <a:r>
              <a:rPr lang="en-US" b="1" dirty="0" smtClean="0"/>
              <a:t>statement</a:t>
            </a:r>
            <a:r>
              <a:rPr lang="en-US" dirty="0" smtClean="0"/>
              <a:t> used to describe what a program or a line of program is doing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Types of comments:</a:t>
            </a:r>
          </a:p>
          <a:p>
            <a:r>
              <a:rPr lang="en-US" b="1" dirty="0" smtClean="0"/>
              <a:t>Block comments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/*This is a comment*/</a:t>
            </a:r>
          </a:p>
          <a:p>
            <a:r>
              <a:rPr lang="en-US" b="1" dirty="0" smtClean="0"/>
              <a:t>End-of-line</a:t>
            </a:r>
            <a:r>
              <a:rPr lang="en-US" dirty="0" smtClean="0"/>
              <a:t> </a:t>
            </a:r>
            <a:r>
              <a:rPr lang="en-US" b="1" dirty="0" smtClean="0"/>
              <a:t>comments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//This is a comment</a:t>
            </a:r>
          </a:p>
          <a:p>
            <a:r>
              <a:rPr lang="en-US" dirty="0" smtClean="0"/>
              <a:t>Java </a:t>
            </a:r>
            <a:r>
              <a:rPr lang="en-US" b="1" dirty="0" smtClean="0"/>
              <a:t>doc</a:t>
            </a:r>
            <a:r>
              <a:rPr lang="en-US" dirty="0" smtClean="0"/>
              <a:t> </a:t>
            </a:r>
            <a:r>
              <a:rPr lang="en-US" b="1" dirty="0" smtClean="0"/>
              <a:t>comments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/**This is a special comment or documentation**/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Identifiers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label variables, methods, classes and etc.</a:t>
            </a:r>
          </a:p>
          <a:p>
            <a:r>
              <a:rPr lang="en-US" dirty="0" smtClean="0"/>
              <a:t>Case-sensitive.</a:t>
            </a:r>
          </a:p>
          <a:p>
            <a:r>
              <a:rPr lang="en-US" dirty="0" smtClean="0"/>
              <a:t>May contain letters(a-z, A-Z), digits(0-9), underscore(_) and dollar sign($).</a:t>
            </a:r>
          </a:p>
          <a:p>
            <a:r>
              <a:rPr lang="en-US" dirty="0" smtClean="0"/>
              <a:t>Should not start with a digit or number.</a:t>
            </a:r>
          </a:p>
          <a:p>
            <a:r>
              <a:rPr lang="en-US" dirty="0" smtClean="0"/>
              <a:t>May not use Java keywords or reserve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Identifier Guidelines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your identifiers close to their functionality.</a:t>
            </a:r>
          </a:p>
          <a:p>
            <a:r>
              <a:rPr lang="en-US" dirty="0" smtClean="0"/>
              <a:t>Method and variable names start in lowercase while classes start in uppercase</a:t>
            </a:r>
          </a:p>
          <a:p>
            <a:r>
              <a:rPr lang="en-US" dirty="0" smtClean="0"/>
              <a:t>For multi-word identifiers, either use underscores to separate the words, or capitalize the start of each word.</a:t>
            </a:r>
          </a:p>
          <a:p>
            <a:r>
              <a:rPr lang="en-US" dirty="0" smtClean="0"/>
              <a:t>Avoid starting the identifiers using underscore(_).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MFI POWERPOINT TEMPLATE THEME" val="LRxL8pjX"/>
  <p:tag name="ARTICULATE_DESIGN_ID_OFFICE THEME" val="V2uKfpvK"/>
  <p:tag name="ARTICULATE_PROJECT_OPEN" val="0"/>
  <p:tag name="ARTICULATE_SLIDE_COUNT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FI PowerPoint Templat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I PowerPoint Template Theme" id="{6DD91A79-FB11-480A-8693-5A44C7482096}" vid="{72B84587-8669-4ECC-B927-9687ACF6C5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MFI PowerPoint Template Theme</Template>
  <TotalTime>862</TotalTime>
  <Words>1014</Words>
  <Application>Microsoft Office PowerPoint</Application>
  <PresentationFormat>On-screen Show (4:3)</PresentationFormat>
  <Paragraphs>264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MFI PowerPoint Template Theme</vt:lpstr>
      <vt:lpstr>Java</vt:lpstr>
      <vt:lpstr>Structure of a Java Program</vt:lpstr>
      <vt:lpstr>Structure of a Java Program</vt:lpstr>
      <vt:lpstr>Java Coding Guidelines</vt:lpstr>
      <vt:lpstr>Statements</vt:lpstr>
      <vt:lpstr>Block</vt:lpstr>
      <vt:lpstr>Comment</vt:lpstr>
      <vt:lpstr>Identifiers</vt:lpstr>
      <vt:lpstr>Identifier Guidelines</vt:lpstr>
      <vt:lpstr>Literals</vt:lpstr>
      <vt:lpstr>Data Types</vt:lpstr>
      <vt:lpstr>Java Primitive Data Types</vt:lpstr>
      <vt:lpstr>Java Primitive Data Types</vt:lpstr>
      <vt:lpstr>Java Primitive Data Types</vt:lpstr>
      <vt:lpstr>Java Primitive Data Types</vt:lpstr>
      <vt:lpstr>Java Variables</vt:lpstr>
      <vt:lpstr>Java Variables</vt:lpstr>
      <vt:lpstr>Guidelines in Declaring and Initializing Variables</vt:lpstr>
      <vt:lpstr>Guidelines in Declaring and Initializing Variables</vt:lpstr>
      <vt:lpstr>Displaying Variable Values</vt:lpstr>
      <vt:lpstr>Types of Variables</vt:lpstr>
      <vt:lpstr>Constants</vt:lpstr>
      <vt:lpstr>Java Expressions</vt:lpstr>
      <vt:lpstr>Operators</vt:lpstr>
      <vt:lpstr>Arithmetic Operator</vt:lpstr>
      <vt:lpstr>Arithmetic Operator</vt:lpstr>
      <vt:lpstr>Increment and Decrement Operator</vt:lpstr>
      <vt:lpstr>Assignment Operator</vt:lpstr>
      <vt:lpstr>Assignment Operator</vt:lpstr>
      <vt:lpstr>Conditional/Relational Operator</vt:lpstr>
      <vt:lpstr>Logical Operator</vt:lpstr>
      <vt:lpstr>java.io.* Package</vt:lpstr>
      <vt:lpstr>java.io.* Package</vt:lpstr>
      <vt:lpstr>java.util.Scanner; Package</vt:lpstr>
      <vt:lpstr>java.util.Scanner; Package</vt:lpstr>
      <vt:lpstr>Converting Data Types</vt:lpstr>
      <vt:lpstr>Converting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DEVPC</dc:creator>
  <cp:lastModifiedBy>MNL48 Alice</cp:lastModifiedBy>
  <cp:revision>57</cp:revision>
  <dcterms:created xsi:type="dcterms:W3CDTF">2014-04-22T07:57:55Z</dcterms:created>
  <dcterms:modified xsi:type="dcterms:W3CDTF">2019-09-11T04:25:11Z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623FFDBB-7139-4DA3-BE6A-4DD06B2EBECF</vt:lpwstr>
  </property>
  <property fmtid="{D5CDD505-2E9C-101B-9397-08002B2CF9AE}" pid="3" name="ArticulatePath">
    <vt:lpwstr>Presentation MFI Template</vt:lpwstr>
  </property>
</Properties>
</file>