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3"/>
  </p:notesMasterIdLst>
  <p:sldIdLst>
    <p:sldId id="256" r:id="rId2"/>
    <p:sldId id="257" r:id="rId3"/>
    <p:sldId id="258" r:id="rId4"/>
    <p:sldId id="260" r:id="rId5"/>
    <p:sldId id="277" r:id="rId6"/>
    <p:sldId id="284" r:id="rId7"/>
    <p:sldId id="263" r:id="rId8"/>
    <p:sldId id="264" r:id="rId9"/>
    <p:sldId id="272" r:id="rId10"/>
    <p:sldId id="266" r:id="rId11"/>
    <p:sldId id="267" r:id="rId12"/>
    <p:sldId id="285" r:id="rId13"/>
    <p:sldId id="269" r:id="rId14"/>
    <p:sldId id="270" r:id="rId15"/>
    <p:sldId id="271" r:id="rId16"/>
    <p:sldId id="265" r:id="rId17"/>
    <p:sldId id="273" r:id="rId18"/>
    <p:sldId id="274" r:id="rId19"/>
    <p:sldId id="275" r:id="rId20"/>
    <p:sldId id="276" r:id="rId21"/>
    <p:sldId id="261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8" r:id="rId31"/>
    <p:sldId id="289" r:id="rId32"/>
    <p:sldId id="290" r:id="rId33"/>
    <p:sldId id="293" r:id="rId34"/>
    <p:sldId id="291" r:id="rId35"/>
    <p:sldId id="294" r:id="rId36"/>
    <p:sldId id="292" r:id="rId37"/>
    <p:sldId id="295" r:id="rId38"/>
    <p:sldId id="296" r:id="rId39"/>
    <p:sldId id="297" r:id="rId40"/>
    <p:sldId id="298" r:id="rId41"/>
    <p:sldId id="302" r:id="rId42"/>
    <p:sldId id="301" r:id="rId43"/>
    <p:sldId id="303" r:id="rId44"/>
    <p:sldId id="305" r:id="rId45"/>
    <p:sldId id="306" r:id="rId46"/>
    <p:sldId id="314" r:id="rId47"/>
    <p:sldId id="307" r:id="rId48"/>
    <p:sldId id="308" r:id="rId49"/>
    <p:sldId id="309" r:id="rId50"/>
    <p:sldId id="310" r:id="rId51"/>
    <p:sldId id="311" r:id="rId52"/>
    <p:sldId id="312" r:id="rId53"/>
    <p:sldId id="315" r:id="rId54"/>
    <p:sldId id="313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37" r:id="rId71"/>
    <p:sldId id="324" r:id="rId72"/>
    <p:sldId id="327" r:id="rId73"/>
    <p:sldId id="328" r:id="rId74"/>
    <p:sldId id="329" r:id="rId75"/>
    <p:sldId id="331" r:id="rId76"/>
    <p:sldId id="330" r:id="rId77"/>
    <p:sldId id="332" r:id="rId78"/>
    <p:sldId id="333" r:id="rId79"/>
    <p:sldId id="334" r:id="rId80"/>
    <p:sldId id="335" r:id="rId81"/>
    <p:sldId id="336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E7BF12-A0E0-44EA-A0C8-7B29B061FD77}">
          <p14:sldIdLst>
            <p14:sldId id="256"/>
            <p14:sldId id="257"/>
            <p14:sldId id="258"/>
            <p14:sldId id="260"/>
            <p14:sldId id="277"/>
            <p14:sldId id="284"/>
            <p14:sldId id="263"/>
            <p14:sldId id="264"/>
            <p14:sldId id="272"/>
            <p14:sldId id="266"/>
            <p14:sldId id="267"/>
            <p14:sldId id="285"/>
            <p14:sldId id="269"/>
            <p14:sldId id="270"/>
            <p14:sldId id="271"/>
            <p14:sldId id="265"/>
            <p14:sldId id="273"/>
            <p14:sldId id="274"/>
            <p14:sldId id="275"/>
            <p14:sldId id="276"/>
            <p14:sldId id="261"/>
            <p14:sldId id="278"/>
            <p14:sldId id="279"/>
            <p14:sldId id="280"/>
            <p14:sldId id="281"/>
            <p14:sldId id="282"/>
            <p14:sldId id="283"/>
            <p14:sldId id="286"/>
            <p14:sldId id="287"/>
            <p14:sldId id="288"/>
            <p14:sldId id="289"/>
            <p14:sldId id="290"/>
            <p14:sldId id="293"/>
            <p14:sldId id="291"/>
            <p14:sldId id="294"/>
            <p14:sldId id="292"/>
            <p14:sldId id="295"/>
            <p14:sldId id="296"/>
            <p14:sldId id="297"/>
            <p14:sldId id="298"/>
            <p14:sldId id="302"/>
            <p14:sldId id="301"/>
            <p14:sldId id="303"/>
            <p14:sldId id="305"/>
            <p14:sldId id="306"/>
            <p14:sldId id="314"/>
            <p14:sldId id="307"/>
            <p14:sldId id="308"/>
            <p14:sldId id="309"/>
            <p14:sldId id="310"/>
            <p14:sldId id="311"/>
            <p14:sldId id="312"/>
            <p14:sldId id="315"/>
            <p14:sldId id="313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38"/>
            <p14:sldId id="339"/>
            <p14:sldId id="340"/>
            <p14:sldId id="341"/>
            <p14:sldId id="342"/>
            <p14:sldId id="343"/>
            <p14:sldId id="344"/>
            <p14:sldId id="337"/>
            <p14:sldId id="324"/>
            <p14:sldId id="327"/>
            <p14:sldId id="328"/>
            <p14:sldId id="329"/>
            <p14:sldId id="331"/>
            <p14:sldId id="330"/>
            <p14:sldId id="332"/>
            <p14:sldId id="333"/>
            <p14:sldId id="334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30" autoAdjust="0"/>
  </p:normalViewPr>
  <p:slideViewPr>
    <p:cSldViewPr snapToGrid="0">
      <p:cViewPr varScale="1">
        <p:scale>
          <a:sx n="86" d="100"/>
          <a:sy n="86" d="100"/>
        </p:scale>
        <p:origin x="60" y="198"/>
      </p:cViewPr>
      <p:guideLst/>
    </p:cSldViewPr>
  </p:slideViewPr>
  <p:outlineViewPr>
    <p:cViewPr>
      <p:scale>
        <a:sx n="33" d="100"/>
        <a:sy n="33" d="100"/>
      </p:scale>
      <p:origin x="0" y="-186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97D20-3D4D-4AF9-B724-83BE3E6238B3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0ACC1-2F20-4763-991B-3B6F9B083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6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4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7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16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59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41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96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13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17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1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0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99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13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7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8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4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7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0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6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4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0ACC1-2F20-4763-991B-3B6F9B0830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82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36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1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6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3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99C29B-123F-478F-8AE1-D96FC28B9FA5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41B402-903B-4D39-9B2B-28FC8F96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49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217" y="1087219"/>
            <a:ext cx="8001000" cy="2971801"/>
          </a:xfrm>
        </p:spPr>
        <p:txBody>
          <a:bodyPr>
            <a:noAutofit/>
          </a:bodyPr>
          <a:lstStyle/>
          <a:p>
            <a:r>
              <a:rPr lang="en-US" dirty="0" smtClean="0"/>
              <a:t>Program Logic Formulation with Programming with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4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BINARY TO DECIMAL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 smtClean="0"/>
              <a:t>11011</a:t>
            </a:r>
            <a:r>
              <a:rPr lang="en-US" sz="2600" b="1" baseline="-25000" dirty="0" smtClean="0"/>
              <a:t>2</a:t>
            </a:r>
            <a:r>
              <a:rPr lang="en-US" sz="2600" b="1" dirty="0" smtClean="0"/>
              <a:t>	 =   _____________		 	</a:t>
            </a:r>
            <a:r>
              <a:rPr lang="en-US" sz="1800" dirty="0" smtClean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1 + 2 + 8 + 16 =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28782"/>
              </p:ext>
            </p:extLst>
          </p:nvPr>
        </p:nvGraphicFramePr>
        <p:xfrm>
          <a:off x="1569422" y="291422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4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54419" y="4301666"/>
            <a:ext cx="20331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27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10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4419" y="1959416"/>
            <a:ext cx="20331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27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10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DECIMAL TO BINARY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	27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  = _____________</a:t>
            </a:r>
          </a:p>
          <a:p>
            <a:pPr marL="0" indent="0">
              <a:buNone/>
            </a:pPr>
            <a:r>
              <a:rPr lang="en-US" sz="2800" b="1" baseline="-250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27 / 2  = 13 r. 1</a:t>
            </a:r>
          </a:p>
          <a:p>
            <a:pPr marL="0" indent="0">
              <a:buNone/>
            </a:pPr>
            <a:r>
              <a:rPr lang="en-US" sz="2800" dirty="0"/>
              <a:t>	13 / 2 </a:t>
            </a:r>
            <a:r>
              <a:rPr lang="en-US" sz="2800" dirty="0" smtClean="0"/>
              <a:t> =   6 r. 1       			</a:t>
            </a:r>
          </a:p>
          <a:p>
            <a:pPr marL="0" indent="0">
              <a:buNone/>
            </a:pPr>
            <a:r>
              <a:rPr lang="en-US" sz="2800" dirty="0" smtClean="0"/>
              <a:t>	6 / 2 	  =   3 r. 0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3 / 2    =   1 r. 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05026" y="3431689"/>
            <a:ext cx="0" cy="209774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92422" y="5723068"/>
            <a:ext cx="912604" cy="179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06992" y="3291840"/>
            <a:ext cx="311973" cy="23774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5400000">
            <a:off x="2775473" y="5195944"/>
            <a:ext cx="537882" cy="4087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1097" y="3988117"/>
            <a:ext cx="20331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11011 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4278" y="2317993"/>
            <a:ext cx="20331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11011 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 animBg="1"/>
      <p:bldP spid="16" grpId="0" animBg="1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rmAutofit/>
          </a:bodyPr>
          <a:lstStyle/>
          <a:p>
            <a:r>
              <a:rPr lang="en-US" sz="2800" b="1" dirty="0"/>
              <a:t>BINARY TO </a:t>
            </a:r>
            <a:r>
              <a:rPr lang="en-US" sz="2800" b="1" dirty="0" smtClean="0"/>
              <a:t>HEXADECIMAL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 smtClean="0"/>
              <a:t>11011 </a:t>
            </a:r>
            <a:r>
              <a:rPr lang="en-US" sz="2600" b="1" baseline="-25000" dirty="0" smtClean="0"/>
              <a:t>2</a:t>
            </a:r>
            <a:r>
              <a:rPr lang="en-US" sz="2600" b="1" dirty="0" smtClean="0"/>
              <a:t>  = _____________</a:t>
            </a:r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r>
              <a:rPr lang="en-US" sz="2600" b="1" dirty="0" smtClean="0"/>
              <a:t>			</a:t>
            </a:r>
          </a:p>
          <a:p>
            <a:pPr marL="457200" lvl="1" indent="0">
              <a:buNone/>
            </a:pPr>
            <a:r>
              <a:rPr lang="en-US" sz="2600" b="1" dirty="0" smtClean="0"/>
              <a:t>																	</a:t>
            </a:r>
            <a:endParaRPr lang="en-US" sz="2600" b="1" dirty="0"/>
          </a:p>
          <a:p>
            <a:pPr marL="457200" lvl="1" indent="0">
              <a:buNone/>
            </a:pPr>
            <a:r>
              <a:rPr lang="en-US" sz="2600" b="1" dirty="0" smtClean="0"/>
              <a:t>		</a:t>
            </a:r>
            <a:r>
              <a:rPr lang="en-US" sz="2600" b="1" dirty="0"/>
              <a:t> </a:t>
            </a:r>
            <a:r>
              <a:rPr lang="en-US" sz="2600" b="1" dirty="0" smtClean="0"/>
              <a:t>  							</a:t>
            </a:r>
          </a:p>
          <a:p>
            <a:pPr marL="457200" lvl="1" indent="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</a:t>
            </a:r>
          </a:p>
          <a:p>
            <a:pPr marL="457200" lvl="1" indent="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	</a:t>
            </a:r>
            <a:r>
              <a:rPr lang="en-US" sz="2600" b="1" dirty="0"/>
              <a:t>	</a:t>
            </a:r>
            <a:r>
              <a:rPr lang="en-US" sz="2600" b="1" dirty="0" smtClean="0"/>
              <a:t>		</a:t>
            </a:r>
            <a:endParaRPr lang="en-US" sz="2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31937"/>
              </p:ext>
            </p:extLst>
          </p:nvPr>
        </p:nvGraphicFramePr>
        <p:xfrm>
          <a:off x="1278964" y="427170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4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885188" y="3940188"/>
            <a:ext cx="32273" cy="1339826"/>
          </a:xfrm>
          <a:prstGeom prst="line">
            <a:avLst/>
          </a:prstGeom>
          <a:ln w="7620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90797" y="5323443"/>
            <a:ext cx="2549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 + 2 + 8 = B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827" y="5324259"/>
            <a:ext cx="2549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 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5400000">
            <a:off x="7539624" y="5370648"/>
            <a:ext cx="594641" cy="39803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1732288" y="5351424"/>
            <a:ext cx="594641" cy="4518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04390" y="1750867"/>
            <a:ext cx="2549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1B 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16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63400"/>
              </p:ext>
            </p:extLst>
          </p:nvPr>
        </p:nvGraphicFramePr>
        <p:xfrm>
          <a:off x="1271791" y="274539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/>
      <p:bldP spid="16" grpId="0"/>
      <p:bldP spid="18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HEXADECIMAL TO BINARY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b="1" dirty="0" smtClean="0"/>
              <a:t>1B </a:t>
            </a:r>
            <a:r>
              <a:rPr lang="en-US" sz="2800" b="1" baseline="-25000" dirty="0" smtClean="0"/>
              <a:t>16</a:t>
            </a:r>
            <a:r>
              <a:rPr lang="en-US" sz="2800" b="1" dirty="0" smtClean="0"/>
              <a:t>  =  ___________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15518"/>
              </p:ext>
            </p:extLst>
          </p:nvPr>
        </p:nvGraphicFramePr>
        <p:xfrm>
          <a:off x="1271791" y="274539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8959"/>
              </p:ext>
            </p:extLst>
          </p:nvPr>
        </p:nvGraphicFramePr>
        <p:xfrm>
          <a:off x="1257449" y="388241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4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37877" y="5429982"/>
            <a:ext cx="4494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strike="dblStrike" dirty="0" smtClean="0">
                <a:solidFill>
                  <a:schemeClr val="bg2">
                    <a:lumMod val="75000"/>
                  </a:schemeClr>
                </a:solidFill>
              </a:rPr>
              <a:t>000</a:t>
            </a:r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11011 </a:t>
            </a:r>
            <a:r>
              <a:rPr lang="en-US" sz="2600" b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  =  11011 </a:t>
            </a:r>
            <a:r>
              <a:rPr lang="en-US" sz="2600" b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9985" y="1913469"/>
            <a:ext cx="1857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11011 </a:t>
            </a:r>
            <a:r>
              <a:rPr lang="en-US" sz="2600" b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BINARY TO OCTAL</a:t>
            </a:r>
          </a:p>
          <a:p>
            <a:pPr marL="0" indent="0">
              <a:buNone/>
            </a:pPr>
            <a:r>
              <a:rPr lang="en-US" sz="2800" b="1" dirty="0" smtClean="0"/>
              <a:t>		11011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 =  ___________</a:t>
            </a:r>
            <a:r>
              <a:rPr lang="en-US" sz="2800" b="1" baseline="-25000" dirty="0" smtClean="0"/>
              <a:t>  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	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endParaRPr lang="en-US" sz="2800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	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96727"/>
              </p:ext>
            </p:extLst>
          </p:nvPr>
        </p:nvGraphicFramePr>
        <p:xfrm>
          <a:off x="1176673" y="279589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67881"/>
              </p:ext>
            </p:extLst>
          </p:nvPr>
        </p:nvGraphicFramePr>
        <p:xfrm>
          <a:off x="1176673" y="422665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dblStrike" baseline="0" dirty="0" smtClean="0"/>
                        <a:t>4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23532" y="3961703"/>
            <a:ext cx="32273" cy="1339826"/>
          </a:xfrm>
          <a:prstGeom prst="line">
            <a:avLst/>
          </a:prstGeom>
          <a:ln w="76200"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53613" y="5538796"/>
            <a:ext cx="1857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 + 2 = 3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5885" y="5538796"/>
            <a:ext cx="1857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 + 2 = 3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5400000">
            <a:off x="3141540" y="5559106"/>
            <a:ext cx="594641" cy="4518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5400000">
            <a:off x="6982019" y="5559105"/>
            <a:ext cx="594641" cy="4518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38860" y="1700108"/>
            <a:ext cx="1857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33 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8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OCTAL TO BINARY</a:t>
            </a:r>
          </a:p>
          <a:p>
            <a:pPr marL="0" indent="0">
              <a:buNone/>
            </a:pPr>
            <a:r>
              <a:rPr lang="en-US" sz="2800" b="1" dirty="0" smtClean="0"/>
              <a:t>		33 </a:t>
            </a:r>
            <a:r>
              <a:rPr lang="en-US" sz="2800" b="1" baseline="-25000" dirty="0" smtClean="0"/>
              <a:t>8</a:t>
            </a:r>
            <a:r>
              <a:rPr lang="en-US" sz="2800" b="1" dirty="0" smtClean="0"/>
              <a:t> = _____________</a:t>
            </a:r>
            <a:endParaRPr lang="en-US" sz="2800" b="1" baseline="-25000" dirty="0"/>
          </a:p>
          <a:p>
            <a:pPr marL="0" indent="0">
              <a:buNone/>
            </a:pPr>
            <a:endParaRPr lang="en-US" sz="2800" b="1" dirty="0" smtClean="0"/>
          </a:p>
          <a:p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endParaRPr lang="en-US" sz="2800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6619"/>
              </p:ext>
            </p:extLst>
          </p:nvPr>
        </p:nvGraphicFramePr>
        <p:xfrm>
          <a:off x="1338038" y="255922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01539"/>
              </p:ext>
            </p:extLst>
          </p:nvPr>
        </p:nvGraphicFramePr>
        <p:xfrm>
          <a:off x="1321996" y="3796353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50602" y="5311648"/>
            <a:ext cx="4494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strike="dblStrike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11011 </a:t>
            </a:r>
            <a:r>
              <a:rPr lang="en-US" sz="2600" b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  =  11011 </a:t>
            </a:r>
            <a:r>
              <a:rPr lang="en-US" sz="2600" b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4833" y="1570428"/>
            <a:ext cx="1857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11011 </a:t>
            </a:r>
            <a:r>
              <a:rPr lang="en-US" sz="2600" b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26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600" b="1" baseline="-25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600" b="1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5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 on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25304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Addition </a:t>
            </a:r>
            <a:r>
              <a:rPr lang="en-US" sz="2800" dirty="0">
                <a:latin typeface="Arial Rounded MT Bold" panose="020F0704030504030204" pitchFamily="34" charset="0"/>
              </a:rPr>
              <a:t>of Binary </a:t>
            </a:r>
            <a:r>
              <a:rPr lang="en-US" sz="2800" dirty="0" smtClean="0">
                <a:latin typeface="Arial Rounded MT Bold" panose="020F0704030504030204" pitchFamily="34" charset="0"/>
              </a:rPr>
              <a:t>Numbers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en-US" sz="2400" dirty="0" smtClean="0">
                <a:latin typeface="Arial Rounded MT Bold" panose="020F0704030504030204" pitchFamily="34" charset="0"/>
              </a:rPr>
              <a:t>		</a:t>
            </a:r>
            <a:r>
              <a:rPr lang="en-US" sz="3200" dirty="0" smtClean="0">
                <a:latin typeface="Arial Rounded MT Bold" panose="020F0704030504030204" pitchFamily="34" charset="0"/>
              </a:rPr>
              <a:t>		0 </a:t>
            </a:r>
            <a:r>
              <a:rPr lang="en-US" sz="3200" dirty="0">
                <a:latin typeface="Arial Rounded MT Bold" panose="020F0704030504030204" pitchFamily="34" charset="0"/>
              </a:rPr>
              <a:t>+ 0 = 0</a:t>
            </a:r>
          </a:p>
          <a:p>
            <a:pPr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			</a:t>
            </a:r>
            <a:r>
              <a:rPr lang="en-US" sz="3200" dirty="0" smtClean="0">
                <a:latin typeface="Arial Rounded MT Bold" panose="020F0704030504030204" pitchFamily="34" charset="0"/>
              </a:rPr>
              <a:t>		0 + </a:t>
            </a:r>
            <a:r>
              <a:rPr lang="en-US" sz="3200" dirty="0">
                <a:latin typeface="Arial Rounded MT Bold" panose="020F0704030504030204" pitchFamily="34" charset="0"/>
              </a:rPr>
              <a:t>1 = 1</a:t>
            </a:r>
          </a:p>
          <a:p>
            <a:pPr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			</a:t>
            </a:r>
            <a:r>
              <a:rPr lang="en-US" sz="3200" dirty="0" smtClean="0">
                <a:latin typeface="Arial Rounded MT Bold" panose="020F0704030504030204" pitchFamily="34" charset="0"/>
              </a:rPr>
              <a:t>		1 </a:t>
            </a:r>
            <a:r>
              <a:rPr lang="en-US" sz="3200" dirty="0">
                <a:latin typeface="Arial Rounded MT Bold" panose="020F0704030504030204" pitchFamily="34" charset="0"/>
              </a:rPr>
              <a:t>+ 0 = 1</a:t>
            </a:r>
          </a:p>
          <a:p>
            <a:pPr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			</a:t>
            </a:r>
            <a:r>
              <a:rPr lang="en-US" sz="3200" dirty="0" smtClean="0">
                <a:latin typeface="Arial Rounded MT Bold" panose="020F0704030504030204" pitchFamily="34" charset="0"/>
              </a:rPr>
              <a:t>		1 </a:t>
            </a:r>
            <a:r>
              <a:rPr lang="en-US" sz="3200" dirty="0">
                <a:latin typeface="Arial Rounded MT Bold" panose="020F0704030504030204" pitchFamily="34" charset="0"/>
              </a:rPr>
              <a:t>+ 1 = 10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60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Subtraction of Binary </a:t>
            </a:r>
            <a:r>
              <a:rPr lang="en-US" sz="2800" dirty="0" smtClean="0">
                <a:latin typeface="Arial Rounded MT Bold" panose="020F0704030504030204" pitchFamily="34" charset="0"/>
              </a:rPr>
              <a:t>Numbers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en-US" sz="2400" dirty="0" smtClean="0">
                <a:latin typeface="Arial Rounded MT Bold" panose="020F0704030504030204" pitchFamily="34" charset="0"/>
              </a:rPr>
              <a:t>		</a:t>
            </a:r>
            <a:r>
              <a:rPr lang="en-US" sz="3200" dirty="0" smtClean="0">
                <a:latin typeface="Arial Rounded MT Bold" panose="020F0704030504030204" pitchFamily="34" charset="0"/>
              </a:rPr>
              <a:t>		</a:t>
            </a:r>
            <a:r>
              <a:rPr lang="en-US" sz="3200" dirty="0">
                <a:latin typeface="Arial Rounded MT Bold" panose="020F0704030504030204" pitchFamily="34" charset="0"/>
              </a:rPr>
              <a:t>0 - 0 = 0</a:t>
            </a:r>
          </a:p>
          <a:p>
            <a:pPr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			</a:t>
            </a:r>
            <a:r>
              <a:rPr lang="en-US" sz="3200" dirty="0" smtClean="0">
                <a:latin typeface="Arial Rounded MT Bold" panose="020F0704030504030204" pitchFamily="34" charset="0"/>
              </a:rPr>
              <a:t>		0 </a:t>
            </a:r>
            <a:r>
              <a:rPr lang="en-US" sz="3200" dirty="0">
                <a:latin typeface="Arial Rounded MT Bold" panose="020F0704030504030204" pitchFamily="34" charset="0"/>
              </a:rPr>
              <a:t>- 1 = -1</a:t>
            </a:r>
          </a:p>
          <a:p>
            <a:pPr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			</a:t>
            </a:r>
            <a:r>
              <a:rPr lang="en-US" sz="3200" dirty="0" smtClean="0">
                <a:latin typeface="Arial Rounded MT Bold" panose="020F0704030504030204" pitchFamily="34" charset="0"/>
              </a:rPr>
              <a:t>		1 </a:t>
            </a:r>
            <a:r>
              <a:rPr lang="en-US" sz="3200" dirty="0">
                <a:latin typeface="Arial Rounded MT Bold" panose="020F0704030504030204" pitchFamily="34" charset="0"/>
              </a:rPr>
              <a:t>- 0 = 1</a:t>
            </a:r>
          </a:p>
          <a:p>
            <a:pPr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			</a:t>
            </a:r>
            <a:r>
              <a:rPr lang="en-US" sz="3200" dirty="0" smtClean="0">
                <a:latin typeface="Arial Rounded MT Bold" panose="020F0704030504030204" pitchFamily="34" charset="0"/>
              </a:rPr>
              <a:t>		1 - </a:t>
            </a:r>
            <a:r>
              <a:rPr lang="en-US" sz="3200" dirty="0">
                <a:latin typeface="Arial Rounded MT Bold" panose="020F0704030504030204" pitchFamily="34" charset="0"/>
              </a:rPr>
              <a:t>1 = 0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284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Representation </a:t>
            </a:r>
            <a:r>
              <a:rPr lang="en-US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6975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066" y="279699"/>
            <a:ext cx="10374649" cy="6282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DATA REPRESENTATION</a:t>
            </a:r>
          </a:p>
          <a:p>
            <a:r>
              <a:rPr lang="en-US" sz="3200" dirty="0" smtClean="0"/>
              <a:t>INFORMATION AND LOGIC</a:t>
            </a:r>
          </a:p>
          <a:p>
            <a:r>
              <a:rPr lang="en-US" sz="3200" dirty="0" smtClean="0"/>
              <a:t>PROGRAMMING</a:t>
            </a:r>
          </a:p>
          <a:p>
            <a:r>
              <a:rPr lang="en-US" sz="3200" dirty="0" smtClean="0"/>
              <a:t>DATA STRUCTURE</a:t>
            </a:r>
          </a:p>
          <a:p>
            <a:r>
              <a:rPr lang="en-US" sz="3200" dirty="0" smtClean="0"/>
              <a:t>FLOWCHARTING</a:t>
            </a:r>
          </a:p>
          <a:p>
            <a:r>
              <a:rPr lang="en-US" sz="3200" dirty="0" smtClean="0"/>
              <a:t>ALGORITHMS</a:t>
            </a:r>
          </a:p>
          <a:p>
            <a:r>
              <a:rPr lang="en-US" sz="3200" dirty="0" smtClean="0"/>
              <a:t>PROGRAMMING IN C++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583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/>
              <a:t>Numeric Representation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333948"/>
            <a:ext cx="8534400" cy="57983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Numeric Data </a:t>
            </a:r>
            <a:endParaRPr lang="en-US" sz="2800" dirty="0" smtClean="0">
              <a:latin typeface="Arial Rounded MT Bold" panose="020F070403050403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Arial Rounded MT Bold" panose="020F0704030504030204" pitchFamily="34" charset="0"/>
              </a:rPr>
              <a:t>Decimal </a:t>
            </a:r>
            <a:r>
              <a:rPr lang="en-US" sz="2800" dirty="0" smtClean="0">
                <a:latin typeface="Arial Rounded MT Bold" panose="020F0704030504030204" pitchFamily="34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 	- Binary-Coded Decimal (BCD) Code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	- Unpacked </a:t>
            </a:r>
            <a:r>
              <a:rPr lang="en-US" sz="2800" dirty="0">
                <a:latin typeface="Arial Rounded MT Bold" panose="020F0704030504030204" pitchFamily="34" charset="0"/>
              </a:rPr>
              <a:t>Decimal Format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	- Packed </a:t>
            </a:r>
            <a:r>
              <a:rPr lang="en-US" sz="2800" dirty="0">
                <a:latin typeface="Arial Rounded MT Bold" panose="020F0704030504030204" pitchFamily="34" charset="0"/>
              </a:rPr>
              <a:t>Decimal </a:t>
            </a:r>
            <a:r>
              <a:rPr lang="en-US" sz="2800" dirty="0" smtClean="0">
                <a:latin typeface="Arial Rounded MT Bold" panose="020F0704030504030204" pitchFamily="34" charset="0"/>
              </a:rPr>
              <a:t>Format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</a:rPr>
              <a:t>Binary </a:t>
            </a:r>
            <a:r>
              <a:rPr lang="en-US" sz="2800" dirty="0" smtClean="0">
                <a:latin typeface="Arial Rounded MT Bold" panose="020F0704030504030204" pitchFamily="34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</a:t>
            </a:r>
            <a:r>
              <a:rPr lang="en-US" sz="2800" dirty="0" smtClean="0">
                <a:latin typeface="Arial Rounded MT Bold" panose="020F0704030504030204" pitchFamily="34" charset="0"/>
              </a:rPr>
              <a:t>- </a:t>
            </a:r>
            <a:r>
              <a:rPr lang="en-US" sz="2800" dirty="0">
                <a:latin typeface="Arial Rounded MT Bold" panose="020F0704030504030204" pitchFamily="34" charset="0"/>
              </a:rPr>
              <a:t>Negative Integers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	- Absolute </a:t>
            </a:r>
            <a:r>
              <a:rPr lang="en-US" sz="2800" dirty="0">
                <a:latin typeface="Arial Rounded MT Bold" panose="020F0704030504030204" pitchFamily="34" charset="0"/>
              </a:rPr>
              <a:t>Value Representation</a:t>
            </a:r>
          </a:p>
          <a:p>
            <a:pPr marL="914400" lvl="2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	- Complement </a:t>
            </a:r>
            <a:r>
              <a:rPr lang="en-US" sz="2800" dirty="0">
                <a:latin typeface="Arial Rounded MT Bold" panose="020F0704030504030204" pitchFamily="34" charset="0"/>
              </a:rPr>
              <a:t>Representation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	- Fixed </a:t>
            </a:r>
            <a:r>
              <a:rPr lang="en-US" sz="2800" dirty="0">
                <a:latin typeface="Arial Rounded MT Bold" panose="020F0704030504030204" pitchFamily="34" charset="0"/>
              </a:rPr>
              <a:t>Point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	- Floating Point</a:t>
            </a:r>
            <a:endParaRPr lang="en-US" sz="2600" dirty="0" smtClean="0">
              <a:latin typeface="Arial Rounded MT Bold" panose="020F0704030504030204" pitchFamily="34" charset="0"/>
            </a:endParaRPr>
          </a:p>
          <a:p>
            <a:endParaRPr lang="en-US" sz="28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err="1" smtClean="0"/>
              <a:t>DeciMal</a:t>
            </a:r>
            <a:r>
              <a:rPr lang="en-US" dirty="0" smtClean="0"/>
              <a:t>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2" y="1140312"/>
            <a:ext cx="9578583" cy="5110879"/>
          </a:xfrm>
        </p:spPr>
        <p:txBody>
          <a:bodyPr>
            <a:normAutofit/>
          </a:bodyPr>
          <a:lstStyle/>
          <a:p>
            <a:r>
              <a:rPr lang="en-US" sz="2800" b="1" dirty="0"/>
              <a:t>Binary-Coded Decimal (BCD) </a:t>
            </a:r>
            <a:r>
              <a:rPr lang="en-US" sz="2800" b="1" dirty="0" smtClean="0"/>
              <a:t>Code	</a:t>
            </a:r>
          </a:p>
          <a:p>
            <a:pPr marL="0" indent="0">
              <a:buNone/>
            </a:pPr>
            <a:r>
              <a:rPr lang="en-US" sz="2800" b="1" dirty="0" smtClean="0"/>
              <a:t>		</a:t>
            </a:r>
            <a:r>
              <a:rPr lang="en-US" sz="2800" dirty="0"/>
              <a:t>BCD uses </a:t>
            </a:r>
            <a:r>
              <a:rPr lang="en-US" sz="2800" b="1" dirty="0"/>
              <a:t>4-bit binary digits</a:t>
            </a:r>
            <a:r>
              <a:rPr lang="en-US" sz="2800" dirty="0"/>
              <a:t> that </a:t>
            </a:r>
            <a:r>
              <a:rPr lang="en-US" sz="2800" dirty="0" smtClean="0"/>
              <a:t>corresponds </a:t>
            </a:r>
            <a:r>
              <a:rPr lang="en-US" sz="2800" dirty="0"/>
              <a:t>to the numbers 0 to 9 of the </a:t>
            </a:r>
            <a:r>
              <a:rPr lang="en-US" sz="2800" dirty="0" smtClean="0"/>
              <a:t>	decimal </a:t>
            </a:r>
            <a:r>
              <a:rPr lang="en-US" sz="2800" dirty="0"/>
              <a:t>system.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	Ex .  </a:t>
            </a: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41176"/>
              </p:ext>
            </p:extLst>
          </p:nvPr>
        </p:nvGraphicFramePr>
        <p:xfrm>
          <a:off x="1698513" y="4872118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74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err="1"/>
              <a:t>DeciMal</a:t>
            </a:r>
            <a:r>
              <a:rPr lang="en-US" dirty="0"/>
              <a:t>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10536014" cy="5110879"/>
          </a:xfrm>
        </p:spPr>
        <p:txBody>
          <a:bodyPr>
            <a:normAutofit/>
          </a:bodyPr>
          <a:lstStyle/>
          <a:p>
            <a:r>
              <a:rPr lang="en-US" sz="2800" b="1" dirty="0"/>
              <a:t>Unpacked Decimal </a:t>
            </a:r>
            <a:r>
              <a:rPr lang="en-US" sz="2800" b="1" dirty="0" smtClean="0"/>
              <a:t>Format	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b="1" dirty="0"/>
              <a:t>	</a:t>
            </a:r>
            <a:r>
              <a:rPr lang="en-US" sz="2800" dirty="0"/>
              <a:t>The unpacked decimal format represents the values from 0 to 9 in the least significant 4 bits of 1 byte, and in the most significant 4 bits, which are called </a:t>
            </a:r>
            <a:r>
              <a:rPr lang="en-US" sz="2800" b="1" dirty="0"/>
              <a:t>zoned bits</a:t>
            </a:r>
            <a:r>
              <a:rPr lang="en-US" sz="2800" dirty="0"/>
              <a:t>.  The sign of the decimal number is stored in the zoned bits of the least significant 4 bits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	E</a:t>
            </a:r>
            <a:r>
              <a:rPr lang="en-US" sz="2800" b="1" dirty="0" smtClean="0"/>
              <a:t>x. +672  =  1111  0110  1111  0111  1100  0010</a:t>
            </a:r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19716" y="5529431"/>
            <a:ext cx="13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Zoned Bits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2432" y="5529431"/>
            <a:ext cx="13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Zoned Bits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5148" y="5529431"/>
            <a:ext cx="151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Sign Bits (+)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97449" y="5368066"/>
            <a:ext cx="10759" cy="161365"/>
          </a:xfrm>
          <a:prstGeom prst="straightConnector1">
            <a:avLst/>
          </a:prstGeom>
          <a:ln>
            <a:solidFill>
              <a:schemeClr val="bg2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794783" y="5368065"/>
            <a:ext cx="10759" cy="161365"/>
          </a:xfrm>
          <a:prstGeom prst="straightConnector1">
            <a:avLst/>
          </a:prstGeom>
          <a:ln>
            <a:solidFill>
              <a:schemeClr val="bg2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824390" y="5368065"/>
            <a:ext cx="10759" cy="161365"/>
          </a:xfrm>
          <a:prstGeom prst="straightConnector1">
            <a:avLst/>
          </a:prstGeom>
          <a:ln>
            <a:solidFill>
              <a:schemeClr val="bg2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7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err="1"/>
              <a:t>DeciMal</a:t>
            </a:r>
            <a:r>
              <a:rPr lang="en-US" dirty="0"/>
              <a:t>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2" y="1140312"/>
            <a:ext cx="10492983" cy="511087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Packed Decimal Format </a:t>
            </a:r>
            <a:r>
              <a:rPr lang="en-US" sz="2800" b="1" dirty="0" smtClean="0"/>
              <a:t>	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b="1" dirty="0"/>
              <a:t>	</a:t>
            </a:r>
            <a:r>
              <a:rPr lang="en-US" sz="2800" dirty="0"/>
              <a:t>In the packed decimal format, 1 byte represents a numeric value of 2 digits and the least significant 4 bits represent the sign.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	Ex.  +672  = 0110  0111  0010  1100</a:t>
            </a: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3929" y="4862457"/>
            <a:ext cx="151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Sign Bits (+)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748625" y="4701092"/>
            <a:ext cx="10759" cy="161365"/>
          </a:xfrm>
          <a:prstGeom prst="straightConnector1">
            <a:avLst/>
          </a:prstGeom>
          <a:ln>
            <a:solidFill>
              <a:schemeClr val="bg2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59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2" y="1140312"/>
            <a:ext cx="10439195" cy="543261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Negative </a:t>
            </a:r>
            <a:r>
              <a:rPr lang="en-US" sz="2800" dirty="0" smtClean="0">
                <a:latin typeface="Arial Rounded MT Bold" panose="020F0704030504030204" pitchFamily="34" charset="0"/>
              </a:rPr>
              <a:t>Integers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Absolute </a:t>
            </a:r>
            <a:r>
              <a:rPr lang="en-US" sz="2600" dirty="0"/>
              <a:t>Value </a:t>
            </a:r>
            <a:r>
              <a:rPr lang="en-US" sz="2600" dirty="0" smtClean="0"/>
              <a:t>Representation</a:t>
            </a:r>
          </a:p>
          <a:p>
            <a:pPr marL="457200" lvl="1" indent="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</a:t>
            </a:r>
            <a:r>
              <a:rPr lang="en-US" sz="2600" dirty="0" smtClean="0"/>
              <a:t>Here</a:t>
            </a:r>
            <a:r>
              <a:rPr lang="en-US" sz="2600" dirty="0"/>
              <a:t>, the first bit represents the sign, and </a:t>
            </a:r>
            <a:r>
              <a:rPr lang="en-US" sz="2600" dirty="0" smtClean="0"/>
              <a:t>the </a:t>
            </a:r>
            <a:r>
              <a:rPr lang="en-US" sz="2600" dirty="0"/>
              <a:t>seven other bits represent the numeric </a:t>
            </a:r>
            <a:r>
              <a:rPr lang="en-US" sz="2600" dirty="0" smtClean="0"/>
              <a:t>value</a:t>
            </a:r>
            <a:r>
              <a:rPr lang="en-US" sz="2600" dirty="0"/>
              <a:t>.  The range of numeric values that </a:t>
            </a:r>
            <a:r>
              <a:rPr lang="en-US" sz="2600" dirty="0" smtClean="0"/>
              <a:t>can</a:t>
            </a:r>
            <a:r>
              <a:rPr lang="en-US" sz="2600" dirty="0"/>
              <a:t> </a:t>
            </a:r>
            <a:r>
              <a:rPr lang="en-US" sz="2600" dirty="0" smtClean="0"/>
              <a:t>be </a:t>
            </a:r>
            <a:r>
              <a:rPr lang="en-US" sz="2600" dirty="0"/>
              <a:t>represented in decimal digits is from </a:t>
            </a:r>
            <a:r>
              <a:rPr lang="en-US" sz="2600" b="1" dirty="0"/>
              <a:t>-127</a:t>
            </a:r>
            <a:r>
              <a:rPr lang="en-US" sz="2600" dirty="0"/>
              <a:t> </a:t>
            </a:r>
            <a:r>
              <a:rPr lang="en-US" sz="2600" dirty="0" smtClean="0"/>
              <a:t>to </a:t>
            </a:r>
            <a:r>
              <a:rPr lang="en-US" sz="2600" b="1" dirty="0" smtClean="0"/>
              <a:t>127</a:t>
            </a:r>
            <a:r>
              <a:rPr lang="en-US" sz="2600" dirty="0" smtClean="0"/>
              <a:t>.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294"/>
              </p:ext>
            </p:extLst>
          </p:nvPr>
        </p:nvGraphicFramePr>
        <p:xfrm>
          <a:off x="1927368" y="436138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6011640" y="2391143"/>
            <a:ext cx="457200" cy="6164132"/>
          </a:xfrm>
          <a:prstGeom prst="rightBrac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66446" y="5244609"/>
            <a:ext cx="0" cy="35500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85354" y="5734985"/>
            <a:ext cx="193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7 Bits for value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1212" y="5701810"/>
            <a:ext cx="193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 Bit for sign </a:t>
            </a:r>
          </a:p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 (+), 0 ( - 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10844784" cy="543261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Negative </a:t>
            </a:r>
            <a:r>
              <a:rPr lang="en-US" sz="2800" dirty="0" smtClean="0">
                <a:latin typeface="Arial Rounded MT Bold" panose="020F0704030504030204" pitchFamily="34" charset="0"/>
              </a:rPr>
              <a:t>Integers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Complement Representation</a:t>
            </a:r>
          </a:p>
          <a:p>
            <a:pPr marL="457200" lvl="1" indent="0">
              <a:buNone/>
            </a:pPr>
            <a:r>
              <a:rPr lang="en-US" sz="2600" dirty="0"/>
              <a:t>		The complement is the number that 	indicates the quantity by which a numeric </a:t>
            </a:r>
            <a:r>
              <a:rPr lang="en-US" sz="2600" dirty="0" smtClean="0"/>
              <a:t>value </a:t>
            </a:r>
            <a:r>
              <a:rPr lang="en-US" sz="2600" b="1" dirty="0"/>
              <a:t>falls short</a:t>
            </a:r>
            <a:r>
              <a:rPr lang="en-US" sz="2600" dirty="0"/>
              <a:t> of a specific numeric value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 smtClean="0"/>
              <a:t>Ex. </a:t>
            </a:r>
            <a:r>
              <a:rPr lang="en-US" sz="2600" baseline="-25000" dirty="0" smtClean="0"/>
              <a:t>    </a:t>
            </a:r>
          </a:p>
          <a:p>
            <a:pPr marL="457200" lvl="1" indent="0">
              <a:buNone/>
            </a:pPr>
            <a:r>
              <a:rPr lang="en-US" sz="2600" dirty="0" smtClean="0"/>
              <a:t>		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914580" y="4237230"/>
            <a:ext cx="4234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2">
                    <a:lumMod val="75000"/>
                  </a:schemeClr>
                </a:solidFill>
              </a:rPr>
              <a:t>9’s Complement of 235</a:t>
            </a:r>
            <a:r>
              <a:rPr lang="en-US" sz="2600" baseline="-25000" dirty="0" smtClean="0">
                <a:solidFill>
                  <a:schemeClr val="bg2">
                    <a:lumMod val="75000"/>
                  </a:schemeClr>
                </a:solidFill>
              </a:rPr>
              <a:t>10</a:t>
            </a:r>
            <a:endParaRPr lang="en-US" sz="2600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9285" y="4237229"/>
            <a:ext cx="4365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2">
                    <a:lumMod val="75000"/>
                  </a:schemeClr>
                </a:solidFill>
              </a:rPr>
              <a:t>10’s Complement of 235</a:t>
            </a:r>
            <a:r>
              <a:rPr lang="en-US" sz="2600" baseline="-25000" dirty="0" smtClean="0">
                <a:solidFill>
                  <a:schemeClr val="bg2">
                    <a:lumMod val="75000"/>
                  </a:schemeClr>
                </a:solidFill>
              </a:rPr>
              <a:t>10</a:t>
            </a:r>
            <a:endParaRPr lang="en-US" sz="2600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7287" y="4729672"/>
            <a:ext cx="1390541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bg2">
                    <a:lumMod val="75000"/>
                  </a:schemeClr>
                </a:solidFill>
              </a:rPr>
              <a:t>   999</a:t>
            </a:r>
          </a:p>
          <a:p>
            <a:r>
              <a:rPr lang="en-US" sz="2600" u="sng" dirty="0" smtClean="0">
                <a:solidFill>
                  <a:schemeClr val="bg2">
                    <a:lumMod val="75000"/>
                  </a:schemeClr>
                </a:solidFill>
              </a:rPr>
              <a:t>-   235</a:t>
            </a:r>
          </a:p>
          <a:p>
            <a:r>
              <a:rPr lang="en-US" sz="2600" dirty="0" smtClean="0">
                <a:solidFill>
                  <a:schemeClr val="bg2">
                    <a:lumMod val="75000"/>
                  </a:schemeClr>
                </a:solidFill>
              </a:rPr>
              <a:t>    764</a:t>
            </a:r>
          </a:p>
          <a:p>
            <a:r>
              <a:rPr lang="en-US" sz="2600" baseline="-25000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endParaRPr lang="en-US" sz="2600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5487" y="4754313"/>
            <a:ext cx="296897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bg2">
                    <a:lumMod val="75000"/>
                  </a:schemeClr>
                </a:solidFill>
              </a:rPr>
              <a:t>  1000 (999 + 1)</a:t>
            </a:r>
          </a:p>
          <a:p>
            <a:r>
              <a:rPr lang="en-US" sz="2600" u="sng" dirty="0" smtClean="0">
                <a:solidFill>
                  <a:schemeClr val="bg2">
                    <a:lumMod val="75000"/>
                  </a:schemeClr>
                </a:solidFill>
              </a:rPr>
              <a:t>-   235</a:t>
            </a:r>
          </a:p>
          <a:p>
            <a:r>
              <a:rPr lang="en-US" sz="2600" dirty="0" smtClean="0">
                <a:solidFill>
                  <a:schemeClr val="bg2">
                    <a:lumMod val="75000"/>
                  </a:schemeClr>
                </a:solidFill>
              </a:rPr>
              <a:t>    765</a:t>
            </a:r>
          </a:p>
          <a:p>
            <a:r>
              <a:rPr lang="en-US" sz="2600" baseline="-25000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endParaRPr lang="en-US" sz="2600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11008070" cy="5432610"/>
          </a:xfrm>
        </p:spPr>
        <p:txBody>
          <a:bodyPr>
            <a:normAutofit/>
          </a:bodyPr>
          <a:lstStyle/>
          <a:p>
            <a:r>
              <a:rPr lang="en-US" sz="2800" b="1" dirty="0"/>
              <a:t>Fixed </a:t>
            </a:r>
            <a:r>
              <a:rPr lang="en-US" sz="2800" b="1" dirty="0" smtClean="0"/>
              <a:t>Point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	The fixed point is a data representation </a:t>
            </a:r>
            <a:r>
              <a:rPr lang="en-US" sz="2800" dirty="0" smtClean="0"/>
              <a:t>	format 	used </a:t>
            </a:r>
            <a:r>
              <a:rPr lang="en-US" sz="2800" dirty="0"/>
              <a:t>mainly when integer type data </a:t>
            </a:r>
            <a:r>
              <a:rPr lang="en-US" sz="2800" dirty="0" smtClean="0"/>
              <a:t>	is</a:t>
            </a:r>
            <a:r>
              <a:rPr lang="en-US" sz="2800" dirty="0"/>
              <a:t> </a:t>
            </a:r>
            <a:r>
              <a:rPr lang="en-US" sz="2800" dirty="0" smtClean="0"/>
              <a:t>processed</a:t>
            </a:r>
            <a:r>
              <a:rPr lang="en-US" sz="2800" dirty="0"/>
              <a:t>, therefore, it is also called </a:t>
            </a:r>
            <a:r>
              <a:rPr lang="en-US" sz="2800" b="1" dirty="0"/>
              <a:t>integer </a:t>
            </a:r>
            <a:r>
              <a:rPr lang="en-US" sz="2800" b="1" dirty="0" smtClean="0"/>
              <a:t>	type</a:t>
            </a:r>
            <a:r>
              <a:rPr lang="en-US" sz="2800" dirty="0"/>
              <a:t>.  The range of representable values is </a:t>
            </a:r>
            <a:r>
              <a:rPr lang="en-US" sz="2800" dirty="0" smtClean="0"/>
              <a:t>-	</a:t>
            </a:r>
            <a:r>
              <a:rPr lang="en-US" sz="2800" b="1" dirty="0" smtClean="0"/>
              <a:t>215</a:t>
            </a:r>
            <a:r>
              <a:rPr lang="en-US" sz="2800" dirty="0" smtClean="0"/>
              <a:t> to </a:t>
            </a:r>
            <a:r>
              <a:rPr lang="en-US" sz="2800" dirty="0"/>
              <a:t>(</a:t>
            </a:r>
            <a:r>
              <a:rPr lang="en-US" sz="2800" b="1" dirty="0"/>
              <a:t>215-1</a:t>
            </a:r>
            <a:r>
              <a:rPr lang="en-US" sz="2800" dirty="0"/>
              <a:t>) = </a:t>
            </a:r>
            <a:r>
              <a:rPr lang="en-US" sz="2800" b="1" dirty="0"/>
              <a:t>-32,768</a:t>
            </a:r>
            <a:r>
              <a:rPr lang="en-US" sz="2800" dirty="0"/>
              <a:t> to </a:t>
            </a:r>
            <a:r>
              <a:rPr lang="en-US" sz="2800" b="1" dirty="0"/>
              <a:t>32,767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Ex. 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47819"/>
              </p:ext>
            </p:extLst>
          </p:nvPr>
        </p:nvGraphicFramePr>
        <p:xfrm>
          <a:off x="2064658" y="42466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6161974" y="1881583"/>
            <a:ext cx="457200" cy="7052626"/>
          </a:xfrm>
          <a:prstGeom prst="rightBrac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1390" y="5179296"/>
            <a:ext cx="0" cy="35500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3499" y="5636497"/>
            <a:ext cx="193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 Bit for sign </a:t>
            </a:r>
          </a:p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 (+), 0 ( - 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2441" y="5724100"/>
            <a:ext cx="243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15 Bits for the value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10910098" cy="543261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Floating Point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	The floating point format is used to represent 	</a:t>
            </a:r>
            <a:r>
              <a:rPr lang="en-US" sz="2800" b="1" dirty="0" smtClean="0"/>
              <a:t>real number</a:t>
            </a:r>
            <a:r>
              <a:rPr lang="en-US" sz="2800" dirty="0" smtClean="0"/>
              <a:t> data type.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					</a:t>
            </a:r>
          </a:p>
          <a:p>
            <a:pPr marL="457200" lvl="1" indent="0">
              <a:buNone/>
            </a:pP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62190"/>
              </p:ext>
            </p:extLst>
          </p:nvPr>
        </p:nvGraphicFramePr>
        <p:xfrm>
          <a:off x="1748971" y="334312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 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883229" y="4256314"/>
            <a:ext cx="0" cy="99060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5157" y="5353469"/>
            <a:ext cx="193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 Bit for sign </a:t>
            </a:r>
          </a:p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1 (+), 0 ( - 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41171" y="4256314"/>
            <a:ext cx="1" cy="49530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7059" y="4814305"/>
            <a:ext cx="22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Exponent Portion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6570188" y="1674435"/>
            <a:ext cx="457200" cy="5822539"/>
          </a:xfrm>
          <a:prstGeom prst="rightBrac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89661" y="4806239"/>
            <a:ext cx="22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Mantissa Portion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6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&amp; Logic </a:t>
            </a:r>
          </a:p>
        </p:txBody>
      </p:sp>
    </p:spTree>
    <p:extLst>
      <p:ext uri="{BB962C8B-B14F-4D97-AF65-F5344CB8AC3E}">
        <p14:creationId xmlns:p14="http://schemas.microsoft.com/office/powerpoint/2010/main" val="28605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/>
              <a:t>Information &amp;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Operations </a:t>
            </a:r>
            <a:r>
              <a:rPr lang="en-US" sz="2800" dirty="0"/>
              <a:t>which can be processed in a computer are not limited to arithmetic formulas.  By assigning a value to a sentence, sentence operations can be performed.  These sentence operations are called </a:t>
            </a:r>
            <a:r>
              <a:rPr lang="en-US" sz="2800" b="1" dirty="0"/>
              <a:t>propositions</a:t>
            </a:r>
            <a:r>
              <a:rPr lang="en-US" sz="2800" dirty="0"/>
              <a:t> to which a value “</a:t>
            </a:r>
            <a:r>
              <a:rPr lang="en-US" sz="2800" b="1" dirty="0"/>
              <a:t>true</a:t>
            </a:r>
            <a:r>
              <a:rPr lang="en-US" sz="2800" dirty="0"/>
              <a:t>” or “</a:t>
            </a:r>
            <a:r>
              <a:rPr lang="en-US" sz="2800" b="1" dirty="0"/>
              <a:t>false</a:t>
            </a:r>
            <a:r>
              <a:rPr lang="en-US" sz="2800" dirty="0"/>
              <a:t>” can be assigned.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54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/>
              <a:t>Information &amp;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Logical </a:t>
            </a:r>
            <a:r>
              <a:rPr lang="en-US" sz="2800" b="1" dirty="0" smtClean="0"/>
              <a:t>Operation</a:t>
            </a:r>
          </a:p>
          <a:p>
            <a:pPr marL="457200" lvl="1" indent="0">
              <a:buNone/>
            </a:pPr>
            <a:r>
              <a:rPr lang="en-US" sz="2600" dirty="0" smtClean="0"/>
              <a:t>	Since the expression of the logical significance with words becomes lengthy and it is not suitable for computer operations, logical relations are represented with symbols.  Thy symbols that represent these </a:t>
            </a:r>
            <a:r>
              <a:rPr lang="en-US" sz="2600" b="1" dirty="0" smtClean="0"/>
              <a:t>propositional operations</a:t>
            </a:r>
            <a:r>
              <a:rPr lang="en-US" sz="2600" dirty="0" smtClean="0"/>
              <a:t> ( or logical operations) are called </a:t>
            </a:r>
            <a:r>
              <a:rPr lang="en-US" sz="2600" b="1" dirty="0" smtClean="0"/>
              <a:t>logical symbols</a:t>
            </a:r>
            <a:r>
              <a:rPr lang="en-US" sz="2600" dirty="0" smtClean="0"/>
              <a:t> or logical connectors.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471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/>
              <a:t>Information &amp;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Negation (NOT)</a:t>
            </a:r>
          </a:p>
          <a:p>
            <a:pPr marL="0" indent="0">
              <a:buNone/>
            </a:pPr>
            <a:r>
              <a:rPr lang="en-US" sz="2800" b="1" dirty="0" smtClean="0"/>
              <a:t>		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87847"/>
              </p:ext>
            </p:extLst>
          </p:nvPr>
        </p:nvGraphicFramePr>
        <p:xfrm>
          <a:off x="1806091" y="275286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0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/>
              <a:t>Information &amp;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Logical Product (AND)</a:t>
            </a:r>
          </a:p>
          <a:p>
            <a:pPr marL="0" indent="0">
              <a:buNone/>
            </a:pPr>
            <a:r>
              <a:rPr lang="en-US" sz="2800" b="1" dirty="0" smtClean="0"/>
              <a:t>		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04816"/>
              </p:ext>
            </p:extLst>
          </p:nvPr>
        </p:nvGraphicFramePr>
        <p:xfrm>
          <a:off x="1816846" y="255922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l-GR" dirty="0" smtClean="0"/>
                        <a:t>Λ</a:t>
                      </a:r>
                      <a:r>
                        <a:rPr lang="en-US" dirty="0" smtClean="0"/>
                        <a:t>q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/>
              <a:t>Information &amp;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Negative AND (NAND)</a:t>
            </a:r>
            <a:r>
              <a:rPr lang="en-US" sz="2800" b="1" dirty="0" smtClean="0"/>
              <a:t>		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78518"/>
              </p:ext>
            </p:extLst>
          </p:nvPr>
        </p:nvGraphicFramePr>
        <p:xfrm>
          <a:off x="1816846" y="255922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</a:t>
                      </a:r>
                      <a:r>
                        <a:rPr lang="en-US" dirty="0" err="1" smtClean="0"/>
                        <a:t>pVq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/>
              <a:t>Information &amp;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Logical Sum (OR)</a:t>
            </a:r>
            <a:r>
              <a:rPr lang="en-US" sz="2800" b="1" dirty="0" smtClean="0"/>
              <a:t>		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39728"/>
              </p:ext>
            </p:extLst>
          </p:nvPr>
        </p:nvGraphicFramePr>
        <p:xfrm>
          <a:off x="1816846" y="255922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pVq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92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/>
              <a:t>Information &amp;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Negative Logical </a:t>
            </a:r>
            <a:r>
              <a:rPr lang="en-US" sz="2800" dirty="0"/>
              <a:t>Sum (OR)</a:t>
            </a:r>
            <a:r>
              <a:rPr lang="en-US" sz="2800" b="1" dirty="0" smtClean="0"/>
              <a:t>		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75575"/>
              </p:ext>
            </p:extLst>
          </p:nvPr>
        </p:nvGraphicFramePr>
        <p:xfrm>
          <a:off x="1816846" y="255922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¬</a:t>
                      </a:r>
                      <a:r>
                        <a:rPr lang="en-US" dirty="0" err="1" smtClean="0"/>
                        <a:t>pVq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/>
              <a:t>Information &amp;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Exclusive OR (EOR</a:t>
            </a:r>
            <a:r>
              <a:rPr lang="en-US" sz="2800" dirty="0" smtClean="0"/>
              <a:t>)</a:t>
            </a:r>
            <a:r>
              <a:rPr lang="en-US" sz="2800" b="1" dirty="0" smtClean="0"/>
              <a:t>		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71809"/>
              </p:ext>
            </p:extLst>
          </p:nvPr>
        </p:nvGraphicFramePr>
        <p:xfrm>
          <a:off x="1816846" y="255922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pVq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53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 smtClean="0"/>
              <a:t>Programming Language</a:t>
            </a:r>
          </a:p>
          <a:p>
            <a:pPr marL="457200" lvl="1" indent="0">
              <a:buNone/>
            </a:pPr>
            <a:r>
              <a:rPr lang="en-US" sz="2600" dirty="0" smtClean="0"/>
              <a:t>	is </a:t>
            </a:r>
            <a:r>
              <a:rPr lang="en-US" sz="2600" dirty="0"/>
              <a:t>a formal language that specifies </a:t>
            </a:r>
            <a:r>
              <a:rPr lang="en-US" sz="2600" b="1" dirty="0"/>
              <a:t>a set of instructions</a:t>
            </a:r>
            <a:r>
              <a:rPr lang="en-US" sz="2600" dirty="0"/>
              <a:t> that can be used to produce various kinds of output. </a:t>
            </a: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3757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General-purpose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 Low-level </a:t>
            </a:r>
            <a:r>
              <a:rPr lang="en-US" sz="2800" b="1" dirty="0" smtClean="0"/>
              <a:t>Languages (machine-oriented)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		 </a:t>
            </a:r>
            <a:r>
              <a:rPr lang="en-US" sz="2800" dirty="0"/>
              <a:t>- A programming language that have </a:t>
            </a:r>
            <a:r>
              <a:rPr lang="en-US" sz="2800" dirty="0" smtClean="0"/>
              <a:t>		one-to-one </a:t>
            </a:r>
            <a:r>
              <a:rPr lang="en-US" sz="2800" dirty="0"/>
              <a:t>correspondence between their </a:t>
            </a:r>
            <a:r>
              <a:rPr lang="en-US" sz="2800" dirty="0" smtClean="0"/>
              <a:t>	instructions </a:t>
            </a:r>
            <a:r>
              <a:rPr lang="en-US" sz="2800" dirty="0"/>
              <a:t>and those of corresponding </a:t>
            </a:r>
            <a:r>
              <a:rPr lang="en-US" sz="2800" dirty="0" smtClean="0"/>
              <a:t>	machine </a:t>
            </a:r>
            <a:r>
              <a:rPr lang="en-US" sz="2800" dirty="0"/>
              <a:t>language.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	 - A programming language that provides </a:t>
            </a:r>
            <a:r>
              <a:rPr lang="en-US" sz="2800" dirty="0" smtClean="0"/>
              <a:t>	little </a:t>
            </a:r>
            <a:r>
              <a:rPr lang="en-US" sz="2800" dirty="0"/>
              <a:t>or no abstraction from a computer’s </a:t>
            </a:r>
            <a:r>
              <a:rPr lang="en-US" sz="2800" dirty="0" smtClean="0"/>
              <a:t>	instruction </a:t>
            </a:r>
            <a:r>
              <a:rPr lang="en-US" sz="2800" dirty="0"/>
              <a:t>set architecture. </a:t>
            </a:r>
            <a:r>
              <a:rPr lang="en-US" sz="2600" dirty="0" smtClean="0"/>
              <a:t>	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7464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Binary Numbers</a:t>
            </a:r>
          </a:p>
          <a:p>
            <a:pPr marL="0" indent="0">
              <a:buNone/>
            </a:pPr>
            <a:r>
              <a:rPr lang="en-US" sz="2600" b="1" dirty="0" smtClean="0"/>
              <a:t>		</a:t>
            </a:r>
            <a:r>
              <a:rPr lang="en-US" sz="2600" dirty="0" smtClean="0"/>
              <a:t>These are base 2 numbers represented by </a:t>
            </a:r>
            <a:r>
              <a:rPr lang="en-US" sz="2600" b="1" dirty="0" smtClean="0"/>
              <a:t>0</a:t>
            </a:r>
            <a:r>
              <a:rPr lang="en-US" sz="2600" dirty="0" smtClean="0"/>
              <a:t> 	and </a:t>
            </a:r>
            <a:r>
              <a:rPr lang="en-US" sz="2600" b="1" dirty="0" smtClean="0"/>
              <a:t>1</a:t>
            </a:r>
          </a:p>
          <a:p>
            <a:pPr marL="0" indent="0">
              <a:buNone/>
            </a:pPr>
            <a:r>
              <a:rPr lang="en-US" sz="2600" b="1" dirty="0"/>
              <a:t>	</a:t>
            </a:r>
            <a:r>
              <a:rPr lang="en-US" sz="2400" b="1" dirty="0" smtClean="0"/>
              <a:t>- </a:t>
            </a:r>
            <a:r>
              <a:rPr lang="en-US" sz="2600" b="1" dirty="0"/>
              <a:t>Bit (Binary bit)</a:t>
            </a:r>
            <a:endParaRPr lang="en-US" sz="2600" dirty="0" smtClean="0"/>
          </a:p>
          <a:p>
            <a:pPr marL="0" indent="0">
              <a:buNone/>
            </a:pPr>
            <a:r>
              <a:rPr lang="en-US" sz="3000" b="1" dirty="0" smtClean="0"/>
              <a:t>   			</a:t>
            </a:r>
            <a:r>
              <a:rPr lang="en-US" sz="2600" dirty="0" smtClean="0"/>
              <a:t>is 1 digit of the binary number system. It is 		   the smallest unit that represents data inside 			   the computer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b="1" dirty="0" smtClean="0"/>
              <a:t>Bytes</a:t>
            </a:r>
          </a:p>
          <a:p>
            <a:pPr marL="0" indent="0">
              <a:buNone/>
            </a:pPr>
            <a:r>
              <a:rPr lang="en-US" sz="3000" b="1" dirty="0"/>
              <a:t>		</a:t>
            </a:r>
            <a:r>
              <a:rPr lang="en-US" sz="3000" b="1" dirty="0" smtClean="0"/>
              <a:t>	</a:t>
            </a:r>
            <a:r>
              <a:rPr lang="en-US" sz="2600" dirty="0" smtClean="0"/>
              <a:t>is </a:t>
            </a:r>
            <a:r>
              <a:rPr lang="en-US" sz="2600" dirty="0"/>
              <a:t>a unit that represents 1 character </a:t>
            </a:r>
            <a:r>
              <a:rPr lang="en-US" sz="2600" dirty="0" smtClean="0"/>
              <a:t>or 	  		   number with </a:t>
            </a:r>
            <a:r>
              <a:rPr lang="en-US" sz="2600" b="1" dirty="0"/>
              <a:t>8 </a:t>
            </a:r>
            <a:r>
              <a:rPr lang="en-US" sz="2600" b="1" dirty="0" smtClean="0"/>
              <a:t>bits</a:t>
            </a:r>
            <a:r>
              <a:rPr lang="en-US" sz="2600" dirty="0" smtClean="0"/>
              <a:t>.	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157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General-purpose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 smtClean="0"/>
              <a:t> Low-level Languages (machine-oriented)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Machine Languages</a:t>
            </a:r>
          </a:p>
          <a:p>
            <a:pPr marL="457200" lvl="1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A </a:t>
            </a:r>
            <a:r>
              <a:rPr lang="en-US" sz="2400" b="1" dirty="0"/>
              <a:t>machine code</a:t>
            </a:r>
            <a:r>
              <a:rPr lang="en-US" sz="2400" dirty="0"/>
              <a:t> consist of a string of </a:t>
            </a:r>
            <a:r>
              <a:rPr lang="en-US" sz="2400" b="1" dirty="0"/>
              <a:t>0</a:t>
            </a:r>
            <a:r>
              <a:rPr lang="en-US" sz="2400" dirty="0"/>
              <a:t>’s and </a:t>
            </a:r>
            <a:r>
              <a:rPr lang="en-US" sz="2400" dirty="0" smtClean="0"/>
              <a:t>	</a:t>
            </a:r>
            <a:r>
              <a:rPr lang="en-US" sz="2400" b="1" dirty="0" smtClean="0"/>
              <a:t>1</a:t>
            </a:r>
            <a:r>
              <a:rPr lang="en-US" sz="2400" dirty="0" smtClean="0"/>
              <a:t>’s</a:t>
            </a:r>
            <a:r>
              <a:rPr lang="en-US" sz="2400" dirty="0"/>
              <a:t>, </a:t>
            </a:r>
            <a:r>
              <a:rPr lang="en-US" sz="2400" dirty="0" smtClean="0"/>
              <a:t>which </a:t>
            </a:r>
            <a:r>
              <a:rPr lang="en-US" sz="2400" dirty="0"/>
              <a:t>combine to form meaningful </a:t>
            </a:r>
            <a:r>
              <a:rPr lang="en-US" sz="2400" dirty="0" smtClean="0"/>
              <a:t>	instructions that </a:t>
            </a:r>
            <a:r>
              <a:rPr lang="en-US" sz="2400" dirty="0"/>
              <a:t>computers can take action 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Assembler Languages</a:t>
            </a:r>
          </a:p>
          <a:p>
            <a:pPr marL="457200" lvl="1" indent="0">
              <a:buNone/>
            </a:pPr>
            <a:r>
              <a:rPr lang="en-US" sz="2400" b="1" dirty="0" smtClean="0"/>
              <a:t>		</a:t>
            </a:r>
            <a:r>
              <a:rPr lang="en-US" sz="2400" dirty="0" smtClean="0"/>
              <a:t>- </a:t>
            </a:r>
            <a:r>
              <a:rPr lang="en-US" sz="2400" dirty="0"/>
              <a:t>It is a </a:t>
            </a:r>
            <a:r>
              <a:rPr lang="en-US" sz="2400" b="1" dirty="0" smtClean="0"/>
              <a:t>human-readable</a:t>
            </a:r>
            <a:r>
              <a:rPr lang="en-US" sz="2400" dirty="0" smtClean="0"/>
              <a:t> </a:t>
            </a:r>
            <a:r>
              <a:rPr lang="en-US" sz="2400" dirty="0"/>
              <a:t>translation of </a:t>
            </a:r>
            <a:r>
              <a:rPr lang="en-US" sz="2400" dirty="0" smtClean="0"/>
              <a:t>the 	machine </a:t>
            </a:r>
            <a:r>
              <a:rPr lang="en-US" sz="2400" dirty="0"/>
              <a:t>language instructions the computer </a:t>
            </a:r>
            <a:r>
              <a:rPr lang="en-US" sz="2400" dirty="0" smtClean="0"/>
              <a:t>	executes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1138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General-purpose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 smtClean="0"/>
              <a:t> </a:t>
            </a:r>
            <a:r>
              <a:rPr lang="en-US" sz="2800" b="1" dirty="0"/>
              <a:t>High-level Languages (problem-oriented) </a:t>
            </a:r>
            <a:r>
              <a:rPr lang="en-US" sz="2800" b="1" dirty="0" smtClean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Procedural Languages</a:t>
            </a:r>
          </a:p>
          <a:p>
            <a:pPr marL="457200" lvl="1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Describe algorithms that indicates 	processing procedures to solve a problems</a:t>
            </a:r>
            <a:r>
              <a:rPr lang="en-US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Non-procedural Languages</a:t>
            </a:r>
            <a:endParaRPr lang="en-US" sz="2400" b="1" dirty="0" smtClean="0"/>
          </a:p>
          <a:p>
            <a:pPr marL="457200" lvl="1" indent="0">
              <a:buNone/>
            </a:pPr>
            <a:r>
              <a:rPr lang="en-US" sz="2400" b="1" dirty="0" smtClean="0"/>
              <a:t>		</a:t>
            </a:r>
            <a:r>
              <a:rPr lang="en-US" sz="2400" dirty="0" smtClean="0"/>
              <a:t>- </a:t>
            </a:r>
            <a:r>
              <a:rPr lang="en-US" sz="2400" dirty="0"/>
              <a:t>A program that is generated by providing 	input, output and processing conditions in </a:t>
            </a:r>
            <a:r>
              <a:rPr lang="en-US" sz="2400" dirty="0" smtClean="0"/>
              <a:t>order 	to </a:t>
            </a:r>
            <a:r>
              <a:rPr lang="en-US" sz="2400" dirty="0"/>
              <a:t>solve a problem, and by selecting </a:t>
            </a:r>
            <a:r>
              <a:rPr lang="en-US" sz="2400" dirty="0" smtClean="0"/>
              <a:t>necessary 	processing </a:t>
            </a:r>
            <a:r>
              <a:rPr lang="en-US" sz="2400" dirty="0"/>
              <a:t>routines that are </a:t>
            </a:r>
            <a:r>
              <a:rPr lang="en-US" sz="2400" dirty="0" smtClean="0"/>
              <a:t>provided in </a:t>
            </a:r>
            <a:r>
              <a:rPr lang="en-US" sz="2400" dirty="0"/>
              <a:t>a </a:t>
            </a:r>
            <a:r>
              <a:rPr lang="en-US" sz="2400" dirty="0" smtClean="0"/>
              <a:t>	language </a:t>
            </a:r>
            <a:r>
              <a:rPr lang="en-US" sz="2400" dirty="0"/>
              <a:t>in advance.</a:t>
            </a:r>
          </a:p>
          <a:p>
            <a:pPr marL="457200" lvl="1" indent="0">
              <a:buNone/>
            </a:pPr>
            <a:endParaRPr lang="en-US" sz="2400" b="1" dirty="0"/>
          </a:p>
          <a:p>
            <a:pPr marL="457200" lvl="1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453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End-user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 Script </a:t>
            </a:r>
            <a:r>
              <a:rPr lang="en-US" sz="2800" b="1" dirty="0" smtClean="0"/>
              <a:t>Languages</a:t>
            </a:r>
          </a:p>
          <a:p>
            <a:pPr marL="0" indent="0">
              <a:buNone/>
            </a:pPr>
            <a:r>
              <a:rPr lang="en-US" sz="2800" b="1" dirty="0" smtClean="0"/>
              <a:t>		</a:t>
            </a:r>
            <a:r>
              <a:rPr lang="en-US" sz="2800" dirty="0" smtClean="0"/>
              <a:t>- a programming language that supports 	the writing of scripts.</a:t>
            </a:r>
          </a:p>
          <a:p>
            <a:pPr marL="0" indent="0">
              <a:buNone/>
            </a:pPr>
            <a:r>
              <a:rPr lang="en-US" sz="2800" dirty="0"/>
              <a:t>		- It is interpreted by another program </a:t>
            </a:r>
            <a:r>
              <a:rPr lang="en-US" sz="2800" dirty="0" smtClean="0"/>
              <a:t>	at</a:t>
            </a:r>
            <a:r>
              <a:rPr lang="en-US" sz="2800" dirty="0"/>
              <a:t> </a:t>
            </a:r>
            <a:r>
              <a:rPr lang="en-US" sz="2800" b="1" dirty="0"/>
              <a:t>runtime</a:t>
            </a:r>
            <a:r>
              <a:rPr lang="en-US" sz="2800" dirty="0"/>
              <a:t> rather than compiled by the </a:t>
            </a:r>
            <a:r>
              <a:rPr lang="en-US" sz="2800" dirty="0" smtClean="0"/>
              <a:t>	computer's </a:t>
            </a:r>
            <a:r>
              <a:rPr lang="en-US" sz="2800" dirty="0"/>
              <a:t>processor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	- It is used by end users to develop such </a:t>
            </a:r>
            <a:r>
              <a:rPr lang="en-US" sz="2800" dirty="0" smtClean="0"/>
              <a:t>	programs.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0408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0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lvl="1"/>
            <a:r>
              <a:rPr lang="en-US" sz="2600" b="1" dirty="0" smtClean="0"/>
              <a:t>Data Structures</a:t>
            </a:r>
          </a:p>
          <a:p>
            <a:pPr marL="457200" lvl="1" indent="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</a:t>
            </a:r>
            <a:r>
              <a:rPr lang="en-US" sz="2600" dirty="0" smtClean="0"/>
              <a:t>is </a:t>
            </a:r>
            <a:r>
              <a:rPr lang="en-US" sz="2600" dirty="0"/>
              <a:t>where a data type is represented and </a:t>
            </a:r>
            <a:r>
              <a:rPr lang="en-US" sz="2600" dirty="0" smtClean="0"/>
              <a:t>	programmed.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b="1" dirty="0" smtClean="0"/>
              <a:t>Data Type</a:t>
            </a:r>
          </a:p>
          <a:p>
            <a:pPr marL="457200" lvl="1" indent="0">
              <a:buNone/>
            </a:pPr>
            <a:r>
              <a:rPr lang="en-US" sz="2600" b="1" dirty="0"/>
              <a:t>		</a:t>
            </a:r>
            <a:r>
              <a:rPr lang="en-US" sz="2600" dirty="0"/>
              <a:t>is a set of the same kind of data processed </a:t>
            </a:r>
            <a:r>
              <a:rPr lang="en-US" sz="2600" dirty="0" smtClean="0"/>
              <a:t>	by a </a:t>
            </a:r>
            <a:r>
              <a:rPr lang="en-US" sz="2600" dirty="0"/>
              <a:t>computer</a:t>
            </a:r>
            <a:r>
              <a:rPr lang="en-US" sz="2600" dirty="0" smtClean="0"/>
              <a:t>.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685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43261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/>
          </a:p>
        </p:txBody>
      </p:sp>
      <p:pic>
        <p:nvPicPr>
          <p:cNvPr id="303" name="Picture 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58" y="1816650"/>
            <a:ext cx="8608298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7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BasiC</a:t>
            </a:r>
            <a:r>
              <a:rPr lang="en-US" dirty="0" smtClean="0"/>
              <a:t>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err="1"/>
              <a:t>BasiC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b="1" dirty="0" smtClean="0"/>
              <a:t>Basic Data Type</a:t>
            </a:r>
          </a:p>
          <a:p>
            <a:pPr marL="457200" lvl="1" indent="0">
              <a:buNone/>
            </a:pPr>
            <a:r>
              <a:rPr lang="en-US" sz="2600" b="1" dirty="0"/>
              <a:t>		</a:t>
            </a:r>
            <a:r>
              <a:rPr lang="en-US" sz="2600" dirty="0"/>
              <a:t>is a set of individual data and is frequently </a:t>
            </a:r>
            <a:r>
              <a:rPr lang="en-US" sz="2600" dirty="0" smtClean="0"/>
              <a:t>	used </a:t>
            </a:r>
            <a:r>
              <a:rPr lang="en-US" sz="2600" dirty="0"/>
              <a:t>to create program</a:t>
            </a:r>
            <a:r>
              <a:rPr lang="en-US" sz="26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 </a:t>
            </a:r>
            <a:r>
              <a:rPr lang="en-US" sz="2600" dirty="0" smtClean="0"/>
              <a:t>	</a:t>
            </a:r>
            <a:r>
              <a:rPr lang="en-US" sz="2600" b="1" dirty="0" smtClean="0"/>
              <a:t>Simple Type</a:t>
            </a:r>
          </a:p>
          <a:p>
            <a:pPr marL="457200" lvl="1" indent="0">
              <a:buNone/>
            </a:pPr>
            <a:r>
              <a:rPr lang="en-US" sz="2600" b="1" dirty="0" smtClean="0"/>
              <a:t>	</a:t>
            </a:r>
            <a:r>
              <a:rPr lang="en-US" sz="2600" dirty="0"/>
              <a:t>	the data type is usually declared </a:t>
            </a:r>
            <a:r>
              <a:rPr lang="en-US" sz="2600" dirty="0" smtClean="0"/>
              <a:t>	according </a:t>
            </a:r>
            <a:r>
              <a:rPr lang="en-US" sz="2600" dirty="0"/>
              <a:t>to the syntax rule of language</a:t>
            </a:r>
            <a:r>
              <a:rPr lang="en-US" sz="26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Integer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Real Number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Character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Logical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Enumeration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Partial Type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40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err="1"/>
              <a:t>BasiC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Pointer Type</a:t>
            </a:r>
          </a:p>
          <a:p>
            <a:pPr marL="457200" lvl="1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	is used to refer to variables as file records of </a:t>
            </a:r>
            <a:r>
              <a:rPr lang="en-US" sz="2400" dirty="0" smtClean="0"/>
              <a:t>	functions.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173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err="1"/>
              <a:t>BasiC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Structured Type</a:t>
            </a:r>
          </a:p>
          <a:p>
            <a:pPr marL="457200" lvl="1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	contains a basic data structure or any of </a:t>
            </a:r>
            <a:r>
              <a:rPr lang="en-US" sz="2400" dirty="0" smtClean="0"/>
              <a:t>	defined </a:t>
            </a:r>
            <a:r>
              <a:rPr lang="en-US" sz="2400" dirty="0"/>
              <a:t>data types as its elements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Array Type</a:t>
            </a:r>
          </a:p>
          <a:p>
            <a:pPr marL="457200" lvl="1" indent="0">
              <a:buNone/>
            </a:pPr>
            <a:r>
              <a:rPr lang="en-US" sz="2400" b="1" dirty="0" smtClean="0"/>
              <a:t>		</a:t>
            </a:r>
            <a:r>
              <a:rPr lang="en-US" sz="2400" dirty="0" smtClean="0"/>
              <a:t>is a structure that contains data of the same 	type and size.</a:t>
            </a:r>
          </a:p>
          <a:p>
            <a:pPr marL="457200" lvl="1" indent="0">
              <a:buNone/>
            </a:pPr>
            <a:r>
              <a:rPr lang="en-US" sz="2400" dirty="0"/>
              <a:t>		An </a:t>
            </a:r>
            <a:r>
              <a:rPr lang="en-US" sz="2400" b="1" dirty="0"/>
              <a:t>array</a:t>
            </a:r>
            <a:r>
              <a:rPr lang="en-US" sz="2400" dirty="0"/>
              <a:t> is called a table</a:t>
            </a:r>
            <a:r>
              <a:rPr lang="en-US" sz="24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b="1" dirty="0" smtClean="0"/>
              <a:t>One – Dimensional Array </a:t>
            </a:r>
          </a:p>
          <a:p>
            <a:pPr marL="914400" lvl="2" indent="0"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	</a:t>
            </a:r>
            <a:r>
              <a:rPr lang="en-US" sz="2200" dirty="0" smtClean="0"/>
              <a:t>where </a:t>
            </a:r>
            <a:r>
              <a:rPr lang="en-US" sz="2200" dirty="0"/>
              <a:t>data is arrayed in a </a:t>
            </a:r>
            <a:r>
              <a:rPr lang="en-US" sz="2200" dirty="0" smtClean="0"/>
              <a:t>line.</a:t>
            </a:r>
          </a:p>
          <a:p>
            <a:pPr marL="914400" lvl="2" indent="0">
              <a:buNone/>
            </a:pPr>
            <a:r>
              <a:rPr lang="en-US" sz="2200" dirty="0" smtClean="0"/>
              <a:t> </a:t>
            </a:r>
          </a:p>
          <a:p>
            <a:pPr marL="914400" lvl="2" indent="0">
              <a:buNone/>
            </a:pPr>
            <a:endParaRPr lang="en-US" sz="2200" dirty="0"/>
          </a:p>
          <a:p>
            <a:pPr marL="914400" lvl="2" indent="0">
              <a:buNone/>
            </a:pPr>
            <a:endParaRPr lang="en-US" sz="22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05" y="5403597"/>
            <a:ext cx="5306337" cy="11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Hexadecimal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dirty="0"/>
              <a:t> 	These are base 16 numbers represented</a:t>
            </a:r>
          </a:p>
          <a:p>
            <a:pPr marL="0" indent="0">
              <a:buNone/>
            </a:pPr>
            <a:r>
              <a:rPr lang="en-US" sz="2800" dirty="0"/>
              <a:t>	by </a:t>
            </a:r>
            <a:r>
              <a:rPr lang="en-US" sz="2800" b="1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b="1" dirty="0"/>
              <a:t>9</a:t>
            </a:r>
            <a:r>
              <a:rPr lang="en-US" sz="2800" dirty="0"/>
              <a:t> and the letters </a:t>
            </a:r>
            <a:r>
              <a:rPr lang="en-US" sz="2800" b="1" dirty="0"/>
              <a:t>A</a:t>
            </a:r>
            <a:r>
              <a:rPr lang="en-US" sz="2800" dirty="0"/>
              <a:t> to </a:t>
            </a:r>
            <a:r>
              <a:rPr lang="en-US" sz="2800" b="1" dirty="0"/>
              <a:t>F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Octal</a:t>
            </a:r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dirty="0"/>
              <a:t>These are base 8 numbers represented</a:t>
            </a:r>
          </a:p>
          <a:p>
            <a:pPr marL="0" indent="0">
              <a:buNone/>
            </a:pPr>
            <a:r>
              <a:rPr lang="en-US" sz="2800" dirty="0"/>
              <a:t>	by </a:t>
            </a:r>
            <a:r>
              <a:rPr lang="en-US" sz="2800" b="1" dirty="0"/>
              <a:t>0</a:t>
            </a:r>
            <a:r>
              <a:rPr lang="en-US" sz="2800" dirty="0"/>
              <a:t> to </a:t>
            </a:r>
            <a:r>
              <a:rPr lang="en-US" sz="2800" b="1" dirty="0"/>
              <a:t>7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8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err="1"/>
              <a:t>BasiC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Two – Dimensional Array</a:t>
            </a:r>
          </a:p>
          <a:p>
            <a:pPr marL="457200" lvl="1" indent="0">
              <a:buNone/>
            </a:pPr>
            <a:r>
              <a:rPr lang="en-US" sz="2400" b="1" dirty="0"/>
              <a:t>		</a:t>
            </a:r>
            <a:r>
              <a:rPr lang="en-US" sz="2400" dirty="0"/>
              <a:t>where data is lined up in both vertical and </a:t>
            </a:r>
            <a:r>
              <a:rPr lang="en-US" sz="2400" dirty="0" smtClean="0"/>
              <a:t>	horizontal directions.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Three – Dimensional Array</a:t>
            </a:r>
          </a:p>
          <a:p>
            <a:pPr marL="457200" lvl="1" indent="0">
              <a:buNone/>
            </a:pPr>
            <a:r>
              <a:rPr lang="en-US" sz="2400" b="1" dirty="0"/>
              <a:t>		</a:t>
            </a:r>
            <a:r>
              <a:rPr lang="en-US" sz="2400" dirty="0"/>
              <a:t>where it is comprised of planes, rows, and </a:t>
            </a:r>
            <a:r>
              <a:rPr lang="en-US" sz="2400" dirty="0" smtClean="0"/>
              <a:t>	columns.</a:t>
            </a:r>
            <a:endParaRPr lang="en-US" sz="2400" b="1" dirty="0"/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400" b="1" dirty="0"/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2102759"/>
            <a:ext cx="2296884" cy="104335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371" y="4108561"/>
            <a:ext cx="7620301" cy="26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err="1"/>
              <a:t>BasiC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200" b="1" dirty="0" smtClean="0"/>
              <a:t>Array Type</a:t>
            </a:r>
          </a:p>
          <a:p>
            <a:pPr marL="914400" lvl="2" indent="0">
              <a:buNone/>
            </a:pPr>
            <a:r>
              <a:rPr lang="en-US" sz="2200" b="1" dirty="0"/>
              <a:t>	</a:t>
            </a:r>
            <a:r>
              <a:rPr lang="en-US" sz="2200" dirty="0"/>
              <a:t>Arrays can be classified into </a:t>
            </a:r>
            <a:r>
              <a:rPr lang="en-US" sz="2200" b="1" dirty="0"/>
              <a:t>static </a:t>
            </a:r>
            <a:r>
              <a:rPr lang="en-US" sz="2200" b="1" dirty="0" smtClean="0"/>
              <a:t>array</a:t>
            </a:r>
          </a:p>
          <a:p>
            <a:pPr marL="914400" lvl="2" indent="0">
              <a:buNone/>
            </a:pPr>
            <a:r>
              <a:rPr lang="en-US" sz="2200" b="1" dirty="0"/>
              <a:t>	</a:t>
            </a:r>
            <a:r>
              <a:rPr lang="en-US" sz="2200" dirty="0"/>
              <a:t>an array for which a required area is determined </a:t>
            </a:r>
            <a:r>
              <a:rPr lang="en-US" sz="2200" dirty="0" smtClean="0"/>
              <a:t>by </a:t>
            </a:r>
            <a:r>
              <a:rPr lang="en-US" sz="2200" dirty="0"/>
              <a:t>a </a:t>
            </a:r>
            <a:r>
              <a:rPr lang="en-US" sz="2200" dirty="0" smtClean="0"/>
              <a:t>program, and  </a:t>
            </a:r>
            <a:r>
              <a:rPr lang="en-US" sz="2200" b="1" dirty="0"/>
              <a:t>dynamic array</a:t>
            </a:r>
            <a:r>
              <a:rPr lang="en-US" sz="2200" dirty="0"/>
              <a:t> where in an array for which a required area is determined after a subscript </a:t>
            </a:r>
            <a:r>
              <a:rPr lang="en-US" sz="2200" dirty="0" smtClean="0"/>
              <a:t>used </a:t>
            </a:r>
            <a:r>
              <a:rPr lang="en-US" sz="2200" dirty="0"/>
              <a:t>for arraying is provided with an expression and the expression is evaluated </a:t>
            </a:r>
            <a:r>
              <a:rPr lang="en-US" sz="2200" dirty="0" smtClean="0"/>
              <a:t>during </a:t>
            </a:r>
            <a:r>
              <a:rPr lang="en-US" sz="2200" dirty="0"/>
              <a:t>execution of a program.</a:t>
            </a:r>
          </a:p>
          <a:p>
            <a:pPr marL="914400" lvl="2" indent="0">
              <a:buNone/>
            </a:pPr>
            <a:endParaRPr lang="en-US" sz="2200" b="1" dirty="0" smtClean="0"/>
          </a:p>
          <a:p>
            <a:pPr marL="914400" lvl="2" indent="0">
              <a:buNone/>
            </a:pPr>
            <a:endParaRPr lang="en-US" sz="2200" b="1" dirty="0"/>
          </a:p>
          <a:p>
            <a:pPr marL="914400" lvl="2" indent="0">
              <a:buNone/>
            </a:pPr>
            <a:endParaRPr lang="en-US" sz="2200" b="1" dirty="0" smtClean="0"/>
          </a:p>
          <a:p>
            <a:pPr marL="914400" lvl="2" indent="0">
              <a:buNone/>
            </a:pPr>
            <a:endParaRPr lang="en-US" sz="2200" b="1" dirty="0"/>
          </a:p>
          <a:p>
            <a:pPr marL="914400" lvl="2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4313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err="1"/>
              <a:t>BasiC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Record Type</a:t>
            </a:r>
          </a:p>
          <a:p>
            <a:pPr marL="457200" lvl="1" indent="0">
              <a:buNone/>
            </a:pPr>
            <a:r>
              <a:rPr lang="en-US" sz="2400" b="1" dirty="0"/>
              <a:t>		</a:t>
            </a:r>
            <a:r>
              <a:rPr lang="en-US" sz="2400" dirty="0"/>
              <a:t>is a form taken  by a data that contains data </a:t>
            </a:r>
            <a:r>
              <a:rPr lang="en-US" sz="2400" dirty="0" smtClean="0"/>
              <a:t>	of </a:t>
            </a:r>
            <a:r>
              <a:rPr lang="en-US" sz="2400" dirty="0"/>
              <a:t>different types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b="1" dirty="0" smtClean="0"/>
          </a:p>
          <a:p>
            <a:pPr marL="914400" lvl="2" indent="0">
              <a:buNone/>
            </a:pPr>
            <a:endParaRPr lang="en-US" sz="2200" b="1" dirty="0" smtClean="0"/>
          </a:p>
          <a:p>
            <a:pPr marL="914400" lvl="2" indent="0">
              <a:buNone/>
            </a:pPr>
            <a:endParaRPr lang="en-US" sz="2200" b="1" dirty="0"/>
          </a:p>
          <a:p>
            <a:pPr marL="914400" lvl="2" indent="0">
              <a:buNone/>
            </a:pPr>
            <a:endParaRPr lang="en-US" sz="2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11" y="3056808"/>
            <a:ext cx="7092902" cy="27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– Oriented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– Oriented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List Structure</a:t>
            </a:r>
          </a:p>
          <a:p>
            <a:pPr marL="457200" lvl="1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dirty="0" smtClean="0"/>
              <a:t>allows </a:t>
            </a:r>
            <a:r>
              <a:rPr lang="en-US" sz="2400" dirty="0"/>
              <a:t>data to be linked to each other </a:t>
            </a:r>
            <a:r>
              <a:rPr lang="en-US" sz="2400" dirty="0" smtClean="0"/>
              <a:t>and  	handled </a:t>
            </a:r>
            <a:r>
              <a:rPr lang="en-US" sz="2400" dirty="0"/>
              <a:t>in one lump, this also allows data </a:t>
            </a:r>
            <a:r>
              <a:rPr lang="en-US" sz="2400" dirty="0" smtClean="0"/>
              <a:t>	element </a:t>
            </a:r>
            <a:r>
              <a:rPr lang="en-US" sz="2400" dirty="0"/>
              <a:t>to be inserted or deleted easily. A list is </a:t>
            </a:r>
            <a:r>
              <a:rPr lang="en-US" sz="2400" dirty="0" smtClean="0"/>
              <a:t>	data </a:t>
            </a:r>
            <a:r>
              <a:rPr lang="en-US" sz="2400" dirty="0"/>
              <a:t>arranged according to the list structure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US" sz="2400" dirty="0" smtClean="0"/>
              <a:t>	The </a:t>
            </a:r>
            <a:r>
              <a:rPr lang="en-US" sz="2400" dirty="0"/>
              <a:t>list contains cells and each cell consists of the </a:t>
            </a:r>
            <a:r>
              <a:rPr lang="en-US" sz="2400" dirty="0" smtClean="0"/>
              <a:t>	following: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b="1" dirty="0" smtClean="0"/>
              <a:t>Data Section </a:t>
            </a:r>
            <a:r>
              <a:rPr lang="en-US" sz="2200" dirty="0" smtClean="0"/>
              <a:t>that contains data element.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b="1" dirty="0"/>
              <a:t>Pointer Section </a:t>
            </a:r>
            <a:r>
              <a:rPr lang="en-US" sz="2200" dirty="0"/>
              <a:t>that contains an address</a:t>
            </a:r>
            <a:r>
              <a:rPr lang="en-US" sz="2200" dirty="0" smtClean="0"/>
              <a:t>.</a:t>
            </a:r>
          </a:p>
          <a:p>
            <a:pPr marL="914400" lvl="2" indent="0">
              <a:buNone/>
            </a:pPr>
            <a:endParaRPr lang="en-US" sz="2200" dirty="0"/>
          </a:p>
          <a:p>
            <a:pPr marL="914400" lvl="2" indent="0">
              <a:buNone/>
            </a:pPr>
            <a:endParaRPr lang="en-US" sz="2200" dirty="0" smtClean="0"/>
          </a:p>
          <a:p>
            <a:pPr marL="914400" lvl="2" indent="0">
              <a:buNone/>
            </a:pP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69" y="5447620"/>
            <a:ext cx="8482625" cy="8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– Oriented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600" b="1" dirty="0"/>
              <a:t>The three types of list structure are</a:t>
            </a:r>
            <a:r>
              <a:rPr lang="en-US" sz="2600" b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Uni</a:t>
            </a:r>
            <a:r>
              <a:rPr lang="en-US" sz="2600" b="1" dirty="0" smtClean="0"/>
              <a:t> – Directional List </a:t>
            </a:r>
            <a:r>
              <a:rPr lang="en-US" sz="2600" b="1" dirty="0"/>
              <a:t>- </a:t>
            </a:r>
            <a:r>
              <a:rPr lang="en-US" sz="2600" dirty="0"/>
              <a:t>where the pointer section of a cell contains the address of a cell in which the next data is </a:t>
            </a:r>
            <a:r>
              <a:rPr lang="en-US" sz="2600" dirty="0" smtClean="0"/>
              <a:t>stored.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 smtClean="0"/>
              <a:t>Bi – Directional List </a:t>
            </a:r>
            <a:r>
              <a:rPr lang="en-US" sz="2600" b="1" dirty="0"/>
              <a:t>- </a:t>
            </a:r>
            <a:r>
              <a:rPr lang="en-US" sz="2600" dirty="0"/>
              <a:t>has two pointer sections (◊ and  </a:t>
            </a:r>
            <a:r>
              <a:rPr lang="en-US" sz="2600" dirty="0" smtClean="0"/>
              <a:t> ) </a:t>
            </a:r>
            <a:r>
              <a:rPr lang="en-US" sz="2600" dirty="0"/>
              <a:t>which contains cell </a:t>
            </a:r>
            <a:r>
              <a:rPr lang="en-US" sz="2600" dirty="0" smtClean="0"/>
              <a:t>addresses.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48" y="3520948"/>
            <a:ext cx="5923381" cy="478207"/>
          </a:xfrm>
          <a:prstGeom prst="rect">
            <a:avLst/>
          </a:prstGeom>
        </p:spPr>
      </p:pic>
      <p:sp>
        <p:nvSpPr>
          <p:cNvPr id="19" name="Diamond 18"/>
          <p:cNvSpPr/>
          <p:nvPr/>
        </p:nvSpPr>
        <p:spPr>
          <a:xfrm>
            <a:off x="2324662" y="4746461"/>
            <a:ext cx="185058" cy="3174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91" y="5561588"/>
            <a:ext cx="7806466" cy="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– Oriented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 smtClean="0"/>
              <a:t>Ring List - </a:t>
            </a:r>
            <a:r>
              <a:rPr lang="en-US" sz="2800" dirty="0">
                <a:latin typeface="Thorndale"/>
                <a:cs typeface="Lucida Sans Unicode" panose="020B0602030504020204" pitchFamily="34" charset="0"/>
              </a:rPr>
              <a:t>a bi-directional list containing NULL in the first cell where the pointer section of the first cell and pointer section containing NULL of  the last cell contain addresses of one another.</a:t>
            </a:r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400" b="1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8" y="3626814"/>
            <a:ext cx="10736525" cy="1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6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– Oriented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/>
          </a:bodyPr>
          <a:lstStyle/>
          <a:p>
            <a:pPr lvl="1"/>
            <a:r>
              <a:rPr lang="en-US" sz="2600" b="1" dirty="0"/>
              <a:t> </a:t>
            </a:r>
            <a:r>
              <a:rPr lang="en-US" sz="2600" b="1" dirty="0" smtClean="0"/>
              <a:t>Stack (Last-In-Last-Out)</a:t>
            </a:r>
          </a:p>
          <a:p>
            <a:pPr marL="457200" lvl="1" indent="0">
              <a:buNone/>
            </a:pPr>
            <a:r>
              <a:rPr lang="en-US" sz="2600" b="1" dirty="0"/>
              <a:t>		</a:t>
            </a:r>
            <a:r>
              <a:rPr lang="en-US" sz="2600" dirty="0" smtClean="0"/>
              <a:t>is </a:t>
            </a:r>
            <a:r>
              <a:rPr lang="en-US" sz="2600" dirty="0"/>
              <a:t>a data structure designed based on </a:t>
            </a:r>
            <a:r>
              <a:rPr lang="en-US" sz="2600" dirty="0" smtClean="0"/>
              <a:t>one-	dimensional </a:t>
            </a:r>
            <a:r>
              <a:rPr lang="en-US" sz="2600" dirty="0"/>
              <a:t>arrays. Last stored data is </a:t>
            </a:r>
            <a:r>
              <a:rPr lang="en-US" sz="2600" dirty="0" smtClean="0"/>
              <a:t>read 	first</a:t>
            </a:r>
            <a:r>
              <a:rPr lang="en-US" sz="2600" dirty="0"/>
              <a:t>.</a:t>
            </a:r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62" y="3225560"/>
            <a:ext cx="8206202" cy="29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– Oriented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717688"/>
          </a:xfrm>
        </p:spPr>
        <p:txBody>
          <a:bodyPr>
            <a:normAutofit/>
          </a:bodyPr>
          <a:lstStyle/>
          <a:p>
            <a:pPr lvl="1"/>
            <a:r>
              <a:rPr lang="en-US" sz="2600" b="1" dirty="0"/>
              <a:t> </a:t>
            </a:r>
            <a:r>
              <a:rPr lang="en-US" sz="2600" b="1" dirty="0" smtClean="0"/>
              <a:t>Queue (First-In-First-Out)</a:t>
            </a:r>
          </a:p>
          <a:p>
            <a:pPr marL="457200" lvl="1" indent="0">
              <a:buNone/>
            </a:pPr>
            <a:r>
              <a:rPr lang="en-US" sz="2600" b="1" dirty="0" smtClean="0"/>
              <a:t>		</a:t>
            </a:r>
            <a:r>
              <a:rPr lang="en-US" sz="2600" dirty="0"/>
              <a:t>is also designed based on one-dimensional 	</a:t>
            </a:r>
            <a:r>
              <a:rPr lang="en-US" sz="2600" dirty="0" smtClean="0"/>
              <a:t>arrays</a:t>
            </a:r>
            <a:r>
              <a:rPr lang="en-US" sz="2600" dirty="0"/>
              <a:t>, where first stored </a:t>
            </a:r>
            <a:r>
              <a:rPr lang="en-US" sz="2600" dirty="0" smtClean="0"/>
              <a:t>data is </a:t>
            </a:r>
            <a:r>
              <a:rPr lang="en-US" sz="2600" dirty="0"/>
              <a:t>read first.</a:t>
            </a:r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3" y="3705209"/>
            <a:ext cx="10778960" cy="9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– Oriented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45" y="1140312"/>
            <a:ext cx="8534400" cy="5902745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b="1" dirty="0"/>
              <a:t> Tree Structure 		</a:t>
            </a:r>
            <a:endParaRPr lang="en-US" sz="2600" b="1" dirty="0" smtClean="0"/>
          </a:p>
          <a:p>
            <a:pPr marL="457200" lvl="1" indent="0">
              <a:buNone/>
            </a:pPr>
            <a:r>
              <a:rPr lang="en-US" sz="2600" b="1" dirty="0" smtClean="0"/>
              <a:t>	</a:t>
            </a:r>
            <a:r>
              <a:rPr lang="en-US" sz="2600" b="1" dirty="0"/>
              <a:t>	</a:t>
            </a:r>
            <a:r>
              <a:rPr lang="en-US" sz="2600" dirty="0"/>
              <a:t>has a hierarchical structure like a company </a:t>
            </a:r>
            <a:r>
              <a:rPr lang="en-US" sz="2600" dirty="0" smtClean="0"/>
              <a:t>	or </a:t>
            </a:r>
            <a:r>
              <a:rPr lang="en-US" sz="2600" dirty="0"/>
              <a:t>a family tree. It can control complex data </a:t>
            </a:r>
            <a:r>
              <a:rPr lang="en-US" sz="2600" dirty="0" smtClean="0"/>
              <a:t>	better </a:t>
            </a:r>
            <a:r>
              <a:rPr lang="en-US" sz="2600" dirty="0"/>
              <a:t>than array- or list- type data structures</a:t>
            </a:r>
            <a:r>
              <a:rPr lang="en-US" sz="2600" dirty="0" smtClean="0"/>
              <a:t>.</a:t>
            </a:r>
          </a:p>
          <a:p>
            <a:pPr marL="457200" lvl="1" indent="0">
              <a:buNone/>
            </a:pPr>
            <a:r>
              <a:rPr lang="en-US" sz="2600" dirty="0"/>
              <a:t>	The tree structure consists of elements shown </a:t>
            </a:r>
            <a:r>
              <a:rPr lang="en-US" sz="2600" dirty="0" smtClean="0"/>
              <a:t>	below:</a:t>
            </a:r>
            <a:endParaRPr lang="en-US" sz="24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/>
              <a:t>Node - </a:t>
            </a:r>
            <a:r>
              <a:rPr lang="en-US" sz="2400" dirty="0"/>
              <a:t>corresponding to </a:t>
            </a:r>
            <a:r>
              <a:rPr lang="en-US" sz="2400" dirty="0" smtClean="0"/>
              <a:t>data.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/>
              <a:t>Branch </a:t>
            </a:r>
            <a:r>
              <a:rPr lang="en-US" sz="2400" b="1" dirty="0"/>
              <a:t>- </a:t>
            </a:r>
            <a:r>
              <a:rPr lang="en-US" sz="2400" dirty="0"/>
              <a:t>connecting one node to the </a:t>
            </a:r>
            <a:r>
              <a:rPr lang="en-US" sz="2400" dirty="0" smtClean="0"/>
              <a:t>other.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/>
              <a:t>Root - </a:t>
            </a:r>
            <a:r>
              <a:rPr lang="en-US" sz="2400" dirty="0"/>
              <a:t>Highest-order node that has no </a:t>
            </a:r>
            <a:r>
              <a:rPr lang="en-US" sz="2400" dirty="0" smtClean="0"/>
              <a:t>parent.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/>
              <a:t>Child </a:t>
            </a:r>
            <a:r>
              <a:rPr lang="en-US" sz="2400" b="1" dirty="0"/>
              <a:t>- </a:t>
            </a:r>
            <a:r>
              <a:rPr lang="en-US" sz="2400" dirty="0"/>
              <a:t>Node that branches off under a </a:t>
            </a:r>
            <a:r>
              <a:rPr lang="en-US" sz="2400" dirty="0" smtClean="0"/>
              <a:t>node.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/>
              <a:t>Parent - </a:t>
            </a:r>
            <a:r>
              <a:rPr lang="en-US" sz="2400" dirty="0"/>
              <a:t>original data before it begins to </a:t>
            </a:r>
            <a:r>
              <a:rPr lang="en-US" sz="2400" dirty="0" smtClean="0"/>
              <a:t>branch.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/>
              <a:t>Leaf - </a:t>
            </a:r>
            <a:r>
              <a:rPr lang="en-US" sz="2400" dirty="0"/>
              <a:t>lowest-order node that has no </a:t>
            </a:r>
            <a:r>
              <a:rPr lang="en-US" sz="2400" dirty="0" smtClean="0"/>
              <a:t>child.</a:t>
            </a:r>
            <a:endParaRPr lang="en-US" sz="2400" b="1" dirty="0" smtClean="0"/>
          </a:p>
          <a:p>
            <a:pPr marL="457200" lvl="1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930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Radix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</a:t>
            </a:r>
            <a:r>
              <a:rPr lang="en-US" sz="2800" dirty="0" smtClean="0"/>
              <a:t>	Radix </a:t>
            </a:r>
            <a:r>
              <a:rPr lang="en-US" sz="2800" dirty="0"/>
              <a:t>refers to the base of a number </a:t>
            </a:r>
            <a:r>
              <a:rPr lang="en-US" sz="2800" dirty="0" smtClean="0"/>
              <a:t>	system.</a:t>
            </a:r>
          </a:p>
          <a:p>
            <a:r>
              <a:rPr lang="en-US" sz="2800" b="1" dirty="0" smtClean="0"/>
              <a:t>Weight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dirty="0"/>
              <a:t> refers to the place value of a digit in a set </a:t>
            </a:r>
            <a:r>
              <a:rPr lang="en-US" sz="2800" dirty="0" smtClean="0"/>
              <a:t>	of </a:t>
            </a:r>
            <a:r>
              <a:rPr lang="en-US" sz="2800" dirty="0"/>
              <a:t>numbers of a particular number system.</a:t>
            </a:r>
            <a:endParaRPr lang="en-US" sz="2600" b="1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019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– Oriented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45" y="1140312"/>
            <a:ext cx="8534400" cy="5902745"/>
          </a:xfrm>
        </p:spPr>
        <p:txBody>
          <a:bodyPr>
            <a:normAutofit/>
          </a:bodyPr>
          <a:lstStyle/>
          <a:p>
            <a:pPr lvl="1"/>
            <a:r>
              <a:rPr lang="en-US" sz="2600" b="1" dirty="0"/>
              <a:t> Tree Structure 		</a:t>
            </a: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47" y="2000835"/>
            <a:ext cx="5535796" cy="48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– Oriented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02" y="1260055"/>
            <a:ext cx="8534400" cy="5902745"/>
          </a:xfrm>
        </p:spPr>
        <p:txBody>
          <a:bodyPr>
            <a:normAutofit/>
          </a:bodyPr>
          <a:lstStyle/>
          <a:p>
            <a:pPr lvl="1"/>
            <a:r>
              <a:rPr lang="en-US" sz="2600" b="1" dirty="0"/>
              <a:t> </a:t>
            </a:r>
            <a:r>
              <a:rPr lang="en-US" sz="2600" b="1" dirty="0" smtClean="0"/>
              <a:t>Hash</a:t>
            </a:r>
          </a:p>
          <a:p>
            <a:pPr marL="457200" lvl="1" indent="0"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	</a:t>
            </a:r>
            <a:r>
              <a:rPr lang="en-US" sz="2600" dirty="0" smtClean="0"/>
              <a:t>is </a:t>
            </a:r>
            <a:r>
              <a:rPr lang="en-US" sz="2600" dirty="0"/>
              <a:t>a way of using an array -type data </a:t>
            </a:r>
            <a:r>
              <a:rPr lang="en-US" sz="2600" dirty="0" smtClean="0"/>
              <a:t>	structure</a:t>
            </a:r>
            <a:r>
              <a:rPr lang="en-US" sz="2600" dirty="0"/>
              <a:t>. You can directly access specific </a:t>
            </a:r>
            <a:r>
              <a:rPr lang="en-US" sz="2600" dirty="0" smtClean="0"/>
              <a:t>	data </a:t>
            </a:r>
            <a:r>
              <a:rPr lang="en-US" sz="2600" dirty="0"/>
              <a:t>using a key without accessing recorded </a:t>
            </a:r>
            <a:r>
              <a:rPr lang="en-US" sz="2600" dirty="0" smtClean="0"/>
              <a:t>	data </a:t>
            </a:r>
            <a:r>
              <a:rPr lang="en-US" sz="2600" dirty="0"/>
              <a:t>one by one</a:t>
            </a:r>
            <a:r>
              <a:rPr lang="en-US" sz="2600" dirty="0" smtClean="0"/>
              <a:t>.</a:t>
            </a:r>
            <a:endParaRPr lang="en-US" sz="2600" b="1" dirty="0" smtClean="0"/>
          </a:p>
          <a:p>
            <a:pPr marL="457200" lvl="1" indent="0">
              <a:buNone/>
            </a:pPr>
            <a:r>
              <a:rPr lang="en-US" sz="2600" b="1" dirty="0" smtClean="0"/>
              <a:t>		</a:t>
            </a:r>
            <a:r>
              <a:rPr lang="en-US" sz="2600" dirty="0" smtClean="0"/>
              <a:t>A hash function is used to convert a key to 	a hash address. </a:t>
            </a:r>
            <a:r>
              <a:rPr lang="en-US" sz="2600" b="1" dirty="0" smtClean="0"/>
              <a:t>Synonym (collision)</a:t>
            </a:r>
            <a:r>
              <a:rPr lang="en-US" sz="2600" dirty="0" smtClean="0"/>
              <a:t> is when a 	key is converted to an address using a hash 	function, different keys can be converted to 	the same address. </a:t>
            </a:r>
            <a:r>
              <a:rPr lang="en-US" sz="2600" b="1" dirty="0" smtClean="0"/>
              <a:t>Home record</a:t>
            </a:r>
            <a:r>
              <a:rPr lang="en-US" sz="2600" dirty="0" smtClean="0"/>
              <a:t> is a record 	that can use the converted address. And a 	</a:t>
            </a:r>
            <a:r>
              <a:rPr lang="en-US" sz="2600" b="1" dirty="0" smtClean="0"/>
              <a:t>synonym record</a:t>
            </a:r>
            <a:r>
              <a:rPr lang="en-US" sz="2600" dirty="0" smtClean="0"/>
              <a:t> is a record that cannot use it.</a:t>
            </a: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 smtClean="0"/>
          </a:p>
          <a:p>
            <a:pPr marL="457200" lvl="1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1330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 Of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10137214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 Of Computer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92712"/>
            <a:ext cx="8534400" cy="590274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Character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/>
              <a:t>	</a:t>
            </a:r>
            <a:r>
              <a:rPr lang="en-US" sz="2600" b="1" dirty="0" smtClean="0"/>
              <a:t>Data Character 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Special Characters</a:t>
            </a:r>
          </a:p>
          <a:p>
            <a:pPr marL="1371600" lvl="3" indent="0">
              <a:buNone/>
            </a:pPr>
            <a:r>
              <a:rPr lang="en-US" sz="2200" b="1" dirty="0" smtClean="0"/>
              <a:t>Ex. + - * / ( ) , . ` $ and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Numeric Characters</a:t>
            </a:r>
          </a:p>
          <a:p>
            <a:pPr marL="914400" lvl="2" indent="0">
              <a:buNone/>
            </a:pPr>
            <a:r>
              <a:rPr lang="en-US" sz="2400" b="1" dirty="0" smtClean="0"/>
              <a:t>	Ex. 0 </a:t>
            </a:r>
            <a:r>
              <a:rPr lang="en-US" sz="2400" dirty="0" smtClean="0"/>
              <a:t>to </a:t>
            </a:r>
            <a:r>
              <a:rPr lang="en-US" sz="2400" b="1" dirty="0"/>
              <a:t>9</a:t>
            </a:r>
            <a:endParaRPr lang="en-US" sz="2400" b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Alphabetic Characters </a:t>
            </a:r>
          </a:p>
          <a:p>
            <a:pPr marL="914400" lvl="2" indent="0">
              <a:buNone/>
            </a:pPr>
            <a:r>
              <a:rPr lang="en-US" sz="2400" b="1" dirty="0" smtClean="0"/>
              <a:t>	Ex. A </a:t>
            </a:r>
            <a:r>
              <a:rPr lang="en-US" sz="2400" dirty="0" smtClean="0"/>
              <a:t>to</a:t>
            </a:r>
            <a:r>
              <a:rPr lang="en-US" sz="2400" b="1" dirty="0" smtClean="0"/>
              <a:t> Z </a:t>
            </a:r>
          </a:p>
          <a:p>
            <a:pPr marL="914400" lvl="2" indent="0">
              <a:buNone/>
            </a:pPr>
            <a:endParaRPr lang="en-US" sz="2400" b="1" dirty="0"/>
          </a:p>
          <a:p>
            <a:pPr marL="914400" lvl="2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47563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10137214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 Of Computer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92712"/>
            <a:ext cx="8534400" cy="590274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Character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/>
              <a:t>	</a:t>
            </a:r>
            <a:r>
              <a:rPr lang="en-US" sz="2600" b="1" dirty="0" smtClean="0"/>
              <a:t>Arithmetic Operators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Addition +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Subtraction –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Multiplication *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Division /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Exponentiation ^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Integer Division \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Modulo Division %</a:t>
            </a:r>
            <a:endParaRPr lang="en-US" sz="2400" b="1" dirty="0" smtClean="0"/>
          </a:p>
          <a:p>
            <a:pPr marL="914400" lvl="2" indent="0">
              <a:buNone/>
            </a:pPr>
            <a:endParaRPr lang="en-US" sz="2400" b="1" dirty="0"/>
          </a:p>
          <a:p>
            <a:pPr marL="914400" lvl="2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050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10137214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 Of Computer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92712"/>
            <a:ext cx="8534400" cy="590274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Character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/>
              <a:t>	</a:t>
            </a:r>
            <a:r>
              <a:rPr lang="en-US" sz="2600" b="1" dirty="0" smtClean="0"/>
              <a:t>Conditional Operators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Equal to ==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Less than &lt;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Greater than 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Less than and equal to &lt;=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Greater than and equal to &gt;=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Not Equal to &lt;&gt;  or !=</a:t>
            </a:r>
            <a:endParaRPr lang="en-US" sz="2400" b="1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14400" lvl="2" indent="0">
              <a:buNone/>
            </a:pPr>
            <a:endParaRPr lang="en-US" sz="2400" b="1" dirty="0"/>
          </a:p>
          <a:p>
            <a:pPr marL="914400" lvl="2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23824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10137214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 Of Computer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92712"/>
            <a:ext cx="8534400" cy="590274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Character </a:t>
            </a:r>
            <a:r>
              <a:rPr lang="en-US" sz="2800" b="1" dirty="0" smtClean="0"/>
              <a:t>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 smtClean="0"/>
              <a:t>Logical Operators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NOT  			- Unary Operator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AND / OR		- Binary Operator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/>
              <a:t>	</a:t>
            </a:r>
            <a:r>
              <a:rPr lang="en-US" sz="2600" b="1" dirty="0" smtClean="0"/>
              <a:t>Punctuation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Colon (used after procedure labels)   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smtClean="0"/>
              <a:t>Comma (used to separate data names in a data list)  ,</a:t>
            </a:r>
            <a:endParaRPr lang="en-US" sz="2400" b="1" dirty="0"/>
          </a:p>
          <a:p>
            <a:pPr marL="914400" lvl="2" indent="0">
              <a:buNone/>
            </a:pPr>
            <a:endParaRPr lang="en-US" sz="2400" b="1" dirty="0"/>
          </a:p>
          <a:p>
            <a:pPr marL="914400" lvl="2" indent="0">
              <a:buNone/>
            </a:pPr>
            <a:endParaRPr lang="en-US" sz="2400" b="1" dirty="0"/>
          </a:p>
          <a:p>
            <a:pPr marL="914400" lvl="2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6991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10137214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 Of Computer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2" y="1292712"/>
            <a:ext cx="10786421" cy="59027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smtClean="0"/>
              <a:t>Constant – </a:t>
            </a:r>
            <a:r>
              <a:rPr lang="en-US" sz="2400" dirty="0" smtClean="0"/>
              <a:t>a quantity or value which does not change.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Numeric Constants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Non – numeric or String Constant</a:t>
            </a:r>
          </a:p>
          <a:p>
            <a:r>
              <a:rPr lang="en-US" sz="2400" b="1" dirty="0" smtClean="0"/>
              <a:t>Variable Name – </a:t>
            </a:r>
            <a:r>
              <a:rPr lang="en-US" sz="2400" dirty="0" smtClean="0"/>
              <a:t>a data address that may assume any one of a specified set of rules.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Numeric Variable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String Variable</a:t>
            </a:r>
          </a:p>
          <a:p>
            <a:r>
              <a:rPr lang="en-US" sz="2400" b="1" dirty="0" smtClean="0"/>
              <a:t>Move Operation – </a:t>
            </a:r>
            <a:r>
              <a:rPr lang="en-US" sz="2400" dirty="0" smtClean="0"/>
              <a:t>causes the value of a data address to change. The symbol is =.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Arithmetic Operation – </a:t>
            </a:r>
            <a:r>
              <a:rPr lang="en-US" sz="2400" dirty="0" smtClean="0"/>
              <a:t>is the evaluation of an arithmetic expression.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02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10137214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 Of Computer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2" y="1292712"/>
            <a:ext cx="10786421" cy="59027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smtClean="0"/>
              <a:t>Hierarchy of 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Expressions inside a parenthesis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Exponentiation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Multiplication / Division (from left to right)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Integer Division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Modulo Division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Addition / Substation (from left to right)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00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10137214" cy="67633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 Of Computer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2" y="1292712"/>
            <a:ext cx="10786421" cy="59027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smtClean="0"/>
              <a:t>Conditional Operation – </a:t>
            </a:r>
            <a:r>
              <a:rPr lang="en-US" sz="2400" dirty="0" smtClean="0"/>
              <a:t>resolution of a logical expression into a single value TRUE or FALSE.</a:t>
            </a:r>
          </a:p>
          <a:p>
            <a:r>
              <a:rPr lang="en-US" sz="2400" b="1" dirty="0" smtClean="0"/>
              <a:t>Counter – </a:t>
            </a:r>
            <a:r>
              <a:rPr lang="en-US" sz="2400" dirty="0" smtClean="0"/>
              <a:t>is a data storage for counting. The incremental value for a counter is fixed and is usually 1.</a:t>
            </a:r>
          </a:p>
          <a:p>
            <a:r>
              <a:rPr lang="en-US" sz="2400" b="1" dirty="0" smtClean="0"/>
              <a:t>Accumulator – </a:t>
            </a:r>
            <a:r>
              <a:rPr lang="en-US" sz="2400" dirty="0" smtClean="0"/>
              <a:t>has the same function as counter but different from a counter in the sense that the incremental value for an accumulator is variable.</a:t>
            </a:r>
          </a:p>
          <a:p>
            <a:r>
              <a:rPr lang="en-US" sz="2400" b="1" dirty="0" smtClean="0"/>
              <a:t>Switch – </a:t>
            </a:r>
            <a:r>
              <a:rPr lang="en-US" sz="2400" dirty="0" smtClean="0"/>
              <a:t>is a data storage which varies only between two values, 0 to 1, “On” and “Off”.</a:t>
            </a:r>
          </a:p>
          <a:p>
            <a:pPr marL="457200" lvl="1" indent="0">
              <a:buNone/>
            </a:pPr>
            <a:endParaRPr lang="en-US" sz="2200" b="1" dirty="0" smtClean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Auxiliary Units and Power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10137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Flowcharting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2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Flowcharting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140312"/>
            <a:ext cx="8534400" cy="5110879"/>
          </a:xfrm>
        </p:spPr>
        <p:txBody>
          <a:bodyPr>
            <a:noAutofit/>
          </a:bodyPr>
          <a:lstStyle/>
          <a:p>
            <a:r>
              <a:rPr lang="en-US" sz="2600" dirty="0"/>
              <a:t>It is a design aid used by problem analysts in the solution of computer-related problems.</a:t>
            </a:r>
          </a:p>
          <a:p>
            <a:r>
              <a:rPr lang="en-US" sz="2600" dirty="0"/>
              <a:t>It is a means of visually presenting the flow of data through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an information </a:t>
            </a:r>
            <a:r>
              <a:rPr lang="en-US" sz="2400" dirty="0" smtClean="0"/>
              <a:t>processing system.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operations performed within the </a:t>
            </a:r>
            <a:r>
              <a:rPr lang="en-US" sz="2400" dirty="0" smtClean="0"/>
              <a:t>system.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sequence in </a:t>
            </a:r>
            <a:r>
              <a:rPr lang="en-US" sz="2400" dirty="0" smtClean="0"/>
              <a:t>which </a:t>
            </a:r>
            <a:r>
              <a:rPr lang="en-US" sz="2400" dirty="0"/>
              <a:t>they are performed.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43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70941"/>
            <a:ext cx="8534400" cy="590274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b="1" dirty="0" smtClean="0"/>
              <a:t> What is flowcharting?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It is a design aid used by problem analysts in the solution of computer-related problems.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It is a means of visually presenting the flow of data through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It is a means of visually presenting the flow of data through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the operations performed within the system.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the sequence in which they are performed. </a:t>
            </a:r>
          </a:p>
          <a:p>
            <a:pPr marL="914400" lvl="2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07203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70941"/>
            <a:ext cx="8534400" cy="590274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b="1" dirty="0" smtClean="0"/>
              <a:t> 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Communication: Flowcharts are better way of communicating the logic of a system to all concerned.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Effective </a:t>
            </a:r>
            <a:r>
              <a:rPr lang="en-US" sz="2800" dirty="0" smtClean="0"/>
              <a:t>analysis.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Proper documentation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Efficient coding: Flowcharts act as guide or blueprint during the systems analysis and program development phase.	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0837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70941"/>
            <a:ext cx="8534400" cy="590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 Types of Flowcharting</a:t>
            </a:r>
          </a:p>
          <a:p>
            <a:pPr lvl="1"/>
            <a:r>
              <a:rPr lang="en-US" sz="2400" b="1" dirty="0" smtClean="0"/>
              <a:t>System Flowchart</a:t>
            </a:r>
          </a:p>
          <a:p>
            <a:pPr marL="457200" lvl="1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dirty="0" smtClean="0"/>
              <a:t>visually </a:t>
            </a:r>
            <a:r>
              <a:rPr lang="en-US" sz="2400" dirty="0"/>
              <a:t>describes the operations performed on </a:t>
            </a:r>
            <a:r>
              <a:rPr lang="en-US" sz="2400" dirty="0" smtClean="0"/>
              <a:t>	data </a:t>
            </a:r>
            <a:r>
              <a:rPr lang="en-US" sz="2400" dirty="0"/>
              <a:t>through all parts of data processing system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 smtClean="0"/>
              <a:t>Program Flowchart</a:t>
            </a:r>
          </a:p>
          <a:p>
            <a:pPr marL="914400" lvl="2" indent="0">
              <a:buNone/>
            </a:pPr>
            <a:r>
              <a:rPr lang="en-US" sz="2200" b="1" dirty="0" smtClean="0"/>
              <a:t>	</a:t>
            </a:r>
            <a:r>
              <a:rPr lang="en-US" sz="2200" dirty="0" smtClean="0"/>
              <a:t>pictorial representation of a procedure.  It is used to indicate the flow and sequence of detailed steps in a procedure.</a:t>
            </a:r>
          </a:p>
          <a:p>
            <a:pPr marL="914400" lvl="2" indent="0">
              <a:buNone/>
            </a:pPr>
            <a:endParaRPr lang="en-US" sz="2200" b="1" dirty="0" smtClean="0"/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6783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70941"/>
            <a:ext cx="8534400" cy="590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 Symbols</a:t>
            </a:r>
          </a:p>
          <a:p>
            <a:r>
              <a:rPr lang="en-US" sz="2800" b="1" dirty="0" smtClean="0"/>
              <a:t> </a:t>
            </a:r>
            <a:r>
              <a:rPr lang="en-US" sz="2400" b="1" dirty="0" smtClean="0"/>
              <a:t>Terminal Box </a:t>
            </a:r>
            <a:r>
              <a:rPr lang="en-US" sz="2400" b="1" dirty="0"/>
              <a:t>-  </a:t>
            </a:r>
            <a:r>
              <a:rPr lang="en-US" sz="2400" dirty="0"/>
              <a:t>signifies the beginning or end of the </a:t>
            </a:r>
            <a:r>
              <a:rPr lang="en-US" sz="2400" dirty="0" smtClean="0"/>
              <a:t>procedure.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b="1" dirty="0" smtClean="0"/>
              <a:t>Initialization Box </a:t>
            </a:r>
            <a:r>
              <a:rPr lang="en-US" sz="2400" b="1" dirty="0"/>
              <a:t>- </a:t>
            </a:r>
            <a:r>
              <a:rPr lang="en-US" sz="2400" dirty="0"/>
              <a:t>signifies the preparation of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800" b="1" dirty="0" smtClean="0"/>
              <a:t> </a:t>
            </a:r>
            <a:r>
              <a:rPr lang="en-US" sz="2400" b="1" dirty="0" smtClean="0"/>
              <a:t>Flow Lines </a:t>
            </a:r>
            <a:r>
              <a:rPr lang="en-US" sz="2400" b="1" dirty="0"/>
              <a:t>- </a:t>
            </a:r>
            <a:r>
              <a:rPr lang="en-US" sz="2400" dirty="0"/>
              <a:t>signifies the preparation of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200" b="1" dirty="0" smtClean="0"/>
              <a:t>                                                            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237373" y="2699657"/>
            <a:ext cx="1600200" cy="60960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389773" y="4356973"/>
            <a:ext cx="1295400" cy="762000"/>
          </a:xfrm>
          <a:prstGeom prst="flowChartPreparation">
            <a:avLst/>
          </a:prstGeom>
          <a:solidFill>
            <a:schemeClr val="tx2">
              <a:lumMod val="60000"/>
              <a:lumOff val="4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305517" y="5811628"/>
            <a:ext cx="1600200" cy="669403"/>
            <a:chOff x="1536" y="2976"/>
            <a:chExt cx="1247" cy="719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976"/>
              <a:ext cx="1" cy="720"/>
            </a:xfrm>
            <a:prstGeom prst="line">
              <a:avLst/>
            </a:prstGeom>
            <a:noFill/>
            <a:ln w="3816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776" y="2975"/>
              <a:ext cx="1" cy="722"/>
            </a:xfrm>
            <a:prstGeom prst="line">
              <a:avLst/>
            </a:prstGeom>
            <a:noFill/>
            <a:ln w="3816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064" y="3456"/>
              <a:ext cx="720" cy="1"/>
            </a:xfrm>
            <a:prstGeom prst="line">
              <a:avLst/>
            </a:prstGeom>
            <a:noFill/>
            <a:ln w="3816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2015" y="3168"/>
              <a:ext cx="722" cy="1"/>
            </a:xfrm>
            <a:prstGeom prst="line">
              <a:avLst/>
            </a:prstGeom>
            <a:noFill/>
            <a:ln w="38160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2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/3*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/3*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70941"/>
            <a:ext cx="8534400" cy="590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 Symbols</a:t>
            </a:r>
          </a:p>
          <a:p>
            <a:r>
              <a:rPr lang="en-US" sz="2400" b="1" dirty="0" smtClean="0"/>
              <a:t> Input / Output Box </a:t>
            </a:r>
            <a:r>
              <a:rPr lang="en-US" sz="2400" b="1" dirty="0"/>
              <a:t>- </a:t>
            </a:r>
            <a:r>
              <a:rPr lang="en-US" sz="2400" dirty="0" smtClean="0"/>
              <a:t>used </a:t>
            </a:r>
            <a:r>
              <a:rPr lang="en-US" sz="2400" dirty="0"/>
              <a:t>for reading or writing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b="1" dirty="0" smtClean="0"/>
              <a:t>Process Box </a:t>
            </a:r>
            <a:r>
              <a:rPr lang="en-US" sz="2400" b="1" dirty="0"/>
              <a:t>- </a:t>
            </a:r>
            <a:r>
              <a:rPr lang="en-US" sz="2400" dirty="0"/>
              <a:t>used for reading or writing data.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b="1" dirty="0" smtClean="0"/>
              <a:t>Decision Box </a:t>
            </a:r>
            <a:r>
              <a:rPr lang="en-US" sz="2400" b="1" dirty="0"/>
              <a:t>- </a:t>
            </a:r>
            <a:r>
              <a:rPr lang="en-US" sz="2400" dirty="0"/>
              <a:t>signifies conditions which have to evaluated.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b="1" dirty="0" smtClean="0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234543" y="2492829"/>
            <a:ext cx="1828800" cy="533400"/>
          </a:xfrm>
          <a:prstGeom prst="flowChartInputOutput">
            <a:avLst/>
          </a:prstGeom>
          <a:solidFill>
            <a:schemeClr val="tx2">
              <a:lumMod val="60000"/>
              <a:lumOff val="4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234543" y="3956957"/>
            <a:ext cx="1524000" cy="7620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4234543" y="5475514"/>
            <a:ext cx="1371600" cy="1143000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1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9" grpId="0" animBg="1"/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70941"/>
            <a:ext cx="8534400" cy="590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 Symbols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Connectors – </a:t>
            </a:r>
            <a:r>
              <a:rPr lang="en-US" sz="2400" dirty="0"/>
              <a:t>used to enclosed labels.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On Page Connector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457200" lvl="1" indent="0">
              <a:buNone/>
            </a:pPr>
            <a:endParaRPr lang="en-US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Off Page Connector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b="1" dirty="0" smtClean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363686" y="2950029"/>
            <a:ext cx="533400" cy="5334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363686" y="4552917"/>
            <a:ext cx="609600" cy="609600"/>
          </a:xfrm>
          <a:prstGeom prst="flowChartOffpageConnector">
            <a:avLst/>
          </a:prstGeom>
          <a:solidFill>
            <a:schemeClr val="tx2">
              <a:lumMod val="60000"/>
              <a:lumOff val="4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70941"/>
            <a:ext cx="8534400" cy="590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 Control Structures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 Sequence Structure 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dirty="0" smtClean="0"/>
              <a:t>Control </a:t>
            </a:r>
            <a:r>
              <a:rPr lang="en-US" sz="2400" dirty="0"/>
              <a:t>flows from one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process </a:t>
            </a:r>
            <a:r>
              <a:rPr lang="en-US" sz="2400" dirty="0"/>
              <a:t>box to another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b="1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791200" y="1447800"/>
            <a:ext cx="1979613" cy="4646613"/>
            <a:chOff x="2352" y="672"/>
            <a:chExt cx="1247" cy="292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2602" y="672"/>
              <a:ext cx="749" cy="189"/>
            </a:xfrm>
            <a:prstGeom prst="flowChartTerminator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976" y="861"/>
              <a:ext cx="1" cy="283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477" y="1144"/>
              <a:ext cx="998" cy="283"/>
            </a:xfrm>
            <a:prstGeom prst="flowChartPreparation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76" y="1427"/>
              <a:ext cx="1" cy="283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2352" y="1711"/>
              <a:ext cx="1248" cy="283"/>
            </a:xfrm>
            <a:prstGeom prst="flowChartInputOutpu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976" y="1994"/>
              <a:ext cx="1" cy="283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2352" y="2277"/>
              <a:ext cx="1248" cy="283"/>
            </a:xfrm>
            <a:prstGeom prst="flowChartProcess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976" y="2561"/>
              <a:ext cx="1" cy="283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352" y="2844"/>
              <a:ext cx="1248" cy="283"/>
            </a:xfrm>
            <a:prstGeom prst="flowChartInputOutput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976" y="3127"/>
              <a:ext cx="1" cy="283"/>
            </a:xfrm>
            <a:prstGeom prst="line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2602" y="3411"/>
              <a:ext cx="749" cy="189"/>
            </a:xfrm>
            <a:prstGeom prst="flowChartTerminator">
              <a:avLst/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01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70941"/>
            <a:ext cx="8534400" cy="590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 Control Structures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Selection Structure 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dirty="0"/>
              <a:t>Provides for a choice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of </a:t>
            </a:r>
            <a:r>
              <a:rPr lang="en-US" sz="2400" dirty="0"/>
              <a:t>one between two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alternatives.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b="1" dirty="0" smtClean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4602044" y="3070015"/>
            <a:ext cx="6000641" cy="2862700"/>
            <a:chOff x="2160" y="768"/>
            <a:chExt cx="2975" cy="172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2160" y="768"/>
              <a:ext cx="2975" cy="1727"/>
              <a:chOff x="2160" y="768"/>
              <a:chExt cx="2975" cy="1727"/>
            </a:xfrm>
            <a:grpFill/>
          </p:grpSpPr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>
                <a:off x="2813" y="891"/>
                <a:ext cx="1" cy="617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AutoShape 9"/>
              <p:cNvSpPr>
                <a:spLocks noChangeArrowheads="1"/>
              </p:cNvSpPr>
              <p:nvPr/>
            </p:nvSpPr>
            <p:spPr bwMode="auto">
              <a:xfrm>
                <a:off x="3539" y="768"/>
                <a:ext cx="508" cy="247"/>
              </a:xfrm>
              <a:prstGeom prst="flowChartProcess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4047" y="891"/>
                <a:ext cx="653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1"/>
              <p:cNvSpPr>
                <a:spLocks noChangeShapeType="1"/>
              </p:cNvSpPr>
              <p:nvPr/>
            </p:nvSpPr>
            <p:spPr bwMode="auto">
              <a:xfrm>
                <a:off x="4701" y="891"/>
                <a:ext cx="1" cy="148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 flipH="1">
                <a:off x="4046" y="2372"/>
                <a:ext cx="655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utoShape 13"/>
              <p:cNvSpPr>
                <a:spLocks noChangeArrowheads="1"/>
              </p:cNvSpPr>
              <p:nvPr/>
            </p:nvSpPr>
            <p:spPr bwMode="auto">
              <a:xfrm>
                <a:off x="3539" y="2249"/>
                <a:ext cx="508" cy="247"/>
              </a:xfrm>
              <a:prstGeom prst="flowChartProcess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4701" y="1632"/>
                <a:ext cx="435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2813" y="891"/>
                <a:ext cx="726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AutoShape 16"/>
              <p:cNvSpPr>
                <a:spLocks noChangeArrowheads="1"/>
              </p:cNvSpPr>
              <p:nvPr/>
            </p:nvSpPr>
            <p:spPr bwMode="auto">
              <a:xfrm>
                <a:off x="2450" y="1385"/>
                <a:ext cx="726" cy="494"/>
              </a:xfrm>
              <a:prstGeom prst="flowChartDecision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</a:p>
              <a:p>
                <a:pPr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GB" sz="16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2813" y="1879"/>
                <a:ext cx="1" cy="494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2813" y="2372"/>
                <a:ext cx="726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290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630" y="1152"/>
              <a:ext cx="201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Verdana" panose="020B0604030504040204" pitchFamily="34" charset="0"/>
                <a:buNone/>
              </a:pPr>
              <a:r>
                <a:rPr lang="en-GB" sz="1600" b="1">
                  <a:solidFill>
                    <a:srgbClr val="000000"/>
                  </a:solidFill>
                  <a:latin typeface="Verdana" panose="020B0604030504040204" pitchFamily="34" charset="0"/>
                </a:rPr>
                <a:t>T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630" y="1900"/>
              <a:ext cx="1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Verdana" panose="020B0604030504040204" pitchFamily="34" charset="0"/>
                <a:buNone/>
              </a:pPr>
              <a:r>
                <a:rPr lang="en-GB" sz="1600" b="1">
                  <a:solidFill>
                    <a:srgbClr val="000000"/>
                  </a:solidFill>
                  <a:latin typeface="Verdana" panose="020B060403050404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5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69900">
                                          <p:val>
                                            <p:strVal val="-45"/>
                                          </p:val>
                                        </p:tav>
                                        <p:tav tm="100000">
                                          <p:val>
                                            <p:strVal val="45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  <p:tav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2" y="1140312"/>
            <a:ext cx="10245559" cy="511087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</a:t>
            </a:r>
            <a:r>
              <a:rPr lang="en-US" sz="2800" b="1" dirty="0">
                <a:latin typeface="Arial Rounded MT Bold" panose="020F0704030504030204" pitchFamily="34" charset="0"/>
              </a:rPr>
              <a:t>Unit Symbol		</a:t>
            </a:r>
            <a:r>
              <a:rPr lang="en-US" sz="2800" b="1" dirty="0" smtClean="0">
                <a:latin typeface="Arial Rounded MT Bold" panose="020F0704030504030204" pitchFamily="34" charset="0"/>
              </a:rPr>
              <a:t>      Exponent        Notation</a:t>
            </a:r>
            <a:r>
              <a:rPr lang="en-US" sz="2800" b="1" dirty="0">
                <a:latin typeface="Arial Rounded MT Bold" panose="020F0704030504030204" pitchFamily="34" charset="0"/>
              </a:rPr>
              <a:t>	Remarks</a:t>
            </a:r>
          </a:p>
          <a:p>
            <a:pPr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    T(</a:t>
            </a:r>
            <a:r>
              <a:rPr lang="en-US" sz="2800" dirty="0" err="1">
                <a:latin typeface="Arial Rounded MT Bold" panose="020F0704030504030204" pitchFamily="34" charset="0"/>
              </a:rPr>
              <a:t>tera</a:t>
            </a:r>
            <a:r>
              <a:rPr lang="en-US" sz="2800" dirty="0">
                <a:latin typeface="Arial Rounded MT Bold" panose="020F0704030504030204" pitchFamily="34" charset="0"/>
              </a:rPr>
              <a:t>)			</a:t>
            </a:r>
            <a:r>
              <a:rPr lang="en-US" sz="2800" dirty="0" smtClean="0">
                <a:latin typeface="Arial Rounded MT Bold" panose="020F0704030504030204" pitchFamily="34" charset="0"/>
              </a:rPr>
              <a:t>		10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12</a:t>
            </a:r>
            <a:r>
              <a:rPr lang="en-US" sz="2800" baseline="30000" dirty="0">
                <a:latin typeface="Arial Rounded MT Bold" panose="020F0704030504030204" pitchFamily="34" charset="0"/>
              </a:rPr>
              <a:t>		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			</a:t>
            </a:r>
            <a:r>
              <a:rPr lang="en-US" sz="2800" dirty="0" smtClean="0">
                <a:latin typeface="Arial Rounded MT Bold" panose="020F0704030504030204" pitchFamily="34" charset="0"/>
              </a:rPr>
              <a:t>2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40</a:t>
            </a:r>
            <a:endParaRPr lang="en-US" sz="2800" baseline="30000" dirty="0"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    G(Giga)			</a:t>
            </a:r>
            <a:r>
              <a:rPr lang="en-US" sz="2800" dirty="0" smtClean="0">
                <a:latin typeface="Arial Rounded MT Bold" panose="020F0704030504030204" pitchFamily="34" charset="0"/>
              </a:rPr>
              <a:t>	10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9</a:t>
            </a:r>
            <a:r>
              <a:rPr lang="en-US" sz="2800" dirty="0">
                <a:latin typeface="Arial Rounded MT Bold" panose="020F0704030504030204" pitchFamily="34" charset="0"/>
              </a:rPr>
              <a:t>	</a:t>
            </a:r>
            <a:r>
              <a:rPr lang="en-US" sz="2800" dirty="0" smtClean="0">
                <a:latin typeface="Arial Rounded MT Bold" panose="020F0704030504030204" pitchFamily="34" charset="0"/>
              </a:rPr>
              <a:t>			</a:t>
            </a:r>
            <a:r>
              <a:rPr lang="en-US" sz="2800" dirty="0">
                <a:latin typeface="Arial Rounded MT Bold" panose="020F0704030504030204" pitchFamily="34" charset="0"/>
              </a:rPr>
              <a:t>	2</a:t>
            </a:r>
            <a:r>
              <a:rPr lang="en-US" sz="2800" baseline="30000" dirty="0">
                <a:latin typeface="Arial Rounded MT Bold" panose="020F0704030504030204" pitchFamily="34" charset="0"/>
              </a:rPr>
              <a:t>30</a:t>
            </a:r>
          </a:p>
          <a:p>
            <a:pPr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    M(mega)			</a:t>
            </a:r>
            <a:r>
              <a:rPr lang="en-US" sz="2800" dirty="0" smtClean="0">
                <a:latin typeface="Arial Rounded MT Bold" panose="020F0704030504030204" pitchFamily="34" charset="0"/>
              </a:rPr>
              <a:t>	10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6</a:t>
            </a:r>
            <a:r>
              <a:rPr lang="en-US" sz="2800" dirty="0">
                <a:latin typeface="Arial Rounded MT Bold" panose="020F0704030504030204" pitchFamily="34" charset="0"/>
              </a:rPr>
              <a:t>		</a:t>
            </a:r>
            <a:r>
              <a:rPr lang="en-US" sz="2800" dirty="0" smtClean="0">
                <a:latin typeface="Arial Rounded MT Bold" panose="020F0704030504030204" pitchFamily="34" charset="0"/>
              </a:rPr>
              <a:t>			2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20</a:t>
            </a:r>
            <a:endParaRPr lang="en-US" sz="2800" baseline="30000" dirty="0"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    k(kilo)			</a:t>
            </a:r>
            <a:r>
              <a:rPr lang="en-US" sz="2800" dirty="0" smtClean="0">
                <a:latin typeface="Arial Rounded MT Bold" panose="020F0704030504030204" pitchFamily="34" charset="0"/>
              </a:rPr>
              <a:t>		10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3</a:t>
            </a:r>
            <a:r>
              <a:rPr lang="en-US" sz="2800" dirty="0">
                <a:latin typeface="Arial Rounded MT Bold" panose="020F0704030504030204" pitchFamily="34" charset="0"/>
              </a:rPr>
              <a:t>	</a:t>
            </a:r>
            <a:r>
              <a:rPr lang="en-US" sz="2800" dirty="0" smtClean="0">
                <a:latin typeface="Arial Rounded MT Bold" panose="020F0704030504030204" pitchFamily="34" charset="0"/>
              </a:rPr>
              <a:t>			</a:t>
            </a:r>
            <a:r>
              <a:rPr lang="en-US" sz="2800" dirty="0">
                <a:latin typeface="Arial Rounded MT Bold" panose="020F0704030504030204" pitchFamily="34" charset="0"/>
              </a:rPr>
              <a:t>	2</a:t>
            </a:r>
            <a:r>
              <a:rPr lang="en-US" sz="2800" baseline="30000" dirty="0">
                <a:latin typeface="Arial Rounded MT Bold" panose="020F0704030504030204" pitchFamily="34" charset="0"/>
              </a:rPr>
              <a:t>10</a:t>
            </a:r>
          </a:p>
          <a:p>
            <a:pPr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    m(</a:t>
            </a:r>
            <a:r>
              <a:rPr lang="en-US" sz="2800" dirty="0" err="1">
                <a:latin typeface="Arial Rounded MT Bold" panose="020F0704030504030204" pitchFamily="34" charset="0"/>
              </a:rPr>
              <a:t>milli</a:t>
            </a:r>
            <a:r>
              <a:rPr lang="en-US" sz="2800" dirty="0">
                <a:latin typeface="Arial Rounded MT Bold" panose="020F0704030504030204" pitchFamily="34" charset="0"/>
              </a:rPr>
              <a:t>)			</a:t>
            </a:r>
            <a:r>
              <a:rPr lang="en-US" sz="2800" dirty="0" smtClean="0">
                <a:latin typeface="Arial Rounded MT Bold" panose="020F0704030504030204" pitchFamily="34" charset="0"/>
              </a:rPr>
              <a:t>		10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-3</a:t>
            </a:r>
            <a:r>
              <a:rPr lang="en-US" sz="2800" dirty="0">
                <a:latin typeface="Arial Rounded MT Bold" panose="020F0704030504030204" pitchFamily="34" charset="0"/>
              </a:rPr>
              <a:t>		</a:t>
            </a:r>
            <a:r>
              <a:rPr lang="en-US" sz="2800" dirty="0" smtClean="0">
                <a:latin typeface="Arial Rounded MT Bold" panose="020F0704030504030204" pitchFamily="34" charset="0"/>
              </a:rPr>
              <a:t>			1/1000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    µ(micro)			</a:t>
            </a:r>
            <a:r>
              <a:rPr lang="en-US" sz="2800" dirty="0" smtClean="0">
                <a:latin typeface="Arial Rounded MT Bold" panose="020F0704030504030204" pitchFamily="34" charset="0"/>
              </a:rPr>
              <a:t>	10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-6</a:t>
            </a:r>
            <a:r>
              <a:rPr lang="en-US" sz="2800" dirty="0">
                <a:latin typeface="Arial Rounded MT Bold" panose="020F0704030504030204" pitchFamily="34" charset="0"/>
              </a:rPr>
              <a:t>		</a:t>
            </a:r>
            <a:r>
              <a:rPr lang="en-US" sz="2800" dirty="0" smtClean="0">
                <a:latin typeface="Arial Rounded MT Bold" panose="020F0704030504030204" pitchFamily="34" charset="0"/>
              </a:rPr>
              <a:t>			1/1,000,000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    n(</a:t>
            </a:r>
            <a:r>
              <a:rPr lang="en-US" sz="2800" dirty="0" err="1">
                <a:latin typeface="Arial Rounded MT Bold" panose="020F0704030504030204" pitchFamily="34" charset="0"/>
              </a:rPr>
              <a:t>nano</a:t>
            </a:r>
            <a:r>
              <a:rPr lang="en-US" sz="2800" dirty="0">
                <a:latin typeface="Arial Rounded MT Bold" panose="020F0704030504030204" pitchFamily="34" charset="0"/>
              </a:rPr>
              <a:t>)			</a:t>
            </a:r>
            <a:r>
              <a:rPr lang="en-US" sz="2800" dirty="0" smtClean="0">
                <a:latin typeface="Arial Rounded MT Bold" panose="020F0704030504030204" pitchFamily="34" charset="0"/>
              </a:rPr>
              <a:t>	10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-9</a:t>
            </a:r>
            <a:r>
              <a:rPr lang="en-US" sz="2800" dirty="0">
                <a:latin typeface="Arial Rounded MT Bold" panose="020F0704030504030204" pitchFamily="34" charset="0"/>
              </a:rPr>
              <a:t>		</a:t>
            </a:r>
            <a:r>
              <a:rPr lang="en-US" sz="2800" dirty="0" smtClean="0">
                <a:latin typeface="Arial Rounded MT Bold" panose="020F0704030504030204" pitchFamily="34" charset="0"/>
              </a:rPr>
              <a:t>			1/1,000,000,000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	    p(</a:t>
            </a:r>
            <a:r>
              <a:rPr lang="en-US" sz="2800" dirty="0" err="1">
                <a:latin typeface="Arial Rounded MT Bold" panose="020F0704030504030204" pitchFamily="34" charset="0"/>
              </a:rPr>
              <a:t>pico</a:t>
            </a:r>
            <a:r>
              <a:rPr lang="en-US" sz="2800" dirty="0">
                <a:latin typeface="Arial Rounded MT Bold" panose="020F0704030504030204" pitchFamily="34" charset="0"/>
              </a:rPr>
              <a:t>)			</a:t>
            </a:r>
            <a:r>
              <a:rPr lang="en-US" sz="2800" dirty="0" smtClean="0">
                <a:latin typeface="Arial Rounded MT Bold" panose="020F0704030504030204" pitchFamily="34" charset="0"/>
              </a:rPr>
              <a:t>		10</a:t>
            </a:r>
            <a:r>
              <a:rPr lang="en-US" sz="2800" baseline="30000" dirty="0" smtClean="0">
                <a:latin typeface="Arial Rounded MT Bold" panose="020F0704030504030204" pitchFamily="34" charset="0"/>
              </a:rPr>
              <a:t>-12</a:t>
            </a:r>
            <a:r>
              <a:rPr lang="en-US" sz="2800" dirty="0">
                <a:latin typeface="Arial Rounded MT Bold" panose="020F0704030504030204" pitchFamily="34" charset="0"/>
              </a:rPr>
              <a:t>		</a:t>
            </a:r>
            <a:r>
              <a:rPr lang="en-US" sz="2800" dirty="0" smtClean="0">
                <a:latin typeface="Arial Rounded MT Bold" panose="020F0704030504030204" pitchFamily="34" charset="0"/>
              </a:rPr>
              <a:t>			1/1,000,000,000,000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70941"/>
            <a:ext cx="8534400" cy="590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 Control Structures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Do – While Repetition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b="1" dirty="0" smtClean="0"/>
          </a:p>
        </p:txBody>
      </p: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5459186" y="1640832"/>
            <a:ext cx="3845487" cy="3714941"/>
            <a:chOff x="2568" y="816"/>
            <a:chExt cx="1943" cy="1919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2568" y="816"/>
              <a:ext cx="1943" cy="1919"/>
              <a:chOff x="2568" y="816"/>
              <a:chExt cx="1943" cy="1919"/>
            </a:xfrm>
            <a:grpFill/>
          </p:grpSpPr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>
                <a:off x="2568" y="1056"/>
                <a:ext cx="1" cy="1680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>
                <a:off x="2568" y="1056"/>
                <a:ext cx="907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>
                <a:off x="2568" y="2735"/>
                <a:ext cx="907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0"/>
              <p:cNvSpPr>
                <a:spLocks noChangeShapeType="1"/>
              </p:cNvSpPr>
              <p:nvPr/>
            </p:nvSpPr>
            <p:spPr bwMode="auto">
              <a:xfrm>
                <a:off x="3475" y="816"/>
                <a:ext cx="1" cy="480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AutoShape 11"/>
              <p:cNvSpPr>
                <a:spLocks noChangeArrowheads="1"/>
              </p:cNvSpPr>
              <p:nvPr/>
            </p:nvSpPr>
            <p:spPr bwMode="auto">
              <a:xfrm>
                <a:off x="3086" y="1295"/>
                <a:ext cx="778" cy="480"/>
              </a:xfrm>
              <a:prstGeom prst="flowChartDecision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3864" y="1535"/>
                <a:ext cx="648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>
                <a:off x="3475" y="1775"/>
                <a:ext cx="1" cy="480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14"/>
              <p:cNvSpPr>
                <a:spLocks noChangeArrowheads="1"/>
              </p:cNvSpPr>
              <p:nvPr/>
            </p:nvSpPr>
            <p:spPr bwMode="auto">
              <a:xfrm>
                <a:off x="3086" y="2255"/>
                <a:ext cx="778" cy="240"/>
              </a:xfrm>
              <a:prstGeom prst="rect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49" name="Line 15"/>
              <p:cNvSpPr>
                <a:spLocks noChangeShapeType="1"/>
              </p:cNvSpPr>
              <p:nvPr/>
            </p:nvSpPr>
            <p:spPr bwMode="auto">
              <a:xfrm>
                <a:off x="3475" y="2495"/>
                <a:ext cx="1" cy="240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3882" y="1324"/>
              <a:ext cx="1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Verdana" panose="020B0604030504040204" pitchFamily="34" charset="0"/>
                <a:buNone/>
              </a:pPr>
              <a:r>
                <a:rPr lang="en-GB" sz="1600" b="1">
                  <a:solidFill>
                    <a:srgbClr val="000000"/>
                  </a:solidFill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457" y="1824"/>
              <a:ext cx="201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Verdana" panose="020B0604030504040204" pitchFamily="34" charset="0"/>
                <a:buNone/>
              </a:pPr>
              <a:r>
                <a:rPr lang="en-GB" sz="1600" b="1">
                  <a:solidFill>
                    <a:srgbClr val="000000"/>
                  </a:solidFill>
                  <a:latin typeface="Verdana" panose="020B060403050404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45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73" y="463974"/>
            <a:ext cx="8534400" cy="676338"/>
          </a:xfrm>
        </p:spPr>
        <p:txBody>
          <a:bodyPr>
            <a:normAutofit/>
          </a:bodyPr>
          <a:lstStyle/>
          <a:p>
            <a:r>
              <a:rPr lang="en-US" dirty="0"/>
              <a:t>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73" y="1270941"/>
            <a:ext cx="8534400" cy="590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 Control Structures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Do – Until Repetition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b="1" dirty="0" smtClean="0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5633357" y="1575741"/>
            <a:ext cx="3848100" cy="3945349"/>
            <a:chOff x="2616" y="768"/>
            <a:chExt cx="2039" cy="1941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34" name="Group 6"/>
            <p:cNvGrpSpPr>
              <a:grpSpLocks/>
            </p:cNvGrpSpPr>
            <p:nvPr/>
          </p:nvGrpSpPr>
          <p:grpSpPr bwMode="auto">
            <a:xfrm>
              <a:off x="2616" y="768"/>
              <a:ext cx="2039" cy="1919"/>
              <a:chOff x="2616" y="768"/>
              <a:chExt cx="2039" cy="1919"/>
            </a:xfrm>
            <a:grpFill/>
          </p:grpSpPr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>
                <a:off x="2616" y="1008"/>
                <a:ext cx="1" cy="1680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8"/>
              <p:cNvSpPr>
                <a:spLocks noChangeShapeType="1"/>
              </p:cNvSpPr>
              <p:nvPr/>
            </p:nvSpPr>
            <p:spPr bwMode="auto">
              <a:xfrm>
                <a:off x="2616" y="1008"/>
                <a:ext cx="952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2616" y="2687"/>
                <a:ext cx="952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>
                <a:off x="3568" y="768"/>
                <a:ext cx="1" cy="480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AutoShape 11"/>
              <p:cNvSpPr>
                <a:spLocks noChangeArrowheads="1"/>
              </p:cNvSpPr>
              <p:nvPr/>
            </p:nvSpPr>
            <p:spPr bwMode="auto">
              <a:xfrm>
                <a:off x="3160" y="1967"/>
                <a:ext cx="816" cy="480"/>
              </a:xfrm>
              <a:prstGeom prst="flowChartDecision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>
                <a:off x="3976" y="2207"/>
                <a:ext cx="680" cy="1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>
                <a:off x="3568" y="1488"/>
                <a:ext cx="1" cy="480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4"/>
              <p:cNvSpPr>
                <a:spLocks noChangeArrowheads="1"/>
              </p:cNvSpPr>
              <p:nvPr/>
            </p:nvSpPr>
            <p:spPr bwMode="auto">
              <a:xfrm>
                <a:off x="3160" y="1248"/>
                <a:ext cx="816" cy="240"/>
              </a:xfrm>
              <a:prstGeom prst="rect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GB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>
                <a:off x="3568" y="2447"/>
                <a:ext cx="1" cy="240"/>
              </a:xfrm>
              <a:prstGeom prst="line">
                <a:avLst/>
              </a:prstGeom>
              <a:grp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4033" y="1996"/>
              <a:ext cx="201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Verdana" panose="020B0604030504040204" pitchFamily="34" charset="0"/>
                <a:buNone/>
              </a:pPr>
              <a:r>
                <a:rPr lang="en-GB" sz="1600" b="1">
                  <a:solidFill>
                    <a:srgbClr val="000000"/>
                  </a:solidFill>
                  <a:latin typeface="Verdana" panose="020B0604030504040204" pitchFamily="34" charset="0"/>
                </a:rPr>
                <a:t>T</a:t>
              </a: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3553" y="2496"/>
              <a:ext cx="1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Verdana" panose="020B0604030504040204" pitchFamily="34" charset="0"/>
                <a:buNone/>
              </a:pPr>
              <a:r>
                <a:rPr lang="en-GB" sz="1600" b="1">
                  <a:solidFill>
                    <a:srgbClr val="000000"/>
                  </a:solidFill>
                  <a:latin typeface="Verdana" panose="020B060403050404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49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1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RADIX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526</TotalTime>
  <Words>1424</Words>
  <Application>Microsoft Office PowerPoint</Application>
  <PresentationFormat>Widescreen</PresentationFormat>
  <Paragraphs>933</Paragraphs>
  <Slides>81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2" baseType="lpstr">
      <vt:lpstr>Arial</vt:lpstr>
      <vt:lpstr>Arial Rounded MT Bold</vt:lpstr>
      <vt:lpstr>Calibri</vt:lpstr>
      <vt:lpstr>Century Gothic</vt:lpstr>
      <vt:lpstr>Lucida Sans Unicode</vt:lpstr>
      <vt:lpstr>Thorndale</vt:lpstr>
      <vt:lpstr>Times New Roman</vt:lpstr>
      <vt:lpstr>Verdana</vt:lpstr>
      <vt:lpstr>Wingdings</vt:lpstr>
      <vt:lpstr>Wingdings 3</vt:lpstr>
      <vt:lpstr>Slice</vt:lpstr>
      <vt:lpstr>Program Logic Formulation with Programming with c++</vt:lpstr>
      <vt:lpstr>PowerPoint Presentation</vt:lpstr>
      <vt:lpstr>DATA REPRESENTATION</vt:lpstr>
      <vt:lpstr>Number system</vt:lpstr>
      <vt:lpstr>Number system</vt:lpstr>
      <vt:lpstr>Number system</vt:lpstr>
      <vt:lpstr>Auxiliary Units and Power Representation</vt:lpstr>
      <vt:lpstr>Number system</vt:lpstr>
      <vt:lpstr>RADIX CONVERSION</vt:lpstr>
      <vt:lpstr>Number system</vt:lpstr>
      <vt:lpstr>Number system</vt:lpstr>
      <vt:lpstr>Number system</vt:lpstr>
      <vt:lpstr>Number system</vt:lpstr>
      <vt:lpstr>Number system</vt:lpstr>
      <vt:lpstr>Number system</vt:lpstr>
      <vt:lpstr>Operations on Binary Numbers</vt:lpstr>
      <vt:lpstr>Number system</vt:lpstr>
      <vt:lpstr>Number system</vt:lpstr>
      <vt:lpstr>Numeric Representation Format</vt:lpstr>
      <vt:lpstr>Numeric Representation Format</vt:lpstr>
      <vt:lpstr>DeciMal Numbers</vt:lpstr>
      <vt:lpstr>DeciMal Numbers</vt:lpstr>
      <vt:lpstr>DeciMal Numbers</vt:lpstr>
      <vt:lpstr>Binary Numbers</vt:lpstr>
      <vt:lpstr>Binary Numbers</vt:lpstr>
      <vt:lpstr>Binary Numbers</vt:lpstr>
      <vt:lpstr>Binary Numbers</vt:lpstr>
      <vt:lpstr>Information &amp; Logic </vt:lpstr>
      <vt:lpstr>Information &amp; Logic </vt:lpstr>
      <vt:lpstr>Information &amp; Logic </vt:lpstr>
      <vt:lpstr>Information &amp; Logic </vt:lpstr>
      <vt:lpstr>Information &amp; Logic </vt:lpstr>
      <vt:lpstr>Information &amp; Logic </vt:lpstr>
      <vt:lpstr>Information &amp; Logic </vt:lpstr>
      <vt:lpstr>Information &amp; Logic </vt:lpstr>
      <vt:lpstr>Information &amp; Logic </vt:lpstr>
      <vt:lpstr>Programming Languages</vt:lpstr>
      <vt:lpstr>Programming Languages</vt:lpstr>
      <vt:lpstr>General-purpose Programming Languages</vt:lpstr>
      <vt:lpstr>General-purpose Programming Languages</vt:lpstr>
      <vt:lpstr>General-purpose Programming Languages</vt:lpstr>
      <vt:lpstr>End-user Programming Languages</vt:lpstr>
      <vt:lpstr>Data structure</vt:lpstr>
      <vt:lpstr>Data Structures</vt:lpstr>
      <vt:lpstr>Data Structures</vt:lpstr>
      <vt:lpstr>BasiC Data Structure</vt:lpstr>
      <vt:lpstr>BasiC Data Structure</vt:lpstr>
      <vt:lpstr>BasiC Data Structure</vt:lpstr>
      <vt:lpstr>BasiC Data Structure</vt:lpstr>
      <vt:lpstr>BasiC Data Structure</vt:lpstr>
      <vt:lpstr>BasiC Data Structure</vt:lpstr>
      <vt:lpstr>BasiC Data Structure</vt:lpstr>
      <vt:lpstr>Problem – Oriented DATA Structure</vt:lpstr>
      <vt:lpstr>Problem – Oriented DATA Structure</vt:lpstr>
      <vt:lpstr>Problem – Oriented DATA Structure</vt:lpstr>
      <vt:lpstr>Problem – Oriented DATA Structure</vt:lpstr>
      <vt:lpstr>Problem – Oriented DATA Structure</vt:lpstr>
      <vt:lpstr>Problem – Oriented DATA Structure</vt:lpstr>
      <vt:lpstr>Problem – Oriented DATA Structure</vt:lpstr>
      <vt:lpstr>Problem – Oriented DATA Structure</vt:lpstr>
      <vt:lpstr>Problem – Oriented DATA Structure</vt:lpstr>
      <vt:lpstr>Basic Concepts Of Computer Programming</vt:lpstr>
      <vt:lpstr>Basic Concepts Of Computer Programming</vt:lpstr>
      <vt:lpstr>Basic Concepts Of Computer Programming</vt:lpstr>
      <vt:lpstr>Basic Concepts Of Computer Programming</vt:lpstr>
      <vt:lpstr>Basic Concepts Of Computer Programming</vt:lpstr>
      <vt:lpstr>Basic Concepts Of Computer Programming</vt:lpstr>
      <vt:lpstr>Basic Concepts Of Computer Programming</vt:lpstr>
      <vt:lpstr>Basic Concepts Of Computer Programming</vt:lpstr>
      <vt:lpstr>Flowcharting</vt:lpstr>
      <vt:lpstr>Flowcharting</vt:lpstr>
      <vt:lpstr>Flowcharting</vt:lpstr>
      <vt:lpstr>Flowcharting</vt:lpstr>
      <vt:lpstr>Flowcharting</vt:lpstr>
      <vt:lpstr>Flowcharting</vt:lpstr>
      <vt:lpstr>Flowcharting</vt:lpstr>
      <vt:lpstr>Flowcharting</vt:lpstr>
      <vt:lpstr>Flowcharting</vt:lpstr>
      <vt:lpstr>Flowcharting</vt:lpstr>
      <vt:lpstr>Flowcharting</vt:lpstr>
      <vt:lpstr>Flowcharting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Logic Formulation with Programming with c++</dc:title>
  <dc:creator>Cyber</dc:creator>
  <cp:lastModifiedBy>Cyber</cp:lastModifiedBy>
  <cp:revision>57</cp:revision>
  <dcterms:created xsi:type="dcterms:W3CDTF">2017-05-13T18:11:02Z</dcterms:created>
  <dcterms:modified xsi:type="dcterms:W3CDTF">2017-05-21T05:05:15Z</dcterms:modified>
</cp:coreProperties>
</file>