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7"/>
  </p:notesMasterIdLst>
  <p:handoutMasterIdLst>
    <p:handoutMasterId r:id="rId58"/>
  </p:handoutMasterIdLst>
  <p:sldIdLst>
    <p:sldId id="643" r:id="rId2"/>
    <p:sldId id="621" r:id="rId3"/>
    <p:sldId id="676" r:id="rId4"/>
    <p:sldId id="644" r:id="rId5"/>
    <p:sldId id="645" r:id="rId6"/>
    <p:sldId id="646" r:id="rId7"/>
    <p:sldId id="622" r:id="rId8"/>
    <p:sldId id="538" r:id="rId9"/>
    <p:sldId id="665" r:id="rId10"/>
    <p:sldId id="666" r:id="rId11"/>
    <p:sldId id="667" r:id="rId12"/>
    <p:sldId id="579" r:id="rId13"/>
    <p:sldId id="649" r:id="rId14"/>
    <p:sldId id="650" r:id="rId15"/>
    <p:sldId id="651" r:id="rId16"/>
    <p:sldId id="648" r:id="rId17"/>
    <p:sldId id="344" r:id="rId18"/>
    <p:sldId id="652" r:id="rId19"/>
    <p:sldId id="624" r:id="rId20"/>
    <p:sldId id="672" r:id="rId21"/>
    <p:sldId id="625" r:id="rId22"/>
    <p:sldId id="671" r:id="rId23"/>
    <p:sldId id="597" r:id="rId24"/>
    <p:sldId id="596" r:id="rId25"/>
    <p:sldId id="626" r:id="rId26"/>
    <p:sldId id="627" r:id="rId27"/>
    <p:sldId id="654" r:id="rId28"/>
    <p:sldId id="599" r:id="rId29"/>
    <p:sldId id="602" r:id="rId30"/>
    <p:sldId id="628" r:id="rId31"/>
    <p:sldId id="632" r:id="rId32"/>
    <p:sldId id="655" r:id="rId33"/>
    <p:sldId id="629" r:id="rId34"/>
    <p:sldId id="630" r:id="rId35"/>
    <p:sldId id="662" r:id="rId36"/>
    <p:sldId id="663" r:id="rId37"/>
    <p:sldId id="664" r:id="rId38"/>
    <p:sldId id="674" r:id="rId39"/>
    <p:sldId id="631" r:id="rId40"/>
    <p:sldId id="656" r:id="rId41"/>
    <p:sldId id="633" r:id="rId42"/>
    <p:sldId id="657" r:id="rId43"/>
    <p:sldId id="673" r:id="rId44"/>
    <p:sldId id="675" r:id="rId45"/>
    <p:sldId id="634" r:id="rId46"/>
    <p:sldId id="636" r:id="rId47"/>
    <p:sldId id="635" r:id="rId48"/>
    <p:sldId id="658" r:id="rId49"/>
    <p:sldId id="637" r:id="rId50"/>
    <p:sldId id="659" r:id="rId51"/>
    <p:sldId id="638" r:id="rId52"/>
    <p:sldId id="639" r:id="rId53"/>
    <p:sldId id="660" r:id="rId54"/>
    <p:sldId id="640" r:id="rId55"/>
    <p:sldId id="66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/>
    <p:restoredTop sz="94624"/>
  </p:normalViewPr>
  <p:slideViewPr>
    <p:cSldViewPr snapToGrid="0" snapToObjects="1">
      <p:cViewPr varScale="1">
        <p:scale>
          <a:sx n="105" d="100"/>
          <a:sy n="105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6136"/>
    </p:cViewPr>
  </p:sorterViewPr>
  <p:notesViewPr>
    <p:cSldViewPr snapToGrid="0" snapToObjects="1">
      <p:cViewPr varScale="1">
        <p:scale>
          <a:sx n="57" d="100"/>
          <a:sy n="57" d="100"/>
        </p:scale>
        <p:origin x="8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4672A-4B69-4211-AA53-FBFF27BA2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F04D5-0F2F-44FD-A0A7-AD57B52EA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8A28-93A5-4C13-B41E-73BB9525FF8F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73FF1-3070-4C23-9E11-55B6DAA663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82F3-0677-41B7-AA26-5872A9FD25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5F19-10D0-4EC7-AAEE-B07A740A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6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91976-0AF4-ED4D-ADC4-11066A880F6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146EA-08A1-184A-99B9-0CE25F8F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8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7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2154D-289F-0F48-9036-81C4924647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5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8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1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1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2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ARIA-CONTROLS IS NOT NEEDED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146EA-08A1-184A-99B9-0CE25F8F8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8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84097-4D5F-413A-B2DB-647A622825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6904"/>
            <a:ext cx="9144000" cy="4690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4673588"/>
            <a:ext cx="9143999" cy="1364141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" y="6037729"/>
            <a:ext cx="9143999" cy="82027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8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5394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7569" y="6424614"/>
            <a:ext cx="879231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120EE9-9D9F-4D4F-BBD1-56555156E3AA}"/>
              </a:ext>
            </a:extLst>
          </p:cNvPr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0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274321"/>
            <a:ext cx="8229600" cy="60533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0677" y="6424614"/>
            <a:ext cx="926123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3796"/>
            <a:ext cx="82296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78159"/>
            <a:ext cx="8229600" cy="65563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4614"/>
            <a:ext cx="5334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1CD73-C5F2-4F2C-A43A-2897C10C62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783"/>
          <a:stretch/>
        </p:blipFill>
        <p:spPr>
          <a:xfrm>
            <a:off x="0" y="0"/>
            <a:ext cx="9144000" cy="343426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55E96D-CA70-4132-8333-66EEC5CB05F2}"/>
              </a:ext>
            </a:extLst>
          </p:cNvPr>
          <p:cNvCxnSpPr>
            <a:cxnSpLocks/>
          </p:cNvCxnSpPr>
          <p:nvPr userDrawn="1"/>
        </p:nvCxnSpPr>
        <p:spPr>
          <a:xfrm>
            <a:off x="457200" y="3606214"/>
            <a:ext cx="8229600" cy="0"/>
          </a:xfrm>
          <a:prstGeom prst="line">
            <a:avLst/>
          </a:prstGeom>
          <a:ln w="381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4132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4132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4614"/>
            <a:ext cx="5334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83B20-2E84-4229-8AA9-33552DB43A4D}"/>
              </a:ext>
            </a:extLst>
          </p:cNvPr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4614"/>
            <a:ext cx="5334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604082-1127-4CC4-B3CE-0FBE88800534}"/>
              </a:ext>
            </a:extLst>
          </p:cNvPr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2"/>
            <a:ext cx="8229600" cy="5441950"/>
          </a:xfrm>
          <a:prstGeom prst="rect">
            <a:avLst/>
          </a:prstGeom>
        </p:spPr>
        <p:txBody>
          <a:bodyPr vert="horz" lIns="91440" tIns="9144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56352"/>
            <a:ext cx="9144000" cy="501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 algn="ctr">
              <a:defRPr sz="1800" b="1"/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4614"/>
            <a:ext cx="533400" cy="365125"/>
          </a:xfrm>
          <a:prstGeom prst="rect">
            <a:avLst/>
          </a:prstGeom>
        </p:spPr>
        <p:txBody>
          <a:bodyPr/>
          <a:lstStyle>
            <a:lvl1pPr algn="r">
              <a:defRPr sz="1800" b="1"/>
            </a:lvl1pPr>
          </a:lstStyle>
          <a:p>
            <a:fld id="{C912502E-13AC-CB45-9CB0-DD6E897217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8352D5-D0C8-46D7-8007-B657B4C15F3F}"/>
              </a:ext>
            </a:extLst>
          </p:cNvPr>
          <p:cNvSpPr/>
          <p:nvPr/>
        </p:nvSpPr>
        <p:spPr>
          <a:xfrm>
            <a:off x="0" y="6356352"/>
            <a:ext cx="9144000" cy="501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4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sz="32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Ebl5jvLKG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1/relationships/webextension" Target="../webextensions/webextension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acces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alerts/" TargetMode="External"/><Relationship Id="rId2" Type="http://schemas.openxmlformats.org/officeDocument/2006/relationships/hyperlink" Target="https://www.w3.org/TR/wai-aria-practic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alerts/" TargetMode="External"/><Relationship Id="rId2" Type="http://schemas.openxmlformats.org/officeDocument/2006/relationships/hyperlink" Target="https://www.w3.org/TR/wai-aria-practic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wfrontendtech/aria-bootcam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ai-aria-practices/#no_aria_better_bad_ari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ria-in-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ai-aria-practic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im.org/projects/screenreadersurve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D760D-90FC-43C6-8FB2-00086B83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673589"/>
            <a:ext cx="9143999" cy="1646530"/>
          </a:xfrm>
        </p:spPr>
        <p:txBody>
          <a:bodyPr/>
          <a:lstStyle/>
          <a:p>
            <a:r>
              <a:rPr lang="en-US" sz="4000" dirty="0"/>
              <a:t>Advanced Accessibility:</a:t>
            </a:r>
            <a:br>
              <a:rPr lang="en-US" sz="4000" dirty="0"/>
            </a:br>
            <a:r>
              <a:rPr lang="en-US" sz="4000" dirty="0"/>
              <a:t>ARIA and Dynamic Webpages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85A04B-A1D0-43DA-B949-A81A72A2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" y="5916707"/>
            <a:ext cx="9143999" cy="941294"/>
          </a:xfrm>
        </p:spPr>
        <p:txBody>
          <a:bodyPr/>
          <a:lstStyle/>
          <a:p>
            <a:r>
              <a:rPr lang="en-US" b="1" dirty="0"/>
              <a:t>Kate Deibel </a:t>
            </a:r>
            <a:r>
              <a:rPr lang="en-US" b="1" dirty="0">
                <a:solidFill>
                  <a:srgbClr val="0070C0"/>
                </a:solidFill>
              </a:rPr>
              <a:t>&lt;kndeibel@syr.edu&gt;</a:t>
            </a:r>
          </a:p>
        </p:txBody>
      </p:sp>
    </p:spTree>
    <p:extLst>
      <p:ext uri="{BB962C8B-B14F-4D97-AF65-F5344CB8AC3E}">
        <p14:creationId xmlns:p14="http://schemas.microsoft.com/office/powerpoint/2010/main" val="388422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reader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D0136A-A9A0-45F1-AE04-22917567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6673"/>
            <a:ext cx="8229600" cy="5091056"/>
          </a:xfrm>
        </p:spPr>
        <p:txBody>
          <a:bodyPr anchor="b"/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https://youtu.be/dEbl5jvLKGQ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Web Video Player"/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1143000" y="1498427"/>
              <a:ext cx="6858000" cy="38611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Add-in 5" title="Web Video Play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000" y="1498427"/>
                <a:ext cx="6858000" cy="386114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3325B-B5DD-46FA-A359-BAF62B8ED1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58AE8C-E87F-443D-9A8D-9E0E8F038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2F3F2D-1D28-428A-B4AD-0D7258FAC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356573-212C-4F2D-B610-69EB9C23A9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2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46B-462D-4DE7-A4F0-0D1B38D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1E24-E87D-459B-B750-15EA074F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NVDA (</a:t>
            </a:r>
            <a:r>
              <a:rPr lang="en-US" dirty="0">
                <a:hlinkClick r:id="rId2"/>
              </a:rPr>
              <a:t>https://www.nvaccess.org/</a:t>
            </a:r>
            <a:r>
              <a:rPr lang="en-US" dirty="0"/>
              <a:t>)</a:t>
            </a:r>
          </a:p>
          <a:p>
            <a:r>
              <a:rPr lang="en-US" dirty="0"/>
              <a:t>Stands for Non-Visual Desktop Access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Most compliant with standards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Power user advice:</a:t>
            </a:r>
          </a:p>
          <a:p>
            <a:r>
              <a:rPr lang="en-US" dirty="0"/>
              <a:t>Open the NVDA speech viewer to see text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97EC-7D1C-4CDD-934F-7E56B9C147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6342-349D-4F32-868F-19DC8A8A2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5ED3-DD18-4E8E-B8BF-74787357F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 (HTML)</a:t>
            </a:r>
          </a:p>
          <a:p>
            <a:r>
              <a:rPr lang="en-US" dirty="0"/>
              <a:t>Cascading Style Sheets (CSS)</a:t>
            </a:r>
          </a:p>
          <a:p>
            <a:r>
              <a:rPr lang="en-US" dirty="0"/>
              <a:t>ECMA 2.62 (JavaScript)</a:t>
            </a:r>
          </a:p>
          <a:p>
            <a:r>
              <a:rPr lang="en-US" dirty="0"/>
              <a:t>Web Content Accessibility Guidelines (WCAG) 2.0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There is a critical accessibility gap not </a:t>
            </a:r>
            <a:br>
              <a:rPr lang="en-US" sz="3200" dirty="0"/>
            </a:br>
            <a:r>
              <a:rPr lang="en-US" sz="3200" dirty="0"/>
              <a:t>covered by these standards…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D3978-07D9-4E25-B1A5-27D0525A13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0C09F-5EB4-4978-814B-1D4C0BFA4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EC7F3-3DEE-433C-A0A6-68102CA6B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D09A4C-0E5B-4288-B70B-8AE1C5C5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Gap (part 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BEB65-09EE-45F4-B99A-7D93A73C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To understand this gap, let’s play a game.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You’re going to be a screen reader user without ARIA.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Turn away from the screen.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I’ll pick an interface widget from a site and act as a screen reader.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https://www.w3.org/TR/wai-aria-practices/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https://getbootstrap.com/docs/4.0/components/alerts/</a:t>
            </a:r>
            <a:endParaRPr lang="en-US" sz="2400" dirty="0"/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Let’s try to use the web…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7855B-E34F-4367-B323-1F8DF07C20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3DA9C-DC04-4E20-9AA2-B2B23AD3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A2283-767E-43A6-AFBF-75F9D420C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35C670-0905-4C35-A42B-E9264030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So what did you experience?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1E3C6A-F3C3-469A-9524-CFE43EA3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Confusion?</a:t>
            </a:r>
          </a:p>
          <a:p>
            <a:r>
              <a:rPr lang="en-US" dirty="0"/>
              <a:t>Getting lost?</a:t>
            </a:r>
          </a:p>
          <a:p>
            <a:r>
              <a:rPr lang="en-US" dirty="0"/>
              <a:t>Unexpected changes on a page?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6705-3873-4D1D-9969-E47369E241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DE1E-01BD-4C2B-BFFE-E8A378EFE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75BAB-E322-463A-AEF7-8B4AC990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16527D-7ECC-4720-9B4E-0F2AE712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Dynamic Pages Confound Screen Readers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0857EB-DBCD-4370-B97E-6EC30FCD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what was going on:</a:t>
            </a:r>
          </a:p>
          <a:p>
            <a:r>
              <a:rPr lang="en-US" dirty="0"/>
              <a:t>Scripts were changing the page</a:t>
            </a:r>
          </a:p>
          <a:p>
            <a:r>
              <a:rPr lang="en-US" dirty="0"/>
              <a:t>Sometimes CSS for hiding/showing</a:t>
            </a:r>
          </a:p>
          <a:p>
            <a:r>
              <a:rPr lang="en-US" dirty="0"/>
              <a:t>Sometimes changing the document object model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Browsers did not announce such changes to tools like screen readers.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At best, a screen reader could crudely monitor for changes after they happened.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D342A-59F7-4A3C-9F83-69D94B8B28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0FC24-E888-4DC2-948A-35DF2D1B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FCEA7-704D-4F14-A245-9314D19AF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+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0"/>
            <a:ext cx="8465736" cy="5394960"/>
          </a:xfrm>
        </p:spPr>
        <p:txBody>
          <a:bodyPr/>
          <a:lstStyle/>
          <a:p>
            <a:r>
              <a:rPr lang="en-US" dirty="0"/>
              <a:t>Hypertext Markup Language (HTML)</a:t>
            </a:r>
          </a:p>
          <a:p>
            <a:r>
              <a:rPr lang="en-US" dirty="0"/>
              <a:t>Cascading Style Sheets (CSS)</a:t>
            </a:r>
          </a:p>
          <a:p>
            <a:r>
              <a:rPr lang="en-US" dirty="0"/>
              <a:t>ECMA 2.62 (JavaScript)</a:t>
            </a:r>
          </a:p>
          <a:p>
            <a:r>
              <a:rPr lang="en-US" dirty="0"/>
              <a:t>Web Content Accessibility Guidelines (WCAG) 2.0 </a:t>
            </a:r>
          </a:p>
          <a:p>
            <a:r>
              <a:rPr lang="en-US" dirty="0"/>
              <a:t>Accessible Rich Internet Applications (ARIA) 1.0</a:t>
            </a:r>
          </a:p>
          <a:p>
            <a:pPr lvl="1"/>
            <a:r>
              <a:rPr lang="en-US" dirty="0"/>
              <a:t>Officially, WAI-ARIA (Web Accessibility Initiative)</a:t>
            </a:r>
          </a:p>
          <a:p>
            <a:pPr lvl="1"/>
            <a:r>
              <a:rPr lang="en-US" dirty="0"/>
              <a:t>Became </a:t>
            </a:r>
            <a:r>
              <a:rPr lang="en-US" dirty="0" smtClean="0"/>
              <a:t>aW3C </a:t>
            </a:r>
            <a:r>
              <a:rPr lang="en-US" dirty="0"/>
              <a:t>recommendation in 2014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152D-4B37-461F-A7EC-6064507E88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335B-E70E-4641-9F1D-F0CD673E0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1FF7-C3EC-497B-9A45-00EFE38A2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ARIA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Communicates roles, states, and properties of interface elements to accessibility APIs, for the benefit of AT users. Answers questions like:</a:t>
            </a:r>
          </a:p>
          <a:p>
            <a:pPr lvl="1"/>
            <a:r>
              <a:rPr lang="en-US" dirty="0"/>
              <a:t>What is this? </a:t>
            </a:r>
          </a:p>
          <a:p>
            <a:pPr lvl="1"/>
            <a:r>
              <a:rPr lang="en-US" dirty="0"/>
              <a:t>How do I use it? </a:t>
            </a:r>
          </a:p>
          <a:p>
            <a:pPr lvl="1"/>
            <a:r>
              <a:rPr lang="en-US" dirty="0"/>
              <a:t>Is it on/selected/expanded/collapsed?  </a:t>
            </a:r>
          </a:p>
          <a:p>
            <a:pPr lvl="1"/>
            <a:r>
              <a:rPr lang="en-US" dirty="0"/>
              <a:t>What just happened?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FAF312-AC9D-4B3C-8F64-D12503E882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3A449C-65D9-44A1-9CEB-F99220C64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F979B8-BE23-4C4C-BB1B-EE0CB61D8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144A1B-31DC-4E0B-A524-6CDF076C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Gap (part 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9EC90-8EFD-4BDD-AB33-33686357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5394960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Let’s play the game again.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You’re going to be a screen reader user WITH ARIA.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Turn away from the screen.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I’ll pick an interface widget from a site and act as a screen reader.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https://www.w3.org/TR/wai-aria-practices/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https://getbootstrap.com/docs/4.0/components/alerts/</a:t>
            </a:r>
            <a:endParaRPr lang="en-US" sz="2400" dirty="0"/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Let’s try to use the web…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1FAC0-A2A3-4E0A-A36B-589D45F18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E8CD-272A-4020-BB39-7DC77C788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ACDF8-56D3-4D1C-8093-42C1EF232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E1B543-88DD-4E8C-A16D-6A091AD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ARIA or NOT TO ARIA…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8B2E6-E9D0-4222-8B96-B3B6175A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5686C-A1FB-43D1-B275-9BC2C96AA9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9D24D-BB78-4A96-B3EE-BE8DF75B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F0B9A-3B7B-421D-9302-2B07C3CB3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workshop is based on the amazing ARIA </a:t>
            </a:r>
            <a:r>
              <a:rPr lang="en-US" dirty="0" err="1"/>
              <a:t>bootcamp</a:t>
            </a:r>
            <a:r>
              <a:rPr lang="en-US" dirty="0"/>
              <a:t> workshop developed by Hadi Rangin, </a:t>
            </a:r>
            <a:r>
              <a:rPr lang="en-US" dirty="0" err="1"/>
              <a:t>Jeane</a:t>
            </a:r>
            <a:r>
              <a:rPr lang="en-US" dirty="0"/>
              <a:t> Marty, and many others in the University of Washington Accessibility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https://github.com/uwfrontendtech/aria-bootcamp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0B99-FEE0-4646-852B-E89D2A8A91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D6EF-08A4-465A-8FFC-1427C71B7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5BA6-41C0-4762-B4E2-4AEF8FCF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E5D1-C0AB-4C52-B821-6C46F87E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First Rule of 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0050-C877-4AEB-A4CF-B8ABE7B5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 With great power comes great responsibility. ”</a:t>
            </a:r>
            <a:br>
              <a:rPr lang="en-US" dirty="0"/>
            </a:br>
            <a:r>
              <a:rPr lang="en-US" dirty="0"/>
              <a:t>								</a:t>
            </a:r>
            <a:r>
              <a:rPr lang="en-US" dirty="0" smtClean="0"/>
              <a:t>— </a:t>
            </a:r>
            <a:r>
              <a:rPr lang="en-US" dirty="0"/>
              <a:t>Uncle Ben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ARIA is powerful. If poorly applied, it will cause more problems and confusion than help.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Hence, the first rule of ARIA is: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000" b="1" dirty="0"/>
              <a:t>No ARIA is better than bad ARIA!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2000" dirty="0">
                <a:hlinkClick r:id="rId2"/>
              </a:rPr>
              <a:t>https://www.w3.org/TR/wai-aria-practices/#no_aria_better_bad_aria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B200-9378-423C-AE27-56BAEC2862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DA07-DC0D-472F-AD8C-014AC21B2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8A01-3B70-459F-80E9-9D882E394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Rule of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6688" indent="-166688">
              <a:buNone/>
            </a:pPr>
            <a:r>
              <a:rPr lang="en-US" dirty="0"/>
              <a:t>“	If you can use a native HTML element or attribute with the semantics and behavior </a:t>
            </a:r>
            <a:r>
              <a:rPr lang="en-US" dirty="0" smtClean="0"/>
              <a:t>you require already built </a:t>
            </a:r>
            <a:r>
              <a:rPr lang="en-US" dirty="0"/>
              <a:t>in, instead of re-purposing an </a:t>
            </a:r>
            <a:r>
              <a:rPr lang="en-US" dirty="0" smtClean="0"/>
              <a:t>element and </a:t>
            </a:r>
            <a:r>
              <a:rPr lang="en-US" dirty="0"/>
              <a:t>adding an ARIA role, state, or </a:t>
            </a:r>
            <a:r>
              <a:rPr lang="en-US" dirty="0" smtClean="0"/>
              <a:t>property </a:t>
            </a:r>
            <a:r>
              <a:rPr lang="en-US" dirty="0"/>
              <a:t>to make it accessible, then do so.”</a:t>
            </a:r>
          </a:p>
          <a:p>
            <a:pPr marL="166688" indent="-166688" algn="r">
              <a:buNone/>
            </a:pPr>
            <a:r>
              <a:rPr lang="en-US" sz="2200" dirty="0"/>
              <a:t>Source: Notes on Using ARIA in HTML (W3C Working Draft)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https://www.w3.org/TR/aria-in-html</a:t>
            </a:r>
            <a:endParaRPr lang="en-US" sz="2200" dirty="0"/>
          </a:p>
          <a:p>
            <a:pPr marL="166688" indent="-166688" algn="r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7C14A-B182-4815-9C76-3862116A0F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1530F-B4D4-4CEE-9841-D9BD8CB3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E4CF1-E836-4167-9147-4D2A59BA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D07B-0977-460D-B435-8DD4C166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Rule of ARIA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0CBD-AC50-4FC5-A4D1-B758A889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/>
              <a:t>Do NOT use ARIA if existing HTML tags already provide the same functionality!!!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8F40-BA9F-4364-90EC-CF3A08E925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83B0-FCFD-4186-98B7-AF558F83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67FE-D6A6-4F77-859B-7D3320D91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617014-B396-4363-970D-5EFE5F9A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Readers and Semantics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6F5689-C705-4B2A-83B6-223BB650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screen readers, it is a lot easier if an element’s tag reflects what it does.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Proper semantic HTML markup answers the question 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/>
              <a:t>"What is this?"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11E1-9623-4D20-BBC3-FD7EED254E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B47C1-7C4B-43E9-A20F-C408994AB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0AC6-8BB7-4B0E-8A55-E0E915C3B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 It's a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it with &lt;h1&gt;, &lt;h2&gt;, etc.</a:t>
            </a:r>
          </a:p>
          <a:p>
            <a:r>
              <a:rPr lang="en-US" dirty="0"/>
              <a:t>Headings should form an outline of the page content</a:t>
            </a:r>
          </a:p>
          <a:p>
            <a:r>
              <a:rPr lang="en-US" dirty="0"/>
              <a:t>Don't skip levels in the outline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25DB62-ED9F-42A1-A86E-FB16873C6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193297-C4A6-42FA-88F2-E3B24F310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C08105-DECC-473A-B53B-8FCD50B2D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 It's a label for a form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it's a label for a form field, code it with &lt;label&gt;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4"/>
                </a:solidFill>
              </a:rPr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&lt;label for="address"&gt;Address&lt;/label&gt;</a:t>
            </a:r>
            <a:br>
              <a:rPr lang="en-US" dirty="0"/>
            </a:br>
            <a:r>
              <a:rPr lang="en-US" dirty="0"/>
              <a:t>&lt;input type="text" id="address"&gt;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BD8B240-BF5E-445E-875E-6A5FA9CE09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B35330-9944-4770-8B24-F4251F1A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06F71A-FE59-4159-96CB-B6ED618CE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 It's a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it with the &lt;button&gt; element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Know the difference: </a:t>
            </a:r>
          </a:p>
          <a:p>
            <a:r>
              <a:rPr lang="en-US" dirty="0"/>
              <a:t>A button triggers an action (e.g., submits a form, changes something on the current page)</a:t>
            </a:r>
          </a:p>
          <a:p>
            <a:r>
              <a:rPr lang="en-US" dirty="0"/>
              <a:t>A link takes users to a new location (on a new page or a specific location on the current page)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7747FA-0EDE-4941-869F-8E8FD43500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205840-94BE-4F9E-8C15-1C69B3E1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5DDB50-4230-4C86-82A6-A93B9249C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exercises/Exercise-1-Semantic-HTML/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_semantics.html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There are multiple HTML elements in this file which are not fully semantic. Refactor to fix this.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semantics-solution.html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FFBD-20E9-458E-B27D-FBB75ABF5E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5D20-8E3E-4D52-AB38-B281AAD78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1248-C231-4803-B2DA-FA8A4F46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HTML falls short</a:t>
            </a:r>
            <a:r>
              <a:rPr lang="is-IS" dirty="0"/>
              <a:t>, 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/>
              <a:t>ARIA </a:t>
            </a:r>
            <a:r>
              <a:rPr lang="is-IS" dirty="0"/>
              <a:t>steps 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69A5B4-81EE-4F30-8581-FB092242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F64E6-A2A7-491F-8029-E474A4B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144C-41C7-4DE5-A6C5-A5022B9F0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027A95-681E-4D7B-B043-EE4CC7C5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 Landmark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role="main"</a:t>
            </a:r>
          </a:p>
          <a:p>
            <a:r>
              <a:rPr lang="en-US" dirty="0"/>
              <a:t>role=" banner"</a:t>
            </a:r>
          </a:p>
          <a:p>
            <a:r>
              <a:rPr lang="en-US" dirty="0"/>
              <a:t>role="navigation"</a:t>
            </a:r>
          </a:p>
          <a:p>
            <a:r>
              <a:rPr lang="en-US" dirty="0"/>
              <a:t>role="</a:t>
            </a:r>
            <a:r>
              <a:rPr lang="en-US" dirty="0" err="1"/>
              <a:t>contentinfo</a:t>
            </a:r>
            <a:r>
              <a:rPr lang="en-US" dirty="0"/>
              <a:t>"</a:t>
            </a:r>
          </a:p>
          <a:p>
            <a:r>
              <a:rPr lang="en-US" dirty="0"/>
              <a:t>role="complementary"</a:t>
            </a:r>
          </a:p>
          <a:p>
            <a:r>
              <a:rPr lang="en-US" dirty="0"/>
              <a:t>role="search"</a:t>
            </a:r>
          </a:p>
          <a:p>
            <a:r>
              <a:rPr lang="en-US" dirty="0"/>
              <a:t>role="form"</a:t>
            </a:r>
          </a:p>
          <a:p>
            <a:r>
              <a:rPr lang="en-US" dirty="0"/>
              <a:t>role="application"</a:t>
            </a:r>
          </a:p>
          <a:p>
            <a:r>
              <a:rPr lang="en-US" dirty="0"/>
              <a:t>role="presentation"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9653-CAF7-4ABB-B9D7-BFE5EA6035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1553-8D55-4D1E-B745-A109850E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DF24-62FF-41C2-85A3-082908771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this Material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 the original creators of this workshop, the adapted materials within are shared under a Creative Commons License with the following stipulations:</a:t>
            </a:r>
          </a:p>
          <a:p>
            <a:r>
              <a:rPr lang="en-US" dirty="0" smtClean="0"/>
              <a:t>Attribution</a:t>
            </a:r>
          </a:p>
          <a:p>
            <a:r>
              <a:rPr lang="en-US" dirty="0" smtClean="0"/>
              <a:t>Non-commercial</a:t>
            </a:r>
          </a:p>
          <a:p>
            <a:r>
              <a:rPr lang="en-US" dirty="0" err="1" smtClean="0"/>
              <a:t>ShareAlike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://creativecommons.org/licenses/by-nc-sa/3.0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2018-05-30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Accessibility Summit, Columbia,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HTML 5 and ARIA Landmarks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new HTML5 semantic elements map to ARIA landmark roles:</a:t>
            </a:r>
          </a:p>
          <a:p>
            <a:r>
              <a:rPr lang="en-US" dirty="0"/>
              <a:t>&lt;main role="main"&gt;</a:t>
            </a:r>
          </a:p>
          <a:p>
            <a:r>
              <a:rPr lang="en-US" dirty="0"/>
              <a:t>&lt;header role=" banner"&gt;&lt;!-- sometimes--&gt;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 role="navigation"&gt;</a:t>
            </a:r>
          </a:p>
          <a:p>
            <a:r>
              <a:rPr lang="en-US" dirty="0"/>
              <a:t>&lt;footer role="</a:t>
            </a:r>
            <a:r>
              <a:rPr lang="en-US" dirty="0" err="1"/>
              <a:t>contentinfo</a:t>
            </a:r>
            <a:r>
              <a:rPr lang="en-US" dirty="0"/>
              <a:t>"&gt;&lt;!-- sometimes--&gt;</a:t>
            </a:r>
          </a:p>
          <a:p>
            <a:r>
              <a:rPr lang="en-US" dirty="0"/>
              <a:t>&lt;aside role="complementary"&gt;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B17FED-D4AC-4AC8-874D-0AB8C20D0F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594274-11C0-4768-AD52-741A3AC4E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8EDAB4-B929-484F-8313-8E4ED2B1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Describing Elements via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aria-label="Some label" </a:t>
            </a:r>
          </a:p>
          <a:p>
            <a:r>
              <a:rPr lang="en-US" dirty="0"/>
              <a:t>aria-</a:t>
            </a:r>
            <a:r>
              <a:rPr lang="en-US" dirty="0" err="1"/>
              <a:t>labelledby</a:t>
            </a:r>
            <a:r>
              <a:rPr lang="en-US" dirty="0"/>
              <a:t>="</a:t>
            </a:r>
            <a:r>
              <a:rPr lang="en-US" dirty="0" err="1"/>
              <a:t>id_of_element</a:t>
            </a:r>
            <a:r>
              <a:rPr lang="en-US" dirty="0"/>
              <a:t>"</a:t>
            </a:r>
          </a:p>
          <a:p>
            <a:r>
              <a:rPr lang="en-US" dirty="0"/>
              <a:t>aria-</a:t>
            </a:r>
            <a:r>
              <a:rPr lang="en-US" dirty="0" err="1"/>
              <a:t>describedby</a:t>
            </a:r>
            <a:r>
              <a:rPr lang="en-US" dirty="0"/>
              <a:t>="</a:t>
            </a:r>
            <a:r>
              <a:rPr lang="en-US" dirty="0" err="1"/>
              <a:t>id_of_element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&lt;</a:t>
            </a:r>
            <a:r>
              <a:rPr lang="en-US" sz="2400" dirty="0" err="1"/>
              <a:t>nav</a:t>
            </a:r>
            <a:r>
              <a:rPr lang="en-US" sz="2400" dirty="0"/>
              <a:t> role="navigation" aria-label="Main menu"&gt;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nav</a:t>
            </a:r>
            <a:r>
              <a:rPr lang="en-US" sz="2400" dirty="0"/>
              <a:t> role="navigation" </a:t>
            </a:r>
            <a:r>
              <a:rPr lang="en-US" sz="2400" dirty="0" smtClean="0"/>
              <a:t>aria-</a:t>
            </a:r>
            <a:r>
              <a:rPr lang="en-US" sz="2400" dirty="0" err="1" smtClean="0"/>
              <a:t>labelledby</a:t>
            </a:r>
            <a:r>
              <a:rPr lang="en-US" sz="2400" dirty="0"/>
              <a:t>="navLabel1"&gt;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5832-D2A0-4458-8490-55628EBAF4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0A5F-C90E-47D0-8959-AA3DEA050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81A7-3A6E-4321-9A40-F8F36BBC9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2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Exercise 2 – Landmark Roles and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exercises/Exercise-2-Landmark-Roles-Labeling/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_landmark.html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Make use of semantic HTML elements (&lt;header&gt;, &lt;nav&gt;, &lt;main&gt;, &lt;aside&gt;, &lt;footer&gt;), ARIA roles, and labeling attributes to improve the overall accessibility of this page.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landmark-solution.html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AA23-E30A-4D62-B53D-386B1C6403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085F-F026-4D2E-87CA-2B36C215B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2625-5963-42FE-ACC4-D1EF7316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7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</a:t>
            </a:r>
            <a:r>
              <a:rPr lang="en-US" dirty="0" smtClean="0"/>
              <a:t>/ collapsing </a:t>
            </a:r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C9E6E-A5DC-43BA-A2EB-BBD7271FB2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BF8F-CD77-48BC-9CD2-FCFF1FF2B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58E6C-F380-489E-AF7D-8CA82D926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"show more"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Handled with jQuery</a:t>
            </a:r>
          </a:p>
          <a:p>
            <a:r>
              <a:rPr lang="en-US" dirty="0"/>
              <a:t>When clicked, toggles the display of supplemental text</a:t>
            </a:r>
          </a:p>
          <a:p>
            <a:r>
              <a:rPr lang="en-US" dirty="0"/>
              <a:t>When supplemental text is visible, button text changes to "Show less"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5EFB-537D-4051-8881-8BC82AE7F6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E445-2F57-4773-B9E3-D6DEEB682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23E9-30F8-47D0-A659-FA7FF3A2E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7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6983-9551-4E34-9785-870521DF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aria-controls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E8EC-EC01-43AD-B79D-6626490C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aria-controls</a:t>
            </a:r>
            <a:r>
              <a:rPr lang="en-US" dirty="0"/>
              <a:t> indicates that an interactive element changes another element on the page.</a:t>
            </a:r>
          </a:p>
          <a:p>
            <a:r>
              <a:rPr lang="en-US" dirty="0"/>
              <a:t>Changes can include hiding, expanding, etc.</a:t>
            </a:r>
          </a:p>
          <a:p>
            <a:r>
              <a:rPr lang="en-US" dirty="0"/>
              <a:t>Its value is the ID of the element being changed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&lt;button aria-controls="</a:t>
            </a:r>
            <a:r>
              <a:rPr lang="en-US" dirty="0" err="1"/>
              <a:t>collapsingPanel</a:t>
            </a:r>
            <a:r>
              <a:rPr lang="en-US" dirty="0"/>
              <a:t>"&gt;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C9CD-76AE-41FC-9050-6592A9994B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2388-FDD8-4A62-9D46-1DA09B3C6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5A15-DE2A-4E1C-8224-62D71C01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8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E922-6C44-4062-BF35-FE3F128B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aria-expanded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C87B-5233-4961-8A61-BF2D7541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aria-expanded</a:t>
            </a:r>
            <a:r>
              <a:rPr lang="en-US" dirty="0"/>
              <a:t> is a Boolean indicating that an element is hidden (closed) or visible (expanded)</a:t>
            </a:r>
          </a:p>
          <a:p>
            <a:r>
              <a:rPr lang="en-US" dirty="0"/>
              <a:t>Most often used in collapsing panels or accordion type widgets</a:t>
            </a:r>
          </a:p>
          <a:p>
            <a:r>
              <a:rPr lang="en-US" dirty="0"/>
              <a:t>Importantly, you place it on the controlling element and not the panel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&lt;button aria-controls="</a:t>
            </a:r>
            <a:r>
              <a:rPr lang="en-US" sz="2400" dirty="0" smtClean="0"/>
              <a:t>collapsing" </a:t>
            </a:r>
            <a:r>
              <a:rPr lang="en-US" sz="2400" dirty="0"/>
              <a:t>aria-expanded="false"&gt;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04B8-D727-498A-BB25-FBCC0DEE78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19D2-02CD-40DB-86C4-DB8047C7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3614-EB4F-476B-8FC9-DDDD9CCFD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757A-CA88-4BC6-B2EE-B6664B19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aria-hidden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3191-0D34-46C4-A2B6-FCE5F1C1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when you want to hide something from a user, you use CSS </a:t>
            </a:r>
            <a:r>
              <a:rPr lang="en-US" i="1" dirty="0" err="1"/>
              <a:t>display:none</a:t>
            </a:r>
            <a:endParaRPr lang="en-US" dirty="0"/>
          </a:p>
          <a:p>
            <a:r>
              <a:rPr lang="en-US" dirty="0"/>
              <a:t>Sometimes, you want to hide something from screen readers ONLY</a:t>
            </a:r>
          </a:p>
          <a:p>
            <a:r>
              <a:rPr lang="en-US" b="1" dirty="0"/>
              <a:t>aria-hidden</a:t>
            </a:r>
            <a:r>
              <a:rPr lang="en-US" i="1" dirty="0"/>
              <a:t> </a:t>
            </a:r>
            <a:r>
              <a:rPr lang="en-US" dirty="0"/>
              <a:t>indicates if an element is hidden or not from a screen reader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2FBB-D254-48CB-B0F5-B84AC0B63C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6920-C13A-4437-8B0B-C55553F15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5D28-4D35-4D09-B0DB-4B339A236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E949-D8D3-4098-8D51-2E7AD7A6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aria-hidden and aria-expanded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C620-A3DE-4AF1-9B46-20F488E7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60120"/>
            <a:ext cx="8552329" cy="539496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aria-hidden</a:t>
            </a:r>
            <a:r>
              <a:rPr lang="en-US" dirty="0"/>
              <a:t> is often paired with </a:t>
            </a:r>
            <a:r>
              <a:rPr lang="en-US" i="1" dirty="0"/>
              <a:t>aria-expanded </a:t>
            </a:r>
            <a:r>
              <a:rPr lang="en-US" dirty="0"/>
              <a:t>to further emphasize a collapsing panel's status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4"/>
                </a:solidFill>
              </a:rPr>
              <a:t>Example:</a:t>
            </a:r>
            <a:endParaRPr lang="en-US" sz="11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400" dirty="0"/>
              <a:t>&lt;button aria-controls="</a:t>
            </a:r>
            <a:r>
              <a:rPr lang="en-US" sz="2400" dirty="0" err="1"/>
              <a:t>collapsePanel</a:t>
            </a:r>
            <a:r>
              <a:rPr lang="en-US" sz="2400" dirty="0"/>
              <a:t>" aria-expanded="false"&gt;</a:t>
            </a:r>
            <a:br>
              <a:rPr lang="en-US" sz="2400" dirty="0"/>
            </a:br>
            <a:r>
              <a:rPr lang="en-US" sz="2400" dirty="0"/>
              <a:t>&lt;/button&gt;</a:t>
            </a:r>
          </a:p>
          <a:p>
            <a:pPr marL="0" indent="0">
              <a:buNone/>
            </a:pPr>
            <a:r>
              <a:rPr lang="en-US" sz="2400" dirty="0"/>
              <a:t>&lt;div id="</a:t>
            </a:r>
            <a:r>
              <a:rPr lang="en-US" sz="2400" dirty="0" err="1"/>
              <a:t>collapsingPanel</a:t>
            </a:r>
            <a:r>
              <a:rPr lang="en-US" sz="2400" dirty="0"/>
              <a:t>" aria-hidden="true"&gt;&lt;/div&gt;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8571-4F38-42A1-B53B-8E05CF60E9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DF2E-DB1B-4688-98D1-6777F291E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ED8E-AC4D-4D30-AD9B-E62CDCA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8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the "show more" button 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First, make it a &lt;</a:t>
            </a:r>
            <a:r>
              <a:rPr lang="en-US" sz="2800" dirty="0" smtClean="0"/>
              <a:t>button&gt;. If </a:t>
            </a:r>
            <a:r>
              <a:rPr lang="en-US" sz="2800" dirty="0"/>
              <a:t>&lt;button&gt; isn't possible, could use role="button"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</a:t>
            </a:r>
            <a:r>
              <a:rPr lang="en-US" sz="2800" b="1" dirty="0"/>
              <a:t>aria-controls</a:t>
            </a:r>
            <a:r>
              <a:rPr lang="en-US" sz="2800" dirty="0"/>
              <a:t>="</a:t>
            </a:r>
            <a:r>
              <a:rPr lang="en-US" sz="2800" dirty="0" err="1"/>
              <a:t>id_of_controlled_element</a:t>
            </a:r>
            <a:r>
              <a:rPr lang="en-US" sz="2800" dirty="0"/>
              <a:t>"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</a:t>
            </a:r>
            <a:r>
              <a:rPr lang="en-US" sz="2800" b="1" dirty="0"/>
              <a:t>aria-expanded</a:t>
            </a:r>
            <a:r>
              <a:rPr lang="en-US" sz="2800" dirty="0"/>
              <a:t>="false"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Optionally, add </a:t>
            </a:r>
            <a:r>
              <a:rPr lang="en-US" sz="2800" b="1" dirty="0"/>
              <a:t>aria-hidden</a:t>
            </a:r>
            <a:r>
              <a:rPr lang="en-US" sz="2800" dirty="0"/>
              <a:t>="true" to supplemental text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button triggers a pop-up menu, add </a:t>
            </a:r>
            <a:br>
              <a:rPr lang="en-US" sz="2800" dirty="0"/>
            </a:br>
            <a:r>
              <a:rPr lang="en-US" sz="2800" b="1" dirty="0"/>
              <a:t>aria-</a:t>
            </a:r>
            <a:r>
              <a:rPr lang="en-US" sz="2800" b="1" dirty="0" err="1"/>
              <a:t>haspopup</a:t>
            </a:r>
            <a:r>
              <a:rPr lang="en-US" sz="2800" dirty="0"/>
              <a:t>="true"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 content is </a:t>
            </a:r>
            <a:r>
              <a:rPr lang="en-US" sz="2800" dirty="0" smtClean="0"/>
              <a:t>shown or hidden</a:t>
            </a:r>
            <a:r>
              <a:rPr lang="en-US" sz="2800" dirty="0"/>
              <a:t>, use jQuery to change </a:t>
            </a:r>
            <a:r>
              <a:rPr lang="en-US" sz="2800" dirty="0" smtClean="0"/>
              <a:t>the values </a:t>
            </a:r>
            <a:r>
              <a:rPr lang="en-US" sz="2800" dirty="0"/>
              <a:t>of </a:t>
            </a:r>
            <a:r>
              <a:rPr lang="en-US" sz="2800" b="1" dirty="0"/>
              <a:t>aria-expanded</a:t>
            </a:r>
            <a:r>
              <a:rPr lang="en-US" sz="2800" dirty="0"/>
              <a:t> and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aria-hidden</a:t>
            </a:r>
            <a:endParaRPr lang="en-US" dirty="0" smtClean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2BD7-8970-4F0B-A41E-020E238DC5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D47AF-D26B-4502-B528-DD9B5C393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D74A-E337-4923-9F59-88D55CDF0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Kate Deibel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2003425" algn="l"/>
              </a:tabLst>
            </a:pPr>
            <a:r>
              <a:rPr lang="en-US" dirty="0"/>
              <a:t>PhD in Computer Science &amp; Engineering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  <a:tabLst>
                <a:tab pos="2003425" algn="l"/>
              </a:tabLst>
            </a:pPr>
            <a:r>
              <a:rPr lang="en-US" dirty="0"/>
              <a:t>Currently:	Inclusion &amp; Accessibility Librarian,</a:t>
            </a:r>
            <a:br>
              <a:rPr lang="en-US" dirty="0"/>
            </a:br>
            <a:r>
              <a:rPr lang="en-US" dirty="0"/>
              <a:t>	Syracuse University Libraries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  <a:tabLst>
                <a:tab pos="2003425" algn="l"/>
              </a:tabLst>
            </a:pPr>
            <a:r>
              <a:rPr lang="en-US" dirty="0"/>
              <a:t>Previously: 	Web Applications Specialist, </a:t>
            </a:r>
            <a:br>
              <a:rPr lang="en-US" dirty="0"/>
            </a:br>
            <a:r>
              <a:rPr lang="en-US" dirty="0"/>
              <a:t>	University of Washington Libraries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/>
              <a:t>Active speaker / teacher on: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Assistive technologies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Web accessibility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Inclusive education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Disability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7046-248F-42CC-B485-B65C98F6A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356573-212C-4F2D-B610-69EB9C23A9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48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Showing and Hiding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exercises/Exercise-3-Showing-Hiding-Content/ 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_show-hide.html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_show-hide.js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Add appropriate ARIA attributes to the button element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Refactor _show-hide.js, to apply (and toggle) the </a:t>
            </a:r>
            <a:r>
              <a:rPr lang="en-US" sz="2400" i="1" dirty="0"/>
              <a:t>aria-expanded</a:t>
            </a:r>
            <a:r>
              <a:rPr lang="en-US" sz="2400" dirty="0"/>
              <a:t> attribute and button text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show-hide-solution.html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show-hide-solution.js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9EFD-0FAE-450C-BAD0-9095C82405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8279-4CA7-487D-AF7F-931721DFB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FD18-CF1B-412E-8AB4-CC382C79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1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ARIA in Forms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4AB722-8DC1-456B-9CA0-CDE3F0307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3D8ED-6A69-44AD-A188-9347CDCEB2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3DBE-2AC4-414E-8AB6-39A295A05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FA43-05C7-482F-A8EF-87F31F4D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8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2BE3-452C-48CC-89C1-05839273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All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BD0E-AF10-4B7A-A763-241B92EB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an input field, it should have an associated label element.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4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dirty="0"/>
              <a:t>&lt;label for="name"&gt;Your name:&lt;/label&gt;</a:t>
            </a:r>
            <a:br>
              <a:rPr lang="en-US" dirty="0"/>
            </a:br>
            <a:r>
              <a:rPr lang="en-US" dirty="0"/>
              <a:t>&lt;input type="text" id="name"&gt;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&lt;label for=”question"&gt;What did you learn?&lt;/label&gt;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id="question"&gt;&lt;/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E8ED-CA0F-45E8-B722-F66BD476BA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B1E3-0AD0-4E2B-80DC-E74E650DE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4208E-CFD7-479D-A7D7-553EBA64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6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56-3A5C-4A68-B1D4-869A159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&lt;label&gt; or aria-label?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4D-9930-422B-9319-38E759E3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various W3C specifications only require that form inputs have a label.</a:t>
            </a:r>
          </a:p>
          <a:p>
            <a:r>
              <a:rPr lang="en-US" dirty="0"/>
              <a:t>The specs do not favor the either approach.</a:t>
            </a:r>
          </a:p>
          <a:p>
            <a:r>
              <a:rPr lang="en-US" dirty="0"/>
              <a:t>Using either &lt;label&gt; or aria-label is valid.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Is one better than the other?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4A9B-50AF-4934-953C-7B4E6FAC2C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ADDC-E617-4277-BFFE-ACCC57B97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71FF-F8FA-41E9-86C8-184A1854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6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2FC0-519B-4158-88BD-B199709D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&lt;label&gt; when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8181-249D-4B6E-85D0-DB468599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semantic elements are always best!</a:t>
            </a:r>
          </a:p>
          <a:p>
            <a:r>
              <a:rPr lang="en-US" dirty="0" smtClean="0"/>
              <a:t>Remember </a:t>
            </a:r>
            <a:r>
              <a:rPr lang="en-US" dirty="0"/>
              <a:t>that aria-label is ONLY exposed to screen reader users</a:t>
            </a:r>
          </a:p>
          <a:p>
            <a:r>
              <a:rPr lang="en-US" dirty="0"/>
              <a:t>Labels typically have </a:t>
            </a:r>
            <a:r>
              <a:rPr lang="en-US" dirty="0" smtClean="0"/>
              <a:t>text </a:t>
            </a:r>
            <a:r>
              <a:rPr lang="en-US" dirty="0"/>
              <a:t>intended for all users</a:t>
            </a:r>
          </a:p>
          <a:p>
            <a:r>
              <a:rPr lang="en-US" dirty="0"/>
              <a:t>Using the &lt;label&gt; element encourages making that information visible to all users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457E-8443-48B2-A274-1C693C18B3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386C-253C-4493-A1A1-87A91235D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FAABA-70E9-405A-9991-5265B8DBC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3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HTML5 </a:t>
            </a:r>
            <a:r>
              <a:rPr lang="en-US" i="1" dirty="0"/>
              <a:t>required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If a form field is required, </a:t>
            </a:r>
            <a:r>
              <a:rPr lang="en-US" dirty="0" smtClean="0"/>
              <a:t>the </a:t>
            </a:r>
            <a:r>
              <a:rPr lang="en-US" b="1" dirty="0" smtClean="0"/>
              <a:t>required </a:t>
            </a:r>
            <a:r>
              <a:rPr lang="en-US" dirty="0" smtClean="0"/>
              <a:t>attribute is used to </a:t>
            </a:r>
            <a:r>
              <a:rPr lang="en-US" dirty="0"/>
              <a:t>indicate that in the </a:t>
            </a:r>
            <a:r>
              <a:rPr lang="en-US" dirty="0" smtClean="0"/>
              <a:t>form</a:t>
            </a:r>
            <a:endParaRPr lang="en-US" dirty="0"/>
          </a:p>
          <a:p>
            <a:r>
              <a:rPr lang="en-US" sz="2800" dirty="0"/>
              <a:t>Be sure to include a visual indicator that the field is required (usually through CSS on the label)</a:t>
            </a:r>
            <a:endParaRPr lang="en-US" sz="2800" b="1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>
                <a:solidFill>
                  <a:schemeClr val="accent4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sz="2800" dirty="0"/>
              <a:t>&lt;label for="name" class="required"&gt;Name:&lt;/label&gt;</a:t>
            </a:r>
          </a:p>
          <a:p>
            <a:pPr marL="0" indent="0">
              <a:buNone/>
            </a:pPr>
            <a:r>
              <a:rPr lang="en-US" sz="2800" dirty="0"/>
              <a:t>&lt;input type="text" id="name" required&gt;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EA36-2D3D-481D-9D31-75614040E6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1AEA-69E1-469A-B1DC-C22E0C767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27ED-E058-44B9-A5DB-1A1D16403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5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aria-</a:t>
            </a:r>
            <a:r>
              <a:rPr lang="en-US" dirty="0" err="1" smtClean="0"/>
              <a:t>describedby</a:t>
            </a:r>
            <a:r>
              <a:rPr lang="en-US" dirty="0" smtClean="0"/>
              <a:t> </a:t>
            </a:r>
            <a:r>
              <a:rPr lang="en-US" dirty="0"/>
              <a:t>for supplemental help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914402"/>
            <a:ext cx="8044251" cy="5413246"/>
          </a:xfrm>
        </p:spPr>
        <p:txBody>
          <a:bodyPr>
            <a:noAutofit/>
          </a:bodyPr>
          <a:lstStyle/>
          <a:p>
            <a:r>
              <a:rPr lang="en-US" dirty="0"/>
              <a:t>Extra instructions can be provided and pointed to via the </a:t>
            </a:r>
            <a:r>
              <a:rPr lang="en-US" b="1" dirty="0"/>
              <a:t>aria-</a:t>
            </a:r>
            <a:r>
              <a:rPr lang="en-US" b="1" dirty="0" err="1"/>
              <a:t>describedby</a:t>
            </a:r>
            <a:r>
              <a:rPr lang="en-US" b="1" dirty="0"/>
              <a:t> </a:t>
            </a:r>
            <a:r>
              <a:rPr lang="en-US" dirty="0"/>
              <a:t>attribute.</a:t>
            </a:r>
          </a:p>
          <a:p>
            <a:r>
              <a:rPr lang="en-US" sz="2800" dirty="0"/>
              <a:t>Without this, it's unclear to the screen reader where instructions would be located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>
                <a:solidFill>
                  <a:schemeClr val="accent4"/>
                </a:solidFill>
              </a:rPr>
              <a:t>Example</a:t>
            </a:r>
            <a:r>
              <a:rPr lang="en-US" sz="28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400" dirty="0"/>
              <a:t>&lt;label for="problem"&gt;Problem:&lt;/label&gt;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textarea</a:t>
            </a:r>
            <a:r>
              <a:rPr lang="en-US" sz="2400" dirty="0"/>
              <a:t> id="problem" aria-</a:t>
            </a:r>
            <a:r>
              <a:rPr lang="en-US" sz="2400" dirty="0" err="1"/>
              <a:t>describedby</a:t>
            </a:r>
            <a:r>
              <a:rPr lang="en-US" sz="2400" dirty="0"/>
              <a:t>="help"&gt;&lt;/</a:t>
            </a:r>
            <a:r>
              <a:rPr lang="en-US" sz="2400" dirty="0" err="1"/>
              <a:t>textarea</a:t>
            </a:r>
            <a:r>
              <a:rPr lang="en-US" sz="2400" dirty="0"/>
              <a:t>&gt; </a:t>
            </a:r>
          </a:p>
          <a:p>
            <a:pPr marL="0" indent="0">
              <a:buNone/>
            </a:pPr>
            <a:r>
              <a:rPr lang="en-US" sz="2400" dirty="0"/>
              <a:t>&lt;p id="help"&gt;</a:t>
            </a:r>
            <a:br>
              <a:rPr lang="en-US" sz="2400" dirty="0"/>
            </a:br>
            <a:r>
              <a:rPr lang="en-US" sz="2400" dirty="0"/>
              <a:t>    Please include as much detail as possible, including </a:t>
            </a:r>
            <a:br>
              <a:rPr lang="en-US" sz="2400" dirty="0"/>
            </a:br>
            <a:r>
              <a:rPr lang="en-US" sz="2400" dirty="0"/>
              <a:t>    browser and version.</a:t>
            </a:r>
            <a:br>
              <a:rPr lang="en-US" sz="2400" dirty="0"/>
            </a:br>
            <a:r>
              <a:rPr lang="en-US" sz="2400" dirty="0"/>
              <a:t>&lt;/p&gt;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88E4-3255-48CE-AA38-CF7AD2A15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E1CE-8843-453F-BB21-ACC6DCE77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9027-EA8D-497F-A8F0-1362AEDCB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ARIA Live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Screen readers announce any changes to content (useful for alerts &amp; error messages):</a:t>
            </a:r>
          </a:p>
          <a:p>
            <a:r>
              <a:rPr lang="en-US" b="1" dirty="0"/>
              <a:t>aria-live="assertive" </a:t>
            </a:r>
            <a:r>
              <a:rPr lang="en-US" dirty="0"/>
              <a:t>interrupts user now</a:t>
            </a:r>
          </a:p>
          <a:p>
            <a:r>
              <a:rPr lang="en-US" b="1" dirty="0"/>
              <a:t>aria-live="polite" </a:t>
            </a:r>
            <a:r>
              <a:rPr lang="en-US" dirty="0"/>
              <a:t>interrupts when user is idle </a:t>
            </a:r>
          </a:p>
          <a:p>
            <a:r>
              <a:rPr lang="en-US" b="1" dirty="0"/>
              <a:t>aria-atomic="true" </a:t>
            </a:r>
            <a:r>
              <a:rPr lang="en-US" dirty="0"/>
              <a:t>to announce </a:t>
            </a:r>
            <a:r>
              <a:rPr lang="en-US" i="1" dirty="0"/>
              <a:t>all </a:t>
            </a:r>
            <a:r>
              <a:rPr lang="en-US" dirty="0"/>
              <a:t>content within element; otherwise announces only changed content</a:t>
            </a:r>
          </a:p>
          <a:p>
            <a:r>
              <a:rPr lang="en-US" b="1" dirty="0"/>
              <a:t>role="alert" </a:t>
            </a:r>
            <a:r>
              <a:rPr lang="en-US" dirty="0"/>
              <a:t>behaves like </a:t>
            </a:r>
            <a:r>
              <a:rPr lang="en-US" b="1" dirty="0"/>
              <a:t>aria-live="assertive"</a:t>
            </a:r>
            <a:br>
              <a:rPr lang="en-US" b="1" dirty="0"/>
            </a:br>
            <a:r>
              <a:rPr lang="en-US" dirty="0"/>
              <a:t>and some screen readers preface with "Alert!"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2438-F8D3-4D0F-8EC9-36407175B9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AD68-ADF2-49B9-AD73-DD76AAA70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BE6E-34FD-460B-A34B-6679B7EE5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7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 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exercises/Exercise-4-Forms/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_forms.html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_forms.js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In _forms.html, make use of the required attribute and  alert role to improve the overall accessibility of the form.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In _forms.js, set the focus on the field or question which triggers an error.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forms-solution.html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forms-solution.js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111A-351E-4683-A330-B4DB98DF1F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AE01-F63C-429E-A290-710B75439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AFC5-A0D9-4EB8-828C-3EACD24B4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 Dialogs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380F4D-20AA-466B-A1AC-6C547EB84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88ADF-BEE7-4A8D-8EBD-BEF649C35A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F5CE-FDE7-492E-AF2A-5E2C0785D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8604-7489-43A2-B2BF-9FF78CBBC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Briefly introduce yourself:</a:t>
            </a:r>
          </a:p>
          <a:p>
            <a:r>
              <a:rPr lang="en-US" dirty="0"/>
              <a:t>Your name</a:t>
            </a:r>
          </a:p>
          <a:p>
            <a:r>
              <a:rPr lang="en-US" dirty="0"/>
              <a:t>Where you work/are from</a:t>
            </a:r>
          </a:p>
          <a:p>
            <a:r>
              <a:rPr lang="en-US" dirty="0"/>
              <a:t>Why are you here</a:t>
            </a:r>
          </a:p>
          <a:p>
            <a:r>
              <a:rPr lang="en-US" dirty="0"/>
              <a:t>What you hope to learn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3C3B-7F9F-48EF-9BCD-7352894B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356573-212C-4F2D-B610-69EB9C23A9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2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309-6D3B-442A-AC15-0A42F4E0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9903-5BC8-4286-95A1-2763ED342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modal is that little page within a page. Making them accessible is tricky as they must:</a:t>
            </a:r>
          </a:p>
          <a:p>
            <a:r>
              <a:rPr lang="en-US" dirty="0"/>
              <a:t>Show independence from the rest of the page</a:t>
            </a:r>
          </a:p>
          <a:p>
            <a:r>
              <a:rPr lang="en-US" dirty="0"/>
              <a:t>Trap keyboard focus within the modal only</a:t>
            </a:r>
          </a:p>
          <a:p>
            <a:r>
              <a:rPr lang="en-US" dirty="0"/>
              <a:t>Be closeable via a button and the </a:t>
            </a:r>
            <a:r>
              <a:rPr lang="en-US" i="1" dirty="0"/>
              <a:t>escape</a:t>
            </a:r>
            <a:r>
              <a:rPr lang="en-US" dirty="0"/>
              <a:t>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4EB1-3C2D-48F8-980F-E2D7D3C32D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4B45-00CB-4C7E-AF7A-857653E22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60DB-1219-466B-83F8-C8BB4A02A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1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dialog 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/>
              <a:t>role="dialog" </a:t>
            </a:r>
            <a:r>
              <a:rPr lang="en-US" dirty="0"/>
              <a:t>or </a:t>
            </a:r>
            <a:r>
              <a:rPr lang="en-US" b="1" dirty="0"/>
              <a:t>role="</a:t>
            </a:r>
            <a:r>
              <a:rPr lang="en-US" b="1" dirty="0" err="1"/>
              <a:t>alertdialog</a:t>
            </a:r>
            <a:r>
              <a:rPr lang="en-US" b="1" dirty="0"/>
              <a:t>" </a:t>
            </a:r>
            <a:r>
              <a:rPr lang="en-US" dirty="0"/>
              <a:t>on the outer dialog element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sure dialog has an </a:t>
            </a:r>
            <a:r>
              <a:rPr lang="en-US" b="1" dirty="0"/>
              <a:t>&lt;h1&gt;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/>
              <a:t>aria-</a:t>
            </a:r>
            <a:r>
              <a:rPr lang="en-US" b="1" dirty="0" err="1"/>
              <a:t>labelledby</a:t>
            </a:r>
            <a:r>
              <a:rPr lang="en-US" dirty="0"/>
              <a:t> to outer dialog element that references the </a:t>
            </a:r>
            <a:r>
              <a:rPr lang="en-US" b="1" dirty="0"/>
              <a:t>&lt;h1&gt;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keyboard focus on first focusable element within dialog and trap keyboard within dialog (so users can't tab out)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4D6F-8E75-4754-9E25-D60B121443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138B-E1A2-4CE0-AF44-EA2C15FD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6E52-DA35-48B7-998F-B62F4BC2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dialog accessible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Be sure dialog is positioned outside of all other content in the DOM (e.g., as child of &lt;body&gt;)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When dialog is visible, add </a:t>
            </a:r>
            <a:r>
              <a:rPr lang="en-US" b="1" dirty="0"/>
              <a:t>aria-hidden="true" </a:t>
            </a:r>
            <a:r>
              <a:rPr lang="en-US" dirty="0"/>
              <a:t>to all content </a:t>
            </a:r>
            <a:r>
              <a:rPr lang="en-US" i="1" dirty="0"/>
              <a:t>except </a:t>
            </a:r>
            <a:r>
              <a:rPr lang="en-US" dirty="0"/>
              <a:t>the dialog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Be sure to remove </a:t>
            </a:r>
            <a:r>
              <a:rPr lang="en-US" b="1" dirty="0"/>
              <a:t>aria-hidden</a:t>
            </a:r>
            <a:r>
              <a:rPr lang="en-US" dirty="0"/>
              <a:t> (or set to false) when dialog is closed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Add support for escape key to close dialog</a:t>
            </a:r>
            <a:br>
              <a:rPr lang="en-US" dirty="0"/>
            </a:br>
            <a:r>
              <a:rPr lang="en-US" dirty="0"/>
              <a:t>(but if dialog includes form fields, warn user before closing that data will be lost!)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0640-DD9A-444A-97B8-EB245074B1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1E56-C927-4289-8EFD-B0EA4B3BC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F06F-112B-4554-853C-25F4030F2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3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 – 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exercises/Exercise-5-Modal/ 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_modal.html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_modal.js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Follow the instructions on the previous slides to ensure the modal accessible.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modal-solution.html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modal-solution.js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E3A-DE34-403D-84B9-D66A3AAE69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7D99-84D1-4577-9B9A-78E87F74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E1B6-1284-4BA6-AE9F-9D2F6B4D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4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Only the beginning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711037-18F5-42AC-A88D-23A3B5660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34E04-FE28-48CF-B647-928613C736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D37D-B743-4E52-B7BC-02ED91A02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C04B-3D21-44E6-B7FB-FE0036075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39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C6F-3239-467C-A1C9-AFD0F08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about 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9897-5E22-4219-80E2-C93A51B1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ARIA is very complicated and also new.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Unfortunately, these two factors mean the web is full of bad applications of it.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The best is to mimic certified best practices.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This is the place to go for those example: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https://www.w3.org/TR/wai-aria-practices/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4837-52B3-4700-9F8B-77DA32E37B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12F9-371C-43EE-B107-6AA7CE510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ED81-2F0D-45F6-A249-824D73F5A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B230A-1F64-4273-AA42-4DAB65C8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0BF0E-E8E8-4422-BD75-8FDAE0D4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workshop will provide you with a basic understanding of ARIA.</a:t>
            </a:r>
          </a:p>
          <a:p>
            <a:pPr marL="0" indent="0">
              <a:buNone/>
            </a:pPr>
            <a:r>
              <a:rPr lang="en-US" dirty="0"/>
              <a:t>By the end, you will have learned:</a:t>
            </a:r>
          </a:p>
          <a:p>
            <a:r>
              <a:rPr lang="en-US" dirty="0"/>
              <a:t>What ARIA is?</a:t>
            </a:r>
          </a:p>
          <a:p>
            <a:r>
              <a:rPr lang="en-US" dirty="0"/>
              <a:t>Why ARIA matters</a:t>
            </a:r>
          </a:p>
          <a:p>
            <a:r>
              <a:rPr lang="en-US" dirty="0"/>
              <a:t>When to use and not use ARIA?</a:t>
            </a:r>
          </a:p>
          <a:p>
            <a:r>
              <a:rPr lang="en-US" dirty="0"/>
              <a:t>Several common ARIA templates</a:t>
            </a:r>
          </a:p>
          <a:p>
            <a:r>
              <a:rPr lang="en-US" dirty="0"/>
              <a:t>Where to learn more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2BFB-03A3-4825-A565-77F8E8E7C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638592-9D57-4162-AB9C-9281FEC0C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566FC2-7C79-48AA-9154-979F241D3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Semantic HTML</a:t>
            </a:r>
          </a:p>
          <a:p>
            <a:r>
              <a:rPr lang="en-US" dirty="0"/>
              <a:t>ARIA Landmarks, aria-label </a:t>
            </a:r>
          </a:p>
          <a:p>
            <a:r>
              <a:rPr lang="en-US" dirty="0"/>
              <a:t>Expanding/Collapsing Content</a:t>
            </a:r>
          </a:p>
          <a:p>
            <a:r>
              <a:rPr lang="en-US" dirty="0"/>
              <a:t>Forms, Live Regions, aria-</a:t>
            </a:r>
            <a:r>
              <a:rPr lang="en-US" dirty="0" err="1"/>
              <a:t>describedby</a:t>
            </a:r>
            <a:r>
              <a:rPr lang="en-US" dirty="0"/>
              <a:t> </a:t>
            </a:r>
          </a:p>
          <a:p>
            <a:r>
              <a:rPr lang="en-US" dirty="0"/>
              <a:t>Modal dialog</a:t>
            </a:r>
          </a:p>
          <a:p>
            <a:r>
              <a:rPr lang="en-US" dirty="0"/>
              <a:t>Next Steps &amp; Resources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38B4-F034-42D4-8CC9-091A897016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E846-FDAF-4D5D-89B2-EB0F11FA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6DD8-9B4B-470A-A8E6-A60163D90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B4C8CE-DEFC-4BA4-B07B-7A83CE2D0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46CA-ADA1-4FAC-B2C8-27935823AC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673E-77F1-4DF2-906D-62F81D79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4EAF-B4B1-4985-97D2-1102D0AA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D23D-1C28-40E7-8A1A-5DBA5EB2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Screen Readers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926C-D62D-4326-BF38-A70C3BE2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Screen readers: </a:t>
            </a:r>
          </a:p>
          <a:p>
            <a:r>
              <a:rPr lang="en-US" dirty="0"/>
              <a:t>Provide audio feedback of screen interaction</a:t>
            </a:r>
          </a:p>
          <a:p>
            <a:r>
              <a:rPr lang="en-US" dirty="0"/>
              <a:t>Provide additional means to jump among a page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Popular versions:</a:t>
            </a:r>
          </a:p>
          <a:p>
            <a:r>
              <a:rPr lang="en-US" dirty="0"/>
              <a:t>JAWS</a:t>
            </a:r>
          </a:p>
          <a:p>
            <a:r>
              <a:rPr lang="en-US" dirty="0"/>
              <a:t>NVDA </a:t>
            </a:r>
          </a:p>
          <a:p>
            <a:r>
              <a:rPr lang="en-US" dirty="0" err="1"/>
              <a:t>VoiceOver</a:t>
            </a:r>
            <a:r>
              <a:rPr lang="en-US" dirty="0"/>
              <a:t> (Apple)</a:t>
            </a:r>
          </a:p>
          <a:p>
            <a:r>
              <a:rPr lang="en-US" dirty="0" err="1"/>
              <a:t>ChromeVox</a:t>
            </a:r>
            <a:r>
              <a:rPr lang="en-US" dirty="0"/>
              <a:t> (not so popular)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Survey of usage: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dirty="0">
                <a:hlinkClick r:id="rId2"/>
              </a:rPr>
              <a:t>https://webaim.org/projects/screenreadersurvey/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5D8F8E-229B-44BE-A149-3D7AE3E5D1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6EA291-B822-4C8F-94E4-9E44307B5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347B93-E809-4905-8CD6-43F90C69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0851"/>
      </p:ext>
    </p:extLst>
  </p:cSld>
  <p:clrMapOvr>
    <a:masterClrMapping/>
  </p:clrMapOvr>
</p:sld>
</file>

<file path=ppt/theme/theme1.xml><?xml version="1.0" encoding="utf-8"?>
<a:theme xmlns:a="http://schemas.openxmlformats.org/drawingml/2006/main" name="deibel-keyboard-accessibility">
  <a:themeElements>
    <a:clrScheme name="Syracuse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008000"/>
      </a:accent1>
      <a:accent2>
        <a:srgbClr val="63457F"/>
      </a:accent2>
      <a:accent3>
        <a:srgbClr val="255775"/>
      </a:accent3>
      <a:accent4>
        <a:srgbClr val="D44500"/>
      </a:accent4>
      <a:accent5>
        <a:srgbClr val="39378D"/>
      </a:accent5>
      <a:accent6>
        <a:srgbClr val="680039"/>
      </a:accent6>
      <a:hlink>
        <a:srgbClr val="0070C0"/>
      </a:hlink>
      <a:folHlink>
        <a:srgbClr val="0070C0"/>
      </a:folHlink>
    </a:clrScheme>
    <a:fontScheme name="Custom 2">
      <a:majorFont>
        <a:latin typeface="Sherman Sans"/>
        <a:ea typeface=""/>
        <a:cs typeface=""/>
      </a:majorFont>
      <a:minorFont>
        <a:latin typeface="Sherma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86CB6C8-7E02-1C44-8861-A426A0A4CD40}">
  <we:reference id="wa104221182" version="2.0.0.0" store="en-US" storeType="OMEX"/>
  <we:alternateReferences>
    <we:reference id="wa104221182" version="2.0.0.0" store="wa104221182" storeType="OMEX"/>
  </we:alternateReferences>
  <we:properties>
    <we:property name="vid" value="&quot;https://youtu.be/dEbl5jvLKGQ&quot;"/>
    <we:property name="starttime" value="null"/>
    <we:property name="endtime" value="null"/>
    <we:property name="autoplay" value="null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sulib_powerpoint-dark_print-rgb_1024x768px</Template>
  <TotalTime>18707</TotalTime>
  <Words>2446</Words>
  <Application>Microsoft Office PowerPoint</Application>
  <PresentationFormat>On-screen Show (4:3)</PresentationFormat>
  <Paragraphs>488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Sherman Sans</vt:lpstr>
      <vt:lpstr>Wingdings</vt:lpstr>
      <vt:lpstr>deibel-keyboard-accessibility</vt:lpstr>
      <vt:lpstr>Advanced Accessibility: ARIA and Dynamic Webpages</vt:lpstr>
      <vt:lpstr>A Special Thanks</vt:lpstr>
      <vt:lpstr>Usage of this Material </vt:lpstr>
      <vt:lpstr>Kate Deibel</vt:lpstr>
      <vt:lpstr>Who are you?</vt:lpstr>
      <vt:lpstr>ARIA Basics</vt:lpstr>
      <vt:lpstr>Agenda</vt:lpstr>
      <vt:lpstr>Overview</vt:lpstr>
      <vt:lpstr>Introduction to Screen Readers</vt:lpstr>
      <vt:lpstr>Screen reader demo</vt:lpstr>
      <vt:lpstr>Recommendations</vt:lpstr>
      <vt:lpstr>Web Standards</vt:lpstr>
      <vt:lpstr>Understanding the Gap (part 1)</vt:lpstr>
      <vt:lpstr>So what did you experience?</vt:lpstr>
      <vt:lpstr>Dynamic Pages Confound Screen Readers</vt:lpstr>
      <vt:lpstr>Web Standards + ARIA</vt:lpstr>
      <vt:lpstr>What ARIA does</vt:lpstr>
      <vt:lpstr>Understanding the Gap (part 2)</vt:lpstr>
      <vt:lpstr>To ARIA or NOT TO ARIA…</vt:lpstr>
      <vt:lpstr>The First Rule of ARIA</vt:lpstr>
      <vt:lpstr>The Second Rule of ARIA</vt:lpstr>
      <vt:lpstr>The Second Rule of ARIA (simplified)</vt:lpstr>
      <vt:lpstr>Screen Readers and Semantics</vt:lpstr>
      <vt:lpstr>What is this? It's a heading</vt:lpstr>
      <vt:lpstr>What is this? It's a label for a form field</vt:lpstr>
      <vt:lpstr>What is this? It's a button</vt:lpstr>
      <vt:lpstr>Exercise 1 – Semantic HTML</vt:lpstr>
      <vt:lpstr>Where HTML falls short,  ARIA steps in</vt:lpstr>
      <vt:lpstr>ARIA Landmark Roles</vt:lpstr>
      <vt:lpstr>HTML 5 and ARIA Landmarks</vt:lpstr>
      <vt:lpstr>Describing Elements via ARIA</vt:lpstr>
      <vt:lpstr>Exercise 2 – Landmark Roles and Labeling</vt:lpstr>
      <vt:lpstr>Expanding / collapsing content</vt:lpstr>
      <vt:lpstr>Example: The "show more" button</vt:lpstr>
      <vt:lpstr>aria-controls attribute</vt:lpstr>
      <vt:lpstr>aria-expanded attribute</vt:lpstr>
      <vt:lpstr>aria-hidden attribute</vt:lpstr>
      <vt:lpstr>Pairing aria-hidden and aria-expanded</vt:lpstr>
      <vt:lpstr>Making the "show more" button accessible</vt:lpstr>
      <vt:lpstr>Exercise 3 – Showing and Hiding Content</vt:lpstr>
      <vt:lpstr>ARIA in Forms</vt:lpstr>
      <vt:lpstr>Label All Inputs</vt:lpstr>
      <vt:lpstr>&lt;label&gt; or aria-label?</vt:lpstr>
      <vt:lpstr>Use &lt;label&gt; when possible</vt:lpstr>
      <vt:lpstr>Use HTML5 required attribute</vt:lpstr>
      <vt:lpstr>aria-describedby for supplemental help text</vt:lpstr>
      <vt:lpstr>ARIA Live Regions</vt:lpstr>
      <vt:lpstr>Exercise 4 – Forms</vt:lpstr>
      <vt:lpstr>Modal Dialogs</vt:lpstr>
      <vt:lpstr>Modals</vt:lpstr>
      <vt:lpstr>Making a dialog accessible</vt:lpstr>
      <vt:lpstr>Making a dialog accessible (cont.)</vt:lpstr>
      <vt:lpstr>Exercise 5 – Modal</vt:lpstr>
      <vt:lpstr>Only the beginning</vt:lpstr>
      <vt:lpstr>Learning More about ARIA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 Bootcamp</dc:title>
  <dc:subject/>
  <dc:creator>Terrill Thompson &amp; Hadi Rangin</dc:creator>
  <cp:keywords/>
  <dc:description/>
  <cp:lastModifiedBy>Kate Deibel</cp:lastModifiedBy>
  <cp:revision>199</cp:revision>
  <dcterms:created xsi:type="dcterms:W3CDTF">2011-07-12T23:59:52Z</dcterms:created>
  <dcterms:modified xsi:type="dcterms:W3CDTF">2018-06-11T17:10:25Z</dcterms:modified>
  <cp:category/>
</cp:coreProperties>
</file>