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323" r:id="rId3"/>
    <p:sldId id="269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70" r:id="rId13"/>
    <p:sldId id="263" r:id="rId14"/>
    <p:sldId id="271" r:id="rId15"/>
    <p:sldId id="272" r:id="rId16"/>
    <p:sldId id="264" r:id="rId17"/>
    <p:sldId id="265" r:id="rId18"/>
    <p:sldId id="273" r:id="rId19"/>
    <p:sldId id="266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88" autoAdjust="0"/>
  </p:normalViewPr>
  <p:slideViewPr>
    <p:cSldViewPr snapToGrid="0">
      <p:cViewPr varScale="1">
        <p:scale>
          <a:sx n="63" d="100"/>
          <a:sy n="63" d="100"/>
        </p:scale>
        <p:origin x="9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A2AC-D3B6-483E-9630-A4997478E57F}" type="datetimeFigureOut">
              <a:rPr lang="en-US" smtClean="0"/>
              <a:t>2021-06-01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C73A-EE83-4178-B2C2-B0BF8C5B06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96698-04CC-48E6-8922-ABE91191456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8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2445"/>
            <a:ext cx="10363200" cy="2527027"/>
          </a:xfrm>
        </p:spPr>
        <p:txBody>
          <a:bodyPr/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35218"/>
            <a:ext cx="8534400" cy="215679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3C153F-FD87-41D2-90FF-55E49725D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5924" y="3192345"/>
            <a:ext cx="10360152" cy="0"/>
          </a:xfrm>
          <a:prstGeom prst="line">
            <a:avLst/>
          </a:prstGeom>
          <a:ln w="57150" cap="sq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CA386E-26DC-4A00-895A-C34B6A67D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00800"/>
            <a:ext cx="1914096" cy="3657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171B56-7F55-4D43-8F96-8078E13CA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23008" y="6560820"/>
            <a:ext cx="658368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7D215C-01AA-4CB9-84C0-D4CC3BD9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126"/>
            <a:ext cx="182880" cy="68558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24012-76DF-449A-887B-229FFA1F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2880" y="0"/>
            <a:ext cx="91440" cy="6855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6AEA5-0649-4E0B-A2FB-A94E67FB19D1}"/>
              </a:ext>
            </a:extLst>
          </p:cNvPr>
          <p:cNvSpPr/>
          <p:nvPr userDrawn="1"/>
        </p:nvSpPr>
        <p:spPr>
          <a:xfrm>
            <a:off x="9906000" y="5138928"/>
            <a:ext cx="2286000" cy="1719072"/>
          </a:xfrm>
          <a:prstGeom prst="rect">
            <a:avLst/>
          </a:prstGeom>
          <a:ln w="952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4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2884"/>
            <a:ext cx="10972800" cy="4754880"/>
          </a:xfrm>
        </p:spPr>
        <p:txBody>
          <a:bodyPr lIns="0" tIns="45720" rIns="0">
            <a:normAutofit/>
          </a:bodyPr>
          <a:lstStyle>
            <a:lvl1pPr>
              <a:spcBef>
                <a:spcPts val="1800"/>
              </a:spcBef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" y="914400"/>
            <a:ext cx="10972800" cy="0"/>
          </a:xfrm>
          <a:prstGeom prst="line">
            <a:avLst/>
          </a:prstGeom>
          <a:ln w="38100" cap="sq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ABDA3-7291-4333-95F5-0D753A84A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69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2884"/>
            <a:ext cx="10972800" cy="4754880"/>
          </a:xfrm>
        </p:spPr>
        <p:txBody>
          <a:bodyPr lIns="0" tIns="45720" rIns="0">
            <a:normAutofit/>
          </a:bodyPr>
          <a:lstStyle>
            <a:lvl1pPr>
              <a:spcBef>
                <a:spcPts val="1800"/>
              </a:spcBef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ABDA3-7291-4333-95F5-0D753A84A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86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1595-0301-45BB-AC96-138C2CEE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48995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274322"/>
            <a:ext cx="10972800" cy="544068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3C340-4800-4E1D-A823-9478AF249C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09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D5A8E-51E1-4994-9644-F2F242E7B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29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5384800" cy="4754880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384800" cy="4754880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" y="914400"/>
            <a:ext cx="10972800" cy="0"/>
          </a:xfrm>
          <a:prstGeom prst="line">
            <a:avLst/>
          </a:prstGeom>
          <a:ln w="38100" cap="sq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8A7BB95-1CF6-4357-8997-F24BAB496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6880" y="6376154"/>
            <a:ext cx="385683" cy="369332"/>
          </a:xfrm>
        </p:spPr>
        <p:txBody>
          <a:bodyPr/>
          <a:lstStyle/>
          <a:p>
            <a:fld id="{A6088523-E6BF-4741-A7BE-03418A4E3FC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7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ntent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5384800" cy="4754880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384800" cy="4754880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E296020-A5ED-4E1F-B7F3-9B8EE9910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26880" y="6376154"/>
            <a:ext cx="385683" cy="369332"/>
          </a:xfrm>
        </p:spPr>
        <p:txBody>
          <a:bodyPr/>
          <a:lstStyle/>
          <a:p>
            <a:fld id="{A6088523-E6BF-4741-A7BE-03418A4E3FC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7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CC49D83-B54A-4F35-8039-C6E47076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06623" y="6560820"/>
            <a:ext cx="70059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1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57D9B98-EACD-47E9-8765-FEEFAB116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880" y="6376154"/>
            <a:ext cx="385683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rIns="0">
            <a:spAutoFit/>
          </a:bodyPr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A6088523-E6BF-4741-A7BE-03418A4E3FC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C2766C-275F-49D7-8E8F-06CF37AF20C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00800"/>
            <a:ext cx="1914096" cy="3657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E1D515-D132-4797-B3FD-C32BAFFDD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126"/>
            <a:ext cx="182880" cy="68558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455D88-946C-42BE-9DAB-5EA34605A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2880" y="0"/>
            <a:ext cx="91440" cy="6855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91788-A78E-4447-B814-99E0451C53DF}"/>
              </a:ext>
            </a:extLst>
          </p:cNvPr>
          <p:cNvSpPr/>
          <p:nvPr userDrawn="1"/>
        </p:nvSpPr>
        <p:spPr>
          <a:xfrm>
            <a:off x="9906000" y="5138928"/>
            <a:ext cx="2286000" cy="1719072"/>
          </a:xfrm>
          <a:prstGeom prst="rect">
            <a:avLst/>
          </a:prstGeom>
          <a:ln w="952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6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8000"/>
        </a:lnSpc>
        <a:spcBef>
          <a:spcPts val="75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defTabSz="685800" rtl="0" eaLnBrk="1" latinLnBrk="0" hangingPunct="1">
        <a:lnSpc>
          <a:spcPct val="108000"/>
        </a:lnSpc>
        <a:spcBef>
          <a:spcPts val="75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08000"/>
        </a:lnSpc>
        <a:spcBef>
          <a:spcPts val="75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2063" indent="-233363" algn="l" defTabSz="685800" rtl="0" eaLnBrk="1" latinLnBrk="0" hangingPunct="1">
        <a:lnSpc>
          <a:spcPct val="108000"/>
        </a:lnSpc>
        <a:spcBef>
          <a:spcPts val="75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685800" rtl="0" eaLnBrk="1" latinLnBrk="0" hangingPunct="1">
        <a:lnSpc>
          <a:spcPct val="108000"/>
        </a:lnSpc>
        <a:spcBef>
          <a:spcPts val="750"/>
        </a:spcBef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dh.la.gov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arlgroves.com/2012/09/15/accessibility-testing-what-can-be-tested-and-how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xdesign.cc/context-is-the-most-critical-aspect-of-alt-text-everyone-seems-to-miss-e18803a7921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ce.com/en/article/m7az74/people-with-disabilities-say-this-ai-tool-is-making-the-web-worse-for-them" TargetMode="External"/><Relationship Id="rId2" Type="http://schemas.openxmlformats.org/officeDocument/2006/relationships/hyperlink" Target="https://twitter.com/GeauxEnder/status/1364943889132646408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witter.com/CatchTheseWords/status/136491594215792230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projects/practitionersurvey3/#overlay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-3xlUarxRQ" TargetMode="External"/><Relationship Id="rId2" Type="http://schemas.openxmlformats.org/officeDocument/2006/relationships/hyperlink" Target="https://adrianroselli.com/2020/06/accessibe-will-get-you-su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layfactsheet.com/" TargetMode="External"/><Relationship Id="rId4" Type="http://schemas.openxmlformats.org/officeDocument/2006/relationships/hyperlink" Target="https://accessdefense.com/?p=5378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wQFq9e" TargetMode="External"/><Relationship Id="rId2" Type="http://schemas.openxmlformats.org/officeDocument/2006/relationships/hyperlink" Target="https://metageeky.github.io/talks/ala-overlays-2021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kndeibel@syr.edu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github.com/metageeky" TargetMode="External"/><Relationship Id="rId4" Type="http://schemas.openxmlformats.org/officeDocument/2006/relationships/hyperlink" Target="https://twitter.com/metageek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geeky.github.io/talks/c4l21/deibel-beyond-a11y.html" TargetMode="External"/><Relationship Id="rId2" Type="http://schemas.openxmlformats.org/officeDocument/2006/relationships/hyperlink" Target="https://americanlibrariesmagazine.org/blogs/the-scoop/always-use-microphon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umercomplaints.fcc.gov/" TargetMode="External"/><Relationship Id="rId2" Type="http://schemas.openxmlformats.org/officeDocument/2006/relationships/hyperlink" Target="https://marymount.edu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dh.la.gov/" TargetMode="External"/><Relationship Id="rId4" Type="http://schemas.openxmlformats.org/officeDocument/2006/relationships/hyperlink" Target="https://ssa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anroselli.com/2020/06/accessibe-will-get-you-sued.html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07A8-2300-46E7-8D3C-0A1D946F9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67858"/>
            <a:ext cx="10363200" cy="2527300"/>
          </a:xfrm>
        </p:spPr>
        <p:txBody>
          <a:bodyPr lIns="0" rIns="0" anchor="b"/>
          <a:lstStyle/>
          <a:p>
            <a:pPr algn="l"/>
            <a:r>
              <a:rPr lang="en-US" sz="4800" dirty="0"/>
              <a:t>A Top Tech Trend to Avoid:</a:t>
            </a:r>
            <a:br>
              <a:rPr lang="en-US" sz="4800" dirty="0"/>
            </a:br>
            <a:r>
              <a:rPr lang="en-US" sz="4800" dirty="0"/>
              <a:t>Just Say </a:t>
            </a:r>
            <a:r>
              <a:rPr lang="en-US" sz="4800" i="1" dirty="0">
                <a:solidFill>
                  <a:srgbClr val="D74100"/>
                </a:solidFill>
              </a:rPr>
              <a:t>NO</a:t>
            </a:r>
            <a:r>
              <a:rPr lang="en-US" sz="4800" dirty="0"/>
              <a:t> to Accessibility Overlays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A8569-6349-466E-91AA-A770CCCA3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450375"/>
            <a:ext cx="5760808" cy="1854418"/>
          </a:xfrm>
        </p:spPr>
        <p:txBody>
          <a:bodyPr wrap="none" lIns="0" rIns="0">
            <a:spAutoFit/>
          </a:bodyPr>
          <a:lstStyle/>
          <a:p>
            <a:pPr algn="l"/>
            <a:r>
              <a:rPr lang="en-US" sz="3200" b="1" dirty="0"/>
              <a:t>Dr. Kate Deibel </a:t>
            </a:r>
          </a:p>
          <a:p>
            <a:pPr algn="l"/>
            <a:r>
              <a:rPr lang="en-US" sz="3200" b="1" dirty="0"/>
              <a:t>Inclusion &amp; Accessibility Librarian</a:t>
            </a:r>
          </a:p>
          <a:p>
            <a:pPr algn="l"/>
            <a:r>
              <a:rPr lang="en-US" sz="3200" b="1" dirty="0"/>
              <a:t>Syracuse University Libraries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2EF2F6E-0825-442D-AF55-B0B15DCD3224}"/>
              </a:ext>
            </a:extLst>
          </p:cNvPr>
          <p:cNvSpPr txBox="1">
            <a:spLocks/>
          </p:cNvSpPr>
          <p:nvPr/>
        </p:nvSpPr>
        <p:spPr>
          <a:xfrm>
            <a:off x="6991620" y="3450375"/>
            <a:ext cx="4285980" cy="1220014"/>
          </a:xfrm>
          <a:prstGeom prst="rect">
            <a:avLst/>
          </a:prstGeom>
        </p:spPr>
        <p:txBody>
          <a:bodyPr vert="horz" wrap="none" lIns="91440" tIns="45720" rIns="0" bIns="45720" rtlCol="0">
            <a:spAutoFit/>
          </a:bodyPr>
          <a:lstStyle>
            <a:lvl1pPr marL="0" indent="0" algn="ctr" defTabSz="685800" rtl="0" eaLnBrk="1" latinLnBrk="0" hangingPunct="1">
              <a:lnSpc>
                <a:spcPct val="108000"/>
              </a:lnSpc>
              <a:spcBef>
                <a:spcPts val="75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8000"/>
              </a:lnSpc>
              <a:spcBef>
                <a:spcPts val="75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8000"/>
              </a:lnSpc>
              <a:spcBef>
                <a:spcPts val="75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8000"/>
              </a:lnSpc>
              <a:spcBef>
                <a:spcPts val="75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8000"/>
              </a:lnSpc>
              <a:spcBef>
                <a:spcPts val="750"/>
              </a:spcBef>
              <a:buClr>
                <a:schemeClr val="accent4"/>
              </a:buClr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>
                <a:solidFill>
                  <a:schemeClr val="accent1"/>
                </a:solidFill>
              </a:rPr>
              <a:t>Email: kndeibel@syr.edu</a:t>
            </a:r>
          </a:p>
          <a:p>
            <a:pPr algn="r"/>
            <a:r>
              <a:rPr lang="en-US" sz="3200" b="1" dirty="0">
                <a:solidFill>
                  <a:schemeClr val="accent1"/>
                </a:solidFill>
              </a:rPr>
              <a:t>Twitter: @metageeky</a:t>
            </a:r>
          </a:p>
        </p:txBody>
      </p:sp>
    </p:spTree>
    <p:extLst>
      <p:ext uri="{BB962C8B-B14F-4D97-AF65-F5344CB8AC3E}">
        <p14:creationId xmlns:p14="http://schemas.microsoft.com/office/powerpoint/2010/main" val="351463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3EAC5-66B6-46BB-8FA9-70B8A279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Accessibility Overlays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A7291-40D7-40FC-8E23-EF38568885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Popular Overlays on the Market:</a:t>
            </a:r>
          </a:p>
          <a:p>
            <a:pPr lvl="1"/>
            <a:r>
              <a:rPr lang="en-US" sz="2800" dirty="0"/>
              <a:t>AccessiBe</a:t>
            </a:r>
          </a:p>
          <a:p>
            <a:pPr lvl="1"/>
            <a:r>
              <a:rPr lang="en-US" sz="2800" dirty="0"/>
              <a:t>AudioEye</a:t>
            </a:r>
          </a:p>
          <a:p>
            <a:pPr lvl="1"/>
            <a:r>
              <a:rPr lang="en-US" sz="2800" dirty="0"/>
              <a:t>EqualWeb</a:t>
            </a:r>
          </a:p>
          <a:p>
            <a:pPr lvl="1"/>
            <a:r>
              <a:rPr lang="en-US" sz="2800" dirty="0"/>
              <a:t>User1st</a:t>
            </a:r>
          </a:p>
          <a:p>
            <a:pPr lvl="1"/>
            <a:r>
              <a:rPr lang="en-US" sz="2800" dirty="0"/>
              <a:t>MaxAccess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4C32E-C410-413A-AFEB-DA5CF0DF5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7738" y="1642160"/>
            <a:ext cx="4854662" cy="989373"/>
          </a:xfr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The following “buttons” suggest </a:t>
            </a:r>
            <a:br>
              <a:rPr lang="en-US" sz="2800" dirty="0"/>
            </a:br>
            <a:r>
              <a:rPr lang="en-US" sz="2800" dirty="0"/>
              <a:t>an overlay is present:</a:t>
            </a:r>
          </a:p>
        </p:txBody>
      </p:sp>
      <p:pic>
        <p:nvPicPr>
          <p:cNvPr id="18" name="Picture 17" descr="Accessibility icon of a white stick figure on a blue circle used by AccessiBe">
            <a:extLst>
              <a:ext uri="{FF2B5EF4-FFF2-40B4-BE49-F238E27FC236}">
                <a16:creationId xmlns:a16="http://schemas.microsoft.com/office/drawing/2014/main" id="{8CFD7D18-A34A-4A07-839A-81235CBE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46" y="2751514"/>
            <a:ext cx="914400" cy="914400"/>
          </a:xfrm>
          <a:prstGeom prst="rect">
            <a:avLst/>
          </a:prstGeom>
        </p:spPr>
      </p:pic>
      <p:pic>
        <p:nvPicPr>
          <p:cNvPr id="1026" name="Picture 2" descr="Arrangement of four differently colored circles in a cross pattern used as the icon for AudioEye">
            <a:extLst>
              <a:ext uri="{FF2B5EF4-FFF2-40B4-BE49-F238E27FC236}">
                <a16:creationId xmlns:a16="http://schemas.microsoft.com/office/drawing/2014/main" id="{4DE805FF-828B-4E18-981E-9057E153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09" y="27515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Stylized person in wheelchair icon on a blue-green circle used by EqualWeb">
            <a:extLst>
              <a:ext uri="{FF2B5EF4-FFF2-40B4-BE49-F238E27FC236}">
                <a16:creationId xmlns:a16="http://schemas.microsoft.com/office/drawing/2014/main" id="{55D03EA2-B7BD-470D-B16B-C7290202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772" y="2751514"/>
            <a:ext cx="914400" cy="914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EB0BE2-0DC6-4A3A-97E0-84FE1449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05818" y="1511808"/>
            <a:ext cx="4976582" cy="24749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784F8-AFB2-446F-9F23-BCA5BAA4A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3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9138A-2639-419E-8EAF-AB404F13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Louisiana Department of Health</a:t>
            </a:r>
          </a:p>
        </p:txBody>
      </p:sp>
      <p:pic>
        <p:nvPicPr>
          <p:cNvPr id="7" name="Content Placeholder 6" descr="Screenshot of the Louisiana Department of Health web site with the accessiBe overlay opened">
            <a:extLst>
              <a:ext uri="{FF2B5EF4-FFF2-40B4-BE49-F238E27FC236}">
                <a16:creationId xmlns:a16="http://schemas.microsoft.com/office/drawing/2014/main" id="{8217DA07-6F07-4B67-81DA-1AD5E78C5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72"/>
          <a:stretch/>
        </p:blipFill>
        <p:spPr>
          <a:xfrm>
            <a:off x="609600" y="1057441"/>
            <a:ext cx="8619916" cy="4572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6A7ADD-B091-4529-97AC-C45B18ED8133}"/>
              </a:ext>
            </a:extLst>
          </p:cNvPr>
          <p:cNvSpPr txBox="1"/>
          <p:nvPr/>
        </p:nvSpPr>
        <p:spPr>
          <a:xfrm>
            <a:off x="3630808" y="5691683"/>
            <a:ext cx="25775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https://ldh.la.gov/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3CEDED-F458-4945-BCC9-A77952482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3811" y="6400800"/>
            <a:ext cx="228589" cy="369332"/>
          </a:xfrm>
        </p:spPr>
        <p:txBody>
          <a:bodyPr lIns="91440"/>
          <a:lstStyle/>
          <a:p>
            <a:fld id="{A6088523-E6BF-4741-A7BE-03418A4E3FC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6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6BB5-A210-4AE5-A5AA-DBEBF36D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Overlays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25B5-EC5D-4CC3-82A0-130E472AA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914400"/>
            <a:ext cx="10972799" cy="276453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An overlay’s menu will typically let a user set the following:</a:t>
            </a:r>
          </a:p>
          <a:p>
            <a:r>
              <a:rPr lang="en-US" dirty="0"/>
              <a:t>Turn on one or more profiles based on user disability (ADHD, low vision, etc.) or planned interaction (keyboard, switch)</a:t>
            </a:r>
          </a:p>
          <a:p>
            <a:r>
              <a:rPr lang="en-US" dirty="0"/>
              <a:t>Adjust individual settings on the page such as font, font size, colors, spacing, line height, etc.</a:t>
            </a:r>
          </a:p>
          <a:p>
            <a:pPr marL="0" indent="0">
              <a:buNone/>
            </a:pPr>
            <a:r>
              <a:rPr lang="en-US" dirty="0"/>
              <a:t>The underlying page structure (HTML) may also be changed.</a:t>
            </a:r>
          </a:p>
        </p:txBody>
      </p:sp>
      <p:pic>
        <p:nvPicPr>
          <p:cNvPr id="8" name="Content Placeholder 7" descr="Screenshot from AccessiBe showing toggles for ADHD, Blind User, and Keyboard Navigation profiles.">
            <a:extLst>
              <a:ext uri="{FF2B5EF4-FFF2-40B4-BE49-F238E27FC236}">
                <a16:creationId xmlns:a16="http://schemas.microsoft.com/office/drawing/2014/main" id="{00CA427B-21AC-47F0-B6E0-690D07324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619" y="3871285"/>
            <a:ext cx="4677881" cy="2194560"/>
          </a:xfrm>
        </p:spPr>
      </p:pic>
      <p:pic>
        <p:nvPicPr>
          <p:cNvPr id="10" name="Picture 9" descr="Screenshot from AccessiBe showing controls for adjusting font sizing and line height">
            <a:extLst>
              <a:ext uri="{FF2B5EF4-FFF2-40B4-BE49-F238E27FC236}">
                <a16:creationId xmlns:a16="http://schemas.microsoft.com/office/drawing/2014/main" id="{30165B80-CCFE-4876-9860-A9968F0A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871285"/>
            <a:ext cx="2717076" cy="2194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80A8A-0D03-4293-846B-EB142BA06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pPr/>
              <a:t>12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436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D466-F1B0-48B5-B3F2-D98FA299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Overlays Don’t Work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B197-8215-40B0-8F28-AD8B0894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Automated accessibility testing software can </a:t>
            </a:r>
            <a:r>
              <a:rPr lang="en-US" dirty="0">
                <a:hlinkClick r:id="rId3"/>
              </a:rPr>
              <a:t>only catch 25% of issues</a:t>
            </a:r>
            <a:r>
              <a:rPr lang="en-US" dirty="0"/>
              <a:t>.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dirty="0"/>
              <a:t>So how can an automated overlay fix 100% of accessibility issues?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Web frameworks (i.e., Vue, React) can change the page beyond what the overlay can reach or effect.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Browsers already provide tools for customizing fonts, text, colors, etc.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Overlays do not fix linked to PDFs, Word documents, PowerPoints, etc.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Overlays also do not add captions to videos.</a:t>
            </a:r>
          </a:p>
          <a:p>
            <a:pPr marL="0" indent="0" algn="r">
              <a:spcBef>
                <a:spcPts val="2400"/>
              </a:spcBef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41BB-25C0-4906-B6A7-B68D18E30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2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D466-F1B0-48B5-B3F2-D98FA299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Overlays Don’t Work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B197-8215-40B0-8F28-AD8B0894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A major accessibility is the lack of accessible descriptions for images.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dirty="0"/>
              <a:t>AI techniques can only do so much in terms of accuracy.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dirty="0"/>
              <a:t>Image descriptions need to be </a:t>
            </a:r>
            <a:r>
              <a:rPr lang="en-US" dirty="0">
                <a:hlinkClick r:id="rId3"/>
              </a:rPr>
              <a:t>relevant to the context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Overlays push accessibility work onto the someday / never pile.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dirty="0"/>
              <a:t>If the overlay solves it all, why fix our code?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Screen readers and other assistive technologies get blocked by overlays!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41BB-25C0-4906-B6A7-B68D18E30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38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DC8E-BFD8-4661-8869-3C428076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/>
          <a:p>
            <a:r>
              <a:rPr lang="en-US" dirty="0"/>
              <a:t>Complaints by Disabled Users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E2244-F067-4402-8B24-E51AA051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065546"/>
            <a:ext cx="5384800" cy="216046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...I know with 100% certainty, any site which has deployed an overlay in the past year and a half has been less useable for both my wife and me—both blind. 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GeauxEnder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102F8-F66B-4138-83E3-66043B2DCCE1}"/>
              </a:ext>
            </a:extLst>
          </p:cNvPr>
          <p:cNvSpPr txBox="1"/>
          <p:nvPr/>
        </p:nvSpPr>
        <p:spPr>
          <a:xfrm>
            <a:off x="609600" y="3680929"/>
            <a:ext cx="5384800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People With Disabilities Say This AI Tool is Making the Web Worse for Them</a:t>
            </a:r>
            <a:endParaRPr lang="en-US" sz="2400" dirty="0"/>
          </a:p>
          <a:p>
            <a:pPr algn="r">
              <a:spcBef>
                <a:spcPts val="750"/>
              </a:spcBef>
            </a:pPr>
            <a:r>
              <a:rPr lang="en-US" sz="2400" dirty="0"/>
              <a:t>Vice Magazine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8C94A4-E919-46A1-9AB1-8003448E4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2864" y="1065546"/>
            <a:ext cx="4669536" cy="375602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When #AccessiBe is enabled, the page is flooded with headings. Lots of heading level 2's. The title of each phone remains a heading in both versions of the page, but with it enabled, things like cost, display, and all the other components of the tables become headings as well.</a:t>
            </a:r>
          </a:p>
          <a:p>
            <a:pPr marL="0" indent="0" algn="r">
              <a:buNone/>
            </a:pPr>
            <a:r>
              <a:rPr lang="en-US" dirty="0">
                <a:hlinkClick r:id="rId4"/>
              </a:rPr>
              <a:t>CatchTheseWords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6BF55-B161-4123-81D7-3DB1B14B4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pPr/>
              <a:t>15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587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3A3B-3547-47EE-822A-FA53081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Experts Say No to Overlays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5B97-1863-4725-98BB-5676E69E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January 2021 WebAIM Survey of Web Accessibility Practitioners</a:t>
            </a:r>
            <a:br>
              <a:rPr lang="en-US" dirty="0"/>
            </a:br>
            <a:r>
              <a:rPr lang="en-US" dirty="0">
                <a:hlinkClick r:id="rId3"/>
              </a:rPr>
              <a:t>https://webaim.org/projects/practitionersurvey3/#overlay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67% of web accessibility practitioners find web accessibility overlays not very or not at all effective</a:t>
            </a:r>
          </a:p>
          <a:p>
            <a:pPr lvl="1"/>
            <a:r>
              <a:rPr lang="en-US" dirty="0"/>
              <a:t>Only 3% find them very effective</a:t>
            </a:r>
          </a:p>
          <a:p>
            <a:pPr lvl="1"/>
            <a:r>
              <a:rPr lang="en-US" dirty="0"/>
              <a:t>If only considering practitioners who identify as having a disability:</a:t>
            </a:r>
          </a:p>
          <a:p>
            <a:pPr lvl="2"/>
            <a:r>
              <a:rPr lang="en-US" dirty="0"/>
              <a:t>72% find overlays to be not very or not at all effective</a:t>
            </a:r>
          </a:p>
          <a:p>
            <a:pPr lvl="2"/>
            <a:r>
              <a:rPr lang="en-US" dirty="0"/>
              <a:t>Only 2% find overlays to be very effective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3C1C-1D66-42AA-98D4-EE83C50779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4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0630-45E6-4532-A28D-D711BAED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Experts Also 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4AE2-724C-4A00-9833-BD35B762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AccessiBe will get you sued</a:t>
            </a:r>
            <a:r>
              <a:rPr lang="en-US" dirty="0"/>
              <a:t> by Adrian Roselli</a:t>
            </a:r>
          </a:p>
          <a:p>
            <a:r>
              <a:rPr lang="en-US" dirty="0">
                <a:hlinkClick r:id="rId3"/>
              </a:rPr>
              <a:t>5 False Claims 1-Line “AI” Accessibility Script Vendors Make</a:t>
            </a:r>
            <a:r>
              <a:rPr lang="en-US" dirty="0"/>
              <a:t> by Eric Eggert</a:t>
            </a:r>
          </a:p>
          <a:p>
            <a:r>
              <a:rPr lang="en-US" dirty="0">
                <a:hlinkClick r:id="rId4"/>
              </a:rPr>
              <a:t>Is there a silver bullet for ADA website accessibility? Sorry, but the answer is no.</a:t>
            </a:r>
            <a:r>
              <a:rPr lang="en-US" dirty="0"/>
              <a:t> by Richard Hunt</a:t>
            </a:r>
          </a:p>
          <a:p>
            <a:r>
              <a:rPr lang="en-US" dirty="0">
                <a:hlinkClick r:id="rId5"/>
              </a:rPr>
              <a:t>Overlay Fact Sheet</a:t>
            </a:r>
            <a:r>
              <a:rPr lang="en-US" dirty="0"/>
              <a:t> (signed by 441 accessibility advocates as of 6/1) by Karl Groves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8D23A-0F49-4715-847D-63590980B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1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886C-94C0-45A0-9765-448A20C9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Summarized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6B2D-3F0A-4961-9164-0090752CD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Accessibility overlays will not magically fix all your accessibility problems.</a:t>
            </a:r>
          </a:p>
          <a:p>
            <a:pPr marL="0" indent="0" algn="r">
              <a:spcBef>
                <a:spcPts val="750"/>
              </a:spcBef>
              <a:buNone/>
            </a:pPr>
            <a:r>
              <a:rPr lang="en-US" dirty="0"/>
              <a:t>You can and will receive complaints or lawsuits even with them.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Invest your money instead in making your sites accessible now.</a:t>
            </a:r>
          </a:p>
          <a:p>
            <a:pPr marL="0" indent="0" algn="r">
              <a:spcBef>
                <a:spcPts val="750"/>
              </a:spcBef>
              <a:buNone/>
            </a:pPr>
            <a:r>
              <a:rPr lang="en-US" dirty="0"/>
              <a:t>WCAG is over 20 years old. There is no excuse.</a:t>
            </a:r>
          </a:p>
          <a:p>
            <a:pPr marL="0" indent="0" algn="ctr">
              <a:spcBef>
                <a:spcPts val="3600"/>
              </a:spcBef>
              <a:buNone/>
            </a:pPr>
            <a:r>
              <a:rPr lang="en-US" sz="3600" b="1" dirty="0">
                <a:solidFill>
                  <a:srgbClr val="D74100"/>
                </a:solidFill>
              </a:rPr>
              <a:t>And please…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437B9-54C7-438B-A6A2-91BB113F5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pPr/>
              <a:t>18</a:t>
            </a:fld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88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23AE-20AF-42B6-876E-65D3AF57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Say NO to Accessibility Overlays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AD76-BEEC-410F-A2F0-43921A63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62884"/>
            <a:ext cx="10972800" cy="52399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Or Fiona will find you…</a:t>
            </a:r>
          </a:p>
        </p:txBody>
      </p:sp>
      <p:pic>
        <p:nvPicPr>
          <p:cNvPr id="5" name="Picture 4" descr="Fiona, a black and white tuxedo cat with yellow eyes looking menacingly as the lower half of her face is in shadow&#10;&#10;">
            <a:extLst>
              <a:ext uri="{FF2B5EF4-FFF2-40B4-BE49-F238E27FC236}">
                <a16:creationId xmlns:a16="http://schemas.microsoft.com/office/drawing/2014/main" id="{75D0B2CA-3756-4AB5-9BC2-C5316A7F8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0" y="1785004"/>
            <a:ext cx="5730240" cy="42976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B89E-7A06-4BCF-87AD-69202D50D8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DD67FE-C547-42CB-941B-D4BB60A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Materials Available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BAC1D-D803-4975-8461-79E68C51D3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This talk’s materials, including a captioned recording and transcript, is available at:</a:t>
            </a:r>
          </a:p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https://metageeky.github.io/talks/ala-overlays-2021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or</a:t>
            </a:r>
          </a:p>
          <a:p>
            <a:pPr marL="0" indent="0" algn="ctr">
              <a:buNone/>
            </a:pPr>
            <a:r>
              <a:rPr lang="en-US" sz="3600" dirty="0">
                <a:hlinkClick r:id="rId3"/>
              </a:rPr>
              <a:t>https://bit.ly/3wQFq9e</a:t>
            </a:r>
            <a:r>
              <a:rPr lang="en-US" sz="3600" dirty="0"/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BC101-93EF-423B-89D1-A8FCC466E25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pPr/>
              <a:t>2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1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3D0B-6148-49FC-A084-E320B67A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48995"/>
            <a:ext cx="10972800" cy="639762"/>
          </a:xfrm>
        </p:spPr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274638"/>
            <a:ext cx="10972800" cy="54403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Dr. Katherine “Kate” Deibel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/>
              <a:t>Email: </a:t>
            </a:r>
            <a:r>
              <a:rPr lang="en-US" sz="3200" dirty="0">
                <a:hlinkClick r:id="rId3"/>
              </a:rPr>
              <a:t>kndeibel@syr.edu</a:t>
            </a:r>
            <a:endParaRPr lang="en-US" sz="3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/>
              <a:t>Twitter: </a:t>
            </a:r>
            <a:r>
              <a:rPr lang="en-US" sz="3200" dirty="0">
                <a:hlinkClick r:id="rId4"/>
              </a:rPr>
              <a:t>https://twitter.com/metageeky</a:t>
            </a:r>
            <a:r>
              <a:rPr lang="en-US" sz="32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/>
              <a:t>GitHub: </a:t>
            </a:r>
            <a:r>
              <a:rPr lang="en-US" sz="3200" dirty="0">
                <a:hlinkClick r:id="rId5"/>
              </a:rPr>
              <a:t>https://github.com/metageeky</a:t>
            </a:r>
            <a:r>
              <a:rPr lang="en-US" sz="3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571616"/>
            <a:ext cx="70111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This slide deck is distributed under a </a:t>
            </a:r>
            <a:r>
              <a:rPr lang="en-US" sz="2400" dirty="0">
                <a:hlinkClick r:id="rId6"/>
              </a:rPr>
              <a:t>Creative Commons Attribution 4.0 International License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Commercial icons used under fair use. </a:t>
            </a:r>
          </a:p>
        </p:txBody>
      </p:sp>
      <p:pic>
        <p:nvPicPr>
          <p:cNvPr id="5" name="Picture 4" descr="Fiona the black and white tuxedo cat with yellow eyes and pink nose looking to the left while sitting in a grey office chair.">
            <a:extLst>
              <a:ext uri="{FF2B5EF4-FFF2-40B4-BE49-F238E27FC236}">
                <a16:creationId xmlns:a16="http://schemas.microsoft.com/office/drawing/2014/main" id="{9F91C821-F512-4AF5-B042-6BFB24572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56726" y="855759"/>
            <a:ext cx="4651513" cy="348863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8C37672-42D4-4292-AE1A-99A32E3C63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326880" y="6376154"/>
            <a:ext cx="385683" cy="369332"/>
          </a:xfrm>
        </p:spPr>
        <p:txBody>
          <a:bodyPr/>
          <a:lstStyle/>
          <a:p>
            <a:fld id="{2C3ABDEC-99EE-45A0-AD67-7B7B674B2F5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8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CC7855E-87F8-4AEA-B585-05AE908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D41644-0C51-40D6-BAED-16C9E58BF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62883"/>
            <a:ext cx="10972800" cy="5320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Inclusion &amp; Accessibility Librarian at Syracuse University Libraries</a:t>
            </a:r>
          </a:p>
          <a:p>
            <a:pPr marL="457200" lvl="1"/>
            <a:r>
              <a:rPr lang="en-US" dirty="0"/>
              <a:t>Oversee assistive technologies and accessibility services</a:t>
            </a:r>
          </a:p>
          <a:p>
            <a:pPr marL="457200" lvl="1"/>
            <a:r>
              <a:rPr lang="en-US" dirty="0"/>
              <a:t>Guide and support efforts to promote diversity, equity, inclusion and accessibility in services, planning, assessment, and advocacy</a:t>
            </a:r>
          </a:p>
          <a:p>
            <a:pPr marL="0" indent="0">
              <a:buNone/>
            </a:pPr>
            <a:r>
              <a:rPr lang="en-US" dirty="0"/>
              <a:t>Active advocate and speaker for disability access in libraries:</a:t>
            </a:r>
          </a:p>
          <a:p>
            <a:pPr lvl="1"/>
            <a:r>
              <a:rPr lang="en-US" dirty="0"/>
              <a:t>ALA Midwinter 2019: </a:t>
            </a:r>
            <a:br>
              <a:rPr lang="en-US" dirty="0"/>
            </a:br>
            <a:r>
              <a:rPr lang="en-US" dirty="0"/>
              <a:t>“</a:t>
            </a:r>
            <a:r>
              <a:rPr lang="en-US" sz="2800" dirty="0">
                <a:hlinkClick r:id="rId2"/>
              </a:rPr>
              <a:t>Pushing on the Frontier: Disability Access &amp; the Future of Libraries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Code4Lib 2021: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hlinkClick r:id="rId3"/>
              </a:rPr>
              <a:t>Thinking Beyond the Basics of Accessibility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05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F106-B94D-40FB-8589-15F752BF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Always a Top Tech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138A-A937-4CF6-A80F-B66189AF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Accessibility (disability access) is a great thing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dirty="0"/>
              <a:t>…and should always be a top tech trend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The pandemic helped push everyone to make things more accessible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dirty="0"/>
              <a:t>…and we have no excuse to regress to poorer accessibility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And in a time of crisis, people look for easy answers:</a:t>
            </a:r>
          </a:p>
          <a:p>
            <a:pPr marL="0" indent="0" algn="r">
              <a:spcBef>
                <a:spcPts val="600"/>
              </a:spcBef>
              <a:buNone/>
            </a:pPr>
            <a:r>
              <a:rPr lang="en-US" dirty="0"/>
              <a:t>that is the sham and fraud of </a:t>
            </a:r>
            <a:r>
              <a:rPr lang="en-US" b="1" i="1" dirty="0">
                <a:solidFill>
                  <a:srgbClr val="D74100"/>
                </a:solidFill>
              </a:rPr>
              <a:t>accessibility overlays</a:t>
            </a:r>
            <a:endParaRPr lang="en-US" b="1" dirty="0">
              <a:solidFill>
                <a:srgbClr val="D741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86872-B5EA-4F65-9613-0965F2709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3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845C-179E-4B30-A37F-9FC4C6B3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 Trend to Avoid: Accessibility Overlays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5857-5AC1-45C2-A565-B88E83E4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i="1" dirty="0">
                <a:solidFill>
                  <a:srgbClr val="D74100"/>
                </a:solidFill>
              </a:rPr>
              <a:t>accessibility overlay</a:t>
            </a:r>
            <a:r>
              <a:rPr lang="en-US" b="1" dirty="0">
                <a:solidFill>
                  <a:srgbClr val="D74100"/>
                </a:solidFill>
              </a:rPr>
              <a:t> </a:t>
            </a:r>
            <a:r>
              <a:rPr lang="en-US" dirty="0"/>
              <a:t>is third-party JavaScript code that when added to a website is claimed to:</a:t>
            </a:r>
          </a:p>
          <a:p>
            <a:pPr lvl="1"/>
            <a:r>
              <a:rPr lang="en-US" dirty="0"/>
              <a:t>Fix ALL accessibility issues on the site automatically</a:t>
            </a:r>
          </a:p>
          <a:p>
            <a:pPr lvl="1"/>
            <a:r>
              <a:rPr lang="en-US" dirty="0"/>
              <a:t>Ensure that your website is fully compliant with the Web Accessibility Content Guidelines (WCAG)</a:t>
            </a:r>
          </a:p>
          <a:p>
            <a:pPr lvl="1"/>
            <a:r>
              <a:rPr lang="en-US" dirty="0"/>
              <a:t>Protect you from disability lawsuits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These overlays sound so amazingly wonderful that you literally can picture and hear the infomercial now…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F182-5D57-4165-A31A-C3925B97E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8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571D-8090-4BF6-A8DE-7DC097AB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48995"/>
            <a:ext cx="10972800" cy="639762"/>
          </a:xfrm>
        </p:spPr>
        <p:txBody>
          <a:bodyPr/>
          <a:lstStyle/>
          <a:p>
            <a:r>
              <a:rPr lang="en-US" dirty="0"/>
              <a:t>Compelling questions that lie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FF74-AD58-4830-BE80-43E8FFBF09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4322"/>
            <a:ext cx="10972800" cy="544068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4200"/>
              </a:spcBef>
              <a:buNone/>
            </a:pPr>
            <a:r>
              <a:rPr lang="en-US" sz="3600" b="1" dirty="0">
                <a:solidFill>
                  <a:schemeClr val="accent4"/>
                </a:solidFill>
              </a:rPr>
              <a:t>Want to stop worrying about those pesky disabled users?</a:t>
            </a:r>
          </a:p>
          <a:p>
            <a:pPr marL="0" indent="0" algn="r">
              <a:spcBef>
                <a:spcPts val="4200"/>
              </a:spcBef>
              <a:buNone/>
            </a:pPr>
            <a:r>
              <a:rPr lang="en-US" sz="3600" b="1" dirty="0">
                <a:solidFill>
                  <a:schemeClr val="accent4"/>
                </a:solidFill>
              </a:rPr>
              <a:t>Tired of accessibility complaints and lawsuits?</a:t>
            </a:r>
          </a:p>
          <a:p>
            <a:pPr marL="0" indent="0" algn="ctr">
              <a:spcBef>
                <a:spcPts val="4200"/>
              </a:spcBef>
              <a:buNone/>
            </a:pPr>
            <a:r>
              <a:rPr lang="en-US" sz="3600" b="1" dirty="0">
                <a:solidFill>
                  <a:schemeClr val="accent4"/>
                </a:solidFill>
              </a:rPr>
              <a:t>Want those horrid “accessibility experts” to shut up?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9E95-0036-4E66-87F3-8350360A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326880" y="6376154"/>
            <a:ext cx="385683" cy="369332"/>
          </a:xfrm>
        </p:spPr>
        <p:txBody>
          <a:bodyPr/>
          <a:lstStyle/>
          <a:p>
            <a:fld id="{A6088523-E6BF-4741-A7BE-03418A4E3FC1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8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F45-84A4-4919-AE58-DA3DA141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48995"/>
            <a:ext cx="10972800" cy="639762"/>
          </a:xfrm>
        </p:spPr>
        <p:txBody>
          <a:bodyPr/>
          <a:lstStyle/>
          <a:p>
            <a:r>
              <a:rPr lang="en-US" dirty="0"/>
              <a:t>What overlay vendors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7125-CBE8-40EB-9AC5-0D4B0FB54C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4322"/>
            <a:ext cx="10972800" cy="5440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With just a small line of JavaScript and a large annual cash delivery, your accessibility problems can be solved! </a:t>
            </a:r>
          </a:p>
          <a:p>
            <a:pPr marL="0" indent="0">
              <a:buNone/>
            </a:pPr>
            <a:r>
              <a:rPr lang="en-US" sz="3200" dirty="0"/>
              <a:t>	Just pay AccessiBe!</a:t>
            </a:r>
          </a:p>
          <a:p>
            <a:pPr marL="0" indent="0">
              <a:buNone/>
            </a:pPr>
            <a:r>
              <a:rPr lang="en-US" sz="3200" dirty="0"/>
              <a:t>		Or EqualWeb!</a:t>
            </a:r>
          </a:p>
          <a:p>
            <a:pPr marL="0" indent="0">
              <a:buNone/>
            </a:pPr>
            <a:r>
              <a:rPr lang="en-US" sz="3200" dirty="0"/>
              <a:t>			Or AudioEye!</a:t>
            </a:r>
          </a:p>
          <a:p>
            <a:pPr marL="0" indent="0">
              <a:buNone/>
            </a:pPr>
            <a:r>
              <a:rPr lang="en-US" sz="3200" dirty="0"/>
              <a:t>				Or any other accessibility overlay!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67DF7-2092-4176-983F-1A6282E21C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326880" y="6376154"/>
            <a:ext cx="385683" cy="369332"/>
          </a:xfrm>
        </p:spPr>
        <p:txBody>
          <a:bodyPr/>
          <a:lstStyle/>
          <a:p>
            <a:fld id="{A6088523-E6BF-4741-A7BE-03418A4E3FC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2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856E-5F77-447C-BD7B-BCF6377C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48995"/>
            <a:ext cx="10972800" cy="639762"/>
          </a:xfrm>
        </p:spPr>
        <p:txBody>
          <a:bodyPr/>
          <a:lstStyle/>
          <a:p>
            <a:r>
              <a:rPr lang="en-US" dirty="0"/>
              <a:t>Look at the institutions who hate their disabled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544B-C005-4761-B650-2C3328C97A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4322"/>
            <a:ext cx="10972800" cy="5440680"/>
          </a:xfrm>
        </p:spPr>
        <p:txBody>
          <a:bodyPr>
            <a:normAutofit/>
          </a:bodyPr>
          <a:lstStyle/>
          <a:p>
            <a:r>
              <a:rPr lang="en-US" dirty="0"/>
              <a:t>Join great institutions like:</a:t>
            </a:r>
          </a:p>
          <a:p>
            <a:pPr lvl="1"/>
            <a:r>
              <a:rPr lang="en-US" dirty="0"/>
              <a:t>Marymount University</a:t>
            </a:r>
            <a:br>
              <a:rPr lang="en-US" dirty="0"/>
            </a:b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https://marymount.edu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FCC Consumer Complaint Center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https://consumercomplaints.fcc.gov</a:t>
            </a:r>
            <a:endParaRPr lang="en-US" dirty="0"/>
          </a:p>
          <a:p>
            <a:pPr lvl="1"/>
            <a:r>
              <a:rPr lang="en-US" dirty="0"/>
              <a:t>The United States Social Security Administration </a:t>
            </a:r>
            <a:br>
              <a:rPr lang="en-US" dirty="0"/>
            </a:b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https://ssa.gov</a:t>
            </a:r>
            <a:endParaRPr lang="en-US" dirty="0"/>
          </a:p>
          <a:p>
            <a:pPr lvl="1"/>
            <a:r>
              <a:rPr lang="en-US" dirty="0"/>
              <a:t>Department of Health | State of Louisiana</a:t>
            </a:r>
            <a:br>
              <a:rPr lang="en-US" dirty="0"/>
            </a:b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https://ldh.la.gov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9DF4E-794C-4A38-B262-2FC09C772FA6}"/>
              </a:ext>
            </a:extLst>
          </p:cNvPr>
          <p:cNvSpPr txBox="1"/>
          <p:nvPr/>
        </p:nvSpPr>
        <p:spPr>
          <a:xfrm>
            <a:off x="7490564" y="629149"/>
            <a:ext cx="4091836" cy="135242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91836"/>
                      <a:gd name="connsiteY0" fmla="*/ 0 h 1352422"/>
                      <a:gd name="connsiteX1" fmla="*/ 641054 w 4091836"/>
                      <a:gd name="connsiteY1" fmla="*/ 0 h 1352422"/>
                      <a:gd name="connsiteX2" fmla="*/ 1200272 w 4091836"/>
                      <a:gd name="connsiteY2" fmla="*/ 0 h 1352422"/>
                      <a:gd name="connsiteX3" fmla="*/ 1800408 w 4091836"/>
                      <a:gd name="connsiteY3" fmla="*/ 0 h 1352422"/>
                      <a:gd name="connsiteX4" fmla="*/ 2523299 w 4091836"/>
                      <a:gd name="connsiteY4" fmla="*/ 0 h 1352422"/>
                      <a:gd name="connsiteX5" fmla="*/ 3164353 w 4091836"/>
                      <a:gd name="connsiteY5" fmla="*/ 0 h 1352422"/>
                      <a:gd name="connsiteX6" fmla="*/ 4091836 w 4091836"/>
                      <a:gd name="connsiteY6" fmla="*/ 0 h 1352422"/>
                      <a:gd name="connsiteX7" fmla="*/ 4091836 w 4091836"/>
                      <a:gd name="connsiteY7" fmla="*/ 689735 h 1352422"/>
                      <a:gd name="connsiteX8" fmla="*/ 4091836 w 4091836"/>
                      <a:gd name="connsiteY8" fmla="*/ 1352422 h 1352422"/>
                      <a:gd name="connsiteX9" fmla="*/ 3409863 w 4091836"/>
                      <a:gd name="connsiteY9" fmla="*/ 1352422 h 1352422"/>
                      <a:gd name="connsiteX10" fmla="*/ 2809727 w 4091836"/>
                      <a:gd name="connsiteY10" fmla="*/ 1352422 h 1352422"/>
                      <a:gd name="connsiteX11" fmla="*/ 2045918 w 4091836"/>
                      <a:gd name="connsiteY11" fmla="*/ 1352422 h 1352422"/>
                      <a:gd name="connsiteX12" fmla="*/ 1404864 w 4091836"/>
                      <a:gd name="connsiteY12" fmla="*/ 1352422 h 1352422"/>
                      <a:gd name="connsiteX13" fmla="*/ 845646 w 4091836"/>
                      <a:gd name="connsiteY13" fmla="*/ 1352422 h 1352422"/>
                      <a:gd name="connsiteX14" fmla="*/ 0 w 4091836"/>
                      <a:gd name="connsiteY14" fmla="*/ 1352422 h 1352422"/>
                      <a:gd name="connsiteX15" fmla="*/ 0 w 4091836"/>
                      <a:gd name="connsiteY15" fmla="*/ 703259 h 1352422"/>
                      <a:gd name="connsiteX16" fmla="*/ 0 w 4091836"/>
                      <a:gd name="connsiteY16" fmla="*/ 0 h 13524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091836" h="1352422" fill="none" extrusionOk="0">
                        <a:moveTo>
                          <a:pt x="0" y="0"/>
                        </a:moveTo>
                        <a:cubicBezTo>
                          <a:pt x="206505" y="-6177"/>
                          <a:pt x="443670" y="-9103"/>
                          <a:pt x="641054" y="0"/>
                        </a:cubicBezTo>
                        <a:cubicBezTo>
                          <a:pt x="838438" y="9103"/>
                          <a:pt x="994708" y="18032"/>
                          <a:pt x="1200272" y="0"/>
                        </a:cubicBezTo>
                        <a:cubicBezTo>
                          <a:pt x="1405836" y="-18032"/>
                          <a:pt x="1630359" y="12469"/>
                          <a:pt x="1800408" y="0"/>
                        </a:cubicBezTo>
                        <a:cubicBezTo>
                          <a:pt x="1970457" y="-12469"/>
                          <a:pt x="2221986" y="23226"/>
                          <a:pt x="2523299" y="0"/>
                        </a:cubicBezTo>
                        <a:cubicBezTo>
                          <a:pt x="2824612" y="-23226"/>
                          <a:pt x="2978527" y="20763"/>
                          <a:pt x="3164353" y="0"/>
                        </a:cubicBezTo>
                        <a:cubicBezTo>
                          <a:pt x="3350179" y="-20763"/>
                          <a:pt x="3799704" y="19146"/>
                          <a:pt x="4091836" y="0"/>
                        </a:cubicBezTo>
                        <a:cubicBezTo>
                          <a:pt x="4097653" y="237893"/>
                          <a:pt x="4078093" y="430744"/>
                          <a:pt x="4091836" y="689735"/>
                        </a:cubicBezTo>
                        <a:cubicBezTo>
                          <a:pt x="4105579" y="948726"/>
                          <a:pt x="4100201" y="1069492"/>
                          <a:pt x="4091836" y="1352422"/>
                        </a:cubicBezTo>
                        <a:cubicBezTo>
                          <a:pt x="3781981" y="1362349"/>
                          <a:pt x="3704861" y="1372573"/>
                          <a:pt x="3409863" y="1352422"/>
                        </a:cubicBezTo>
                        <a:cubicBezTo>
                          <a:pt x="3114865" y="1332271"/>
                          <a:pt x="2941199" y="1356533"/>
                          <a:pt x="2809727" y="1352422"/>
                        </a:cubicBezTo>
                        <a:cubicBezTo>
                          <a:pt x="2678255" y="1348311"/>
                          <a:pt x="2314714" y="1344307"/>
                          <a:pt x="2045918" y="1352422"/>
                        </a:cubicBezTo>
                        <a:cubicBezTo>
                          <a:pt x="1777122" y="1360537"/>
                          <a:pt x="1566320" y="1374415"/>
                          <a:pt x="1404864" y="1352422"/>
                        </a:cubicBezTo>
                        <a:cubicBezTo>
                          <a:pt x="1243408" y="1330429"/>
                          <a:pt x="987791" y="1369888"/>
                          <a:pt x="845646" y="1352422"/>
                        </a:cubicBezTo>
                        <a:cubicBezTo>
                          <a:pt x="703501" y="1334956"/>
                          <a:pt x="359083" y="1373791"/>
                          <a:pt x="0" y="1352422"/>
                        </a:cubicBezTo>
                        <a:cubicBezTo>
                          <a:pt x="3066" y="1172231"/>
                          <a:pt x="-28988" y="881456"/>
                          <a:pt x="0" y="703259"/>
                        </a:cubicBezTo>
                        <a:cubicBezTo>
                          <a:pt x="28988" y="525062"/>
                          <a:pt x="2557" y="191222"/>
                          <a:pt x="0" y="0"/>
                        </a:cubicBezTo>
                        <a:close/>
                      </a:path>
                      <a:path w="4091836" h="1352422" stroke="0" extrusionOk="0">
                        <a:moveTo>
                          <a:pt x="0" y="0"/>
                        </a:moveTo>
                        <a:cubicBezTo>
                          <a:pt x="315179" y="-10338"/>
                          <a:pt x="509618" y="-7291"/>
                          <a:pt x="641054" y="0"/>
                        </a:cubicBezTo>
                        <a:cubicBezTo>
                          <a:pt x="772490" y="7291"/>
                          <a:pt x="969060" y="4829"/>
                          <a:pt x="1200272" y="0"/>
                        </a:cubicBezTo>
                        <a:cubicBezTo>
                          <a:pt x="1431484" y="-4829"/>
                          <a:pt x="1617661" y="20368"/>
                          <a:pt x="1964081" y="0"/>
                        </a:cubicBezTo>
                        <a:cubicBezTo>
                          <a:pt x="2310501" y="-20368"/>
                          <a:pt x="2317472" y="16247"/>
                          <a:pt x="2605136" y="0"/>
                        </a:cubicBezTo>
                        <a:cubicBezTo>
                          <a:pt x="2892800" y="-16247"/>
                          <a:pt x="3098851" y="3599"/>
                          <a:pt x="3246190" y="0"/>
                        </a:cubicBezTo>
                        <a:cubicBezTo>
                          <a:pt x="3393529" y="-3599"/>
                          <a:pt x="3791961" y="-28979"/>
                          <a:pt x="4091836" y="0"/>
                        </a:cubicBezTo>
                        <a:cubicBezTo>
                          <a:pt x="4062832" y="213010"/>
                          <a:pt x="4124216" y="375527"/>
                          <a:pt x="4091836" y="649163"/>
                        </a:cubicBezTo>
                        <a:cubicBezTo>
                          <a:pt x="4059456" y="922799"/>
                          <a:pt x="4097739" y="1211378"/>
                          <a:pt x="4091836" y="1352422"/>
                        </a:cubicBezTo>
                        <a:cubicBezTo>
                          <a:pt x="3844357" y="1362174"/>
                          <a:pt x="3746817" y="1379204"/>
                          <a:pt x="3491700" y="1352422"/>
                        </a:cubicBezTo>
                        <a:cubicBezTo>
                          <a:pt x="3236583" y="1325640"/>
                          <a:pt x="3095734" y="1349530"/>
                          <a:pt x="2809727" y="1352422"/>
                        </a:cubicBezTo>
                        <a:cubicBezTo>
                          <a:pt x="2523720" y="1355314"/>
                          <a:pt x="2440400" y="1319879"/>
                          <a:pt x="2127755" y="1352422"/>
                        </a:cubicBezTo>
                        <a:cubicBezTo>
                          <a:pt x="1815110" y="1384965"/>
                          <a:pt x="1682177" y="1331638"/>
                          <a:pt x="1486700" y="1352422"/>
                        </a:cubicBezTo>
                        <a:cubicBezTo>
                          <a:pt x="1291223" y="1373206"/>
                          <a:pt x="943138" y="1370965"/>
                          <a:pt x="722891" y="1352422"/>
                        </a:cubicBezTo>
                        <a:cubicBezTo>
                          <a:pt x="502644" y="1333879"/>
                          <a:pt x="160503" y="1363028"/>
                          <a:pt x="0" y="1352422"/>
                        </a:cubicBezTo>
                        <a:cubicBezTo>
                          <a:pt x="-28379" y="1178255"/>
                          <a:pt x="-288" y="972110"/>
                          <a:pt x="0" y="703259"/>
                        </a:cubicBezTo>
                        <a:cubicBezTo>
                          <a:pt x="288" y="434408"/>
                          <a:pt x="-16030" y="1592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tIns="91440" bIns="91440" rtlCol="0">
            <a:spAutoFit/>
          </a:bodyPr>
          <a:lstStyle/>
          <a:p>
            <a:pPr marL="60325" algn="l">
              <a:lnSpc>
                <a:spcPct val="108000"/>
              </a:lnSpc>
              <a:buClr>
                <a:schemeClr val="accent4"/>
              </a:buClr>
            </a:pPr>
            <a:r>
              <a:rPr lang="en-US" sz="2400" dirty="0"/>
              <a:t>Note that some ad blockers / privacy add-ons may prevent these overlays from working.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E1D51-1596-40FD-9A3C-9AC31E8406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326880" y="6376154"/>
            <a:ext cx="385683" cy="369332"/>
          </a:xfrm>
        </p:spPr>
        <p:txBody>
          <a:bodyPr/>
          <a:lstStyle/>
          <a:p>
            <a:fld id="{A6088523-E6BF-4741-A7BE-03418A4E3FC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7263-17D0-4C17-B8D3-8C3A456D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guarantees (of getting sued)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DDEA-BC66-49B5-880A-0344ACCAA3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4322"/>
            <a:ext cx="10972800" cy="27431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you’re “guaranteed that you won’t be sued…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https://adrianroselli.com/2020/06/accessibe-will-get-you-sued.html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Picture 4" descr="Screenshot of Roselli's page saying &quot;#accessiBe Will Get You Sued&quot;">
            <a:extLst>
              <a:ext uri="{FF2B5EF4-FFF2-40B4-BE49-F238E27FC236}">
                <a16:creationId xmlns:a16="http://schemas.microsoft.com/office/drawing/2014/main" id="{7BE795C4-522B-4207-ACCC-3E6F56A875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64"/>
          <a:stretch/>
        </p:blipFill>
        <p:spPr>
          <a:xfrm>
            <a:off x="655320" y="1512253"/>
            <a:ext cx="9057243" cy="44007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64414-9D99-46DE-B275-BFE61567F6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088523-E6BF-4741-A7BE-03418A4E3FC1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5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3.2|18.4|7.7|1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7.8|6.5|18.7|1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7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6.3|9.1|25|9.5|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9.3|14.4|44.9|12.3|1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4.5|6|7.6"/>
</p:tagLst>
</file>

<file path=ppt/theme/theme1.xml><?xml version="1.0" encoding="utf-8"?>
<a:theme xmlns:a="http://schemas.openxmlformats.org/drawingml/2006/main" name="deibel-keyboard-accessibility">
  <a:themeElements>
    <a:clrScheme name="SU Colors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Franklin Gothic Book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25425" algn="l">
          <a:buClr>
            <a:schemeClr val="accent4"/>
          </a:buClr>
          <a:buFont typeface="Wingdings" panose="05000000000000000000" pitchFamily="2" charset="2"/>
          <a:buChar char="§"/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deibel-beyond-a11y-2021-no-video</Template>
  <TotalTime>711</TotalTime>
  <Words>1160</Words>
  <Application>Microsoft Office PowerPoint</Application>
  <PresentationFormat>Widescreen</PresentationFormat>
  <Paragraphs>133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Book</vt:lpstr>
      <vt:lpstr>Wingdings</vt:lpstr>
      <vt:lpstr>deibel-keyboard-accessibility</vt:lpstr>
      <vt:lpstr>A Top Tech Trend to Avoid: Just Say NO to Accessibility Overlays</vt:lpstr>
      <vt:lpstr>Presentation Materials Available</vt:lpstr>
      <vt:lpstr>Who I Am</vt:lpstr>
      <vt:lpstr>Accessibility Always a Top Tech Trend</vt:lpstr>
      <vt:lpstr>A Tech Trend to Avoid: Accessibility Overlays</vt:lpstr>
      <vt:lpstr>Compelling questions that lie</vt:lpstr>
      <vt:lpstr>What overlay vendors promise</vt:lpstr>
      <vt:lpstr>Look at the institutions who hate their disabled users</vt:lpstr>
      <vt:lpstr>Legal guarantees (of getting sued)</vt:lpstr>
      <vt:lpstr>Identifying Accessibility Overlays</vt:lpstr>
      <vt:lpstr>Example: Louisiana Department of Health</vt:lpstr>
      <vt:lpstr>What Overlays Offer</vt:lpstr>
      <vt:lpstr>Why Overlays Don’t Work (1/2)</vt:lpstr>
      <vt:lpstr>Why Overlays Don’t Work (2/2)</vt:lpstr>
      <vt:lpstr>Complaints by Disabled Users</vt:lpstr>
      <vt:lpstr>Accessibility Experts Say No to Overlays</vt:lpstr>
      <vt:lpstr>The Experts Also Say</vt:lpstr>
      <vt:lpstr>The Summarized Facts</vt:lpstr>
      <vt:lpstr>Just Say NO to Accessibility Overlays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Have a Deal For You!!! The Secrets of Accessibility Overlays They Don’t Want You to Know</dc:title>
  <dc:creator>Katherine Deibel</dc:creator>
  <cp:lastModifiedBy>Katherine Deibel</cp:lastModifiedBy>
  <cp:revision>60</cp:revision>
  <dcterms:created xsi:type="dcterms:W3CDTF">2021-03-24T18:34:19Z</dcterms:created>
  <dcterms:modified xsi:type="dcterms:W3CDTF">2021-06-01T22:31:52Z</dcterms:modified>
</cp:coreProperties>
</file>