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7FF"/>
    <a:srgbClr val="FFC834"/>
    <a:srgbClr val="8E87FF"/>
    <a:srgbClr val="FF87FF"/>
    <a:srgbClr val="1287FF"/>
    <a:srgbClr val="0087FF"/>
    <a:srgbClr val="4465FF"/>
    <a:srgbClr val="0FA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6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F0A5-2A21-478F-8A0E-D433E65F5CBC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BD40B-F852-49ED-BE6F-36CCDF5CD1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8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8DEED-A912-494C-B4E3-8C9469F06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" b="1050"/>
          <a:stretch/>
        </p:blipFill>
        <p:spPr>
          <a:xfrm>
            <a:off x="-1" y="-1"/>
            <a:ext cx="990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A6DA22-AB5D-4FC1-AAE6-1D63552665D4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0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BBF800C-AB0D-4D54-B039-096588DB8817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5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2D203C4-55BB-464A-BCE2-7B9E3550451C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5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11A8D8-2E20-45A0-A701-20A2C8A63583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5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3EDC61-CE06-47D6-8359-0E0170054D2B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4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CC4B07-7984-4E66-B2F8-02EA64840262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14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D157D78-8F19-415F-9756-E90B14101445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740075-FC40-4A79-A43C-863A7A8F64A8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5A4C10-B8F6-445A-9B8C-FEA06346869B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34DFC8-6E33-483D-957B-6B43350DAF60}"/>
              </a:ext>
            </a:extLst>
          </p:cNvPr>
          <p:cNvSpPr/>
          <p:nvPr userDrawn="1"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F370-B1E4-48EC-91FC-5230921F37F8}" type="datetimeFigureOut">
              <a:rPr lang="ru-RU" smtClean="0"/>
              <a:pPr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81A4-AB99-4A8A-8B08-07B74DFB73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4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82221F-2B0D-4CBB-A3B5-62A35CAD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382" y="3685751"/>
            <a:ext cx="8794392" cy="165576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Жумабаев Баубек</a:t>
            </a:r>
            <a:r>
              <a:rPr lang="ru-RU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Альмухаметов Аскар и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Дюсенгали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Санжар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kk-KZ" sz="5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k-KZ" sz="5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Информационные</a:t>
            </a:r>
            <a:r>
              <a:rPr lang="kk-KZ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технологии</a:t>
            </a:r>
            <a:r>
              <a:rPr lang="en-US" sz="5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kk-KZ" sz="56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Задача: </a:t>
            </a:r>
            <a:r>
              <a:rPr lang="en-US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Разработайте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инновационные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системы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и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технологии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в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сфере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школьного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и до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школьного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образования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Создайте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обучающие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платформы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приложения</a:t>
            </a:r>
            <a:r>
              <a:rPr lang="kk-KZ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и </a:t>
            </a:r>
            <a:r>
              <a:rPr lang="kk-KZ" sz="5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т.д</a:t>
            </a:r>
            <a:r>
              <a:rPr lang="en-US" sz="5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endParaRPr lang="kk-KZ" sz="5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4E63D-DBA7-470E-A021-E3A9DD017D9B}"/>
              </a:ext>
            </a:extLst>
          </p:cNvPr>
          <p:cNvSpPr/>
          <p:nvPr/>
        </p:nvSpPr>
        <p:spPr>
          <a:xfrm>
            <a:off x="0" y="6763265"/>
            <a:ext cx="9906000" cy="94735"/>
          </a:xfrm>
          <a:prstGeom prst="rect">
            <a:avLst/>
          </a:prstGeom>
          <a:solidFill>
            <a:srgbClr val="0FA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imageedit_16_392746249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1467" y="1490304"/>
            <a:ext cx="6383065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0BF61-3E6C-404A-9B06-D26AAB74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823618"/>
            <a:ext cx="8543925" cy="84855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Gill Sans" panose="020B0502020104020203" pitchFamily="34" charset="-79"/>
                <a:cs typeface="Gill Sans" panose="020B0502020104020203" pitchFamily="34" charset="-79"/>
              </a:rPr>
              <a:t>Описание задачи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E8C6C-116C-344B-934B-B2257D38A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385921" y="5969076"/>
            <a:ext cx="1194475" cy="517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C63EC-4744-084E-8A40-14E84BB31860}"/>
              </a:ext>
            </a:extLst>
          </p:cNvPr>
          <p:cNvSpPr txBox="1"/>
          <p:nvPr/>
        </p:nvSpPr>
        <p:spPr>
          <a:xfrm>
            <a:off x="638982" y="1975468"/>
            <a:ext cx="858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98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Задача: “Разработайте инновационные системы и технологии в сфере школьного и до школьного образования. Создайте обучающие платформы, приложения и </a:t>
            </a:r>
            <a:r>
              <a:rPr lang="ru-RU" dirty="0" err="1">
                <a:solidFill>
                  <a:srgbClr val="698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т.д</a:t>
            </a:r>
            <a:r>
              <a:rPr lang="ru-RU" dirty="0">
                <a:solidFill>
                  <a:srgbClr val="6987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endParaRPr lang="en-KZ" dirty="0">
              <a:solidFill>
                <a:srgbClr val="6987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60B23A-1449-7A44-8264-273867155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7881">
            <a:off x="1031088" y="870598"/>
            <a:ext cx="754592" cy="754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698EF0-9279-B44D-9BFF-AE01CE683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16" y="611403"/>
            <a:ext cx="977464" cy="9774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6F1FF8-CA75-F34D-9584-E47B3A245108}"/>
              </a:ext>
            </a:extLst>
          </p:cNvPr>
          <p:cNvSpPr txBox="1"/>
          <p:nvPr/>
        </p:nvSpPr>
        <p:spPr>
          <a:xfrm>
            <a:off x="638982" y="3118808"/>
            <a:ext cx="8585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Традиционная методика обучения имеет множество недостатков, а также не способна адаптироваться под кризисные ситуации, как во время пандемии 2020 года. Необходим более гибкий, мобильный и инновационный подход к обучению. </a:t>
            </a:r>
            <a:endParaRPr lang="en-KZ" dirty="0">
              <a:solidFill>
                <a:schemeClr val="bg2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5E2A58-CFEA-E84C-BF5B-D3F61773104E}"/>
              </a:ext>
            </a:extLst>
          </p:cNvPr>
          <p:cNvSpPr/>
          <p:nvPr/>
        </p:nvSpPr>
        <p:spPr>
          <a:xfrm>
            <a:off x="681037" y="4539147"/>
            <a:ext cx="8324143" cy="106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Наша команда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считает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что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данную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задачу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можно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решить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путем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создания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образовательной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платформы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kk-KZ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использованием</a:t>
            </a:r>
            <a:r>
              <a:rPr lang="kk-KZ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</a:t>
            </a:r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-технологии. </a:t>
            </a:r>
            <a:endParaRPr lang="kk-KZ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3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C1526-4C08-FA47-89A5-11AB7DAC9D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385921" y="5969076"/>
            <a:ext cx="1194475" cy="517358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C6A85D50-1438-1846-A866-6172CDE6E5A4}"/>
              </a:ext>
            </a:extLst>
          </p:cNvPr>
          <p:cNvSpPr/>
          <p:nvPr/>
        </p:nvSpPr>
        <p:spPr>
          <a:xfrm>
            <a:off x="2918773" y="2276446"/>
            <a:ext cx="2396479" cy="1422593"/>
          </a:xfrm>
          <a:prstGeom prst="cloud">
            <a:avLst/>
          </a:prstGeom>
          <a:solidFill>
            <a:srgbClr val="6987FF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Нет научного сообщества среди школьников</a:t>
            </a:r>
            <a:endParaRPr lang="en-K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B6414DE4-0C0D-5A47-8783-055264CD4CDF}"/>
              </a:ext>
            </a:extLst>
          </p:cNvPr>
          <p:cNvSpPr/>
          <p:nvPr/>
        </p:nvSpPr>
        <p:spPr>
          <a:xfrm>
            <a:off x="353215" y="1740392"/>
            <a:ext cx="2396479" cy="1422593"/>
          </a:xfrm>
          <a:prstGeom prst="cloud">
            <a:avLst/>
          </a:prstGeom>
          <a:solidFill>
            <a:srgbClr val="6987FF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Отсутствие практики</a:t>
            </a:r>
            <a:endParaRPr lang="en-KZ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06FAF74-71BD-6940-8A83-6328C25312BA}"/>
              </a:ext>
            </a:extLst>
          </p:cNvPr>
          <p:cNvSpPr/>
          <p:nvPr/>
        </p:nvSpPr>
        <p:spPr>
          <a:xfrm>
            <a:off x="366192" y="3552705"/>
            <a:ext cx="2396479" cy="1422593"/>
          </a:xfrm>
          <a:prstGeom prst="cloud">
            <a:avLst/>
          </a:prstGeom>
          <a:solidFill>
            <a:srgbClr val="6987FF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Сложность обучения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0595894-9943-1943-8BD9-75AC05C4DE3A}"/>
              </a:ext>
            </a:extLst>
          </p:cNvPr>
          <p:cNvSpPr/>
          <p:nvPr/>
        </p:nvSpPr>
        <p:spPr>
          <a:xfrm>
            <a:off x="2918774" y="4387706"/>
            <a:ext cx="2396479" cy="1422593"/>
          </a:xfrm>
          <a:prstGeom prst="cloud">
            <a:avLst/>
          </a:prstGeom>
          <a:solidFill>
            <a:srgbClr val="6987FF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Отсутствие интереса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D17D7A6-A103-7E43-BC20-7F31CC4CA42B}"/>
              </a:ext>
            </a:extLst>
          </p:cNvPr>
          <p:cNvSpPr/>
          <p:nvPr/>
        </p:nvSpPr>
        <p:spPr>
          <a:xfrm>
            <a:off x="6504494" y="1857818"/>
            <a:ext cx="3075902" cy="970224"/>
          </a:xfrm>
          <a:prstGeom prst="roundRect">
            <a:avLst/>
          </a:prstGeom>
          <a:solidFill>
            <a:srgbClr val="FFC83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Игрофикация</a:t>
            </a:r>
            <a:endParaRPr lang="ru-RU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30ECE-18C0-774B-A0E3-878C3212840D}"/>
              </a:ext>
            </a:extLst>
          </p:cNvPr>
          <p:cNvSpPr txBox="1"/>
          <p:nvPr/>
        </p:nvSpPr>
        <p:spPr>
          <a:xfrm>
            <a:off x="259221" y="784899"/>
            <a:ext cx="2399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6987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Проблемы:</a:t>
            </a:r>
            <a:endParaRPr lang="en-KZ" sz="3600" dirty="0">
              <a:solidFill>
                <a:srgbClr val="6987FF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D0A5F-9020-FE4B-91F6-9885CAD2457C}"/>
              </a:ext>
            </a:extLst>
          </p:cNvPr>
          <p:cNvSpPr txBox="1"/>
          <p:nvPr/>
        </p:nvSpPr>
        <p:spPr>
          <a:xfrm>
            <a:off x="6413894" y="784899"/>
            <a:ext cx="205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C834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Решения:</a:t>
            </a:r>
            <a:endParaRPr lang="en-KZ" sz="3600" dirty="0">
              <a:solidFill>
                <a:srgbClr val="FFC834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6556528-1585-EB44-A9D1-6E5E1CC9C567}"/>
              </a:ext>
            </a:extLst>
          </p:cNvPr>
          <p:cNvSpPr/>
          <p:nvPr/>
        </p:nvSpPr>
        <p:spPr>
          <a:xfrm>
            <a:off x="6504494" y="3140329"/>
            <a:ext cx="3075902" cy="970224"/>
          </a:xfrm>
          <a:prstGeom prst="roundRect">
            <a:avLst/>
          </a:prstGeom>
          <a:solidFill>
            <a:srgbClr val="FFC83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Форумы, обсуждения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CB1B7E2-CFD2-3840-8BF3-26628495D55D}"/>
              </a:ext>
            </a:extLst>
          </p:cNvPr>
          <p:cNvSpPr/>
          <p:nvPr/>
        </p:nvSpPr>
        <p:spPr>
          <a:xfrm>
            <a:off x="6504494" y="4422840"/>
            <a:ext cx="3075901" cy="970224"/>
          </a:xfrm>
          <a:prstGeom prst="roundRect">
            <a:avLst/>
          </a:prstGeom>
          <a:solidFill>
            <a:srgbClr val="FFC83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Удобные конспекты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DD453AF-9FDB-2D42-91FE-C3529580F55B}"/>
              </a:ext>
            </a:extLst>
          </p:cNvPr>
          <p:cNvSpPr/>
          <p:nvPr/>
        </p:nvSpPr>
        <p:spPr>
          <a:xfrm>
            <a:off x="5618375" y="3699039"/>
            <a:ext cx="499621" cy="255724"/>
          </a:xfrm>
          <a:prstGeom prst="rightArrow">
            <a:avLst/>
          </a:prstGeom>
          <a:noFill/>
          <a:ln>
            <a:solidFill>
              <a:srgbClr val="698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7865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CAC7DF5-3592-FA48-8463-C0F627C2DAF0}"/>
              </a:ext>
            </a:extLst>
          </p:cNvPr>
          <p:cNvSpPr/>
          <p:nvPr/>
        </p:nvSpPr>
        <p:spPr>
          <a:xfrm>
            <a:off x="681038" y="1697129"/>
            <a:ext cx="2454442" cy="1576137"/>
          </a:xfrm>
          <a:prstGeom prst="roundRect">
            <a:avLst/>
          </a:prstGeom>
          <a:solidFill>
            <a:srgbClr val="698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 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Нарисовать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 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в графическом редакторе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Figma </a:t>
            </a:r>
            <a:endParaRPr 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B51AD0-0591-B144-A929-EA99AC1BC6FF}"/>
              </a:ext>
            </a:extLst>
          </p:cNvPr>
          <p:cNvSpPr/>
          <p:nvPr/>
        </p:nvSpPr>
        <p:spPr>
          <a:xfrm>
            <a:off x="3841333" y="1697129"/>
            <a:ext cx="2454442" cy="1576137"/>
          </a:xfrm>
          <a:prstGeom prst="roundRect">
            <a:avLst/>
          </a:prstGeom>
          <a:solidFill>
            <a:srgbClr val="698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 Разработать прототип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 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приложения(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AR, YouTube API, other features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965BBB-2389-FA44-9F47-1FB7472DBCF8}"/>
              </a:ext>
            </a:extLst>
          </p:cNvPr>
          <p:cNvSpPr/>
          <p:nvPr/>
        </p:nvSpPr>
        <p:spPr>
          <a:xfrm>
            <a:off x="6873290" y="1697129"/>
            <a:ext cx="2454442" cy="1576137"/>
          </a:xfrm>
          <a:prstGeom prst="roundRect">
            <a:avLst/>
          </a:prstGeom>
          <a:solidFill>
            <a:srgbClr val="698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 Использовать библиотеку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Firebase 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от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Google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для реализации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</a:t>
            </a: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приложения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E10456-E22D-BC42-AC48-023C9B96E169}"/>
              </a:ext>
            </a:extLst>
          </p:cNvPr>
          <p:cNvCxnSpPr/>
          <p:nvPr/>
        </p:nvCxnSpPr>
        <p:spPr>
          <a:xfrm>
            <a:off x="3352048" y="2479182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A11DCE-A569-D44F-9E12-0BD148748C73}"/>
              </a:ext>
            </a:extLst>
          </p:cNvPr>
          <p:cNvCxnSpPr/>
          <p:nvPr/>
        </p:nvCxnSpPr>
        <p:spPr>
          <a:xfrm>
            <a:off x="6428122" y="2439077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0D83BAF-1039-6B46-9051-1E982582D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385921" y="5969076"/>
            <a:ext cx="1194475" cy="517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02ABB-190C-1441-AF49-FFF285038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89" y="3750265"/>
            <a:ext cx="1697129" cy="169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45AD7-379B-3A4C-9FD6-CD3E24169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4" y="3750264"/>
            <a:ext cx="1697130" cy="1697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0CC4C4-FC72-414D-A1E1-3D1F08B42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87" y="3644128"/>
            <a:ext cx="1560048" cy="1874575"/>
          </a:xfrm>
          <a:prstGeom prst="rect">
            <a:avLst/>
          </a:prstGeom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2787F4D-07A8-0140-A5A1-7D980302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71566"/>
            <a:ext cx="8543925" cy="1325563"/>
          </a:xfrm>
        </p:spPr>
        <p:txBody>
          <a:bodyPr/>
          <a:lstStyle/>
          <a:p>
            <a:r>
              <a:rPr lang="ru-RU" dirty="0">
                <a:latin typeface="Gill Sans" panose="020B0502020104020203" pitchFamily="34" charset="-79"/>
                <a:ea typeface="FZDaHei-B02T" panose="03000509000000000000" pitchFamily="66" charset="-122"/>
                <a:cs typeface="Gill Sans" panose="020B0502020104020203" pitchFamily="34" charset="-79"/>
              </a:rPr>
              <a:t>Шаги реализации</a:t>
            </a:r>
            <a:r>
              <a:rPr lang="en-US" dirty="0">
                <a:latin typeface="Gill Sans" panose="020B0502020104020203" pitchFamily="34" charset="-79"/>
                <a:ea typeface="FZDaHei-B02T" panose="03000509000000000000" pitchFamily="66" charset="-122"/>
                <a:cs typeface="Gill Sans" panose="020B0502020104020203" pitchFamily="34" charset="-79"/>
              </a:rPr>
              <a:t>:</a:t>
            </a:r>
            <a:endParaRPr lang="ru-RU" dirty="0">
              <a:latin typeface="Gill Sans" panose="020B0502020104020203" pitchFamily="34" charset="-79"/>
              <a:ea typeface="FZDaHei-B02T" panose="03000509000000000000" pitchFamily="66" charset="-122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048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55C02-B084-9D4A-A57A-BE7EE9277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385921" y="5969076"/>
            <a:ext cx="1194475" cy="5173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21DFC2-D800-D44A-B77C-45AFDFF7A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3" r="10687"/>
          <a:stretch/>
        </p:blipFill>
        <p:spPr>
          <a:xfrm>
            <a:off x="0" y="0"/>
            <a:ext cx="6543542" cy="6677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2F244-C7AF-FA4E-A831-21DA67BCB2CF}"/>
              </a:ext>
            </a:extLst>
          </p:cNvPr>
          <p:cNvSpPr txBox="1"/>
          <p:nvPr/>
        </p:nvSpPr>
        <p:spPr>
          <a:xfrm>
            <a:off x="6620913" y="2422558"/>
            <a:ext cx="32873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на рынке существуют образовательные приложения использующие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-технологию, тем не менее они не содержат социальную часть, а также не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геймифицируют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процесс обучения. </a:t>
            </a:r>
            <a:endParaRPr lang="en-KZ" sz="14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29CBE9-4146-1E4D-8311-B526BAED2BB8}"/>
              </a:ext>
            </a:extLst>
          </p:cNvPr>
          <p:cNvSpPr txBox="1"/>
          <p:nvPr/>
        </p:nvSpPr>
        <p:spPr>
          <a:xfrm>
            <a:off x="5695778" y="4595522"/>
            <a:ext cx="3287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Мы считаем, что данные функции образуют удобную, практичную и инновационную образовательную платформу.</a:t>
            </a:r>
            <a:endParaRPr lang="en-KZ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2B47A-36F4-244F-8FCC-7D619C2D944D}"/>
              </a:ext>
            </a:extLst>
          </p:cNvPr>
          <p:cNvSpPr txBox="1"/>
          <p:nvPr/>
        </p:nvSpPr>
        <p:spPr>
          <a:xfrm>
            <a:off x="5695778" y="895925"/>
            <a:ext cx="3287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Наше решение – разработка мобильного приложения(прототип на платформе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iOS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KZ" sz="1400" dirty="0"/>
          </a:p>
        </p:txBody>
      </p:sp>
    </p:spTree>
    <p:extLst>
      <p:ext uri="{BB962C8B-B14F-4D97-AF65-F5344CB8AC3E}">
        <p14:creationId xmlns:p14="http://schemas.microsoft.com/office/powerpoint/2010/main" val="17922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D8E2F-D055-4D4C-8040-A8ECFFB8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385921" y="5969076"/>
            <a:ext cx="1194475" cy="517358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36AA23E-7456-2547-8E57-AA3DB7A4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65" y="381492"/>
            <a:ext cx="2569058" cy="1325563"/>
          </a:xfrm>
        </p:spPr>
        <p:txBody>
          <a:bodyPr/>
          <a:lstStyle/>
          <a:p>
            <a:r>
              <a:rPr lang="ru-RU" dirty="0">
                <a:latin typeface="Gill Sans" panose="020B0502020104020203" pitchFamily="34" charset="-79"/>
                <a:ea typeface="FZDaHei-B02T" panose="03000509000000000000" pitchFamily="66" charset="-122"/>
                <a:cs typeface="Gill Sans" panose="020B0502020104020203" pitchFamily="34" charset="-79"/>
              </a:rPr>
              <a:t>Эффекты</a:t>
            </a:r>
            <a:r>
              <a:rPr lang="en-US" dirty="0">
                <a:latin typeface="Gill Sans" panose="020B0502020104020203" pitchFamily="34" charset="-79"/>
                <a:ea typeface="FZDaHei-B02T" panose="03000509000000000000" pitchFamily="66" charset="-122"/>
                <a:cs typeface="Gill Sans" panose="020B0502020104020203" pitchFamily="34" charset="-79"/>
              </a:rPr>
              <a:t>:</a:t>
            </a:r>
            <a:endParaRPr lang="ru-RU" dirty="0">
              <a:latin typeface="Gill Sans" panose="020B0502020104020203" pitchFamily="34" charset="-79"/>
              <a:ea typeface="FZDaHei-B02T" panose="03000509000000000000" pitchFamily="66" charset="-122"/>
              <a:cs typeface="Gill Sans" panose="020B0502020104020203" pitchFamily="34" charset="-79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DAB07D2-C44A-8148-A637-1C5BABAC3A63}"/>
              </a:ext>
            </a:extLst>
          </p:cNvPr>
          <p:cNvSpPr txBox="1">
            <a:spLocks/>
          </p:cNvSpPr>
          <p:nvPr/>
        </p:nvSpPr>
        <p:spPr>
          <a:xfrm>
            <a:off x="5543470" y="381492"/>
            <a:ext cx="21998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Gill Sans" panose="020B0502020104020203" pitchFamily="34" charset="-79"/>
                <a:ea typeface="FZDaHei-B02T" panose="03000509000000000000" pitchFamily="66" charset="-122"/>
                <a:cs typeface="Gill Sans" panose="020B0502020104020203" pitchFamily="34" charset="-79"/>
              </a:rPr>
              <a:t>Выхлоп</a:t>
            </a:r>
            <a:r>
              <a:rPr lang="en-US" dirty="0">
                <a:latin typeface="Gill Sans" panose="020B0502020104020203" pitchFamily="34" charset="-79"/>
                <a:ea typeface="FZDaHei-B02T" panose="03000509000000000000" pitchFamily="66" charset="-122"/>
                <a:cs typeface="Gill Sans" panose="020B0502020104020203" pitchFamily="34" charset="-79"/>
              </a:rPr>
              <a:t>:</a:t>
            </a:r>
            <a:endParaRPr lang="ru-RU" dirty="0">
              <a:latin typeface="Gill Sans" panose="020B0502020104020203" pitchFamily="34" charset="-79"/>
              <a:ea typeface="FZDaHei-B02T" panose="03000509000000000000" pitchFamily="66" charset="-122"/>
              <a:cs typeface="Gill Sans" panose="020B0502020104020203" pitchFamily="34" charset="-79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43301C-0345-4648-8E14-CAEF43CA3067}"/>
              </a:ext>
            </a:extLst>
          </p:cNvPr>
          <p:cNvSpPr/>
          <p:nvPr/>
        </p:nvSpPr>
        <p:spPr>
          <a:xfrm>
            <a:off x="474906" y="1687998"/>
            <a:ext cx="4857924" cy="300987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Предполагается, что проект может иметь данные эффекты:</a:t>
            </a:r>
          </a:p>
          <a:p>
            <a:pPr marL="342900" indent="-342900">
              <a:buAutoNum type="arabicParenR"/>
            </a:pP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Образование сообщества школьников, интересующихся наукой</a:t>
            </a:r>
          </a:p>
          <a:p>
            <a:pPr marL="342900" indent="-342900">
              <a:buAutoNum type="arabicParenR"/>
            </a:pP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Проще отслеживать потенциально одаренных и заинтересованных студентов</a:t>
            </a:r>
          </a:p>
          <a:p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3) Экономия на лабораторных приборах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endParaRPr 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4) Повышение интереса учащихся к естественным наукам</a:t>
            </a:r>
          </a:p>
          <a:p>
            <a:endParaRPr 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5CC496-716D-4943-9F3D-F3D8796815F2}"/>
              </a:ext>
            </a:extLst>
          </p:cNvPr>
          <p:cNvSpPr/>
          <p:nvPr/>
        </p:nvSpPr>
        <p:spPr>
          <a:xfrm>
            <a:off x="5681346" y="1697128"/>
            <a:ext cx="4052375" cy="390854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Предполагается, что проект может привлечь поддержку образовательных учреждений(благодаря эффекту 3)</a:t>
            </a:r>
          </a:p>
          <a:p>
            <a:pPr marL="342900" indent="-342900">
              <a:buAutoNum type="arabicParenR"/>
            </a:pPr>
            <a:r>
              <a:rPr lang="ru-RU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Помимо лично заинтересованных учащихся, можно зарегистрировать базу школьников РК, в качестве модернизации системы образования.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E7F0B-0994-0E46-BF92-8C7440F41D43}"/>
              </a:ext>
            </a:extLst>
          </p:cNvPr>
          <p:cNvSpPr txBox="1"/>
          <p:nvPr/>
        </p:nvSpPr>
        <p:spPr>
          <a:xfrm>
            <a:off x="394565" y="4885948"/>
            <a:ext cx="5018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 sz="12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Согласно исследования профессоров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Gazi University, 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успеваемость учащихся проводивших эксперименты в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не отличается от успеваемости тех, кто работал с настоящими приборами. </a:t>
            </a:r>
            <a:endParaRPr lang="en-KZ" sz="12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UI</a:t>
            </a:r>
            <a:r>
              <a:rPr lang="ru-RU" dirty="0">
                <a:latin typeface="Gill Sans" panose="020B0502020104020203" pitchFamily="34" charset="-79"/>
                <a:cs typeface="Gill Sans" panose="020B0502020104020203" pitchFamily="34" charset="-79"/>
              </a:rPr>
              <a:t> прототипа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18AFE-EAE4-9248-AEC1-EC466DF4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228" y="1748103"/>
            <a:ext cx="2020004" cy="43717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D4E05-4EB8-D44D-A672-9802F5EAA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69" y="1748103"/>
            <a:ext cx="2020004" cy="4371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1CAD8-7889-9443-A339-6FE62F634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4" y="1741504"/>
            <a:ext cx="2020004" cy="4371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1BA5D-DCA5-164F-B7FE-DFC8CED92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53" y="1748103"/>
            <a:ext cx="2020003" cy="4371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DEA90F-E58E-1448-96F7-3C43937367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214961" y="365127"/>
            <a:ext cx="1194475" cy="517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68AAE-240E-294B-9A6D-F6B8511BA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5" b="26412"/>
          <a:stretch/>
        </p:blipFill>
        <p:spPr>
          <a:xfrm>
            <a:off x="8385921" y="5969076"/>
            <a:ext cx="1194475" cy="517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213B5-8BDA-6C40-A74B-D97E8BB77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7" y="1869937"/>
            <a:ext cx="2533316" cy="2533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B1FDD-CDE4-F947-B2F4-CA719DC0D8F0}"/>
              </a:ext>
            </a:extLst>
          </p:cNvPr>
          <p:cNvSpPr txBox="1"/>
          <p:nvPr/>
        </p:nvSpPr>
        <p:spPr>
          <a:xfrm>
            <a:off x="3057943" y="2552932"/>
            <a:ext cx="684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 </a:t>
            </a:r>
            <a:r>
              <a:rPr lang="ru-RU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ссылка(демонстрация прототипа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ru-RU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https://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youtu.be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RYxeatzxcZA</a:t>
            </a:r>
            <a:endParaRPr lang="ru-RU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7FE83-1CCA-414D-827F-DE6D5D438AEE}"/>
              </a:ext>
            </a:extLst>
          </p:cNvPr>
          <p:cNvSpPr txBox="1"/>
          <p:nvPr/>
        </p:nvSpPr>
        <p:spPr>
          <a:xfrm>
            <a:off x="681038" y="5265495"/>
            <a:ext cx="7636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Все скриншоты приложения: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/file/d/1PzCG9bx_MPEFfNXMNT5sVd24ANqDtYiy/</a:t>
            </a:r>
            <a:r>
              <a:rPr lang="en-US" dirty="0" err="1"/>
              <a:t>view?usp</a:t>
            </a:r>
            <a:r>
              <a:rPr lang="en-US" dirty="0"/>
              <a:t>=sharing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4A6F171-AF9F-B647-9AF4-634CCB37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</p:spPr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Demo</a:t>
            </a:r>
            <a:endParaRPr lang="ru-RU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370</Words>
  <Application>Microsoft Macintosh PowerPoint</Application>
  <PresentationFormat>A4 Paper (210x297 mm)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FZDaHei-B02T</vt:lpstr>
      <vt:lpstr>Gill Sans</vt:lpstr>
      <vt:lpstr>Menlo</vt:lpstr>
      <vt:lpstr>Тема Office</vt:lpstr>
      <vt:lpstr>PowerPoint Presentation</vt:lpstr>
      <vt:lpstr>Описание задачи</vt:lpstr>
      <vt:lpstr>PowerPoint Presentation</vt:lpstr>
      <vt:lpstr>Шаги реализации:</vt:lpstr>
      <vt:lpstr>PowerPoint Presentation</vt:lpstr>
      <vt:lpstr>Эффекты:</vt:lpstr>
      <vt:lpstr>UI прототипа</vt:lpstr>
      <vt:lpstr>Demo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Dinmukhammet Zholdybay</dc:creator>
  <cp:lastModifiedBy>Асқар  Альмухаметов</cp:lastModifiedBy>
  <cp:revision>115</cp:revision>
  <dcterms:created xsi:type="dcterms:W3CDTF">2020-10-30T23:50:29Z</dcterms:created>
  <dcterms:modified xsi:type="dcterms:W3CDTF">2020-11-01T05:42:34Z</dcterms:modified>
</cp:coreProperties>
</file>