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70" r:id="rId3"/>
    <p:sldId id="268" r:id="rId4"/>
    <p:sldId id="266" r:id="rId5"/>
    <p:sldId id="280" r:id="rId6"/>
    <p:sldId id="281" r:id="rId7"/>
    <p:sldId id="260" r:id="rId8"/>
    <p:sldId id="274" r:id="rId9"/>
    <p:sldId id="273" r:id="rId10"/>
    <p:sldId id="263" r:id="rId11"/>
    <p:sldId id="282" r:id="rId12"/>
    <p:sldId id="277" r:id="rId13"/>
    <p:sldId id="256" r:id="rId14"/>
    <p:sldId id="278" r:id="rId15"/>
    <p:sldId id="262" r:id="rId16"/>
    <p:sldId id="286" r:id="rId17"/>
    <p:sldId id="287" r:id="rId18"/>
    <p:sldId id="264" r:id="rId19"/>
    <p:sldId id="289" r:id="rId20"/>
    <p:sldId id="28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0" autoAdjust="0"/>
    <p:restoredTop sz="78475" autoAdjust="0"/>
  </p:normalViewPr>
  <p:slideViewPr>
    <p:cSldViewPr snapToGrid="0">
      <p:cViewPr varScale="1">
        <p:scale>
          <a:sx n="73" d="100"/>
          <a:sy n="73" d="100"/>
        </p:scale>
        <p:origin x="6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87EDB-1A2C-4B2E-83A8-5842A14D9950}"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7C338-4380-4862-9BB2-E14908266303}" type="slidenum">
              <a:rPr lang="en-GB" smtClean="0"/>
              <a:t>‹#›</a:t>
            </a:fld>
            <a:endParaRPr lang="en-GB"/>
          </a:p>
        </p:txBody>
      </p:sp>
    </p:spTree>
    <p:extLst>
      <p:ext uri="{BB962C8B-B14F-4D97-AF65-F5344CB8AC3E}">
        <p14:creationId xmlns:p14="http://schemas.microsoft.com/office/powerpoint/2010/main" val="165979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a:t>
            </a:fld>
            <a:endParaRPr lang="en-GB"/>
          </a:p>
        </p:txBody>
      </p:sp>
    </p:spTree>
    <p:extLst>
      <p:ext uri="{BB962C8B-B14F-4D97-AF65-F5344CB8AC3E}">
        <p14:creationId xmlns:p14="http://schemas.microsoft.com/office/powerpoint/2010/main" val="55952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10</a:t>
            </a:fld>
            <a:endParaRPr lang="en-GB"/>
          </a:p>
        </p:txBody>
      </p:sp>
    </p:spTree>
    <p:extLst>
      <p:ext uri="{BB962C8B-B14F-4D97-AF65-F5344CB8AC3E}">
        <p14:creationId xmlns:p14="http://schemas.microsoft.com/office/powerpoint/2010/main" val="331659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11</a:t>
            </a:fld>
            <a:endParaRPr lang="en-GB"/>
          </a:p>
        </p:txBody>
      </p:sp>
    </p:spTree>
    <p:extLst>
      <p:ext uri="{BB962C8B-B14F-4D97-AF65-F5344CB8AC3E}">
        <p14:creationId xmlns:p14="http://schemas.microsoft.com/office/powerpoint/2010/main" val="237344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12</a:t>
            </a:fld>
            <a:endParaRPr lang="en-GB"/>
          </a:p>
        </p:txBody>
      </p:sp>
    </p:spTree>
    <p:extLst>
      <p:ext uri="{BB962C8B-B14F-4D97-AF65-F5344CB8AC3E}">
        <p14:creationId xmlns:p14="http://schemas.microsoft.com/office/powerpoint/2010/main" val="27306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13</a:t>
            </a:fld>
            <a:endParaRPr lang="en-GB"/>
          </a:p>
        </p:txBody>
      </p:sp>
    </p:spTree>
    <p:extLst>
      <p:ext uri="{BB962C8B-B14F-4D97-AF65-F5344CB8AC3E}">
        <p14:creationId xmlns:p14="http://schemas.microsoft.com/office/powerpoint/2010/main" val="413942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am only writing equations out of the table when these are too long to fit in. </a:t>
            </a:r>
          </a:p>
        </p:txBody>
      </p:sp>
      <p:sp>
        <p:nvSpPr>
          <p:cNvPr id="4" name="Slide Number Placeholder 3"/>
          <p:cNvSpPr>
            <a:spLocks noGrp="1"/>
          </p:cNvSpPr>
          <p:nvPr>
            <p:ph type="sldNum" sz="quarter" idx="10"/>
          </p:nvPr>
        </p:nvSpPr>
        <p:spPr/>
        <p:txBody>
          <a:bodyPr/>
          <a:lstStyle/>
          <a:p>
            <a:fld id="{E9A7C338-4380-4862-9BB2-E14908266303}" type="slidenum">
              <a:rPr lang="en-GB" smtClean="0"/>
              <a:t>14</a:t>
            </a:fld>
            <a:endParaRPr lang="en-GB"/>
          </a:p>
        </p:txBody>
      </p:sp>
    </p:spTree>
    <p:extLst>
      <p:ext uri="{BB962C8B-B14F-4D97-AF65-F5344CB8AC3E}">
        <p14:creationId xmlns:p14="http://schemas.microsoft.com/office/powerpoint/2010/main" val="101837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18</a:t>
            </a:fld>
            <a:endParaRPr lang="en-GB"/>
          </a:p>
        </p:txBody>
      </p:sp>
    </p:spTree>
    <p:extLst>
      <p:ext uri="{BB962C8B-B14F-4D97-AF65-F5344CB8AC3E}">
        <p14:creationId xmlns:p14="http://schemas.microsoft.com/office/powerpoint/2010/main" val="31023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19</a:t>
            </a:fld>
            <a:endParaRPr lang="en-GB"/>
          </a:p>
        </p:txBody>
      </p:sp>
    </p:spTree>
    <p:extLst>
      <p:ext uri="{BB962C8B-B14F-4D97-AF65-F5344CB8AC3E}">
        <p14:creationId xmlns:p14="http://schemas.microsoft.com/office/powerpoint/2010/main" val="383940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20</a:t>
            </a:fld>
            <a:endParaRPr lang="en-GB"/>
          </a:p>
        </p:txBody>
      </p:sp>
    </p:spTree>
    <p:extLst>
      <p:ext uri="{BB962C8B-B14F-4D97-AF65-F5344CB8AC3E}">
        <p14:creationId xmlns:p14="http://schemas.microsoft.com/office/powerpoint/2010/main" val="501276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Time</a:t>
            </a:r>
            <a:r>
              <a:rPr lang="en-GB" b="1" baseline="0" dirty="0" smtClean="0"/>
              <a:t> dimension:</a:t>
            </a:r>
          </a:p>
          <a:p>
            <a:r>
              <a:rPr lang="en-GB" baseline="0" dirty="0" smtClean="0"/>
              <a:t>-period in years assumed between the moment of cessation of exposure and the moment the lowest relative risk for ex-exposed, the remnant RR is reached (called </a:t>
            </a:r>
            <a:r>
              <a:rPr lang="en-GB" b="1" baseline="0" dirty="0" smtClean="0"/>
              <a:t>LAG</a:t>
            </a:r>
            <a:r>
              <a:rPr lang="en-GB" baseline="0" dirty="0" smtClean="0"/>
              <a:t> in PREVENT). The introduction of this dimension necessitates an adjustment of the equation used for the calculation of PIF as well as an additional dimension of the input data on prevalence and RRs.  This means that the ultimate PIF is not reached immediately after the intervention but only after LAG years. </a:t>
            </a:r>
          </a:p>
          <a:p>
            <a:r>
              <a:rPr lang="en-GB" dirty="0" smtClean="0"/>
              <a:t>-The time</a:t>
            </a:r>
            <a:r>
              <a:rPr lang="en-GB" baseline="0" dirty="0" smtClean="0"/>
              <a:t> dimension also means, that past changes in risk factor prevalence, whatever their cause, may continue to affect disease incidence in the future. This change in disease specific incidence should be ascribed to the intervention. To incorporate the proportional effect of such past (and possibly also of future) “autonomous trends” in risk factor prevalence, PREVENT calculates Trend Impact Fractions (TIFs,) in a manner similar to the PIF’s. </a:t>
            </a:r>
          </a:p>
          <a:p>
            <a:endParaRPr lang="en-GB" baseline="0" dirty="0" smtClean="0"/>
          </a:p>
          <a:p>
            <a:r>
              <a:rPr lang="en-GB" baseline="0" dirty="0" smtClean="0"/>
              <a:t>The </a:t>
            </a:r>
            <a:r>
              <a:rPr lang="en-GB" b="1" baseline="0" dirty="0" smtClean="0"/>
              <a:t>LAG</a:t>
            </a:r>
            <a:r>
              <a:rPr lang="en-GB" baseline="0" dirty="0" smtClean="0"/>
              <a:t> seems to function as a proportional change in the PIF over the years. </a:t>
            </a:r>
          </a:p>
          <a:p>
            <a:endParaRPr lang="en-GB" baseline="0" dirty="0" smtClean="0"/>
          </a:p>
          <a:p>
            <a:r>
              <a:rPr lang="en-GB" baseline="0" dirty="0" smtClean="0"/>
              <a:t>How are demographic changes modelled?</a:t>
            </a:r>
          </a:p>
          <a:p>
            <a:endParaRPr lang="en-GB" baseline="0" dirty="0" smtClean="0"/>
          </a:p>
          <a:p>
            <a:r>
              <a:rPr lang="en-GB" baseline="0" dirty="0" smtClean="0"/>
              <a:t>“The effect of the absolute numbers, the health benefits, will of course also depend three other factors: on the proportional </a:t>
            </a:r>
            <a:r>
              <a:rPr lang="en-GB" b="1" baseline="0" dirty="0" smtClean="0"/>
              <a:t>changes</a:t>
            </a:r>
            <a:r>
              <a:rPr lang="en-GB" baseline="0" dirty="0" smtClean="0"/>
              <a:t> in diseases specific </a:t>
            </a:r>
            <a:r>
              <a:rPr lang="en-GB" b="1" baseline="0" dirty="0" smtClean="0"/>
              <a:t>incidence</a:t>
            </a:r>
            <a:r>
              <a:rPr lang="en-GB" baseline="0" dirty="0" smtClean="0"/>
              <a:t> over the same period </a:t>
            </a:r>
            <a:r>
              <a:rPr lang="en-GB" b="1" baseline="0" dirty="0" smtClean="0"/>
              <a:t>caused by autonomous trend (the TIF’s), </a:t>
            </a:r>
            <a:r>
              <a:rPr lang="en-GB" baseline="0" dirty="0" smtClean="0"/>
              <a:t>the relative contribution of the diseases, influenced by that specific risk factor, on total mortality and the </a:t>
            </a:r>
            <a:r>
              <a:rPr lang="en-GB" b="1" baseline="0" dirty="0" smtClean="0"/>
              <a:t>demographic changes </a:t>
            </a:r>
            <a:r>
              <a:rPr lang="en-GB" baseline="0" dirty="0" smtClean="0"/>
              <a:t>in the population over those LAG years.”</a:t>
            </a:r>
          </a:p>
          <a:p>
            <a:endParaRPr lang="en-GB" baseline="0" dirty="0" smtClean="0"/>
          </a:p>
          <a:p>
            <a:r>
              <a:rPr lang="en-GB" baseline="0" dirty="0" smtClean="0"/>
              <a:t>“The assumption is that the proportional changes in incidence from the first part of the model, the PIF’s and TIF’s, are translated into the same proportional changes in disease specific mortality after a certain latency period, LAT”. </a:t>
            </a:r>
          </a:p>
          <a:p>
            <a:endParaRPr lang="en-GB" baseline="0" dirty="0" smtClean="0"/>
          </a:p>
          <a:p>
            <a:r>
              <a:rPr lang="en-GB" baseline="0" dirty="0" smtClean="0"/>
              <a:t>In the PMSLT we should also multiply incidence in the model scenario to the trend to reflect the trend </a:t>
            </a:r>
            <a:r>
              <a:rPr lang="en-GB" baseline="0" dirty="0" err="1" smtClean="0"/>
              <a:t>scaenrios</a:t>
            </a:r>
            <a:r>
              <a:rPr lang="en-GB" baseline="0" dirty="0" smtClean="0"/>
              <a:t> (TIF in PREVENT).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21</a:t>
            </a:fld>
            <a:endParaRPr lang="en-GB"/>
          </a:p>
        </p:txBody>
      </p:sp>
    </p:spTree>
    <p:extLst>
      <p:ext uri="{BB962C8B-B14F-4D97-AF65-F5344CB8AC3E}">
        <p14:creationId xmlns:p14="http://schemas.microsoft.com/office/powerpoint/2010/main" val="279867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a:t>
            </a:fld>
            <a:endParaRPr lang="en-GB"/>
          </a:p>
        </p:txBody>
      </p:sp>
    </p:spTree>
    <p:extLst>
      <p:ext uri="{BB962C8B-B14F-4D97-AF65-F5344CB8AC3E}">
        <p14:creationId xmlns:p14="http://schemas.microsoft.com/office/powerpoint/2010/main" val="145703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3</a:t>
            </a:fld>
            <a:endParaRPr lang="en-GB"/>
          </a:p>
        </p:txBody>
      </p:sp>
    </p:spTree>
    <p:extLst>
      <p:ext uri="{BB962C8B-B14F-4D97-AF65-F5344CB8AC3E}">
        <p14:creationId xmlns:p14="http://schemas.microsoft.com/office/powerpoint/2010/main" val="3006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4</a:t>
            </a:fld>
            <a:endParaRPr lang="en-GB"/>
          </a:p>
        </p:txBody>
      </p:sp>
    </p:spTree>
    <p:extLst>
      <p:ext uri="{BB962C8B-B14F-4D97-AF65-F5344CB8AC3E}">
        <p14:creationId xmlns:p14="http://schemas.microsoft.com/office/powerpoint/2010/main" val="8175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5</a:t>
            </a:fld>
            <a:endParaRPr lang="en-GB"/>
          </a:p>
        </p:txBody>
      </p:sp>
    </p:spTree>
    <p:extLst>
      <p:ext uri="{BB962C8B-B14F-4D97-AF65-F5344CB8AC3E}">
        <p14:creationId xmlns:p14="http://schemas.microsoft.com/office/powerpoint/2010/main" val="199719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6</a:t>
            </a:fld>
            <a:endParaRPr lang="en-GB"/>
          </a:p>
        </p:txBody>
      </p:sp>
    </p:spTree>
    <p:extLst>
      <p:ext uri="{BB962C8B-B14F-4D97-AF65-F5344CB8AC3E}">
        <p14:creationId xmlns:p14="http://schemas.microsoft.com/office/powerpoint/2010/main" val="273608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Basic model infrastructure.</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7</a:t>
            </a:fld>
            <a:endParaRPr lang="en-GB"/>
          </a:p>
        </p:txBody>
      </p:sp>
    </p:spTree>
    <p:extLst>
      <p:ext uri="{BB962C8B-B14F-4D97-AF65-F5344CB8AC3E}">
        <p14:creationId xmlns:p14="http://schemas.microsoft.com/office/powerpoint/2010/main" val="380907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8</a:t>
            </a:fld>
            <a:endParaRPr lang="en-GB"/>
          </a:p>
        </p:txBody>
      </p:sp>
    </p:spTree>
    <p:extLst>
      <p:ext uri="{BB962C8B-B14F-4D97-AF65-F5344CB8AC3E}">
        <p14:creationId xmlns:p14="http://schemas.microsoft.com/office/powerpoint/2010/main" val="317500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9</a:t>
            </a:fld>
            <a:endParaRPr lang="en-GB"/>
          </a:p>
        </p:txBody>
      </p:sp>
    </p:spTree>
    <p:extLst>
      <p:ext uri="{BB962C8B-B14F-4D97-AF65-F5344CB8AC3E}">
        <p14:creationId xmlns:p14="http://schemas.microsoft.com/office/powerpoint/2010/main" val="403630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4466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32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10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0461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44FD3-4A6B-46FF-925D-7C09BFC1FBE9}" type="datetimeFigureOut">
              <a:rPr lang="en-GB" smtClean="0"/>
              <a:t>25/04/2018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261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7267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F44FD3-4A6B-46FF-925D-7C09BFC1FBE9}" type="datetimeFigureOut">
              <a:rPr lang="en-GB" smtClean="0"/>
              <a:t>25/04/2018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1772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F44FD3-4A6B-46FF-925D-7C09BFC1FBE9}" type="datetimeFigureOut">
              <a:rPr lang="en-GB" smtClean="0"/>
              <a:t>25/04/2018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78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44FD3-4A6B-46FF-925D-7C09BFC1FBE9}" type="datetimeFigureOut">
              <a:rPr lang="en-GB" smtClean="0"/>
              <a:t>25/04/2018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8940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29270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780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4FD3-4A6B-46FF-925D-7C09BFC1FBE9}" type="datetimeFigureOut">
              <a:rPr lang="en-GB" smtClean="0"/>
              <a:t>25/04/2018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D154-3FFC-4601-9F92-6FFF8134E49F}" type="slidenum">
              <a:rPr lang="en-GB" smtClean="0"/>
              <a:t>‹#›</a:t>
            </a:fld>
            <a:endParaRPr lang="en-GB"/>
          </a:p>
        </p:txBody>
      </p:sp>
    </p:spTree>
    <p:extLst>
      <p:ext uri="{BB962C8B-B14F-4D97-AF65-F5344CB8AC3E}">
        <p14:creationId xmlns:p14="http://schemas.microsoft.com/office/powerpoint/2010/main" val="192249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616633" y="223745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endParaRPr lang="en-GB" dirty="0" smtClean="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6" name="TextBox 15"/>
          <p:cNvSpPr txBox="1"/>
          <p:nvPr/>
        </p:nvSpPr>
        <p:spPr>
          <a:xfrm>
            <a:off x="1149532" y="2378591"/>
            <a:ext cx="10162903" cy="2308324"/>
          </a:xfrm>
          <a:prstGeom prst="rect">
            <a:avLst/>
          </a:prstGeom>
          <a:noFill/>
        </p:spPr>
        <p:txBody>
          <a:bodyPr wrap="square" rtlCol="0">
            <a:spAutoFit/>
          </a:bodyPr>
          <a:lstStyle/>
          <a:p>
            <a:pPr>
              <a:lnSpc>
                <a:spcPct val="150000"/>
              </a:lnSpc>
            </a:pPr>
            <a:r>
              <a:rPr lang="en-GB" sz="3200" dirty="0" smtClean="0"/>
              <a:t>PMSLT is a simulation model that estimates the effect of changes in the population distribution of risk factor/s in terms of health benefits/</a:t>
            </a:r>
            <a:r>
              <a:rPr lang="en-GB" sz="3200" dirty="0" err="1" smtClean="0"/>
              <a:t>disbenefits</a:t>
            </a:r>
            <a:r>
              <a:rPr lang="en-GB" sz="3200" dirty="0" smtClean="0"/>
              <a:t>.</a:t>
            </a:r>
            <a:endParaRPr lang="en-GB" sz="3200" dirty="0"/>
          </a:p>
        </p:txBody>
      </p:sp>
    </p:spTree>
    <p:extLst>
      <p:ext uri="{BB962C8B-B14F-4D97-AF65-F5344CB8AC3E}">
        <p14:creationId xmlns:p14="http://schemas.microsoft.com/office/powerpoint/2010/main" val="45476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3200" b="1" dirty="0"/>
          </a:p>
        </p:txBody>
      </p:sp>
      <p:sp>
        <p:nvSpPr>
          <p:cNvPr id="5" name="Title 1"/>
          <p:cNvSpPr txBox="1">
            <a:spLocks/>
          </p:cNvSpPr>
          <p:nvPr/>
        </p:nvSpPr>
        <p:spPr>
          <a:xfrm>
            <a:off x="627017" y="2521132"/>
            <a:ext cx="10375900" cy="34224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210000"/>
              </a:lnSpc>
              <a:buFont typeface="Arial" panose="020B0604020202020204" pitchFamily="34" charset="0"/>
              <a:buChar char="•"/>
            </a:pPr>
            <a:r>
              <a:rPr lang="en-GB" sz="3100" b="1" dirty="0" smtClean="0"/>
              <a:t>Long script (documented in R</a:t>
            </a:r>
            <a:r>
              <a:rPr lang="en-GB" sz="3100" b="1" dirty="0"/>
              <a:t> </a:t>
            </a:r>
            <a:r>
              <a:rPr lang="en-GB" sz="3100" b="1" dirty="0" smtClean="0"/>
              <a:t>Markdown)</a:t>
            </a:r>
          </a:p>
          <a:p>
            <a:pPr marL="457200" indent="-457200">
              <a:lnSpc>
                <a:spcPct val="210000"/>
              </a:lnSpc>
              <a:buFont typeface="Arial" panose="020B0604020202020204" pitchFamily="34" charset="0"/>
              <a:buChar char="•"/>
            </a:pPr>
            <a:r>
              <a:rPr lang="en-GB" sz="3100" b="1" dirty="0" smtClean="0"/>
              <a:t>Functions</a:t>
            </a:r>
          </a:p>
          <a:p>
            <a:pPr marL="457200" indent="-457200">
              <a:lnSpc>
                <a:spcPct val="210000"/>
              </a:lnSpc>
              <a:buFont typeface="Arial" panose="020B0604020202020204" pitchFamily="34" charset="0"/>
              <a:buChar char="•"/>
            </a:pPr>
            <a:r>
              <a:rPr lang="en-GB" sz="3100" b="1" dirty="0" smtClean="0"/>
              <a:t>Inputs</a:t>
            </a:r>
          </a:p>
          <a:p>
            <a:pPr marL="457200" indent="-457200">
              <a:lnSpc>
                <a:spcPct val="114000"/>
              </a:lnSpc>
              <a:buFont typeface="Arial" panose="020B0604020202020204" pitchFamily="34" charset="0"/>
              <a:buChar char="•"/>
            </a:pPr>
            <a:endParaRPr lang="en-GB" sz="3100" b="1" dirty="0" smtClean="0"/>
          </a:p>
          <a:p>
            <a:pPr>
              <a:lnSpc>
                <a:spcPct val="114000"/>
              </a:lnSpc>
            </a:pPr>
            <a:endParaRPr lang="en-GB" sz="2600" b="1" dirty="0" smtClean="0"/>
          </a:p>
          <a:p>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4310743" y="1677728"/>
            <a:ext cx="2770374" cy="584775"/>
          </a:xfrm>
          <a:prstGeom prst="rect">
            <a:avLst/>
          </a:prstGeom>
          <a:noFill/>
        </p:spPr>
        <p:txBody>
          <a:bodyPr wrap="none" rtlCol="0">
            <a:spAutoFit/>
          </a:bodyPr>
          <a:lstStyle/>
          <a:p>
            <a:r>
              <a:rPr lang="en-GB" sz="3200" b="1" dirty="0" smtClean="0"/>
              <a:t>R development</a:t>
            </a:r>
            <a:endParaRPr lang="en-GB" sz="3200" b="1" dirty="0"/>
          </a:p>
        </p:txBody>
      </p:sp>
    </p:spTree>
    <p:extLst>
      <p:ext uri="{BB962C8B-B14F-4D97-AF65-F5344CB8AC3E}">
        <p14:creationId xmlns:p14="http://schemas.microsoft.com/office/powerpoint/2010/main" val="220663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Long script (documented in R Markdown) </a:t>
            </a:r>
            <a:endParaRPr lang="en-GB" sz="3200" b="1"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grpSp>
        <p:nvGrpSpPr>
          <p:cNvPr id="4" name="Group 4"/>
          <p:cNvGrpSpPr>
            <a:grpSpLocks noChangeAspect="1"/>
          </p:cNvGrpSpPr>
          <p:nvPr/>
        </p:nvGrpSpPr>
        <p:grpSpPr bwMode="auto">
          <a:xfrm>
            <a:off x="2481852" y="2363788"/>
            <a:ext cx="7228296" cy="4186437"/>
            <a:chOff x="1396" y="1489"/>
            <a:chExt cx="4888" cy="2831"/>
          </a:xfrm>
        </p:grpSpPr>
        <p:sp>
          <p:nvSpPr>
            <p:cNvPr id="8" name="AutoShape 3"/>
            <p:cNvSpPr>
              <a:spLocks noChangeAspect="1" noChangeArrowheads="1" noTextEdit="1"/>
            </p:cNvSpPr>
            <p:nvPr/>
          </p:nvSpPr>
          <p:spPr bwMode="auto">
            <a:xfrm>
              <a:off x="1396" y="1489"/>
              <a:ext cx="4888" cy="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 y="1489"/>
              <a:ext cx="4896"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915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7" name="TextBox 6"/>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Functions</a:t>
            </a:r>
          </a:p>
        </p:txBody>
      </p:sp>
      <p:sp>
        <p:nvSpPr>
          <p:cNvPr id="2" name="TextBox 1"/>
          <p:cNvSpPr txBox="1"/>
          <p:nvPr/>
        </p:nvSpPr>
        <p:spPr>
          <a:xfrm>
            <a:off x="664627" y="2525078"/>
            <a:ext cx="10321236" cy="3785652"/>
          </a:xfrm>
          <a:prstGeom prst="rect">
            <a:avLst/>
          </a:prstGeom>
          <a:noFill/>
        </p:spPr>
        <p:txBody>
          <a:bodyPr wrap="square" rtlCol="0">
            <a:spAutoFit/>
          </a:bodyPr>
          <a:lstStyle/>
          <a:p>
            <a:pPr marL="342900" indent="-342900">
              <a:lnSpc>
                <a:spcPct val="200000"/>
              </a:lnSpc>
              <a:buFont typeface="+mj-lt"/>
              <a:buAutoNum type="arabicPeriod"/>
            </a:pPr>
            <a:r>
              <a:rPr lang="en-GB" sz="2400" dirty="0" smtClean="0"/>
              <a:t>Life table (baseline and scenario)</a:t>
            </a:r>
          </a:p>
          <a:p>
            <a:pPr marL="342900" indent="-342900">
              <a:lnSpc>
                <a:spcPct val="200000"/>
              </a:lnSpc>
              <a:buFont typeface="+mj-lt"/>
              <a:buAutoNum type="arabicPeriod"/>
            </a:pPr>
            <a:r>
              <a:rPr lang="en-GB" sz="2400" dirty="0" smtClean="0"/>
              <a:t>Disease life table (baseline and scenario)</a:t>
            </a:r>
          </a:p>
          <a:p>
            <a:pPr marL="342900" indent="-342900">
              <a:lnSpc>
                <a:spcPct val="200000"/>
              </a:lnSpc>
              <a:buFont typeface="+mj-lt"/>
              <a:buAutoNum type="arabicPeriod"/>
            </a:pPr>
            <a:r>
              <a:rPr lang="en-GB" sz="2400" dirty="0" smtClean="0"/>
              <a:t>Potential impact fraction</a:t>
            </a:r>
          </a:p>
          <a:p>
            <a:pPr marL="342900" indent="-342900">
              <a:lnSpc>
                <a:spcPct val="200000"/>
              </a:lnSpc>
              <a:buFont typeface="+mj-lt"/>
              <a:buAutoNum type="arabicPeriod"/>
            </a:pPr>
            <a:r>
              <a:rPr lang="en-GB" sz="2400" dirty="0"/>
              <a:t>Output: (1) plots (Age and sex) and (2) Aggregate outcomes (total population over the years</a:t>
            </a:r>
            <a:r>
              <a:rPr lang="en-GB" sz="2400" dirty="0" smtClean="0"/>
              <a:t>)</a:t>
            </a:r>
            <a:endParaRPr lang="en-GB" sz="2400" dirty="0"/>
          </a:p>
        </p:txBody>
      </p:sp>
    </p:spTree>
    <p:extLst>
      <p:ext uri="{BB962C8B-B14F-4D97-AF65-F5344CB8AC3E}">
        <p14:creationId xmlns:p14="http://schemas.microsoft.com/office/powerpoint/2010/main" val="347490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095" y="1259196"/>
            <a:ext cx="1772986" cy="279496"/>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mortality</a:t>
            </a:r>
            <a:endParaRPr lang="en-GB" sz="1200" dirty="0"/>
          </a:p>
        </p:txBody>
      </p:sp>
      <p:sp>
        <p:nvSpPr>
          <p:cNvPr id="7" name="TextBox 6"/>
          <p:cNvSpPr txBox="1"/>
          <p:nvPr/>
        </p:nvSpPr>
        <p:spPr>
          <a:xfrm>
            <a:off x="2430549" y="1726599"/>
            <a:ext cx="1930080"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mortality</a:t>
            </a:r>
            <a:endParaRPr lang="en-GB" sz="1200" dirty="0"/>
          </a:p>
        </p:txBody>
      </p:sp>
      <p:sp>
        <p:nvSpPr>
          <p:cNvPr id="8" name="TextBox 7"/>
          <p:cNvSpPr txBox="1"/>
          <p:nvPr/>
        </p:nvSpPr>
        <p:spPr>
          <a:xfrm>
            <a:off x="8722263" y="1865098"/>
            <a:ext cx="2935419"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morbidity (disease </a:t>
            </a:r>
            <a:r>
              <a:rPr lang="en-GB" sz="1200" dirty="0" err="1" smtClean="0"/>
              <a:t>pYLDs</a:t>
            </a:r>
            <a:r>
              <a:rPr lang="en-GB" sz="1200" dirty="0" smtClean="0"/>
              <a:t>)</a:t>
            </a:r>
            <a:endParaRPr lang="en-GB" sz="1200" dirty="0"/>
          </a:p>
        </p:txBody>
      </p:sp>
      <p:sp>
        <p:nvSpPr>
          <p:cNvPr id="9" name="TextBox 8"/>
          <p:cNvSpPr txBox="1"/>
          <p:nvPr/>
        </p:nvSpPr>
        <p:spPr>
          <a:xfrm>
            <a:off x="8082513" y="1260444"/>
            <a:ext cx="1828674" cy="461665"/>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morbidity (</a:t>
            </a:r>
            <a:r>
              <a:rPr lang="en-GB" sz="1200" dirty="0" err="1" smtClean="0"/>
              <a:t>pYLDs</a:t>
            </a:r>
            <a:r>
              <a:rPr lang="en-GB" sz="1200" dirty="0" smtClean="0"/>
              <a:t>)</a:t>
            </a:r>
            <a:endParaRPr lang="en-GB" sz="1200" dirty="0"/>
          </a:p>
        </p:txBody>
      </p:sp>
      <p:cxnSp>
        <p:nvCxnSpPr>
          <p:cNvPr id="26" name="Curved Connector 25"/>
          <p:cNvCxnSpPr>
            <a:stCxn id="7" idx="3"/>
            <a:endCxn id="6" idx="3"/>
          </p:cNvCxnSpPr>
          <p:nvPr/>
        </p:nvCxnSpPr>
        <p:spPr>
          <a:xfrm flipH="1" flipV="1">
            <a:off x="3571081" y="1398944"/>
            <a:ext cx="789548" cy="466155"/>
          </a:xfrm>
          <a:prstGeom prst="curvedConnector3">
            <a:avLst>
              <a:gd name="adj1" fmla="val -28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 idx="3"/>
          </p:cNvCxnSpPr>
          <p:nvPr/>
        </p:nvCxnSpPr>
        <p:spPr>
          <a:xfrm flipH="1" flipV="1">
            <a:off x="9905123" y="1536740"/>
            <a:ext cx="1752559" cy="466858"/>
          </a:xfrm>
          <a:prstGeom prst="curvedConnector3">
            <a:avLst>
              <a:gd name="adj1" fmla="val -130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46" name="TextBox 45"/>
          <p:cNvSpPr txBox="1"/>
          <p:nvPr/>
        </p:nvSpPr>
        <p:spPr>
          <a:xfrm>
            <a:off x="4779099" y="1265542"/>
            <a:ext cx="1828674" cy="276999"/>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Population numbers</a:t>
            </a:r>
            <a:endParaRPr lang="en-GB" sz="1200" dirty="0"/>
          </a:p>
        </p:txBody>
      </p:sp>
      <p:sp>
        <p:nvSpPr>
          <p:cNvPr id="58" name="TextBox 57"/>
          <p:cNvSpPr txBox="1"/>
          <p:nvPr/>
        </p:nvSpPr>
        <p:spPr>
          <a:xfrm rot="5400000">
            <a:off x="318262" y="6213144"/>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graphicFrame>
        <p:nvGraphicFramePr>
          <p:cNvPr id="65" name="Table 64"/>
          <p:cNvGraphicFramePr>
            <a:graphicFrameLocks noGrp="1"/>
          </p:cNvGraphicFramePr>
          <p:nvPr>
            <p:extLst>
              <p:ext uri="{D42A27DB-BD31-4B8C-83A1-F6EECF244321}">
                <p14:modId xmlns:p14="http://schemas.microsoft.com/office/powerpoint/2010/main" val="1209284657"/>
              </p:ext>
            </p:extLst>
          </p:nvPr>
        </p:nvGraphicFramePr>
        <p:xfrm>
          <a:off x="739591" y="2408694"/>
          <a:ext cx="10925540" cy="2499360"/>
        </p:xfrm>
        <a:graphic>
          <a:graphicData uri="http://schemas.openxmlformats.org/drawingml/2006/table">
            <a:tbl>
              <a:tblPr/>
              <a:tblGrid>
                <a:gridCol w="722088"/>
                <a:gridCol w="722088"/>
                <a:gridCol w="722088"/>
                <a:gridCol w="1118180"/>
                <a:gridCol w="1082870"/>
                <a:gridCol w="894544"/>
                <a:gridCol w="1039431"/>
                <a:gridCol w="1097280"/>
                <a:gridCol w="940526"/>
                <a:gridCol w="1358537"/>
                <a:gridCol w="1227908"/>
              </a:tblGrid>
              <a:tr h="867580">
                <a:tc>
                  <a:txBody>
                    <a:bodyPr/>
                    <a:lstStyle/>
                    <a:p>
                      <a:pPr algn="ctr" fontAlgn="b"/>
                      <a:r>
                        <a:rPr lang="en-GB" sz="1200" b="0" i="0" u="none" strike="noStrike" dirty="0" smtClean="0">
                          <a:effectLst/>
                          <a:latin typeface="Arial" panose="020B0604020202020204" pitchFamily="34" charset="0"/>
                        </a:rPr>
                        <a:t>Sex</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Age</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average mortality rate at age 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probability of dying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survivors at age x out of those in year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who die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person-years lived by cohort to age x+½</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err="1">
                          <a:effectLst/>
                          <a:latin typeface="Arial" panose="020B0604020202020204" pitchFamily="34" charset="0"/>
                        </a:rPr>
                        <a:t>prevYLD</a:t>
                      </a:r>
                      <a:r>
                        <a:rPr lang="en-GB" sz="1200" b="0" i="0" u="none" strike="noStrike" dirty="0">
                          <a:effectLst/>
                          <a:latin typeface="Arial" panose="020B0604020202020204" pitchFamily="34" charset="0"/>
                        </a:rPr>
                        <a:t> rate from all causes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 </a:t>
                      </a:r>
                      <a:r>
                        <a:rPr lang="en-GB" sz="1200" b="0" i="0" u="none" strike="noStrike" dirty="0">
                          <a:effectLst/>
                          <a:latin typeface="Arial" panose="020B0604020202020204" pitchFamily="34" charset="0"/>
                        </a:rPr>
                        <a:t>adjusted person-years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Health-adjusted </a:t>
                      </a:r>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373">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m</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q</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1600" b="1" i="0" u="none" strike="noStrike" dirty="0">
                          <a:effectLst/>
                          <a:latin typeface="Times New Roman" panose="02020603050405020304" pitchFamily="18" charset="0"/>
                        </a:rPr>
                        <a:t>d</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e</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Lw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ew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3790">
                <a:tc rowSpan="2">
                  <a:txBody>
                    <a:bodyPr/>
                    <a:lstStyle/>
                    <a:p>
                      <a:pPr algn="l" fontAlgn="b"/>
                      <a:r>
                        <a:rPr lang="en-GB" sz="1600" b="0" i="0" u="none" strike="noStrike" dirty="0" smtClean="0">
                          <a:effectLst/>
                          <a:latin typeface="Times New Roman" panose="02020603050405020304" pitchFamily="18" charset="0"/>
                        </a:rPr>
                        <a:t>Male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22</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a:txBody>
                    <a:bodyPr/>
                    <a:lstStyle/>
                    <a:p>
                      <a:pPr algn="l" fontAlgn="b"/>
                      <a:r>
                        <a:rPr lang="en-GB" sz="1600" b="0" i="0" u="none" strike="noStrike" dirty="0" smtClean="0">
                          <a:effectLst/>
                          <a:latin typeface="Times New Roman" panose="02020603050405020304" pitchFamily="18" charset="0"/>
                        </a:rPr>
                        <a:t>Rate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1 - EXP(-m</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b="0" i="0" u="none" strike="noStrike" dirty="0">
                          <a:effectLst/>
                          <a:latin typeface="Times New Roman" panose="02020603050405020304" pitchFamily="18" charset="0"/>
                        </a:rPr>
                        <a:t>l</a:t>
                      </a:r>
                      <a:r>
                        <a:rPr lang="fr-FR" sz="1600" b="0" i="0" u="none" strike="noStrike" baseline="-25000" dirty="0">
                          <a:effectLst/>
                          <a:latin typeface="Times New Roman" panose="02020603050405020304" pitchFamily="18" charset="0"/>
                        </a:rPr>
                        <a:t>0</a:t>
                      </a:r>
                      <a:r>
                        <a:rPr lang="fr-FR" sz="1600" b="0" i="0" u="none" strike="noStrike" dirty="0">
                          <a:effectLst/>
                          <a:latin typeface="Times New Roman" panose="02020603050405020304" pitchFamily="18" charset="0"/>
                        </a:rPr>
                        <a:t> = </a:t>
                      </a:r>
                      <a:r>
                        <a:rPr lang="fr-FR" sz="1600" b="0" i="0" u="none" strike="noStrike" dirty="0" smtClean="0">
                          <a:effectLst/>
                          <a:latin typeface="Times New Roman" panose="02020603050405020304" pitchFamily="18" charset="0"/>
                        </a:rPr>
                        <a:t>n</a:t>
                      </a:r>
                      <a:r>
                        <a:rPr lang="fr-FR" sz="1600" b="0" i="0" u="none" strike="noStrike" dirty="0">
                          <a:effectLst/>
                          <a:latin typeface="Times New Roman" panose="02020603050405020304" pitchFamily="18" charset="0"/>
                        </a:rPr>
                        <a:t/>
                      </a:r>
                      <a:br>
                        <a:rPr lang="fr-FR" sz="1600" b="0" i="0" u="none" strike="noStrike" dirty="0">
                          <a:effectLst/>
                          <a:latin typeface="Times New Roman" panose="02020603050405020304" pitchFamily="18" charset="0"/>
                        </a:rPr>
                      </a:br>
                      <a:r>
                        <a:rPr lang="fr-FR" sz="1600" b="0" i="0" u="none" strike="noStrike" dirty="0" smtClean="0">
                          <a:effectLst/>
                          <a:latin typeface="Times New Roman" panose="02020603050405020304" pitchFamily="18" charset="0"/>
                        </a:rPr>
                        <a:t>population</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47000">
                          <a:schemeClr val="accent4">
                            <a:lumMod val="60000"/>
                            <a:lumOff val="40000"/>
                          </a:schemeClr>
                        </a:gs>
                        <a:gs pos="48000">
                          <a:schemeClr val="accent1">
                            <a:lumMod val="97000"/>
                            <a:lumOff val="3000"/>
                          </a:schemeClr>
                        </a:gs>
                        <a:gs pos="100000">
                          <a:schemeClr val="accent1">
                            <a:lumMod val="60000"/>
                            <a:lumOff val="40000"/>
                          </a:schemeClr>
                        </a:gs>
                      </a:gsLst>
                      <a:lin ang="16200000" scaled="1"/>
                      <a:tileRect/>
                    </a:gradFill>
                  </a:tcPr>
                </a:tc>
                <a:tc rowSpan="2">
                  <a:txBody>
                    <a:bodyPr/>
                    <a:lstStyle/>
                    <a:p>
                      <a:pPr algn="l" fontAlgn="b"/>
                      <a:r>
                        <a:rPr lang="en-GB" sz="1600" b="0" i="0" u="none" strike="noStrike" dirty="0">
                          <a:effectLst/>
                          <a:latin typeface="Times New Roman" panose="02020603050405020304" pitchFamily="18" charset="0"/>
                        </a:rPr>
                        <a:t>d</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a:t>
                      </a:r>
                      <a:r>
                        <a:rPr lang="en-GB" sz="1600" b="0" i="0" u="none" strike="noStrike" dirty="0">
                          <a:effectLst/>
                          <a:latin typeface="Symbol" panose="05050102010706020507" pitchFamily="18" charset="2"/>
                        </a:rPr>
                        <a:t>´</a:t>
                      </a:r>
                      <a:r>
                        <a:rPr lang="en-GB" sz="1600" b="0" i="0" u="none" strike="noStrike" dirty="0">
                          <a:effectLst/>
                          <a:latin typeface="Times New Roman" panose="02020603050405020304" pitchFamily="18" charset="0"/>
                        </a:rPr>
                        <a:t>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x+1</a:t>
                      </a:r>
                      <a:r>
                        <a:rPr lang="en-GB" sz="1600" b="0" i="0" u="none" strike="noStrike" dirty="0">
                          <a:effectLst/>
                          <a:latin typeface="Times New Roman" panose="02020603050405020304" pitchFamily="18" charset="0"/>
                        </a:rPr>
                        <a:t>)/2</a:t>
                      </a:r>
                      <a:br>
                        <a:rPr lang="en-GB" sz="1600" b="0" i="0" u="none" strike="noStrike" dirty="0">
                          <a:effectLst/>
                          <a:latin typeface="Times New Roman" panose="02020603050405020304" pitchFamily="18" charset="0"/>
                        </a:rPr>
                      </a:b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/m</a:t>
                      </a:r>
                      <a:r>
                        <a:rPr lang="en-GB" sz="1600" b="0" i="0" u="none" strike="noStrike" baseline="-25000" dirty="0">
                          <a:effectLst/>
                          <a:latin typeface="Times New Roman" panose="02020603050405020304" pitchFamily="18" charset="0"/>
                        </a:rPr>
                        <a:t>100+</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data</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(1-w</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31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b"/>
                      <a:r>
                        <a:rPr lang="fr-FR" sz="1600" b="0" i="0" u="none" strike="noStrike" dirty="0" smtClean="0">
                          <a:effectLst/>
                          <a:latin typeface="Times New Roman" panose="02020603050405020304" pitchFamily="18" charset="0"/>
                        </a:rPr>
                        <a:t>l</a:t>
                      </a:r>
                      <a:r>
                        <a:rPr lang="fr-FR" sz="1600" b="0" i="0" u="none" strike="noStrike" baseline="-25000" dirty="0" smtClean="0">
                          <a:effectLst/>
                          <a:latin typeface="Times New Roman" panose="02020603050405020304" pitchFamily="18" charset="0"/>
                        </a:rPr>
                        <a:t>x</a:t>
                      </a:r>
                      <a:r>
                        <a:rPr lang="fr-FR" sz="1600" b="0" i="0" u="none" strike="noStrike" dirty="0" smtClean="0">
                          <a:effectLst/>
                          <a:latin typeface="Times New Roman" panose="02020603050405020304" pitchFamily="18" charset="0"/>
                        </a:rPr>
                        <a:t> = l</a:t>
                      </a:r>
                      <a:r>
                        <a:rPr lang="fr-FR" sz="1600" b="0" i="0" u="none" strike="noStrike" baseline="-25000" dirty="0" smtClean="0">
                          <a:effectLst/>
                          <a:latin typeface="Times New Roman" panose="02020603050405020304" pitchFamily="18" charset="0"/>
                        </a:rPr>
                        <a:t>x-1</a:t>
                      </a:r>
                      <a:r>
                        <a:rPr lang="fr-FR" sz="1600" b="0" i="0" u="none" strike="noStrike" dirty="0" smtClean="0">
                          <a:effectLst/>
                          <a:latin typeface="Times New Roman" panose="02020603050405020304" pitchFamily="18" charset="0"/>
                        </a:rPr>
                        <a:t> - d</a:t>
                      </a:r>
                      <a:r>
                        <a:rPr lang="fr-FR" sz="1600" b="0" i="0" u="none" strike="noStrike" baseline="-25000" dirty="0" smtClean="0">
                          <a:effectLst/>
                          <a:latin typeface="Times New Roman" panose="02020603050405020304" pitchFamily="18" charset="0"/>
                        </a:rPr>
                        <a:t>x-1</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cxnSp>
        <p:nvCxnSpPr>
          <p:cNvPr id="69" name="Straight Arrow Connector 68"/>
          <p:cNvCxnSpPr/>
          <p:nvPr/>
        </p:nvCxnSpPr>
        <p:spPr>
          <a:xfrm>
            <a:off x="1953542" y="1564261"/>
            <a:ext cx="769404" cy="81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37436" y="1554498"/>
            <a:ext cx="0" cy="8286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00526" y="1554498"/>
            <a:ext cx="0" cy="860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400000">
            <a:off x="1311673" y="5938638"/>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91" name="TextBox 90"/>
          <p:cNvSpPr txBox="1"/>
          <p:nvPr/>
        </p:nvSpPr>
        <p:spPr>
          <a:xfrm rot="5400000">
            <a:off x="2695533" y="5938639"/>
            <a:ext cx="369332" cy="119674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Cohort </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Function: life table</a:t>
            </a:r>
          </a:p>
        </p:txBody>
      </p:sp>
      <p:sp>
        <p:nvSpPr>
          <p:cNvPr id="3" name="Right Brace 2"/>
          <p:cNvSpPr/>
          <p:nvPr/>
        </p:nvSpPr>
        <p:spPr>
          <a:xfrm rot="5400000">
            <a:off x="7054991" y="841510"/>
            <a:ext cx="469790" cy="87504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6406037" y="5525455"/>
            <a:ext cx="1730282" cy="46166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b="1" dirty="0" smtClean="0"/>
              <a:t>Calculations</a:t>
            </a:r>
            <a:endParaRPr lang="en-GB" sz="2400" b="1" dirty="0"/>
          </a:p>
        </p:txBody>
      </p:sp>
    </p:spTree>
    <p:extLst>
      <p:ext uri="{BB962C8B-B14F-4D97-AF65-F5344CB8AC3E}">
        <p14:creationId xmlns:p14="http://schemas.microsoft.com/office/powerpoint/2010/main" val="275582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5400000">
            <a:off x="2091780" y="6177752"/>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sp>
        <p:nvSpPr>
          <p:cNvPr id="86" name="TextBox 85"/>
          <p:cNvSpPr txBox="1"/>
          <p:nvPr/>
        </p:nvSpPr>
        <p:spPr>
          <a:xfrm rot="5400000">
            <a:off x="1090299" y="588986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Function: </a:t>
            </a:r>
            <a:r>
              <a:rPr lang="en-GB" sz="4000" b="1" dirty="0" smtClean="0"/>
              <a:t>disease life </a:t>
            </a:r>
            <a:r>
              <a:rPr lang="en-GB" sz="4000" b="1" dirty="0"/>
              <a:t>table</a:t>
            </a:r>
          </a:p>
        </p:txBody>
      </p:sp>
      <p:sp>
        <p:nvSpPr>
          <p:cNvPr id="18" name="TextBox 17"/>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graphicFrame>
        <p:nvGraphicFramePr>
          <p:cNvPr id="19" name="Table 18"/>
          <p:cNvGraphicFramePr>
            <a:graphicFrameLocks noGrp="1"/>
          </p:cNvGraphicFramePr>
          <p:nvPr>
            <p:extLst>
              <p:ext uri="{D42A27DB-BD31-4B8C-83A1-F6EECF244321}">
                <p14:modId xmlns:p14="http://schemas.microsoft.com/office/powerpoint/2010/main" val="1510374993"/>
              </p:ext>
            </p:extLst>
          </p:nvPr>
        </p:nvGraphicFramePr>
        <p:xfrm>
          <a:off x="721670" y="1258666"/>
          <a:ext cx="10825896" cy="2057393"/>
        </p:xfrm>
        <a:graphic>
          <a:graphicData uri="http://schemas.openxmlformats.org/drawingml/2006/table">
            <a:tbl>
              <a:tblPr/>
              <a:tblGrid>
                <a:gridCol w="271107"/>
                <a:gridCol w="222069"/>
                <a:gridCol w="496388"/>
                <a:gridCol w="314643"/>
                <a:gridCol w="429940"/>
                <a:gridCol w="339634"/>
                <a:gridCol w="274320"/>
                <a:gridCol w="248195"/>
                <a:gridCol w="352697"/>
                <a:gridCol w="300446"/>
                <a:gridCol w="444137"/>
                <a:gridCol w="418011"/>
                <a:gridCol w="391886"/>
                <a:gridCol w="2011680"/>
                <a:gridCol w="574766"/>
                <a:gridCol w="1554480"/>
                <a:gridCol w="1005840"/>
                <a:gridCol w="1175657"/>
              </a:tblGrid>
              <a:tr h="1142993">
                <a:tc>
                  <a:txBody>
                    <a:bodyPr/>
                    <a:lstStyle/>
                    <a:p>
                      <a:pPr algn="l" fontAlgn="b">
                        <a:lnSpc>
                          <a:spcPct val="150000"/>
                        </a:lnSpc>
                      </a:pPr>
                      <a:r>
                        <a:rPr lang="en-GB" sz="1200" b="0" i="0" u="none" strike="noStrike" dirty="0">
                          <a:effectLst/>
                          <a:latin typeface="Arial" panose="020B0604020202020204" pitchFamily="34" charset="0"/>
                        </a:rPr>
                        <a:t>sex</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age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incidence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remission</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case fatality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mortality(other)</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lnSpc>
                          <a:spcPct val="150000"/>
                        </a:lnSpc>
                      </a:pPr>
                      <a:r>
                        <a:rPr lang="en-GB" sz="1400" b="0" i="0" u="none" strike="noStrike" dirty="0" smtClean="0">
                          <a:effectLst/>
                          <a:latin typeface="Arial" panose="020B0604020202020204" pitchFamily="34" charset="0"/>
                        </a:rPr>
                        <a:t>Intermediate</a:t>
                      </a:r>
                      <a:r>
                        <a:rPr lang="en-GB" sz="1400" b="0" i="0" u="none" strike="noStrike" baseline="0" dirty="0" smtClean="0">
                          <a:effectLst/>
                          <a:latin typeface="Arial" panose="020B0604020202020204" pitchFamily="34" charset="0"/>
                        </a:rPr>
                        <a:t> variables</a:t>
                      </a:r>
                      <a:endParaRPr lang="en-GB" sz="1400" b="0" i="0" u="none" strike="noStrike" dirty="0">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Healthy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Diseased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Dead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smtClean="0">
                          <a:effectLst/>
                          <a:latin typeface="Arial" panose="020B0604020202020204" pitchFamily="34" charset="0"/>
                        </a:rPr>
                        <a:t>Check, should be 1000</a:t>
                      </a:r>
                      <a:endParaRPr lang="en-GB" sz="1200" b="0" i="0" u="none" strike="noStrike" dirty="0">
                        <a:effectLst/>
                        <a:latin typeface="Arial" panose="020B0604020202020204" pitchFamily="34" charset="0"/>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(No. alive)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Person-years lived at risk (between x and x+1)</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prevalence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30">
                <a:tc>
                  <a:txBody>
                    <a:bodyPr/>
                    <a:lstStyle/>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i</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m</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l</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q</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w</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v</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S</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C</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D</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a:effectLst/>
                          <a:latin typeface="Times New Roman" panose="02020603050405020304" pitchFamily="18" charset="0"/>
                        </a:rPr>
                        <a:t>PY</a:t>
                      </a:r>
                      <a:r>
                        <a:rPr lang="en-GB" sz="1200" b="1" i="0" u="none" strike="noStrike" baseline="-25000">
                          <a:effectLst/>
                          <a:latin typeface="Times New Roman" panose="02020603050405020304" pitchFamily="18" charset="0"/>
                        </a:rPr>
                        <a:t>x</a:t>
                      </a:r>
                      <a:endParaRPr lang="en-GB" sz="1200" b="1" i="0" u="none" strike="noStrike">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c</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b</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41418">
                <a:tc>
                  <a:txBody>
                    <a:bodyPr/>
                    <a:lstStyle/>
                    <a:p>
                      <a:pPr algn="l" fontAlgn="b"/>
                      <a:endParaRPr lang="en-GB" sz="1200" b="0" i="0" u="none" strike="noStrike">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+D</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effectLst/>
                          <a:latin typeface="Arial" panose="020B0604020202020204" pitchFamily="34" charset="0"/>
                        </a:rPr>
                        <a:t>=0.5(</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x+1</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x+1)</a:t>
                      </a:r>
                      <a:endParaRPr lang="en-GB" sz="1200" b="0" i="0" u="none" strike="noStrike" dirty="0" smtClean="0">
                        <a:effectLst/>
                        <a:latin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GB" sz="1200" b="0" i="0" u="none" strike="noStrike" dirty="0" smtClean="0">
                        <a:effectLst/>
                        <a:latin typeface="Times New Roman" panose="02020603050405020304" pitchFamily="18" charset="0"/>
                      </a:endParaRPr>
                    </a:p>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=0.5 (C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err="1">
                          <a:effectLst/>
                          <a:latin typeface="Times New Roman" panose="02020603050405020304" pitchFamily="18" charset="0"/>
                        </a:rPr>
                        <a:t>b</a:t>
                      </a:r>
                      <a:r>
                        <a:rPr lang="en-GB" sz="1200" b="0" i="0" u="none" strike="noStrike" baseline="-25000" dirty="0" err="1">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21670" y="3885089"/>
            <a:ext cx="2338654"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Intermediate variables</a:t>
            </a:r>
            <a:endParaRPr lang="en-GB" b="1" dirty="0"/>
          </a:p>
        </p:txBody>
      </p:sp>
      <p:sp>
        <p:nvSpPr>
          <p:cNvPr id="5" name="TextBox 4"/>
          <p:cNvSpPr txBox="1"/>
          <p:nvPr/>
        </p:nvSpPr>
        <p:spPr>
          <a:xfrm>
            <a:off x="9575074" y="6338962"/>
            <a:ext cx="2212978" cy="369332"/>
          </a:xfrm>
          <a:prstGeom prst="rect">
            <a:avLst/>
          </a:prstGeom>
          <a:noFill/>
        </p:spPr>
        <p:txBody>
          <a:bodyPr wrap="none" rtlCol="0">
            <a:spAutoFit/>
          </a:bodyPr>
          <a:lstStyle/>
          <a:p>
            <a:r>
              <a:rPr lang="en-GB" dirty="0" err="1" smtClean="0"/>
              <a:t>Barendregt</a:t>
            </a:r>
            <a:r>
              <a:rPr lang="en-GB" dirty="0" smtClean="0"/>
              <a:t> et al 2003</a:t>
            </a:r>
            <a:endParaRPr lang="en-GB" dirty="0"/>
          </a:p>
        </p:txBody>
      </p:sp>
      <p:sp>
        <p:nvSpPr>
          <p:cNvPr id="24" name="TextBox 23"/>
          <p:cNvSpPr txBox="1"/>
          <p:nvPr/>
        </p:nvSpPr>
        <p:spPr>
          <a:xfrm>
            <a:off x="679685" y="3429899"/>
            <a:ext cx="8830463" cy="338554"/>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Calculations</a:t>
            </a:r>
            <a:endParaRPr lang="en-GB" sz="1600" b="1" dirty="0"/>
          </a:p>
        </p:txBody>
      </p:sp>
      <mc:AlternateContent xmlns:mc="http://schemas.openxmlformats.org/markup-compatibility/2006" xmlns:a14="http://schemas.microsoft.com/office/drawing/2010/main">
        <mc:Choice Requires="a14">
          <p:sp>
            <p:nvSpPr>
              <p:cNvPr id="12" name="Rectangle 11"/>
              <p:cNvSpPr/>
              <p:nvPr/>
            </p:nvSpPr>
            <p:spPr>
              <a:xfrm>
                <a:off x="646527" y="4371057"/>
                <a:ext cx="14713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oMath>
                  </m:oMathPara>
                </a14:m>
                <a:endParaRPr lang="en-GB" sz="2000" dirty="0"/>
              </a:p>
            </p:txBody>
          </p:sp>
        </mc:Choice>
        <mc:Fallback xmlns="">
          <p:sp>
            <p:nvSpPr>
              <p:cNvPr id="12" name="Rectangle 11"/>
              <p:cNvSpPr>
                <a:spLocks noRot="1" noChangeAspect="1" noMove="1" noResize="1" noEditPoints="1" noAdjustHandles="1" noChangeArrowheads="1" noChangeShapeType="1" noTextEdit="1"/>
              </p:cNvSpPr>
              <p:nvPr/>
            </p:nvSpPr>
            <p:spPr>
              <a:xfrm>
                <a:off x="646527" y="4371057"/>
                <a:ext cx="1471300" cy="307777"/>
              </a:xfrm>
              <a:prstGeom prst="rect">
                <a:avLst/>
              </a:prstGeom>
              <a:blipFill rotWithShape="0">
                <a:blip r:embed="rId3"/>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6527" y="4732529"/>
                <a:ext cx="3479222"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𝑖</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e>
                      </m:ra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 </m:t>
                      </m:r>
                      <m:sSubSup>
                        <m:sSubSupPr>
                          <m:ctrlPr>
                            <a:rPr lang="en-GB" sz="1400" i="1">
                              <a:latin typeface="Cambria Math" panose="02040503050406030204" pitchFamily="18" charset="0"/>
                            </a:rPr>
                          </m:ctrlPr>
                        </m:sSubSupPr>
                        <m:e>
                          <m:r>
                            <a:rPr lang="en-GB" sz="1400" i="1">
                              <a:latin typeface="Cambria Math" panose="02040503050406030204" pitchFamily="18" charset="0"/>
                            </a:rPr>
                            <m:t>𝑓</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oMath>
                  </m:oMathPara>
                </a14:m>
                <a:endParaRPr lang="en-GB" sz="2000" dirty="0"/>
              </a:p>
            </p:txBody>
          </p:sp>
        </mc:Choice>
        <mc:Fallback xmlns="">
          <p:sp>
            <p:nvSpPr>
              <p:cNvPr id="13" name="Rectangle 12"/>
              <p:cNvSpPr>
                <a:spLocks noRot="1" noChangeAspect="1" noMove="1" noResize="1" noEditPoints="1" noAdjustHandles="1" noChangeArrowheads="1" noChangeShapeType="1" noTextEdit="1"/>
              </p:cNvSpPr>
              <p:nvPr/>
            </p:nvSpPr>
            <p:spPr>
              <a:xfrm>
                <a:off x="646527" y="4732529"/>
                <a:ext cx="3479222" cy="53072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3235" y="5263252"/>
                <a:ext cx="1369542"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3235" y="5263252"/>
                <a:ext cx="1369542" cy="422295"/>
              </a:xfrm>
              <a:prstGeom prst="rect">
                <a:avLst/>
              </a:prstGeom>
              <a:blipFill rotWithShape="0">
                <a:blip r:embed="rId5"/>
                <a:stretch>
                  <a:fillRect t="-55714" r="-17333" b="-4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07886" y="5703575"/>
                <a:ext cx="1335174"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5" name="Rectangle 14"/>
              <p:cNvSpPr>
                <a:spLocks noRot="1" noChangeAspect="1" noMove="1" noResize="1" noEditPoints="1" noAdjustHandles="1" noChangeArrowheads="1" noChangeShapeType="1" noTextEdit="1"/>
              </p:cNvSpPr>
              <p:nvPr/>
            </p:nvSpPr>
            <p:spPr>
              <a:xfrm>
                <a:off x="707886" y="5703575"/>
                <a:ext cx="1335174" cy="422295"/>
              </a:xfrm>
              <a:prstGeom prst="rect">
                <a:avLst/>
              </a:prstGeom>
              <a:blipFill rotWithShape="0">
                <a:blip r:embed="rId6"/>
                <a:stretch>
                  <a:fillRect t="-56522" r="-18265" b="-47826"/>
                </a:stretch>
              </a:blipFill>
            </p:spPr>
            <p:txBody>
              <a:bodyPr/>
              <a:lstStyle/>
              <a:p>
                <a:r>
                  <a:rPr lang="en-GB">
                    <a:noFill/>
                  </a:rPr>
                  <a:t> </a:t>
                </a:r>
              </a:p>
            </p:txBody>
          </p:sp>
        </mc:Fallback>
      </mc:AlternateContent>
      <p:sp>
        <p:nvSpPr>
          <p:cNvPr id="33" name="TextBox 32"/>
          <p:cNvSpPr txBox="1"/>
          <p:nvPr/>
        </p:nvSpPr>
        <p:spPr>
          <a:xfrm>
            <a:off x="4362064" y="3861588"/>
            <a:ext cx="3467872"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Numbers in each state (S, C and D)</a:t>
            </a:r>
            <a:endParaRPr lang="en-GB" b="1" dirty="0"/>
          </a:p>
        </p:txBody>
      </p:sp>
      <mc:AlternateContent xmlns:mc="http://schemas.openxmlformats.org/markup-compatibility/2006" xmlns:a14="http://schemas.microsoft.com/office/drawing/2010/main">
        <mc:Choice Requires="a14">
          <p:sp>
            <p:nvSpPr>
              <p:cNvPr id="17" name="Rectangle 16"/>
              <p:cNvSpPr/>
              <p:nvPr/>
            </p:nvSpPr>
            <p:spPr>
              <a:xfrm>
                <a:off x="4236719" y="4405233"/>
                <a:ext cx="7310847"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b="0" i="1" smtClean="0">
                              <a:latin typeface="Cambria Math" panose="02040503050406030204" pitchFamily="18" charset="0"/>
                            </a:rPr>
                            <m:t>(</m:t>
                          </m:r>
                          <m:r>
                            <a:rPr lang="en-GB" sz="1400" i="0">
                              <a:latin typeface="Cambria Math" panose="02040503050406030204" pitchFamily="18" charset="0"/>
                            </a:rPr>
                            <m:t>2∗</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e>
                          </m:d>
                          <m:r>
                            <a:rPr lang="en-GB" sz="1400" b="0" i="1" smtClean="0">
                              <a:latin typeface="Cambria Math" panose="02040503050406030204" pitchFamily="18" charset="0"/>
                            </a:rPr>
                            <m:t>)</m:t>
                          </m:r>
                        </m:num>
                        <m:den>
                          <m:r>
                            <a:rPr lang="en-GB" sz="1400" i="0">
                              <a:latin typeface="Cambria Math" panose="02040503050406030204" pitchFamily="18" charset="0"/>
                            </a:rPr>
                            <m:t>2</m:t>
                          </m:r>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236719" y="4405233"/>
                <a:ext cx="7310847" cy="547201"/>
              </a:xfrm>
              <a:prstGeom prst="rect">
                <a:avLst/>
              </a:prstGeom>
              <a:blipFill rotWithShape="0">
                <a:blip r:embed="rId7"/>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125749" y="4989651"/>
                <a:ext cx="7680960"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d>
                                <m:dPr>
                                  <m:begChr m:val="["/>
                                  <m:endChr m:val="]"/>
                                  <m:ctrlPr>
                                    <a:rPr lang="en-GB" sz="1400" i="1">
                                      <a:latin typeface="Cambria Math" panose="02040503050406030204" pitchFamily="18" charset="0"/>
                                    </a:rPr>
                                  </m:ctrlPr>
                                </m:dPr>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0" name="Rectangle 19"/>
              <p:cNvSpPr>
                <a:spLocks noRot="1" noChangeAspect="1" noMove="1" noResize="1" noEditPoints="1" noAdjustHandles="1" noChangeArrowheads="1" noChangeShapeType="1" noTextEdit="1"/>
              </p:cNvSpPr>
              <p:nvPr/>
            </p:nvSpPr>
            <p:spPr>
              <a:xfrm>
                <a:off x="4125749" y="4989651"/>
                <a:ext cx="7680960" cy="547201"/>
              </a:xfrm>
              <a:prstGeom prst="rect">
                <a:avLst/>
              </a:prstGeom>
              <a:blipFill rotWithShape="0">
                <a:blip r:embed="rId8"/>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617421" y="5604864"/>
                <a:ext cx="9129703"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r>
                                    <a:rPr lang="en-GB" sz="1400" i="0">
                                      <a:latin typeface="Cambria Math" panose="02040503050406030204" pitchFamily="18" charset="0"/>
                                    </a:rPr>
                                    <m:t>−1</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2" name="Rectangle 21"/>
              <p:cNvSpPr>
                <a:spLocks noRot="1" noChangeAspect="1" noMove="1" noResize="1" noEditPoints="1" noAdjustHandles="1" noChangeArrowheads="1" noChangeShapeType="1" noTextEdit="1"/>
              </p:cNvSpPr>
              <p:nvPr/>
            </p:nvSpPr>
            <p:spPr>
              <a:xfrm>
                <a:off x="2617421" y="5604864"/>
                <a:ext cx="9129703" cy="547201"/>
              </a:xfrm>
              <a:prstGeom prst="rect">
                <a:avLst/>
              </a:prstGeom>
              <a:blipFill rotWithShape="0">
                <a:blip r:embed="rId9"/>
                <a:stretch>
                  <a:fillRect b="-1111"/>
                </a:stretch>
              </a:blipFill>
            </p:spPr>
            <p:txBody>
              <a:bodyPr/>
              <a:lstStyle/>
              <a:p>
                <a:r>
                  <a:rPr lang="en-GB">
                    <a:noFill/>
                  </a:rPr>
                  <a:t> </a:t>
                </a:r>
              </a:p>
            </p:txBody>
          </p:sp>
        </mc:Fallback>
      </mc:AlternateContent>
    </p:spTree>
    <p:extLst>
      <p:ext uri="{BB962C8B-B14F-4D97-AF65-F5344CB8AC3E}">
        <p14:creationId xmlns:p14="http://schemas.microsoft.com/office/powerpoint/2010/main" val="257332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3548" y="2379325"/>
            <a:ext cx="3474720" cy="2755900"/>
          </a:xfrm>
          <a:prstGeom prst="rect">
            <a:avLst/>
          </a:prstGeom>
          <a:solidFill>
            <a:sysClr val="window" lastClr="FFFFFF"/>
          </a:solidFill>
          <a:ln w="381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38" y="2502140"/>
            <a:ext cx="5731510" cy="2589530"/>
          </a:xfrm>
          <a:prstGeom prst="rect">
            <a:avLst/>
          </a:prstGeom>
          <a:noFill/>
          <a:ln>
            <a:noFill/>
          </a:ln>
        </p:spPr>
      </p:pic>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Function: disease life table</a:t>
            </a:r>
          </a:p>
        </p:txBody>
      </p:sp>
      <p:sp>
        <p:nvSpPr>
          <p:cNvPr id="3" name="TextBox 2"/>
          <p:cNvSpPr txBox="1"/>
          <p:nvPr/>
        </p:nvSpPr>
        <p:spPr>
          <a:xfrm>
            <a:off x="743670" y="1359951"/>
            <a:ext cx="11207932" cy="1116652"/>
          </a:xfrm>
          <a:prstGeom prst="rect">
            <a:avLst/>
          </a:prstGeom>
          <a:noFill/>
        </p:spPr>
        <p:txBody>
          <a:bodyPr wrap="square" rtlCol="0">
            <a:spAutoFit/>
          </a:bodyPr>
          <a:lstStyle/>
          <a:p>
            <a:pPr marL="285750" indent="-285750">
              <a:lnSpc>
                <a:spcPct val="114000"/>
              </a:lnSpc>
              <a:spcBef>
                <a:spcPts val="600"/>
              </a:spcBef>
              <a:buFont typeface="Arial" panose="020B0604020202020204" pitchFamily="34" charset="0"/>
              <a:buChar char="•"/>
            </a:pPr>
            <a:r>
              <a:rPr lang="en-GB" dirty="0" smtClean="0"/>
              <a:t>PIF calculations will be the same as those used in the general ITHIM model</a:t>
            </a:r>
          </a:p>
          <a:p>
            <a:pPr marL="285750" indent="-285750">
              <a:lnSpc>
                <a:spcPct val="114000"/>
              </a:lnSpc>
              <a:spcBef>
                <a:spcPts val="600"/>
              </a:spcBef>
              <a:buFont typeface="Arial" panose="020B0604020202020204" pitchFamily="34" charset="0"/>
              <a:buChar char="•"/>
            </a:pPr>
            <a:r>
              <a:rPr lang="en-GB" dirty="0" smtClean="0"/>
              <a:t>The PIF is used to calculate a parallel population for which incidence of disease changes, therefore, prevalence (</a:t>
            </a:r>
            <a:r>
              <a:rPr lang="en-GB" dirty="0" err="1" smtClean="0"/>
              <a:t>pYLDs</a:t>
            </a:r>
            <a:r>
              <a:rPr lang="en-GB" dirty="0" smtClean="0"/>
              <a:t>) and case fatality (mortality). </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8290164"/>
              </p:ext>
            </p:extLst>
          </p:nvPr>
        </p:nvGraphicFramePr>
        <p:xfrm>
          <a:off x="732313" y="3401178"/>
          <a:ext cx="3684640" cy="1390312"/>
        </p:xfrm>
        <a:graphic>
          <a:graphicData uri="http://schemas.openxmlformats.org/drawingml/2006/table">
            <a:tbl>
              <a:tblPr/>
              <a:tblGrid>
                <a:gridCol w="736928"/>
                <a:gridCol w="736928"/>
                <a:gridCol w="736928"/>
                <a:gridCol w="736928"/>
                <a:gridCol w="736928"/>
              </a:tblGrid>
              <a:tr h="495472">
                <a:tc>
                  <a:txBody>
                    <a:bodyPr/>
                    <a:lstStyle/>
                    <a:p>
                      <a:pPr algn="ctr" fontAlgn="b"/>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new</a:t>
                      </a:r>
                      <a:br>
                        <a:rPr lang="en-GB" sz="1200" b="0" i="0" u="none" strike="noStrike" dirty="0">
                          <a:effectLst/>
                          <a:latin typeface="Arial" panose="020B0604020202020204" pitchFamily="34" charset="0"/>
                        </a:rPr>
                      </a:br>
                      <a:r>
                        <a:rPr lang="en-GB" sz="1200" b="0" i="0" u="none" strike="noStrike" dirty="0">
                          <a:effectLst/>
                          <a:latin typeface="Arial" panose="020B0604020202020204" pitchFamily="34" charset="0"/>
                        </a:rPr>
                        <a:t>incidence</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remission</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case fatality</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Mortality</a:t>
                      </a:r>
                    </a:p>
                    <a:p>
                      <a:pPr algn="ctr" fontAlgn="b"/>
                      <a:r>
                        <a:rPr lang="en-GB" sz="1200" b="0" i="0" u="none" strike="noStrike" dirty="0" smtClean="0">
                          <a:effectLst/>
                          <a:latin typeface="Arial" panose="020B0604020202020204" pitchFamily="34" charset="0"/>
                        </a:rPr>
                        <a:t>(</a:t>
                      </a:r>
                      <a:r>
                        <a:rPr lang="en-GB" sz="1200" b="0" i="0" u="none" strike="noStrike" dirty="0">
                          <a:effectLst/>
                          <a:latin typeface="Arial" panose="020B0604020202020204" pitchFamily="34" charset="0"/>
                        </a:rPr>
                        <a:t>other)</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77990">
                <a:tc>
                  <a:txBody>
                    <a:bodyPr/>
                    <a:lstStyle/>
                    <a:p>
                      <a:pPr algn="ctr" fontAlgn="b"/>
                      <a:r>
                        <a:rPr lang="en-GB" sz="1200" b="1" i="0" u="none" strike="noStrike" dirty="0">
                          <a:effectLst/>
                          <a:latin typeface="Times New Roman" panose="02020603050405020304" pitchFamily="18" charset="0"/>
                        </a:rPr>
                        <a:t>1-PIF</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i'</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m'</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r>
              <a:tr h="355980">
                <a:tc>
                  <a:txBody>
                    <a:bodyPr/>
                    <a:lstStyle/>
                    <a:p>
                      <a:pPr algn="r" fontAlgn="b"/>
                      <a:r>
                        <a:rPr lang="en-GB" sz="1200" b="0" i="0" u="none" strike="noStrike" dirty="0">
                          <a:solidFill>
                            <a:srgbClr val="FF0000"/>
                          </a:solidFill>
                          <a:effectLst/>
                          <a:latin typeface="Arial" panose="020B0604020202020204" pitchFamily="34" charset="0"/>
                        </a:rPr>
                        <a:t>0.9443225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0.053070</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0.4875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55980">
                <a:tc>
                  <a:txBody>
                    <a:bodyPr/>
                    <a:lstStyle/>
                    <a:p>
                      <a:pPr algn="r" fontAlgn="b"/>
                      <a:r>
                        <a:rPr lang="en-GB" sz="1200" b="0" i="0" u="none" strike="noStrike" dirty="0">
                          <a:solidFill>
                            <a:srgbClr val="FF0000"/>
                          </a:solidFill>
                          <a:effectLst/>
                          <a:latin typeface="Arial" panose="020B0604020202020204" pitchFamily="34" charset="0"/>
                        </a:rPr>
                        <a:t>0.9423417</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0.055334</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smtClean="0">
                          <a:effectLst/>
                          <a:latin typeface="Arial" panose="020B0604020202020204" pitchFamily="34" charset="0"/>
                        </a:rPr>
                        <a:t>0.5008</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5" name="TextBox 14"/>
          <p:cNvSpPr txBox="1"/>
          <p:nvPr/>
        </p:nvSpPr>
        <p:spPr>
          <a:xfrm rot="5400000">
            <a:off x="759134" y="592020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graphicFrame>
        <p:nvGraphicFramePr>
          <p:cNvPr id="16" name="Table 15"/>
          <p:cNvGraphicFramePr>
            <a:graphicFrameLocks noGrp="1"/>
          </p:cNvGraphicFramePr>
          <p:nvPr>
            <p:extLst>
              <p:ext uri="{D42A27DB-BD31-4B8C-83A1-F6EECF244321}">
                <p14:modId xmlns:p14="http://schemas.microsoft.com/office/powerpoint/2010/main" val="255829818"/>
              </p:ext>
            </p:extLst>
          </p:nvPr>
        </p:nvGraphicFramePr>
        <p:xfrm>
          <a:off x="2139952" y="5131511"/>
          <a:ext cx="5358128" cy="1345059"/>
        </p:xfrm>
        <a:graphic>
          <a:graphicData uri="http://schemas.openxmlformats.org/drawingml/2006/table">
            <a:tbl>
              <a:tblPr/>
              <a:tblGrid>
                <a:gridCol w="1480259"/>
                <a:gridCol w="1292623"/>
                <a:gridCol w="1292623"/>
                <a:gridCol w="1292623"/>
              </a:tblGrid>
              <a:tr h="257610">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incid</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prev</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mort</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a:effectLst/>
                          <a:latin typeface="Symbol" panose="05050102010706020507" pitchFamily="18" charset="2"/>
                        </a:rPr>
                        <a:t>D</a:t>
                      </a:r>
                      <a:r>
                        <a:rPr lang="en-GB" sz="1200" b="0" i="0" u="none" strike="noStrike">
                          <a:effectLst/>
                          <a:latin typeface="Arial" panose="020B0604020202020204" pitchFamily="34" charset="0"/>
                        </a:rPr>
                        <a:t>pYLD</a:t>
                      </a:r>
                      <a:endParaRPr lang="en-GB" sz="1200" b="0" i="0" u="none" strike="noStrike">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19348">
                <a:tc>
                  <a:txBody>
                    <a:bodyPr/>
                    <a:lstStyle/>
                    <a:p>
                      <a:pPr algn="ctr" fontAlgn="b"/>
                      <a:r>
                        <a:rPr lang="en-GB" sz="1200" b="1" i="0"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1" u="none" strike="noStrike" dirty="0">
                          <a:effectLst/>
                          <a:latin typeface="Times New Roman" panose="02020603050405020304" pitchFamily="18" charset="0"/>
                        </a:rPr>
                        <a:t> </a:t>
                      </a:r>
                      <a:r>
                        <a:rPr lang="en-GB" sz="1200" b="0" i="0" u="none" strike="noStrike" dirty="0" err="1" smtClean="0">
                          <a:effectLst/>
                          <a:latin typeface="Symbol" panose="05050102010706020507" pitchFamily="18" charset="2"/>
                        </a:rPr>
                        <a:t>D</a:t>
                      </a:r>
                      <a:r>
                        <a:rPr lang="en-GB" sz="1200" b="0" i="0" u="none" strike="noStrike" dirty="0" err="1" smtClean="0">
                          <a:effectLst/>
                          <a:latin typeface="Arial" panose="020B0604020202020204" pitchFamily="34" charset="0"/>
                        </a:rPr>
                        <a:t>prev</a:t>
                      </a:r>
                      <a:r>
                        <a:rPr lang="en-GB" sz="1200" b="0" i="0" u="none" strike="noStrike" dirty="0" smtClean="0">
                          <a:effectLst/>
                          <a:latin typeface="Arial" panose="020B0604020202020204" pitchFamily="34" charset="0"/>
                        </a:rPr>
                        <a:t>*</a:t>
                      </a:r>
                      <a:r>
                        <a:rPr lang="en-GB" sz="1200" b="0" i="0" u="none" strike="noStrike" dirty="0" err="1" smtClean="0">
                          <a:effectLst/>
                          <a:latin typeface="Arial" panose="020B0604020202020204" pitchFamily="34" charset="0"/>
                        </a:rPr>
                        <a:t>DWdisease</a:t>
                      </a:r>
                      <a:endParaRPr lang="en-GB" sz="1200" b="0" i="0" u="none" strike="noStrike" dirty="0" smtClean="0">
                        <a:effectLst/>
                        <a:latin typeface="Symbol" panose="05050102010706020507" pitchFamily="18" charset="2"/>
                      </a:endParaRPr>
                    </a:p>
                    <a:p>
                      <a:pPr algn="ctr" fontAlgn="b"/>
                      <a:endParaRPr lang="en-GB" sz="1200" b="0" i="1"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r>
              <a:tr h="254928">
                <a:tc>
                  <a:txBody>
                    <a:bodyPr/>
                    <a:lstStyle/>
                    <a:p>
                      <a:pPr algn="r" fontAlgn="b"/>
                      <a:r>
                        <a:rPr lang="en-GB" sz="1200" b="0" i="0" u="none" strike="noStrike" dirty="0">
                          <a:effectLst/>
                          <a:latin typeface="Arial" panose="020B0604020202020204" pitchFamily="34" charset="0"/>
                        </a:rPr>
                        <a:t>-0.003129074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-0.00118042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-0.00063541</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-0.00016169</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66761">
                <a:tc>
                  <a:txBody>
                    <a:bodyPr/>
                    <a:lstStyle/>
                    <a:p>
                      <a:pPr algn="r" fontAlgn="b"/>
                      <a:r>
                        <a:rPr lang="en-GB" sz="1200" b="0" i="0" u="none" strike="noStrike">
                          <a:effectLst/>
                          <a:latin typeface="Arial" panose="020B0604020202020204" pitchFamily="34" charset="0"/>
                        </a:rPr>
                        <a:t>-0.003385678</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-0.00315244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-0.00162243</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-0.00043182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7" name="TextBox 16"/>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36" name="Straight Arrow Connector 35"/>
          <p:cNvCxnSpPr/>
          <p:nvPr/>
        </p:nvCxnSpPr>
        <p:spPr>
          <a:xfrm>
            <a:off x="1136469" y="2876811"/>
            <a:ext cx="0" cy="528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36469" y="2890143"/>
            <a:ext cx="4655069" cy="702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795039" y="509822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200030" y="5091670"/>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676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Function: </a:t>
            </a:r>
            <a:r>
              <a:rPr lang="en-GB" sz="4000" b="1" dirty="0" smtClean="0"/>
              <a:t>output (plots)</a:t>
            </a:r>
            <a:endParaRPr lang="en-GB" sz="4000" b="1" dirty="0"/>
          </a:p>
        </p:txBody>
      </p:sp>
      <p:pic>
        <p:nvPicPr>
          <p:cNvPr id="2" name="Picture 1"/>
          <p:cNvPicPr>
            <a:picLocks noChangeAspect="1"/>
          </p:cNvPicPr>
          <p:nvPr/>
        </p:nvPicPr>
        <p:blipFill>
          <a:blip r:embed="rId2"/>
          <a:stretch>
            <a:fillRect/>
          </a:stretch>
        </p:blipFill>
        <p:spPr>
          <a:xfrm>
            <a:off x="215409" y="1437171"/>
            <a:ext cx="5587585" cy="3448338"/>
          </a:xfrm>
          <a:prstGeom prst="rect">
            <a:avLst/>
          </a:prstGeom>
        </p:spPr>
      </p:pic>
      <p:pic>
        <p:nvPicPr>
          <p:cNvPr id="4" name="Picture 3"/>
          <p:cNvPicPr>
            <a:picLocks noChangeAspect="1"/>
          </p:cNvPicPr>
          <p:nvPr/>
        </p:nvPicPr>
        <p:blipFill>
          <a:blip r:embed="rId3"/>
          <a:stretch>
            <a:fillRect/>
          </a:stretch>
        </p:blipFill>
        <p:spPr>
          <a:xfrm>
            <a:off x="6466295" y="3161340"/>
            <a:ext cx="4635084" cy="2860509"/>
          </a:xfrm>
          <a:prstGeom prst="rect">
            <a:avLst/>
          </a:prstGeom>
        </p:spPr>
      </p:pic>
    </p:spTree>
    <p:extLst>
      <p:ext uri="{BB962C8B-B14F-4D97-AF65-F5344CB8AC3E}">
        <p14:creationId xmlns:p14="http://schemas.microsoft.com/office/powerpoint/2010/main" val="360628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Function + script: output (aggregate outcomes)</a:t>
            </a:r>
            <a:endParaRPr lang="en-GB" sz="4000" b="1" dirty="0"/>
          </a:p>
        </p:txBody>
      </p:sp>
      <p:pic>
        <p:nvPicPr>
          <p:cNvPr id="2" name="Picture 1"/>
          <p:cNvPicPr>
            <a:picLocks noChangeAspect="1"/>
          </p:cNvPicPr>
          <p:nvPr/>
        </p:nvPicPr>
        <p:blipFill>
          <a:blip r:embed="rId2"/>
          <a:stretch>
            <a:fillRect/>
          </a:stretch>
        </p:blipFill>
        <p:spPr>
          <a:xfrm>
            <a:off x="411353" y="1515547"/>
            <a:ext cx="5968586" cy="3683470"/>
          </a:xfrm>
          <a:prstGeom prst="rect">
            <a:avLst/>
          </a:prstGeom>
        </p:spPr>
      </p:pic>
      <p:pic>
        <p:nvPicPr>
          <p:cNvPr id="4" name="Picture 3"/>
          <p:cNvPicPr>
            <a:picLocks noChangeAspect="1"/>
          </p:cNvPicPr>
          <p:nvPr/>
        </p:nvPicPr>
        <p:blipFill>
          <a:blip r:embed="rId3"/>
          <a:stretch>
            <a:fillRect/>
          </a:stretch>
        </p:blipFill>
        <p:spPr>
          <a:xfrm>
            <a:off x="6379939" y="1776550"/>
            <a:ext cx="5079997" cy="3135084"/>
          </a:xfrm>
          <a:prstGeom prst="rect">
            <a:avLst/>
          </a:prstGeom>
        </p:spPr>
      </p:pic>
    </p:spTree>
    <p:extLst>
      <p:ext uri="{BB962C8B-B14F-4D97-AF65-F5344CB8AC3E}">
        <p14:creationId xmlns:p14="http://schemas.microsoft.com/office/powerpoint/2010/main" val="92257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endParaRPr lang="en-GB" sz="2000" dirty="0" smtClean="0">
              <a:latin typeface="+mn-lt"/>
            </a:endParaRP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PMSLT: Summary</a:t>
            </a:r>
            <a:endParaRPr lang="en-GB" sz="4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826672"/>
            <a:ext cx="10147949" cy="6031328"/>
          </a:xfrm>
          <a:prstGeom prst="rect">
            <a:avLst/>
          </a:prstGeom>
        </p:spPr>
      </p:pic>
    </p:spTree>
    <p:extLst>
      <p:ext uri="{BB962C8B-B14F-4D97-AF65-F5344CB8AC3E}">
        <p14:creationId xmlns:p14="http://schemas.microsoft.com/office/powerpoint/2010/main" val="3213776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endParaRPr lang="en-GB" sz="2000" dirty="0" smtClean="0">
              <a:latin typeface="+mn-lt"/>
            </a:endParaRP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PMSLT: Summary inputs</a:t>
            </a:r>
            <a:endParaRPr lang="en-GB" sz="4000" b="1" dirty="0"/>
          </a:p>
        </p:txBody>
      </p:sp>
      <p:pic>
        <p:nvPicPr>
          <p:cNvPr id="7" name="Picture 6"/>
          <p:cNvPicPr>
            <a:picLocks noChangeAspect="1"/>
          </p:cNvPicPr>
          <p:nvPr/>
        </p:nvPicPr>
        <p:blipFill>
          <a:blip r:embed="rId3"/>
          <a:stretch>
            <a:fillRect/>
          </a:stretch>
        </p:blipFill>
        <p:spPr>
          <a:xfrm>
            <a:off x="1724297" y="1273070"/>
            <a:ext cx="7814137" cy="4722769"/>
          </a:xfrm>
          <a:prstGeom prst="rect">
            <a:avLst/>
          </a:prstGeom>
        </p:spPr>
      </p:pic>
    </p:spTree>
    <p:extLst>
      <p:ext uri="{BB962C8B-B14F-4D97-AF65-F5344CB8AC3E}">
        <p14:creationId xmlns:p14="http://schemas.microsoft.com/office/powerpoint/2010/main" val="388269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3137764" y="196042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r>
              <a:rPr lang="en-GB" sz="2400" dirty="0">
                <a:latin typeface="+mn-lt"/>
              </a:rPr>
              <a:t>Q</a:t>
            </a:r>
            <a:r>
              <a:rPr lang="en-GB" sz="2400" dirty="0" smtClean="0">
                <a:latin typeface="+mn-lt"/>
              </a:rPr>
              <a:t>uantify the health impact of changes in exposure to health risk factors</a:t>
            </a:r>
          </a:p>
          <a:p>
            <a:pPr marL="571500" indent="-571500">
              <a:lnSpc>
                <a:spcPct val="100000"/>
              </a:lnSpc>
              <a:spcBef>
                <a:spcPts val="0"/>
              </a:spcBef>
              <a:buFont typeface="Arial" panose="020B0604020202020204" pitchFamily="34" charset="0"/>
              <a:buChar char="•"/>
            </a:pPr>
            <a:r>
              <a:rPr lang="en-GB" sz="2400" dirty="0" smtClean="0">
                <a:latin typeface="+mn-lt"/>
              </a:rPr>
              <a:t>Comparative risk assessment tool: what if?</a:t>
            </a:r>
          </a:p>
          <a:p>
            <a:pPr marL="571500" indent="-571500">
              <a:lnSpc>
                <a:spcPct val="100000"/>
              </a:lnSpc>
              <a:spcBef>
                <a:spcPts val="0"/>
              </a:spcBef>
              <a:buFont typeface="Arial" panose="020B0604020202020204" pitchFamily="34" charset="0"/>
              <a:buChar char="•"/>
            </a:pPr>
            <a:r>
              <a:rPr lang="en-GB" sz="2400" dirty="0" smtClean="0">
                <a:latin typeface="+mn-lt"/>
              </a:rPr>
              <a:t>Comparison of a policy scenario/intervention with baseline scenario</a:t>
            </a:r>
            <a:endParaRPr lang="en-GB" dirty="0" smtClean="0"/>
          </a:p>
        </p:txBody>
      </p:sp>
      <p:sp>
        <p:nvSpPr>
          <p:cNvPr id="2" name="TextBox 1"/>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Health simulation modelling tool</a:t>
            </a:r>
            <a:endParaRPr lang="en-GB" sz="3200" b="1" dirty="0"/>
          </a:p>
        </p:txBody>
      </p:sp>
      <p:sp>
        <p:nvSpPr>
          <p:cNvPr id="8" name="Left Brace 7"/>
          <p:cNvSpPr/>
          <p:nvPr/>
        </p:nvSpPr>
        <p:spPr>
          <a:xfrm>
            <a:off x="2817988" y="2442755"/>
            <a:ext cx="418130" cy="184662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2891941" y="4832547"/>
            <a:ext cx="251015" cy="14499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83326" y="3104459"/>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What for?</a:t>
            </a:r>
            <a:endParaRPr lang="en-GB" sz="2800" dirty="0"/>
          </a:p>
        </p:txBody>
      </p:sp>
      <p:sp>
        <p:nvSpPr>
          <p:cNvPr id="11" name="TextBox 10"/>
          <p:cNvSpPr txBox="1"/>
          <p:nvPr/>
        </p:nvSpPr>
        <p:spPr>
          <a:xfrm>
            <a:off x="483326" y="5295926"/>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Applications</a:t>
            </a:r>
            <a:endParaRPr lang="en-GB" sz="2800" dirty="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3" name="TextBox 12"/>
          <p:cNvSpPr txBox="1"/>
          <p:nvPr/>
        </p:nvSpPr>
        <p:spPr>
          <a:xfrm>
            <a:off x="3236116" y="4792800"/>
            <a:ext cx="8254963"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Chronic disease modelling studies</a:t>
            </a:r>
          </a:p>
          <a:p>
            <a:pPr marL="285750" indent="-285750">
              <a:buFont typeface="Arial" panose="020B0604020202020204" pitchFamily="34" charset="0"/>
              <a:buChar char="•"/>
            </a:pPr>
            <a:r>
              <a:rPr lang="en-GB" sz="2400" dirty="0" smtClean="0"/>
              <a:t>Assessing Cost Effectiveness in </a:t>
            </a:r>
            <a:r>
              <a:rPr lang="en-GB" sz="2400" dirty="0"/>
              <a:t>P</a:t>
            </a:r>
            <a:r>
              <a:rPr lang="en-GB" sz="2400" dirty="0" smtClean="0"/>
              <a:t>revention (Australia)</a:t>
            </a:r>
          </a:p>
          <a:p>
            <a:pPr marL="285750" indent="-285750">
              <a:buFont typeface="Arial" panose="020B0604020202020204" pitchFamily="34" charset="0"/>
              <a:buChar char="•"/>
            </a:pPr>
            <a:r>
              <a:rPr lang="en-GB" sz="2400" dirty="0"/>
              <a:t>Burden of Disease Epidemiology, Equity &amp; Cost-Effectiveness Programme (BODE³</a:t>
            </a:r>
            <a:r>
              <a:rPr lang="en-GB" sz="2400" dirty="0" smtClean="0"/>
              <a:t>) (New Zealand)</a:t>
            </a:r>
            <a:endParaRPr lang="en-GB" sz="2400" dirty="0"/>
          </a:p>
        </p:txBody>
      </p:sp>
    </p:spTree>
    <p:extLst>
      <p:ext uri="{BB962C8B-B14F-4D97-AF65-F5344CB8AC3E}">
        <p14:creationId xmlns:p14="http://schemas.microsoft.com/office/powerpoint/2010/main" val="337061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r>
              <a:rPr lang="en-GB" sz="2800" b="1" dirty="0" smtClean="0">
                <a:latin typeface="+mn-lt"/>
              </a:rPr>
              <a:t>Model assumptions: </a:t>
            </a:r>
          </a:p>
          <a:p>
            <a:pPr marL="342900" indent="-342900">
              <a:lnSpc>
                <a:spcPct val="124000"/>
              </a:lnSpc>
              <a:spcBef>
                <a:spcPts val="600"/>
              </a:spcBef>
              <a:buFont typeface="Arial" panose="020B0604020202020204" pitchFamily="34" charset="0"/>
              <a:buChar char="•"/>
            </a:pPr>
            <a:r>
              <a:rPr lang="en-GB" sz="2000" dirty="0" smtClean="0">
                <a:latin typeface="+mn-lt"/>
              </a:rPr>
              <a:t>The incidence of a disease should be independent from all causes of death, except its own disease specific mortality</a:t>
            </a:r>
            <a:endParaRPr lang="en-GB" sz="2000" b="1"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 incidences are independent</a:t>
            </a:r>
            <a:endParaRPr lang="en-GB" sz="2000"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All causes of death are independent</a:t>
            </a:r>
          </a:p>
          <a:p>
            <a:pPr marL="342900" indent="-342900">
              <a:lnSpc>
                <a:spcPct val="124000"/>
              </a:lnSpc>
              <a:spcBef>
                <a:spcPts val="600"/>
              </a:spcBef>
              <a:buFont typeface="Arial" panose="020B0604020202020204" pitchFamily="34" charset="0"/>
              <a:buChar char="•"/>
            </a:pPr>
            <a:r>
              <a:rPr lang="en-GB" sz="2000" dirty="0" smtClean="0">
                <a:latin typeface="+mn-lt"/>
              </a:rPr>
              <a:t>Markov type model: </a:t>
            </a:r>
            <a:r>
              <a:rPr lang="en-GB" sz="2000" dirty="0" err="1" smtClean="0">
                <a:latin typeface="+mn-lt"/>
              </a:rPr>
              <a:t>markovian</a:t>
            </a:r>
            <a:r>
              <a:rPr lang="en-GB" sz="2000" dirty="0" smtClean="0">
                <a:latin typeface="+mn-lt"/>
              </a:rPr>
              <a:t> assumption, current state occupancy is not related to occupancy in an earlier state. </a:t>
            </a: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476200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5" name="TextBox 4"/>
          <p:cNvSpPr txBox="1"/>
          <p:nvPr/>
        </p:nvSpPr>
        <p:spPr>
          <a:xfrm>
            <a:off x="583475" y="2375591"/>
            <a:ext cx="1042416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Data</a:t>
            </a:r>
            <a:r>
              <a:rPr lang="en-GB" sz="2400" dirty="0"/>
              <a:t> </a:t>
            </a:r>
            <a:r>
              <a:rPr lang="en-GB" sz="2400" dirty="0" smtClean="0"/>
              <a:t>inputs for disease life table: requires processing with </a:t>
            </a:r>
            <a:r>
              <a:rPr lang="en-GB" sz="2400" dirty="0" err="1" smtClean="0"/>
              <a:t>Dismod</a:t>
            </a:r>
            <a:r>
              <a:rPr lang="en-GB" sz="2400" dirty="0" smtClean="0"/>
              <a:t> II (or think of alternatives)</a:t>
            </a:r>
          </a:p>
          <a:p>
            <a:pPr marL="285750" indent="-285750">
              <a:buFont typeface="Arial" panose="020B0604020202020204" pitchFamily="34" charset="0"/>
              <a:buChar char="•"/>
            </a:pPr>
            <a:r>
              <a:rPr lang="en-GB" sz="2400" dirty="0" smtClean="0"/>
              <a:t>Data intensity? </a:t>
            </a:r>
          </a:p>
          <a:p>
            <a:pPr marL="285750" indent="-285750">
              <a:buFont typeface="Arial" panose="020B0604020202020204" pitchFamily="34" charset="0"/>
              <a:buChar char="•"/>
            </a:pPr>
            <a:r>
              <a:rPr lang="en-GB" sz="2400" dirty="0" smtClean="0"/>
              <a:t>More realistic more data needs (e.g. trends)</a:t>
            </a:r>
          </a:p>
        </p:txBody>
      </p:sp>
      <p:sp>
        <p:nvSpPr>
          <p:cNvPr id="6" name="TextBox 5"/>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Challenges</a:t>
            </a:r>
            <a:endParaRPr lang="en-GB" sz="3200" b="1" dirty="0"/>
          </a:p>
        </p:txBody>
      </p:sp>
      <p:sp>
        <p:nvSpPr>
          <p:cNvPr id="7" name="TextBox 6"/>
          <p:cNvSpPr txBox="1"/>
          <p:nvPr/>
        </p:nvSpPr>
        <p:spPr>
          <a:xfrm>
            <a:off x="0" y="4058339"/>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Discussion</a:t>
            </a:r>
            <a:endParaRPr lang="en-GB" sz="3200" b="1" dirty="0"/>
          </a:p>
        </p:txBody>
      </p:sp>
      <p:sp>
        <p:nvSpPr>
          <p:cNvPr id="8" name="TextBox 7"/>
          <p:cNvSpPr txBox="1"/>
          <p:nvPr/>
        </p:nvSpPr>
        <p:spPr>
          <a:xfrm>
            <a:off x="583475" y="4817757"/>
            <a:ext cx="10424160"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smtClean="0"/>
              <a:t>GBD data at the national level for most case studies. Use rates adjustments based on mortality rates. </a:t>
            </a:r>
          </a:p>
          <a:p>
            <a:pPr marL="285750" indent="-285750">
              <a:lnSpc>
                <a:spcPct val="150000"/>
              </a:lnSpc>
              <a:buFont typeface="Arial" panose="020B0604020202020204" pitchFamily="34" charset="0"/>
              <a:buChar char="•"/>
            </a:pPr>
            <a:r>
              <a:rPr lang="en-GB" sz="2400" dirty="0" err="1" smtClean="0"/>
              <a:t>Dismod</a:t>
            </a:r>
            <a:r>
              <a:rPr lang="en-GB" sz="2400" dirty="0" smtClean="0"/>
              <a:t> II, what can we do about it? </a:t>
            </a:r>
          </a:p>
        </p:txBody>
      </p:sp>
    </p:spTree>
    <p:extLst>
      <p:ext uri="{BB962C8B-B14F-4D97-AF65-F5344CB8AC3E}">
        <p14:creationId xmlns:p14="http://schemas.microsoft.com/office/powerpoint/2010/main" val="2854674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65759" y="3051299"/>
            <a:ext cx="2305595" cy="940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r>
              <a:rPr lang="en-GB" sz="2400" dirty="0" smtClean="0">
                <a:latin typeface="+mn-lt"/>
              </a:rPr>
              <a:t>By age-cohort and sex</a:t>
            </a:r>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Outputs</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2" name="Left Brace 1"/>
          <p:cNvSpPr/>
          <p:nvPr/>
        </p:nvSpPr>
        <p:spPr>
          <a:xfrm>
            <a:off x="2746205" y="2399327"/>
            <a:ext cx="297441" cy="22467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3199879" y="2399327"/>
            <a:ext cx="5108578" cy="2246769"/>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sz="2400" dirty="0" smtClean="0"/>
              <a:t>Health-adjusted life years: like QALYs </a:t>
            </a:r>
          </a:p>
          <a:p>
            <a:pPr marL="285750" indent="-285750">
              <a:spcBef>
                <a:spcPts val="600"/>
              </a:spcBef>
              <a:buFont typeface="Arial" panose="020B0604020202020204" pitchFamily="34" charset="0"/>
              <a:buChar char="•"/>
            </a:pPr>
            <a:r>
              <a:rPr lang="en-GB" sz="2400" dirty="0" smtClean="0"/>
              <a:t>Life years</a:t>
            </a:r>
          </a:p>
          <a:p>
            <a:pPr marL="285750" indent="-285750">
              <a:spcBef>
                <a:spcPts val="600"/>
              </a:spcBef>
              <a:buFont typeface="Arial" panose="020B0604020202020204" pitchFamily="34" charset="0"/>
              <a:buChar char="•"/>
            </a:pPr>
            <a:r>
              <a:rPr lang="en-GB" sz="2400" dirty="0" smtClean="0"/>
              <a:t>Disease mortality and incidence</a:t>
            </a:r>
          </a:p>
          <a:p>
            <a:pPr marL="285750" indent="-285750">
              <a:spcBef>
                <a:spcPts val="600"/>
              </a:spcBef>
              <a:buFont typeface="Arial" panose="020B0604020202020204" pitchFamily="34" charset="0"/>
              <a:buChar char="•"/>
            </a:pPr>
            <a:r>
              <a:rPr lang="en-GB" sz="2400" dirty="0" smtClean="0"/>
              <a:t>Life expectancy</a:t>
            </a:r>
          </a:p>
          <a:p>
            <a:pPr marL="285750" indent="-285750">
              <a:spcBef>
                <a:spcPts val="600"/>
              </a:spcBef>
              <a:buFont typeface="Arial" panose="020B0604020202020204" pitchFamily="34" charset="0"/>
              <a:buChar char="•"/>
            </a:pPr>
            <a:r>
              <a:rPr lang="en-GB" sz="2400" dirty="0" smtClean="0"/>
              <a:t>Health adjusted life expectancy</a:t>
            </a:r>
          </a:p>
        </p:txBody>
      </p:sp>
      <p:sp>
        <p:nvSpPr>
          <p:cNvPr id="7" name="TextBox 6"/>
          <p:cNvSpPr txBox="1"/>
          <p:nvPr/>
        </p:nvSpPr>
        <p:spPr>
          <a:xfrm>
            <a:off x="3566539" y="5312266"/>
            <a:ext cx="4629344" cy="830997"/>
          </a:xfrm>
          <a:prstGeom prst="rect">
            <a:avLst/>
          </a:prstGeom>
          <a:noFill/>
        </p:spPr>
        <p:txBody>
          <a:bodyPr wrap="none" rtlCol="0">
            <a:spAutoFit/>
          </a:bodyPr>
          <a:lstStyle/>
          <a:p>
            <a:pPr marL="342900" indent="-342900">
              <a:buFont typeface="Arial" panose="020B0604020202020204" pitchFamily="34" charset="0"/>
              <a:buChar char="•"/>
            </a:pPr>
            <a:r>
              <a:rPr lang="en-GB" sz="2400" dirty="0" smtClean="0"/>
              <a:t>Per simulation year</a:t>
            </a:r>
          </a:p>
          <a:p>
            <a:pPr marL="342900" indent="-342900">
              <a:buFont typeface="Arial" panose="020B0604020202020204" pitchFamily="34" charset="0"/>
              <a:buChar char="•"/>
            </a:pPr>
            <a:r>
              <a:rPr lang="en-GB" sz="2400" dirty="0" smtClean="0"/>
              <a:t>Accumulated over the life course</a:t>
            </a:r>
            <a:endParaRPr lang="en-GB" sz="2400" dirty="0"/>
          </a:p>
        </p:txBody>
      </p:sp>
      <p:sp>
        <p:nvSpPr>
          <p:cNvPr id="11" name="Left Brace 10"/>
          <p:cNvSpPr/>
          <p:nvPr/>
        </p:nvSpPr>
        <p:spPr>
          <a:xfrm rot="16200000">
            <a:off x="5751837" y="1926008"/>
            <a:ext cx="258749" cy="597257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211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pic>
        <p:nvPicPr>
          <p:cNvPr id="3" name="Picture 2"/>
          <p:cNvPicPr>
            <a:picLocks noChangeAspect="1"/>
          </p:cNvPicPr>
          <p:nvPr/>
        </p:nvPicPr>
        <p:blipFill>
          <a:blip r:embed="rId3"/>
          <a:stretch>
            <a:fillRect/>
          </a:stretch>
        </p:blipFill>
        <p:spPr>
          <a:xfrm>
            <a:off x="326572" y="2403565"/>
            <a:ext cx="5251268" cy="3721449"/>
          </a:xfrm>
          <a:prstGeom prst="rect">
            <a:avLst/>
          </a:prstGeom>
        </p:spPr>
      </p:pic>
      <p:pic>
        <p:nvPicPr>
          <p:cNvPr id="6" name="Picture 5"/>
          <p:cNvPicPr>
            <a:picLocks noChangeAspect="1"/>
          </p:cNvPicPr>
          <p:nvPr/>
        </p:nvPicPr>
        <p:blipFill>
          <a:blip r:embed="rId4"/>
          <a:stretch>
            <a:fillRect/>
          </a:stretch>
        </p:blipFill>
        <p:spPr>
          <a:xfrm>
            <a:off x="5792377" y="2612885"/>
            <a:ext cx="5697405" cy="2536880"/>
          </a:xfrm>
          <a:prstGeom prst="rect">
            <a:avLst/>
          </a:prstGeom>
        </p:spPr>
      </p:pic>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Scientific development </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014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Contribution to ITHIMR</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258" y="2547257"/>
            <a:ext cx="6791596" cy="3695045"/>
          </a:xfrm>
          <a:prstGeom prst="rect">
            <a:avLst/>
          </a:prstGeom>
        </p:spPr>
      </p:pic>
    </p:spTree>
    <p:extLst>
      <p:ext uri="{BB962C8B-B14F-4D97-AF65-F5344CB8AC3E}">
        <p14:creationId xmlns:p14="http://schemas.microsoft.com/office/powerpoint/2010/main" val="364126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Main differences with ITHIM</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3" name="TextBox 2"/>
          <p:cNvSpPr txBox="1"/>
          <p:nvPr/>
        </p:nvSpPr>
        <p:spPr>
          <a:xfrm>
            <a:off x="739063" y="3099675"/>
            <a:ext cx="1989199" cy="400110"/>
          </a:xfrm>
          <a:prstGeom prst="rect">
            <a:avLst/>
          </a:prstGeom>
          <a:noFill/>
        </p:spPr>
        <p:txBody>
          <a:bodyPr wrap="none" rtlCol="0">
            <a:spAutoFit/>
          </a:bodyPr>
          <a:lstStyle/>
          <a:p>
            <a:r>
              <a:rPr lang="en-GB" sz="2000" b="1" dirty="0" smtClean="0"/>
              <a:t>Time component</a:t>
            </a:r>
            <a:endParaRPr lang="en-GB" sz="2000" b="1" dirty="0"/>
          </a:p>
        </p:txBody>
      </p:sp>
      <p:sp>
        <p:nvSpPr>
          <p:cNvPr id="4" name="Right Arrow 3"/>
          <p:cNvSpPr/>
          <p:nvPr/>
        </p:nvSpPr>
        <p:spPr>
          <a:xfrm>
            <a:off x="2954919" y="3124549"/>
            <a:ext cx="978408"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933327" y="3099675"/>
            <a:ext cx="3163110" cy="400110"/>
          </a:xfrm>
          <a:prstGeom prst="rect">
            <a:avLst/>
          </a:prstGeom>
          <a:noFill/>
        </p:spPr>
        <p:txBody>
          <a:bodyPr wrap="none" rtlCol="0">
            <a:spAutoFit/>
          </a:bodyPr>
          <a:lstStyle/>
          <a:p>
            <a:r>
              <a:rPr lang="en-GB" sz="2000" b="1" dirty="0" smtClean="0"/>
              <a:t>Cohorts modelled over time</a:t>
            </a:r>
            <a:endParaRPr lang="en-GB" sz="2000" b="1" dirty="0"/>
          </a:p>
        </p:txBody>
      </p:sp>
      <p:sp>
        <p:nvSpPr>
          <p:cNvPr id="5" name="Left Brace 4"/>
          <p:cNvSpPr/>
          <p:nvPr/>
        </p:nvSpPr>
        <p:spPr>
          <a:xfrm>
            <a:off x="7188601" y="2445752"/>
            <a:ext cx="420931" cy="175484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7609532" y="2410280"/>
            <a:ext cx="4160532"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Include diseases’ trends (incidence/case fatality)</a:t>
            </a:r>
          </a:p>
          <a:p>
            <a:pPr marL="285750" indent="-285750">
              <a:buFont typeface="Arial" panose="020B0604020202020204" pitchFamily="34" charset="0"/>
              <a:buChar char="•"/>
            </a:pPr>
            <a:r>
              <a:rPr lang="en-GB" dirty="0" smtClean="0"/>
              <a:t>Time lags exposure to incidence/case fatality</a:t>
            </a:r>
          </a:p>
          <a:p>
            <a:r>
              <a:rPr lang="en-GB" dirty="0" smtClean="0"/>
              <a:t>(via the PIF)</a:t>
            </a:r>
          </a:p>
          <a:p>
            <a:pPr marL="285750" indent="-285750">
              <a:buFont typeface="Arial" panose="020B0604020202020204" pitchFamily="34" charset="0"/>
              <a:buChar char="•"/>
            </a:pPr>
            <a:r>
              <a:rPr lang="en-GB" dirty="0" smtClean="0"/>
              <a:t>Population growth </a:t>
            </a:r>
          </a:p>
          <a:p>
            <a:endParaRPr lang="en-GB" dirty="0"/>
          </a:p>
        </p:txBody>
      </p:sp>
      <p:sp>
        <p:nvSpPr>
          <p:cNvPr id="11" name="TextBox 10"/>
          <p:cNvSpPr txBox="1"/>
          <p:nvPr/>
        </p:nvSpPr>
        <p:spPr>
          <a:xfrm>
            <a:off x="734864" y="4112567"/>
            <a:ext cx="1876476" cy="400110"/>
          </a:xfrm>
          <a:prstGeom prst="rect">
            <a:avLst/>
          </a:prstGeom>
          <a:noFill/>
        </p:spPr>
        <p:txBody>
          <a:bodyPr wrap="none" rtlCol="0">
            <a:spAutoFit/>
          </a:bodyPr>
          <a:lstStyle/>
          <a:p>
            <a:r>
              <a:rPr lang="en-GB" sz="2000" b="1" dirty="0" smtClean="0"/>
              <a:t>Year of life/YLLs</a:t>
            </a:r>
            <a:endParaRPr lang="en-GB" sz="2000" b="1" dirty="0"/>
          </a:p>
        </p:txBody>
      </p:sp>
      <p:sp>
        <p:nvSpPr>
          <p:cNvPr id="13" name="Right Arrow 12"/>
          <p:cNvSpPr/>
          <p:nvPr/>
        </p:nvSpPr>
        <p:spPr>
          <a:xfrm>
            <a:off x="2986367" y="4112567"/>
            <a:ext cx="978408"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3984700" y="4016102"/>
            <a:ext cx="3345990" cy="707886"/>
          </a:xfrm>
          <a:prstGeom prst="rect">
            <a:avLst/>
          </a:prstGeom>
          <a:noFill/>
        </p:spPr>
        <p:txBody>
          <a:bodyPr wrap="square" rtlCol="0">
            <a:spAutoFit/>
          </a:bodyPr>
          <a:lstStyle/>
          <a:p>
            <a:r>
              <a:rPr lang="en-GB" sz="2000" b="1" dirty="0" smtClean="0"/>
              <a:t>Based on observed mortality rates</a:t>
            </a:r>
            <a:endParaRPr lang="en-GB" sz="2000" b="1" dirty="0"/>
          </a:p>
        </p:txBody>
      </p:sp>
      <p:sp>
        <p:nvSpPr>
          <p:cNvPr id="18" name="TextBox 17"/>
          <p:cNvSpPr txBox="1"/>
          <p:nvPr/>
        </p:nvSpPr>
        <p:spPr>
          <a:xfrm>
            <a:off x="6951998" y="3901582"/>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
        <p:nvSpPr>
          <p:cNvPr id="19" name="TextBox 18"/>
          <p:cNvSpPr txBox="1"/>
          <p:nvPr/>
        </p:nvSpPr>
        <p:spPr>
          <a:xfrm>
            <a:off x="734864" y="5213701"/>
            <a:ext cx="2271428" cy="1015663"/>
          </a:xfrm>
          <a:prstGeom prst="rect">
            <a:avLst/>
          </a:prstGeom>
          <a:noFill/>
        </p:spPr>
        <p:txBody>
          <a:bodyPr wrap="square" rtlCol="0">
            <a:spAutoFit/>
          </a:bodyPr>
          <a:lstStyle/>
          <a:p>
            <a:r>
              <a:rPr lang="en-GB" sz="2000" b="1" dirty="0" smtClean="0"/>
              <a:t>Impact of disability on increased life expectancy</a:t>
            </a:r>
            <a:endParaRPr lang="en-GB" sz="2000" b="1" dirty="0"/>
          </a:p>
        </p:txBody>
      </p:sp>
      <p:sp>
        <p:nvSpPr>
          <p:cNvPr id="20" name="Right Arrow 19"/>
          <p:cNvSpPr/>
          <p:nvPr/>
        </p:nvSpPr>
        <p:spPr>
          <a:xfrm>
            <a:off x="3006292" y="5431028"/>
            <a:ext cx="978408"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984700" y="5240305"/>
            <a:ext cx="3345990" cy="707886"/>
          </a:xfrm>
          <a:prstGeom prst="rect">
            <a:avLst/>
          </a:prstGeom>
          <a:noFill/>
        </p:spPr>
        <p:txBody>
          <a:bodyPr wrap="square" rtlCol="0">
            <a:spAutoFit/>
          </a:bodyPr>
          <a:lstStyle/>
          <a:p>
            <a:r>
              <a:rPr lang="en-GB" sz="2000" b="1" dirty="0" smtClean="0"/>
              <a:t>Burden of disease shift to later years</a:t>
            </a:r>
            <a:endParaRPr lang="en-GB" sz="2000" b="1" dirty="0"/>
          </a:p>
        </p:txBody>
      </p:sp>
    </p:spTree>
    <p:extLst>
      <p:ext uri="{BB962C8B-B14F-4D97-AF65-F5344CB8AC3E}">
        <p14:creationId xmlns:p14="http://schemas.microsoft.com/office/powerpoint/2010/main" val="194447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grpSp>
        <p:nvGrpSpPr>
          <p:cNvPr id="2" name="Group 1"/>
          <p:cNvGrpSpPr/>
          <p:nvPr/>
        </p:nvGrpSpPr>
        <p:grpSpPr>
          <a:xfrm>
            <a:off x="407313" y="1241849"/>
            <a:ext cx="11175086" cy="5439831"/>
            <a:chOff x="407313" y="1241849"/>
            <a:chExt cx="11175086" cy="5439831"/>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15" name="TextBox 14"/>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18" name="TextBox 1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19" name="TextBox 1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25" name="Straight Connector 24"/>
            <p:cNvCxnSpPr>
              <a:stCxn id="1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31" name="Straight Arrow Connector 30"/>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2757760" y="2709999"/>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grpSp>
    </p:spTree>
    <p:extLst>
      <p:ext uri="{BB962C8B-B14F-4D97-AF65-F5344CB8AC3E}">
        <p14:creationId xmlns:p14="http://schemas.microsoft.com/office/powerpoint/2010/main" val="1206579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9939" y="3245479"/>
            <a:ext cx="10997078"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smtClean="0"/>
              <a:t>Adds disability adjustment to life years lived                prevalent years lived with disability rate (</a:t>
            </a:r>
            <a:r>
              <a:rPr lang="en-GB" sz="2000" dirty="0" err="1" smtClean="0"/>
              <a:t>pYLDs</a:t>
            </a:r>
            <a:r>
              <a:rPr lang="en-GB" sz="2000" dirty="0" smtClean="0"/>
              <a:t>)</a:t>
            </a:r>
          </a:p>
          <a:p>
            <a:pPr marL="285750" indent="-285750">
              <a:lnSpc>
                <a:spcPct val="200000"/>
              </a:lnSpc>
              <a:buFont typeface="Arial" panose="020B0604020202020204" pitchFamily="34" charset="0"/>
              <a:buChar char="•"/>
            </a:pPr>
            <a:r>
              <a:rPr lang="en-GB" sz="2000" dirty="0" smtClean="0"/>
              <a:t>Health adjusted life years              Life years lived*</a:t>
            </a:r>
            <a:r>
              <a:rPr lang="en-GB" sz="2000" dirty="0" err="1" smtClean="0"/>
              <a:t>pYLDsrate</a:t>
            </a:r>
            <a:endParaRPr lang="en-GB" sz="2000" dirty="0" smtClean="0"/>
          </a:p>
          <a:p>
            <a:pPr marL="285750" indent="-285750">
              <a:lnSpc>
                <a:spcPct val="200000"/>
              </a:lnSpc>
              <a:buFont typeface="Arial" panose="020B0604020202020204" pitchFamily="34" charset="0"/>
              <a:buChar char="•"/>
            </a:pPr>
            <a:r>
              <a:rPr lang="en-GB" sz="2000" dirty="0" smtClean="0"/>
              <a:t>Mechanism of change for scenario analysis: mortality rate and </a:t>
            </a:r>
            <a:r>
              <a:rPr lang="en-GB" sz="2000" dirty="0" err="1" smtClean="0"/>
              <a:t>pYLDrate</a:t>
            </a:r>
            <a:endParaRPr lang="en-GB" sz="2000" dirty="0"/>
          </a:p>
        </p:txBody>
      </p:sp>
      <p:sp>
        <p:nvSpPr>
          <p:cNvPr id="15" name="TextBox 14"/>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cxnSp>
        <p:nvCxnSpPr>
          <p:cNvPr id="16" name="Curved Connector 15"/>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18" name="Straight Arrow Connector 17"/>
          <p:cNvCxnSpPr>
            <a:endCxn id="17"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6142387" y="3638848"/>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
        <p:nvSpPr>
          <p:cNvPr id="20" name="Right Arrow 19"/>
          <p:cNvSpPr/>
          <p:nvPr/>
        </p:nvSpPr>
        <p:spPr>
          <a:xfrm>
            <a:off x="4149844" y="4223011"/>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28117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770460" y="3523068"/>
            <a:ext cx="20588" cy="11747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 name="Oval 2"/>
          <p:cNvSpPr/>
          <p:nvPr/>
        </p:nvSpPr>
        <p:spPr>
          <a:xfrm>
            <a:off x="4097698" y="3741699"/>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4393867" y="441304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2165743" y="3140820"/>
            <a:ext cx="1325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t>PrevYLDrate</a:t>
            </a:r>
            <a:endParaRPr lang="en-GB" dirty="0" smtClean="0"/>
          </a:p>
        </p:txBody>
      </p:sp>
      <p:cxnSp>
        <p:nvCxnSpPr>
          <p:cNvPr id="55" name="Straight Arrow Connector 54"/>
          <p:cNvCxnSpPr>
            <a:stCxn id="54" idx="0"/>
          </p:cNvCxnSpPr>
          <p:nvPr/>
        </p:nvCxnSpPr>
        <p:spPr>
          <a:xfrm flipH="1" flipV="1">
            <a:off x="2828392" y="2674636"/>
            <a:ext cx="1" cy="466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58" name="TextBox 5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59" name="TextBox 5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cxnSp>
        <p:nvCxnSpPr>
          <p:cNvPr id="60" name="Straight Connector 59"/>
          <p:cNvCxnSpPr>
            <a:stCxn id="5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364606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4837</TotalTime>
  <Words>1306</Words>
  <Application>Microsoft Office PowerPoint</Application>
  <PresentationFormat>Widescreen</PresentationFormat>
  <Paragraphs>301</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Symbol</vt:lpstr>
      <vt:lpstr>Times New Roman</vt:lpstr>
      <vt:lpstr>Office Theme</vt:lpstr>
      <vt:lpstr>Proportional multi-state life table model</vt:lpstr>
      <vt:lpstr>Proportional multi-state life table model</vt:lpstr>
      <vt:lpstr>Proportional multi-state life table model</vt:lpstr>
      <vt:lpstr>Proportional multi-state life table model</vt:lpstr>
      <vt:lpstr>Proportional multi-state life table model</vt:lpstr>
      <vt:lpstr>Proportional multi-state life table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Clinical School Computing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Belen Zapata-Diomedi</dc:creator>
  <cp:lastModifiedBy>Belen Zapata-Diomedi</cp:lastModifiedBy>
  <cp:revision>206</cp:revision>
  <dcterms:created xsi:type="dcterms:W3CDTF">2018-02-01T14:30:06Z</dcterms:created>
  <dcterms:modified xsi:type="dcterms:W3CDTF">2018-04-25T11:48:46Z</dcterms:modified>
</cp:coreProperties>
</file>