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1" r:id="rId2"/>
    <p:sldId id="270" r:id="rId3"/>
    <p:sldId id="268" r:id="rId4"/>
    <p:sldId id="266" r:id="rId5"/>
    <p:sldId id="280" r:id="rId6"/>
    <p:sldId id="281" r:id="rId7"/>
    <p:sldId id="260" r:id="rId8"/>
    <p:sldId id="274" r:id="rId9"/>
    <p:sldId id="273" r:id="rId10"/>
    <p:sldId id="263" r:id="rId11"/>
    <p:sldId id="282" r:id="rId12"/>
    <p:sldId id="277" r:id="rId13"/>
    <p:sldId id="256" r:id="rId14"/>
    <p:sldId id="278" r:id="rId15"/>
    <p:sldId id="262" r:id="rId16"/>
    <p:sldId id="286" r:id="rId17"/>
    <p:sldId id="287" r:id="rId18"/>
    <p:sldId id="264" r:id="rId19"/>
    <p:sldId id="289" r:id="rId20"/>
    <p:sldId id="283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40" autoAdjust="0"/>
    <p:restoredTop sz="78475" autoAdjust="0"/>
  </p:normalViewPr>
  <p:slideViewPr>
    <p:cSldViewPr snapToGrid="0">
      <p:cViewPr varScale="1">
        <p:scale>
          <a:sx n="73" d="100"/>
          <a:sy n="73" d="100"/>
        </p:scale>
        <p:origin x="5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87EDB-1A2C-4B2E-83A8-5842A14D9950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7C338-4380-4862-9BB2-E14908266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9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C338-4380-4862-9BB2-E1490826630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526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Alternative data inputs to be discussed.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C338-4380-4862-9BB2-E1490826630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595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Alternative data inputs to be discussed.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C338-4380-4862-9BB2-E1490826630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445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Alternative data inputs to be discussed.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C338-4380-4862-9BB2-E1490826630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642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C338-4380-4862-9BB2-E1490826630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423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I am only writing equations out of the table when these are too long to fit 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C338-4380-4862-9BB2-E1490826630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370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C338-4380-4862-9BB2-E1490826630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34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C338-4380-4862-9BB2-E1490826630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402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C338-4380-4862-9BB2-E1490826630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76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C338-4380-4862-9BB2-E1490826630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7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C338-4380-4862-9BB2-E1490826630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030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C338-4380-4862-9BB2-E1490826630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534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C338-4380-4862-9BB2-E1490826630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51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C338-4380-4862-9BB2-E1490826630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199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C338-4380-4862-9BB2-E1490826630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086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Basic model infrastructure.</a:t>
            </a:r>
            <a:r>
              <a:rPr lang="en-GB" baseline="0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C338-4380-4862-9BB2-E1490826630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073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C338-4380-4862-9BB2-E1490826630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09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C338-4380-4862-9BB2-E1490826630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0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4FD3-4A6B-46FF-925D-7C09BFC1FBE9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D154-3FFC-4601-9F92-6FFF8134E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66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4FD3-4A6B-46FF-925D-7C09BFC1FBE9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D154-3FFC-4601-9F92-6FFF8134E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18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4FD3-4A6B-46FF-925D-7C09BFC1FBE9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D154-3FFC-4601-9F92-6FFF8134E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21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4FD3-4A6B-46FF-925D-7C09BFC1FBE9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D154-3FFC-4601-9F92-6FFF8134E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1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4FD3-4A6B-46FF-925D-7C09BFC1FBE9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D154-3FFC-4601-9F92-6FFF8134E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13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4FD3-4A6B-46FF-925D-7C09BFC1FBE9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D154-3FFC-4601-9F92-6FFF8134E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70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4FD3-4A6B-46FF-925D-7C09BFC1FBE9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D154-3FFC-4601-9F92-6FFF8134E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29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4FD3-4A6B-46FF-925D-7C09BFC1FBE9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D154-3FFC-4601-9F92-6FFF8134E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4FD3-4A6B-46FF-925D-7C09BFC1FBE9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D154-3FFC-4601-9F92-6FFF8134E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05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4FD3-4A6B-46FF-925D-7C09BFC1FBE9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D154-3FFC-4601-9F92-6FFF8134E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70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4FD3-4A6B-46FF-925D-7C09BFC1FBE9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D154-3FFC-4601-9F92-6FFF8134E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09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4FD3-4A6B-46FF-925D-7C09BFC1FBE9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D154-3FFC-4601-9F92-6FFF8134E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49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4376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ctr"/>
            <a:r>
              <a:rPr lang="en-GB" sz="4000" b="1" dirty="0" smtClean="0"/>
              <a:t>Proportional multi-state life table model</a:t>
            </a:r>
            <a:endParaRPr lang="en-GB" sz="4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6633" y="2237455"/>
            <a:ext cx="8451669" cy="2912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02844" y="5149765"/>
            <a:ext cx="8401476" cy="1338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149532" y="2378591"/>
            <a:ext cx="10162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/>
              <a:t>PMSLT is a simulation model that estimates the effect of changes in the population distribution of risk factor/s in terms of health benefits/</a:t>
            </a:r>
            <a:r>
              <a:rPr lang="en-GB" sz="3200" dirty="0" err="1" smtClean="0"/>
              <a:t>disbenefits</a:t>
            </a:r>
            <a:r>
              <a:rPr lang="en-GB" sz="3200" dirty="0" smtClean="0"/>
              <a:t>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5476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77728"/>
            <a:ext cx="121920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GB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7017" y="2521132"/>
            <a:ext cx="10375900" cy="3422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600" b="1" dirty="0" smtClean="0"/>
          </a:p>
          <a:p>
            <a:pPr marL="457200" indent="-4572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GB" sz="3100" b="1" dirty="0" smtClean="0"/>
              <a:t>Long script (documented in R</a:t>
            </a:r>
            <a:r>
              <a:rPr lang="en-GB" sz="3100" b="1" dirty="0"/>
              <a:t> </a:t>
            </a:r>
            <a:r>
              <a:rPr lang="en-GB" sz="3100" b="1" dirty="0" smtClean="0"/>
              <a:t>Markdown)</a:t>
            </a:r>
          </a:p>
          <a:p>
            <a:pPr marL="457200" indent="-4572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GB" sz="3100" b="1" dirty="0" smtClean="0"/>
              <a:t>Functions</a:t>
            </a:r>
          </a:p>
          <a:p>
            <a:pPr marL="457200" indent="-4572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GB" sz="3100" b="1" dirty="0" smtClean="0"/>
              <a:t>Inputs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GB" sz="3100" b="1" dirty="0" smtClean="0"/>
          </a:p>
          <a:p>
            <a:pPr>
              <a:lnSpc>
                <a:spcPct val="114000"/>
              </a:lnSpc>
            </a:pPr>
            <a:endParaRPr lang="en-GB" sz="2600" b="1" dirty="0" smtClean="0"/>
          </a:p>
          <a:p>
            <a:endParaRPr lang="en-GB" sz="20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12192000" cy="109437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 smtClean="0"/>
              <a:t>Proportional multi-state life table model</a:t>
            </a:r>
            <a:endParaRPr lang="en-GB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10743" y="1677728"/>
            <a:ext cx="2770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R development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20663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77728"/>
            <a:ext cx="121920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Long script (documented in R Markdown) </a:t>
            </a:r>
            <a:endParaRPr lang="en-GB" sz="32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12192000" cy="109437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 smtClean="0"/>
              <a:t>Proportional multi-state life table model</a:t>
            </a:r>
            <a:endParaRPr lang="en-GB" sz="4000" b="1" dirty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2481852" y="2363788"/>
            <a:ext cx="7228296" cy="4186437"/>
            <a:chOff x="1396" y="1489"/>
            <a:chExt cx="4888" cy="2831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96" y="1489"/>
              <a:ext cx="4888" cy="2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" y="1489"/>
              <a:ext cx="4896" cy="2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15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12192000" cy="109437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 smtClean="0"/>
              <a:t>Proportional multi-state life table model</a:t>
            </a:r>
            <a:endParaRPr lang="en-GB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677728"/>
            <a:ext cx="121920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Functions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4627" y="2525078"/>
            <a:ext cx="103212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2400" dirty="0" smtClean="0"/>
              <a:t>Life table (baseline and scenario)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2400" dirty="0" smtClean="0"/>
              <a:t>Disease life table (baseline and scenario)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2400" dirty="0" smtClean="0"/>
              <a:t>Potential impact fraction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2400" dirty="0"/>
              <a:t>Output: (1) plots (Age and sex) and (2) Aggregate outcomes (total population over the years</a:t>
            </a:r>
            <a:r>
              <a:rPr lang="en-GB" sz="2400" dirty="0" smtClean="0"/>
              <a:t>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7490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8095" y="1259196"/>
            <a:ext cx="1772986" cy="279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/>
              <a:t>All-cause mortality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430549" y="1726599"/>
            <a:ext cx="193008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l-GR" sz="1200" dirty="0" smtClean="0"/>
              <a:t>Δ</a:t>
            </a:r>
            <a:r>
              <a:rPr lang="en-GB" sz="1200" dirty="0" smtClean="0"/>
              <a:t> Disease specific mortality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722263" y="1865098"/>
            <a:ext cx="2935419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l-GR" sz="1200" dirty="0" smtClean="0"/>
              <a:t>Δ</a:t>
            </a:r>
            <a:r>
              <a:rPr lang="en-GB" sz="1200" dirty="0" smtClean="0"/>
              <a:t> Disease specific morbidity (disease </a:t>
            </a:r>
            <a:r>
              <a:rPr lang="en-GB" sz="1200" dirty="0" err="1" smtClean="0"/>
              <a:t>pYLDs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082513" y="1260444"/>
            <a:ext cx="1828674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/>
              <a:t>All-cause morbidity (</a:t>
            </a:r>
            <a:r>
              <a:rPr lang="en-GB" sz="1200" dirty="0" err="1" smtClean="0"/>
              <a:t>pYLDs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cxnSp>
        <p:nvCxnSpPr>
          <p:cNvPr id="26" name="Curved Connector 25"/>
          <p:cNvCxnSpPr>
            <a:stCxn id="7" idx="3"/>
            <a:endCxn id="6" idx="3"/>
          </p:cNvCxnSpPr>
          <p:nvPr/>
        </p:nvCxnSpPr>
        <p:spPr>
          <a:xfrm flipH="1" flipV="1">
            <a:off x="3571081" y="1398944"/>
            <a:ext cx="789548" cy="466155"/>
          </a:xfrm>
          <a:prstGeom prst="curvedConnector3">
            <a:avLst>
              <a:gd name="adj1" fmla="val -289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8" idx="3"/>
          </p:cNvCxnSpPr>
          <p:nvPr/>
        </p:nvCxnSpPr>
        <p:spPr>
          <a:xfrm flipH="1" flipV="1">
            <a:off x="9905123" y="1536740"/>
            <a:ext cx="1752559" cy="466858"/>
          </a:xfrm>
          <a:prstGeom prst="curvedConnector3">
            <a:avLst>
              <a:gd name="adj1" fmla="val -130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9472" y="1259195"/>
            <a:ext cx="430887" cy="49195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GB" sz="1600" dirty="0" smtClean="0"/>
              <a:t>Age and sex</a:t>
            </a:r>
            <a:endParaRPr lang="en-GB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779099" y="1265542"/>
            <a:ext cx="1828674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/>
              <a:t>Population numbers</a:t>
            </a:r>
            <a:endParaRPr lang="en-GB" sz="1200" dirty="0"/>
          </a:p>
        </p:txBody>
      </p:sp>
      <p:sp>
        <p:nvSpPr>
          <p:cNvPr id="58" name="TextBox 57"/>
          <p:cNvSpPr txBox="1"/>
          <p:nvPr/>
        </p:nvSpPr>
        <p:spPr>
          <a:xfrm rot="5400000">
            <a:off x="318262" y="6213144"/>
            <a:ext cx="369332" cy="6209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 smtClean="0"/>
              <a:t>Inputs</a:t>
            </a:r>
            <a:endParaRPr lang="en-GB" sz="1200" b="1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84657"/>
              </p:ext>
            </p:extLst>
          </p:nvPr>
        </p:nvGraphicFramePr>
        <p:xfrm>
          <a:off x="739591" y="2408694"/>
          <a:ext cx="10925540" cy="2499360"/>
        </p:xfrm>
        <a:graphic>
          <a:graphicData uri="http://schemas.openxmlformats.org/drawingml/2006/table">
            <a:tbl>
              <a:tblPr/>
              <a:tblGrid>
                <a:gridCol w="722088"/>
                <a:gridCol w="722088"/>
                <a:gridCol w="722088"/>
                <a:gridCol w="1118180"/>
                <a:gridCol w="1082870"/>
                <a:gridCol w="894544"/>
                <a:gridCol w="1039431"/>
                <a:gridCol w="1097280"/>
                <a:gridCol w="940526"/>
                <a:gridCol w="1358537"/>
                <a:gridCol w="1227908"/>
              </a:tblGrid>
              <a:tr h="8675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Sex</a:t>
                      </a:r>
                      <a:endParaRPr lang="en-GB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Age</a:t>
                      </a:r>
                      <a:endParaRPr lang="en-GB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average mortality rate at age x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probability of dying between age x and x+1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no. of survivors at age x out of those in year 1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no. who die between age x and x+1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no. of person-years lived by cohort to age x+½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life expectancy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err="1">
                          <a:effectLst/>
                          <a:latin typeface="Arial" panose="020B0604020202020204" pitchFamily="34" charset="0"/>
                        </a:rPr>
                        <a:t>prevYLD</a:t>
                      </a:r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 rate from all causes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Health </a:t>
                      </a:r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adjusted person-years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Health-adjusted </a:t>
                      </a:r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life expectancy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373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  <a:r>
                        <a:rPr lang="en-GB" sz="1600" b="1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lang="en-GB" sz="1600" b="1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r>
                        <a:rPr lang="en-GB" sz="1600" b="1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GB" sz="1600" b="1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r>
                        <a:rPr lang="en-GB" sz="1600" b="1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  <a:r>
                        <a:rPr lang="en-GB" sz="1600" b="1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w</a:t>
                      </a:r>
                      <a:r>
                        <a:rPr lang="en-GB" sz="1600" b="1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Lw</a:t>
                      </a:r>
                      <a:r>
                        <a:rPr lang="en-GB" sz="1600" b="1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ew</a:t>
                      </a:r>
                      <a:r>
                        <a:rPr lang="en-GB" sz="1600" b="1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3379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  <a:endParaRPr lang="en-GB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  <a:endParaRPr lang="en-GB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Rate</a:t>
                      </a:r>
                      <a:endParaRPr lang="en-GB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lang="en-GB" sz="1600" b="0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= 1 - EXP(-m</a:t>
                      </a:r>
                      <a:r>
                        <a:rPr lang="en-GB" sz="1600" b="0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r>
                        <a:rPr lang="fr-FR" sz="1600" b="0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lang="fr-FR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= </a:t>
                      </a:r>
                      <a:r>
                        <a:rPr lang="fr-FR" sz="16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fr-FR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fr-FR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fr-FR" sz="16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population</a:t>
                      </a:r>
                      <a:endParaRPr lang="fr-FR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47000">
                          <a:schemeClr val="accent4">
                            <a:lumMod val="60000"/>
                            <a:lumOff val="40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GB" sz="1600" b="0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= </a:t>
                      </a:r>
                      <a:r>
                        <a:rPr lang="en-GB" sz="1600" b="0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lang="en-GB" sz="1600" b="0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GB" sz="1600" b="0" i="0" u="none" strike="noStrike" dirty="0">
                          <a:effectLst/>
                          <a:latin typeface="Symbol" panose="05050102010706020507" pitchFamily="18" charset="2"/>
                        </a:rPr>
                        <a:t>´</a:t>
                      </a:r>
                      <a: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l</a:t>
                      </a:r>
                      <a:r>
                        <a:rPr lang="en-GB" sz="1600" b="0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r>
                        <a:rPr lang="en-GB" sz="1600" b="0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= (l</a:t>
                      </a:r>
                      <a:r>
                        <a:rPr lang="en-GB" sz="1600" b="0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+ l</a:t>
                      </a:r>
                      <a:r>
                        <a:rPr lang="en-GB" sz="1600" b="0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x+1</a:t>
                      </a:r>
                      <a: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)/2</a:t>
                      </a:r>
                      <a:b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r>
                        <a:rPr lang="en-GB" sz="1600" b="0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100+</a:t>
                      </a:r>
                      <a: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= l</a:t>
                      </a:r>
                      <a:r>
                        <a:rPr lang="en-GB" sz="1600" b="0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100+</a:t>
                      </a:r>
                      <a: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/m</a:t>
                      </a:r>
                      <a:r>
                        <a:rPr lang="en-GB" sz="1600" b="0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100+</a:t>
                      </a:r>
                      <a:endParaRPr lang="en-GB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  <a:r>
                        <a:rPr lang="en-GB" sz="1600" b="0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= </a:t>
                      </a:r>
                      <a:r>
                        <a:rPr lang="el-GR" sz="1600" b="0" i="0" u="none" strike="noStrike" dirty="0">
                          <a:effectLst/>
                          <a:latin typeface="Arial" panose="020B0604020202020204" pitchFamily="34" charset="0"/>
                        </a:rPr>
                        <a:t>Σ</a:t>
                      </a:r>
                      <a: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r>
                        <a:rPr lang="en-GB" sz="1600" b="0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/ l</a:t>
                      </a:r>
                      <a:r>
                        <a:rPr lang="en-GB" sz="1600" b="0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data</a:t>
                      </a:r>
                      <a:endParaRPr lang="en-GB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Lw</a:t>
                      </a:r>
                      <a:r>
                        <a:rPr lang="en-GB" sz="1600" b="0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= L</a:t>
                      </a:r>
                      <a:r>
                        <a:rPr lang="en-GB" sz="1600" b="0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(1-w</a:t>
                      </a:r>
                      <a:r>
                        <a:rPr lang="en-GB" sz="1600" b="0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  <a:r>
                        <a:rPr lang="en-GB" sz="1600" b="0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= </a:t>
                      </a:r>
                      <a:r>
                        <a:rPr lang="el-GR" sz="1600" b="0" i="0" u="none" strike="noStrike" dirty="0">
                          <a:effectLst/>
                          <a:latin typeface="Arial" panose="020B0604020202020204" pitchFamily="34" charset="0"/>
                        </a:rPr>
                        <a:t>Σ</a:t>
                      </a:r>
                      <a:r>
                        <a:rPr lang="en-GB" sz="1600" b="0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Lw</a:t>
                      </a:r>
                      <a:r>
                        <a:rPr lang="en-GB" sz="1600" b="0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GB" sz="16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/ l</a:t>
                      </a:r>
                      <a:r>
                        <a:rPr lang="en-GB" sz="1600" b="0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1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r>
                        <a:rPr lang="fr-FR" sz="1600" b="0" i="0" u="none" strike="noStrike" baseline="-25000" dirty="0" smtClean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fr-FR" sz="16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= l</a:t>
                      </a:r>
                      <a:r>
                        <a:rPr lang="fr-FR" sz="1600" b="0" i="0" u="none" strike="noStrike" baseline="-25000" dirty="0" smtClean="0">
                          <a:effectLst/>
                          <a:latin typeface="Times New Roman" panose="02020603050405020304" pitchFamily="18" charset="0"/>
                        </a:rPr>
                        <a:t>x-1</a:t>
                      </a:r>
                      <a:r>
                        <a:rPr lang="fr-FR" sz="16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 - d</a:t>
                      </a:r>
                      <a:r>
                        <a:rPr lang="fr-FR" sz="1600" b="0" i="0" u="none" strike="noStrike" baseline="-25000" dirty="0" smtClean="0">
                          <a:effectLst/>
                          <a:latin typeface="Times New Roman" panose="02020603050405020304" pitchFamily="18" charset="0"/>
                        </a:rPr>
                        <a:t>x-1</a:t>
                      </a:r>
                      <a:endParaRPr lang="fr-FR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>
            <a:off x="1953542" y="1564261"/>
            <a:ext cx="769404" cy="818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837436" y="1554498"/>
            <a:ext cx="0" cy="828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8100526" y="1554498"/>
            <a:ext cx="0" cy="8604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5400000">
            <a:off x="1311673" y="5938638"/>
            <a:ext cx="369332" cy="11967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 smtClean="0"/>
              <a:t>Calculations</a:t>
            </a:r>
            <a:endParaRPr lang="en-GB" sz="1200" b="1" dirty="0"/>
          </a:p>
        </p:txBody>
      </p:sp>
      <p:sp>
        <p:nvSpPr>
          <p:cNvPr id="91" name="TextBox 90"/>
          <p:cNvSpPr txBox="1"/>
          <p:nvPr/>
        </p:nvSpPr>
        <p:spPr>
          <a:xfrm rot="5400000">
            <a:off x="2695533" y="5938639"/>
            <a:ext cx="369332" cy="119674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 smtClean="0"/>
              <a:t>Cohort </a:t>
            </a:r>
            <a:endParaRPr lang="en-GB" sz="1200" b="1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0" y="1"/>
            <a:ext cx="12192000" cy="109437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/>
              <a:t>Function: life table</a:t>
            </a:r>
          </a:p>
        </p:txBody>
      </p:sp>
      <p:sp>
        <p:nvSpPr>
          <p:cNvPr id="3" name="Right Brace 2"/>
          <p:cNvSpPr/>
          <p:nvPr/>
        </p:nvSpPr>
        <p:spPr>
          <a:xfrm rot="5400000">
            <a:off x="7054991" y="841510"/>
            <a:ext cx="469790" cy="87504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406037" y="5525455"/>
            <a:ext cx="1730282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b="1" dirty="0" smtClean="0"/>
              <a:t>Calculations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755829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 rot="5400000">
            <a:off x="2091780" y="6177752"/>
            <a:ext cx="369332" cy="6209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 smtClean="0"/>
              <a:t>Inputs</a:t>
            </a:r>
            <a:endParaRPr lang="en-GB" sz="1200" b="1" dirty="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1090299" y="5889863"/>
            <a:ext cx="369332" cy="11967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 smtClean="0"/>
              <a:t>Calculations</a:t>
            </a:r>
            <a:endParaRPr lang="en-GB" sz="1200" b="1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0" y="1"/>
            <a:ext cx="12192000" cy="109437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/>
              <a:t>Function: </a:t>
            </a:r>
            <a:r>
              <a:rPr lang="en-GB" sz="4000" b="1" dirty="0" smtClean="0"/>
              <a:t>disease life </a:t>
            </a:r>
            <a:r>
              <a:rPr lang="en-GB" sz="4000" b="1" dirty="0"/>
              <a:t>table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9472" y="1259195"/>
            <a:ext cx="430887" cy="49195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GB" sz="1600" dirty="0" smtClean="0"/>
              <a:t>Age and sex</a:t>
            </a:r>
            <a:endParaRPr lang="en-GB" sz="16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326707"/>
              </p:ext>
            </p:extLst>
          </p:nvPr>
        </p:nvGraphicFramePr>
        <p:xfrm>
          <a:off x="813110" y="1898746"/>
          <a:ext cx="10825896" cy="2057393"/>
        </p:xfrm>
        <a:graphic>
          <a:graphicData uri="http://schemas.openxmlformats.org/drawingml/2006/table">
            <a:tbl>
              <a:tblPr/>
              <a:tblGrid>
                <a:gridCol w="271107"/>
                <a:gridCol w="222069"/>
                <a:gridCol w="496388"/>
                <a:gridCol w="314643"/>
                <a:gridCol w="429940"/>
                <a:gridCol w="339634"/>
                <a:gridCol w="274320"/>
                <a:gridCol w="248195"/>
                <a:gridCol w="352697"/>
                <a:gridCol w="300446"/>
                <a:gridCol w="444137"/>
                <a:gridCol w="418011"/>
                <a:gridCol w="391886"/>
                <a:gridCol w="2011680"/>
                <a:gridCol w="574766"/>
                <a:gridCol w="1554480"/>
                <a:gridCol w="1005840"/>
                <a:gridCol w="1175657"/>
              </a:tblGrid>
              <a:tr h="114299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sex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incidence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remission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case fatality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mortality(other)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4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Intermediate</a:t>
                      </a:r>
                      <a:r>
                        <a:rPr lang="en-GB" sz="1400" b="0" i="0" u="none" strike="noStrike" baseline="0" dirty="0" smtClean="0">
                          <a:effectLst/>
                          <a:latin typeface="Arial" panose="020B0604020202020204" pitchFamily="34" charset="0"/>
                        </a:rPr>
                        <a:t> variables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Healthy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Diseased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Dead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2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Check, should be 1000</a:t>
                      </a:r>
                      <a:endParaRPr lang="en-GB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(No. alive)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Person-years lived at risk (between x and x+1)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prevalence rate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mortality rate</a:t>
                      </a:r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30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lang="en-GB" sz="1200" b="1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GB" sz="1200" b="1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r>
                        <a:rPr lang="en-GB" sz="1200" b="1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  <a:r>
                        <a:rPr lang="en-GB" sz="1200" b="1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r>
                        <a:rPr lang="en-GB" sz="1200" b="1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lang="en-GB" sz="1200" b="1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w</a:t>
                      </a:r>
                      <a:r>
                        <a:rPr lang="en-GB" sz="1200" b="1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lang="en-GB" sz="1200" b="1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r>
                        <a:rPr lang="en-GB" sz="1200" b="1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GB" sz="1200" b="1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GB" sz="1200" b="1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effectLst/>
                          <a:latin typeface="Times New Roman" panose="02020603050405020304" pitchFamily="18" charset="0"/>
                        </a:rPr>
                        <a:t>PY</a:t>
                      </a:r>
                      <a:r>
                        <a:rPr lang="en-GB" sz="1200" b="1" i="0" u="none" strike="noStrike" baseline="-2500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GB" sz="1200" b="1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r>
                        <a:rPr lang="en-GB" sz="1200" b="1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41418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Data</a:t>
                      </a:r>
                      <a:endParaRPr lang="en-GB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Data</a:t>
                      </a:r>
                      <a:endParaRPr lang="en-GB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=</a:t>
                      </a:r>
                      <a:r>
                        <a:rPr lang="en-GB" sz="1200" b="0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r>
                        <a:rPr lang="en-GB" sz="1200" b="0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GB" sz="1200" b="0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+C</a:t>
                      </a:r>
                      <a:r>
                        <a:rPr lang="en-GB" sz="1200" b="0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GB" sz="1200" b="0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+D</a:t>
                      </a:r>
                      <a:r>
                        <a:rPr lang="en-GB" sz="1200" b="0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=</a:t>
                      </a:r>
                      <a:r>
                        <a:rPr lang="en-GB" sz="1200" b="0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r>
                        <a:rPr lang="en-GB" sz="1200" b="0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GB" sz="1200" b="0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+C</a:t>
                      </a:r>
                      <a:r>
                        <a:rPr lang="en-GB" sz="1200" b="0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=0.5(</a:t>
                      </a:r>
                      <a:r>
                        <a:rPr lang="en-GB" sz="12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r>
                        <a:rPr lang="en-GB" sz="1200" b="0" i="0" u="none" strike="noStrike" baseline="-25000" dirty="0" smtClean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GB" sz="12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+C</a:t>
                      </a:r>
                      <a:r>
                        <a:rPr lang="en-GB" sz="1200" b="0" i="0" u="none" strike="noStrike" baseline="-25000" dirty="0" smtClean="0">
                          <a:effectLst/>
                          <a:latin typeface="Times New Roman" panose="02020603050405020304" pitchFamily="18" charset="0"/>
                        </a:rPr>
                        <a:t>x+</a:t>
                      </a:r>
                      <a:r>
                        <a:rPr lang="en-GB" sz="12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r>
                        <a:rPr lang="en-GB" sz="1200" b="0" i="0" u="none" strike="noStrike" baseline="-25000" dirty="0" smtClean="0">
                          <a:effectLst/>
                          <a:latin typeface="Times New Roman" panose="02020603050405020304" pitchFamily="18" charset="0"/>
                        </a:rPr>
                        <a:t>x+1</a:t>
                      </a:r>
                      <a:r>
                        <a:rPr lang="en-GB" sz="12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+C</a:t>
                      </a:r>
                      <a:r>
                        <a:rPr lang="en-GB" sz="1200" b="0" i="0" u="none" strike="noStrike" baseline="-25000" dirty="0" smtClean="0">
                          <a:effectLst/>
                          <a:latin typeface="Times New Roman" panose="02020603050405020304" pitchFamily="18" charset="0"/>
                        </a:rPr>
                        <a:t>x+1)</a:t>
                      </a:r>
                      <a:endParaRPr lang="en-GB" sz="1200" b="0" i="0" u="none" strike="noStrike" dirty="0" smtClean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i="0" u="none" strike="noStrike" dirty="0" smtClean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b"/>
                      <a:endParaRPr lang="en-GB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GB" sz="1200" b="0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GB" sz="1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=0.5 (C</a:t>
                      </a:r>
                      <a:r>
                        <a:rPr lang="en-GB" sz="1200" b="0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GB" sz="1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+C</a:t>
                      </a:r>
                      <a:r>
                        <a:rPr lang="en-GB" sz="1200" b="0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x+1</a:t>
                      </a:r>
                      <a:r>
                        <a:rPr lang="en-GB" sz="1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)/</a:t>
                      </a:r>
                      <a:r>
                        <a:rPr lang="en-GB" sz="1200" b="0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PY</a:t>
                      </a:r>
                      <a:r>
                        <a:rPr lang="en-GB" sz="1200" b="0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r>
                        <a:rPr lang="en-GB" sz="1200" b="0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GB" sz="1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=(D</a:t>
                      </a:r>
                      <a:r>
                        <a:rPr lang="en-GB" sz="1200" b="0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GB" sz="1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-D</a:t>
                      </a:r>
                      <a:r>
                        <a:rPr lang="en-GB" sz="1200" b="0" i="0" u="none" strike="noStrike" baseline="-25000" dirty="0">
                          <a:effectLst/>
                          <a:latin typeface="Times New Roman" panose="02020603050405020304" pitchFamily="18" charset="0"/>
                        </a:rPr>
                        <a:t>x+1</a:t>
                      </a:r>
                      <a:r>
                        <a:rPr lang="en-GB" sz="1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)/</a:t>
                      </a:r>
                      <a:r>
                        <a:rPr lang="en-GB" sz="1200" b="0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PY</a:t>
                      </a:r>
                      <a:r>
                        <a:rPr lang="en-GB" sz="1200" b="0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75074" y="6338962"/>
            <a:ext cx="221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Barendregt</a:t>
            </a:r>
            <a:r>
              <a:rPr lang="en-GB" dirty="0" smtClean="0"/>
              <a:t> et al 2003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32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53548" y="2379325"/>
            <a:ext cx="3474720" cy="2755900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538" y="2502140"/>
            <a:ext cx="5731510" cy="258953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1"/>
            <a:ext cx="12192000" cy="109437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/>
              <a:t>Function: disease life table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3670" y="1359951"/>
            <a:ext cx="11207932" cy="1116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PIF calculations will be the same as those used in the general ITHIM model</a:t>
            </a: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The PIF is used to calculate a parallel population for which incidence of disease changes, therefore, prevalence (</a:t>
            </a:r>
            <a:r>
              <a:rPr lang="en-GB" dirty="0" err="1" smtClean="0"/>
              <a:t>pYLDs</a:t>
            </a:r>
            <a:r>
              <a:rPr lang="en-GB" dirty="0" smtClean="0"/>
              <a:t>) and case fatality (mortality). </a:t>
            </a:r>
            <a:endParaRPr lang="en-GB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164"/>
              </p:ext>
            </p:extLst>
          </p:nvPr>
        </p:nvGraphicFramePr>
        <p:xfrm>
          <a:off x="732313" y="3401178"/>
          <a:ext cx="3684640" cy="1390312"/>
        </p:xfrm>
        <a:graphic>
          <a:graphicData uri="http://schemas.openxmlformats.org/drawingml/2006/table">
            <a:tbl>
              <a:tblPr/>
              <a:tblGrid>
                <a:gridCol w="736928"/>
                <a:gridCol w="736928"/>
                <a:gridCol w="736928"/>
                <a:gridCol w="736928"/>
                <a:gridCol w="736928"/>
              </a:tblGrid>
              <a:tr h="495472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new</a:t>
                      </a:r>
                      <a:b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incidence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remission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case fatality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Mortality</a:t>
                      </a:r>
                    </a:p>
                    <a:p>
                      <a:pPr algn="ctr" fontAlgn="b"/>
                      <a:r>
                        <a:rPr lang="en-GB" sz="12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other)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effectLst/>
                          <a:latin typeface="Times New Roman" panose="02020603050405020304" pitchFamily="18" charset="0"/>
                        </a:rPr>
                        <a:t>1-PIF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i'</a:t>
                      </a:r>
                      <a:r>
                        <a:rPr lang="en-GB" sz="1200" b="1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r'</a:t>
                      </a:r>
                      <a:r>
                        <a:rPr lang="en-GB" sz="1200" b="1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f'</a:t>
                      </a:r>
                      <a:r>
                        <a:rPr lang="en-GB" sz="1200" b="1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m'</a:t>
                      </a:r>
                      <a:r>
                        <a:rPr lang="en-GB" sz="1200" b="1" i="0" u="none" strike="noStrike" baseline="-25000" dirty="0" err="1"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lang="en-GB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5598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0.9443225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0.053070</a:t>
                      </a:r>
                      <a:endParaRPr lang="en-GB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0.4875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98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0.9423417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0.055334</a:t>
                      </a:r>
                      <a:endParaRPr lang="en-GB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0.5008</a:t>
                      </a:r>
                      <a:endParaRPr lang="en-GB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 rot="5400000">
            <a:off x="759134" y="5920203"/>
            <a:ext cx="369332" cy="11967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 smtClean="0"/>
              <a:t>Calculations</a:t>
            </a:r>
            <a:endParaRPr lang="en-GB" sz="12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29818"/>
              </p:ext>
            </p:extLst>
          </p:nvPr>
        </p:nvGraphicFramePr>
        <p:xfrm>
          <a:off x="2139952" y="5131511"/>
          <a:ext cx="5358128" cy="1345059"/>
        </p:xfrm>
        <a:graphic>
          <a:graphicData uri="http://schemas.openxmlformats.org/drawingml/2006/table">
            <a:tbl>
              <a:tblPr/>
              <a:tblGrid>
                <a:gridCol w="1480259"/>
                <a:gridCol w="1292623"/>
                <a:gridCol w="1292623"/>
                <a:gridCol w="1292623"/>
              </a:tblGrid>
              <a:tr h="2576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err="1"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GB" sz="1200" b="0" i="0" u="none" strike="noStrike" dirty="0" err="1">
                          <a:effectLst/>
                          <a:latin typeface="Arial" panose="020B0604020202020204" pitchFamily="34" charset="0"/>
                        </a:rPr>
                        <a:t>incid</a:t>
                      </a:r>
                      <a:endParaRPr lang="en-GB" sz="1200" b="0" i="0" u="none" strike="noStrike" dirty="0"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err="1"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GB" sz="1200" b="0" i="0" u="none" strike="noStrike" dirty="0" err="1">
                          <a:effectLst/>
                          <a:latin typeface="Arial" panose="020B0604020202020204" pitchFamily="34" charset="0"/>
                        </a:rPr>
                        <a:t>prev</a:t>
                      </a:r>
                      <a:endParaRPr lang="en-GB" sz="1200" b="0" i="0" u="none" strike="noStrike" dirty="0"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err="1"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GB" sz="1200" b="0" i="0" u="none" strike="noStrike" dirty="0" err="1">
                          <a:effectLst/>
                          <a:latin typeface="Arial" panose="020B0604020202020204" pitchFamily="34" charset="0"/>
                        </a:rPr>
                        <a:t>mort</a:t>
                      </a:r>
                      <a:endParaRPr lang="en-GB" sz="1200" b="0" i="0" u="none" strike="noStrike" dirty="0"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GB" sz="1200" b="0" i="0" u="none" strike="noStrike">
                          <a:effectLst/>
                          <a:latin typeface="Arial" panose="020B0604020202020204" pitchFamily="34" charset="0"/>
                        </a:rPr>
                        <a:t>pYLD</a:t>
                      </a:r>
                      <a:endParaRPr lang="en-GB" sz="1200" b="0" i="0" u="none" strike="noStrike"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3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1" u="none" strike="noStrike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1" u="none" strike="noStrike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1" u="none" strike="noStrike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GB" sz="1200" b="0" i="0" u="none" strike="noStrike" dirty="0" err="1" smtClean="0"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GB" sz="1200" b="0" i="0" u="none" strike="noStrike" dirty="0" err="1" smtClean="0">
                          <a:effectLst/>
                          <a:latin typeface="Arial" panose="020B0604020202020204" pitchFamily="34" charset="0"/>
                        </a:rPr>
                        <a:t>prev</a:t>
                      </a:r>
                      <a:r>
                        <a:rPr lang="en-GB" sz="12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*</a:t>
                      </a:r>
                      <a:r>
                        <a:rPr lang="en-GB" sz="1200" b="0" i="0" u="none" strike="noStrike" dirty="0" err="1" smtClean="0">
                          <a:effectLst/>
                          <a:latin typeface="Arial" panose="020B0604020202020204" pitchFamily="34" charset="0"/>
                        </a:rPr>
                        <a:t>DWdisease</a:t>
                      </a:r>
                      <a:endParaRPr lang="en-GB" sz="1200" b="0" i="0" u="none" strike="noStrike" dirty="0" smtClean="0">
                        <a:effectLst/>
                        <a:latin typeface="Symbol" panose="05050102010706020507" pitchFamily="18" charset="2"/>
                      </a:endParaRPr>
                    </a:p>
                    <a:p>
                      <a:pPr algn="ctr" fontAlgn="b"/>
                      <a:endParaRPr lang="en-GB" sz="120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5492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effectLst/>
                          <a:latin typeface="Arial" panose="020B0604020202020204" pitchFamily="34" charset="0"/>
                        </a:rPr>
                        <a:t>-0.003129074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 panose="020B0604020202020204" pitchFamily="34" charset="0"/>
                        </a:rPr>
                        <a:t>-0.00118042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-0.00063541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-0.00016169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61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 panose="020B0604020202020204" pitchFamily="34" charset="0"/>
                        </a:rPr>
                        <a:t>-0.003385678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 panose="020B0604020202020204" pitchFamily="34" charset="0"/>
                        </a:rPr>
                        <a:t>-0.00315244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-0.00162243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-0.00043182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9472" y="1259195"/>
            <a:ext cx="430887" cy="49195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GB" sz="1600" dirty="0" smtClean="0"/>
              <a:t>Age and sex</a:t>
            </a:r>
            <a:endParaRPr lang="en-GB" sz="16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36469" y="2876811"/>
            <a:ext cx="0" cy="528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36469" y="2890143"/>
            <a:ext cx="4655069" cy="702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795039" y="5098223"/>
            <a:ext cx="1400660" cy="652939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6200030" y="5091670"/>
            <a:ext cx="1400660" cy="652939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76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1"/>
            <a:ext cx="12192000" cy="109437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/>
              <a:t>Function: </a:t>
            </a:r>
            <a:r>
              <a:rPr lang="en-GB" sz="4000" b="1" dirty="0" smtClean="0"/>
              <a:t>output (plots)</a:t>
            </a:r>
            <a:endParaRPr lang="en-GB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09" y="1437171"/>
            <a:ext cx="5587585" cy="3448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95" y="3161340"/>
            <a:ext cx="4635084" cy="286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88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1"/>
            <a:ext cx="12192000" cy="109437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 smtClean="0"/>
              <a:t>Function + script: output (aggregate outcomes)</a:t>
            </a:r>
            <a:endParaRPr lang="en-GB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53" y="1515547"/>
            <a:ext cx="5968586" cy="36834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939" y="1776550"/>
            <a:ext cx="5079997" cy="313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70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77900" y="1165225"/>
            <a:ext cx="10375900" cy="509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4000"/>
              </a:lnSpc>
              <a:spcBef>
                <a:spcPts val="600"/>
              </a:spcBef>
            </a:pPr>
            <a:endParaRPr lang="en-GB" sz="2000" dirty="0" smtClean="0"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12192000" cy="109437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 smtClean="0"/>
              <a:t>PMSLT: Summary</a:t>
            </a:r>
            <a:endParaRPr lang="en-GB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826672"/>
            <a:ext cx="10147949" cy="603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7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77900" y="1165225"/>
            <a:ext cx="10375900" cy="509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4000"/>
              </a:lnSpc>
              <a:spcBef>
                <a:spcPts val="600"/>
              </a:spcBef>
            </a:pPr>
            <a:endParaRPr lang="en-GB" sz="2000" dirty="0" smtClean="0"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12192000" cy="109437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 smtClean="0"/>
              <a:t>PMSLT: Summary inputs</a:t>
            </a:r>
            <a:endParaRPr lang="en-GB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297" y="1273070"/>
            <a:ext cx="7814137" cy="472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9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4376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ctr"/>
            <a:r>
              <a:rPr lang="en-GB" sz="4000" b="1" dirty="0" smtClean="0"/>
              <a:t>Proportional multi-state life table model</a:t>
            </a:r>
            <a:endParaRPr lang="en-GB" sz="4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137764" y="1960425"/>
            <a:ext cx="8451669" cy="2912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</a:rPr>
              <a:t>Q</a:t>
            </a:r>
            <a:r>
              <a:rPr lang="en-GB" sz="2400" dirty="0" smtClean="0">
                <a:latin typeface="+mn-lt"/>
              </a:rPr>
              <a:t>uantify the health impact of changes in exposure to health risk factors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Comparative risk assessment tool: what if?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Comparison of a policy scenario/intervention with baseline scenario</a:t>
            </a:r>
            <a:endParaRPr lang="en-GB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0" y="1677728"/>
            <a:ext cx="121920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Health simulation modelling tool</a:t>
            </a:r>
            <a:endParaRPr lang="en-GB" sz="3200" b="1" dirty="0"/>
          </a:p>
        </p:txBody>
      </p:sp>
      <p:sp>
        <p:nvSpPr>
          <p:cNvPr id="8" name="Left Brace 7"/>
          <p:cNvSpPr/>
          <p:nvPr/>
        </p:nvSpPr>
        <p:spPr>
          <a:xfrm>
            <a:off x="2817988" y="2442755"/>
            <a:ext cx="418130" cy="184662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Brace 8"/>
          <p:cNvSpPr/>
          <p:nvPr/>
        </p:nvSpPr>
        <p:spPr>
          <a:xfrm>
            <a:off x="2891941" y="4832547"/>
            <a:ext cx="251015" cy="144997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83326" y="3104459"/>
            <a:ext cx="2068285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dirty="0" smtClean="0"/>
              <a:t>What for?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83326" y="5295926"/>
            <a:ext cx="2068285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dirty="0" smtClean="0"/>
              <a:t>Applications</a:t>
            </a:r>
            <a:endParaRPr lang="en-GB" sz="2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02844" y="5149765"/>
            <a:ext cx="8401476" cy="1338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236116" y="4792800"/>
            <a:ext cx="8254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Chronic disease modelling 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Assessing Cost Effectiveness in </a:t>
            </a:r>
            <a:r>
              <a:rPr lang="en-GB" sz="2400" dirty="0"/>
              <a:t>P</a:t>
            </a:r>
            <a:r>
              <a:rPr lang="en-GB" sz="2400" dirty="0" smtClean="0"/>
              <a:t>revention (Australia)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Burden of Disease Epidemiology, Equity &amp; Cost-Effectiveness Programme (BODE³</a:t>
            </a:r>
            <a:r>
              <a:rPr lang="en-GB" sz="2400" dirty="0" smtClean="0"/>
              <a:t>) (New Zealand)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70617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77900" y="1165225"/>
            <a:ext cx="10375900" cy="509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4000"/>
              </a:lnSpc>
              <a:spcBef>
                <a:spcPts val="600"/>
              </a:spcBef>
            </a:pPr>
            <a:r>
              <a:rPr lang="en-GB" sz="2800" b="1" dirty="0" smtClean="0">
                <a:latin typeface="+mn-lt"/>
              </a:rPr>
              <a:t>Model assumptions: </a:t>
            </a:r>
          </a:p>
          <a:p>
            <a:pPr marL="342900" indent="-342900">
              <a:lnSpc>
                <a:spcPct val="12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 incidence of a disease should be independent from all causes of death, except its own disease specific mortality</a:t>
            </a:r>
            <a:endParaRPr lang="en-GB" sz="2000" b="1" dirty="0">
              <a:latin typeface="+mn-lt"/>
            </a:endParaRPr>
          </a:p>
          <a:p>
            <a:pPr marL="342900" indent="-342900">
              <a:lnSpc>
                <a:spcPct val="12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Disease incidences are independent</a:t>
            </a:r>
            <a:endParaRPr lang="en-GB" sz="2000" dirty="0">
              <a:latin typeface="+mn-lt"/>
            </a:endParaRPr>
          </a:p>
          <a:p>
            <a:pPr marL="342900" indent="-342900">
              <a:lnSpc>
                <a:spcPct val="12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All causes of death are independent</a:t>
            </a:r>
          </a:p>
          <a:p>
            <a:pPr marL="342900" indent="-342900">
              <a:lnSpc>
                <a:spcPct val="12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Markov type model: </a:t>
            </a:r>
            <a:r>
              <a:rPr lang="en-GB" sz="2000" dirty="0" err="1" smtClean="0">
                <a:latin typeface="+mn-lt"/>
              </a:rPr>
              <a:t>markovian</a:t>
            </a:r>
            <a:r>
              <a:rPr lang="en-GB" sz="2000" dirty="0" smtClean="0">
                <a:latin typeface="+mn-lt"/>
              </a:rPr>
              <a:t> assumption, current state occupancy is not related to occupancy in an earlier state.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12192000" cy="109437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 smtClean="0"/>
              <a:t>Proportional multi-state life table model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347620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109437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smtClean="0"/>
              <a:t>Proportional multi-state life table model</a:t>
            </a:r>
            <a:endParaRPr lang="en-GB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3475" y="2375591"/>
            <a:ext cx="10424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Data</a:t>
            </a:r>
            <a:r>
              <a:rPr lang="en-GB" sz="2400" dirty="0"/>
              <a:t> </a:t>
            </a:r>
            <a:r>
              <a:rPr lang="en-GB" sz="2400" dirty="0" smtClean="0"/>
              <a:t>inputs for disease life table: requires processing with </a:t>
            </a:r>
            <a:r>
              <a:rPr lang="en-GB" sz="2400" dirty="0" err="1" smtClean="0"/>
              <a:t>Dismod</a:t>
            </a:r>
            <a:r>
              <a:rPr lang="en-GB" sz="2400" dirty="0" smtClean="0"/>
              <a:t> II (or think of alternatives)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Data intensity?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More realistic more data needs (e.g. trends)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77728"/>
            <a:ext cx="121920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Challenges</a:t>
            </a:r>
            <a:endParaRPr lang="en-GB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058339"/>
            <a:ext cx="121920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Discussion</a:t>
            </a:r>
            <a:endParaRPr lang="en-GB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3475" y="4817757"/>
            <a:ext cx="1042416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GBD data at the national level for most case studies. Use rates adjustments based on mortality rates.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err="1" smtClean="0"/>
              <a:t>Dismod</a:t>
            </a:r>
            <a:r>
              <a:rPr lang="en-GB" sz="2400" dirty="0" smtClean="0"/>
              <a:t> II, what can we do about it? </a:t>
            </a:r>
          </a:p>
        </p:txBody>
      </p:sp>
    </p:spTree>
    <p:extLst>
      <p:ext uri="{BB962C8B-B14F-4D97-AF65-F5344CB8AC3E}">
        <p14:creationId xmlns:p14="http://schemas.microsoft.com/office/powerpoint/2010/main" val="28546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365759" y="3051299"/>
            <a:ext cx="2305595" cy="940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>
                <a:latin typeface="+mn-lt"/>
              </a:rPr>
              <a:t>By age-cohort and sex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677728"/>
            <a:ext cx="121920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Outputs</a:t>
            </a:r>
            <a:endParaRPr lang="en-GB" sz="32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4376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ctr"/>
            <a:r>
              <a:rPr lang="en-GB" sz="4000" b="1" dirty="0" smtClean="0"/>
              <a:t>Proportional multi-state life table model</a:t>
            </a:r>
            <a:endParaRPr lang="en-GB" sz="4000" b="1" dirty="0"/>
          </a:p>
        </p:txBody>
      </p:sp>
      <p:sp>
        <p:nvSpPr>
          <p:cNvPr id="2" name="Left Brace 1"/>
          <p:cNvSpPr/>
          <p:nvPr/>
        </p:nvSpPr>
        <p:spPr>
          <a:xfrm>
            <a:off x="2746205" y="2399327"/>
            <a:ext cx="297441" cy="224676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199879" y="2399327"/>
            <a:ext cx="51085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 smtClean="0"/>
              <a:t>Health-adjusted life years: like QALYs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 smtClean="0"/>
              <a:t>Life years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 smtClean="0"/>
              <a:t>Disease mortality and incidence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 smtClean="0"/>
              <a:t>Life expectancy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 smtClean="0"/>
              <a:t>Health adjusted life expectancy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66539" y="5312266"/>
            <a:ext cx="4629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Per simulation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Accumulated over the life course</a:t>
            </a:r>
            <a:endParaRPr lang="en-GB" sz="2400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5751837" y="1926008"/>
            <a:ext cx="258749" cy="597257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18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3302844" y="5149765"/>
            <a:ext cx="8401476" cy="1338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2" y="2403565"/>
            <a:ext cx="5251268" cy="3721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377" y="2612885"/>
            <a:ext cx="5697405" cy="25368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1677728"/>
            <a:ext cx="121920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Scientific development </a:t>
            </a:r>
            <a:endParaRPr lang="en-GB" sz="32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4376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ctr"/>
            <a:r>
              <a:rPr lang="en-GB" sz="4000" b="1" dirty="0" smtClean="0"/>
              <a:t>Proportional multi-state life table model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360149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3302844" y="5149765"/>
            <a:ext cx="8401476" cy="1338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0" y="1677728"/>
            <a:ext cx="121920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Contribution to ITHIMR</a:t>
            </a:r>
            <a:endParaRPr lang="en-GB" sz="32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4376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ctr"/>
            <a:r>
              <a:rPr lang="en-GB" sz="4000" b="1" dirty="0" smtClean="0"/>
              <a:t>Proportional multi-state life table model</a:t>
            </a:r>
            <a:endParaRPr lang="en-GB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58" y="2547257"/>
            <a:ext cx="6791596" cy="369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3302844" y="5149765"/>
            <a:ext cx="8401476" cy="1338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0" y="1677728"/>
            <a:ext cx="121920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Main differences with ITHIM</a:t>
            </a:r>
            <a:endParaRPr lang="en-GB" sz="32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4376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ctr"/>
            <a:r>
              <a:rPr lang="en-GB" sz="4000" b="1" dirty="0" smtClean="0"/>
              <a:t>Proportional multi-state life table model</a:t>
            </a:r>
            <a:endParaRPr lang="en-GB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9063" y="3099675"/>
            <a:ext cx="1989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Time component</a:t>
            </a:r>
            <a:endParaRPr lang="en-GB" sz="2000" b="1" dirty="0"/>
          </a:p>
        </p:txBody>
      </p:sp>
      <p:sp>
        <p:nvSpPr>
          <p:cNvPr id="4" name="Right Arrow 3"/>
          <p:cNvSpPr/>
          <p:nvPr/>
        </p:nvSpPr>
        <p:spPr>
          <a:xfrm>
            <a:off x="2954919" y="3124549"/>
            <a:ext cx="978408" cy="4001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979409" y="3126560"/>
            <a:ext cx="3163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Cohorts modelled over time</a:t>
            </a:r>
            <a:endParaRPr lang="en-GB" sz="2000" b="1" dirty="0"/>
          </a:p>
        </p:txBody>
      </p:sp>
      <p:sp>
        <p:nvSpPr>
          <p:cNvPr id="5" name="Left Brace 4"/>
          <p:cNvSpPr/>
          <p:nvPr/>
        </p:nvSpPr>
        <p:spPr>
          <a:xfrm>
            <a:off x="7188601" y="2445752"/>
            <a:ext cx="420931" cy="17548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609532" y="2410280"/>
            <a:ext cx="4160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Include diseases’ trends (incidence/case fatality)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Time lags exposure to incidence/case </a:t>
            </a:r>
            <a:r>
              <a:rPr lang="en-GB" dirty="0" smtClean="0"/>
              <a:t>fatality (via </a:t>
            </a:r>
            <a:r>
              <a:rPr lang="en-GB" dirty="0" smtClean="0"/>
              <a:t>the PIF)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Population growth 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34864" y="4112567"/>
            <a:ext cx="1876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Year of life/YLLs</a:t>
            </a:r>
            <a:endParaRPr lang="en-GB" sz="2000" b="1" dirty="0"/>
          </a:p>
        </p:txBody>
      </p:sp>
      <p:sp>
        <p:nvSpPr>
          <p:cNvPr id="13" name="Right Arrow 12"/>
          <p:cNvSpPr/>
          <p:nvPr/>
        </p:nvSpPr>
        <p:spPr>
          <a:xfrm>
            <a:off x="2986367" y="4112567"/>
            <a:ext cx="978408" cy="4001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984700" y="4016102"/>
            <a:ext cx="3345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Based on observed mortality rates</a:t>
            </a:r>
            <a:endParaRPr lang="en-GB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51998" y="3901582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34864" y="5213701"/>
            <a:ext cx="2271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Impact of disability on increased life expectancy</a:t>
            </a:r>
            <a:endParaRPr lang="en-GB" sz="2000" b="1" dirty="0"/>
          </a:p>
        </p:txBody>
      </p:sp>
      <p:sp>
        <p:nvSpPr>
          <p:cNvPr id="20" name="Right Arrow 19"/>
          <p:cNvSpPr/>
          <p:nvPr/>
        </p:nvSpPr>
        <p:spPr>
          <a:xfrm>
            <a:off x="3006292" y="5431028"/>
            <a:ext cx="978408" cy="4001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3984700" y="5240305"/>
            <a:ext cx="3345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Burden of disease shift to later years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9444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0" y="1"/>
            <a:ext cx="12192000" cy="109437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 smtClean="0"/>
              <a:t>Proportional multi-state life table model</a:t>
            </a:r>
            <a:endParaRPr lang="en-GB" sz="4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407313" y="1241849"/>
            <a:ext cx="11175086" cy="5439831"/>
            <a:chOff x="407313" y="1241849"/>
            <a:chExt cx="11175086" cy="5439831"/>
          </a:xfrm>
        </p:grpSpPr>
        <p:sp>
          <p:nvSpPr>
            <p:cNvPr id="6" name="TextBox 5"/>
            <p:cNvSpPr txBox="1"/>
            <p:nvPr/>
          </p:nvSpPr>
          <p:spPr>
            <a:xfrm>
              <a:off x="1204452" y="1699866"/>
              <a:ext cx="155965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 smtClean="0"/>
                <a:t>Life years lived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580" y="2341112"/>
              <a:ext cx="255230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 smtClean="0"/>
                <a:t>Health adjusted life years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4452" y="1245500"/>
              <a:ext cx="10377947" cy="33855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L</a:t>
              </a:r>
              <a:r>
                <a:rPr lang="en-GB" sz="1600" b="1" dirty="0" smtClean="0"/>
                <a:t>ife table</a:t>
              </a:r>
              <a:endParaRPr lang="en-GB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77001" y="3365370"/>
              <a:ext cx="7234237" cy="33855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Disease specific life table</a:t>
              </a:r>
              <a:endParaRPr lang="en-GB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77001" y="3872381"/>
              <a:ext cx="105548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 smtClean="0"/>
                <a:t>Mortality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54801" y="4525320"/>
              <a:ext cx="120943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 smtClean="0"/>
                <a:t>Prevalence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99812" y="4236802"/>
              <a:ext cx="3718387" cy="33855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Potential impact factor</a:t>
              </a:r>
              <a:endParaRPr lang="en-GB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12897" y="5039720"/>
              <a:ext cx="156023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 smtClean="0"/>
                <a:t>Dose response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12897" y="5602546"/>
              <a:ext cx="224144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 smtClean="0"/>
                <a:t>Risk factor prevalence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7313" y="1272627"/>
              <a:ext cx="430887" cy="5409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square" rtlCol="0">
              <a:spAutoFit/>
            </a:bodyPr>
            <a:lstStyle/>
            <a:p>
              <a:pPr algn="ctr"/>
              <a:r>
                <a:rPr lang="en-GB" sz="1600" dirty="0" smtClean="0"/>
                <a:t>Age and sex</a:t>
              </a:r>
              <a:endParaRPr lang="en-GB" sz="1600" dirty="0"/>
            </a:p>
          </p:txBody>
        </p:sp>
        <p:cxnSp>
          <p:nvCxnSpPr>
            <p:cNvPr id="25" name="Straight Connector 24"/>
            <p:cNvCxnSpPr>
              <a:stCxn id="18" idx="1"/>
            </p:cNvCxnSpPr>
            <p:nvPr/>
          </p:nvCxnSpPr>
          <p:spPr>
            <a:xfrm flipH="1">
              <a:off x="7715805" y="5224386"/>
              <a:ext cx="2970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7715805" y="5770119"/>
              <a:ext cx="2970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715805" y="5207293"/>
              <a:ext cx="0" cy="5628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891500" y="5224386"/>
              <a:ext cx="108715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 smtClean="0"/>
                <a:t>Incidence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5978657" y="5426145"/>
              <a:ext cx="172720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/>
            <p:cNvCxnSpPr/>
            <p:nvPr/>
          </p:nvCxnSpPr>
          <p:spPr>
            <a:xfrm rot="16200000" flipV="1">
              <a:off x="5580756" y="4859686"/>
              <a:ext cx="464049" cy="331753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/>
            <p:nvPr/>
          </p:nvCxnSpPr>
          <p:spPr>
            <a:xfrm rot="16200000" flipV="1">
              <a:off x="5266334" y="4173546"/>
              <a:ext cx="464049" cy="331753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13" idx="1"/>
            </p:cNvCxnSpPr>
            <p:nvPr/>
          </p:nvCxnSpPr>
          <p:spPr>
            <a:xfrm flipH="1">
              <a:off x="1663700" y="4057047"/>
              <a:ext cx="26133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1663700" y="2069198"/>
              <a:ext cx="12700" cy="19878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2757760" y="2709999"/>
              <a:ext cx="12700" cy="19878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4" idx="1"/>
            </p:cNvCxnSpPr>
            <p:nvPr/>
          </p:nvCxnSpPr>
          <p:spPr>
            <a:xfrm flipH="1" flipV="1">
              <a:off x="2757761" y="4690333"/>
              <a:ext cx="1697040" cy="196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/>
            <p:cNvCxnSpPr>
              <a:stCxn id="6" idx="3"/>
            </p:cNvCxnSpPr>
            <p:nvPr/>
          </p:nvCxnSpPr>
          <p:spPr>
            <a:xfrm>
              <a:off x="2764110" y="1884532"/>
              <a:ext cx="702990" cy="444442"/>
            </a:xfrm>
            <a:prstGeom prst="curvedConnector3">
              <a:avLst>
                <a:gd name="adj1" fmla="val 11142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770095" y="1694732"/>
              <a:ext cx="162333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 smtClean="0"/>
                <a:t>Life expectancy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70095" y="2305304"/>
              <a:ext cx="317638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 smtClean="0"/>
                <a:t>Health-adjusted life expectancy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770460" y="1884532"/>
              <a:ext cx="19996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34" idx="1"/>
            </p:cNvCxnSpPr>
            <p:nvPr/>
          </p:nvCxnSpPr>
          <p:spPr>
            <a:xfrm flipV="1">
              <a:off x="4400882" y="2489970"/>
              <a:ext cx="3692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799812" y="4219863"/>
              <a:ext cx="426445" cy="338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1</a:t>
              </a:r>
              <a:endParaRPr lang="en-GB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3575" y="3353868"/>
              <a:ext cx="426445" cy="338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04452" y="1241849"/>
              <a:ext cx="426445" cy="338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3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065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4452" y="1699866"/>
            <a:ext cx="15596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Life years lived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7313" y="1272627"/>
            <a:ext cx="430887" cy="54090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GB" sz="1600" dirty="0" smtClean="0"/>
              <a:t>Age and sex</a:t>
            </a:r>
            <a:endParaRPr lang="en-GB" sz="1600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0" y="1"/>
            <a:ext cx="12192000" cy="109437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smtClean="0"/>
              <a:t>Proportional multi-state life table model</a:t>
            </a:r>
            <a:endParaRPr lang="en-GB" sz="4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204452" y="1245500"/>
            <a:ext cx="10377947" cy="33855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L</a:t>
            </a:r>
            <a:r>
              <a:rPr lang="en-GB" sz="1600" b="1" dirty="0" smtClean="0"/>
              <a:t>ife table</a:t>
            </a:r>
            <a:endParaRPr lang="en-GB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204452" y="1241849"/>
            <a:ext cx="426445" cy="3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3</a:t>
            </a:r>
            <a:endParaRPr lang="en-GB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770095" y="1694732"/>
            <a:ext cx="16233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Life expectancy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770460" y="1884532"/>
            <a:ext cx="19996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59939" y="3245479"/>
            <a:ext cx="109970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Adds disability adjustment to life years lived                prevalent years lived with disability rate (</a:t>
            </a:r>
            <a:r>
              <a:rPr lang="en-GB" sz="2000" dirty="0" err="1" smtClean="0"/>
              <a:t>pYLDs</a:t>
            </a:r>
            <a:r>
              <a:rPr lang="en-GB" sz="2000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Health adjusted life years              Life years lived*</a:t>
            </a:r>
            <a:r>
              <a:rPr lang="en-GB" sz="2000" dirty="0" err="1" smtClean="0"/>
              <a:t>pYLDsrate</a:t>
            </a:r>
            <a:endParaRPr lang="en-GB" sz="20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Mechanism of change for scenario analysis: mortality rate and </a:t>
            </a:r>
            <a:r>
              <a:rPr lang="en-GB" sz="2000" dirty="0" err="1" smtClean="0"/>
              <a:t>pYLDrate</a:t>
            </a:r>
            <a:endParaRPr lang="en-GB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848580" y="2341112"/>
            <a:ext cx="25523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Health adjusted life years</a:t>
            </a:r>
          </a:p>
        </p:txBody>
      </p:sp>
      <p:cxnSp>
        <p:nvCxnSpPr>
          <p:cNvPr id="16" name="Curved Connector 15"/>
          <p:cNvCxnSpPr/>
          <p:nvPr/>
        </p:nvCxnSpPr>
        <p:spPr>
          <a:xfrm>
            <a:off x="2764110" y="1884532"/>
            <a:ext cx="702990" cy="444442"/>
          </a:xfrm>
          <a:prstGeom prst="curvedConnector3">
            <a:avLst>
              <a:gd name="adj1" fmla="val 11142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70095" y="2305304"/>
            <a:ext cx="31763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Health-adjusted life expectancy</a:t>
            </a: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 flipV="1">
            <a:off x="4400882" y="2489970"/>
            <a:ext cx="369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6142387" y="3638848"/>
            <a:ext cx="502076" cy="1488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149844" y="4223011"/>
            <a:ext cx="502076" cy="1488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7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4452" y="1699866"/>
            <a:ext cx="15596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Life years lived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8580" y="2341112"/>
            <a:ext cx="25523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Health adjusted life years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04452" y="1245500"/>
            <a:ext cx="10377947" cy="33855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L</a:t>
            </a:r>
            <a:r>
              <a:rPr lang="en-GB" sz="1600" b="1" dirty="0" smtClean="0"/>
              <a:t>ife table</a:t>
            </a:r>
            <a:endParaRPr lang="en-GB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77001" y="3365370"/>
            <a:ext cx="7234237" cy="33855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Disease specific life table</a:t>
            </a:r>
            <a:endParaRPr lang="en-GB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77001" y="3872381"/>
            <a:ext cx="10554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Mortality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54801" y="4525320"/>
            <a:ext cx="12094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Prevalence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7313" y="1272627"/>
            <a:ext cx="430887" cy="54090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GB" sz="1600" dirty="0" smtClean="0"/>
              <a:t>Age and sex</a:t>
            </a:r>
            <a:endParaRPr lang="en-GB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891500" y="5224386"/>
            <a:ext cx="10871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Incidence</a:t>
            </a:r>
          </a:p>
        </p:txBody>
      </p:sp>
      <p:cxnSp>
        <p:nvCxnSpPr>
          <p:cNvPr id="52" name="Curved Connector 51"/>
          <p:cNvCxnSpPr/>
          <p:nvPr/>
        </p:nvCxnSpPr>
        <p:spPr>
          <a:xfrm rot="16200000" flipV="1">
            <a:off x="5580756" y="4859686"/>
            <a:ext cx="464049" cy="331753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rot="16200000" flipV="1">
            <a:off x="5266334" y="4173546"/>
            <a:ext cx="464049" cy="331753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3" idx="1"/>
          </p:cNvCxnSpPr>
          <p:nvPr/>
        </p:nvCxnSpPr>
        <p:spPr>
          <a:xfrm flipH="1">
            <a:off x="1663700" y="4057047"/>
            <a:ext cx="26133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1663700" y="2069198"/>
            <a:ext cx="12700" cy="1987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770460" y="3523068"/>
            <a:ext cx="20588" cy="1174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4" idx="1"/>
          </p:cNvCxnSpPr>
          <p:nvPr/>
        </p:nvCxnSpPr>
        <p:spPr>
          <a:xfrm flipH="1" flipV="1">
            <a:off x="2757761" y="4690333"/>
            <a:ext cx="1697040" cy="196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6" idx="3"/>
          </p:cNvCxnSpPr>
          <p:nvPr/>
        </p:nvCxnSpPr>
        <p:spPr>
          <a:xfrm>
            <a:off x="2764110" y="1884532"/>
            <a:ext cx="702990" cy="444442"/>
          </a:xfrm>
          <a:prstGeom prst="curvedConnector3">
            <a:avLst>
              <a:gd name="adj1" fmla="val 11142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0" y="1"/>
            <a:ext cx="12192000" cy="109437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smtClean="0"/>
              <a:t>Proportional multi-state life table model</a:t>
            </a:r>
            <a:endParaRPr lang="en-GB" sz="4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770095" y="1694732"/>
            <a:ext cx="16233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Life expectancy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70095" y="2305304"/>
            <a:ext cx="31763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Health-adjusted life expectancy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70460" y="1884532"/>
            <a:ext cx="19996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4" idx="1"/>
          </p:cNvCxnSpPr>
          <p:nvPr/>
        </p:nvCxnSpPr>
        <p:spPr>
          <a:xfrm flipV="1">
            <a:off x="4400882" y="2489970"/>
            <a:ext cx="369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63575" y="3353868"/>
            <a:ext cx="426445" cy="3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04452" y="1241849"/>
            <a:ext cx="426445" cy="3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3</a:t>
            </a:r>
            <a:endParaRPr lang="en-GB" b="1" dirty="0"/>
          </a:p>
        </p:txBody>
      </p:sp>
      <p:sp>
        <p:nvSpPr>
          <p:cNvPr id="3" name="Oval 2"/>
          <p:cNvSpPr/>
          <p:nvPr/>
        </p:nvSpPr>
        <p:spPr>
          <a:xfrm>
            <a:off x="4097698" y="3741699"/>
            <a:ext cx="1400660" cy="652939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4393867" y="4413043"/>
            <a:ext cx="1400660" cy="652939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2165743" y="3140820"/>
            <a:ext cx="13252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 smtClean="0"/>
              <a:t>PrevYLDrate</a:t>
            </a:r>
            <a:endParaRPr lang="en-GB" dirty="0" smtClean="0"/>
          </a:p>
        </p:txBody>
      </p:sp>
      <p:cxnSp>
        <p:nvCxnSpPr>
          <p:cNvPr id="55" name="Straight Arrow Connector 54"/>
          <p:cNvCxnSpPr>
            <a:stCxn id="54" idx="0"/>
          </p:cNvCxnSpPr>
          <p:nvPr/>
        </p:nvCxnSpPr>
        <p:spPr>
          <a:xfrm flipH="1" flipV="1">
            <a:off x="2828392" y="2674636"/>
            <a:ext cx="1" cy="466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799812" y="4236802"/>
            <a:ext cx="3718387" cy="33855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Potential impact factor</a:t>
            </a:r>
            <a:endParaRPr lang="en-GB" sz="1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8012897" y="5039720"/>
            <a:ext cx="15602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Dose response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12897" y="5602546"/>
            <a:ext cx="22414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Risk factor prevalence</a:t>
            </a:r>
          </a:p>
        </p:txBody>
      </p:sp>
      <p:cxnSp>
        <p:nvCxnSpPr>
          <p:cNvPr id="60" name="Straight Connector 59"/>
          <p:cNvCxnSpPr>
            <a:stCxn id="58" idx="1"/>
          </p:cNvCxnSpPr>
          <p:nvPr/>
        </p:nvCxnSpPr>
        <p:spPr>
          <a:xfrm flipH="1">
            <a:off x="7715805" y="5224386"/>
            <a:ext cx="2970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7715805" y="5770119"/>
            <a:ext cx="2970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715805" y="5207293"/>
            <a:ext cx="0" cy="562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978657" y="5426145"/>
            <a:ext cx="17272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799812" y="4219863"/>
            <a:ext cx="426445" cy="3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4606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5007</TotalTime>
  <Words>964</Words>
  <Application>Microsoft Office PowerPoint</Application>
  <PresentationFormat>Widescreen</PresentationFormat>
  <Paragraphs>277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Office Theme</vt:lpstr>
      <vt:lpstr>Proportional multi-state life table model</vt:lpstr>
      <vt:lpstr>Proportional multi-state life table model</vt:lpstr>
      <vt:lpstr>Proportional multi-state life table model</vt:lpstr>
      <vt:lpstr>Proportional multi-state life table model</vt:lpstr>
      <vt:lpstr>Proportional multi-state life table model</vt:lpstr>
      <vt:lpstr>Proportional multi-state life table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Clinical School Computing Service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Belen Zapata-Diomedi</dc:creator>
  <cp:lastModifiedBy>Belen Zapata-Diomedi</cp:lastModifiedBy>
  <cp:revision>208</cp:revision>
  <dcterms:created xsi:type="dcterms:W3CDTF">2018-02-01T14:30:06Z</dcterms:created>
  <dcterms:modified xsi:type="dcterms:W3CDTF">2018-04-25T14:39:01Z</dcterms:modified>
</cp:coreProperties>
</file>