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3" d="100"/>
          <a:sy n="43" d="100"/>
        </p:scale>
        <p:origin x="53" y="7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BBC1A-3356-4F48-BA96-57EA239EA1C4}" type="datetimeFigureOut">
              <a:rPr lang="ru-RU" smtClean="0"/>
              <a:t>31.05.2022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C7D25-5A98-47D4-99EE-210660EC296E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3875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BBC1A-3356-4F48-BA96-57EA239EA1C4}" type="datetimeFigureOut">
              <a:rPr lang="ru-RU" smtClean="0"/>
              <a:t>31.05.2022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C7D25-5A98-47D4-99EE-210660EC29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6252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BBC1A-3356-4F48-BA96-57EA239EA1C4}" type="datetimeFigureOut">
              <a:rPr lang="ru-RU" smtClean="0"/>
              <a:t>31.05.2022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C7D25-5A98-47D4-99EE-210660EC29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74761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BBC1A-3356-4F48-BA96-57EA239EA1C4}" type="datetimeFigureOut">
              <a:rPr lang="ru-RU" smtClean="0"/>
              <a:t>31.05.2022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C7D25-5A98-47D4-99EE-210660EC296E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787168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BBC1A-3356-4F48-BA96-57EA239EA1C4}" type="datetimeFigureOut">
              <a:rPr lang="ru-RU" smtClean="0"/>
              <a:t>31.05.2022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C7D25-5A98-47D4-99EE-210660EC29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5825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BBC1A-3356-4F48-BA96-57EA239EA1C4}" type="datetimeFigureOut">
              <a:rPr lang="ru-RU" smtClean="0"/>
              <a:t>31.05.2022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C7D25-5A98-47D4-99EE-210660EC296E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982353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BBC1A-3356-4F48-BA96-57EA239EA1C4}" type="datetimeFigureOut">
              <a:rPr lang="ru-RU" smtClean="0"/>
              <a:t>31.05.2022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C7D25-5A98-47D4-99EE-210660EC29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35113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BBC1A-3356-4F48-BA96-57EA239EA1C4}" type="datetimeFigureOut">
              <a:rPr lang="ru-RU" smtClean="0"/>
              <a:t>31.05.2022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C7D25-5A98-47D4-99EE-210660EC29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91064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BBC1A-3356-4F48-BA96-57EA239EA1C4}" type="datetimeFigureOut">
              <a:rPr lang="ru-RU" smtClean="0"/>
              <a:t>31.05.2022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C7D25-5A98-47D4-99EE-210660EC29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2642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BBC1A-3356-4F48-BA96-57EA239EA1C4}" type="datetimeFigureOut">
              <a:rPr lang="ru-RU" smtClean="0"/>
              <a:t>31.05.2022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C7D25-5A98-47D4-99EE-210660EC29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0928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BBC1A-3356-4F48-BA96-57EA239EA1C4}" type="datetimeFigureOut">
              <a:rPr lang="ru-RU" smtClean="0"/>
              <a:t>31.05.2022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C7D25-5A98-47D4-99EE-210660EC29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29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BBC1A-3356-4F48-BA96-57EA239EA1C4}" type="datetimeFigureOut">
              <a:rPr lang="ru-RU" smtClean="0"/>
              <a:t>31.05.2022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C7D25-5A98-47D4-99EE-210660EC29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5806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BBC1A-3356-4F48-BA96-57EA239EA1C4}" type="datetimeFigureOut">
              <a:rPr lang="ru-RU" smtClean="0"/>
              <a:t>31.05.2022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C7D25-5A98-47D4-99EE-210660EC29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4312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BBC1A-3356-4F48-BA96-57EA239EA1C4}" type="datetimeFigureOut">
              <a:rPr lang="ru-RU" smtClean="0"/>
              <a:t>31.05.2022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C7D25-5A98-47D4-99EE-210660EC29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3913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BBC1A-3356-4F48-BA96-57EA239EA1C4}" type="datetimeFigureOut">
              <a:rPr lang="ru-RU" smtClean="0"/>
              <a:t>31.05.2022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C7D25-5A98-47D4-99EE-210660EC29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1254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BBC1A-3356-4F48-BA96-57EA239EA1C4}" type="datetimeFigureOut">
              <a:rPr lang="ru-RU" smtClean="0"/>
              <a:t>31.05.2022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C7D25-5A98-47D4-99EE-210660EC29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1591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BBC1A-3356-4F48-BA96-57EA239EA1C4}" type="datetimeFigureOut">
              <a:rPr lang="ru-RU" smtClean="0"/>
              <a:t>31.05.2022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C7D25-5A98-47D4-99EE-210660EC29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1873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B8BBC1A-3356-4F48-BA96-57EA239EA1C4}" type="datetimeFigureOut">
              <a:rPr lang="ru-RU" smtClean="0"/>
              <a:t>31.05.2022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C8CC7D25-5A98-47D4-99EE-210660EC29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79242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4pPr>
      <a:lvl5pPr marL="21145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kazedu.com/referat/98578/5" TargetMode="External"/><Relationship Id="rId2" Type="http://schemas.openxmlformats.org/officeDocument/2006/relationships/hyperlink" Target="https://studopedia.ru/2_10121_etapi-proektirovaniya-baz-dannih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lektsii.org/6-78901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46559" y="-336756"/>
            <a:ext cx="9403685" cy="2971801"/>
          </a:xfrm>
        </p:spPr>
        <p:txBody>
          <a:bodyPr/>
          <a:lstStyle/>
          <a:p>
            <a:r>
              <a:rPr lang="ru-RU" dirty="0" smtClean="0"/>
              <a:t>Разработка базы данных «Домашняя библиотека»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46559" y="4817261"/>
            <a:ext cx="11016175" cy="1947333"/>
          </a:xfrm>
        </p:spPr>
        <p:txBody>
          <a:bodyPr>
            <a:noAutofit/>
          </a:bodyPr>
          <a:lstStyle/>
          <a:p>
            <a:r>
              <a:rPr lang="ru-RU" sz="2400" dirty="0" smtClean="0"/>
              <a:t>Учебное заведение: ГБПОУ «Тверской </a:t>
            </a:r>
            <a:r>
              <a:rPr lang="ru-RU" sz="2400" dirty="0"/>
              <a:t>колледж им. </a:t>
            </a:r>
            <a:r>
              <a:rPr lang="ru-RU" sz="2400" dirty="0" err="1" smtClean="0"/>
              <a:t>А.Н.Коняева</a:t>
            </a:r>
            <a:r>
              <a:rPr lang="ru-RU" sz="2400" dirty="0" smtClean="0"/>
              <a:t>»</a:t>
            </a:r>
            <a:endParaRPr lang="ru-RU" sz="2400" dirty="0"/>
          </a:p>
          <a:p>
            <a:r>
              <a:rPr lang="ru-RU" sz="2400" dirty="0" smtClean="0"/>
              <a:t>Выполнил: Васильев Даниил Олегович</a:t>
            </a:r>
          </a:p>
          <a:p>
            <a:r>
              <a:rPr lang="ru-RU" sz="2400" dirty="0" smtClean="0"/>
              <a:t>Руководитель: Петрушенко Людмила Леонидовна </a:t>
            </a:r>
          </a:p>
        </p:txBody>
      </p:sp>
    </p:spTree>
    <p:extLst>
      <p:ext uri="{BB962C8B-B14F-4D97-AF65-F5344CB8AC3E}">
        <p14:creationId xmlns:p14="http://schemas.microsoft.com/office/powerpoint/2010/main" val="690748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44189" y="2873685"/>
            <a:ext cx="10826470" cy="1507067"/>
          </a:xfrm>
        </p:spPr>
        <p:txBody>
          <a:bodyPr>
            <a:noAutofit/>
          </a:bodyPr>
          <a:lstStyle/>
          <a:p>
            <a:r>
              <a:rPr lang="ru-RU" sz="6000" dirty="0" smtClean="0"/>
              <a:t>Спасибо за внимание</a:t>
            </a:r>
            <a:endParaRPr lang="ru-RU" sz="6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672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5601" y="587685"/>
            <a:ext cx="8534400" cy="1507067"/>
          </a:xfrm>
        </p:spPr>
        <p:txBody>
          <a:bodyPr/>
          <a:lstStyle/>
          <a:p>
            <a:r>
              <a:rPr lang="ru-RU" dirty="0" smtClean="0"/>
              <a:t>Актуальность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85601" y="1779494"/>
            <a:ext cx="10898476" cy="3615267"/>
          </a:xfrm>
        </p:spPr>
        <p:txBody>
          <a:bodyPr>
            <a:normAutofit/>
          </a:bodyPr>
          <a:lstStyle/>
          <a:p>
            <a:pPr algn="just"/>
            <a:r>
              <a:rPr lang="ru-RU" sz="2400" dirty="0"/>
              <a:t>С каждым днём у некоторых людей в домашней </a:t>
            </a:r>
            <a:r>
              <a:rPr lang="ru-RU" sz="2400" dirty="0" smtClean="0"/>
              <a:t>библиотеке </a:t>
            </a:r>
            <a:r>
              <a:rPr lang="ru-RU" sz="2400" dirty="0"/>
              <a:t>становится всё больше книг. Они уже занимают не отдельные полки, а целые шкафы. Чтобы оптимизировать поиск и учёт книг, мы предлагаем разработать программу для облегчения работы с домашней библиотекой.</a:t>
            </a:r>
          </a:p>
        </p:txBody>
      </p:sp>
    </p:spTree>
    <p:extLst>
      <p:ext uri="{BB962C8B-B14F-4D97-AF65-F5344CB8AC3E}">
        <p14:creationId xmlns:p14="http://schemas.microsoft.com/office/powerpoint/2010/main" val="341094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87567" y="406945"/>
            <a:ext cx="8534400" cy="1507067"/>
          </a:xfrm>
        </p:spPr>
        <p:txBody>
          <a:bodyPr/>
          <a:lstStyle/>
          <a:p>
            <a:r>
              <a:rPr lang="ru-RU" dirty="0" smtClean="0"/>
              <a:t>Цели и задачи исследования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87566" y="1777180"/>
            <a:ext cx="10969328" cy="4157455"/>
          </a:xfrm>
        </p:spPr>
        <p:txBody>
          <a:bodyPr>
            <a:normAutofit/>
          </a:bodyPr>
          <a:lstStyle/>
          <a:p>
            <a:pPr algn="just"/>
            <a:r>
              <a:rPr lang="ru-RU" sz="3200" dirty="0" smtClean="0"/>
              <a:t>Познакомиться со всей мощью </a:t>
            </a:r>
            <a:r>
              <a:rPr lang="en-US" sz="3200" dirty="0" smtClean="0"/>
              <a:t>Microsoft Access</a:t>
            </a:r>
            <a:r>
              <a:rPr lang="ru-RU" sz="3200" dirty="0" smtClean="0"/>
              <a:t>.</a:t>
            </a:r>
          </a:p>
          <a:p>
            <a:pPr algn="just"/>
            <a:r>
              <a:rPr lang="ru-RU" sz="3200" dirty="0" smtClean="0"/>
              <a:t>Разработать базу данных «Домашняя библиотека»</a:t>
            </a:r>
          </a:p>
          <a:p>
            <a:pPr algn="just"/>
            <a:r>
              <a:rPr lang="ru-RU" sz="3200" dirty="0" smtClean="0"/>
              <a:t>Упростить жизнь обладателям домашней библиотеки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863791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2870" y="220132"/>
            <a:ext cx="8164820" cy="1507067"/>
          </a:xfrm>
        </p:spPr>
        <p:txBody>
          <a:bodyPr/>
          <a:lstStyle/>
          <a:p>
            <a:r>
              <a:rPr lang="ru-RU" dirty="0" smtClean="0"/>
              <a:t>Степень новизны, виды исп. информации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78079" y="1727199"/>
            <a:ext cx="10964991" cy="4693266"/>
          </a:xfrm>
        </p:spPr>
        <p:txBody>
          <a:bodyPr>
            <a:normAutofit/>
          </a:bodyPr>
          <a:lstStyle/>
          <a:p>
            <a:pPr algn="just"/>
            <a:r>
              <a:rPr lang="ru-RU" sz="2400" dirty="0" smtClean="0"/>
              <a:t>С незапамятных времён люди хранят книги дома.</a:t>
            </a:r>
            <a:r>
              <a:rPr lang="ru-RU" sz="2400" dirty="0"/>
              <a:t> </a:t>
            </a:r>
            <a:r>
              <a:rPr lang="ru-RU" sz="2400" dirty="0" smtClean="0"/>
              <a:t>До сих пор не все обладатели домашних библиотек перешли на использование систем хранения данных в информационной системе. Моя цель помочь им как можно скорее перейти на данный способ ведения учёта книг. Чтобы бумажная рутина не занимала так много времени, как раньше.</a:t>
            </a:r>
          </a:p>
          <a:p>
            <a:pPr algn="just"/>
            <a:r>
              <a:rPr lang="ru-RU" sz="2400" dirty="0" smtClean="0"/>
              <a:t>Вести учёт в справочнике довольно муторная задача. Также если необходимо внести какие-то изменения или если вы ошиблись, придётся делать помарки в тетрадке. В случае с информационной системой всё намного проще 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610017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4212" y="338120"/>
            <a:ext cx="10888356" cy="1507067"/>
          </a:xfrm>
        </p:spPr>
        <p:txBody>
          <a:bodyPr/>
          <a:lstStyle/>
          <a:p>
            <a:r>
              <a:rPr lang="ru-RU" dirty="0" smtClean="0"/>
              <a:t>Технико-экономическое обоснование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4212" y="1924664"/>
            <a:ext cx="8534400" cy="3615267"/>
          </a:xfrm>
        </p:spPr>
        <p:txBody>
          <a:bodyPr>
            <a:normAutofit/>
          </a:bodyPr>
          <a:lstStyle/>
          <a:p>
            <a:r>
              <a:rPr lang="ru-RU" sz="2400" dirty="0" smtClean="0"/>
              <a:t>Для данной системы я изучил, как устроена домашняя библиотека. Так же изучили, какие характеристики </a:t>
            </a:r>
            <a:r>
              <a:rPr lang="ru-RU" sz="2400" smtClean="0"/>
              <a:t>имеет книга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711003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4211" y="399435"/>
            <a:ext cx="10967525" cy="1507067"/>
          </a:xfrm>
        </p:spPr>
        <p:txBody>
          <a:bodyPr>
            <a:normAutofit/>
          </a:bodyPr>
          <a:lstStyle/>
          <a:p>
            <a:r>
              <a:rPr lang="ru-RU" dirty="0" smtClean="0"/>
              <a:t>Функциональная </a:t>
            </a:r>
            <a:r>
              <a:rPr lang="ru-RU" dirty="0" smtClean="0"/>
              <a:t>Схема данных и главное </a:t>
            </a:r>
            <a:r>
              <a:rPr lang="ru-RU" dirty="0" smtClean="0"/>
              <a:t>окно приложения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20471" y="2021542"/>
            <a:ext cx="8534400" cy="3615267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1026" name="Рисунок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" r="6707" b="9072"/>
          <a:stretch/>
        </p:blipFill>
        <p:spPr bwMode="auto">
          <a:xfrm>
            <a:off x="5665692" y="2302726"/>
            <a:ext cx="6447870" cy="36856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Рисунок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435" y="2302726"/>
            <a:ext cx="5325036" cy="36856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49377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970751" y="450945"/>
            <a:ext cx="7416706" cy="1220973"/>
          </a:xfrm>
        </p:spPr>
        <p:txBody>
          <a:bodyPr/>
          <a:lstStyle/>
          <a:p>
            <a:r>
              <a:rPr lang="ru-RU" dirty="0" smtClean="0"/>
              <a:t>пользователь</a:t>
            </a:r>
            <a:endParaRPr lang="ru-RU" dirty="0"/>
          </a:p>
        </p:txBody>
      </p:sp>
      <p:pic>
        <p:nvPicPr>
          <p:cNvPr id="2050" name="Рисунок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610" y="303986"/>
            <a:ext cx="5614697" cy="2680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Рисунок 1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4955" y="1671918"/>
            <a:ext cx="6045200" cy="429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Рисунок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4846" y="3058706"/>
            <a:ext cx="3700462" cy="3497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Заголовок 1"/>
          <p:cNvSpPr txBox="1">
            <a:spLocks/>
          </p:cNvSpPr>
          <p:nvPr/>
        </p:nvSpPr>
        <p:spPr>
          <a:xfrm>
            <a:off x="270962" y="2984434"/>
            <a:ext cx="2807348" cy="122097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dirty="0" err="1" smtClean="0"/>
              <a:t>АДМИн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94210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4212" y="408391"/>
            <a:ext cx="8534400" cy="1507067"/>
          </a:xfrm>
        </p:spPr>
        <p:txBody>
          <a:bodyPr/>
          <a:lstStyle/>
          <a:p>
            <a:r>
              <a:rPr lang="ru-RU" dirty="0" smtClean="0"/>
              <a:t>Результат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4211" y="1698812"/>
            <a:ext cx="10405129" cy="3615267"/>
          </a:xfrm>
        </p:spPr>
        <p:txBody>
          <a:bodyPr>
            <a:normAutofit/>
          </a:bodyPr>
          <a:lstStyle/>
          <a:p>
            <a:pPr algn="just"/>
            <a:r>
              <a:rPr lang="ru-RU" sz="3600" dirty="0" smtClean="0"/>
              <a:t>В результате мы разработали базу данных «Домашняя библиотека», которая упрощает работу и учёт книг человеку, обладающему большой домашней библиотекой. А так же упрощает поиск нужной книги читателю.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1213766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02142" y="255990"/>
            <a:ext cx="10064470" cy="1507067"/>
          </a:xfrm>
        </p:spPr>
        <p:txBody>
          <a:bodyPr/>
          <a:lstStyle/>
          <a:p>
            <a:r>
              <a:rPr lang="ru-RU" dirty="0" smtClean="0"/>
              <a:t>Основные источники информации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30424" y="1940859"/>
            <a:ext cx="8534400" cy="3615267"/>
          </a:xfrm>
        </p:spPr>
        <p:txBody>
          <a:bodyPr>
            <a:normAutofit fontScale="85000" lnSpcReduction="10000"/>
          </a:bodyPr>
          <a:lstStyle/>
          <a:p>
            <a:pPr lvl="0"/>
            <a:r>
              <a:rPr lang="ru-RU" dirty="0"/>
              <a:t>Как пользоваться </a:t>
            </a:r>
            <a:r>
              <a:rPr lang="en-US" dirty="0"/>
              <a:t>Microsoft Access</a:t>
            </a:r>
            <a:r>
              <a:rPr lang="ru-RU" dirty="0"/>
              <a:t>: [Электронный ресурс].</a:t>
            </a:r>
            <a:r>
              <a:rPr lang="en-US" dirty="0"/>
              <a:t>URL</a:t>
            </a:r>
            <a:r>
              <a:rPr lang="ru-RU" dirty="0"/>
              <a:t>: https://ru.wikihow.com/%D0%BF%D0%BE%D0%BB%D1%8C%D0%B7%D0%BE%D0%B2%D0%B0%D1%82%D1%8C%D1%81%D1%8F-Microsoft-Access</a:t>
            </a:r>
            <a:r>
              <a:rPr lang="ru-RU" u="sng" dirty="0"/>
              <a:t> </a:t>
            </a:r>
            <a:endParaRPr lang="ru-RU" dirty="0"/>
          </a:p>
          <a:p>
            <a:pPr lvl="0"/>
            <a:r>
              <a:rPr lang="ru-RU" dirty="0"/>
              <a:t>Этапы проектирования баз данных: [Электронный ресурс].</a:t>
            </a:r>
            <a:r>
              <a:rPr lang="en-US" dirty="0"/>
              <a:t>URL</a:t>
            </a:r>
            <a:r>
              <a:rPr lang="ru-RU" dirty="0"/>
              <a:t>: </a:t>
            </a:r>
            <a:r>
              <a:rPr lang="ru-RU" u="sng" dirty="0">
                <a:hlinkClick r:id="rId2"/>
              </a:rPr>
              <a:t>https://studopedia.ru/2_10121_etapi-proektirovaniya-baz-dannih.html</a:t>
            </a:r>
            <a:endParaRPr lang="ru-RU" dirty="0"/>
          </a:p>
          <a:p>
            <a:pPr lvl="0"/>
            <a:r>
              <a:rPr lang="ru-RU" dirty="0"/>
              <a:t>Этапы проектирования баз данных: [Электронный ресурс].</a:t>
            </a:r>
            <a:r>
              <a:rPr lang="en-US" dirty="0"/>
              <a:t>URL</a:t>
            </a:r>
            <a:r>
              <a:rPr lang="ru-RU" dirty="0"/>
              <a:t>: https://helpiks.org/5-108508.html</a:t>
            </a:r>
          </a:p>
          <a:p>
            <a:pPr lvl="0"/>
            <a:r>
              <a:rPr lang="ru-RU" dirty="0"/>
              <a:t>Обоснование выбора СУБД </a:t>
            </a:r>
            <a:r>
              <a:rPr lang="en-US" dirty="0"/>
              <a:t>Access</a:t>
            </a:r>
            <a:r>
              <a:rPr lang="ru-RU" dirty="0"/>
              <a:t> для разработки БД: [Электронный ресурс].</a:t>
            </a:r>
            <a:r>
              <a:rPr lang="en-US" dirty="0"/>
              <a:t>URL</a:t>
            </a:r>
            <a:r>
              <a:rPr lang="ru-RU" dirty="0"/>
              <a:t>: </a:t>
            </a:r>
            <a:r>
              <a:rPr lang="ru-RU" u="sng" dirty="0">
                <a:hlinkClick r:id="rId3"/>
              </a:rPr>
              <a:t>https://kazedu.com/referat/98578/5</a:t>
            </a:r>
            <a:endParaRPr lang="ru-RU" dirty="0"/>
          </a:p>
          <a:p>
            <a:pPr lvl="0"/>
            <a:r>
              <a:rPr lang="ru-RU" dirty="0"/>
              <a:t>Краткая характеристика СУБД </a:t>
            </a:r>
            <a:r>
              <a:rPr lang="en-US" dirty="0"/>
              <a:t>Access</a:t>
            </a:r>
            <a:r>
              <a:rPr lang="ru-RU" dirty="0"/>
              <a:t>: [Электронный ресурс].</a:t>
            </a:r>
            <a:r>
              <a:rPr lang="en-US" dirty="0"/>
              <a:t>URL</a:t>
            </a:r>
            <a:r>
              <a:rPr lang="ru-RU" dirty="0"/>
              <a:t>: </a:t>
            </a:r>
            <a:r>
              <a:rPr lang="ru-RU" u="sng" dirty="0">
                <a:hlinkClick r:id="rId4"/>
              </a:rPr>
              <a:t>https://lektsii.org/6-78901.html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2895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Сектор">
  <a:themeElements>
    <a:clrScheme name="Сектор">
      <a:dk1>
        <a:sysClr val="windowText" lastClr="000000"/>
      </a:dk1>
      <a:lt1>
        <a:sysClr val="window" lastClr="FFFFFF"/>
      </a:lt1>
      <a:dk2>
        <a:srgbClr val="D06F1E"/>
      </a:dk2>
      <a:lt2>
        <a:srgbClr val="F0BE21"/>
      </a:lt2>
      <a:accent1>
        <a:srgbClr val="760603"/>
      </a:accent1>
      <a:accent2>
        <a:srgbClr val="9F761A"/>
      </a:accent2>
      <a:accent3>
        <a:srgbClr val="92A200"/>
      </a:accent3>
      <a:accent4>
        <a:srgbClr val="4AA157"/>
      </a:accent4>
      <a:accent5>
        <a:srgbClr val="46788D"/>
      </a:accent5>
      <a:accent6>
        <a:srgbClr val="A848A8"/>
      </a:accent6>
      <a:hlink>
        <a:srgbClr val="460402"/>
      </a:hlink>
      <a:folHlink>
        <a:srgbClr val="991111"/>
      </a:folHlink>
    </a:clrScheme>
    <a:fontScheme name="Сектор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ектор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62000"/>
                <a:satMod val="200000"/>
                <a:lumMod val="124000"/>
              </a:schemeClr>
            </a:gs>
            <a:gs pos="100000">
              <a:schemeClr val="phClr">
                <a:shade val="96000"/>
                <a:hueMod val="88000"/>
                <a:satMod val="220000"/>
                <a:lumMod val="8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2000"/>
                <a:hueMod val="22000"/>
                <a:satMod val="220000"/>
                <a:lumMod val="62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282EB108-EDE6-4B8E-957B-D4A69BF580E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TM02900771[[fn=Сектор]]</Template>
  <TotalTime>183</TotalTime>
  <Words>332</Words>
  <Application>Microsoft Office PowerPoint</Application>
  <PresentationFormat>Широкоэкранный</PresentationFormat>
  <Paragraphs>27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3" baseType="lpstr">
      <vt:lpstr>Century Gothic</vt:lpstr>
      <vt:lpstr>Wingdings 3</vt:lpstr>
      <vt:lpstr>Сектор</vt:lpstr>
      <vt:lpstr>Разработка базы данных «Домашняя библиотека»</vt:lpstr>
      <vt:lpstr>Актуальность</vt:lpstr>
      <vt:lpstr>Цели и задачи исследования</vt:lpstr>
      <vt:lpstr>Степень новизны, виды исп. информации</vt:lpstr>
      <vt:lpstr>Технико-экономическое обоснование</vt:lpstr>
      <vt:lpstr>Функциональная Схема данных и главное окно приложения</vt:lpstr>
      <vt:lpstr>пользователь</vt:lpstr>
      <vt:lpstr>Результат</vt:lpstr>
      <vt:lpstr>Основные источники информации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Титульник</dc:title>
  <dc:creator>Даниил Васильев</dc:creator>
  <cp:lastModifiedBy>Даниил Васильев</cp:lastModifiedBy>
  <cp:revision>11</cp:revision>
  <dcterms:created xsi:type="dcterms:W3CDTF">2022-05-23T06:42:00Z</dcterms:created>
  <dcterms:modified xsi:type="dcterms:W3CDTF">2022-05-31T08:12:56Z</dcterms:modified>
</cp:coreProperties>
</file>