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9" r:id="rId13"/>
    <p:sldId id="265" r:id="rId14"/>
    <p:sldId id="266" r:id="rId15"/>
    <p:sldId id="270" r:id="rId16"/>
    <p:sldId id="294" r:id="rId17"/>
    <p:sldId id="295" r:id="rId18"/>
    <p:sldId id="296" r:id="rId19"/>
    <p:sldId id="297" r:id="rId20"/>
    <p:sldId id="298" r:id="rId21"/>
    <p:sldId id="299" r:id="rId22"/>
    <p:sldId id="271" r:id="rId23"/>
    <p:sldId id="272" r:id="rId24"/>
    <p:sldId id="273" r:id="rId25"/>
    <p:sldId id="274" r:id="rId26"/>
    <p:sldId id="302" r:id="rId27"/>
    <p:sldId id="301" r:id="rId28"/>
    <p:sldId id="275" r:id="rId29"/>
    <p:sldId id="276" r:id="rId30"/>
    <p:sldId id="277" r:id="rId31"/>
    <p:sldId id="278" r:id="rId32"/>
    <p:sldId id="279" r:id="rId33"/>
    <p:sldId id="281" r:id="rId34"/>
    <p:sldId id="280" r:id="rId35"/>
    <p:sldId id="291" r:id="rId36"/>
    <p:sldId id="290" r:id="rId37"/>
    <p:sldId id="300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AC8C65F-CA22-44A4-AAF4-540FC051067E}">
          <p14:sldIdLst>
            <p14:sldId id="256"/>
            <p14:sldId id="257"/>
          </p14:sldIdLst>
        </p14:section>
        <p14:section name="Les Ordinateurs" id="{04176AF4-FC84-4D0F-8082-13B778CF0F73}">
          <p14:sldIdLst>
            <p14:sldId id="258"/>
            <p14:sldId id="259"/>
            <p14:sldId id="260"/>
            <p14:sldId id="261"/>
            <p14:sldId id="262"/>
            <p14:sldId id="264"/>
            <p14:sldId id="263"/>
            <p14:sldId id="267"/>
            <p14:sldId id="268"/>
            <p14:sldId id="269"/>
            <p14:sldId id="265"/>
            <p14:sldId id="266"/>
            <p14:sldId id="270"/>
          </p14:sldIdLst>
        </p14:section>
        <p14:section name="Les Composants" id="{62DF0C4E-420B-4E47-9379-F092550B65FC}">
          <p14:sldIdLst>
            <p14:sldId id="294"/>
            <p14:sldId id="295"/>
            <p14:sldId id="296"/>
            <p14:sldId id="297"/>
            <p14:sldId id="298"/>
            <p14:sldId id="299"/>
            <p14:sldId id="271"/>
            <p14:sldId id="272"/>
            <p14:sldId id="273"/>
          </p14:sldIdLst>
        </p14:section>
        <p14:section name="Les Bus et la Mémoire" id="{8005AC47-7208-4D63-A311-734855D4BDE6}">
          <p14:sldIdLst>
            <p14:sldId id="274"/>
            <p14:sldId id="302"/>
            <p14:sldId id="301"/>
            <p14:sldId id="275"/>
            <p14:sldId id="276"/>
            <p14:sldId id="277"/>
            <p14:sldId id="278"/>
            <p14:sldId id="279"/>
            <p14:sldId id="281"/>
            <p14:sldId id="280"/>
            <p14:sldId id="291"/>
            <p14:sldId id="290"/>
          </p14:sldIdLst>
        </p14:section>
        <p14:section name="Fin Intro" id="{7AB3FA7C-4540-49D3-B18E-343DCCA2FF99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7B9C6-E6A5-4037-9525-E9F6554DFBE9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88D85-8420-4E69-B7EF-6CA04C8DF9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37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787AA-7CD0-FBE2-7D9B-1AB8F09D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0408B2-A618-F254-3181-A4D6173E0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7EEBF3-514A-35E6-4D32-E265684E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D438-00F1-4998-829A-E9D316464C00}" type="datetime1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C3D8BE-A6CB-FE08-5350-6EFB574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1B6EF-E0C7-AD2B-8AE5-A2560FFF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9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B2D3D-EE01-23F3-C74C-6430D79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0875B3-F920-60A7-C9CC-40BE2110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58472-07C0-688E-83F2-27AC6FDA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722F-8E68-40BB-B199-67CE09047F45}" type="datetime1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0801D2-0E85-0A47-3243-4022041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A65CF4-EBEA-7C4C-C3BD-4D46E8E7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95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33764B-6351-C496-D472-42AB32B1A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41C7A8-CD9D-6432-62C4-02F9220C6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FD4732-4AAA-3CF9-93E7-48096855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05E75-A6CD-473C-B078-45A682874DCC}" type="datetime1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74E9A-F602-0CE5-562B-850AEFD2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B10D5-B1EA-F141-662F-3D9E45E2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31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995616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616BF2-8D68-44B2-BF5F-BE6558331A4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8316F8C-0DB8-490F-B778-3C2E3FD294EB}" type="datetime1">
              <a:rPr lang="fr-FR" smtClean="0"/>
              <a:t>21/09/2023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64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379D0-8C5A-3AEE-5F57-F989709A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EE7E1-D3C9-E22C-1E19-59D5FD07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F52E4-79BC-7606-BA8D-C151B3F6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815B-4B69-432F-8EA1-92B198B82DBB}" type="datetime1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6BC9C-62F3-F18C-7EFA-A06F4857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DEAEC-7368-3C3A-7F29-CF86FB9D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77B32-6798-819F-5F9B-0B381E3E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790660-7BAC-D1CB-E72C-D750C3FE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4AEFF-4A49-377A-4D5E-D61D30D9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B0EF6-5336-443E-9B0C-A48C2A77CFA9}" type="datetime1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A75C6-62BE-757B-20F6-316DACF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37E4AA-3DF8-8849-C4C3-9BCB7F92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0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6A64E-27D6-191B-766B-4A553CFB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3BD58-9524-DE8C-24F0-F86EBC045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B18368-1633-93F8-B516-07203557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4880E-6635-61AA-5B25-956AF470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8F52-B61E-4AC9-AF4F-04F529DD20DD}" type="datetime1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362D07-1059-F48D-EF88-F80C402B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638DB-73E8-7E13-8CE7-349B67B2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2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6EE31-5CA2-10A0-5660-A34EC102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869075-D1F4-3D5D-A2A2-153E29ED6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5E37B3-9197-DA65-B554-01FA49EB6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922EA7-7083-D8B5-6BC2-2ED1C2CCB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9C7989-B90C-0435-98DB-6904B401E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732375-34F8-CA7C-8049-F6A4C1B7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FA2E-4632-4D3D-99C7-E0ECD834DAC9}" type="datetime1">
              <a:rPr lang="fr-FR" smtClean="0"/>
              <a:t>21/09/2023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AD2597-4149-FAB6-FD78-9638ECE7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753EB3-BC4E-7748-F49D-77A87D8A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2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161F6-4EA4-8A7D-AD34-971C5A50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83931-243F-56B4-605A-E09CDFE3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5908-A73F-4533-955A-BD857D90335A}" type="datetime1">
              <a:rPr lang="fr-FR" smtClean="0"/>
              <a:t>21/09/2023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7218C9-2246-14F4-C372-9A3AF1B1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E4FEB8-A819-A54D-72F8-2D5C6732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6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1A166F-1250-CE17-21DB-0D4D3DC1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FDE0E-B01B-4F4B-BE23-1B644AF0E09B}" type="datetime1">
              <a:rPr lang="fr-FR" smtClean="0"/>
              <a:t>21/09/2023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91921D-25CC-E2F8-9796-C3E6E652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2F8B8E-F89B-A6BC-CC33-B37F941A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2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D4D1E-1FFF-9519-15E5-EE1010AA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D347D-4D1A-0A8E-5891-05CC65BE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C9551C-BDFC-A077-35DC-A33ACDE90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BA983-4860-B226-2244-125BA756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12D54-41F8-40BB-BE6E-6E96EF1EDB46}" type="datetime1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39FC49-2B87-436D-84B7-3908DFC2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69E21E-10A7-0B2F-1E05-5188E30A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8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3229F8-DEC0-C35B-AC16-F9F6D339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F03614-D4B6-CC47-550D-427D9ED99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B49DBB-B0E7-E552-A9F3-32B20FFC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78D8DA-2304-FF2F-AFAB-E4CA055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A9FC-D476-4748-83FC-79D98BEE1369}" type="datetime1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C9D3E-9942-B958-8B78-11901B5E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ED6358-1ADA-B105-C889-DE07643F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8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CF74CB-8B47-A2C5-F215-95641784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BEAF0-5D06-FDAA-8207-D3CC0CEFE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6E893-1785-8B1A-90E9-15EA86B12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6517-E8C6-4E52-A940-11298CF2B3D0}" type="datetime1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62BFB9-BADE-17C6-8F56-F01DEEAC4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5C3F7-1C16-95A7-A146-F40B37215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F1BC-016B-486E-971A-9CFDA4CB9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8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abrice.boissier@epita.f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EC959-844E-35AB-5592-21C89A1A9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Architecture des Ordinateurs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7E2EED-B0DC-DFEF-0012-42D848AE6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Vue d’Ensemble</a:t>
            </a:r>
          </a:p>
          <a:p>
            <a:r>
              <a:rPr lang="fr-FR" dirty="0"/>
              <a:t>(2023-2024)</a:t>
            </a:r>
          </a:p>
          <a:p>
            <a:endParaRPr lang="fr-FR" dirty="0"/>
          </a:p>
          <a:p>
            <a:r>
              <a:rPr lang="fr-FR" dirty="0"/>
              <a:t>Fabrice BOISSIER – </a:t>
            </a:r>
            <a:r>
              <a:rPr lang="fr-FR" dirty="0">
                <a:solidFill>
                  <a:schemeClr val="bg1"/>
                </a:solidFill>
                <a:hlinkClick r:id="rId2"/>
              </a:rPr>
              <a:t>fabrice.boissier@epita.fr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6A6A42-C425-9A87-66FD-46DF89CEA04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73280" y="5598000"/>
            <a:ext cx="1818720" cy="1260000"/>
          </a:xfrm>
          <a:prstGeom prst="rect">
            <a:avLst/>
          </a:prstGeom>
          <a:ln w="0"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59CE7C0-4496-53D0-055B-A3D26182E04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0" y="5625312"/>
            <a:ext cx="1818720" cy="1232688"/>
          </a:xfrm>
          <a:prstGeom prst="rect">
            <a:avLst/>
          </a:prstGeom>
          <a:ln w="0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8779C76-AA3F-0779-80E3-923A82F0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47" y="5519749"/>
            <a:ext cx="1336906" cy="13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0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10528" y="1412640"/>
            <a:ext cx="6058800" cy="525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9000" lnSpcReduction="20000"/>
          </a:bodyPr>
          <a:lstStyle/>
          <a:p>
            <a:r>
              <a:rPr lang="fr-FR" sz="3000" spc="-1" dirty="0">
                <a:latin typeface="Arial"/>
              </a:rPr>
              <a:t>Mainframes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IBM (z System), Bull (GCOS), Fujitsu, HP, …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Dédié I/O et très forte charge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Un seul référentiel</a:t>
            </a:r>
          </a:p>
          <a:p>
            <a:pPr>
              <a:spcBef>
                <a:spcPts val="479"/>
              </a:spcBef>
            </a:pPr>
            <a:endParaRPr lang="fr-FR" sz="2400" spc="-1" dirty="0">
              <a:latin typeface="Arial"/>
            </a:endParaRPr>
          </a:p>
          <a:p>
            <a:r>
              <a:rPr lang="fr-FR" sz="3000" spc="-1" dirty="0" err="1">
                <a:latin typeface="Arial"/>
              </a:rPr>
              <a:t>Minis</a:t>
            </a:r>
            <a:endParaRPr lang="fr-FR" sz="3000" spc="-1" dirty="0">
              <a:latin typeface="Arial"/>
            </a:endParaRP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IBM : System i (AS/400), System p (POWER)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DEC : VAX (VMS), PDP, … </a:t>
            </a:r>
            <a:r>
              <a:rPr lang="fr-FR" sz="2600" i="1" spc="-1" dirty="0">
                <a:solidFill>
                  <a:srgbClr val="898989"/>
                </a:solidFill>
                <a:latin typeface="Arial"/>
              </a:rPr>
              <a:t>[disparu]</a:t>
            </a:r>
            <a:endParaRPr lang="fr-FR" sz="2600" spc="-1" dirty="0">
              <a:solidFill>
                <a:srgbClr val="FFFFFF"/>
              </a:solidFill>
              <a:latin typeface="Arial"/>
            </a:endParaRP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Plus récemment : HP, Sun/Oracle, SGI, …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Innombrables UNIX (AIX, HP-UX, Solaris, …)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Se relient les uns aux autres</a:t>
            </a:r>
          </a:p>
          <a:p>
            <a:pPr>
              <a:spcBef>
                <a:spcPts val="479"/>
              </a:spcBef>
            </a:pPr>
            <a:endParaRPr lang="fr-FR" sz="2400" spc="-1" dirty="0">
              <a:latin typeface="Arial"/>
            </a:endParaRPr>
          </a:p>
          <a:p>
            <a:r>
              <a:rPr lang="fr-FR" sz="3000" spc="-1" dirty="0">
                <a:latin typeface="Arial"/>
              </a:rPr>
              <a:t>Micros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PC (5150 et « compatibles PC »)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Atari ST, Commodore, …</a:t>
            </a:r>
          </a:p>
          <a:p>
            <a:pPr marL="905400" lvl="1" indent="-457200">
              <a:lnSpc>
                <a:spcPct val="100000"/>
              </a:lnSpc>
              <a:spcBef>
                <a:spcPts val="519"/>
              </a:spcBef>
              <a:buSzPct val="90000"/>
            </a:pPr>
            <a:r>
              <a:rPr lang="fr-FR" sz="2600" spc="-1" dirty="0">
                <a:latin typeface="Arial"/>
              </a:rPr>
              <a:t>Bureautique, jeux : graphique </a:t>
            </a:r>
            <a:r>
              <a:rPr lang="fr-FR" sz="2600" spc="-1" dirty="0">
                <a:solidFill>
                  <a:srgbClr val="FFFFFF"/>
                </a:solidFill>
                <a:latin typeface="Arial"/>
              </a:rPr>
              <a:t>(GUI, IHM, …)</a:t>
            </a:r>
          </a:p>
        </p:txBody>
      </p:sp>
      <p:sp>
        <p:nvSpPr>
          <p:cNvPr id="125" name="Espace réservé du contenu 5"/>
          <p:cNvSpPr/>
          <p:nvPr/>
        </p:nvSpPr>
        <p:spPr>
          <a:xfrm>
            <a:off x="7384076" y="1556640"/>
            <a:ext cx="3698346" cy="489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6500" lnSpcReduction="20000"/>
          </a:bodyPr>
          <a:lstStyle/>
          <a:p>
            <a:pPr marL="493560" indent="-457200">
              <a:spcBef>
                <a:spcPts val="601"/>
              </a:spcBef>
              <a:buSzPct val="100000"/>
              <a:buFont typeface="Arial" panose="020B0604020202020204" pitchFamily="34" charset="0"/>
              <a:buChar char="•"/>
            </a:pPr>
            <a:r>
              <a:rPr lang="fr-FR" sz="3000" spc="-1" dirty="0">
                <a:latin typeface="Arial"/>
              </a:rPr>
              <a:t>Super-Ordinateurs</a:t>
            </a:r>
            <a:br>
              <a:rPr sz="3000" spc="-1" dirty="0">
                <a:latin typeface="Arial"/>
              </a:rPr>
            </a:br>
            <a:r>
              <a:rPr lang="fr-FR" sz="3000" spc="-1" dirty="0" err="1">
                <a:latin typeface="Arial"/>
              </a:rPr>
              <a:t>Super-Calculateurs</a:t>
            </a:r>
            <a:endParaRPr lang="fr-FR" sz="3000" spc="-1" dirty="0">
              <a:latin typeface="Arial"/>
            </a:endParaRP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r>
              <a:rPr lang="fr-FR" sz="2600" spc="-1" dirty="0" err="1">
                <a:latin typeface="Arial"/>
              </a:rPr>
              <a:t>Cray</a:t>
            </a:r>
            <a:r>
              <a:rPr lang="fr-FR" sz="2600" spc="-1" dirty="0">
                <a:latin typeface="Arial"/>
              </a:rPr>
              <a:t>, Blue Gene, …</a:t>
            </a: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endParaRPr lang="fr-FR" sz="2600" spc="-1" dirty="0">
              <a:latin typeface="Arial"/>
            </a:endParaRP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r>
              <a:rPr lang="fr-FR" sz="2600" spc="-1" dirty="0">
                <a:latin typeface="Arial"/>
              </a:rPr>
              <a:t>POWER, Xeon, SPARC64, </a:t>
            </a:r>
            <a:r>
              <a:rPr lang="fr-FR" sz="2600" spc="-1" dirty="0" err="1">
                <a:latin typeface="Arial"/>
              </a:rPr>
              <a:t>Opteron</a:t>
            </a:r>
            <a:r>
              <a:rPr lang="fr-FR" sz="2600" spc="-1" dirty="0">
                <a:latin typeface="Arial"/>
              </a:rPr>
              <a:t>, GPU </a:t>
            </a:r>
            <a:r>
              <a:rPr lang="fr-FR" sz="2600" spc="-1" dirty="0" err="1">
                <a:latin typeface="Arial"/>
              </a:rPr>
              <a:t>NVidia</a:t>
            </a:r>
            <a:r>
              <a:rPr lang="fr-FR" sz="2600" spc="-1" dirty="0">
                <a:latin typeface="Arial"/>
              </a:rPr>
              <a:t>, …</a:t>
            </a: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endParaRPr lang="fr-FR" sz="2600" spc="-1" dirty="0">
              <a:latin typeface="Arial"/>
            </a:endParaRP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r>
              <a:rPr lang="fr-FR" sz="2600" spc="-1" dirty="0">
                <a:latin typeface="Arial"/>
              </a:rPr>
              <a:t>Calcul ! Pas I/O !</a:t>
            </a:r>
            <a:br>
              <a:rPr sz="2600" spc="-1" dirty="0">
                <a:latin typeface="Arial"/>
              </a:rPr>
            </a:br>
            <a:r>
              <a:rPr lang="fr-FR" sz="2600" spc="-1" dirty="0">
                <a:latin typeface="Arial"/>
              </a:rPr>
              <a:t>Effets d’une bombe atomique, simulation de neurones, … </a:t>
            </a: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endParaRPr lang="fr-FR" sz="2600" spc="-1" dirty="0">
              <a:latin typeface="Arial"/>
            </a:endParaRPr>
          </a:p>
          <a:p>
            <a:pPr marL="905400" lvl="1" indent="-457200">
              <a:spcBef>
                <a:spcPts val="519"/>
              </a:spcBef>
              <a:buSzPct val="90000"/>
              <a:buFont typeface="Arial" panose="020B0604020202020204" pitchFamily="34" charset="0"/>
              <a:buChar char="•"/>
            </a:pPr>
            <a:r>
              <a:rPr lang="fr-FR" sz="2600" spc="-1" dirty="0">
                <a:latin typeface="Arial"/>
              </a:rPr>
              <a:t>Multiples machines reliées, PS3 en série, … </a:t>
            </a:r>
          </a:p>
        </p:txBody>
      </p:sp>
      <p:sp>
        <p:nvSpPr>
          <p:cNvPr id="126" name="Connecteur droit 8"/>
          <p:cNvSpPr/>
          <p:nvPr/>
        </p:nvSpPr>
        <p:spPr>
          <a:xfrm>
            <a:off x="7280349" y="1412640"/>
            <a:ext cx="360" cy="5112360"/>
          </a:xfrm>
          <a:prstGeom prst="line">
            <a:avLst/>
          </a:prstGeom>
          <a:ln w="28575">
            <a:solidFill>
              <a:srgbClr val="FFFFFF">
                <a:lumMod val="6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8902BED4-D06D-0FF8-E8E9-059278F90BD2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 : Classes historiques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2DD630-D93B-E540-77E5-F744F265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7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9"/>
          <p:cNvSpPr/>
          <p:nvPr/>
        </p:nvSpPr>
        <p:spPr>
          <a:xfrm>
            <a:off x="1487640" y="1412640"/>
            <a:ext cx="9252000" cy="496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>
              <a:latin typeface="Arial"/>
            </a:endParaRPr>
          </a:p>
        </p:txBody>
      </p:sp>
      <p:pic>
        <p:nvPicPr>
          <p:cNvPr id="129" name="Espace réservé du contenu 5"/>
          <p:cNvPicPr/>
          <p:nvPr/>
        </p:nvPicPr>
        <p:blipFill>
          <a:blip r:embed="rId2"/>
          <a:stretch/>
        </p:blipFill>
        <p:spPr>
          <a:xfrm>
            <a:off x="2927640" y="1412640"/>
            <a:ext cx="2969640" cy="2537640"/>
          </a:xfrm>
          <a:prstGeom prst="rect">
            <a:avLst/>
          </a:prstGeom>
          <a:ln w="0">
            <a:noFill/>
          </a:ln>
        </p:spPr>
      </p:pic>
      <p:pic>
        <p:nvPicPr>
          <p:cNvPr id="130" name="Image 6"/>
          <p:cNvPicPr/>
          <p:nvPr/>
        </p:nvPicPr>
        <p:blipFill>
          <a:blip r:embed="rId3"/>
          <a:stretch/>
        </p:blipFill>
        <p:spPr>
          <a:xfrm>
            <a:off x="6384000" y="3323160"/>
            <a:ext cx="2913840" cy="2913840"/>
          </a:xfrm>
          <a:prstGeom prst="rect">
            <a:avLst/>
          </a:prstGeom>
          <a:ln w="0">
            <a:noFill/>
          </a:ln>
        </p:spPr>
      </p:pic>
      <p:pic>
        <p:nvPicPr>
          <p:cNvPr id="131" name="Image 8"/>
          <p:cNvPicPr/>
          <p:nvPr/>
        </p:nvPicPr>
        <p:blipFill>
          <a:blip r:embed="rId4"/>
          <a:stretch/>
        </p:blipFill>
        <p:spPr>
          <a:xfrm>
            <a:off x="2423640" y="3933000"/>
            <a:ext cx="3018960" cy="2448000"/>
          </a:xfrm>
          <a:prstGeom prst="rect">
            <a:avLst/>
          </a:prstGeom>
          <a:ln w="0">
            <a:noFill/>
          </a:ln>
        </p:spPr>
      </p:pic>
      <p:pic>
        <p:nvPicPr>
          <p:cNvPr id="132" name="Image 10"/>
          <p:cNvPicPr/>
          <p:nvPr/>
        </p:nvPicPr>
        <p:blipFill>
          <a:blip r:embed="rId5"/>
          <a:stretch/>
        </p:blipFill>
        <p:spPr>
          <a:xfrm>
            <a:off x="5952000" y="1412640"/>
            <a:ext cx="4080600" cy="1795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B83230C7-184F-EEFD-2AFD-7CF40F52F20C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 : Micro-Ordinateurs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29AE87-1571-B25C-1607-22CE3C2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4"/>
          <p:cNvSpPr/>
          <p:nvPr/>
        </p:nvSpPr>
        <p:spPr>
          <a:xfrm>
            <a:off x="1415640" y="1196640"/>
            <a:ext cx="9324000" cy="5328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>
              <a:latin typeface="Arial"/>
            </a:endParaRPr>
          </a:p>
        </p:txBody>
      </p:sp>
      <p:pic>
        <p:nvPicPr>
          <p:cNvPr id="135" name="Espace réservé du contenu 12"/>
          <p:cNvPicPr/>
          <p:nvPr/>
        </p:nvPicPr>
        <p:blipFill>
          <a:blip r:embed="rId2"/>
          <a:stretch/>
        </p:blipFill>
        <p:spPr>
          <a:xfrm>
            <a:off x="1452360" y="1196640"/>
            <a:ext cx="5051160" cy="4968360"/>
          </a:xfrm>
          <a:prstGeom prst="rect">
            <a:avLst/>
          </a:prstGeom>
          <a:ln w="0">
            <a:noFill/>
          </a:ln>
        </p:spPr>
      </p:pic>
      <p:pic>
        <p:nvPicPr>
          <p:cNvPr id="136" name="Image 13"/>
          <p:cNvPicPr/>
          <p:nvPr/>
        </p:nvPicPr>
        <p:blipFill>
          <a:blip r:embed="rId3"/>
          <a:stretch/>
        </p:blipFill>
        <p:spPr>
          <a:xfrm>
            <a:off x="7657323" y="1212368"/>
            <a:ext cx="3069720" cy="5184360"/>
          </a:xfrm>
          <a:prstGeom prst="rect">
            <a:avLst/>
          </a:prstGeom>
          <a:ln w="0">
            <a:noFill/>
          </a:ln>
        </p:spPr>
      </p:pic>
      <p:pic>
        <p:nvPicPr>
          <p:cNvPr id="137" name="Image 10"/>
          <p:cNvPicPr/>
          <p:nvPr/>
        </p:nvPicPr>
        <p:blipFill>
          <a:blip r:embed="rId4"/>
          <a:stretch/>
        </p:blipFill>
        <p:spPr>
          <a:xfrm>
            <a:off x="5898240" y="5013000"/>
            <a:ext cx="2151720" cy="14342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1417E901-10D4-B004-0679-52E93999CC6D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 : Mini-Ordinateurs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D9D223-7DA0-CB44-206F-F33C051E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Espace réservé du contenu 7"/>
          <p:cNvPicPr/>
          <p:nvPr/>
        </p:nvPicPr>
        <p:blipFill>
          <a:blip r:embed="rId2"/>
          <a:stretch/>
        </p:blipFill>
        <p:spPr>
          <a:xfrm>
            <a:off x="2045280" y="1225440"/>
            <a:ext cx="8057520" cy="53715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05654808-5647-6307-9DB6-C3BC73666C9A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 : Mainframes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752812-21FC-CEBF-23C3-80D05CC7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Espace réservé du contenu 7"/>
          <p:cNvPicPr/>
          <p:nvPr/>
        </p:nvPicPr>
        <p:blipFill>
          <a:blip r:embed="rId2"/>
          <a:stretch/>
        </p:blipFill>
        <p:spPr>
          <a:xfrm>
            <a:off x="2020080" y="1225440"/>
            <a:ext cx="8107920" cy="53715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CE25FCCC-0EF4-4B5D-29CD-7C61C184B1C9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 : Super-Ordinateurs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49D3CD-5848-6227-CAF0-A71A9883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4600" spc="-1" dirty="0">
                <a:latin typeface="Franklin Gothic Book"/>
              </a:rPr>
              <a:t>Les « Ordinateurs » : Classes actuelles</a:t>
            </a:r>
            <a:endParaRPr lang="fr-FR" sz="4600" spc="-1" dirty="0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fr-FR" sz="3000" spc="-1" dirty="0">
                <a:latin typeface="Arial"/>
              </a:rPr>
              <a:t>Aujourd’hui on distingue plutôt :</a:t>
            </a:r>
          </a:p>
          <a:p>
            <a:endParaRPr lang="fr-FR" sz="3000" spc="-1" dirty="0">
              <a:latin typeface="Arial"/>
            </a:endParaRPr>
          </a:p>
          <a:p>
            <a:pPr lvl="1"/>
            <a:r>
              <a:rPr lang="fr-FR" sz="2600" spc="-1" dirty="0" err="1">
                <a:solidFill>
                  <a:schemeClr val="tx1"/>
                </a:solidFill>
                <a:latin typeface="Arial"/>
              </a:rPr>
              <a:t>Super-Calculateurs</a:t>
            </a:r>
            <a:r>
              <a:rPr lang="fr-FR" sz="2600" spc="-1" dirty="0">
                <a:solidFill>
                  <a:schemeClr val="tx1"/>
                </a:solidFill>
                <a:latin typeface="Arial"/>
              </a:rPr>
              <a:t> / HPC</a:t>
            </a:r>
          </a:p>
          <a:p>
            <a:pPr lvl="1"/>
            <a:r>
              <a:rPr lang="fr-FR" sz="2600" spc="-1" dirty="0">
                <a:solidFill>
                  <a:schemeClr val="tx1"/>
                </a:solidFill>
                <a:latin typeface="Arial"/>
              </a:rPr>
              <a:t>Serveurs</a:t>
            </a:r>
          </a:p>
          <a:p>
            <a:pPr lvl="1"/>
            <a:r>
              <a:rPr lang="fr-FR" sz="2600" spc="-1" dirty="0">
                <a:solidFill>
                  <a:schemeClr val="tx1"/>
                </a:solidFill>
                <a:latin typeface="Arial"/>
              </a:rPr>
              <a:t>Ordinateurs fixes / portables</a:t>
            </a:r>
          </a:p>
          <a:p>
            <a:pPr lvl="1"/>
            <a:r>
              <a:rPr lang="fr-FR" sz="2600" spc="-1" dirty="0">
                <a:solidFill>
                  <a:schemeClr val="tx1"/>
                </a:solidFill>
                <a:latin typeface="Arial"/>
              </a:rPr>
              <a:t>Smartphones / Tablettes / </a:t>
            </a:r>
            <a:r>
              <a:rPr lang="fr-FR" sz="2600" spc="-1" dirty="0" err="1">
                <a:solidFill>
                  <a:schemeClr val="tx1"/>
                </a:solidFill>
                <a:latin typeface="Arial"/>
              </a:rPr>
              <a:t>SmartTV</a:t>
            </a:r>
            <a:r>
              <a:rPr lang="fr-FR" sz="2600" spc="-1" dirty="0">
                <a:solidFill>
                  <a:schemeClr val="tx1"/>
                </a:solidFill>
                <a:latin typeface="Arial"/>
              </a:rPr>
              <a:t> / … </a:t>
            </a:r>
            <a:r>
              <a:rPr lang="fr-FR" sz="2000" i="1" spc="-1" dirty="0">
                <a:solidFill>
                  <a:schemeClr val="tx1"/>
                </a:solidFill>
                <a:latin typeface="Arial"/>
              </a:rPr>
              <a:t>[appareils personnels]</a:t>
            </a:r>
            <a:endParaRPr lang="fr-FR" sz="2600" i="1" spc="-1" dirty="0">
              <a:solidFill>
                <a:schemeClr val="tx1"/>
              </a:solidFill>
              <a:latin typeface="Arial"/>
            </a:endParaRPr>
          </a:p>
          <a:p>
            <a:pPr lvl="1"/>
            <a:r>
              <a:rPr lang="fr-FR" sz="2600" spc="-1" dirty="0">
                <a:solidFill>
                  <a:schemeClr val="tx1"/>
                </a:solidFill>
                <a:latin typeface="Arial"/>
              </a:rPr>
              <a:t>Embarqué &amp; Temps Réel &amp; IoT  </a:t>
            </a:r>
            <a:r>
              <a:rPr lang="fr-FR" sz="2000" i="1" spc="-1" dirty="0">
                <a:solidFill>
                  <a:schemeClr val="tx1"/>
                </a:solidFill>
                <a:latin typeface="Arial"/>
              </a:rPr>
              <a:t>[appareils non accessibles]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546E01-41A4-3AC8-8627-D7FC2FE6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8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ED7462-55F7-B784-8062-9368094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d’un ordinateur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59A0C4E-F52A-D93D-359C-33BF432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Processeur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Exécute des instructions (en </a:t>
            </a:r>
            <a:r>
              <a:rPr lang="fr-FR" i="1" dirty="0">
                <a:solidFill>
                  <a:schemeClr val="tx1"/>
                </a:solidFill>
              </a:rPr>
              <a:t>langage machine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Accède à la mémoire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Envoie des signaux (interruptions) aux autres composants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Se programme avec du code écrit en langage </a:t>
            </a:r>
            <a:r>
              <a:rPr lang="fr-FR" i="1" dirty="0">
                <a:solidFill>
                  <a:schemeClr val="tx1"/>
                </a:solidFill>
              </a:rPr>
              <a:t>assembleur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Mémoire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Contient des adresses (@)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Chaque adresse contient de la donnée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2" name="Espace réservé du contenu 8">
            <a:extLst>
              <a:ext uri="{FF2B5EF4-FFF2-40B4-BE49-F238E27FC236}">
                <a16:creationId xmlns:a16="http://schemas.microsoft.com/office/drawing/2014/main" id="{486590FD-A336-0789-1A9A-9793CE8D062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490680" y="1417320"/>
            <a:ext cx="1888200" cy="1882800"/>
          </a:xfrm>
          <a:prstGeom prst="rect">
            <a:avLst/>
          </a:prstGeom>
          <a:ln w="0">
            <a:noFill/>
          </a:ln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F94FA893-10AD-1D96-174B-A26F58D28E0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867960" y="4456238"/>
            <a:ext cx="1133640" cy="712080"/>
          </a:xfrm>
          <a:prstGeom prst="rect">
            <a:avLst/>
          </a:prstGeom>
          <a:ln w="0">
            <a:noFill/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A79148-1293-1A48-E68A-545AD7FA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295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ED7462-55F7-B784-8062-9368094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composants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59A0C4E-F52A-D93D-359C-33BF432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fr-FR" dirty="0"/>
              <a:t>Quartz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Composant électronique générant des signaux réguliers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Permet de synchroniser tous les composants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Microcontrôleur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Composant électronique contenant un processeur et de la mémoire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Processeur simple et petite mémoire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Parfait pour contrôler quelques composants et faire un petit appareil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Périphérique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Assemblage de processeurs, mémoires, microcontrôleurs, etc…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FB8C19-AAAB-735F-A563-AE9B232A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06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ED7462-55F7-B784-8062-9368094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composants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59A0C4E-F52A-D93D-359C-33BF432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Les « puces électroniques » (</a:t>
            </a:r>
            <a:r>
              <a:rPr lang="fr-FR" i="1" dirty="0"/>
              <a:t>chip </a:t>
            </a:r>
            <a:r>
              <a:rPr lang="fr-FR" dirty="0"/>
              <a:t>en anglais) ou « circuits intégrés » (</a:t>
            </a:r>
            <a:r>
              <a:rPr lang="fr-FR" i="1" dirty="0" err="1"/>
              <a:t>integrated</a:t>
            </a:r>
            <a:r>
              <a:rPr lang="fr-FR" i="1" dirty="0"/>
              <a:t> circuits </a:t>
            </a:r>
            <a:r>
              <a:rPr lang="fr-FR" dirty="0"/>
              <a:t>en anglais) sont simplement un empaquetage miniaturisé d’un ou plusieurs composants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Processeur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Mémoire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Microcontrôleur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Portes logiques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Amplificateurs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0716722-7526-D2DF-C0AD-3BBE6CBD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66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ED7462-55F7-B784-8062-9368094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 analogiques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59A0C4E-F52A-D93D-359C-33BF432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Signal Analogique (</a:t>
            </a:r>
            <a:r>
              <a:rPr lang="fr-FR" i="1" dirty="0" err="1"/>
              <a:t>Analog</a:t>
            </a:r>
            <a:r>
              <a:rPr lang="fr-FR" i="1" dirty="0"/>
              <a:t> Signal</a:t>
            </a:r>
            <a:r>
              <a:rPr lang="fr-FR" dirty="0"/>
              <a:t>) : signal = grandeur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8827BCD-8E41-0E0C-5536-46B7AD851E0E}"/>
              </a:ext>
            </a:extLst>
          </p:cNvPr>
          <p:cNvGrpSpPr/>
          <p:nvPr/>
        </p:nvGrpSpPr>
        <p:grpSpPr>
          <a:xfrm>
            <a:off x="2085974" y="2295256"/>
            <a:ext cx="7915232" cy="4191812"/>
            <a:chOff x="2085974" y="2295256"/>
            <a:chExt cx="7915232" cy="41918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3AFAFE-D5F8-2518-B85A-B8F876CF1445}"/>
                </a:ext>
              </a:extLst>
            </p:cNvPr>
            <p:cNvSpPr/>
            <p:nvPr/>
          </p:nvSpPr>
          <p:spPr>
            <a:xfrm>
              <a:off x="2179569" y="2295256"/>
              <a:ext cx="7821637" cy="4191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B9167CF3-F331-11C6-00D1-327BF8B86B3C}"/>
                </a:ext>
              </a:extLst>
            </p:cNvPr>
            <p:cNvSpPr/>
            <p:nvPr/>
          </p:nvSpPr>
          <p:spPr>
            <a:xfrm>
              <a:off x="3295650" y="3296899"/>
              <a:ext cx="5324475" cy="2637176"/>
            </a:xfrm>
            <a:custGeom>
              <a:avLst/>
              <a:gdLst>
                <a:gd name="connsiteX0" fmla="*/ 0 w 5324475"/>
                <a:gd name="connsiteY0" fmla="*/ 2637176 h 2637176"/>
                <a:gd name="connsiteX1" fmla="*/ 971550 w 5324475"/>
                <a:gd name="connsiteY1" fmla="*/ 8276 h 2637176"/>
                <a:gd name="connsiteX2" fmla="*/ 1628775 w 5324475"/>
                <a:gd name="connsiteY2" fmla="*/ 1808501 h 2637176"/>
                <a:gd name="connsiteX3" fmla="*/ 2466975 w 5324475"/>
                <a:gd name="connsiteY3" fmla="*/ 1846601 h 2637176"/>
                <a:gd name="connsiteX4" fmla="*/ 2905125 w 5324475"/>
                <a:gd name="connsiteY4" fmla="*/ 875051 h 2637176"/>
                <a:gd name="connsiteX5" fmla="*/ 3524250 w 5324475"/>
                <a:gd name="connsiteY5" fmla="*/ 665501 h 2637176"/>
                <a:gd name="connsiteX6" fmla="*/ 3848100 w 5324475"/>
                <a:gd name="connsiteY6" fmla="*/ 2284751 h 2637176"/>
                <a:gd name="connsiteX7" fmla="*/ 5324475 w 5324475"/>
                <a:gd name="connsiteY7" fmla="*/ 1589426 h 2637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4475" h="2637176">
                  <a:moveTo>
                    <a:pt x="0" y="2637176"/>
                  </a:moveTo>
                  <a:cubicBezTo>
                    <a:pt x="350044" y="1391782"/>
                    <a:pt x="700088" y="146388"/>
                    <a:pt x="971550" y="8276"/>
                  </a:cubicBezTo>
                  <a:cubicBezTo>
                    <a:pt x="1243012" y="-129836"/>
                    <a:pt x="1379538" y="1502114"/>
                    <a:pt x="1628775" y="1808501"/>
                  </a:cubicBezTo>
                  <a:cubicBezTo>
                    <a:pt x="1878012" y="2114888"/>
                    <a:pt x="2254250" y="2002176"/>
                    <a:pt x="2466975" y="1846601"/>
                  </a:cubicBezTo>
                  <a:cubicBezTo>
                    <a:pt x="2679700" y="1691026"/>
                    <a:pt x="2728912" y="1071901"/>
                    <a:pt x="2905125" y="875051"/>
                  </a:cubicBezTo>
                  <a:cubicBezTo>
                    <a:pt x="3081338" y="678201"/>
                    <a:pt x="3367088" y="430551"/>
                    <a:pt x="3524250" y="665501"/>
                  </a:cubicBezTo>
                  <a:cubicBezTo>
                    <a:pt x="3681412" y="900451"/>
                    <a:pt x="3548063" y="2130764"/>
                    <a:pt x="3848100" y="2284751"/>
                  </a:cubicBezTo>
                  <a:cubicBezTo>
                    <a:pt x="4148137" y="2438738"/>
                    <a:pt x="4736306" y="2014082"/>
                    <a:pt x="5324475" y="158942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DEAD265-7A74-69DF-D4D9-5EE3B316FE8A}"/>
                </a:ext>
              </a:extLst>
            </p:cNvPr>
            <p:cNvSpPr txBox="1"/>
            <p:nvPr/>
          </p:nvSpPr>
          <p:spPr>
            <a:xfrm>
              <a:off x="5172074" y="6025744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t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A090547-E614-246C-C8BB-D83E35A1B949}"/>
                </a:ext>
              </a:extLst>
            </p:cNvPr>
            <p:cNvSpPr txBox="1"/>
            <p:nvPr/>
          </p:nvSpPr>
          <p:spPr>
            <a:xfrm>
              <a:off x="2085974" y="2430783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V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18C9142-4C34-5EE4-F8E3-4B6234502007}"/>
                </a:ext>
              </a:extLst>
            </p:cNvPr>
            <p:cNvSpPr txBox="1"/>
            <p:nvPr/>
          </p:nvSpPr>
          <p:spPr>
            <a:xfrm>
              <a:off x="2114423" y="4335058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2,5V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9B984B2-BA92-484F-E160-75464A2AC107}"/>
                </a:ext>
              </a:extLst>
            </p:cNvPr>
            <p:cNvSpPr txBox="1"/>
            <p:nvPr/>
          </p:nvSpPr>
          <p:spPr>
            <a:xfrm>
              <a:off x="2114423" y="2896390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5V</a:t>
              </a: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483E362-044C-C7F6-9065-9985011536FA}"/>
                </a:ext>
              </a:extLst>
            </p:cNvPr>
            <p:cNvCxnSpPr/>
            <p:nvPr/>
          </p:nvCxnSpPr>
          <p:spPr>
            <a:xfrm>
              <a:off x="3295650" y="4487414"/>
              <a:ext cx="53937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3B7B7A6E-EA41-0571-7A6D-A2D498E7087B}"/>
                </a:ext>
              </a:extLst>
            </p:cNvPr>
            <p:cNvCxnSpPr/>
            <p:nvPr/>
          </p:nvCxnSpPr>
          <p:spPr>
            <a:xfrm>
              <a:off x="3295650" y="3056390"/>
              <a:ext cx="53937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B866D3BE-3056-9914-4A0B-2435B1B12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7297" y="2686929"/>
              <a:ext cx="0" cy="32498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4597836-7205-F8D1-C9FC-59DEC94DE062}"/>
                </a:ext>
              </a:extLst>
            </p:cNvPr>
            <p:cNvCxnSpPr>
              <a:cxnSpLocks/>
            </p:cNvCxnSpPr>
            <p:nvPr/>
          </p:nvCxnSpPr>
          <p:spPr>
            <a:xfrm>
              <a:off x="3277772" y="5924550"/>
              <a:ext cx="54115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8DC42D1-F08F-CF60-FBB1-B3DC9237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3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2E806-950E-E634-E43F-8179E867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des Ordinateurs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7F09E-447B-E054-2D23-FC5BFE07E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Objectifs :</a:t>
            </a:r>
          </a:p>
          <a:p>
            <a:pPr lvl="1"/>
            <a:r>
              <a:rPr lang="fr-FR" i="1" dirty="0"/>
              <a:t>Découvrir ce qu’est l’Architecture des Ordinateurs</a:t>
            </a:r>
          </a:p>
          <a:p>
            <a:pPr lvl="1"/>
            <a:r>
              <a:rPr lang="fr-FR" dirty="0"/>
              <a:t>Connaître les composants d’un ordinateur</a:t>
            </a:r>
          </a:p>
          <a:p>
            <a:pPr lvl="1"/>
            <a:r>
              <a:rPr lang="fr-FR" dirty="0"/>
              <a:t>Comprendre le format des données manipulées par un processeur</a:t>
            </a:r>
          </a:p>
          <a:p>
            <a:pPr lvl="1"/>
            <a:endParaRPr lang="fr-FR" dirty="0"/>
          </a:p>
          <a:p>
            <a:r>
              <a:rPr lang="fr-FR" dirty="0"/>
              <a:t>N’apprenez pas par cœur les schémas de cette séance…</a:t>
            </a:r>
          </a:p>
          <a:p>
            <a:pPr marL="457200" lvl="1" indent="0">
              <a:buNone/>
            </a:pPr>
            <a:r>
              <a:rPr lang="fr-FR" i="1" dirty="0"/>
              <a:t>(certains sont simplifiés pour mieux comprendre les concepts)</a:t>
            </a:r>
          </a:p>
          <a:p>
            <a:endParaRPr lang="fr-FR" dirty="0"/>
          </a:p>
          <a:p>
            <a:r>
              <a:rPr lang="fr-FR" dirty="0"/>
              <a:t>…cette séance sert à vous donner un aperçu de ce cours et des enjeux de l’ensemble des cours touchant au bas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1DC5C2-9721-6EE6-90DF-3BFC10C2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58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ED7462-55F7-B784-8062-9368094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 numériques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59A0C4E-F52A-D93D-359C-33BF432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Signal Numérique (</a:t>
            </a:r>
            <a:r>
              <a:rPr lang="fr-FR" i="1" dirty="0"/>
              <a:t>Digital Signal</a:t>
            </a:r>
            <a:r>
              <a:rPr lang="fr-FR" dirty="0"/>
              <a:t>) : signal = bits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CAE13A4D-9F6D-9E9D-8969-1BC2F76D5EDE}"/>
              </a:ext>
            </a:extLst>
          </p:cNvPr>
          <p:cNvGrpSpPr/>
          <p:nvPr/>
        </p:nvGrpSpPr>
        <p:grpSpPr>
          <a:xfrm>
            <a:off x="2085974" y="2295256"/>
            <a:ext cx="7915232" cy="4191812"/>
            <a:chOff x="2085974" y="2295256"/>
            <a:chExt cx="7915232" cy="419181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5F765C-BE68-0411-9CAA-F950F0B2D222}"/>
                </a:ext>
              </a:extLst>
            </p:cNvPr>
            <p:cNvSpPr/>
            <p:nvPr/>
          </p:nvSpPr>
          <p:spPr>
            <a:xfrm>
              <a:off x="2179569" y="2295256"/>
              <a:ext cx="7821637" cy="4191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13B7AF8-5714-CED5-B8C0-286FAC0E4F10}"/>
                </a:ext>
              </a:extLst>
            </p:cNvPr>
            <p:cNvSpPr txBox="1"/>
            <p:nvPr/>
          </p:nvSpPr>
          <p:spPr>
            <a:xfrm>
              <a:off x="5172074" y="6025744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t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4A51462-2EBA-4FCE-0124-4C7D44F6B400}"/>
                </a:ext>
              </a:extLst>
            </p:cNvPr>
            <p:cNvSpPr txBox="1"/>
            <p:nvPr/>
          </p:nvSpPr>
          <p:spPr>
            <a:xfrm>
              <a:off x="2085974" y="2430783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V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7E0B52C-712E-FA41-A432-9AADA0ECC12C}"/>
                </a:ext>
              </a:extLst>
            </p:cNvPr>
            <p:cNvSpPr txBox="1"/>
            <p:nvPr/>
          </p:nvSpPr>
          <p:spPr>
            <a:xfrm>
              <a:off x="2114423" y="4335058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2,5V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56864B9-9F89-6D23-F611-9B82F30EB665}"/>
                </a:ext>
              </a:extLst>
            </p:cNvPr>
            <p:cNvSpPr txBox="1"/>
            <p:nvPr/>
          </p:nvSpPr>
          <p:spPr>
            <a:xfrm>
              <a:off x="2114423" y="2896390"/>
              <a:ext cx="1571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dirty="0"/>
                <a:t>5V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87379C6-8355-DF2D-6191-7A20B8D508AA}"/>
                </a:ext>
              </a:extLst>
            </p:cNvPr>
            <p:cNvCxnSpPr/>
            <p:nvPr/>
          </p:nvCxnSpPr>
          <p:spPr>
            <a:xfrm>
              <a:off x="3295650" y="4487414"/>
              <a:ext cx="53937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AC0030D2-F205-CFFA-3D8C-6E19BCB9BCD9}"/>
                </a:ext>
              </a:extLst>
            </p:cNvPr>
            <p:cNvCxnSpPr/>
            <p:nvPr/>
          </p:nvCxnSpPr>
          <p:spPr>
            <a:xfrm>
              <a:off x="3295650" y="3056390"/>
              <a:ext cx="53937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EED745EA-B558-3E50-2FBD-25066DC797E5}"/>
                </a:ext>
              </a:extLst>
            </p:cNvPr>
            <p:cNvCxnSpPr/>
            <p:nvPr/>
          </p:nvCxnSpPr>
          <p:spPr>
            <a:xfrm>
              <a:off x="3287297" y="5876424"/>
              <a:ext cx="1413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AF2B0A42-FF1F-DD1E-AABC-7D8D0A0C9F25}"/>
                </a:ext>
              </a:extLst>
            </p:cNvPr>
            <p:cNvCxnSpPr/>
            <p:nvPr/>
          </p:nvCxnSpPr>
          <p:spPr>
            <a:xfrm>
              <a:off x="4676324" y="3056523"/>
              <a:ext cx="1413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04BA39A-2128-A788-1172-9D4D4454B39A}"/>
                </a:ext>
              </a:extLst>
            </p:cNvPr>
            <p:cNvCxnSpPr/>
            <p:nvPr/>
          </p:nvCxnSpPr>
          <p:spPr>
            <a:xfrm>
              <a:off x="6070671" y="5876424"/>
              <a:ext cx="1413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B525B93-40E3-1494-4A6C-13DD83BF1933}"/>
                </a:ext>
              </a:extLst>
            </p:cNvPr>
            <p:cNvCxnSpPr/>
            <p:nvPr/>
          </p:nvCxnSpPr>
          <p:spPr>
            <a:xfrm>
              <a:off x="7252410" y="5876424"/>
              <a:ext cx="141304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49E6570-BCBA-A214-E7EE-1C502287F555}"/>
                </a:ext>
              </a:extLst>
            </p:cNvPr>
            <p:cNvCxnSpPr>
              <a:cxnSpLocks/>
            </p:cNvCxnSpPr>
            <p:nvPr/>
          </p:nvCxnSpPr>
          <p:spPr>
            <a:xfrm>
              <a:off x="4690628" y="3050278"/>
              <a:ext cx="0" cy="28327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02E03B1F-90B8-8E41-45F3-21ABC27B1A8E}"/>
                </a:ext>
              </a:extLst>
            </p:cNvPr>
            <p:cNvCxnSpPr>
              <a:cxnSpLocks/>
            </p:cNvCxnSpPr>
            <p:nvPr/>
          </p:nvCxnSpPr>
          <p:spPr>
            <a:xfrm>
              <a:off x="6081303" y="3050278"/>
              <a:ext cx="0" cy="28327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B7B1C3B5-8965-E039-7DDD-F782DBAE9A84}"/>
                </a:ext>
              </a:extLst>
            </p:cNvPr>
            <p:cNvCxnSpPr>
              <a:cxnSpLocks/>
            </p:cNvCxnSpPr>
            <p:nvPr/>
          </p:nvCxnSpPr>
          <p:spPr>
            <a:xfrm>
              <a:off x="3277772" y="5924550"/>
              <a:ext cx="54115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E01A1E48-49E3-2515-66DF-A7F1C8DA6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7297" y="2686929"/>
              <a:ext cx="0" cy="32498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08F36A9-676D-A180-E80F-BA707836B1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0582" y="5884858"/>
              <a:ext cx="0" cy="878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8268D19-EA77-AB91-3FE1-1FB3FE6E70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0628" y="5883060"/>
              <a:ext cx="0" cy="878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0C647E44-4EE5-F817-CEAC-3BF1FFE1D8ED}"/>
                </a:ext>
              </a:extLst>
            </p:cNvPr>
            <p:cNvCxnSpPr>
              <a:cxnSpLocks/>
            </p:cNvCxnSpPr>
            <p:nvPr/>
          </p:nvCxnSpPr>
          <p:spPr>
            <a:xfrm>
              <a:off x="7471806" y="5883060"/>
              <a:ext cx="0" cy="878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E0C030D0-7AD2-0837-6E5A-D47C6E3CBD24}"/>
                </a:ext>
              </a:extLst>
            </p:cNvPr>
            <p:cNvSpPr txBox="1"/>
            <p:nvPr/>
          </p:nvSpPr>
          <p:spPr>
            <a:xfrm>
              <a:off x="3740851" y="3609975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0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F96ADA75-137A-6C17-E690-D7E89AE5FDC1}"/>
                </a:ext>
              </a:extLst>
            </p:cNvPr>
            <p:cNvSpPr txBox="1"/>
            <p:nvPr/>
          </p:nvSpPr>
          <p:spPr>
            <a:xfrm>
              <a:off x="5121817" y="3593706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6094494-E267-DC4E-C9E8-C36D2CAD6AAC}"/>
                </a:ext>
              </a:extLst>
            </p:cNvPr>
            <p:cNvSpPr txBox="1"/>
            <p:nvPr/>
          </p:nvSpPr>
          <p:spPr>
            <a:xfrm>
              <a:off x="6496049" y="3593706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0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D219328F-0EEE-D1AE-FFE2-DB8B59A9ADBD}"/>
                </a:ext>
              </a:extLst>
            </p:cNvPr>
            <p:cNvSpPr txBox="1"/>
            <p:nvPr/>
          </p:nvSpPr>
          <p:spPr>
            <a:xfrm>
              <a:off x="7711280" y="3606289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0</a:t>
              </a: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CD1DD3-1D0F-73C1-3E4B-9E71E0AB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36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ED7462-55F7-B784-8062-9368094E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Signaux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E59A0C4E-F52A-D93D-359C-33BF4320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fr-FR" dirty="0"/>
              <a:t>Il existe des composants « analogiques » ou « numériques » (ou les 2)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Ex : les DSP sont des processeurs manipulant des signaux</a:t>
            </a:r>
          </a:p>
          <a:p>
            <a:endParaRPr lang="fr-FR" dirty="0"/>
          </a:p>
          <a:p>
            <a:r>
              <a:rPr lang="fr-FR" dirty="0"/>
              <a:t>Dans le cadre de l’informatique, on s’intéresse surtout aux composants numériques…</a:t>
            </a:r>
          </a:p>
          <a:p>
            <a:r>
              <a:rPr lang="fr-FR" dirty="0"/>
              <a:t>…mais les sondes émettant certaines données peuvent être analogiques (capteur de lumière, micro, …)</a:t>
            </a:r>
          </a:p>
          <a:p>
            <a:endParaRPr lang="fr-FR" dirty="0"/>
          </a:p>
          <a:p>
            <a:r>
              <a:rPr lang="fr-FR" dirty="0"/>
              <a:t>Ce sont les transistors qui contribuent à transformer ces signaux analogiques en numériques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D3799F-EF1A-EE52-3E40-E7D23131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88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0BEB6-D58E-EDC7-9C66-D484F55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Standards / Définitions du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5D54F4-0AF9-952A-8007-53114E95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1 bit peut prendre 2 valeurs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0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1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(binaire)</a:t>
            </a:r>
          </a:p>
          <a:p>
            <a:endParaRPr lang="fr-FR" dirty="0"/>
          </a:p>
          <a:p>
            <a:r>
              <a:rPr lang="fr-FR" dirty="0"/>
              <a:t>8 bits = 1 octet = 1 Byte</a:t>
            </a:r>
          </a:p>
          <a:p>
            <a:r>
              <a:rPr lang="fr-FR" dirty="0"/>
              <a:t>1 octet peut prendre 256 valeurs (2^8)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de 0 à 255 s'il est « non-signé »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de -128 à +127 s'il est « signé »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EDE967-F7F9-38C6-11BA-35BE22EA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5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0BEB6-D58E-EDC7-9C66-D484F55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Standards / Définitions du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5D54F4-0AF9-952A-8007-53114E95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fr-FR" dirty="0"/>
              <a:t>Kilo octet / </a:t>
            </a:r>
            <a:r>
              <a:rPr lang="fr-FR" dirty="0" err="1"/>
              <a:t>KiloByte</a:t>
            </a:r>
            <a:r>
              <a:rPr lang="fr-FR" dirty="0"/>
              <a:t>		= 1000 o / B		= 10^3 o / B</a:t>
            </a:r>
          </a:p>
          <a:p>
            <a:r>
              <a:rPr lang="fr-FR" dirty="0"/>
              <a:t>Méga octet / </a:t>
            </a:r>
            <a:r>
              <a:rPr lang="fr-FR" dirty="0" err="1"/>
              <a:t>MegaByte</a:t>
            </a:r>
            <a:r>
              <a:rPr lang="fr-FR" dirty="0"/>
              <a:t>		= 1000 ko / </a:t>
            </a:r>
            <a:r>
              <a:rPr lang="fr-FR" dirty="0" err="1"/>
              <a:t>kB</a:t>
            </a:r>
            <a:r>
              <a:rPr lang="fr-FR" dirty="0"/>
              <a:t>	= 10^6 o / B</a:t>
            </a:r>
          </a:p>
          <a:p>
            <a:r>
              <a:rPr lang="fr-FR" dirty="0"/>
              <a:t>Giga octet / </a:t>
            </a:r>
            <a:r>
              <a:rPr lang="fr-FR" dirty="0" err="1"/>
              <a:t>GigaByte</a:t>
            </a:r>
            <a:r>
              <a:rPr lang="fr-FR" dirty="0"/>
              <a:t>		= 1000 Mo / MB	= 10^9 o / B</a:t>
            </a:r>
          </a:p>
          <a:p>
            <a:r>
              <a:rPr lang="fr-FR" dirty="0"/>
              <a:t>Téra octet / </a:t>
            </a:r>
            <a:r>
              <a:rPr lang="fr-FR" dirty="0" err="1"/>
              <a:t>TeraByte</a:t>
            </a:r>
            <a:r>
              <a:rPr lang="fr-FR" dirty="0"/>
              <a:t>		= 1000 Go / GB	= 10^12 o / B</a:t>
            </a:r>
          </a:p>
          <a:p>
            <a:r>
              <a:rPr lang="fr-FR" dirty="0"/>
              <a:t>Péta octet / </a:t>
            </a:r>
            <a:r>
              <a:rPr lang="fr-FR" dirty="0" err="1"/>
              <a:t>PetaByte</a:t>
            </a:r>
            <a:r>
              <a:rPr lang="fr-FR" dirty="0"/>
              <a:t>		= 1000 To / TB	= 10^15 o / B</a:t>
            </a:r>
          </a:p>
          <a:p>
            <a:r>
              <a:rPr lang="fr-FR" dirty="0"/>
              <a:t>Exa octet / </a:t>
            </a:r>
            <a:r>
              <a:rPr lang="fr-FR" dirty="0" err="1"/>
              <a:t>ExaByte</a:t>
            </a:r>
            <a:r>
              <a:rPr lang="fr-FR" dirty="0"/>
              <a:t>		= 1000 Po / PB	= 10^18 o / B</a:t>
            </a:r>
          </a:p>
          <a:p>
            <a:r>
              <a:rPr lang="fr-FR" dirty="0" err="1"/>
              <a:t>Zetta</a:t>
            </a:r>
            <a:r>
              <a:rPr lang="fr-FR" dirty="0"/>
              <a:t> octet / </a:t>
            </a:r>
            <a:r>
              <a:rPr lang="fr-FR" dirty="0" err="1"/>
              <a:t>ZettaByte</a:t>
            </a:r>
            <a:r>
              <a:rPr lang="fr-FR" dirty="0"/>
              <a:t>		= 1000 Eo / EB	= 10^21 o / B</a:t>
            </a:r>
          </a:p>
          <a:p>
            <a:r>
              <a:rPr lang="fr-FR" dirty="0" err="1"/>
              <a:t>Yotta</a:t>
            </a:r>
            <a:r>
              <a:rPr lang="fr-FR" dirty="0"/>
              <a:t> octet / </a:t>
            </a:r>
            <a:r>
              <a:rPr lang="fr-FR" dirty="0" err="1"/>
              <a:t>YottaByte</a:t>
            </a:r>
            <a:r>
              <a:rPr lang="fr-FR" dirty="0"/>
              <a:t>		= 1000 </a:t>
            </a:r>
            <a:r>
              <a:rPr lang="fr-FR" dirty="0" err="1"/>
              <a:t>Zo</a:t>
            </a:r>
            <a:r>
              <a:rPr lang="fr-FR" dirty="0"/>
              <a:t> / ZB	= 10^24 o / B</a:t>
            </a:r>
          </a:p>
          <a:p>
            <a:r>
              <a:rPr lang="fr-FR" dirty="0" err="1"/>
              <a:t>Ronna</a:t>
            </a:r>
            <a:r>
              <a:rPr lang="fr-FR" dirty="0"/>
              <a:t> octet / </a:t>
            </a:r>
            <a:r>
              <a:rPr lang="fr-FR" dirty="0" err="1"/>
              <a:t>RonnaByte</a:t>
            </a:r>
            <a:r>
              <a:rPr lang="fr-FR" dirty="0"/>
              <a:t>		= 1000 Yo / YB	= 10^27 o / B</a:t>
            </a:r>
          </a:p>
          <a:p>
            <a:r>
              <a:rPr lang="fr-FR" dirty="0"/>
              <a:t>Quetta octet / </a:t>
            </a:r>
            <a:r>
              <a:rPr lang="fr-FR" dirty="0" err="1"/>
              <a:t>QuettaByte</a:t>
            </a:r>
            <a:r>
              <a:rPr lang="fr-FR" dirty="0"/>
              <a:t>	= 1000 Ro / RB	= 10^30 o / 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B253D7-054E-6E24-E1E9-DB3D403B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152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0BEB6-D58E-EDC7-9C66-D484F55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Standards / Définitions du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5D54F4-0AF9-952A-8007-53114E95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Ne confondez pas les préfixes du SI (en décimaux)…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Kilo (k), Méga (M), Giga (G), Téra (T), …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1.000 ,  1.000.000 ,  1.000.000.000 ,  1.000.000.000.000 ,  …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/>
              <a:t>Avec les préfixes binaires !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Kibi</a:t>
            </a:r>
            <a:r>
              <a:rPr lang="fr-FR" dirty="0">
                <a:solidFill>
                  <a:schemeClr val="tx1"/>
                </a:solidFill>
              </a:rPr>
              <a:t> (Ki), </a:t>
            </a:r>
            <a:r>
              <a:rPr lang="fr-FR" dirty="0" err="1">
                <a:solidFill>
                  <a:schemeClr val="tx1"/>
                </a:solidFill>
              </a:rPr>
              <a:t>Mébi</a:t>
            </a:r>
            <a:r>
              <a:rPr lang="fr-FR" dirty="0">
                <a:solidFill>
                  <a:schemeClr val="tx1"/>
                </a:solidFill>
              </a:rPr>
              <a:t> (Mi), </a:t>
            </a:r>
            <a:r>
              <a:rPr lang="fr-FR" dirty="0" err="1">
                <a:solidFill>
                  <a:schemeClr val="tx1"/>
                </a:solidFill>
              </a:rPr>
              <a:t>Gibi</a:t>
            </a:r>
            <a:r>
              <a:rPr lang="fr-FR" dirty="0">
                <a:solidFill>
                  <a:schemeClr val="tx1"/>
                </a:solidFill>
              </a:rPr>
              <a:t> (Gi), </a:t>
            </a:r>
            <a:r>
              <a:rPr lang="fr-FR" dirty="0" err="1">
                <a:solidFill>
                  <a:schemeClr val="tx1"/>
                </a:solidFill>
              </a:rPr>
              <a:t>Tébi</a:t>
            </a:r>
            <a:r>
              <a:rPr lang="fr-FR" dirty="0">
                <a:solidFill>
                  <a:schemeClr val="tx1"/>
                </a:solidFill>
              </a:rPr>
              <a:t> (Ti), …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1.024 (2^10) ,  1.048.576 (2^20) ,  1.073.741.824 (2^30) ,  2^40 ,  …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…, </a:t>
            </a:r>
            <a:r>
              <a:rPr lang="fr-FR" dirty="0" err="1">
                <a:solidFill>
                  <a:schemeClr val="tx1"/>
                </a:solidFill>
              </a:rPr>
              <a:t>Pébi</a:t>
            </a:r>
            <a:r>
              <a:rPr lang="fr-FR" dirty="0">
                <a:solidFill>
                  <a:schemeClr val="tx1"/>
                </a:solidFill>
              </a:rPr>
              <a:t> (Pi), </a:t>
            </a:r>
            <a:r>
              <a:rPr lang="fr-FR" dirty="0" err="1">
                <a:solidFill>
                  <a:schemeClr val="tx1"/>
                </a:solidFill>
              </a:rPr>
              <a:t>Exbi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Ei</a:t>
            </a:r>
            <a:r>
              <a:rPr lang="fr-FR" dirty="0">
                <a:solidFill>
                  <a:schemeClr val="tx1"/>
                </a:solidFill>
              </a:rPr>
              <a:t>), Zébi (Zi), </a:t>
            </a:r>
            <a:r>
              <a:rPr lang="fr-FR" dirty="0" err="1">
                <a:solidFill>
                  <a:schemeClr val="tx1"/>
                </a:solidFill>
              </a:rPr>
              <a:t>Yobi</a:t>
            </a:r>
            <a:r>
              <a:rPr lang="fr-FR" dirty="0">
                <a:solidFill>
                  <a:schemeClr val="tx1"/>
                </a:solidFill>
              </a:rPr>
              <a:t> (Yi)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…, 2^50 ,  2^60 ,  2^70 ,  2^80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F0AFF2-12D0-8602-0AFA-6E358D19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22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Mémoire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Circuit intégré</a:t>
            </a:r>
          </a:p>
          <a:p>
            <a:pPr lvl="1"/>
            <a:r>
              <a:rPr lang="fr-FR" dirty="0"/>
              <a:t>Dispose d’un premier bus pour sélectionner une adresse (@)</a:t>
            </a:r>
          </a:p>
          <a:p>
            <a:pPr lvl="1"/>
            <a:r>
              <a:rPr lang="fr-FR" dirty="0"/>
              <a:t>Dispose d’un second bus pour transférer la donnée vers/depuis l’extérieur de la mémoire</a:t>
            </a:r>
          </a:p>
          <a:p>
            <a:pPr lvl="1"/>
            <a:endParaRPr lang="fr-FR" dirty="0"/>
          </a:p>
          <a:p>
            <a:r>
              <a:rPr lang="fr-FR" dirty="0"/>
              <a:t>Volatilité</a:t>
            </a:r>
          </a:p>
          <a:p>
            <a:pPr lvl="1"/>
            <a:r>
              <a:rPr lang="fr-FR" dirty="0"/>
              <a:t>Volatile : perte des données en cas de coupure de courant</a:t>
            </a:r>
          </a:p>
          <a:p>
            <a:pPr lvl="1"/>
            <a:r>
              <a:rPr lang="fr-FR" dirty="0"/>
              <a:t>Non-Volatile : données conservées hors tension</a:t>
            </a:r>
          </a:p>
          <a:p>
            <a:pPr lvl="1"/>
            <a:endParaRPr lang="fr-FR" dirty="0"/>
          </a:p>
          <a:p>
            <a:r>
              <a:rPr lang="fr-FR" dirty="0"/>
              <a:t>Attention, la mémoire n’est pas faite pour le « stockage »</a:t>
            </a:r>
          </a:p>
          <a:p>
            <a:pPr lvl="1"/>
            <a:r>
              <a:rPr lang="fr-FR" dirty="0"/>
              <a:t>Disque dur, bande magnétique, Blu-Ray, flash, 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F93395-D964-1FC8-8F66-2E17E191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87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Mémoire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RAM</a:t>
            </a:r>
          </a:p>
          <a:p>
            <a:pPr lvl="1"/>
            <a:r>
              <a:rPr lang="fr-FR" i="1" dirty="0" err="1"/>
              <a:t>Random</a:t>
            </a:r>
            <a:r>
              <a:rPr lang="fr-FR" i="1" dirty="0"/>
              <a:t> Access Memory </a:t>
            </a:r>
            <a:r>
              <a:rPr lang="fr-FR" dirty="0"/>
              <a:t>(ou mémoire vive)</a:t>
            </a:r>
            <a:endParaRPr lang="fr-FR" i="1" dirty="0"/>
          </a:p>
          <a:p>
            <a:pPr lvl="1"/>
            <a:r>
              <a:rPr lang="fr-FR" dirty="0"/>
              <a:t>Lecture/Écriture une fois mise sous tension</a:t>
            </a:r>
          </a:p>
          <a:p>
            <a:pPr lvl="1"/>
            <a:r>
              <a:rPr lang="fr-FR" dirty="0"/>
              <a:t>Généralement volatile</a:t>
            </a:r>
          </a:p>
          <a:p>
            <a:pPr lvl="1"/>
            <a:r>
              <a:rPr lang="fr-FR" dirty="0"/>
              <a:t>Exemples : DRAM (FPM, EDO, SDRAM, DDR, …), SRAM, …</a:t>
            </a:r>
          </a:p>
          <a:p>
            <a:pPr lvl="1"/>
            <a:endParaRPr lang="fr-FR" dirty="0"/>
          </a:p>
          <a:p>
            <a:r>
              <a:rPr lang="fr-FR" dirty="0"/>
              <a:t>ROM</a:t>
            </a:r>
          </a:p>
          <a:p>
            <a:pPr lvl="1"/>
            <a:r>
              <a:rPr lang="fr-FR" i="1" dirty="0"/>
              <a:t>Read-</a:t>
            </a:r>
            <a:r>
              <a:rPr lang="fr-FR" i="1" dirty="0" err="1"/>
              <a:t>Only</a:t>
            </a:r>
            <a:r>
              <a:rPr lang="fr-FR" i="1" dirty="0"/>
              <a:t> Memory </a:t>
            </a:r>
            <a:r>
              <a:rPr lang="fr-FR" dirty="0"/>
              <a:t>(ou mémoire morte)</a:t>
            </a:r>
          </a:p>
          <a:p>
            <a:pPr lvl="1"/>
            <a:r>
              <a:rPr lang="fr-FR" dirty="0"/>
              <a:t>Modifiable uniquement dans certaines conditions (voire pas du tout)</a:t>
            </a:r>
          </a:p>
          <a:p>
            <a:pPr lvl="1"/>
            <a:r>
              <a:rPr lang="fr-FR" dirty="0"/>
              <a:t>Généralement non-volatile</a:t>
            </a:r>
          </a:p>
          <a:p>
            <a:pPr lvl="1"/>
            <a:r>
              <a:rPr lang="fr-FR" dirty="0"/>
              <a:t>ROM, PROM, EPROM, EEPROM, …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F93395-D964-1FC8-8F66-2E17E191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8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3 Bus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Bus d’adresse</a:t>
            </a:r>
          </a:p>
          <a:p>
            <a:pPr lvl="1"/>
            <a:r>
              <a:rPr lang="fr-FR" dirty="0"/>
              <a:t>Sélectionne une adresse</a:t>
            </a:r>
            <a:br>
              <a:rPr lang="fr-FR" dirty="0"/>
            </a:br>
            <a:r>
              <a:rPr lang="fr-FR" sz="1400" dirty="0"/>
              <a:t> </a:t>
            </a:r>
            <a:endParaRPr lang="fr-FR" dirty="0"/>
          </a:p>
          <a:p>
            <a:r>
              <a:rPr lang="fr-FR" dirty="0"/>
              <a:t>Bus de données </a:t>
            </a:r>
          </a:p>
          <a:p>
            <a:pPr lvl="1"/>
            <a:r>
              <a:rPr lang="fr-FR" dirty="0"/>
              <a:t>Écrit un mot</a:t>
            </a:r>
          </a:p>
          <a:p>
            <a:pPr lvl="1"/>
            <a:r>
              <a:rPr lang="fr-FR" dirty="0"/>
              <a:t>Lit un mot</a:t>
            </a:r>
            <a:br>
              <a:rPr lang="fr-FR" dirty="0"/>
            </a:br>
            <a:r>
              <a:rPr lang="fr-FR" sz="1400" dirty="0"/>
              <a:t> </a:t>
            </a:r>
            <a:endParaRPr lang="fr-FR" dirty="0"/>
          </a:p>
          <a:p>
            <a:r>
              <a:rPr lang="fr-FR" dirty="0"/>
              <a:t>Bus de contrôle</a:t>
            </a:r>
          </a:p>
          <a:p>
            <a:pPr lvl="1"/>
            <a:r>
              <a:rPr lang="fr-FR" dirty="0"/>
              <a:t>Gestion des interruptions</a:t>
            </a:r>
          </a:p>
          <a:p>
            <a:pPr lvl="1"/>
            <a:r>
              <a:rPr lang="fr-FR" dirty="0"/>
              <a:t>Gestion des composants externes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F93395-D964-1FC8-8F66-2E17E191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027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430AA2-68D0-9F17-86A1-1B41F52F8BF0}"/>
              </a:ext>
            </a:extLst>
          </p:cNvPr>
          <p:cNvSpPr/>
          <p:nvPr/>
        </p:nvSpPr>
        <p:spPr>
          <a:xfrm>
            <a:off x="1117919" y="105864"/>
            <a:ext cx="9956160" cy="215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20" y="749086"/>
            <a:ext cx="9956160" cy="610891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7388"/>
            <a:ext cx="9956160" cy="1142640"/>
          </a:xfrm>
        </p:spPr>
        <p:txBody>
          <a:bodyPr/>
          <a:lstStyle/>
          <a:p>
            <a:pPr algn="ctr"/>
            <a:r>
              <a:rPr lang="fr-FR" dirty="0"/>
              <a:t>Les 3 Bus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047D0-869B-CE32-C323-139E08EB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24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C61BB6-F50F-8312-AEAA-71F2B74C2011}"/>
              </a:ext>
            </a:extLst>
          </p:cNvPr>
          <p:cNvSpPr/>
          <p:nvPr/>
        </p:nvSpPr>
        <p:spPr>
          <a:xfrm>
            <a:off x="1414329" y="105864"/>
            <a:ext cx="9363340" cy="2159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-155662"/>
            <a:ext cx="8229600" cy="1143000"/>
          </a:xfrm>
        </p:spPr>
        <p:txBody>
          <a:bodyPr/>
          <a:lstStyle/>
          <a:p>
            <a:pPr algn="ctr"/>
            <a:r>
              <a:rPr lang="fr-FR" dirty="0"/>
              <a:t>La taille des bus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30" y="759655"/>
            <a:ext cx="9363339" cy="609834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A32063-BC10-9EB0-75F0-F23E40E3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AD5A2-711C-9D27-0CB2-B5FA3EF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spc="-1" dirty="0">
                <a:latin typeface="Franklin Gothic Book"/>
              </a:rPr>
              <a:t>Les « Ordinateurs » : Historique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AEB89-3AA6-41D0-FBF4-287EF842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3000" spc="-1" dirty="0">
                <a:latin typeface="Arial"/>
              </a:rPr>
              <a:t>Un peu plus que des calculatrices</a:t>
            </a:r>
          </a:p>
          <a:p>
            <a:pPr lvl="1"/>
            <a:r>
              <a:rPr lang="fr-FR" sz="2600" spc="-1" dirty="0">
                <a:latin typeface="Arial"/>
              </a:rPr>
              <a:t>Ne fait pas que du calcul</a:t>
            </a:r>
          </a:p>
          <a:p>
            <a:pPr lvl="1"/>
            <a:endParaRPr lang="fr-FR" sz="3000" spc="-1" dirty="0">
              <a:latin typeface="Arial"/>
            </a:endParaRPr>
          </a:p>
          <a:p>
            <a:r>
              <a:rPr lang="fr-FR" sz="3000" spc="-1" dirty="0">
                <a:latin typeface="Arial"/>
              </a:rPr>
              <a:t>Suite de l’évolution technique dans l’industrie</a:t>
            </a:r>
          </a:p>
          <a:p>
            <a:pPr lvl="1"/>
            <a:r>
              <a:rPr lang="fr-FR" sz="2600" spc="-1" dirty="0">
                <a:latin typeface="Arial"/>
              </a:rPr>
              <a:t>Machines mécaniques / vapeur &amp; transmission de force</a:t>
            </a:r>
          </a:p>
          <a:p>
            <a:pPr lvl="1"/>
            <a:r>
              <a:rPr lang="fr-FR" sz="2600" spc="-1" dirty="0">
                <a:latin typeface="Arial"/>
              </a:rPr>
              <a:t>Machines </a:t>
            </a:r>
            <a:r>
              <a:rPr lang="fr-FR" sz="2600" spc="-1" dirty="0" err="1">
                <a:latin typeface="Arial"/>
              </a:rPr>
              <a:t>électro-mécaniques</a:t>
            </a:r>
            <a:endParaRPr lang="fr-FR" sz="2600" spc="-1" dirty="0">
              <a:latin typeface="Arial"/>
            </a:endParaRPr>
          </a:p>
          <a:p>
            <a:pPr lvl="1"/>
            <a:r>
              <a:rPr lang="fr-FR" sz="2600" spc="-1" dirty="0">
                <a:latin typeface="Arial"/>
              </a:rPr>
              <a:t>Machines électroniques</a:t>
            </a:r>
          </a:p>
          <a:p>
            <a:pPr lvl="1"/>
            <a:endParaRPr lang="fr-FR" sz="3000" spc="-1" dirty="0">
              <a:latin typeface="Arial"/>
            </a:endParaRPr>
          </a:p>
          <a:p>
            <a:r>
              <a:rPr lang="fr-FR" sz="3000" spc="-1" dirty="0">
                <a:latin typeface="Arial"/>
              </a:rPr>
              <a:t>Usages des ordinateurs à l’époque :</a:t>
            </a:r>
          </a:p>
          <a:p>
            <a:pPr lvl="1"/>
            <a:r>
              <a:rPr lang="fr-FR" sz="2600" spc="-1" dirty="0">
                <a:latin typeface="Arial"/>
              </a:rPr>
              <a:t>Gestion &amp; Recherche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3127AC-175E-CD25-EC7B-25220F43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4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F9B753-2D89-6855-412E-92102036A608}"/>
              </a:ext>
            </a:extLst>
          </p:cNvPr>
          <p:cNvSpPr/>
          <p:nvPr/>
        </p:nvSpPr>
        <p:spPr>
          <a:xfrm>
            <a:off x="2567607" y="105864"/>
            <a:ext cx="7056786" cy="675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919" y="158631"/>
            <a:ext cx="9956160" cy="1142640"/>
          </a:xfrm>
        </p:spPr>
        <p:txBody>
          <a:bodyPr/>
          <a:lstStyle/>
          <a:p>
            <a:pPr algn="ctr"/>
            <a:r>
              <a:rPr lang="fr-FR" dirty="0"/>
              <a:t>La Mémoire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60" y="1301271"/>
            <a:ext cx="7018279" cy="5282049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9D7D7E-391B-FC38-0E32-51CD1FDD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49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Mémoire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Lecture :</a:t>
            </a:r>
          </a:p>
          <a:p>
            <a:pPr marL="400050" lvl="1" indent="0">
              <a:buNone/>
            </a:pPr>
            <a:r>
              <a:rPr lang="fr-FR" dirty="0"/>
              <a:t>1 - Le processeur met sur le bus d'@, l'adresse qu'il souhaite atteindre</a:t>
            </a:r>
          </a:p>
          <a:p>
            <a:pPr marL="400050" lvl="1" indent="0">
              <a:buNone/>
            </a:pPr>
            <a:r>
              <a:rPr lang="fr-FR" dirty="0"/>
              <a:t>1 - Le processeur indique sur le bus contrôle qu'il souhaite lire (READ)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2 - La mémoire charge l'adresse et récupère la donnée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3 - Le processeur indique sur le bus de contrôle qu'il est prêt à recevoir la donnée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4 - La mémoire prend la donnée, et l'envoie sur le bus de données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65313F-03EA-D4CC-9FA9-CBA96B4F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428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Mémoire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Ecriture :</a:t>
            </a:r>
          </a:p>
          <a:p>
            <a:pPr marL="400050" lvl="1" indent="0">
              <a:buNone/>
            </a:pPr>
            <a:r>
              <a:rPr lang="fr-FR" dirty="0"/>
              <a:t>1 - Le processeur met sur le bus d'@, l'adresse qu'il souhaite atteindre</a:t>
            </a:r>
          </a:p>
          <a:p>
            <a:pPr marL="400050" lvl="1" indent="0">
              <a:buNone/>
            </a:pPr>
            <a:r>
              <a:rPr lang="fr-FR" dirty="0"/>
              <a:t>1 - Le processeur indique sur le bus contrôle qu'il souhaite écrire (WRITE)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2 - La mémoire charge l'adresse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3 - Le processeur indique, via le bus de contrôle, qu'il est prêt à émettre la donnée</a:t>
            </a:r>
          </a:p>
          <a:p>
            <a:pPr marL="400050" lvl="1" indent="0">
              <a:buNone/>
            </a:pPr>
            <a:r>
              <a:rPr lang="fr-FR" dirty="0"/>
              <a:t>3 - Le processeur charge la donnée sur le bus de données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/>
              <a:t>4 - La mémoire prend la donnée, et l'écrit à l'adresse indiquée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32C279-3C58-1DB8-E934-701E79A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323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02108-5B03-5AE2-A204-66A2E1145117}"/>
              </a:ext>
            </a:extLst>
          </p:cNvPr>
          <p:cNvSpPr/>
          <p:nvPr/>
        </p:nvSpPr>
        <p:spPr>
          <a:xfrm>
            <a:off x="1274415" y="105864"/>
            <a:ext cx="9643170" cy="675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15" y="1124004"/>
            <a:ext cx="9643170" cy="573399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920" y="105864"/>
            <a:ext cx="9956160" cy="1142640"/>
          </a:xfrm>
        </p:spPr>
        <p:txBody>
          <a:bodyPr/>
          <a:lstStyle/>
          <a:p>
            <a:pPr algn="ctr"/>
            <a:r>
              <a:rPr lang="fr-FR" dirty="0"/>
              <a:t>Exemple de Lecture en Mémoire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38E72C-207C-DE44-43A7-C7978D1B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897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DD6B6B-CCC0-E19D-7334-EF4038792C90}"/>
              </a:ext>
            </a:extLst>
          </p:cNvPr>
          <p:cNvSpPr/>
          <p:nvPr/>
        </p:nvSpPr>
        <p:spPr>
          <a:xfrm>
            <a:off x="1274415" y="105864"/>
            <a:ext cx="9643170" cy="675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38" y="1124744"/>
            <a:ext cx="9641924" cy="5733256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920" y="105864"/>
            <a:ext cx="9956160" cy="1142640"/>
          </a:xfrm>
        </p:spPr>
        <p:txBody>
          <a:bodyPr/>
          <a:lstStyle/>
          <a:p>
            <a:pPr algn="ctr"/>
            <a:r>
              <a:rPr lang="fr-FR" dirty="0"/>
              <a:t>Exemple d’Écriture en Mémoire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E2B3AB-5088-DCED-0036-58DFB99D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704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55BE70-7DCC-079B-3F20-3195CABD6E6B}"/>
              </a:ext>
            </a:extLst>
          </p:cNvPr>
          <p:cNvSpPr/>
          <p:nvPr/>
        </p:nvSpPr>
        <p:spPr>
          <a:xfrm>
            <a:off x="1274415" y="105864"/>
            <a:ext cx="9643170" cy="675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440" y="106715"/>
            <a:ext cx="9956160" cy="1142640"/>
          </a:xfrm>
        </p:spPr>
        <p:txBody>
          <a:bodyPr/>
          <a:lstStyle/>
          <a:p>
            <a:pPr algn="ctr"/>
            <a:r>
              <a:rPr lang="fr-FR" dirty="0"/>
              <a:t>Les Interruptions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7" y="1169948"/>
            <a:ext cx="4104456" cy="5293598"/>
          </a:xfrm>
        </p:spPr>
      </p:pic>
      <p:sp>
        <p:nvSpPr>
          <p:cNvPr id="3" name="ZoneTexte 2"/>
          <p:cNvSpPr txBox="1"/>
          <p:nvPr/>
        </p:nvSpPr>
        <p:spPr>
          <a:xfrm>
            <a:off x="1991544" y="3535485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IRQ : </a:t>
            </a:r>
            <a:br>
              <a:rPr lang="fr-FR" dirty="0"/>
            </a:br>
            <a:r>
              <a:rPr lang="fr-FR" dirty="0" err="1"/>
              <a:t>Interrupt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NMI :</a:t>
            </a:r>
            <a:br>
              <a:rPr lang="fr-FR" dirty="0"/>
            </a:br>
            <a:r>
              <a:rPr lang="fr-FR" dirty="0"/>
              <a:t>Non </a:t>
            </a:r>
            <a:r>
              <a:rPr lang="fr-FR" dirty="0" err="1"/>
              <a:t>Maskable</a:t>
            </a:r>
            <a:r>
              <a:rPr lang="fr-FR" dirty="0"/>
              <a:t> </a:t>
            </a:r>
            <a:r>
              <a:rPr lang="fr-FR" dirty="0" err="1"/>
              <a:t>Interrupt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E5D8A7-330D-EF3E-D95C-9D7EBA8B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861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09038B-7EDC-4486-66AF-461FB1668B61}"/>
              </a:ext>
            </a:extLst>
          </p:cNvPr>
          <p:cNvSpPr/>
          <p:nvPr/>
        </p:nvSpPr>
        <p:spPr>
          <a:xfrm>
            <a:off x="1274415" y="105864"/>
            <a:ext cx="9643170" cy="6752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920" y="148760"/>
            <a:ext cx="9956160" cy="1142640"/>
          </a:xfrm>
        </p:spPr>
        <p:txBody>
          <a:bodyPr/>
          <a:lstStyle/>
          <a:p>
            <a:pPr algn="ctr"/>
            <a:r>
              <a:rPr lang="fr-FR" dirty="0"/>
              <a:t>Les Interruptions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98" y="1196752"/>
            <a:ext cx="8941162" cy="5184576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E0A39-1C29-613E-0E0C-C822C93C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656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0BEB6-D58E-EDC7-9C66-D484F55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maintenant…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5D54F4-0AF9-952A-8007-53114E95D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fr-FR" dirty="0"/>
              <a:t>Vous avez maintenant une vision générale simplifiée des ordinateurs</a:t>
            </a:r>
          </a:p>
          <a:p>
            <a:endParaRPr lang="fr-FR" dirty="0"/>
          </a:p>
          <a:p>
            <a:r>
              <a:rPr lang="fr-FR" dirty="0"/>
              <a:t>Ainsi que des composants à l’intérieur</a:t>
            </a:r>
          </a:p>
          <a:p>
            <a:endParaRPr lang="fr-FR" dirty="0"/>
          </a:p>
          <a:p>
            <a:r>
              <a:rPr lang="fr-FR" dirty="0"/>
              <a:t>Et comment ces derniers communiquent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temps de voir les détails techniques.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D608A7-D3C7-5B43-E015-DA069D56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11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AD5A2-711C-9D27-0CB2-B5FA3EF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spc="-1" dirty="0">
                <a:latin typeface="Franklin Gothic Book"/>
              </a:rPr>
              <a:t>Les « Ordinateurs » : Historique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AEB89-3AA6-41D0-FBF4-287EF842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6360" indent="0" algn="ctr">
              <a:buNone/>
            </a:pPr>
            <a:r>
              <a:rPr lang="fr-FR" sz="3000" i="1" spc="-1" dirty="0">
                <a:latin typeface="Arial"/>
              </a:rPr>
              <a:t>[Voir vidéo SICOB / </a:t>
            </a:r>
            <a:r>
              <a:rPr lang="fr-FR" sz="3000" i="1" spc="-1" dirty="0" err="1">
                <a:latin typeface="Arial"/>
              </a:rPr>
              <a:t>M.Patron</a:t>
            </a:r>
            <a:r>
              <a:rPr lang="fr-FR" sz="3000" i="1" spc="-1" dirty="0">
                <a:latin typeface="Arial"/>
              </a:rPr>
              <a:t>]</a:t>
            </a:r>
            <a:endParaRPr lang="fr-FR" sz="2600" i="1" spc="-1" dirty="0">
              <a:latin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3D3180-98A5-E256-620A-17661A7E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6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Espace réservé du contenu 8"/>
          <p:cNvPicPr/>
          <p:nvPr/>
        </p:nvPicPr>
        <p:blipFill>
          <a:blip r:embed="rId2"/>
          <a:stretch/>
        </p:blipFill>
        <p:spPr>
          <a:xfrm>
            <a:off x="2207640" y="2133000"/>
            <a:ext cx="1888200" cy="1882800"/>
          </a:xfrm>
          <a:prstGeom prst="rect">
            <a:avLst/>
          </a:prstGeom>
          <a:ln w="0">
            <a:noFill/>
          </a:ln>
        </p:spPr>
      </p:pic>
      <p:pic>
        <p:nvPicPr>
          <p:cNvPr id="88" name="Image 9"/>
          <p:cNvPicPr/>
          <p:nvPr/>
        </p:nvPicPr>
        <p:blipFill>
          <a:blip r:embed="rId3"/>
          <a:stretch/>
        </p:blipFill>
        <p:spPr>
          <a:xfrm>
            <a:off x="7248000" y="2061000"/>
            <a:ext cx="1133640" cy="712080"/>
          </a:xfrm>
          <a:prstGeom prst="rect">
            <a:avLst/>
          </a:prstGeom>
          <a:ln w="0">
            <a:noFill/>
          </a:ln>
        </p:spPr>
      </p:pic>
      <p:pic>
        <p:nvPicPr>
          <p:cNvPr id="89" name="Image 10"/>
          <p:cNvPicPr/>
          <p:nvPr/>
        </p:nvPicPr>
        <p:blipFill>
          <a:blip r:embed="rId3"/>
          <a:stretch/>
        </p:blipFill>
        <p:spPr>
          <a:xfrm>
            <a:off x="7248000" y="2788560"/>
            <a:ext cx="1133640" cy="712080"/>
          </a:xfrm>
          <a:prstGeom prst="rect">
            <a:avLst/>
          </a:prstGeom>
          <a:ln w="0">
            <a:noFill/>
          </a:ln>
        </p:spPr>
      </p:pic>
      <p:pic>
        <p:nvPicPr>
          <p:cNvPr id="90" name="Image 11"/>
          <p:cNvPicPr/>
          <p:nvPr/>
        </p:nvPicPr>
        <p:blipFill>
          <a:blip r:embed="rId3"/>
          <a:stretch/>
        </p:blipFill>
        <p:spPr>
          <a:xfrm>
            <a:off x="8382000" y="2061000"/>
            <a:ext cx="1133640" cy="712080"/>
          </a:xfrm>
          <a:prstGeom prst="rect">
            <a:avLst/>
          </a:prstGeom>
          <a:ln w="0">
            <a:noFill/>
          </a:ln>
        </p:spPr>
      </p:pic>
      <p:pic>
        <p:nvPicPr>
          <p:cNvPr id="91" name="Image 12"/>
          <p:cNvPicPr/>
          <p:nvPr/>
        </p:nvPicPr>
        <p:blipFill>
          <a:blip r:embed="rId3"/>
          <a:stretch/>
        </p:blipFill>
        <p:spPr>
          <a:xfrm>
            <a:off x="8382000" y="2788560"/>
            <a:ext cx="1133640" cy="712080"/>
          </a:xfrm>
          <a:prstGeom prst="rect">
            <a:avLst/>
          </a:prstGeom>
          <a:ln w="0">
            <a:noFill/>
          </a:ln>
        </p:spPr>
      </p:pic>
      <p:sp>
        <p:nvSpPr>
          <p:cNvPr id="92" name="Double flèche horizontale 14"/>
          <p:cNvSpPr/>
          <p:nvPr/>
        </p:nvSpPr>
        <p:spPr>
          <a:xfrm>
            <a:off x="4151640" y="2417040"/>
            <a:ext cx="2952000" cy="660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fr-FR" spc="-1">
                <a:solidFill>
                  <a:schemeClr val="bg1"/>
                </a:solidFill>
                <a:latin typeface="Arial"/>
              </a:rPr>
              <a:t>BUS</a:t>
            </a:r>
          </a:p>
        </p:txBody>
      </p:sp>
      <p:sp>
        <p:nvSpPr>
          <p:cNvPr id="93" name="ZoneTexte 15"/>
          <p:cNvSpPr/>
          <p:nvPr/>
        </p:nvSpPr>
        <p:spPr>
          <a:xfrm>
            <a:off x="2431920" y="4108320"/>
            <a:ext cx="134746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Processeur</a:t>
            </a:r>
          </a:p>
        </p:txBody>
      </p:sp>
      <p:sp>
        <p:nvSpPr>
          <p:cNvPr id="94" name="ZoneTexte 16"/>
          <p:cNvSpPr/>
          <p:nvPr/>
        </p:nvSpPr>
        <p:spPr>
          <a:xfrm>
            <a:off x="7873680" y="3635640"/>
            <a:ext cx="107854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Mémoire</a:t>
            </a:r>
          </a:p>
        </p:txBody>
      </p:sp>
      <p:sp>
        <p:nvSpPr>
          <p:cNvPr id="95" name="ZoneTexte 18"/>
          <p:cNvSpPr/>
          <p:nvPr/>
        </p:nvSpPr>
        <p:spPr>
          <a:xfrm>
            <a:off x="2255881" y="4797000"/>
            <a:ext cx="306376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 dirty="0">
                <a:latin typeface="Arial"/>
              </a:rPr>
              <a:t>On sait maintenant compter,</a:t>
            </a:r>
          </a:p>
        </p:txBody>
      </p:sp>
      <p:sp>
        <p:nvSpPr>
          <p:cNvPr id="96" name="ZoneTexte 19"/>
          <p:cNvSpPr/>
          <p:nvPr/>
        </p:nvSpPr>
        <p:spPr>
          <a:xfrm>
            <a:off x="5168281" y="4796640"/>
            <a:ext cx="2371973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déplacer des valeurs,</a:t>
            </a:r>
          </a:p>
        </p:txBody>
      </p:sp>
      <p:sp>
        <p:nvSpPr>
          <p:cNvPr id="97" name="ZoneTexte 20"/>
          <p:cNvSpPr/>
          <p:nvPr/>
        </p:nvSpPr>
        <p:spPr>
          <a:xfrm>
            <a:off x="7341961" y="4797720"/>
            <a:ext cx="271770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 dirty="0">
                <a:latin typeface="Arial"/>
              </a:rPr>
              <a:t> en respectant les ordres</a:t>
            </a:r>
          </a:p>
        </p:txBody>
      </p:sp>
      <p:sp>
        <p:nvSpPr>
          <p:cNvPr id="98" name="ZoneTexte 21"/>
          <p:cNvSpPr/>
          <p:nvPr/>
        </p:nvSpPr>
        <p:spPr>
          <a:xfrm>
            <a:off x="4460521" y="5661360"/>
            <a:ext cx="29355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Mais on se sent vite seul…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44571FC5-38F8-EE36-30E0-AF9E6B5FEA91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410B69-2112-0E78-1A8E-15A32FE9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space réservé du contenu 8"/>
          <p:cNvPicPr/>
          <p:nvPr/>
        </p:nvPicPr>
        <p:blipFill>
          <a:blip r:embed="rId2"/>
          <a:stretch/>
        </p:blipFill>
        <p:spPr>
          <a:xfrm>
            <a:off x="2207640" y="2133000"/>
            <a:ext cx="1888200" cy="1882800"/>
          </a:xfrm>
          <a:prstGeom prst="rect">
            <a:avLst/>
          </a:prstGeom>
          <a:ln w="0">
            <a:noFill/>
          </a:ln>
        </p:spPr>
      </p:pic>
      <p:pic>
        <p:nvPicPr>
          <p:cNvPr id="101" name="Image 9"/>
          <p:cNvPicPr/>
          <p:nvPr/>
        </p:nvPicPr>
        <p:blipFill>
          <a:blip r:embed="rId3"/>
          <a:stretch/>
        </p:blipFill>
        <p:spPr>
          <a:xfrm>
            <a:off x="7248000" y="2061000"/>
            <a:ext cx="1133640" cy="712080"/>
          </a:xfrm>
          <a:prstGeom prst="rect">
            <a:avLst/>
          </a:prstGeom>
          <a:ln w="0">
            <a:noFill/>
          </a:ln>
        </p:spPr>
      </p:pic>
      <p:pic>
        <p:nvPicPr>
          <p:cNvPr id="102" name="Image 10"/>
          <p:cNvPicPr/>
          <p:nvPr/>
        </p:nvPicPr>
        <p:blipFill>
          <a:blip r:embed="rId3"/>
          <a:stretch/>
        </p:blipFill>
        <p:spPr>
          <a:xfrm>
            <a:off x="7248000" y="2788560"/>
            <a:ext cx="1133640" cy="712080"/>
          </a:xfrm>
          <a:prstGeom prst="rect">
            <a:avLst/>
          </a:prstGeom>
          <a:ln w="0">
            <a:noFill/>
          </a:ln>
        </p:spPr>
      </p:pic>
      <p:pic>
        <p:nvPicPr>
          <p:cNvPr id="103" name="Image 11"/>
          <p:cNvPicPr/>
          <p:nvPr/>
        </p:nvPicPr>
        <p:blipFill>
          <a:blip r:embed="rId3"/>
          <a:stretch/>
        </p:blipFill>
        <p:spPr>
          <a:xfrm>
            <a:off x="8382000" y="2061000"/>
            <a:ext cx="1133640" cy="712080"/>
          </a:xfrm>
          <a:prstGeom prst="rect">
            <a:avLst/>
          </a:prstGeom>
          <a:ln w="0">
            <a:noFill/>
          </a:ln>
        </p:spPr>
      </p:pic>
      <p:pic>
        <p:nvPicPr>
          <p:cNvPr id="104" name="Image 12"/>
          <p:cNvPicPr/>
          <p:nvPr/>
        </p:nvPicPr>
        <p:blipFill>
          <a:blip r:embed="rId3"/>
          <a:stretch/>
        </p:blipFill>
        <p:spPr>
          <a:xfrm>
            <a:off x="8382000" y="2788560"/>
            <a:ext cx="1133640" cy="712080"/>
          </a:xfrm>
          <a:prstGeom prst="rect">
            <a:avLst/>
          </a:prstGeom>
          <a:ln w="0">
            <a:noFill/>
          </a:ln>
        </p:spPr>
      </p:pic>
      <p:sp>
        <p:nvSpPr>
          <p:cNvPr id="105" name="Double flèche horizontale 14"/>
          <p:cNvSpPr/>
          <p:nvPr/>
        </p:nvSpPr>
        <p:spPr>
          <a:xfrm>
            <a:off x="4151640" y="2417040"/>
            <a:ext cx="2952000" cy="6606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EA0B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fr-FR" spc="-1">
                <a:solidFill>
                  <a:schemeClr val="bg1"/>
                </a:solidFill>
                <a:latin typeface="Arial"/>
              </a:rPr>
              <a:t>BUS</a:t>
            </a:r>
          </a:p>
        </p:txBody>
      </p:sp>
      <p:sp>
        <p:nvSpPr>
          <p:cNvPr id="106" name="ZoneTexte 15"/>
          <p:cNvSpPr/>
          <p:nvPr/>
        </p:nvSpPr>
        <p:spPr>
          <a:xfrm>
            <a:off x="2431920" y="4108320"/>
            <a:ext cx="134746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Processeur</a:t>
            </a:r>
          </a:p>
        </p:txBody>
      </p:sp>
      <p:grpSp>
        <p:nvGrpSpPr>
          <p:cNvPr id="107" name="Groupe 2"/>
          <p:cNvGrpSpPr/>
          <p:nvPr/>
        </p:nvGrpSpPr>
        <p:grpSpPr>
          <a:xfrm>
            <a:off x="2255881" y="4796640"/>
            <a:ext cx="7803788" cy="368958"/>
            <a:chOff x="731880" y="4796640"/>
            <a:chExt cx="7803788" cy="368958"/>
          </a:xfrm>
        </p:grpSpPr>
        <p:sp>
          <p:nvSpPr>
            <p:cNvPr id="108" name="ZoneTexte 18"/>
            <p:cNvSpPr/>
            <p:nvPr/>
          </p:nvSpPr>
          <p:spPr>
            <a:xfrm>
              <a:off x="731880" y="4797000"/>
              <a:ext cx="3063765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r>
                <a:rPr lang="fr-FR" spc="-1">
                  <a:latin typeface="Arial"/>
                </a:rPr>
                <a:t>On sait maintenant compter,</a:t>
              </a:r>
            </a:p>
          </p:txBody>
        </p:sp>
        <p:sp>
          <p:nvSpPr>
            <p:cNvPr id="109" name="ZoneTexte 19"/>
            <p:cNvSpPr/>
            <p:nvPr/>
          </p:nvSpPr>
          <p:spPr>
            <a:xfrm>
              <a:off x="3644280" y="4796640"/>
              <a:ext cx="2371973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r>
                <a:rPr lang="fr-FR" spc="-1">
                  <a:latin typeface="Arial"/>
                </a:rPr>
                <a:t>déplacer des valeurs,</a:t>
              </a:r>
            </a:p>
          </p:txBody>
        </p:sp>
        <p:sp>
          <p:nvSpPr>
            <p:cNvPr id="110" name="ZoneTexte 20"/>
            <p:cNvSpPr/>
            <p:nvPr/>
          </p:nvSpPr>
          <p:spPr>
            <a:xfrm>
              <a:off x="5817960" y="4797720"/>
              <a:ext cx="2717708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r>
                <a:rPr lang="fr-FR" spc="-1" dirty="0">
                  <a:latin typeface="Arial"/>
                </a:rPr>
                <a:t> en respectant les ordres</a:t>
              </a:r>
            </a:p>
          </p:txBody>
        </p:sp>
      </p:grpSp>
      <p:sp>
        <p:nvSpPr>
          <p:cNvPr id="111" name="ZoneTexte 21"/>
          <p:cNvSpPr/>
          <p:nvPr/>
        </p:nvSpPr>
        <p:spPr>
          <a:xfrm>
            <a:off x="4460521" y="5661360"/>
            <a:ext cx="29355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 dirty="0">
                <a:latin typeface="Arial"/>
              </a:rPr>
              <a:t>Mais on se sent vite seul…</a:t>
            </a:r>
          </a:p>
        </p:txBody>
      </p:sp>
      <p:sp>
        <p:nvSpPr>
          <p:cNvPr id="112" name="Éclair 13"/>
          <p:cNvSpPr/>
          <p:nvPr/>
        </p:nvSpPr>
        <p:spPr>
          <a:xfrm rot="10800000">
            <a:off x="3576000" y="3891240"/>
            <a:ext cx="1080720" cy="882360"/>
          </a:xfrm>
          <a:prstGeom prst="lightningBolt">
            <a:avLst/>
          </a:prstGeom>
          <a:solidFill>
            <a:srgbClr val="FF0000"/>
          </a:solidFill>
          <a:ln>
            <a:solidFill>
              <a:srgbClr val="51768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>
              <a:latin typeface="Arial"/>
            </a:endParaRPr>
          </a:p>
        </p:txBody>
      </p:sp>
      <p:sp>
        <p:nvSpPr>
          <p:cNvPr id="113" name="ZoneTexte 17"/>
          <p:cNvSpPr/>
          <p:nvPr/>
        </p:nvSpPr>
        <p:spPr>
          <a:xfrm>
            <a:off x="4674361" y="4332240"/>
            <a:ext cx="134720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Interruption</a:t>
            </a:r>
          </a:p>
        </p:txBody>
      </p:sp>
      <p:sp>
        <p:nvSpPr>
          <p:cNvPr id="114" name="ZoneTexte 22"/>
          <p:cNvSpPr/>
          <p:nvPr/>
        </p:nvSpPr>
        <p:spPr>
          <a:xfrm>
            <a:off x="3099000" y="5229360"/>
            <a:ext cx="623982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On peut appeler quelqu’un d’autre, et se faire appeler aussi</a:t>
            </a:r>
          </a:p>
        </p:txBody>
      </p:sp>
      <p:sp>
        <p:nvSpPr>
          <p:cNvPr id="115" name="ZoneTexte 23"/>
          <p:cNvSpPr/>
          <p:nvPr/>
        </p:nvSpPr>
        <p:spPr>
          <a:xfrm>
            <a:off x="7873680" y="3635640"/>
            <a:ext cx="107854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Mémoire</a:t>
            </a: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3FC9EC10-FED0-5592-8D96-9115DA4AFA50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37D831-8FB0-B8A2-2FC6-2753698E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1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 additive="repl"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6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mage 5"/>
          <p:cNvPicPr/>
          <p:nvPr/>
        </p:nvPicPr>
        <p:blipFill>
          <a:blip r:embed="rId2"/>
          <a:stretch/>
        </p:blipFill>
        <p:spPr>
          <a:xfrm>
            <a:off x="2063640" y="1484640"/>
            <a:ext cx="3250800" cy="3609720"/>
          </a:xfrm>
          <a:prstGeom prst="rect">
            <a:avLst/>
          </a:prstGeom>
          <a:ln w="0">
            <a:noFill/>
          </a:ln>
        </p:spPr>
      </p:pic>
      <p:sp>
        <p:nvSpPr>
          <p:cNvPr id="118" name="ZoneTexte 7"/>
          <p:cNvSpPr/>
          <p:nvPr/>
        </p:nvSpPr>
        <p:spPr>
          <a:xfrm>
            <a:off x="5692081" y="1513801"/>
            <a:ext cx="4805459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La « carte mère » (ou n’importe quelle board)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offre des services au processeur :</a:t>
            </a:r>
          </a:p>
          <a:p>
            <a:endParaRPr lang="fr-FR" spc="-1">
              <a:latin typeface="Arial"/>
            </a:endParaRPr>
          </a:p>
          <a:p>
            <a:pPr marL="285840" indent="-285840">
              <a:buClr>
                <a:srgbClr val="FFFFFF"/>
              </a:buClr>
              <a:buFont typeface="StarSymbol"/>
              <a:buChar char="-"/>
            </a:pPr>
            <a:r>
              <a:rPr lang="fr-FR" spc="-1">
                <a:latin typeface="Arial"/>
              </a:rPr>
              <a:t>Pleins d’interruptions…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« Coucou CPU ! Ici réseau !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- Et clavier !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- Et souris !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- Et… »</a:t>
            </a:r>
          </a:p>
          <a:p>
            <a:endParaRPr lang="fr-FR" spc="-1">
              <a:latin typeface="Arial"/>
            </a:endParaRPr>
          </a:p>
          <a:p>
            <a:pPr marL="285840" indent="-285840">
              <a:buClr>
                <a:srgbClr val="FFFFFF"/>
              </a:buClr>
              <a:buFont typeface="StarSymbol"/>
              <a:buChar char="-"/>
            </a:pPr>
            <a:r>
              <a:rPr lang="fr-FR" spc="-1">
                <a:latin typeface="Arial"/>
              </a:rPr>
              <a:t>Simplification de certaines situations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« J’ai fini de copier la mémoire »</a:t>
            </a:r>
          </a:p>
          <a:p>
            <a:endParaRPr lang="fr-FR" spc="-1">
              <a:latin typeface="Arial"/>
            </a:endParaRPr>
          </a:p>
          <a:p>
            <a:pPr marL="285840" indent="-285840">
              <a:buClr>
                <a:srgbClr val="FFFFFF"/>
              </a:buClr>
              <a:buFont typeface="StarSymbol"/>
              <a:buChar char="-"/>
            </a:pPr>
            <a:r>
              <a:rPr lang="fr-FR" spc="-1">
                <a:latin typeface="Arial"/>
              </a:rPr>
              <a:t>FSB aligne tout le monde</a:t>
            </a:r>
          </a:p>
        </p:txBody>
      </p:sp>
      <p:sp>
        <p:nvSpPr>
          <p:cNvPr id="119" name="ZoneTexte 22"/>
          <p:cNvSpPr/>
          <p:nvPr/>
        </p:nvSpPr>
        <p:spPr>
          <a:xfrm>
            <a:off x="5818801" y="5301361"/>
            <a:ext cx="3626675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Mais elle limite aussi l’ordinateur :</a:t>
            </a:r>
          </a:p>
          <a:p>
            <a:pPr marL="285840" indent="-285840">
              <a:buClr>
                <a:srgbClr val="FFFFFF"/>
              </a:buClr>
              <a:buFont typeface="StarSymbol"/>
              <a:buChar char="-"/>
            </a:pPr>
            <a:r>
              <a:rPr lang="fr-FR" spc="-1">
                <a:latin typeface="Arial"/>
              </a:rPr>
              <a:t>Nombre max de processeurs</a:t>
            </a:r>
          </a:p>
          <a:p>
            <a:pPr marL="285840" indent="-285840">
              <a:buClr>
                <a:srgbClr val="FFFFFF"/>
              </a:buClr>
              <a:buFont typeface="StarSymbol"/>
              <a:buChar char="-"/>
            </a:pPr>
            <a:r>
              <a:rPr lang="fr-FR" spc="-1">
                <a:latin typeface="Arial"/>
              </a:rPr>
              <a:t>Max de mémoire</a:t>
            </a:r>
          </a:p>
          <a:p>
            <a:pPr marL="285840" indent="-285840">
              <a:buClr>
                <a:srgbClr val="FFFFFF"/>
              </a:buClr>
              <a:buFont typeface="StarSymbol"/>
              <a:buChar char="-"/>
            </a:pPr>
            <a:r>
              <a:rPr lang="fr-FR" spc="-1">
                <a:latin typeface="Arial"/>
              </a:rPr>
              <a:t>FSB limite tout le monde…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839FF3BE-188C-5439-0E66-355400845CEB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5B5596-FBC1-800F-6277-7BA92ADE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 2"/>
          <p:cNvPicPr/>
          <p:nvPr/>
        </p:nvPicPr>
        <p:blipFill>
          <a:blip r:embed="rId2"/>
          <a:stretch/>
        </p:blipFill>
        <p:spPr>
          <a:xfrm>
            <a:off x="1703640" y="1670400"/>
            <a:ext cx="6516000" cy="4278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2" name="ZoneTexte 6"/>
          <p:cNvSpPr/>
          <p:nvPr/>
        </p:nvSpPr>
        <p:spPr>
          <a:xfrm>
            <a:off x="8328360" y="1412640"/>
            <a:ext cx="2088000" cy="47998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fr-FR" spc="-1">
                <a:latin typeface="Arial"/>
              </a:rPr>
              <a:t>Standard IBM-PC </a:t>
            </a:r>
            <a:br>
              <a:rPr>
                <a:latin typeface="Arial"/>
              </a:rPr>
            </a:br>
            <a:r>
              <a:rPr lang="fr-FR" spc="-1">
                <a:latin typeface="Arial"/>
              </a:rPr>
              <a:t>(IBM 5150)</a:t>
            </a:r>
          </a:p>
          <a:p>
            <a:endParaRPr lang="fr-FR" spc="-1">
              <a:latin typeface="Arial"/>
            </a:endParaRPr>
          </a:p>
          <a:p>
            <a:r>
              <a:rPr lang="fr-FR" spc="-1">
                <a:latin typeface="Arial"/>
              </a:rPr>
              <a:t>Basé sur x86</a:t>
            </a:r>
          </a:p>
          <a:p>
            <a:endParaRPr lang="fr-FR" spc="-1">
              <a:latin typeface="Arial"/>
            </a:endParaRPr>
          </a:p>
          <a:p>
            <a:r>
              <a:rPr lang="fr-FR" spc="-1">
                <a:latin typeface="Arial"/>
              </a:rPr>
              <a:t>A évolué !</a:t>
            </a:r>
          </a:p>
          <a:p>
            <a:endParaRPr lang="fr-FR" spc="-1">
              <a:latin typeface="Arial"/>
            </a:endParaRPr>
          </a:p>
          <a:p>
            <a:r>
              <a:rPr lang="fr-FR" spc="-1">
                <a:latin typeface="Arial"/>
              </a:rPr>
              <a:t>Offre beaucoup de canaux de communication</a:t>
            </a:r>
          </a:p>
          <a:p>
            <a:endParaRPr lang="fr-FR" spc="-1">
              <a:latin typeface="Arial"/>
            </a:endParaRPr>
          </a:p>
          <a:p>
            <a:r>
              <a:rPr lang="fr-FR" spc="-1">
                <a:latin typeface="Arial"/>
              </a:rPr>
              <a:t>Pas cher…</a:t>
            </a:r>
          </a:p>
          <a:p>
            <a:endParaRPr lang="fr-FR" spc="-1">
              <a:latin typeface="Arial"/>
            </a:endParaRPr>
          </a:p>
          <a:p>
            <a:r>
              <a:rPr lang="fr-FR" spc="-1">
                <a:latin typeface="Arial"/>
              </a:rPr>
              <a:t>1 processeur au centre de tout</a:t>
            </a:r>
            <a:br>
              <a:rPr>
                <a:latin typeface="Arial"/>
              </a:rPr>
            </a:br>
            <a:br>
              <a:rPr>
                <a:latin typeface="Arial"/>
              </a:rPr>
            </a:br>
            <a:r>
              <a:rPr lang="fr-FR" spc="-1">
                <a:latin typeface="Arial"/>
              </a:rPr>
              <a:t>Micro Informatique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0450DD3C-1DEA-60A0-4296-09C99BF781AC}"/>
              </a:ext>
            </a:extLst>
          </p:cNvPr>
          <p:cNvSpPr txBox="1">
            <a:spLocks/>
          </p:cNvSpPr>
          <p:nvPr/>
        </p:nvSpPr>
        <p:spPr>
          <a:xfrm>
            <a:off x="609600" y="274680"/>
            <a:ext cx="9956160" cy="114264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600" spc="-1" dirty="0">
                <a:latin typeface="Franklin Gothic Book"/>
              </a:rPr>
              <a:t>Les « Ordinateurs »</a:t>
            </a:r>
            <a:endParaRPr lang="fr-FR" sz="4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9B4712-EBB1-3564-5D62-55C0A134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0276D27-4706-7E08-3461-2D7E03FB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spc="-1" dirty="0">
                <a:latin typeface="Franklin Gothic Book"/>
              </a:rPr>
              <a:t>Les « Ordinateurs » : Classes historiques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B16E79-48F5-BA82-019F-E2621F92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000" spc="-1" dirty="0">
                <a:latin typeface="Arial"/>
              </a:rPr>
              <a:t>Évolution au fil du temps des ordinateurs :</a:t>
            </a:r>
          </a:p>
          <a:p>
            <a:endParaRPr lang="fr-FR" sz="3000" spc="-1" dirty="0">
              <a:latin typeface="Arial"/>
            </a:endParaRPr>
          </a:p>
          <a:p>
            <a:pPr lvl="1"/>
            <a:r>
              <a:rPr lang="fr-FR" sz="2600" spc="-1" dirty="0">
                <a:latin typeface="Arial"/>
              </a:rPr>
              <a:t>Mainframes</a:t>
            </a:r>
            <a:endParaRPr lang="fr-FR" sz="2000" spc="-1" dirty="0">
              <a:latin typeface="Arial"/>
            </a:endParaRPr>
          </a:p>
          <a:p>
            <a:pPr lvl="1"/>
            <a:r>
              <a:rPr lang="fr-FR" sz="2600" spc="-1" dirty="0" err="1">
                <a:latin typeface="Arial"/>
              </a:rPr>
              <a:t>Super-Calculateurs</a:t>
            </a:r>
            <a:r>
              <a:rPr lang="fr-FR" sz="2600" spc="-1" dirty="0">
                <a:latin typeface="Arial"/>
              </a:rPr>
              <a:t> / Super-Ordinateurs</a:t>
            </a:r>
          </a:p>
          <a:p>
            <a:pPr lvl="1"/>
            <a:r>
              <a:rPr lang="fr-FR" sz="2600" spc="-1" dirty="0" err="1">
                <a:latin typeface="Arial"/>
              </a:rPr>
              <a:t>Minis</a:t>
            </a:r>
            <a:endParaRPr lang="fr-FR" sz="2000" spc="-1" dirty="0">
              <a:latin typeface="Arial"/>
            </a:endParaRPr>
          </a:p>
          <a:p>
            <a:pPr lvl="1"/>
            <a:r>
              <a:rPr lang="fr-FR" sz="2600" spc="-1" dirty="0">
                <a:latin typeface="Arial"/>
              </a:rPr>
              <a:t>Micros</a:t>
            </a:r>
          </a:p>
          <a:p>
            <a:pPr lvl="1"/>
            <a:endParaRPr lang="fr-FR" sz="2600" spc="-1" dirty="0">
              <a:latin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4B6725-F3C4-FD05-0DEC-346A641C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F1BC-016B-486E-971A-9CFDA4CB959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6579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1594</Words>
  <Application>Microsoft Office PowerPoint</Application>
  <PresentationFormat>Grand écran</PresentationFormat>
  <Paragraphs>310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Franklin Gothic Book</vt:lpstr>
      <vt:lpstr>StarSymbol</vt:lpstr>
      <vt:lpstr>Thème Office</vt:lpstr>
      <vt:lpstr>Architecture des Ordinateurs</vt:lpstr>
      <vt:lpstr>Architecture des Ordinateurs</vt:lpstr>
      <vt:lpstr>Les « Ordinateurs » : Historique</vt:lpstr>
      <vt:lpstr>Les « Ordinateurs » : Historique</vt:lpstr>
      <vt:lpstr>Présentation PowerPoint</vt:lpstr>
      <vt:lpstr>Présentation PowerPoint</vt:lpstr>
      <vt:lpstr>Présentation PowerPoint</vt:lpstr>
      <vt:lpstr>Présentation PowerPoint</vt:lpstr>
      <vt:lpstr>Les « Ordinateurs » : Classes historiques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« Ordinateurs » : Classes actuelles</vt:lpstr>
      <vt:lpstr>Composants d’un ordinateur</vt:lpstr>
      <vt:lpstr>Autres composants</vt:lpstr>
      <vt:lpstr>Autres composants</vt:lpstr>
      <vt:lpstr>Signaux analogiques</vt:lpstr>
      <vt:lpstr>Signaux numériques</vt:lpstr>
      <vt:lpstr>Signaux</vt:lpstr>
      <vt:lpstr>Standards / Définitions du numérique</vt:lpstr>
      <vt:lpstr>Standards / Définitions du numérique</vt:lpstr>
      <vt:lpstr>Standards / Définitions du numérique</vt:lpstr>
      <vt:lpstr>La Mémoire</vt:lpstr>
      <vt:lpstr>La Mémoire</vt:lpstr>
      <vt:lpstr>Les 3 Bus</vt:lpstr>
      <vt:lpstr>Les 3 Bus</vt:lpstr>
      <vt:lpstr>La taille des bus</vt:lpstr>
      <vt:lpstr>La Mémoire</vt:lpstr>
      <vt:lpstr>La Mémoire</vt:lpstr>
      <vt:lpstr>La Mémoire</vt:lpstr>
      <vt:lpstr>Exemple de Lecture en Mémoire</vt:lpstr>
      <vt:lpstr>Exemple d’Écriture en Mémoire</vt:lpstr>
      <vt:lpstr>Les Interruptions</vt:lpstr>
      <vt:lpstr>Les Interruptions</vt:lpstr>
      <vt:lpstr>Et maintenant…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</dc:title>
  <dc:creator>Fabrice Boissier</dc:creator>
  <cp:lastModifiedBy>Fabrice Boissier</cp:lastModifiedBy>
  <cp:revision>32</cp:revision>
  <dcterms:created xsi:type="dcterms:W3CDTF">2023-09-20T20:38:25Z</dcterms:created>
  <dcterms:modified xsi:type="dcterms:W3CDTF">2023-09-21T17:18:13Z</dcterms:modified>
</cp:coreProperties>
</file>