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312" r:id="rId2"/>
    <p:sldId id="314" r:id="rId3"/>
    <p:sldId id="313" r:id="rId4"/>
    <p:sldId id="315" r:id="rId5"/>
    <p:sldId id="342" r:id="rId6"/>
    <p:sldId id="343" r:id="rId7"/>
    <p:sldId id="344" r:id="rId8"/>
    <p:sldId id="345" r:id="rId9"/>
    <p:sldId id="34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 Ordinateurs" id="{4B9CA6EE-3BA8-497D-A2DD-88EB659CBD34}">
          <p14:sldIdLst>
            <p14:sldId id="312"/>
            <p14:sldId id="314"/>
            <p14:sldId id="313"/>
            <p14:sldId id="315"/>
            <p14:sldId id="342"/>
            <p14:sldId id="343"/>
            <p14:sldId id="344"/>
            <p14:sldId id="345"/>
            <p14:sldId id="34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2" autoAdjust="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65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355B1-A069-4A12-8663-B32077E0B2C4}" type="datetimeFigureOut">
              <a:rPr lang="fr-FR" smtClean="0"/>
              <a:t>10/09/2017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53473-C8E4-4C19-8B6B-F7AE4120E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646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3BAA-B592-43F7-82ED-9DD619405F8C}" type="datetime1">
              <a:rPr lang="fr-FR" smtClean="0"/>
              <a:t>10/09/2017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46FC-812E-4375-96DB-7726BE3D8E7D}" type="datetime1">
              <a:rPr lang="fr-FR" smtClean="0"/>
              <a:t>10/09/2017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5A27-4123-4C38-9A82-721CEAD02A3F}" type="datetime1">
              <a:rPr lang="fr-FR" smtClean="0"/>
              <a:t>10/09/2017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9F7F-DE27-48EE-B7C4-69A0C921FE40}" type="datetime1">
              <a:rPr lang="fr-FR" smtClean="0"/>
              <a:t>10/09/2017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B62A0-5AB5-497A-92B1-B91A67F1C1C3}" type="datetime1">
              <a:rPr lang="fr-FR" smtClean="0"/>
              <a:t>10/09/2017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3984C-6C4F-47FF-8F4E-5474523FFE82}" type="datetime1">
              <a:rPr lang="fr-FR" smtClean="0"/>
              <a:t>10/09/2017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8DD7-2E86-47F9-9E19-A0EC22019DD4}" type="datetime1">
              <a:rPr lang="fr-FR" smtClean="0"/>
              <a:t>10/09/2017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CCBB-D2EF-4F49-B6B1-D618D609BA1B}" type="datetime1">
              <a:rPr lang="fr-FR" smtClean="0"/>
              <a:t>10/09/2017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2D8-22A5-4F85-8778-45ECA9DAA4A2}" type="datetime1">
              <a:rPr lang="fr-FR" smtClean="0"/>
              <a:t>10/09/2017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5831-C4C4-4371-936F-A050407D9D39}" type="datetime1">
              <a:rPr lang="fr-FR" smtClean="0"/>
              <a:t>10/09/2017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D0EC4ED-9ADB-459B-9964-5F6F956401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01639F2-030A-4ADA-9A38-DF1BAE65F1FE}" type="datetime1">
              <a:rPr lang="fr-FR" smtClean="0"/>
              <a:t>10/09/2017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C68B340-B6F0-479E-852F-BB15D72674A4}" type="datetime1">
              <a:rPr lang="fr-FR" smtClean="0"/>
              <a:t>10/09/2017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0EC4ED-9ADB-459B-9964-5F6F95640105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« Ordinateurs »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1888401" cy="1883059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1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1134001" cy="71254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7" y="2788467"/>
            <a:ext cx="1134001" cy="7125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29" y="2060848"/>
            <a:ext cx="1134001" cy="71254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28" y="2788467"/>
            <a:ext cx="1134001" cy="712541"/>
          </a:xfrm>
          <a:prstGeom prst="rect">
            <a:avLst/>
          </a:prstGeom>
        </p:spPr>
      </p:pic>
      <p:sp>
        <p:nvSpPr>
          <p:cNvPr id="15" name="Double flèche horizontale 14"/>
          <p:cNvSpPr/>
          <p:nvPr/>
        </p:nvSpPr>
        <p:spPr>
          <a:xfrm>
            <a:off x="2627784" y="2417118"/>
            <a:ext cx="2952328" cy="6610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99592" y="410843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Processeur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42780" y="363573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Mémoire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83568" y="4797152"/>
            <a:ext cx="31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sait maintenant compter,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597984" y="479675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déplacer des valeurs,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802714" y="479759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</a:t>
            </a:r>
            <a:r>
              <a:rPr lang="fr-FR" dirty="0" smtClean="0"/>
              <a:t>n respectant les ordres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920410" y="566124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Mais on se sent vite seul…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789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« Ordinateurs »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32856"/>
            <a:ext cx="1888401" cy="1883059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2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1134001" cy="71254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7" y="2788467"/>
            <a:ext cx="1134001" cy="712541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29" y="2060848"/>
            <a:ext cx="1134001" cy="71254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28" y="2788467"/>
            <a:ext cx="1134001" cy="712541"/>
          </a:xfrm>
          <a:prstGeom prst="rect">
            <a:avLst/>
          </a:prstGeom>
        </p:spPr>
      </p:pic>
      <p:sp>
        <p:nvSpPr>
          <p:cNvPr id="15" name="Double flèche horizontale 14"/>
          <p:cNvSpPr/>
          <p:nvPr/>
        </p:nvSpPr>
        <p:spPr>
          <a:xfrm>
            <a:off x="2627784" y="2417118"/>
            <a:ext cx="2952328" cy="6610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BUS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99592" y="410843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Processeur</a:t>
            </a:r>
            <a:endParaRPr lang="fr-FR" dirty="0"/>
          </a:p>
        </p:txBody>
      </p:sp>
      <p:grpSp>
        <p:nvGrpSpPr>
          <p:cNvPr id="3" name="Groupe 2"/>
          <p:cNvGrpSpPr/>
          <p:nvPr/>
        </p:nvGrpSpPr>
        <p:grpSpPr>
          <a:xfrm>
            <a:off x="683568" y="4796756"/>
            <a:ext cx="7778848" cy="370170"/>
            <a:chOff x="683568" y="4796756"/>
            <a:chExt cx="7778848" cy="370170"/>
          </a:xfrm>
        </p:grpSpPr>
        <p:sp>
          <p:nvSpPr>
            <p:cNvPr id="19" name="ZoneTexte 18"/>
            <p:cNvSpPr txBox="1"/>
            <p:nvPr/>
          </p:nvSpPr>
          <p:spPr>
            <a:xfrm>
              <a:off x="683568" y="4797152"/>
              <a:ext cx="3134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On sait maintenant compter,</a:t>
              </a:r>
              <a:endParaRPr lang="fr-FR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597984" y="4796756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déplacer des valeurs,</a:t>
              </a:r>
              <a:endParaRPr lang="fr-FR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5802714" y="4797594"/>
              <a:ext cx="2659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</a:t>
              </a:r>
              <a:r>
                <a:rPr lang="fr-FR" dirty="0" smtClean="0"/>
                <a:t>n respectant les ordres</a:t>
              </a:r>
              <a:endParaRPr lang="fr-FR" dirty="0"/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2920410" y="566124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Mais on se sent vite seul…</a:t>
            </a:r>
            <a:endParaRPr lang="fr-FR" dirty="0"/>
          </a:p>
        </p:txBody>
      </p:sp>
      <p:sp>
        <p:nvSpPr>
          <p:cNvPr id="14" name="Éclair 13"/>
          <p:cNvSpPr/>
          <p:nvPr/>
        </p:nvSpPr>
        <p:spPr>
          <a:xfrm rot="10800000">
            <a:off x="2051721" y="3890728"/>
            <a:ext cx="1081002" cy="882828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3141998" y="433214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Interruption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1563861" y="5229200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On peut appeler quelqu’un d’autre, et se faire appeler aussi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6342780" y="363573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Mémoire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97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 animBg="1"/>
      <p:bldP spid="14" grpId="1" animBg="1"/>
      <p:bldP spid="14" grpId="2" animBg="1"/>
      <p:bldP spid="14" grpId="3" animBg="1"/>
      <p:bldP spid="18" grpId="0"/>
      <p:bldP spid="18" grpId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« Ordinateurs »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3251280" cy="361015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39952" y="1513815"/>
            <a:ext cx="481413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 « carte mère » (ou n’importe quelle </a:t>
            </a:r>
            <a:r>
              <a:rPr lang="fr-FR" dirty="0" err="1" smtClean="0"/>
              <a:t>board</a:t>
            </a:r>
            <a:r>
              <a:rPr lang="fr-FR" dirty="0" smtClean="0"/>
              <a:t>)</a:t>
            </a:r>
            <a:br>
              <a:rPr lang="fr-FR" dirty="0" smtClean="0"/>
            </a:br>
            <a:r>
              <a:rPr lang="fr-FR" dirty="0" smtClean="0"/>
              <a:t>offre des services au processeur :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Pleins d’interruptions…</a:t>
            </a:r>
            <a:br>
              <a:rPr lang="fr-FR" dirty="0" smtClean="0"/>
            </a:br>
            <a:r>
              <a:rPr lang="fr-FR" dirty="0" smtClean="0"/>
              <a:t>« Coucou CPU ! Ici réseau !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 Et clavier !</a:t>
            </a:r>
            <a:br>
              <a:rPr lang="fr-FR" dirty="0" smtClean="0"/>
            </a:br>
            <a:r>
              <a:rPr lang="fr-FR" dirty="0" smtClean="0"/>
              <a:t>- Et souris !</a:t>
            </a:r>
            <a:br>
              <a:rPr lang="fr-FR" dirty="0" smtClean="0"/>
            </a:br>
            <a:r>
              <a:rPr lang="fr-FR" dirty="0" smtClean="0"/>
              <a:t>- Et… »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Simplification de certaines situations</a:t>
            </a:r>
            <a:br>
              <a:rPr lang="fr-FR" dirty="0" smtClean="0"/>
            </a:br>
            <a:r>
              <a:rPr lang="fr-FR" dirty="0" smtClean="0"/>
              <a:t>« J’ai fini de copier la mémoire »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FSB aligne tout le monde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273113" y="5301208"/>
            <a:ext cx="3634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Mais elle limite aussi l’ordinateur :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Nombre max de processeurs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Max de mémoire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FSB limite tout le monde…</a:t>
            </a:r>
          </a:p>
        </p:txBody>
      </p:sp>
    </p:spTree>
    <p:extLst>
      <p:ext uri="{BB962C8B-B14F-4D97-AF65-F5344CB8AC3E}">
        <p14:creationId xmlns:p14="http://schemas.microsoft.com/office/powerpoint/2010/main" val="245408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« Ordinateurs »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4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70417"/>
            <a:ext cx="6516216" cy="427886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804248" y="1412776"/>
            <a:ext cx="20882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Standard IBM-PC </a:t>
            </a:r>
            <a:br>
              <a:rPr lang="fr-FR" dirty="0" smtClean="0"/>
            </a:br>
            <a:r>
              <a:rPr lang="fr-FR" dirty="0" smtClean="0"/>
              <a:t>(IBM 5150)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Basé sur x86</a:t>
            </a:r>
          </a:p>
          <a:p>
            <a:endParaRPr lang="fr-FR" dirty="0"/>
          </a:p>
          <a:p>
            <a:r>
              <a:rPr lang="fr-FR" dirty="0" smtClean="0"/>
              <a:t>A évolué !</a:t>
            </a:r>
          </a:p>
          <a:p>
            <a:endParaRPr lang="fr-FR" dirty="0"/>
          </a:p>
          <a:p>
            <a:r>
              <a:rPr lang="fr-FR" dirty="0" smtClean="0"/>
              <a:t>Offre beaucoup de canaux de communication</a:t>
            </a:r>
          </a:p>
          <a:p>
            <a:endParaRPr lang="fr-FR" dirty="0"/>
          </a:p>
          <a:p>
            <a:r>
              <a:rPr lang="fr-FR" dirty="0" smtClean="0"/>
              <a:t>Pas cher…</a:t>
            </a:r>
          </a:p>
          <a:p>
            <a:endParaRPr lang="fr-FR" dirty="0"/>
          </a:p>
          <a:p>
            <a:r>
              <a:rPr lang="fr-FR" dirty="0" smtClean="0"/>
              <a:t>1 processeur au centre de tout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Micro Informatique</a:t>
            </a:r>
          </a:p>
        </p:txBody>
      </p:sp>
    </p:spTree>
    <p:extLst>
      <p:ext uri="{BB962C8B-B14F-4D97-AF65-F5344CB8AC3E}">
        <p14:creationId xmlns:p14="http://schemas.microsoft.com/office/powerpoint/2010/main" val="249446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« Ordinateurs » : Classes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57200" y="1412776"/>
            <a:ext cx="6059016" cy="5256584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Mainframes</a:t>
            </a:r>
          </a:p>
          <a:p>
            <a:pPr lvl="1"/>
            <a:r>
              <a:rPr lang="fr-FR" dirty="0" smtClean="0"/>
              <a:t>IBM (z System), Bull </a:t>
            </a:r>
            <a:r>
              <a:rPr lang="fr-FR" dirty="0"/>
              <a:t>(</a:t>
            </a:r>
            <a:r>
              <a:rPr lang="fr-FR" dirty="0" smtClean="0"/>
              <a:t>GCOS), Fujitsu, HP, …</a:t>
            </a:r>
          </a:p>
          <a:p>
            <a:pPr lvl="1"/>
            <a:r>
              <a:rPr lang="fr-FR" dirty="0" smtClean="0"/>
              <a:t>Dédié I/O et très forte charge</a:t>
            </a:r>
          </a:p>
          <a:p>
            <a:pPr lvl="1"/>
            <a:r>
              <a:rPr lang="fr-FR" dirty="0" smtClean="0"/>
              <a:t>Un seul référentiel</a:t>
            </a:r>
          </a:p>
          <a:p>
            <a:endParaRPr lang="fr-FR" sz="2400" dirty="0"/>
          </a:p>
          <a:p>
            <a:r>
              <a:rPr lang="fr-FR" dirty="0" err="1" smtClean="0"/>
              <a:t>Minis</a:t>
            </a:r>
            <a:endParaRPr lang="fr-FR" dirty="0" smtClean="0"/>
          </a:p>
          <a:p>
            <a:pPr lvl="1"/>
            <a:r>
              <a:rPr lang="fr-FR" dirty="0" smtClean="0"/>
              <a:t>IBM : System i (AS/400), System p (POWER)</a:t>
            </a:r>
          </a:p>
          <a:p>
            <a:pPr lvl="1"/>
            <a:r>
              <a:rPr lang="fr-FR" dirty="0" smtClean="0"/>
              <a:t>DEC : VAX (VMS), PDP, … </a:t>
            </a:r>
            <a:r>
              <a:rPr lang="fr-FR" i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[disparu]</a:t>
            </a:r>
          </a:p>
          <a:p>
            <a:pPr lvl="1"/>
            <a:r>
              <a:rPr lang="fr-FR" dirty="0" smtClean="0"/>
              <a:t>Plus récemment : HP, Sun/Oracle, SGI, …</a:t>
            </a:r>
          </a:p>
          <a:p>
            <a:pPr lvl="1"/>
            <a:r>
              <a:rPr lang="fr-FR" dirty="0" smtClean="0"/>
              <a:t>Innombrables UNIX (AIX, HP-UX, Solaris, …)</a:t>
            </a:r>
          </a:p>
          <a:p>
            <a:pPr lvl="1"/>
            <a:r>
              <a:rPr lang="fr-FR" dirty="0" smtClean="0"/>
              <a:t>Se relient les uns aux autres</a:t>
            </a:r>
          </a:p>
          <a:p>
            <a:endParaRPr lang="fr-FR" sz="2400" dirty="0"/>
          </a:p>
          <a:p>
            <a:r>
              <a:rPr lang="fr-FR" dirty="0" smtClean="0"/>
              <a:t>Micros</a:t>
            </a:r>
          </a:p>
          <a:p>
            <a:pPr lvl="1"/>
            <a:r>
              <a:rPr lang="fr-FR" dirty="0" smtClean="0"/>
              <a:t>PC (5150 et « compatibles PC »)</a:t>
            </a:r>
          </a:p>
          <a:p>
            <a:pPr lvl="1"/>
            <a:r>
              <a:rPr lang="fr-FR" dirty="0" smtClean="0"/>
              <a:t>Atari ST, Commodore, …</a:t>
            </a:r>
          </a:p>
          <a:p>
            <a:pPr lvl="1"/>
            <a:r>
              <a:rPr lang="fr-FR" dirty="0" smtClean="0"/>
              <a:t>Bureautique, jeux : graphique </a:t>
            </a:r>
            <a:r>
              <a:rPr lang="fr-FR" dirty="0"/>
              <a:t>(</a:t>
            </a:r>
            <a:r>
              <a:rPr lang="fr-FR" dirty="0" smtClean="0"/>
              <a:t>GUI, IHM, …)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contenu 5"/>
          <p:cNvSpPr txBox="1">
            <a:spLocks/>
          </p:cNvSpPr>
          <p:nvPr/>
        </p:nvSpPr>
        <p:spPr>
          <a:xfrm>
            <a:off x="6408712" y="1556792"/>
            <a:ext cx="2843808" cy="4896544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fr-FR" sz="2400" dirty="0" smtClean="0"/>
              <a:t>Super-Ordinateurs</a:t>
            </a:r>
            <a:br>
              <a:rPr lang="fr-FR" sz="2400" dirty="0" smtClean="0"/>
            </a:br>
            <a:r>
              <a:rPr lang="fr-FR" sz="2400" dirty="0" err="1" smtClean="0"/>
              <a:t>Super-Calculateurs</a:t>
            </a:r>
            <a:endParaRPr lang="fr-FR" sz="2400" dirty="0" smtClean="0"/>
          </a:p>
          <a:p>
            <a:pPr lvl="1"/>
            <a:r>
              <a:rPr lang="fr-FR" sz="2000" dirty="0" err="1" smtClean="0"/>
              <a:t>Cray</a:t>
            </a:r>
            <a:r>
              <a:rPr lang="fr-FR" sz="2000" dirty="0" smtClean="0"/>
              <a:t>, Blue Gene, …</a:t>
            </a:r>
          </a:p>
          <a:p>
            <a:pPr lvl="1"/>
            <a:r>
              <a:rPr lang="fr-FR" sz="2000" dirty="0" smtClean="0"/>
              <a:t>POWER, Xeon, SPARC64, </a:t>
            </a:r>
            <a:r>
              <a:rPr lang="fr-FR" sz="2000" dirty="0" err="1" smtClean="0"/>
              <a:t>Opteron</a:t>
            </a:r>
            <a:r>
              <a:rPr lang="fr-FR" sz="2000" dirty="0" smtClean="0"/>
              <a:t>, GPU </a:t>
            </a:r>
            <a:r>
              <a:rPr lang="fr-FR" sz="2000" dirty="0" err="1" smtClean="0"/>
              <a:t>Nvidia</a:t>
            </a:r>
            <a:r>
              <a:rPr lang="fr-FR" sz="2000" dirty="0" smtClean="0"/>
              <a:t>, …</a:t>
            </a:r>
          </a:p>
          <a:p>
            <a:pPr lvl="1"/>
            <a:r>
              <a:rPr lang="fr-FR" sz="2000" dirty="0" smtClean="0"/>
              <a:t>Calcul ! Pas I/O !</a:t>
            </a:r>
            <a:br>
              <a:rPr lang="fr-FR" sz="2000" dirty="0" smtClean="0"/>
            </a:br>
            <a:r>
              <a:rPr lang="fr-FR" sz="2000" dirty="0" smtClean="0"/>
              <a:t>Effets </a:t>
            </a:r>
            <a:r>
              <a:rPr lang="fr-FR" sz="2000" dirty="0" smtClean="0"/>
              <a:t>d’une bombe atomique, </a:t>
            </a:r>
            <a:r>
              <a:rPr lang="fr-FR" sz="2000" dirty="0" smtClean="0"/>
              <a:t>simulation de neurones, </a:t>
            </a:r>
            <a:r>
              <a:rPr lang="fr-FR" sz="2000" dirty="0" smtClean="0"/>
              <a:t>… </a:t>
            </a:r>
          </a:p>
          <a:p>
            <a:pPr lvl="1"/>
            <a:r>
              <a:rPr lang="fr-FR" sz="2000" dirty="0" smtClean="0"/>
              <a:t>Multiples machines reliées,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PS3 en série, … 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6516216" y="1412776"/>
            <a:ext cx="0" cy="5112568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78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6512" y="1412776"/>
            <a:ext cx="9252520" cy="49685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Les « Ordinateurs » : Micro-Ordinateurs</a:t>
            </a:r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6</a:t>
            </a:fld>
            <a:endParaRPr lang="fr-FR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12776"/>
            <a:ext cx="2970076" cy="2537962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23260"/>
            <a:ext cx="2914052" cy="291405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3019169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12776"/>
            <a:ext cx="4081036" cy="17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08520" y="1196752"/>
            <a:ext cx="9324528" cy="53285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Les « Ordinateurs » : Mini-Ordinateurs</a:t>
            </a:r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7</a:t>
            </a:fld>
            <a:endParaRPr lang="fr-FR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5051360" cy="4968552"/>
          </a:xfr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28" y="1268760"/>
            <a:ext cx="3070067" cy="518457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59" y="5013176"/>
            <a:ext cx="2152005" cy="14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Les « Ordinateurs » : Mainframes</a:t>
            </a:r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8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7" y="1225504"/>
            <a:ext cx="8057772" cy="5371848"/>
          </a:xfrm>
        </p:spPr>
      </p:pic>
    </p:spTree>
    <p:extLst>
      <p:ext uri="{BB962C8B-B14F-4D97-AF65-F5344CB8AC3E}">
        <p14:creationId xmlns:p14="http://schemas.microsoft.com/office/powerpoint/2010/main" val="36010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Les « Ordinateurs » : Super-Ordinateurs</a:t>
            </a:r>
            <a:endParaRPr lang="fr-FR" sz="4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v2.3 (15/12/2015) - Fabrice BOISSIER - 2015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9</a:t>
            </a:fld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8" y="1225504"/>
            <a:ext cx="8108450" cy="5371848"/>
          </a:xfrm>
        </p:spPr>
      </p:pic>
    </p:spTree>
    <p:extLst>
      <p:ext uri="{BB962C8B-B14F-4D97-AF65-F5344CB8AC3E}">
        <p14:creationId xmlns:p14="http://schemas.microsoft.com/office/powerpoint/2010/main" val="30172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2420</TotalTime>
  <Words>271</Words>
  <Application>Microsoft Office PowerPoint</Application>
  <PresentationFormat>Affichage à l'écran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Technique</vt:lpstr>
      <vt:lpstr>Les « Ordinateurs »</vt:lpstr>
      <vt:lpstr>Les « Ordinateurs »</vt:lpstr>
      <vt:lpstr>Les « Ordinateurs »</vt:lpstr>
      <vt:lpstr>Les « Ordinateurs »</vt:lpstr>
      <vt:lpstr>Les « Ordinateurs » : Classes</vt:lpstr>
      <vt:lpstr>Les « Ordinateurs » : Micro-Ordinateurs</vt:lpstr>
      <vt:lpstr>Les « Ordinateurs » : Mini-Ordinateurs</vt:lpstr>
      <vt:lpstr>Les « Ordinateurs » : Mainframes</vt:lpstr>
      <vt:lpstr>Les « Ordinateurs » : Super-Ordinateurs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Mainframe</dc:title>
  <dc:creator>Fabrice BOISSIER</dc:creator>
  <cp:lastModifiedBy>Fabrice BOISSIER</cp:lastModifiedBy>
  <cp:revision>396</cp:revision>
  <dcterms:created xsi:type="dcterms:W3CDTF">2013-10-05T15:23:34Z</dcterms:created>
  <dcterms:modified xsi:type="dcterms:W3CDTF">2017-09-10T17:35:27Z</dcterms:modified>
</cp:coreProperties>
</file>