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324" r:id="rId3"/>
    <p:sldId id="325" r:id="rId4"/>
    <p:sldId id="326" r:id="rId5"/>
    <p:sldId id="321" r:id="rId6"/>
    <p:sldId id="265" r:id="rId7"/>
    <p:sldId id="266" r:id="rId8"/>
    <p:sldId id="267" r:id="rId9"/>
    <p:sldId id="269" r:id="rId10"/>
    <p:sldId id="270" r:id="rId11"/>
    <p:sldId id="271" r:id="rId12"/>
    <p:sldId id="272" r:id="rId13"/>
    <p:sldId id="320" r:id="rId14"/>
    <p:sldId id="319" r:id="rId15"/>
    <p:sldId id="273" r:id="rId16"/>
    <p:sldId id="318" r:id="rId17"/>
    <p:sldId id="257" r:id="rId18"/>
    <p:sldId id="258" r:id="rId19"/>
    <p:sldId id="259" r:id="rId20"/>
    <p:sldId id="260" r:id="rId21"/>
    <p:sldId id="261" r:id="rId22"/>
    <p:sldId id="262" r:id="rId23"/>
    <p:sldId id="263" r:id="rId24"/>
    <p:sldId id="274" r:id="rId25"/>
    <p:sldId id="275" r:id="rId26"/>
    <p:sldId id="281" r:id="rId27"/>
    <p:sldId id="280" r:id="rId28"/>
    <p:sldId id="276" r:id="rId29"/>
    <p:sldId id="277" r:id="rId30"/>
    <p:sldId id="278" r:id="rId31"/>
    <p:sldId id="282" r:id="rId32"/>
    <p:sldId id="283" r:id="rId33"/>
    <p:sldId id="284" r:id="rId34"/>
    <p:sldId id="285" r:id="rId35"/>
    <p:sldId id="288" r:id="rId36"/>
    <p:sldId id="286" r:id="rId37"/>
    <p:sldId id="287" r:id="rId38"/>
    <p:sldId id="289" r:id="rId39"/>
    <p:sldId id="291" r:id="rId40"/>
    <p:sldId id="290" r:id="rId41"/>
    <p:sldId id="315" r:id="rId42"/>
    <p:sldId id="316" r:id="rId43"/>
    <p:sldId id="292" r:id="rId44"/>
    <p:sldId id="293" r:id="rId45"/>
    <p:sldId id="302" r:id="rId46"/>
    <p:sldId id="294" r:id="rId47"/>
    <p:sldId id="295" r:id="rId48"/>
    <p:sldId id="296" r:id="rId49"/>
    <p:sldId id="298" r:id="rId50"/>
    <p:sldId id="301" r:id="rId51"/>
    <p:sldId id="299" r:id="rId52"/>
    <p:sldId id="300" r:id="rId53"/>
    <p:sldId id="303" r:id="rId54"/>
    <p:sldId id="304" r:id="rId55"/>
    <p:sldId id="305" r:id="rId56"/>
    <p:sldId id="306" r:id="rId57"/>
    <p:sldId id="307" r:id="rId58"/>
    <p:sldId id="308" r:id="rId59"/>
    <p:sldId id="311" r:id="rId60"/>
    <p:sldId id="309" r:id="rId61"/>
    <p:sldId id="312" r:id="rId62"/>
    <p:sldId id="310" r:id="rId63"/>
    <p:sldId id="314" r:id="rId64"/>
    <p:sldId id="313" r:id="rId65"/>
    <p:sldId id="323" r:id="rId6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7EA68120-29E1-4A91-939B-EE40C850FF78}">
          <p14:sldIdLst>
            <p14:sldId id="256"/>
          </p14:sldIdLst>
        </p14:section>
        <p14:section name="Machine de Turing" id="{FB31A19B-EB5C-4435-8DE3-8F9B245EA31D}">
          <p14:sldIdLst>
            <p14:sldId id="324"/>
            <p14:sldId id="325"/>
            <p14:sldId id="326"/>
          </p14:sldIdLst>
        </p14:section>
        <p14:section name="Vue d'Ensemble" id="{4665DE96-CEDD-420F-B609-2AAEF28A20B5}">
          <p14:sldIdLst>
            <p14:sldId id="321"/>
            <p14:sldId id="265"/>
            <p14:sldId id="266"/>
            <p14:sldId id="267"/>
            <p14:sldId id="269"/>
            <p14:sldId id="270"/>
            <p14:sldId id="271"/>
            <p14:sldId id="272"/>
            <p14:sldId id="320"/>
            <p14:sldId id="319"/>
            <p14:sldId id="273"/>
            <p14:sldId id="318"/>
          </p14:sldIdLst>
        </p14:section>
        <p14:section name="Definitions" id="{E68BDF43-CE04-4151-96CA-2A7E128BF084}">
          <p14:sldIdLst>
            <p14:sldId id="257"/>
            <p14:sldId id="258"/>
            <p14:sldId id="259"/>
          </p14:sldIdLst>
        </p14:section>
        <p14:section name="Les Bus" id="{6D6F5DF0-BF4C-4E4C-A370-E9319EC28C5E}">
          <p14:sldIdLst>
            <p14:sldId id="260"/>
            <p14:sldId id="261"/>
            <p14:sldId id="262"/>
          </p14:sldIdLst>
        </p14:section>
        <p14:section name="La Mémoire" id="{D9B0D4C0-B8DC-4906-B5AF-EE39AAC23ED5}">
          <p14:sldIdLst>
            <p14:sldId id="263"/>
            <p14:sldId id="274"/>
            <p14:sldId id="275"/>
            <p14:sldId id="281"/>
            <p14:sldId id="280"/>
            <p14:sldId id="276"/>
            <p14:sldId id="277"/>
            <p14:sldId id="278"/>
            <p14:sldId id="282"/>
            <p14:sldId id="283"/>
            <p14:sldId id="284"/>
            <p14:sldId id="285"/>
          </p14:sldIdLst>
        </p14:section>
        <p14:section name="Les Interruptions" id="{5B925793-C08F-425E-82DB-B471FAD2A911}">
          <p14:sldIdLst>
            <p14:sldId id="288"/>
            <p14:sldId id="286"/>
            <p14:sldId id="287"/>
            <p14:sldId id="289"/>
            <p14:sldId id="291"/>
            <p14:sldId id="290"/>
            <p14:sldId id="315"/>
            <p14:sldId id="316"/>
          </p14:sldIdLst>
        </p14:section>
        <p14:section name="Registres &amp; Flags" id="{04B87F6C-DB20-4769-962E-6364DEAD9034}">
          <p14:sldIdLst>
            <p14:sldId id="292"/>
            <p14:sldId id="293"/>
            <p14:sldId id="302"/>
          </p14:sldIdLst>
        </p14:section>
        <p14:section name="Assembleur" id="{120ABDCE-AF53-46CC-8BEE-3256E0498BBF}">
          <p14:sldIdLst>
            <p14:sldId id="294"/>
            <p14:sldId id="295"/>
            <p14:sldId id="296"/>
            <p14:sldId id="298"/>
            <p14:sldId id="301"/>
          </p14:sldIdLst>
        </p14:section>
        <p14:section name="Programmes &amp; Boot" id="{9E05DB8D-7C89-4E41-A20B-00FC644506C5}">
          <p14:sldIdLst>
            <p14:sldId id="299"/>
            <p14:sldId id="300"/>
          </p14:sldIdLst>
        </p14:section>
        <p14:section name="Chargement des Programmes" id="{5F13AA26-0467-4986-A598-C39F80F94810}">
          <p14:sldIdLst>
            <p14:sldId id="303"/>
            <p14:sldId id="304"/>
          </p14:sldIdLst>
        </p14:section>
        <p14:section name="Mode Superviseur" id="{AEF59576-A526-4C81-BA4A-A2DF1F2A130B}">
          <p14:sldIdLst>
            <p14:sldId id="305"/>
            <p14:sldId id="306"/>
            <p14:sldId id="307"/>
          </p14:sldIdLst>
        </p14:section>
        <p14:section name="La Mémoire Virtuelle" id="{30B6FE40-9A32-4E2D-8B64-10A2FA51FCB7}">
          <p14:sldIdLst>
            <p14:sldId id="308"/>
            <p14:sldId id="311"/>
            <p14:sldId id="309"/>
            <p14:sldId id="312"/>
            <p14:sldId id="310"/>
            <p14:sldId id="314"/>
            <p14:sldId id="313"/>
          </p14:sldIdLst>
        </p14:section>
        <p14:section name="Conclusion" id="{D3195B6C-4E31-4BD5-B331-D75F94DF7593}">
          <p14:sldIdLst>
            <p14:sldId id="32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Style clair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Style moye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6DB60-2DB2-4D0D-9487-5C08693D64D7}" type="datetimeFigureOut">
              <a:rPr lang="fr-FR" smtClean="0"/>
              <a:t>25/09/2017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B2C9C-0EC0-4B14-99E9-FD78125223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14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B2C9C-0EC0-4B14-99E9-FD781252235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15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82763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Architecture </a:t>
            </a:r>
            <a:r>
              <a:rPr lang="fr-FR" dirty="0"/>
              <a:t>des </a:t>
            </a:r>
            <a:r>
              <a:rPr lang="fr-FR" dirty="0" smtClean="0"/>
              <a:t>Ordinateurs</a:t>
            </a:r>
            <a:br>
              <a:rPr lang="fr-FR" dirty="0" smtClean="0"/>
            </a:br>
            <a:r>
              <a:rPr lang="fr-FR" dirty="0" smtClean="0"/>
              <a:t>et</a:t>
            </a:r>
            <a:br>
              <a:rPr lang="fr-FR" dirty="0" smtClean="0"/>
            </a:br>
            <a:r>
              <a:rPr lang="fr-FR" dirty="0" smtClean="0"/>
              <a:t>Systèmes d’Exploitation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489720"/>
          </a:xfrm>
        </p:spPr>
        <p:txBody>
          <a:bodyPr>
            <a:normAutofit lnSpcReduction="10000"/>
          </a:bodyPr>
          <a:lstStyle/>
          <a:p>
            <a:r>
              <a:rPr lang="fr-FR" sz="2400" dirty="0" smtClean="0"/>
              <a:t>Fabrice BOISSIER </a:t>
            </a:r>
            <a:r>
              <a:rPr lang="fr-FR" sz="2400" dirty="0" smtClean="0"/>
              <a:t>&amp; Elena KUSHNAREVA </a:t>
            </a:r>
            <a:br>
              <a:rPr lang="fr-FR" sz="2400" dirty="0" smtClean="0"/>
            </a:br>
            <a:r>
              <a:rPr lang="fr-FR" sz="2400" dirty="0" smtClean="0"/>
              <a:t>2017/2018</a:t>
            </a:r>
            <a:endParaRPr lang="fr-FR" sz="2400" dirty="0" smtClean="0"/>
          </a:p>
          <a:p>
            <a:r>
              <a:rPr lang="fr-FR" sz="2400" dirty="0" smtClean="0"/>
              <a:t>fabrice.boissier@gmail.com</a:t>
            </a:r>
            <a:br>
              <a:rPr lang="fr-FR" sz="2400" dirty="0" smtClean="0"/>
            </a:br>
            <a:r>
              <a:rPr lang="fr-FR" sz="2400" dirty="0" smtClean="0"/>
              <a:t>elena.kushnareva@malix.univ-paris1.fr</a:t>
            </a:r>
            <a:endParaRPr lang="fr-FR" sz="2400" dirty="0" smtClean="0"/>
          </a:p>
        </p:txBody>
      </p:sp>
      <p:sp>
        <p:nvSpPr>
          <p:cNvPr id="4" name="ZoneTexte 3"/>
          <p:cNvSpPr txBox="1"/>
          <p:nvPr/>
        </p:nvSpPr>
        <p:spPr>
          <a:xfrm>
            <a:off x="683568" y="2924944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Partie 1 : Architecture des Ordinateurs</a:t>
            </a:r>
          </a:p>
          <a:p>
            <a:pPr algn="ctr"/>
            <a:r>
              <a:rPr lang="fr-FR" sz="3200" b="1" dirty="0" smtClean="0"/>
              <a:t>Cours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37542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Les Mini-Ordinateurs</a:t>
            </a:r>
            <a:endParaRPr lang="fr-FR" sz="4000" dirty="0"/>
          </a:p>
        </p:txBody>
      </p:sp>
      <p:pic>
        <p:nvPicPr>
          <p:cNvPr id="13" name="Espace réservé du contenu 1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8" y="1567333"/>
            <a:ext cx="4601395" cy="4525963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10</a:t>
            </a:fld>
            <a:endParaRPr lang="fr-FR"/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461" y="1268760"/>
            <a:ext cx="3070067" cy="518457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5018666"/>
            <a:ext cx="2152005" cy="1434670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902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Les Mainframes</a:t>
            </a:r>
            <a:endParaRPr lang="fr-FR" sz="4000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6753"/>
            <a:ext cx="7776864" cy="5184576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11</a:t>
            </a:fld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6534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Les Super-Ordinateurs </a:t>
            </a:r>
            <a:r>
              <a:rPr lang="fr-FR" sz="3200" dirty="0" smtClean="0"/>
              <a:t>(Super Calculateurs)</a:t>
            </a:r>
            <a:endParaRPr lang="fr-FR" sz="4000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91685"/>
            <a:ext cx="7848872" cy="5199877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12</a:t>
            </a:fld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9486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d’Ordinateurs</a:t>
            </a:r>
            <a:endParaRPr lang="fr-FR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07504" y="1412776"/>
            <a:ext cx="5616624" cy="5256584"/>
          </a:xfrm>
        </p:spPr>
        <p:txBody>
          <a:bodyPr>
            <a:normAutofit fontScale="70000" lnSpcReduction="20000"/>
          </a:bodyPr>
          <a:lstStyle/>
          <a:p>
            <a:r>
              <a:rPr lang="fr-FR" dirty="0" smtClean="0"/>
              <a:t>Mainframes</a:t>
            </a:r>
          </a:p>
          <a:p>
            <a:pPr lvl="1"/>
            <a:r>
              <a:rPr lang="fr-FR" dirty="0" smtClean="0"/>
              <a:t>IBM (z System), Bull </a:t>
            </a:r>
            <a:r>
              <a:rPr lang="fr-FR" dirty="0"/>
              <a:t>(</a:t>
            </a:r>
            <a:r>
              <a:rPr lang="fr-FR" dirty="0" smtClean="0"/>
              <a:t>GCOS), Fujitsu, HP, …</a:t>
            </a:r>
          </a:p>
          <a:p>
            <a:pPr lvl="1"/>
            <a:r>
              <a:rPr lang="fr-FR" dirty="0" smtClean="0"/>
              <a:t>Dédié I/O et très forte charge</a:t>
            </a:r>
          </a:p>
          <a:p>
            <a:pPr lvl="1"/>
            <a:r>
              <a:rPr lang="fr-FR" dirty="0" smtClean="0"/>
              <a:t>Un seul référentiel</a:t>
            </a:r>
          </a:p>
          <a:p>
            <a:endParaRPr lang="fr-FR" sz="2400" dirty="0"/>
          </a:p>
          <a:p>
            <a:r>
              <a:rPr lang="fr-FR" dirty="0" err="1" smtClean="0"/>
              <a:t>Minis</a:t>
            </a:r>
            <a:endParaRPr lang="fr-FR" dirty="0" smtClean="0"/>
          </a:p>
          <a:p>
            <a:pPr lvl="1"/>
            <a:r>
              <a:rPr lang="fr-FR" dirty="0" smtClean="0"/>
              <a:t>IBM : System i (AS/400), System p (POWER)</a:t>
            </a:r>
          </a:p>
          <a:p>
            <a:pPr lvl="1"/>
            <a:r>
              <a:rPr lang="fr-FR" dirty="0" smtClean="0"/>
              <a:t>DEC : VAX (VMS), PDP, …    (†)</a:t>
            </a:r>
            <a:endParaRPr lang="fr-FR" i="1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fr-FR" dirty="0" smtClean="0"/>
              <a:t>Plus récemment : HP, Sun/Oracle, SGI, …</a:t>
            </a:r>
          </a:p>
          <a:p>
            <a:pPr lvl="1"/>
            <a:r>
              <a:rPr lang="fr-FR" dirty="0" smtClean="0"/>
              <a:t>Innombrables UNIX (AIX, HP-UX, Solaris, …)</a:t>
            </a:r>
          </a:p>
          <a:p>
            <a:pPr lvl="1"/>
            <a:r>
              <a:rPr lang="fr-FR" dirty="0" smtClean="0"/>
              <a:t>Se relient les uns aux autres</a:t>
            </a:r>
          </a:p>
          <a:p>
            <a:endParaRPr lang="fr-FR" sz="2400" dirty="0"/>
          </a:p>
          <a:p>
            <a:r>
              <a:rPr lang="fr-FR" dirty="0" smtClean="0"/>
              <a:t>Micros</a:t>
            </a:r>
          </a:p>
          <a:p>
            <a:pPr lvl="1"/>
            <a:r>
              <a:rPr lang="fr-FR" dirty="0" smtClean="0"/>
              <a:t>PC (5150 et « compatibles PC »)</a:t>
            </a:r>
          </a:p>
          <a:p>
            <a:pPr lvl="1"/>
            <a:r>
              <a:rPr lang="fr-FR" dirty="0" smtClean="0"/>
              <a:t>Atari ST, Commodore, …</a:t>
            </a:r>
          </a:p>
          <a:p>
            <a:pPr lvl="1"/>
            <a:r>
              <a:rPr lang="fr-FR" dirty="0" smtClean="0"/>
              <a:t>Bureautique, jeux : graphique </a:t>
            </a:r>
            <a:r>
              <a:rPr lang="fr-FR" dirty="0"/>
              <a:t>(</a:t>
            </a:r>
            <a:r>
              <a:rPr lang="fr-FR" dirty="0" smtClean="0"/>
              <a:t>GUI, IHM, …)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13</a:t>
            </a:fld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>
            <a:off x="5652120" y="1340768"/>
            <a:ext cx="0" cy="5112568"/>
          </a:xfrm>
          <a:prstGeom prst="line">
            <a:avLst/>
          </a:prstGeom>
          <a:ln w="285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5"/>
          <p:cNvSpPr txBox="1">
            <a:spLocks/>
          </p:cNvSpPr>
          <p:nvPr/>
        </p:nvSpPr>
        <p:spPr>
          <a:xfrm>
            <a:off x="5652120" y="1412776"/>
            <a:ext cx="3491880" cy="511256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420624" indent="-38404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  <a:defRPr kumimoji="0"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2376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56032" algn="l" rtl="0" eaLnBrk="1" latinLnBrk="0" hangingPunct="1">
              <a:spcBef>
                <a:spcPct val="20000"/>
              </a:spcBef>
              <a:buClr>
                <a:schemeClr val="accent2"/>
              </a:buClr>
              <a:buSzPct val="85000"/>
              <a:buFont typeface="Arial"/>
              <a:buChar char="○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37744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047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Arial"/>
              <a:buChar char="-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0078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/>
              <a:buChar char="-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Arial"/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9696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▪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317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/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" indent="0">
              <a:buClrTx/>
              <a:buNone/>
            </a:pPr>
            <a:r>
              <a:rPr lang="fr-FR" sz="2400" dirty="0" smtClean="0"/>
              <a:t>Super-Ordinateurs</a:t>
            </a:r>
            <a:br>
              <a:rPr lang="fr-FR" sz="2400" dirty="0" smtClean="0"/>
            </a:br>
            <a:r>
              <a:rPr lang="fr-FR" sz="2400" dirty="0" err="1" smtClean="0"/>
              <a:t>Super-Calculateurs</a:t>
            </a:r>
            <a:endParaRPr lang="fr-FR" sz="2400" dirty="0" smtClean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fr-FR" sz="2000" dirty="0" err="1" smtClean="0"/>
              <a:t>Cray</a:t>
            </a:r>
            <a:r>
              <a:rPr lang="fr-FR" sz="2000" dirty="0" smtClean="0"/>
              <a:t>, Blue Gene, …</a:t>
            </a:r>
            <a:br>
              <a:rPr lang="fr-FR" sz="2000" dirty="0" smtClean="0"/>
            </a:br>
            <a:endParaRPr lang="fr-FR" sz="2000" dirty="0" smtClean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fr-FR" sz="2000" dirty="0" smtClean="0"/>
              <a:t>POWER, Xeon, SPARC64, </a:t>
            </a:r>
            <a:r>
              <a:rPr lang="fr-FR" sz="2000" dirty="0" err="1" smtClean="0"/>
              <a:t>Opteron</a:t>
            </a:r>
            <a:r>
              <a:rPr lang="fr-FR" sz="2000" dirty="0" smtClean="0"/>
              <a:t>, GPU </a:t>
            </a:r>
            <a:r>
              <a:rPr lang="fr-FR" sz="2000" dirty="0" err="1" smtClean="0"/>
              <a:t>Nvidia</a:t>
            </a:r>
            <a:r>
              <a:rPr lang="fr-FR" sz="2000" dirty="0" smtClean="0"/>
              <a:t>, …</a:t>
            </a:r>
            <a:br>
              <a:rPr lang="fr-FR" sz="2000" dirty="0" smtClean="0"/>
            </a:br>
            <a:endParaRPr lang="fr-FR" sz="2000" dirty="0" smtClean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fr-FR" sz="2000" dirty="0" smtClean="0"/>
              <a:t>Calcul ! Pas I/O !</a:t>
            </a:r>
            <a:br>
              <a:rPr lang="fr-FR" sz="2000" dirty="0" smtClean="0"/>
            </a:br>
            <a:r>
              <a:rPr lang="fr-FR" sz="2000" dirty="0" smtClean="0"/>
              <a:t>Effets d’une bombe atomique, simulation de neurones, … </a:t>
            </a:r>
            <a:br>
              <a:rPr lang="fr-FR" sz="2000" dirty="0" smtClean="0"/>
            </a:br>
            <a:endParaRPr lang="fr-FR" sz="2000" dirty="0" smtClean="0"/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fr-FR" sz="2000" dirty="0" smtClean="0"/>
              <a:t>Multiples machines reliées,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 smtClean="0"/>
              <a:t>PS3 en série, … 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268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9" y="2636913"/>
            <a:ext cx="9094249" cy="4176463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  <p:sp>
        <p:nvSpPr>
          <p:cNvPr id="11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dirty="0" smtClean="0"/>
              <a:t>Architecture Générale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0" y="1412776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1 Bus relie tous les composants de l’ordinateur</a:t>
            </a:r>
          </a:p>
          <a:p>
            <a:pPr algn="ctr"/>
            <a:r>
              <a:rPr lang="fr-FR" sz="2800" dirty="0" smtClean="0"/>
              <a:t>Ce bus sert à faire communiquer les composants entre eux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83024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51520" y="127173"/>
            <a:ext cx="8640960" cy="452596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fr-FR" sz="2800" dirty="0" smtClean="0"/>
              <a:t>Exemple incontournable de Micro-Ordinateur :</a:t>
            </a:r>
            <a:br>
              <a:rPr lang="fr-FR" sz="2800" dirty="0" smtClean="0"/>
            </a:br>
            <a:r>
              <a:rPr lang="fr-FR" sz="2800" dirty="0" smtClean="0"/>
              <a:t>Le PC : </a:t>
            </a:r>
            <a:r>
              <a:rPr lang="fr-FR" sz="2800" i="1" dirty="0" err="1" smtClean="0"/>
              <a:t>Personal</a:t>
            </a:r>
            <a:r>
              <a:rPr lang="fr-FR" sz="2800" i="1" dirty="0" smtClean="0"/>
              <a:t> Computers, IBM-PC / IBM-5150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Utilise un processeur Intel 8086 ou x86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287" y="2102465"/>
            <a:ext cx="6516216" cy="427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8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Références Bibliographiques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0000" lnSpcReduction="20000"/>
          </a:bodyPr>
          <a:lstStyle/>
          <a:p>
            <a:r>
              <a:rPr lang="fr-FR" dirty="0" err="1" smtClean="0"/>
              <a:t>Freescale</a:t>
            </a:r>
            <a:r>
              <a:rPr lang="fr-FR" dirty="0" smtClean="0"/>
              <a:t>/NXP</a:t>
            </a:r>
            <a:r>
              <a:rPr lang="en-US" dirty="0" smtClean="0"/>
              <a:t>®</a:t>
            </a:r>
            <a:r>
              <a:rPr lang="fr-FR" dirty="0" smtClean="0"/>
              <a:t> Motorola 68000</a:t>
            </a:r>
            <a:br>
              <a:rPr lang="fr-FR" dirty="0" smtClean="0"/>
            </a:br>
            <a:r>
              <a:rPr lang="fr-FR" dirty="0" err="1"/>
              <a:t>Microprocessors</a:t>
            </a:r>
            <a:r>
              <a:rPr lang="fr-FR" dirty="0"/>
              <a:t> </a:t>
            </a:r>
            <a:r>
              <a:rPr lang="fr-FR" dirty="0" err="1"/>
              <a:t>User’s</a:t>
            </a:r>
            <a:r>
              <a:rPr lang="fr-FR" dirty="0"/>
              <a:t> </a:t>
            </a:r>
            <a:r>
              <a:rPr lang="fr-FR" dirty="0" err="1" smtClean="0"/>
              <a:t>Manual</a:t>
            </a:r>
            <a:r>
              <a:rPr lang="fr-FR" dirty="0" smtClean="0"/>
              <a:t> – 9th </a:t>
            </a:r>
            <a:r>
              <a:rPr lang="fr-FR" dirty="0" err="1" smtClean="0"/>
              <a:t>edition</a:t>
            </a:r>
            <a:endParaRPr lang="fr-FR" dirty="0" smtClean="0"/>
          </a:p>
          <a:p>
            <a:pPr marL="0" indent="0">
              <a:buNone/>
            </a:pPr>
            <a:endParaRPr lang="fr-FR" sz="1700" dirty="0"/>
          </a:p>
          <a:p>
            <a:r>
              <a:rPr lang="en-US" dirty="0"/>
              <a:t>Intel® 64 and IA-32 </a:t>
            </a:r>
            <a:r>
              <a:rPr lang="en-US" dirty="0" smtClean="0"/>
              <a:t>Architectures</a:t>
            </a:r>
            <a:br>
              <a:rPr lang="en-US" dirty="0" smtClean="0"/>
            </a:br>
            <a:r>
              <a:rPr lang="fr-FR" dirty="0" smtClean="0"/>
              <a:t>Software </a:t>
            </a:r>
            <a:r>
              <a:rPr lang="fr-FR" dirty="0" err="1"/>
              <a:t>Developer’s</a:t>
            </a:r>
            <a:r>
              <a:rPr lang="fr-FR" dirty="0"/>
              <a:t> </a:t>
            </a:r>
            <a:r>
              <a:rPr lang="fr-FR" dirty="0" err="1" smtClean="0"/>
              <a:t>Manual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Volume 1-2A-2B-2C-3A-3B-3C-3D</a:t>
            </a:r>
          </a:p>
          <a:p>
            <a:pPr marL="0" indent="0">
              <a:buNone/>
            </a:pPr>
            <a:endParaRPr lang="fr-FR" sz="1700" dirty="0" smtClean="0"/>
          </a:p>
          <a:p>
            <a:r>
              <a:rPr lang="fr-FR" dirty="0" smtClean="0"/>
              <a:t>SPARC </a:t>
            </a:r>
            <a:r>
              <a:rPr lang="fr-FR" dirty="0"/>
              <a:t>International </a:t>
            </a:r>
            <a:r>
              <a:rPr lang="fr-FR" dirty="0" smtClean="0"/>
              <a:t>Inc.</a:t>
            </a:r>
            <a:br>
              <a:rPr lang="fr-FR" dirty="0" smtClean="0"/>
            </a:br>
            <a:r>
              <a:rPr lang="fr-FR" dirty="0" smtClean="0"/>
              <a:t>The SPARC Architecture </a:t>
            </a:r>
            <a:r>
              <a:rPr lang="fr-FR" dirty="0" err="1" smtClean="0"/>
              <a:t>Manual</a:t>
            </a:r>
            <a:r>
              <a:rPr lang="fr-FR" dirty="0" smtClean="0"/>
              <a:t> (v8, v9)</a:t>
            </a:r>
            <a:br>
              <a:rPr lang="fr-FR" dirty="0" smtClean="0"/>
            </a:br>
            <a:r>
              <a:rPr lang="fr-FR" dirty="0" smtClean="0"/>
              <a:t>SPARC Compliance </a:t>
            </a:r>
            <a:r>
              <a:rPr lang="fr-FR" dirty="0" err="1" smtClean="0"/>
              <a:t>Definition</a:t>
            </a:r>
            <a:r>
              <a:rPr lang="fr-FR" dirty="0" smtClean="0"/>
              <a:t> 2.2</a:t>
            </a:r>
            <a:endParaRPr lang="fr-FR" dirty="0"/>
          </a:p>
          <a:p>
            <a:pPr marL="0" indent="0">
              <a:buNone/>
            </a:pPr>
            <a:endParaRPr lang="fr-FR" sz="1700" dirty="0"/>
          </a:p>
          <a:p>
            <a:r>
              <a:rPr lang="fr-FR" dirty="0" err="1" smtClean="0"/>
              <a:t>Zilog</a:t>
            </a:r>
            <a:r>
              <a:rPr lang="fr-FR" dirty="0" smtClean="0"/>
              <a:t> Z80 </a:t>
            </a:r>
            <a:r>
              <a:rPr lang="fr-FR" dirty="0" err="1" smtClean="0"/>
              <a:t>Microprocessors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Z80 CPU – User </a:t>
            </a:r>
            <a:r>
              <a:rPr lang="fr-FR" dirty="0" err="1" smtClean="0"/>
              <a:t>Manual</a:t>
            </a:r>
            <a:endParaRPr lang="fr-FR" dirty="0" smtClean="0"/>
          </a:p>
          <a:p>
            <a:pPr marL="0" indent="0">
              <a:buNone/>
            </a:pPr>
            <a:endParaRPr lang="fr-FR" sz="1700" dirty="0"/>
          </a:p>
          <a:p>
            <a:r>
              <a:rPr lang="fr-FR" dirty="0" smtClean="0"/>
              <a:t>MIPS Technologies</a:t>
            </a:r>
            <a:br>
              <a:rPr lang="fr-FR" dirty="0" smtClean="0"/>
            </a:br>
            <a:r>
              <a:rPr lang="fr-FR" dirty="0"/>
              <a:t>MIPS IV Instruction </a:t>
            </a:r>
            <a:r>
              <a:rPr lang="fr-FR" dirty="0" smtClean="0"/>
              <a:t>Set (</a:t>
            </a:r>
            <a:r>
              <a:rPr lang="fr-FR" dirty="0" err="1" smtClean="0"/>
              <a:t>Rev</a:t>
            </a:r>
            <a:r>
              <a:rPr lang="fr-FR" dirty="0" smtClean="0"/>
              <a:t>. 3.2)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MIPS32™ Architecture For </a:t>
            </a:r>
            <a:r>
              <a:rPr lang="fr-FR" dirty="0" err="1" smtClean="0"/>
              <a:t>Programmers</a:t>
            </a:r>
            <a:r>
              <a:rPr lang="fr-FR" dirty="0"/>
              <a:t> </a:t>
            </a:r>
            <a:r>
              <a:rPr lang="fr-FR" dirty="0" smtClean="0"/>
              <a:t>(Volume I)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6588224" y="1557947"/>
            <a:ext cx="2520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IBM (</a:t>
            </a:r>
            <a:r>
              <a:rPr lang="fr-FR" dirty="0" err="1" smtClean="0"/>
              <a:t>publib.boulder</a:t>
            </a:r>
            <a:r>
              <a:rPr lang="fr-F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Oracle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HP / HPE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Silicon</a:t>
            </a:r>
            <a:r>
              <a:rPr lang="fr-FR" dirty="0" smtClean="0"/>
              <a:t> 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Texas Instrument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Atmel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Cray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Apple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Lenovo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Asus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Acer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Samsung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09085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Standards / Définition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dirty="0"/>
              <a:t>1 bit peut prendre 2 valeurs : 0 ou 1</a:t>
            </a:r>
          </a:p>
          <a:p>
            <a:endParaRPr lang="fr-FR" dirty="0"/>
          </a:p>
          <a:p>
            <a:r>
              <a:rPr lang="fr-FR" dirty="0"/>
              <a:t>8 bits = 1 octet</a:t>
            </a:r>
          </a:p>
          <a:p>
            <a:r>
              <a:rPr lang="fr-FR" dirty="0"/>
              <a:t>1 octet peut prendre 256 valeurs (2^8) :</a:t>
            </a:r>
          </a:p>
          <a:p>
            <a:pPr lvl="1"/>
            <a:r>
              <a:rPr lang="fr-FR" dirty="0"/>
              <a:t>de 0 à 255 s'il est </a:t>
            </a:r>
            <a:r>
              <a:rPr lang="fr-FR" dirty="0" smtClean="0"/>
              <a:t>« non-signé »</a:t>
            </a:r>
            <a:endParaRPr lang="fr-FR" dirty="0"/>
          </a:p>
          <a:p>
            <a:pPr lvl="1"/>
            <a:r>
              <a:rPr lang="fr-FR" dirty="0"/>
              <a:t>de -128 à +128 s'il est </a:t>
            </a:r>
            <a:r>
              <a:rPr lang="fr-FR" dirty="0" smtClean="0"/>
              <a:t>« signé »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45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Taille des Mots / </a:t>
            </a:r>
            <a:r>
              <a:rPr lang="fr-FR" dirty="0" err="1" smtClean="0"/>
              <a:t>Words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dirty="0" smtClean="0"/>
              <a:t>WORD </a:t>
            </a:r>
            <a:r>
              <a:rPr lang="fr-FR" sz="2800" dirty="0"/>
              <a:t>= mot = taille d'une donnée </a:t>
            </a:r>
            <a:r>
              <a:rPr lang="fr-FR" sz="2800" dirty="0" smtClean="0"/>
              <a:t>« normale »</a:t>
            </a:r>
            <a:endParaRPr lang="fr-FR" sz="2800" dirty="0"/>
          </a:p>
          <a:p>
            <a:pPr>
              <a:lnSpc>
                <a:spcPct val="150000"/>
              </a:lnSpc>
            </a:pPr>
            <a:r>
              <a:rPr lang="fr-FR" sz="2800" dirty="0"/>
              <a:t>DWORD = double </a:t>
            </a:r>
            <a:r>
              <a:rPr lang="fr-FR" sz="2800" dirty="0" err="1"/>
              <a:t>word</a:t>
            </a:r>
            <a:r>
              <a:rPr lang="fr-FR" sz="2800" dirty="0"/>
              <a:t> = 2 fois la taille d'un </a:t>
            </a:r>
            <a:r>
              <a:rPr lang="fr-FR" sz="2800" dirty="0" smtClean="0"/>
              <a:t>WORD</a:t>
            </a:r>
            <a:r>
              <a:rPr lang="fr-FR" sz="1200" dirty="0" smtClean="0"/>
              <a:t> </a:t>
            </a:r>
            <a:endParaRPr lang="fr-FR" sz="2800" dirty="0"/>
          </a:p>
          <a:p>
            <a:pPr>
              <a:lnSpc>
                <a:spcPct val="150000"/>
              </a:lnSpc>
            </a:pPr>
            <a:r>
              <a:rPr lang="fr-FR" sz="2800" dirty="0"/>
              <a:t>QWORD = quad </a:t>
            </a:r>
            <a:r>
              <a:rPr lang="fr-FR" sz="2800" dirty="0" err="1"/>
              <a:t>word</a:t>
            </a:r>
            <a:r>
              <a:rPr lang="fr-FR" sz="2800" dirty="0"/>
              <a:t> = 4 fois la taille d'un </a:t>
            </a:r>
            <a:r>
              <a:rPr lang="fr-FR" sz="2800" dirty="0" smtClean="0"/>
              <a:t>WORD</a:t>
            </a:r>
            <a:endParaRPr lang="fr-FR" sz="28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714835"/>
              </p:ext>
            </p:extLst>
          </p:nvPr>
        </p:nvGraphicFramePr>
        <p:xfrm>
          <a:off x="1547664" y="4149080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WORD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DWORD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QWORD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8 bits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 bits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32 bits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 bits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32 bits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64 bits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32 bits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64 bits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128 bits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…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680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Taille des Mots / </a:t>
            </a:r>
            <a:r>
              <a:rPr lang="fr-FR" dirty="0" err="1" smtClean="0"/>
              <a:t>Words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fr-FR" dirty="0"/>
              <a:t>Diminutifs :</a:t>
            </a:r>
          </a:p>
          <a:p>
            <a:pPr lvl="1"/>
            <a:r>
              <a:rPr lang="fr-FR" dirty="0"/>
              <a:t>Bus d'@ = Bus d'adresses</a:t>
            </a:r>
          </a:p>
          <a:p>
            <a:pPr lvl="1"/>
            <a:r>
              <a:rPr lang="fr-FR" dirty="0"/>
              <a:t>Bus de données = Taille d'une </a:t>
            </a:r>
            <a:r>
              <a:rPr lang="fr-FR" dirty="0" smtClean="0"/>
              <a:t>donnée</a:t>
            </a:r>
            <a:br>
              <a:rPr lang="fr-FR" dirty="0" smtClean="0"/>
            </a:br>
            <a:r>
              <a:rPr lang="fr-FR" dirty="0" smtClean="0"/>
              <a:t>		(8 </a:t>
            </a:r>
            <a:r>
              <a:rPr lang="fr-FR" dirty="0"/>
              <a:t>bits, 16 bits, 32 bits, 64 bits)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La taille d'un WORD est définie </a:t>
            </a:r>
            <a:r>
              <a:rPr lang="fr-FR" dirty="0" smtClean="0"/>
              <a:t>pour chaque famille de processeurs par le fabricant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432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Machine de Turing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fr-FR" dirty="0" smtClean="0"/>
              <a:t>Machine Abstraite :</a:t>
            </a:r>
          </a:p>
          <a:p>
            <a:pPr lvl="1"/>
            <a:r>
              <a:rPr lang="fr-FR" dirty="0" smtClean="0"/>
              <a:t> à états</a:t>
            </a:r>
          </a:p>
          <a:p>
            <a:pPr lvl="1"/>
            <a:r>
              <a:rPr lang="fr-FR" dirty="0" smtClean="0"/>
              <a:t>effectuant des opérations</a:t>
            </a:r>
          </a:p>
          <a:p>
            <a:pPr lvl="1"/>
            <a:r>
              <a:rPr lang="fr-FR" dirty="0" smtClean="0"/>
              <a:t>sur un ruban infini</a:t>
            </a:r>
          </a:p>
          <a:p>
            <a:pPr lvl="1"/>
            <a:r>
              <a:rPr lang="fr-FR" dirty="0" smtClean="0"/>
              <a:t>selon des actions définies à l’avance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14170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3 Bus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Bus d’adresse</a:t>
            </a:r>
          </a:p>
          <a:p>
            <a:pPr lvl="1"/>
            <a:r>
              <a:rPr lang="fr-FR" dirty="0" smtClean="0"/>
              <a:t>Sélectionne une adresse</a:t>
            </a:r>
            <a:br>
              <a:rPr lang="fr-FR" dirty="0" smtClean="0"/>
            </a:br>
            <a:r>
              <a:rPr lang="fr-FR" sz="1400" dirty="0" smtClean="0"/>
              <a:t> </a:t>
            </a:r>
            <a:endParaRPr lang="fr-FR" dirty="0"/>
          </a:p>
          <a:p>
            <a:r>
              <a:rPr lang="fr-FR" dirty="0" smtClean="0"/>
              <a:t>Bus de données </a:t>
            </a:r>
          </a:p>
          <a:p>
            <a:pPr lvl="1"/>
            <a:r>
              <a:rPr lang="fr-FR" dirty="0" smtClean="0"/>
              <a:t>Écrit un mot</a:t>
            </a:r>
          </a:p>
          <a:p>
            <a:pPr lvl="1"/>
            <a:r>
              <a:rPr lang="fr-FR" dirty="0" smtClean="0"/>
              <a:t>Lit un mot</a:t>
            </a:r>
            <a:br>
              <a:rPr lang="fr-FR" dirty="0" smtClean="0"/>
            </a:br>
            <a:r>
              <a:rPr lang="fr-FR" sz="1400" dirty="0" smtClean="0"/>
              <a:t> </a:t>
            </a:r>
            <a:endParaRPr lang="fr-FR" dirty="0"/>
          </a:p>
          <a:p>
            <a:r>
              <a:rPr lang="fr-FR" dirty="0" smtClean="0"/>
              <a:t>Bus de contrôle</a:t>
            </a:r>
          </a:p>
          <a:p>
            <a:pPr lvl="1"/>
            <a:r>
              <a:rPr lang="fr-FR" dirty="0" smtClean="0"/>
              <a:t>Gestion des interruptions</a:t>
            </a:r>
          </a:p>
          <a:p>
            <a:pPr lvl="1"/>
            <a:r>
              <a:rPr lang="fr-FR" dirty="0" smtClean="0"/>
              <a:t>Gestion des composants externes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8587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8720"/>
            <a:ext cx="9144000" cy="5610588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3 Bus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5624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19" y="738102"/>
            <a:ext cx="8885674" cy="578724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/>
          <a:lstStyle/>
          <a:p>
            <a:r>
              <a:rPr lang="fr-FR" dirty="0" smtClean="0"/>
              <a:t>La taille des bus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740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Mémoire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</a:t>
            </a:fld>
            <a:endParaRPr lang="fr-BE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13" y="1099279"/>
            <a:ext cx="7018279" cy="5282049"/>
          </a:xfrm>
        </p:spPr>
      </p:pic>
    </p:spTree>
    <p:extLst>
      <p:ext uri="{BB962C8B-B14F-4D97-AF65-F5344CB8AC3E}">
        <p14:creationId xmlns:p14="http://schemas.microsoft.com/office/powerpoint/2010/main" val="12084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Mémoire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24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Lecture :</a:t>
            </a:r>
          </a:p>
          <a:p>
            <a:pPr marL="400050" lvl="1" indent="0">
              <a:buNone/>
            </a:pPr>
            <a:r>
              <a:rPr lang="fr-FR" dirty="0" smtClean="0"/>
              <a:t>1 </a:t>
            </a:r>
            <a:r>
              <a:rPr lang="fr-FR" dirty="0"/>
              <a:t>- Le processeur met sur le bus d'@, l'adresse qu'il souhaite atteindre</a:t>
            </a:r>
          </a:p>
          <a:p>
            <a:pPr marL="400050" lvl="1" indent="0">
              <a:buNone/>
            </a:pPr>
            <a:r>
              <a:rPr lang="fr-FR" dirty="0" smtClean="0"/>
              <a:t>1 </a:t>
            </a:r>
            <a:r>
              <a:rPr lang="fr-FR" dirty="0"/>
              <a:t>- Le processeur indique, via le bus de contrôle, qu'il souhaite lire (READ</a:t>
            </a:r>
            <a:r>
              <a:rPr lang="fr-FR" dirty="0" smtClean="0"/>
              <a:t>)</a:t>
            </a:r>
          </a:p>
          <a:p>
            <a:pPr marL="400050" lvl="1" indent="0">
              <a:buNone/>
            </a:pPr>
            <a:endParaRPr lang="fr-FR" dirty="0"/>
          </a:p>
          <a:p>
            <a:pPr marL="400050" lvl="1" indent="0">
              <a:buNone/>
            </a:pPr>
            <a:r>
              <a:rPr lang="fr-FR" dirty="0" smtClean="0"/>
              <a:t>2 </a:t>
            </a:r>
            <a:r>
              <a:rPr lang="fr-FR" dirty="0"/>
              <a:t>- La mémoire charge l'adresse et récupère la donnée</a:t>
            </a:r>
          </a:p>
          <a:p>
            <a:pPr marL="400050" lvl="1" indent="0">
              <a:buNone/>
            </a:pPr>
            <a:endParaRPr lang="fr-FR" dirty="0" smtClean="0"/>
          </a:p>
          <a:p>
            <a:pPr marL="400050" lvl="1" indent="0">
              <a:buNone/>
            </a:pPr>
            <a:r>
              <a:rPr lang="fr-FR" dirty="0" smtClean="0"/>
              <a:t>3 </a:t>
            </a:r>
            <a:r>
              <a:rPr lang="fr-FR" dirty="0"/>
              <a:t>- Le processeur indique sur le bus de contrôle qu'il est prêt à recevoir la donnée</a:t>
            </a:r>
          </a:p>
          <a:p>
            <a:pPr marL="400050" lvl="1" indent="0">
              <a:buNone/>
            </a:pPr>
            <a:endParaRPr lang="fr-FR" dirty="0" smtClean="0"/>
          </a:p>
          <a:p>
            <a:pPr marL="400050" lvl="1" indent="0">
              <a:buNone/>
            </a:pPr>
            <a:r>
              <a:rPr lang="fr-FR" dirty="0" smtClean="0"/>
              <a:t>4 </a:t>
            </a:r>
            <a:r>
              <a:rPr lang="fr-FR" dirty="0"/>
              <a:t>- La mémoire prend la donnée, et l'envoie sur le bus de données</a:t>
            </a:r>
          </a:p>
        </p:txBody>
      </p:sp>
    </p:spTree>
    <p:extLst>
      <p:ext uri="{BB962C8B-B14F-4D97-AF65-F5344CB8AC3E}">
        <p14:creationId xmlns:p14="http://schemas.microsoft.com/office/powerpoint/2010/main" val="132542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Mémoire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25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fr-FR" dirty="0"/>
              <a:t>Ecriture :</a:t>
            </a:r>
          </a:p>
          <a:p>
            <a:pPr marL="400050" lvl="1" indent="0">
              <a:buNone/>
            </a:pPr>
            <a:r>
              <a:rPr lang="fr-FR" dirty="0" smtClean="0"/>
              <a:t>1 </a:t>
            </a:r>
            <a:r>
              <a:rPr lang="fr-FR" dirty="0"/>
              <a:t>- Le processeur met sur le bus d'@, l'adresse qu'il souhaite atteindre</a:t>
            </a:r>
          </a:p>
          <a:p>
            <a:pPr marL="400050" lvl="1" indent="0">
              <a:buNone/>
            </a:pPr>
            <a:r>
              <a:rPr lang="fr-FR" dirty="0" smtClean="0"/>
              <a:t>1 </a:t>
            </a:r>
            <a:r>
              <a:rPr lang="fr-FR" dirty="0"/>
              <a:t>- Le processeur indique sur le bus contrôle qu'il souhaite écrire (WRITE</a:t>
            </a:r>
            <a:r>
              <a:rPr lang="fr-FR" dirty="0" smtClean="0"/>
              <a:t>)</a:t>
            </a:r>
          </a:p>
          <a:p>
            <a:pPr marL="400050" lvl="1" indent="0">
              <a:buNone/>
            </a:pPr>
            <a:endParaRPr lang="fr-FR" dirty="0"/>
          </a:p>
          <a:p>
            <a:pPr marL="400050" lvl="1" indent="0">
              <a:buNone/>
            </a:pPr>
            <a:r>
              <a:rPr lang="fr-FR" dirty="0" smtClean="0"/>
              <a:t>2 </a:t>
            </a:r>
            <a:r>
              <a:rPr lang="fr-FR" dirty="0"/>
              <a:t>- La mémoire charge </a:t>
            </a:r>
            <a:r>
              <a:rPr lang="fr-FR" dirty="0" smtClean="0"/>
              <a:t>l'adresse</a:t>
            </a:r>
          </a:p>
          <a:p>
            <a:pPr marL="400050" lvl="1" indent="0">
              <a:buNone/>
            </a:pPr>
            <a:endParaRPr lang="fr-FR" dirty="0"/>
          </a:p>
          <a:p>
            <a:pPr marL="400050" lvl="1" indent="0">
              <a:buNone/>
            </a:pPr>
            <a:r>
              <a:rPr lang="fr-FR" dirty="0" smtClean="0"/>
              <a:t>3 </a:t>
            </a:r>
            <a:r>
              <a:rPr lang="fr-FR" dirty="0"/>
              <a:t>- Le processeur indique, via le bus de contrôle, qu'il est </a:t>
            </a:r>
            <a:r>
              <a:rPr lang="fr-FR" dirty="0" smtClean="0"/>
              <a:t>prêt à </a:t>
            </a:r>
            <a:r>
              <a:rPr lang="fr-FR" dirty="0"/>
              <a:t>émettre la donnée</a:t>
            </a:r>
          </a:p>
          <a:p>
            <a:pPr marL="400050" lvl="1" indent="0">
              <a:buNone/>
            </a:pPr>
            <a:r>
              <a:rPr lang="fr-FR" dirty="0" smtClean="0"/>
              <a:t>3 </a:t>
            </a:r>
            <a:r>
              <a:rPr lang="fr-FR" dirty="0"/>
              <a:t>- Le processeur charge la donnée sur le bus de données</a:t>
            </a:r>
          </a:p>
          <a:p>
            <a:pPr marL="400050" lvl="1" indent="0">
              <a:buNone/>
            </a:pPr>
            <a:endParaRPr lang="fr-FR" dirty="0" smtClean="0"/>
          </a:p>
          <a:p>
            <a:pPr marL="400050" lvl="1" indent="0">
              <a:buNone/>
            </a:pPr>
            <a:r>
              <a:rPr lang="fr-FR" dirty="0" smtClean="0"/>
              <a:t>4 </a:t>
            </a:r>
            <a:r>
              <a:rPr lang="fr-FR" dirty="0"/>
              <a:t>- La mémoire prend la donnée, et l'écrit à l'adresse indiquée</a:t>
            </a:r>
          </a:p>
        </p:txBody>
      </p:sp>
    </p:spTree>
    <p:extLst>
      <p:ext uri="{BB962C8B-B14F-4D97-AF65-F5344CB8AC3E}">
        <p14:creationId xmlns:p14="http://schemas.microsoft.com/office/powerpoint/2010/main" val="327632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24744"/>
            <a:ext cx="9082479" cy="5400599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de Lecture en Mémoire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7897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24744"/>
            <a:ext cx="9082479" cy="5400600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d’Écriture en Mémoire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2704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Mémoire &amp; Pointeurs C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28</a:t>
            </a:fld>
            <a:endParaRPr lang="fr-BE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084652"/>
            <a:ext cx="7056784" cy="5360840"/>
          </a:xfrm>
        </p:spPr>
      </p:pic>
      <p:sp>
        <p:nvSpPr>
          <p:cNvPr id="8" name="ZoneTexte 7"/>
          <p:cNvSpPr txBox="1"/>
          <p:nvPr/>
        </p:nvSpPr>
        <p:spPr>
          <a:xfrm>
            <a:off x="6228184" y="130069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"Bla";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516216" y="17635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une adresse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6372200" y="2123564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= la donnée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6372200" y="2494637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1</a:t>
            </a:r>
            <a:r>
              <a:rPr lang="fr-FR" baseline="30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octet 	pointé à l’@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6408204" y="4904000"/>
            <a:ext cx="27363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ctr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algn="ctr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déréférencement de l’adresse contenue dans </a:t>
            </a:r>
            <a:r>
              <a:rPr lang="fr-FR" b="1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020272" y="3585790"/>
            <a:ext cx="2088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</a:p>
          <a:p>
            <a:pPr algn="ctr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 pointeur</a:t>
            </a:r>
          </a:p>
        </p:txBody>
      </p:sp>
    </p:spTree>
    <p:extLst>
      <p:ext uri="{BB962C8B-B14F-4D97-AF65-F5344CB8AC3E}">
        <p14:creationId xmlns:p14="http://schemas.microsoft.com/office/powerpoint/2010/main" val="2385457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Mémoire &amp; Pointeurs C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29</a:t>
            </a:fld>
            <a:endParaRPr lang="fr-BE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084652"/>
            <a:ext cx="7056784" cy="5360840"/>
          </a:xfrm>
        </p:spPr>
      </p:pic>
      <p:sp>
        <p:nvSpPr>
          <p:cNvPr id="8" name="ZoneTexte 7"/>
          <p:cNvSpPr txBox="1"/>
          <p:nvPr/>
        </p:nvSpPr>
        <p:spPr>
          <a:xfrm>
            <a:off x="6228184" y="130069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"Bla";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948264" y="2023680"/>
            <a:ext cx="2160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Exemple :</a:t>
            </a:r>
          </a:p>
          <a:p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Admettons que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l’adresse 42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42)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075958" y="429483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 mémoire :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(cas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516216" y="4941168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Adresse 42 == ‘B’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Adresse 43 == ‘l’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Adresse 44 == ‘a’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Adresse 45 == \0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76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2708920"/>
            <a:ext cx="5036626" cy="216024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Machine de Turing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Machine Abstraite à états, effectuant des opérations, sur un ruban infini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35496" y="608400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(illustrations de </a:t>
            </a:r>
            <a:r>
              <a:rPr lang="fr-FR" dirty="0" err="1" smtClean="0"/>
              <a:t>Wikipedia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521" y="4928523"/>
            <a:ext cx="6441455" cy="152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8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Mémoire &amp; Pointeurs C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30</a:t>
            </a:fld>
            <a:endParaRPr lang="fr-BE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084652"/>
            <a:ext cx="7056784" cy="5360840"/>
          </a:xfrm>
        </p:spPr>
      </p:pic>
      <p:sp>
        <p:nvSpPr>
          <p:cNvPr id="8" name="ZoneTexte 7"/>
          <p:cNvSpPr txBox="1"/>
          <p:nvPr/>
        </p:nvSpPr>
        <p:spPr>
          <a:xfrm>
            <a:off x="6228184" y="130069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fr-FR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"Bla";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876256" y="2134597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Exemple avec :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42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7075958" y="393305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 mémoire :</a:t>
            </a:r>
            <a:b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(cas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ASCII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408712" y="4747210"/>
            <a:ext cx="2915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 = 42+0 = ‘B’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42+1 = ‘l’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42+2 = ‘a’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[3]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42+3 = \0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33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Espace d’Adressage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762872" cy="4525963"/>
          </a:xfrm>
        </p:spPr>
        <p:txBody>
          <a:bodyPr>
            <a:normAutofit fontScale="62500" lnSpcReduction="20000"/>
          </a:bodyPr>
          <a:lstStyle/>
          <a:p>
            <a:r>
              <a:rPr lang="fr-FR" dirty="0"/>
              <a:t>Aucune convention sur la représentation n'existe. Il s'agit juste d'un ensemble de "cases" qui se suivent. La taille des cases varie selon plusieurs paramètres que nous ne verrons pas.</a:t>
            </a:r>
          </a:p>
          <a:p>
            <a:endParaRPr lang="fr-FR" dirty="0"/>
          </a:p>
          <a:p>
            <a:r>
              <a:rPr lang="fr-FR" dirty="0"/>
              <a:t>Chaque modèle de processeur dispose d'un bus d'adresse qui va définir les adresses minimales et maximales accessibles </a:t>
            </a:r>
            <a:r>
              <a:rPr lang="fr-FR" dirty="0" smtClean="0"/>
              <a:t>:</a:t>
            </a:r>
            <a:br>
              <a:rPr lang="fr-FR" dirty="0" smtClean="0"/>
            </a:br>
            <a:r>
              <a:rPr lang="fr-FR" dirty="0" smtClean="0"/>
              <a:t>de </a:t>
            </a:r>
            <a:r>
              <a:rPr lang="fr-FR" dirty="0"/>
              <a:t>0 à 2^(largeur du bus d'adresse) </a:t>
            </a:r>
            <a:r>
              <a:rPr lang="fr-FR" dirty="0" smtClean="0"/>
              <a:t>– 1</a:t>
            </a:r>
            <a:br>
              <a:rPr lang="fr-FR" dirty="0" smtClean="0"/>
            </a:br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processeur y lit et écrit des mots (taille du mot définie par le modèle</a:t>
            </a:r>
            <a:r>
              <a:rPr lang="fr-FR" dirty="0" smtClean="0"/>
              <a:t>).</a:t>
            </a:r>
            <a:br>
              <a:rPr lang="fr-FR" dirty="0" smtClean="0"/>
            </a:br>
            <a:endParaRPr lang="fr-FR" dirty="0"/>
          </a:p>
          <a:p>
            <a:r>
              <a:rPr lang="fr-FR" dirty="0"/>
              <a:t>Selon les modèles, certaines adresses ne sont pas accessibles pour une question "d'alignement" : les adresses impaires ne sont pas accessibles sur certains processeurs, car elles contiennent la moitié d'un mot</a:t>
            </a:r>
            <a:r>
              <a:rPr lang="fr-FR" dirty="0" smtClean="0"/>
              <a:t>.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744" y="1340768"/>
            <a:ext cx="3909760" cy="5036303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4899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125584"/>
            <a:ext cx="4060041" cy="5322406"/>
          </a:xfrm>
        </p:spPr>
      </p:pic>
      <p:pic>
        <p:nvPicPr>
          <p:cNvPr id="9" name="Espace réservé du contenu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2580" y="1125184"/>
            <a:ext cx="4055884" cy="5328152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Espace d’Adressage et C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661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Pile / </a:t>
            </a:r>
            <a:r>
              <a:rPr lang="fr-FR" dirty="0" err="1" smtClean="0"/>
              <a:t>Stack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33</a:t>
            </a:fld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A l'usage, un processeur dispose d'une "pile" (</a:t>
            </a:r>
            <a:r>
              <a:rPr lang="fr-FR" dirty="0" err="1"/>
              <a:t>stack</a:t>
            </a:r>
            <a:r>
              <a:rPr lang="fr-FR" dirty="0"/>
              <a:t>) où sont stockées des données et divers paramètres du programme en cours </a:t>
            </a:r>
            <a:r>
              <a:rPr lang="fr-FR" dirty="0" smtClean="0"/>
              <a:t>d'exécution.</a:t>
            </a:r>
            <a:br>
              <a:rPr lang="fr-FR" dirty="0" smtClean="0"/>
            </a:br>
            <a:r>
              <a:rPr lang="fr-FR" dirty="0" smtClean="0"/>
              <a:t>Cette </a:t>
            </a:r>
            <a:r>
              <a:rPr lang="fr-FR" dirty="0"/>
              <a:t>pile démarre à la première ou à la dernière adresse disponible de la mémoire, et se remplit au fur et à mesure des besoins (bien évidemment, si la pile est pleine, la mémoire l'est aussi, et plus rien ne fonctionne).</a:t>
            </a:r>
          </a:p>
          <a:p>
            <a:endParaRPr lang="fr-FR" dirty="0"/>
          </a:p>
          <a:p>
            <a:r>
              <a:rPr lang="fr-FR" dirty="0"/>
              <a:t>Selon l'architecture du processeur, la pile va permettre d'appeler des fonctions et de passer des arguments : on pose l'argument 1 (push), puis l'argument 2 (push), on appelle la fonction (call), celle-ci va récupérer l'argument 2 (pop), puis l'argument 1 (pop), et les </a:t>
            </a:r>
            <a:r>
              <a:rPr lang="fr-FR" dirty="0" smtClean="0"/>
              <a:t>utiliser.</a:t>
            </a:r>
            <a:br>
              <a:rPr lang="fr-FR" dirty="0" smtClean="0"/>
            </a:br>
            <a:r>
              <a:rPr lang="fr-FR" dirty="0" smtClean="0"/>
              <a:t>C'est </a:t>
            </a:r>
            <a:r>
              <a:rPr lang="fr-FR" dirty="0"/>
              <a:t>ce que font les x86 (PC 16-32 bits</a:t>
            </a:r>
            <a:r>
              <a:rPr lang="fr-FR" dirty="0" smtClean="0"/>
              <a:t>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1893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Pile / </a:t>
            </a:r>
            <a:r>
              <a:rPr lang="fr-FR" dirty="0" err="1" smtClean="0"/>
              <a:t>Stack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34</a:t>
            </a:fld>
            <a:endParaRPr lang="fr-BE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340768"/>
            <a:ext cx="8962180" cy="5040560"/>
          </a:xfrm>
        </p:spPr>
      </p:pic>
    </p:spTree>
    <p:extLst>
      <p:ext uri="{BB962C8B-B14F-4D97-AF65-F5344CB8AC3E}">
        <p14:creationId xmlns:p14="http://schemas.microsoft.com/office/powerpoint/2010/main" val="2925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Interruptions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Rappel sur les Périphériques :</a:t>
            </a:r>
            <a:br>
              <a:rPr lang="fr-FR" dirty="0" smtClean="0"/>
            </a:br>
            <a:endParaRPr lang="fr-FR" dirty="0" smtClean="0"/>
          </a:p>
          <a:p>
            <a:pPr lvl="1"/>
            <a:r>
              <a:rPr lang="fr-FR" dirty="0" smtClean="0"/>
              <a:t>D’entrée : écrit des données en mémoire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De sortie : lit des données en mémoire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D’entrée/sortie : lit et écrit des données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82147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Interruptions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Un périphérique d'entrée, pour émettre ses données, ne peut pas écrire sur le bus directement, car celui-ci est "peut être" utilisé par un autre périphérique ou par le processeur lui-même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sz="1600" dirty="0" smtClean="0"/>
              <a:t> 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Pour demander l'autorisation d'utiliser le bus, </a:t>
            </a:r>
            <a:r>
              <a:rPr lang="fr-FR" dirty="0" smtClean="0"/>
              <a:t>le périphérique </a:t>
            </a:r>
            <a:r>
              <a:rPr lang="fr-FR" dirty="0"/>
              <a:t>va émettre une "interruption" matérielle (envoyer des bits sur le bus de contrôle) qui sera entendue par le processeur.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Le processeur va décider si oui ou non il laisse le bus libre au périphérique en lui renvoyant des données sur le bus de contrôle.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469005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Interruptions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fr-FR" dirty="0" smtClean="0"/>
              <a:t>Une </a:t>
            </a:r>
            <a:r>
              <a:rPr lang="fr-FR" dirty="0"/>
              <a:t>fois que le périphérique obtient le droit d'écrire sur le bus, celui-ci va émettre ses données sur le bus de données.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fr-FR" dirty="0"/>
              <a:t>Le processeur va prendre chacun des mots (mot par mot), et les renvoyer vers la mémoire</a:t>
            </a:r>
            <a:r>
              <a:rPr lang="fr-FR" dirty="0" smtClean="0"/>
              <a:t>.</a:t>
            </a:r>
            <a:br>
              <a:rPr lang="fr-FR" dirty="0" smtClean="0"/>
            </a:br>
            <a:r>
              <a:rPr lang="fr-FR" sz="2200" dirty="0" smtClean="0"/>
              <a:t> </a:t>
            </a:r>
            <a:endParaRPr lang="fr-FR" dirty="0"/>
          </a:p>
          <a:p>
            <a:r>
              <a:rPr lang="fr-FR" sz="3000" dirty="0"/>
              <a:t>Depuis plusieurs années, des "DMA" (</a:t>
            </a:r>
            <a:r>
              <a:rPr lang="fr-FR" sz="3000" i="1" dirty="0"/>
              <a:t>Direct Memory Access</a:t>
            </a:r>
            <a:r>
              <a:rPr lang="fr-FR" sz="3000" dirty="0"/>
              <a:t>) permettent au processeur de se décharger de la fonction de copie : le périphérique va directement écrire en mémoire, laissant le processeur reprendre ses activités immédiatement</a:t>
            </a:r>
            <a:r>
              <a:rPr lang="fr-FR" sz="3000" dirty="0" smtClean="0"/>
              <a:t>.</a:t>
            </a:r>
            <a:r>
              <a:rPr lang="fr-FR" sz="3000" dirty="0"/>
              <a:t/>
            </a:r>
            <a:br>
              <a:rPr lang="fr-FR" sz="3000" dirty="0"/>
            </a:br>
            <a:r>
              <a:rPr lang="fr-FR" sz="3000" dirty="0" smtClean="0"/>
              <a:t>Mais une interruption est levée à la fin de la copie.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10274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Interruptions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Une </a:t>
            </a:r>
            <a:r>
              <a:rPr lang="fr-FR" dirty="0"/>
              <a:t>"interruption" interrompt l'exécution du programme en cours dans le processeur, et force celui-ci à exécuter un programme précis enregistré au </a:t>
            </a:r>
            <a:r>
              <a:rPr lang="fr-FR" dirty="0" smtClean="0"/>
              <a:t>préalable.</a:t>
            </a:r>
            <a:br>
              <a:rPr lang="fr-FR" dirty="0" smtClean="0"/>
            </a:br>
            <a:r>
              <a:rPr lang="fr-FR" dirty="0" smtClean="0"/>
              <a:t>Une </a:t>
            </a:r>
            <a:r>
              <a:rPr lang="fr-FR" dirty="0"/>
              <a:t>fois que l'interruption est gérée (le programme lancé par l'interruption se termine), le processeur peut reprendre l'exécution du programme précédent, exactement où il s'était arrêté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52200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Interruptions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39</a:t>
            </a:fld>
            <a:endParaRPr lang="fr-BE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7" y="1169948"/>
            <a:ext cx="4104456" cy="5293598"/>
          </a:xfrm>
        </p:spPr>
      </p:pic>
      <p:sp>
        <p:nvSpPr>
          <p:cNvPr id="3" name="ZoneTexte 2"/>
          <p:cNvSpPr txBox="1"/>
          <p:nvPr/>
        </p:nvSpPr>
        <p:spPr>
          <a:xfrm>
            <a:off x="467544" y="3535485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IRQ : </a:t>
            </a:r>
            <a:br>
              <a:rPr lang="fr-FR" dirty="0" smtClean="0"/>
            </a:br>
            <a:r>
              <a:rPr lang="fr-FR" dirty="0" err="1" smtClean="0"/>
              <a:t>Interrupt</a:t>
            </a:r>
            <a:r>
              <a:rPr lang="fr-FR" dirty="0" smtClean="0"/>
              <a:t> </a:t>
            </a:r>
            <a:r>
              <a:rPr lang="fr-FR" dirty="0" err="1" smtClean="0"/>
              <a:t>ReQuest</a:t>
            </a:r>
            <a:endParaRPr lang="fr-FR" dirty="0" smtClean="0"/>
          </a:p>
          <a:p>
            <a:pPr algn="ctr"/>
            <a:endParaRPr lang="fr-FR" dirty="0"/>
          </a:p>
          <a:p>
            <a:pPr algn="ctr"/>
            <a:endParaRPr lang="fr-FR" dirty="0" smtClean="0"/>
          </a:p>
          <a:p>
            <a:pPr algn="ctr"/>
            <a:r>
              <a:rPr lang="fr-FR" dirty="0" smtClean="0"/>
              <a:t>NMI :</a:t>
            </a:r>
            <a:br>
              <a:rPr lang="fr-FR" dirty="0" smtClean="0"/>
            </a:br>
            <a:r>
              <a:rPr lang="fr-FR" dirty="0" smtClean="0"/>
              <a:t>Non </a:t>
            </a:r>
            <a:r>
              <a:rPr lang="fr-FR" dirty="0" err="1" smtClean="0"/>
              <a:t>Maskable</a:t>
            </a:r>
            <a:r>
              <a:rPr lang="fr-FR" dirty="0" smtClean="0"/>
              <a:t> </a:t>
            </a:r>
            <a:r>
              <a:rPr lang="fr-FR" dirty="0" err="1" smtClean="0"/>
              <a:t>Interrupt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386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893427"/>
            <a:ext cx="9577064" cy="5847941"/>
          </a:xfr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Machine de Turing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sp>
        <p:nvSpPr>
          <p:cNvPr id="11" name="ZoneTexte 10"/>
          <p:cNvSpPr txBox="1"/>
          <p:nvPr/>
        </p:nvSpPr>
        <p:spPr>
          <a:xfrm>
            <a:off x="6516216" y="6093296"/>
            <a:ext cx="26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(illustration de </a:t>
            </a:r>
            <a:r>
              <a:rPr lang="fr-FR" dirty="0" err="1" smtClean="0"/>
              <a:t>Wikipedia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78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Interruptions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98" y="1196752"/>
            <a:ext cx="8941162" cy="5184576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26568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Interruptions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41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Deux types d’interruptions :</a:t>
            </a:r>
          </a:p>
          <a:p>
            <a:endParaRPr lang="fr-FR" dirty="0" smtClean="0"/>
          </a:p>
          <a:p>
            <a:pPr lvl="1"/>
            <a:r>
              <a:rPr lang="fr-FR" b="1" dirty="0" smtClean="0"/>
              <a:t>Matérielles</a:t>
            </a:r>
            <a:r>
              <a:rPr lang="fr-FR" dirty="0" smtClean="0"/>
              <a:t> : déclenchée par un périphérique ou des horloges sur la carte mère</a:t>
            </a:r>
          </a:p>
          <a:p>
            <a:pPr lvl="1"/>
            <a:endParaRPr lang="fr-FR" dirty="0" smtClean="0"/>
          </a:p>
          <a:p>
            <a:pPr lvl="1"/>
            <a:r>
              <a:rPr lang="fr-FR" b="1" dirty="0" smtClean="0"/>
              <a:t>Logicielles</a:t>
            </a:r>
            <a:r>
              <a:rPr lang="fr-FR" dirty="0" smtClean="0"/>
              <a:t> (</a:t>
            </a:r>
            <a:r>
              <a:rPr lang="fr-FR" dirty="0" err="1" smtClean="0"/>
              <a:t>trap</a:t>
            </a:r>
            <a:r>
              <a:rPr lang="fr-FR" dirty="0" smtClean="0"/>
              <a:t>) : les « appels système » (</a:t>
            </a:r>
            <a:r>
              <a:rPr lang="fr-FR" i="1" dirty="0" err="1" smtClean="0"/>
              <a:t>syscalls</a:t>
            </a:r>
            <a:r>
              <a:rPr lang="fr-FR" dirty="0" smtClean="0"/>
              <a:t>), les erreurs arithmétiques (div 0), données non disponibles en mémoire (page </a:t>
            </a:r>
            <a:r>
              <a:rPr lang="fr-FR" dirty="0" err="1" smtClean="0"/>
              <a:t>fault</a:t>
            </a:r>
            <a:r>
              <a:rPr lang="fr-FR" dirty="0" smtClean="0"/>
              <a:t>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5750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Interruptions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42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À chaque interruption, un programme précis est lancé pour traiter celle-ci</a:t>
            </a:r>
          </a:p>
          <a:p>
            <a:pPr marL="457200" lvl="1" indent="0">
              <a:buNone/>
            </a:pPr>
            <a:r>
              <a:rPr lang="fr-FR" i="1" dirty="0" smtClean="0"/>
              <a:t>Leur gestion passe donc par un programme</a:t>
            </a:r>
          </a:p>
          <a:p>
            <a:endParaRPr lang="fr-FR" dirty="0"/>
          </a:p>
          <a:p>
            <a:r>
              <a:rPr lang="fr-FR" dirty="0" smtClean="0"/>
              <a:t>Les interruptions sont </a:t>
            </a:r>
            <a:r>
              <a:rPr lang="fr-FR" dirty="0" err="1" smtClean="0"/>
              <a:t>masquables</a:t>
            </a:r>
            <a:r>
              <a:rPr lang="fr-FR" dirty="0" smtClean="0"/>
              <a:t> :</a:t>
            </a:r>
          </a:p>
          <a:p>
            <a:pPr lvl="1"/>
            <a:r>
              <a:rPr lang="fr-FR" dirty="0" smtClean="0"/>
              <a:t>Les interruptions les moins importantes peuvent être interrompues par des interruptions plus importantes</a:t>
            </a:r>
          </a:p>
          <a:p>
            <a:pPr lvl="1"/>
            <a:r>
              <a:rPr lang="fr-FR" dirty="0" smtClean="0"/>
              <a:t>Les plus importantes ne peuvent pas être interrompues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108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Registres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r>
              <a:rPr lang="fr-FR" dirty="0"/>
              <a:t>Plusieurs registres sont disponibles </a:t>
            </a:r>
            <a:r>
              <a:rPr lang="fr-FR" dirty="0" smtClean="0"/>
              <a:t>dans les processeurs pour </a:t>
            </a:r>
            <a:r>
              <a:rPr lang="fr-FR" dirty="0"/>
              <a:t>que les programmes puissent enregistrer des valeurs temporairement (par exemple les variables) selon le modèle de processeur</a:t>
            </a:r>
            <a:r>
              <a:rPr lang="fr-FR" dirty="0" smtClean="0"/>
              <a:t>.</a:t>
            </a:r>
            <a:br>
              <a:rPr lang="fr-FR" dirty="0" smtClean="0"/>
            </a:br>
            <a:endParaRPr lang="fr-FR" dirty="0"/>
          </a:p>
          <a:p>
            <a:r>
              <a:rPr lang="fr-FR" dirty="0"/>
              <a:t>Les langages de développement permettent de s'abstraire de ces registres. Cependant, la connaissance de leur existence lors du développement permet d'optimiser l'exécution des programmes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595515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Registres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554960" cy="4525963"/>
          </a:xfrm>
        </p:spPr>
        <p:txBody>
          <a:bodyPr anchor="ctr">
            <a:normAutofit/>
          </a:bodyPr>
          <a:lstStyle/>
          <a:p>
            <a:r>
              <a:rPr lang="fr-FR" dirty="0" smtClean="0"/>
              <a:t>En </a:t>
            </a:r>
            <a:r>
              <a:rPr lang="fr-FR" dirty="0"/>
              <a:t>général, les processeurs disposent d'au moins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quelques </a:t>
            </a:r>
            <a:r>
              <a:rPr lang="fr-FR" dirty="0"/>
              <a:t>registres pour stocker des </a:t>
            </a:r>
            <a:r>
              <a:rPr lang="fr-FR" dirty="0" smtClean="0"/>
              <a:t>données (adresses et/ou données)</a:t>
            </a:r>
          </a:p>
          <a:p>
            <a:pPr lvl="1"/>
            <a:r>
              <a:rPr lang="fr-FR" dirty="0" smtClean="0"/>
              <a:t>un </a:t>
            </a:r>
            <a:r>
              <a:rPr lang="fr-FR" dirty="0"/>
              <a:t>registre pour le pointeur de pile (</a:t>
            </a:r>
            <a:r>
              <a:rPr lang="fr-FR" dirty="0" err="1"/>
              <a:t>Stack</a:t>
            </a:r>
            <a:r>
              <a:rPr lang="fr-FR" dirty="0"/>
              <a:t> </a:t>
            </a:r>
            <a:r>
              <a:rPr lang="fr-FR" dirty="0" smtClean="0"/>
              <a:t>Pointer/SP)</a:t>
            </a:r>
          </a:p>
          <a:p>
            <a:pPr lvl="1"/>
            <a:r>
              <a:rPr lang="fr-FR" dirty="0" smtClean="0"/>
              <a:t>un </a:t>
            </a:r>
            <a:r>
              <a:rPr lang="fr-FR" dirty="0"/>
              <a:t>registre </a:t>
            </a:r>
            <a:r>
              <a:rPr lang="fr-FR" dirty="0" smtClean="0"/>
              <a:t>contenant l’adresse de l'instruction </a:t>
            </a:r>
            <a:r>
              <a:rPr lang="fr-FR" dirty="0"/>
              <a:t>en cours d'exécution (Program </a:t>
            </a:r>
            <a:r>
              <a:rPr lang="fr-FR" dirty="0" err="1"/>
              <a:t>Counter</a:t>
            </a:r>
            <a:r>
              <a:rPr lang="fr-FR" dirty="0"/>
              <a:t>/PC</a:t>
            </a:r>
            <a:r>
              <a:rPr lang="fr-FR" dirty="0" smtClean="0"/>
              <a:t>)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167874"/>
            <a:ext cx="2376264" cy="5263314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71831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Flags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37112"/>
          </a:xfrm>
        </p:spPr>
        <p:txBody>
          <a:bodyPr anchor="t">
            <a:normAutofit/>
          </a:bodyPr>
          <a:lstStyle/>
          <a:p>
            <a:r>
              <a:rPr lang="fr-FR" dirty="0" smtClean="0"/>
              <a:t>Des flags sont également stockés dans le processeur (parfois dans un registre dédié).</a:t>
            </a:r>
            <a:br>
              <a:rPr lang="fr-FR" dirty="0" smtClean="0"/>
            </a:br>
            <a:r>
              <a:rPr lang="fr-FR" dirty="0" smtClean="0"/>
              <a:t>Les flags sont souvent des valeurs à 0 ou 1.</a:t>
            </a:r>
            <a:br>
              <a:rPr lang="fr-FR" dirty="0" smtClean="0"/>
            </a:br>
            <a:r>
              <a:rPr lang="fr-FR" dirty="0" smtClean="0"/>
              <a:t>Parmi les flags communs :</a:t>
            </a:r>
          </a:p>
          <a:p>
            <a:pPr lvl="1"/>
            <a:r>
              <a:rPr lang="fr-FR" dirty="0" err="1" smtClean="0"/>
              <a:t>Zero</a:t>
            </a:r>
            <a:r>
              <a:rPr lang="fr-FR" dirty="0" smtClean="0"/>
              <a:t> : la donnée est égale à 0</a:t>
            </a:r>
          </a:p>
          <a:p>
            <a:pPr lvl="1"/>
            <a:r>
              <a:rPr lang="fr-FR" dirty="0" err="1" smtClean="0"/>
              <a:t>Negative</a:t>
            </a:r>
            <a:r>
              <a:rPr lang="fr-FR" dirty="0" smtClean="0"/>
              <a:t> : la donnée, si signée, est négative</a:t>
            </a:r>
          </a:p>
          <a:p>
            <a:pPr lvl="1"/>
            <a:r>
              <a:rPr lang="fr-FR" dirty="0" err="1" smtClean="0"/>
              <a:t>Overflow</a:t>
            </a:r>
            <a:r>
              <a:rPr lang="fr-FR" dirty="0" smtClean="0"/>
              <a:t> : la donnée, si signée, a dépassé le max</a:t>
            </a:r>
          </a:p>
          <a:p>
            <a:pPr lvl="1"/>
            <a:r>
              <a:rPr lang="fr-FR" dirty="0" smtClean="0"/>
              <a:t>Carry : la donnée, si non signée, a dépassé le max</a:t>
            </a:r>
          </a:p>
          <a:p>
            <a:pPr lvl="1"/>
            <a:r>
              <a:rPr lang="fr-FR" dirty="0" err="1" smtClean="0"/>
              <a:t>Supervisor</a:t>
            </a:r>
            <a:r>
              <a:rPr lang="fr-FR" dirty="0" smtClean="0"/>
              <a:t>/Ring : mode utilisateur ou superviseur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19673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Assembleur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L'assembleur est la traduction en langage "humain" des instructions que la machine va </a:t>
            </a:r>
            <a:r>
              <a:rPr lang="fr-FR" dirty="0" smtClean="0"/>
              <a:t>exécuter (les </a:t>
            </a:r>
            <a:r>
              <a:rPr lang="fr-FR" i="1" dirty="0" smtClean="0"/>
              <a:t>instructions machine</a:t>
            </a:r>
            <a:r>
              <a:rPr lang="fr-FR" dirty="0" smtClean="0"/>
              <a:t>)</a:t>
            </a:r>
            <a:br>
              <a:rPr lang="fr-FR" dirty="0" smtClean="0"/>
            </a:br>
            <a:endParaRPr lang="fr-FR" dirty="0"/>
          </a:p>
          <a:p>
            <a:r>
              <a:rPr lang="fr-FR" dirty="0"/>
              <a:t>Chaque ligne est constituée (parfois d'un label), d'une instruction et </a:t>
            </a:r>
            <a:r>
              <a:rPr lang="fr-FR" dirty="0" smtClean="0"/>
              <a:t>d'opérandes</a:t>
            </a:r>
            <a:endParaRPr lang="fr-FR" dirty="0"/>
          </a:p>
          <a:p>
            <a:endParaRPr lang="fr-FR" dirty="0"/>
          </a:p>
          <a:p>
            <a:r>
              <a:rPr lang="fr-FR" dirty="0"/>
              <a:t>Exemple </a:t>
            </a:r>
            <a:r>
              <a:rPr lang="fr-FR" dirty="0" smtClean="0"/>
              <a:t>:				MOVEA  8(A6),  A0</a:t>
            </a:r>
            <a:endParaRPr lang="fr-FR" dirty="0"/>
          </a:p>
          <a:p>
            <a:pPr lvl="1"/>
            <a:r>
              <a:rPr lang="fr-FR" b="1" dirty="0" smtClean="0"/>
              <a:t>MOVEA</a:t>
            </a:r>
            <a:r>
              <a:rPr lang="fr-FR" dirty="0" smtClean="0"/>
              <a:t> </a:t>
            </a:r>
            <a:r>
              <a:rPr lang="fr-FR" dirty="0"/>
              <a:t>est une instruction</a:t>
            </a:r>
          </a:p>
          <a:p>
            <a:pPr lvl="1"/>
            <a:r>
              <a:rPr lang="fr-FR" b="1" dirty="0" smtClean="0"/>
              <a:t>8(A6)</a:t>
            </a:r>
            <a:r>
              <a:rPr lang="fr-FR" dirty="0" smtClean="0"/>
              <a:t> </a:t>
            </a:r>
            <a:r>
              <a:rPr lang="fr-FR" dirty="0"/>
              <a:t>est une opérande</a:t>
            </a:r>
          </a:p>
          <a:p>
            <a:pPr lvl="1"/>
            <a:r>
              <a:rPr lang="fr-FR" b="1" dirty="0" smtClean="0"/>
              <a:t>A0</a:t>
            </a:r>
            <a:r>
              <a:rPr lang="fr-FR" dirty="0" smtClean="0"/>
              <a:t> </a:t>
            </a:r>
            <a:r>
              <a:rPr lang="fr-FR" dirty="0"/>
              <a:t>est une opérande</a:t>
            </a:r>
          </a:p>
          <a:p>
            <a:endParaRPr lang="fr-FR" dirty="0"/>
          </a:p>
          <a:p>
            <a:r>
              <a:rPr lang="fr-FR" dirty="0"/>
              <a:t>On retrouve dans l'assembleur les registres dont on avait parlé, des adresses mémoire, et des "labels" pour s'abstraire des adresses mémoire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55929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88" y="11540"/>
            <a:ext cx="8638592" cy="6420575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695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Assembleur &amp; C</a:t>
            </a: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Chaque famille de processeur dispose de son propre assembleur</a:t>
            </a:r>
          </a:p>
          <a:p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C offre une logique plus abstraite que l'assembleur, mais il garde quelques notions liées à la mémoire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Le C est surnommé « l’Assembleur Portable », car il ne dépend d’aucun processeur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78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Assembleur &amp; C</a:t>
            </a:r>
            <a:endParaRPr lang="fr-FR" dirty="0"/>
          </a:p>
        </p:txBody>
      </p:sp>
      <p:pic>
        <p:nvPicPr>
          <p:cNvPr id="3" name="Espace réservé du contenu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" y="1408740"/>
            <a:ext cx="9128533" cy="490058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17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Les Composants Minimaux d’un Ordinateur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fr-FR" b="1" dirty="0" smtClean="0"/>
              <a:t>Un Processeur…</a:t>
            </a:r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endParaRPr lang="fr-FR" dirty="0"/>
          </a:p>
          <a:p>
            <a:pPr marL="0" indent="0" algn="ctr">
              <a:buNone/>
            </a:pPr>
            <a:endParaRPr lang="fr-FR" dirty="0" smtClean="0"/>
          </a:p>
          <a:p>
            <a:pPr marL="0" indent="0" algn="ctr">
              <a:buNone/>
            </a:pPr>
            <a:r>
              <a:rPr lang="fr-FR" b="1" dirty="0" smtClean="0"/>
              <a:t>…et de la Mémoire</a:t>
            </a:r>
            <a:endParaRPr lang="fr-FR" b="1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12065"/>
            <a:ext cx="2798440" cy="2798440"/>
          </a:xfrm>
          <a:prstGeom prst="rect">
            <a:avLst/>
          </a:prstGeom>
        </p:spPr>
      </p:pic>
      <p:grpSp>
        <p:nvGrpSpPr>
          <p:cNvPr id="14" name="Groupe 13"/>
          <p:cNvGrpSpPr/>
          <p:nvPr/>
        </p:nvGrpSpPr>
        <p:grpSpPr>
          <a:xfrm>
            <a:off x="6175920" y="2471700"/>
            <a:ext cx="2716560" cy="2757500"/>
            <a:chOff x="5549044" y="2471700"/>
            <a:chExt cx="2716560" cy="2757500"/>
          </a:xfrm>
        </p:grpSpPr>
        <p:grpSp>
          <p:nvGrpSpPr>
            <p:cNvPr id="10" name="Groupe 9"/>
            <p:cNvGrpSpPr/>
            <p:nvPr/>
          </p:nvGrpSpPr>
          <p:grpSpPr>
            <a:xfrm>
              <a:off x="5549044" y="2471700"/>
              <a:ext cx="2716560" cy="1358280"/>
              <a:chOff x="5549044" y="2471700"/>
              <a:chExt cx="2716560" cy="1358280"/>
            </a:xfrm>
          </p:grpSpPr>
          <p:pic>
            <p:nvPicPr>
              <p:cNvPr id="8" name="Image 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9044" y="2471700"/>
                <a:ext cx="1358280" cy="1358280"/>
              </a:xfrm>
              <a:prstGeom prst="rect">
                <a:avLst/>
              </a:prstGeom>
            </p:spPr>
          </p:pic>
          <p:pic>
            <p:nvPicPr>
              <p:cNvPr id="9" name="Image 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7324" y="2471700"/>
                <a:ext cx="1358280" cy="1358280"/>
              </a:xfrm>
              <a:prstGeom prst="rect">
                <a:avLst/>
              </a:prstGeom>
            </p:spPr>
          </p:pic>
        </p:grpSp>
        <p:grpSp>
          <p:nvGrpSpPr>
            <p:cNvPr id="11" name="Groupe 10"/>
            <p:cNvGrpSpPr/>
            <p:nvPr/>
          </p:nvGrpSpPr>
          <p:grpSpPr>
            <a:xfrm>
              <a:off x="5549044" y="3870920"/>
              <a:ext cx="2716560" cy="1358280"/>
              <a:chOff x="5549044" y="2471700"/>
              <a:chExt cx="2716560" cy="1358280"/>
            </a:xfrm>
          </p:grpSpPr>
          <p:pic>
            <p:nvPicPr>
              <p:cNvPr id="12" name="Image 1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49044" y="2471700"/>
                <a:ext cx="1358280" cy="1358280"/>
              </a:xfrm>
              <a:prstGeom prst="rect">
                <a:avLst/>
              </a:prstGeom>
            </p:spPr>
          </p:pic>
          <p:pic>
            <p:nvPicPr>
              <p:cNvPr id="13" name="Image 1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7324" y="2471700"/>
                <a:ext cx="1358280" cy="1358280"/>
              </a:xfrm>
              <a:prstGeom prst="rect">
                <a:avLst/>
              </a:prstGeom>
            </p:spPr>
          </p:pic>
        </p:grpSp>
      </p:grpSp>
      <p:sp>
        <p:nvSpPr>
          <p:cNvPr id="15" name="Double flèche horizontale 14"/>
          <p:cNvSpPr/>
          <p:nvPr/>
        </p:nvSpPr>
        <p:spPr>
          <a:xfrm>
            <a:off x="3049960" y="3487249"/>
            <a:ext cx="3125960" cy="648072"/>
          </a:xfrm>
          <a:prstGeom prst="left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983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Assembleur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50</a:t>
            </a:fld>
            <a:endParaRPr lang="fr-BE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Les assembleurs contiennent en général :</a:t>
            </a:r>
          </a:p>
          <a:p>
            <a:pPr lvl="1"/>
            <a:r>
              <a:rPr lang="fr-FR" dirty="0" smtClean="0"/>
              <a:t>MOVE/PUSH/POP : des instructions pour déplacer des données</a:t>
            </a:r>
          </a:p>
          <a:p>
            <a:pPr lvl="1"/>
            <a:r>
              <a:rPr lang="fr-FR" dirty="0" smtClean="0"/>
              <a:t>ADD/SUB/MUL/DIV : des opérations mathématiques</a:t>
            </a:r>
          </a:p>
          <a:p>
            <a:pPr lvl="1"/>
            <a:r>
              <a:rPr lang="fr-FR" dirty="0" smtClean="0"/>
              <a:t>OR/XOR/AND/NOT : des opérations logiques</a:t>
            </a:r>
          </a:p>
          <a:p>
            <a:pPr lvl="1"/>
            <a:r>
              <a:rPr lang="fr-FR" dirty="0" smtClean="0"/>
              <a:t>ROT/SWITCH/SWAP : des rotations et décalages</a:t>
            </a:r>
          </a:p>
          <a:p>
            <a:pPr lvl="1"/>
            <a:r>
              <a:rPr lang="fr-FR" dirty="0" smtClean="0"/>
              <a:t>TEST/CMP : des instructions mettant à jour les flags internes</a:t>
            </a:r>
          </a:p>
          <a:p>
            <a:pPr lvl="1"/>
            <a:r>
              <a:rPr lang="fr-FR" dirty="0" smtClean="0"/>
              <a:t>JUMP/BRANCH/CALL : des instructions pour se déplacer dans le code avec ou sans condition</a:t>
            </a:r>
          </a:p>
          <a:p>
            <a:pPr lvl="1"/>
            <a:r>
              <a:rPr lang="fr-FR" dirty="0" smtClean="0"/>
              <a:t>INT : des instructions pour déclencher des interruptions sur le processeur lui-même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9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Programmes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/>
          </a:bodyPr>
          <a:lstStyle/>
          <a:p>
            <a:r>
              <a:rPr lang="fr-FR" dirty="0" smtClean="0"/>
              <a:t>Les programmes sont des suites d’instructions</a:t>
            </a:r>
          </a:p>
          <a:p>
            <a:endParaRPr lang="fr-FR" dirty="0"/>
          </a:p>
          <a:p>
            <a:r>
              <a:rPr lang="fr-FR" dirty="0" smtClean="0"/>
              <a:t>Le </a:t>
            </a:r>
            <a:r>
              <a:rPr lang="fr-FR" dirty="0"/>
              <a:t>code, pour être exécuté, doit être placé en </a:t>
            </a:r>
            <a:r>
              <a:rPr lang="fr-FR" dirty="0" smtClean="0"/>
              <a:t>mémoire</a:t>
            </a:r>
            <a:endParaRPr lang="fr-FR" dirty="0"/>
          </a:p>
          <a:p>
            <a:endParaRPr lang="fr-FR" dirty="0"/>
          </a:p>
          <a:p>
            <a:r>
              <a:rPr lang="fr-FR" dirty="0"/>
              <a:t>Sans système d'exploitation, on écrit les programmes dans des ROM (Read-</a:t>
            </a:r>
            <a:r>
              <a:rPr lang="fr-FR" dirty="0" err="1"/>
              <a:t>Only</a:t>
            </a:r>
            <a:r>
              <a:rPr lang="fr-FR" dirty="0"/>
              <a:t> Memory</a:t>
            </a:r>
            <a:r>
              <a:rPr lang="fr-FR" dirty="0" smtClean="0"/>
              <a:t>).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313668"/>
            <a:ext cx="3672408" cy="506766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489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Boot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smtClean="0"/>
              <a:t>Lorsque </a:t>
            </a:r>
            <a:r>
              <a:rPr lang="fr-FR" dirty="0"/>
              <a:t>le processeur est allumé, celui-ci démarre l'exécution du code en lisant une adresse fixée par le </a:t>
            </a:r>
            <a:r>
              <a:rPr lang="fr-FR" dirty="0" smtClean="0"/>
              <a:t>constructeur</a:t>
            </a:r>
          </a:p>
          <a:p>
            <a:pPr lvl="1"/>
            <a:r>
              <a:rPr lang="fr-FR" dirty="0" smtClean="0"/>
              <a:t>un </a:t>
            </a:r>
            <a:r>
              <a:rPr lang="fr-FR" dirty="0"/>
              <a:t>z80 démarre l'exécution à l'adresse </a:t>
            </a:r>
            <a:r>
              <a:rPr lang="fr-FR" dirty="0" smtClean="0"/>
              <a:t>0</a:t>
            </a:r>
          </a:p>
          <a:p>
            <a:pPr lvl="1"/>
            <a:r>
              <a:rPr lang="fr-FR" dirty="0" smtClean="0"/>
              <a:t>un </a:t>
            </a:r>
            <a:r>
              <a:rPr lang="fr-FR" dirty="0"/>
              <a:t>6502 va récupérer deux mots de 8 bits à des adresses fixées pour constituer la première adresse du </a:t>
            </a:r>
            <a:r>
              <a:rPr lang="fr-FR" dirty="0" smtClean="0"/>
              <a:t>code</a:t>
            </a:r>
          </a:p>
          <a:p>
            <a:pPr lvl="1"/>
            <a:r>
              <a:rPr lang="fr-FR" dirty="0" smtClean="0"/>
              <a:t>etc...</a:t>
            </a:r>
            <a:endParaRPr lang="fr-FR" dirty="0"/>
          </a:p>
          <a:p>
            <a:endParaRPr lang="fr-FR" dirty="0"/>
          </a:p>
          <a:p>
            <a:r>
              <a:rPr lang="fr-FR" dirty="0"/>
              <a:t>Ce que l'on appelle le "boot", c'est la procédure où le système d'exploitation est chargé en mémoire par le processeur grâce à un programme écrit en </a:t>
            </a:r>
            <a:r>
              <a:rPr lang="fr-FR" dirty="0" smtClean="0"/>
              <a:t>ROM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le cas du PC, cette ROM s'appelle le BIOS ou </a:t>
            </a:r>
            <a:r>
              <a:rPr lang="fr-FR" dirty="0" smtClean="0"/>
              <a:t>UEFI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73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Chargement des Programmes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Lorsque des développeurs écrivent des programmes, les compilent, et les exécutent, c'est au système d'exploitation de charger le code en mémoire.</a:t>
            </a:r>
          </a:p>
          <a:p>
            <a:endParaRPr lang="fr-FR" dirty="0"/>
          </a:p>
          <a:p>
            <a:r>
              <a:rPr lang="fr-FR" dirty="0"/>
              <a:t>Le rôle des compilateurs est donc de traduire le code (C, C++, ...) en langage machine dans un fichier, pour que le système d'exploitation puisse le charger en mémoire et démarrer l'exécution.</a:t>
            </a:r>
          </a:p>
          <a:p>
            <a:endParaRPr lang="fr-FR" dirty="0"/>
          </a:p>
          <a:p>
            <a:r>
              <a:rPr lang="fr-FR" dirty="0"/>
              <a:t>Pour lancer un programme, le système d'exploitation va rechercher le fichier sur le périphérique de stockage, copier son contenu en mémoire, et "sauter" à  l'adresse de la 1ère ligne du code compilé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9834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37" y="44624"/>
            <a:ext cx="8331327" cy="640871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096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Modes Utilisateur &amp; Superviseur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5482952" cy="4525963"/>
          </a:xfrm>
        </p:spPr>
        <p:txBody>
          <a:bodyPr>
            <a:normAutofit fontScale="92500"/>
          </a:bodyPr>
          <a:lstStyle/>
          <a:p>
            <a:r>
              <a:rPr lang="fr-FR" dirty="0"/>
              <a:t>Afin d'empêcher certains programmes d'écraser d'autres programmes (comme l'OS, par exemple), des protections ont été ajoutées avec le temps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interdiction </a:t>
            </a:r>
            <a:r>
              <a:rPr lang="fr-FR" dirty="0"/>
              <a:t>d'écrire dans la mémoire utilisée par un autre </a:t>
            </a:r>
            <a:r>
              <a:rPr lang="fr-FR" dirty="0" smtClean="0"/>
              <a:t>programme</a:t>
            </a:r>
          </a:p>
          <a:p>
            <a:pPr lvl="1"/>
            <a:r>
              <a:rPr lang="fr-FR" dirty="0" smtClean="0"/>
              <a:t>instructions </a:t>
            </a:r>
            <a:r>
              <a:rPr lang="fr-FR" dirty="0"/>
              <a:t>réservées à </a:t>
            </a:r>
            <a:r>
              <a:rPr lang="fr-FR" dirty="0" smtClean="0"/>
              <a:t>l'OS</a:t>
            </a:r>
          </a:p>
          <a:p>
            <a:pPr lvl="1"/>
            <a:r>
              <a:rPr lang="fr-FR" dirty="0" smtClean="0"/>
              <a:t>interdiction </a:t>
            </a:r>
            <a:r>
              <a:rPr lang="fr-FR" dirty="0"/>
              <a:t>d'exécuter certaines parties de la </a:t>
            </a:r>
            <a:r>
              <a:rPr lang="fr-FR" dirty="0" smtClean="0"/>
              <a:t>mémoire</a:t>
            </a:r>
          </a:p>
          <a:p>
            <a:pPr lvl="1"/>
            <a:r>
              <a:rPr lang="fr-FR" dirty="0" smtClean="0"/>
              <a:t>...</a:t>
            </a:r>
            <a:endParaRPr lang="fr-FR" dirty="0"/>
          </a:p>
          <a:p>
            <a:endParaRPr lang="fr-FR" dirty="0"/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382" y="1258872"/>
            <a:ext cx="2939114" cy="5122456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962278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Modes Utilisateur &amp; Superviseur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Les processeurs sont souvent dotés de "modes" dans lesquels des protections sont actives</a:t>
            </a:r>
            <a:r>
              <a:rPr lang="fr-FR" dirty="0" smtClean="0"/>
              <a:t>.</a:t>
            </a:r>
          </a:p>
          <a:p>
            <a:endParaRPr lang="fr-FR" dirty="0"/>
          </a:p>
          <a:p>
            <a:r>
              <a:rPr lang="fr-FR" dirty="0" smtClean="0"/>
              <a:t>Typiquement :</a:t>
            </a:r>
          </a:p>
          <a:p>
            <a:pPr lvl="1"/>
            <a:r>
              <a:rPr lang="fr-FR" dirty="0" smtClean="0"/>
              <a:t>le </a:t>
            </a:r>
            <a:r>
              <a:rPr lang="fr-FR" dirty="0"/>
              <a:t>processeur fonctionne en mode "utilisateur" pour l'exécution classique des </a:t>
            </a:r>
            <a:r>
              <a:rPr lang="fr-FR" dirty="0" smtClean="0"/>
              <a:t>programmes</a:t>
            </a:r>
          </a:p>
          <a:p>
            <a:pPr lvl="1"/>
            <a:r>
              <a:rPr lang="fr-FR" dirty="0" smtClean="0"/>
              <a:t>puis </a:t>
            </a:r>
            <a:r>
              <a:rPr lang="fr-FR" dirty="0"/>
              <a:t>il passe en mode "superviseur" lorsque des fonctions de l'OS sont nécessaires</a:t>
            </a:r>
            <a:r>
              <a:rPr lang="fr-FR" dirty="0" smtClean="0"/>
              <a:t>.</a:t>
            </a:r>
          </a:p>
          <a:p>
            <a:pPr lvl="1"/>
            <a:endParaRPr lang="fr-FR" dirty="0"/>
          </a:p>
          <a:p>
            <a:r>
              <a:rPr lang="fr-FR" dirty="0"/>
              <a:t>Le mode "utilisateur" empêche d'accéder à certaines zones mémoire, alors que le mode "superviseur" autorise tout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4123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Modes Utilisateur &amp; Superviseur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Le </a:t>
            </a:r>
            <a:r>
              <a:rPr lang="fr-FR" dirty="0"/>
              <a:t>mode est codé dans un </a:t>
            </a:r>
            <a:r>
              <a:rPr lang="fr-FR" dirty="0" smtClean="0"/>
              <a:t>flag du processeur</a:t>
            </a:r>
          </a:p>
          <a:p>
            <a:pPr lvl="1"/>
            <a:r>
              <a:rPr lang="fr-FR" dirty="0" smtClean="0"/>
              <a:t>toute </a:t>
            </a:r>
            <a:r>
              <a:rPr lang="fr-FR" dirty="0"/>
              <a:t>opération nécessitant des droits va vérifier si le bit est actif ou </a:t>
            </a:r>
            <a:r>
              <a:rPr lang="fr-FR" dirty="0" smtClean="0"/>
              <a:t>non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Certaines </a:t>
            </a:r>
            <a:r>
              <a:rPr lang="fr-FR" dirty="0"/>
              <a:t>instructions </a:t>
            </a:r>
            <a:r>
              <a:rPr lang="fr-FR" dirty="0" smtClean="0"/>
              <a:t>activent ou désactivent </a:t>
            </a:r>
            <a:r>
              <a:rPr lang="fr-FR" dirty="0"/>
              <a:t>ce </a:t>
            </a:r>
            <a:r>
              <a:rPr lang="fr-FR" dirty="0" smtClean="0"/>
              <a:t>flag</a:t>
            </a:r>
          </a:p>
          <a:p>
            <a:pPr lvl="1"/>
            <a:r>
              <a:rPr lang="fr-FR" dirty="0" smtClean="0"/>
              <a:t>Indirectement : l’instruction qui émet une interruption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45445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Mémoire Virtuelle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Dans un but d'extension de la mémoire, mais aussi de protection, la "mémoire virtuelle" est un mécanisme supplémentaire dans les ordinateurs.</a:t>
            </a:r>
          </a:p>
          <a:p>
            <a:endParaRPr lang="fr-FR" dirty="0"/>
          </a:p>
          <a:p>
            <a:r>
              <a:rPr lang="fr-FR" dirty="0"/>
              <a:t>Au sein du code exécuté dans le processeur, les adresses utilisées (adresses virtuelles) ne correspondent pas directement à celles sur le bus d'adresse (adresses physiques).</a:t>
            </a:r>
          </a:p>
          <a:p>
            <a:r>
              <a:rPr lang="fr-FR" dirty="0"/>
              <a:t>Une table contient la correspondance entre les adresses virtuelles et les adresses physiques : la "table de pages".</a:t>
            </a:r>
          </a:p>
          <a:p>
            <a:endParaRPr lang="fr-FR" dirty="0"/>
          </a:p>
          <a:p>
            <a:r>
              <a:rPr lang="fr-FR" dirty="0"/>
              <a:t>Les adresses virtuelles sont traduites en adresses physiques grâce à la "MMU" (Memory Management Unit).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55785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85" y="35523"/>
            <a:ext cx="7307123" cy="6561829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982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smtClean="0"/>
              <a:t>Les Composants Minimaux d’un Ordinateur</a:t>
            </a:r>
            <a:endParaRPr lang="fr-FR" sz="3600" dirty="0"/>
          </a:p>
        </p:txBody>
      </p:sp>
      <p:sp>
        <p:nvSpPr>
          <p:cNvPr id="16" name="Espace réservé du contenu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Processeur :</a:t>
            </a:r>
          </a:p>
          <a:p>
            <a:pPr lvl="1"/>
            <a:r>
              <a:rPr lang="fr-FR" dirty="0" smtClean="0"/>
              <a:t>Exécute des instructions</a:t>
            </a:r>
          </a:p>
          <a:p>
            <a:pPr lvl="1"/>
            <a:r>
              <a:rPr lang="fr-FR" dirty="0"/>
              <a:t>Manipule des </a:t>
            </a:r>
            <a:r>
              <a:rPr lang="fr-FR" dirty="0" smtClean="0"/>
              <a:t>données</a:t>
            </a:r>
          </a:p>
          <a:p>
            <a:pPr lvl="1"/>
            <a:r>
              <a:rPr lang="fr-FR" dirty="0" smtClean="0"/>
              <a:t>Manipule des adresses en mémoire</a:t>
            </a:r>
          </a:p>
          <a:p>
            <a:endParaRPr lang="fr-FR" dirty="0"/>
          </a:p>
          <a:p>
            <a:r>
              <a:rPr lang="fr-FR" dirty="0" smtClean="0"/>
              <a:t>Mémoire :</a:t>
            </a:r>
          </a:p>
          <a:p>
            <a:pPr lvl="1"/>
            <a:r>
              <a:rPr lang="fr-FR" dirty="0" smtClean="0"/>
              <a:t>Contient des données à des adresses précises</a:t>
            </a:r>
          </a:p>
          <a:p>
            <a:pPr lvl="1"/>
            <a:r>
              <a:rPr lang="fr-FR" dirty="0" smtClean="0"/>
              <a:t>Extrait ou Met à jour les données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097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Mémoire Virtuelle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Les adresses mémoires sont regroupées sous forme de "pages".</a:t>
            </a:r>
          </a:p>
          <a:p>
            <a:r>
              <a:rPr lang="fr-FR" dirty="0"/>
              <a:t>En général une page contient 4Ko, par exemple de l'adresse 0 à 4095.</a:t>
            </a:r>
          </a:p>
          <a:p>
            <a:endParaRPr lang="fr-FR" dirty="0"/>
          </a:p>
          <a:p>
            <a:r>
              <a:rPr lang="fr-FR" dirty="0"/>
              <a:t>Les adresses virtuelles encodent un numéro de page, et un décalage sur cette page.</a:t>
            </a:r>
          </a:p>
          <a:p>
            <a:r>
              <a:rPr lang="fr-FR" dirty="0"/>
              <a:t>La MMU effectue le calcul et utilise la table de pages pour retrouver l'emplacement de la page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10406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16632"/>
            <a:ext cx="9067215" cy="6225679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619492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Mémoire Virtuelle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Il arrive que les pages ne soient pas retrouvées dans la mémoire physique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soit </a:t>
            </a:r>
            <a:r>
              <a:rPr lang="fr-FR" dirty="0"/>
              <a:t>la table des pages indique que la page voulue est stockée sur un disque </a:t>
            </a:r>
            <a:r>
              <a:rPr lang="fr-FR" dirty="0" smtClean="0"/>
              <a:t>dur</a:t>
            </a:r>
            <a:br>
              <a:rPr lang="fr-FR" dirty="0" smtClean="0"/>
            </a:br>
            <a:r>
              <a:rPr lang="fr-FR" dirty="0" smtClean="0"/>
              <a:t>(le </a:t>
            </a:r>
            <a:r>
              <a:rPr lang="fr-FR" dirty="0"/>
              <a:t>"swap", et c'est à l'OS d'aller la </a:t>
            </a:r>
            <a:r>
              <a:rPr lang="fr-FR" dirty="0" smtClean="0"/>
              <a:t>récupérer)</a:t>
            </a:r>
          </a:p>
          <a:p>
            <a:pPr lvl="1"/>
            <a:r>
              <a:rPr lang="fr-FR" dirty="0" smtClean="0"/>
              <a:t>soit </a:t>
            </a:r>
            <a:r>
              <a:rPr lang="fr-FR" dirty="0"/>
              <a:t>la page est invalide, et une erreur sera </a:t>
            </a:r>
            <a:r>
              <a:rPr lang="fr-FR" dirty="0" smtClean="0"/>
              <a:t>renvoyée</a:t>
            </a:r>
            <a:br>
              <a:rPr lang="fr-FR" dirty="0" smtClean="0"/>
            </a:br>
            <a:r>
              <a:rPr lang="fr-FR" dirty="0" smtClean="0"/>
              <a:t>(sur </a:t>
            </a:r>
            <a:r>
              <a:rPr lang="fr-FR" dirty="0"/>
              <a:t>Linux, le célèbre "Segmentation </a:t>
            </a:r>
            <a:r>
              <a:rPr lang="fr-FR" dirty="0" err="1"/>
              <a:t>Fault</a:t>
            </a:r>
            <a:r>
              <a:rPr lang="fr-FR" dirty="0" smtClean="0"/>
              <a:t>")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960410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Mémoire Virtuelle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1988840"/>
            <a:ext cx="9251029" cy="3600400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356760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Mémoire Virtuelle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Ce </a:t>
            </a:r>
            <a:r>
              <a:rPr lang="fr-FR" dirty="0"/>
              <a:t>mécanisme peut être utilisé pour permettre à plusieurs programmes d'utiliser l'intégralité de l'espace d'adressage, sans s'écraser mutuellement : leurs pages seront stockées sur le disque dur.</a:t>
            </a:r>
          </a:p>
          <a:p>
            <a:endParaRPr lang="fr-FR" dirty="0"/>
          </a:p>
          <a:p>
            <a:r>
              <a:rPr lang="fr-FR" dirty="0"/>
              <a:t>Seul l'OS dispose des droits pour écrire dans la table des pages.</a:t>
            </a:r>
          </a:p>
          <a:p>
            <a:r>
              <a:rPr lang="fr-FR" dirty="0"/>
              <a:t>Pour protéger les pages, des "flags" sont ajoutés dans la table.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82843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Machine de Turing &amp; Ordinateur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65</a:t>
            </a:fld>
            <a:endParaRPr lang="fr-BE"/>
          </a:p>
        </p:txBody>
      </p:sp>
      <p:graphicFrame>
        <p:nvGraphicFramePr>
          <p:cNvPr id="22" name="Tableau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930505"/>
              </p:ext>
            </p:extLst>
          </p:nvPr>
        </p:nvGraphicFramePr>
        <p:xfrm>
          <a:off x="107504" y="1412777"/>
          <a:ext cx="8928992" cy="476760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92488"/>
                <a:gridCol w="4536504"/>
              </a:tblGrid>
              <a:tr h="474303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fr-FR" sz="1800" dirty="0" smtClean="0"/>
                        <a:t>Machine abstraite composée de 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>
                        <a:buNone/>
                      </a:pPr>
                      <a:r>
                        <a:rPr lang="fr-FR" dirty="0" smtClean="0"/>
                        <a:t> : Machine concrète composée de</a:t>
                      </a:r>
                    </a:p>
                  </a:txBody>
                  <a:tcPr/>
                </a:tc>
              </a:tr>
              <a:tr h="10378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/>
                        <a:t>Un ruban infini composé de cases</a:t>
                      </a:r>
                      <a:r>
                        <a:rPr lang="fr-FR" sz="1800" dirty="0" smtClean="0"/>
                        <a:t/>
                      </a:r>
                      <a:br>
                        <a:rPr lang="fr-FR" sz="1800" dirty="0" smtClean="0"/>
                      </a:br>
                      <a:r>
                        <a:rPr lang="fr-FR" sz="1800" dirty="0" smtClean="0"/>
                        <a:t>(contenant un symbole chacune)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/>
                        <a:t>La mémoire / L’espace d’adressage</a:t>
                      </a:r>
                      <a:r>
                        <a:rPr lang="fr-FR" b="1" dirty="0" smtClean="0"/>
                        <a:t/>
                      </a:r>
                      <a:br>
                        <a:rPr lang="fr-FR" b="1" dirty="0" smtClean="0"/>
                      </a:br>
                      <a:r>
                        <a:rPr lang="fr-FR" dirty="0" smtClean="0"/>
                        <a:t>(tableau fini de cases)</a:t>
                      </a:r>
                    </a:p>
                  </a:txBody>
                  <a:tcPr/>
                </a:tc>
              </a:tr>
              <a:tr h="10548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/>
                        <a:t>Une tête de lecture/écriture</a:t>
                      </a:r>
                      <a:r>
                        <a:rPr lang="fr-FR" sz="1800" dirty="0" smtClean="0"/>
                        <a:t/>
                      </a:r>
                      <a:br>
                        <a:rPr lang="fr-FR" sz="1800" dirty="0" smtClean="0"/>
                      </a:br>
                      <a:r>
                        <a:rPr lang="fr-FR" sz="1800" dirty="0" smtClean="0"/>
                        <a:t>(lit/écrit dans une case du ruban à la fois)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/>
                        <a:t>Un processeur</a:t>
                      </a:r>
                    </a:p>
                    <a:p>
                      <a:pPr algn="r"/>
                      <a:r>
                        <a:rPr lang="fr-FR" dirty="0" smtClean="0"/>
                        <a:t>(exécute des instructions,</a:t>
                      </a:r>
                      <a:r>
                        <a:rPr lang="fr-FR" baseline="0" dirty="0" smtClean="0"/>
                        <a:t> ou</a:t>
                      </a:r>
                      <a:br>
                        <a:rPr lang="fr-FR" baseline="0" dirty="0" smtClean="0"/>
                      </a:br>
                      <a:r>
                        <a:rPr lang="fr-FR" dirty="0" smtClean="0"/>
                        <a:t>lit</a:t>
                      </a:r>
                      <a:r>
                        <a:rPr lang="fr-FR" baseline="0" dirty="0" smtClean="0"/>
                        <a:t> &amp; écrit en mémoire)</a:t>
                      </a:r>
                      <a:endParaRPr lang="fr-FR" dirty="0"/>
                    </a:p>
                  </a:txBody>
                  <a:tcPr/>
                </a:tc>
              </a:tr>
              <a:tr h="10676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/>
                        <a:t>Un registre d’état</a:t>
                      </a:r>
                      <a:r>
                        <a:rPr lang="fr-FR" sz="1800" dirty="0" smtClean="0"/>
                        <a:t/>
                      </a:r>
                      <a:br>
                        <a:rPr lang="fr-FR" sz="1800" dirty="0" smtClean="0"/>
                      </a:br>
                      <a:r>
                        <a:rPr lang="fr-FR" sz="1800" dirty="0" smtClean="0"/>
                        <a:t>(mémorise l’état courant de la machine)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/>
                        <a:t>Le registre PC du processeur</a:t>
                      </a:r>
                    </a:p>
                    <a:p>
                      <a:pPr algn="r"/>
                      <a:r>
                        <a:rPr lang="fr-FR" dirty="0" smtClean="0"/>
                        <a:t>(mémorise l’@</a:t>
                      </a:r>
                      <a:r>
                        <a:rPr lang="fr-FR" baseline="0" dirty="0" smtClean="0"/>
                        <a:t> de l’instruction courante)</a:t>
                      </a:r>
                      <a:endParaRPr lang="fr-FR" dirty="0"/>
                    </a:p>
                  </a:txBody>
                  <a:tcPr/>
                </a:tc>
              </a:tr>
              <a:tr h="113288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1" dirty="0" smtClean="0"/>
                        <a:t>Une table d’actions</a:t>
                      </a:r>
                      <a:r>
                        <a:rPr lang="fr-FR" sz="2000" dirty="0" smtClean="0"/>
                        <a:t/>
                      </a:r>
                      <a:br>
                        <a:rPr lang="fr-FR" sz="2000" dirty="0" smtClean="0"/>
                      </a:br>
                      <a:r>
                        <a:rPr lang="fr-FR" sz="1800" dirty="0" smtClean="0"/>
                        <a:t>(explique quel symbole écrire,</a:t>
                      </a:r>
                      <a:r>
                        <a:rPr lang="fr-FR" sz="1800" baseline="0" dirty="0" smtClean="0"/>
                        <a:t> </a:t>
                      </a:r>
                      <a:r>
                        <a:rPr lang="fr-FR" sz="1800" dirty="0" smtClean="0"/>
                        <a:t>et</a:t>
                      </a:r>
                      <a:br>
                        <a:rPr lang="fr-FR" sz="1800" dirty="0" smtClean="0"/>
                      </a:br>
                      <a:r>
                        <a:rPr lang="fr-FR" sz="1800" dirty="0" smtClean="0"/>
                        <a:t>comment déplacer le ruban)</a:t>
                      </a:r>
                      <a:endParaRPr lang="fr-FR" sz="20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 b="1" dirty="0" smtClean="0"/>
                        <a:t>L’Assembleur / Le Jeu d’Instructions</a:t>
                      </a:r>
                      <a:endParaRPr lang="fr-FR" sz="1800" b="1" dirty="0" smtClean="0"/>
                    </a:p>
                    <a:p>
                      <a:pPr algn="r"/>
                      <a:r>
                        <a:rPr lang="fr-FR" sz="1800" dirty="0" smtClean="0"/>
                        <a:t>(contient l’ensemble des instructions possible)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480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Composants d’un Ordinateurs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Carte Mère :</a:t>
            </a:r>
          </a:p>
          <a:p>
            <a:pPr lvl="1"/>
            <a:r>
              <a:rPr lang="fr-FR" dirty="0" smtClean="0"/>
              <a:t>Nombre max de CPU</a:t>
            </a:r>
          </a:p>
          <a:p>
            <a:pPr lvl="1"/>
            <a:r>
              <a:rPr lang="fr-FR" dirty="0" smtClean="0"/>
              <a:t>Nombre max de Mémoire</a:t>
            </a:r>
          </a:p>
          <a:p>
            <a:pPr lvl="1"/>
            <a:r>
              <a:rPr lang="fr-FR" dirty="0" smtClean="0"/>
              <a:t>Nombre max de Périphériques</a:t>
            </a:r>
          </a:p>
          <a:p>
            <a:pPr lvl="1"/>
            <a:r>
              <a:rPr lang="fr-FR" dirty="0" smtClean="0"/>
              <a:t>Horloge commune pour fonctionner</a:t>
            </a:r>
          </a:p>
          <a:p>
            <a:endParaRPr lang="fr-FR" dirty="0" smtClean="0"/>
          </a:p>
          <a:p>
            <a:r>
              <a:rPr lang="fr-FR" dirty="0" smtClean="0"/>
              <a:t>Périphériques :</a:t>
            </a:r>
          </a:p>
          <a:p>
            <a:pPr lvl="1"/>
            <a:r>
              <a:rPr lang="fr-FR" dirty="0" smtClean="0"/>
              <a:t>Entrée </a:t>
            </a:r>
            <a:r>
              <a:rPr lang="fr-FR" sz="2200" dirty="0" smtClean="0"/>
              <a:t>(clavier, souris, scanner, …)</a:t>
            </a:r>
          </a:p>
          <a:p>
            <a:pPr lvl="1"/>
            <a:r>
              <a:rPr lang="fr-FR" dirty="0" smtClean="0"/>
              <a:t>Sortie </a:t>
            </a:r>
            <a:r>
              <a:rPr lang="fr-FR" sz="2200" dirty="0" smtClean="0"/>
              <a:t>(écran/carte graphique, imprimante, …)</a:t>
            </a:r>
          </a:p>
          <a:p>
            <a:pPr lvl="1"/>
            <a:r>
              <a:rPr lang="fr-FR" dirty="0" smtClean="0"/>
              <a:t>Entrée &amp; Sortie </a:t>
            </a:r>
            <a:r>
              <a:rPr lang="fr-FR" sz="2200" dirty="0" smtClean="0"/>
              <a:t>(disques durs, graveurs disques,</a:t>
            </a:r>
            <a:br>
              <a:rPr lang="fr-FR" sz="2200" dirty="0" smtClean="0"/>
            </a:br>
            <a:r>
              <a:rPr lang="fr-FR" sz="2200" dirty="0" smtClean="0"/>
              <a:t>carte son, contrôleurs réseau, contrôleurs USB, …)</a:t>
            </a:r>
            <a:endParaRPr lang="fr-FR" sz="22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124744"/>
            <a:ext cx="2520280" cy="2798467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167064"/>
            <a:ext cx="1214264" cy="121426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160" y="4149080"/>
            <a:ext cx="931168" cy="9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2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Ordinateurs</a:t>
            </a:r>
            <a:endParaRPr lang="fr-FR" dirty="0"/>
          </a:p>
        </p:txBody>
      </p:sp>
      <p:sp>
        <p:nvSpPr>
          <p:cNvPr id="10" name="Espace réservé du contenu 9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smtClean="0"/>
              <a:t>Anciennement, il y avait 3 classes d’ordinateurs :</a:t>
            </a:r>
          </a:p>
          <a:p>
            <a:pPr lvl="1"/>
            <a:r>
              <a:rPr lang="fr-FR" dirty="0" smtClean="0"/>
              <a:t>Mainframes </a:t>
            </a:r>
            <a:r>
              <a:rPr lang="fr-FR" sz="2400" dirty="0" smtClean="0"/>
              <a:t>(IBM, …)</a:t>
            </a:r>
          </a:p>
          <a:p>
            <a:pPr lvl="1"/>
            <a:r>
              <a:rPr lang="fr-FR" dirty="0" err="1" smtClean="0"/>
              <a:t>Minis</a:t>
            </a:r>
            <a:r>
              <a:rPr lang="fr-FR" dirty="0" smtClean="0"/>
              <a:t> </a:t>
            </a:r>
            <a:r>
              <a:rPr lang="fr-FR" sz="2400" dirty="0" smtClean="0"/>
              <a:t>(IBM, HP, Oracle, SGI, …)</a:t>
            </a:r>
          </a:p>
          <a:p>
            <a:pPr lvl="1"/>
            <a:r>
              <a:rPr lang="fr-FR" dirty="0" smtClean="0"/>
              <a:t>Micros </a:t>
            </a:r>
            <a:r>
              <a:rPr lang="fr-FR" sz="2400" dirty="0" smtClean="0"/>
              <a:t>(Lenovo, HP, Sony, Asus, Acer, …)</a:t>
            </a:r>
          </a:p>
          <a:p>
            <a:endParaRPr lang="fr-FR" dirty="0" smtClean="0"/>
          </a:p>
          <a:p>
            <a:r>
              <a:rPr lang="fr-FR" dirty="0" smtClean="0"/>
              <a:t>Quelques autres « classes » :</a:t>
            </a:r>
          </a:p>
          <a:p>
            <a:pPr lvl="1"/>
            <a:r>
              <a:rPr lang="fr-FR" dirty="0" smtClean="0"/>
              <a:t>« Nanos » / Smartphones </a:t>
            </a:r>
            <a:r>
              <a:rPr lang="fr-FR" sz="2400" dirty="0" smtClean="0"/>
              <a:t>(Apple, Samsung, …)</a:t>
            </a:r>
          </a:p>
          <a:p>
            <a:pPr lvl="1"/>
            <a:r>
              <a:rPr lang="fr-FR" dirty="0" smtClean="0"/>
              <a:t>« Nanos » / Embarqués </a:t>
            </a:r>
            <a:r>
              <a:rPr lang="fr-FR" sz="2400" dirty="0" smtClean="0"/>
              <a:t>(Texas Instrument, </a:t>
            </a:r>
            <a:r>
              <a:rPr lang="fr-FR" sz="2400" dirty="0" err="1" smtClean="0"/>
              <a:t>Atmel</a:t>
            </a:r>
            <a:r>
              <a:rPr lang="fr-FR" sz="2400" dirty="0" smtClean="0"/>
              <a:t>, …)</a:t>
            </a:r>
            <a:endParaRPr lang="fr-FR" dirty="0"/>
          </a:p>
          <a:p>
            <a:pPr lvl="1"/>
            <a:r>
              <a:rPr lang="fr-FR" dirty="0" err="1" smtClean="0"/>
              <a:t>Super-Calculateurs</a:t>
            </a:r>
            <a:r>
              <a:rPr lang="fr-FR" dirty="0" smtClean="0"/>
              <a:t> </a:t>
            </a:r>
            <a:r>
              <a:rPr lang="fr-FR" sz="2400" dirty="0" smtClean="0"/>
              <a:t>(IBM, HP, SGI, </a:t>
            </a:r>
            <a:r>
              <a:rPr lang="fr-FR" sz="2400" dirty="0" err="1" smtClean="0"/>
              <a:t>Cray</a:t>
            </a:r>
            <a:r>
              <a:rPr lang="fr-FR" sz="2400" dirty="0" smtClean="0"/>
              <a:t>, Bull, …)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84696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dirty="0" smtClean="0"/>
              <a:t>Les Micro-Ordinateurs</a:t>
            </a:r>
            <a:endParaRPr lang="fr-FR" sz="4000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03" y="1393395"/>
            <a:ext cx="2971943" cy="2539661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EC4ED-9ADB-459B-9964-5F6F95640105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3323260"/>
            <a:ext cx="2914052" cy="2914052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33056"/>
            <a:ext cx="3019169" cy="2448272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412776"/>
            <a:ext cx="4081036" cy="1795656"/>
          </a:xfrm>
          <a:prstGeom prst="rect">
            <a:avLst/>
          </a:prstGeom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5005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1462</TotalTime>
  <Words>2512</Words>
  <Application>Microsoft Office PowerPoint</Application>
  <PresentationFormat>Affichage à l'écran (4:3)</PresentationFormat>
  <Paragraphs>566</Paragraphs>
  <Slides>65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65</vt:i4>
      </vt:variant>
    </vt:vector>
  </HeadingPairs>
  <TitlesOfParts>
    <vt:vector size="66" baseType="lpstr">
      <vt:lpstr>Thème Office</vt:lpstr>
      <vt:lpstr>Architecture des Ordinateurs et Systèmes d’Exploitation</vt:lpstr>
      <vt:lpstr>Machine de Turing</vt:lpstr>
      <vt:lpstr>Machine de Turing</vt:lpstr>
      <vt:lpstr>Machine de Turing</vt:lpstr>
      <vt:lpstr>Les Composants Minimaux d’un Ordinateur</vt:lpstr>
      <vt:lpstr>Les Composants Minimaux d’un Ordinateur</vt:lpstr>
      <vt:lpstr>Les Composants d’un Ordinateurs</vt:lpstr>
      <vt:lpstr>Les Ordinateurs</vt:lpstr>
      <vt:lpstr>Les Micro-Ordinateurs</vt:lpstr>
      <vt:lpstr>Les Mini-Ordinateurs</vt:lpstr>
      <vt:lpstr>Les Mainframes</vt:lpstr>
      <vt:lpstr>Les Super-Ordinateurs (Super Calculateurs)</vt:lpstr>
      <vt:lpstr>Les Classes d’Ordinateurs</vt:lpstr>
      <vt:lpstr>Architecture Générale</vt:lpstr>
      <vt:lpstr>Présentation PowerPoint</vt:lpstr>
      <vt:lpstr>Références Bibliographiques</vt:lpstr>
      <vt:lpstr>Standards / Définition</vt:lpstr>
      <vt:lpstr>Taille des Mots / Words</vt:lpstr>
      <vt:lpstr>Taille des Mots / Words</vt:lpstr>
      <vt:lpstr>Les 3 Bus</vt:lpstr>
      <vt:lpstr>Les 3 Bus</vt:lpstr>
      <vt:lpstr>La taille des bus</vt:lpstr>
      <vt:lpstr>La Mémoire</vt:lpstr>
      <vt:lpstr>La Mémoire</vt:lpstr>
      <vt:lpstr>La Mémoire</vt:lpstr>
      <vt:lpstr>Exemple de Lecture en Mémoire</vt:lpstr>
      <vt:lpstr>Exemple d’Écriture en Mémoire</vt:lpstr>
      <vt:lpstr>La Mémoire &amp; Pointeurs C</vt:lpstr>
      <vt:lpstr>La Mémoire &amp; Pointeurs C</vt:lpstr>
      <vt:lpstr>La Mémoire &amp; Pointeurs C</vt:lpstr>
      <vt:lpstr>Espace d’Adressage</vt:lpstr>
      <vt:lpstr>Espace d’Adressage et C</vt:lpstr>
      <vt:lpstr>La Pile / Stack</vt:lpstr>
      <vt:lpstr>La Pile / Stack</vt:lpstr>
      <vt:lpstr>Les Interruptions</vt:lpstr>
      <vt:lpstr>Les Interruptions</vt:lpstr>
      <vt:lpstr>Les Interruptions</vt:lpstr>
      <vt:lpstr>Les Interruptions</vt:lpstr>
      <vt:lpstr>Les Interruptions</vt:lpstr>
      <vt:lpstr>Les Interruptions</vt:lpstr>
      <vt:lpstr>Les Interruptions</vt:lpstr>
      <vt:lpstr>Les Interruptions</vt:lpstr>
      <vt:lpstr>Les Registres</vt:lpstr>
      <vt:lpstr>Les Registres</vt:lpstr>
      <vt:lpstr>Les Flags</vt:lpstr>
      <vt:lpstr>Assembleur</vt:lpstr>
      <vt:lpstr>Présentation PowerPoint</vt:lpstr>
      <vt:lpstr>Assembleur &amp; C</vt:lpstr>
      <vt:lpstr>Assembleur &amp; C</vt:lpstr>
      <vt:lpstr>Assembleur</vt:lpstr>
      <vt:lpstr>Programmes</vt:lpstr>
      <vt:lpstr>Boot</vt:lpstr>
      <vt:lpstr>Chargement des Programmes</vt:lpstr>
      <vt:lpstr>Présentation PowerPoint</vt:lpstr>
      <vt:lpstr>Modes Utilisateur &amp; Superviseur</vt:lpstr>
      <vt:lpstr>Modes Utilisateur &amp; Superviseur</vt:lpstr>
      <vt:lpstr>Modes Utilisateur &amp; Superviseur</vt:lpstr>
      <vt:lpstr>Mémoire Virtuelle</vt:lpstr>
      <vt:lpstr>Présentation PowerPoint</vt:lpstr>
      <vt:lpstr>Mémoire Virtuelle</vt:lpstr>
      <vt:lpstr>Présentation PowerPoint</vt:lpstr>
      <vt:lpstr>Mémoire Virtuelle</vt:lpstr>
      <vt:lpstr>Mémoire Virtuelle</vt:lpstr>
      <vt:lpstr>Mémoire Virtuelle</vt:lpstr>
      <vt:lpstr>Machine de Turing &amp; Ordinateur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 Ordinateurs et Systèmes d’Exploitation</dc:title>
  <dc:creator>Metalman</dc:creator>
  <cp:lastModifiedBy>Fabrice BOISSIER</cp:lastModifiedBy>
  <cp:revision>268</cp:revision>
  <dcterms:created xsi:type="dcterms:W3CDTF">2017-08-22T10:38:15Z</dcterms:created>
  <dcterms:modified xsi:type="dcterms:W3CDTF">2017-09-25T14:25:40Z</dcterms:modified>
</cp:coreProperties>
</file>