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91" r:id="rId4"/>
    <p:sldId id="290" r:id="rId5"/>
    <p:sldId id="259" r:id="rId6"/>
    <p:sldId id="264" r:id="rId7"/>
    <p:sldId id="261" r:id="rId8"/>
    <p:sldId id="260" r:id="rId9"/>
    <p:sldId id="263" r:id="rId10"/>
    <p:sldId id="262" r:id="rId11"/>
    <p:sldId id="281" r:id="rId12"/>
    <p:sldId id="282" r:id="rId13"/>
    <p:sldId id="265" r:id="rId14"/>
    <p:sldId id="266" r:id="rId15"/>
    <p:sldId id="267" r:id="rId16"/>
    <p:sldId id="283" r:id="rId17"/>
    <p:sldId id="268" r:id="rId18"/>
    <p:sldId id="270" r:id="rId19"/>
    <p:sldId id="274" r:id="rId20"/>
    <p:sldId id="280" r:id="rId21"/>
    <p:sldId id="272" r:id="rId22"/>
    <p:sldId id="271" r:id="rId23"/>
    <p:sldId id="273" r:id="rId24"/>
    <p:sldId id="275" r:id="rId25"/>
    <p:sldId id="276" r:id="rId26"/>
    <p:sldId id="277" r:id="rId27"/>
    <p:sldId id="278" r:id="rId28"/>
    <p:sldId id="279" r:id="rId29"/>
    <p:sldId id="284" r:id="rId30"/>
    <p:sldId id="285" r:id="rId31"/>
    <p:sldId id="286" r:id="rId32"/>
    <p:sldId id="288" r:id="rId33"/>
    <p:sldId id="289" r:id="rId3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52F47384-CA32-4203-9CEE-1F4E36A5DEDA}">
          <p14:sldIdLst>
            <p14:sldId id="256"/>
          </p14:sldIdLst>
        </p14:section>
        <p14:section name="Nombres Signes &amp; Non-Signes" id="{CD74CB8D-34EF-4B5B-B558-F7FEF6D929F1}">
          <p14:sldIdLst>
            <p14:sldId id="257"/>
            <p14:sldId id="291"/>
            <p14:sldId id="290"/>
            <p14:sldId id="259"/>
            <p14:sldId id="264"/>
            <p14:sldId id="261"/>
            <p14:sldId id="260"/>
            <p14:sldId id="263"/>
            <p14:sldId id="262"/>
            <p14:sldId id="281"/>
            <p14:sldId id="282"/>
          </p14:sldIdLst>
        </p14:section>
        <p14:section name="Binaire, Octal, Hexadecimal" id="{8BE12772-A3F7-4C71-8BBE-1C067740A97E}">
          <p14:sldIdLst>
            <p14:sldId id="265"/>
            <p14:sldId id="266"/>
            <p14:sldId id="267"/>
            <p14:sldId id="283"/>
          </p14:sldIdLst>
        </p14:section>
        <p14:section name="Vocabulaire" id="{B78B25A8-2A55-4A20-82E2-87F18C5F17DE}">
          <p14:sldIdLst>
            <p14:sldId id="268"/>
            <p14:sldId id="270"/>
            <p14:sldId id="274"/>
            <p14:sldId id="280"/>
          </p14:sldIdLst>
        </p14:section>
        <p14:section name="Flottants &amp; Double" id="{B15C1A39-D529-41A6-813D-776CB0AB2C7F}">
          <p14:sldIdLst>
            <p14:sldId id="272"/>
            <p14:sldId id="271"/>
            <p14:sldId id="273"/>
            <p14:sldId id="275"/>
          </p14:sldIdLst>
        </p14:section>
        <p14:section name="Unites" id="{BD5371A3-0E9B-439B-B1DD-246767FE732C}">
          <p14:sldIdLst>
            <p14:sldId id="276"/>
            <p14:sldId id="277"/>
            <p14:sldId id="278"/>
            <p14:sldId id="279"/>
          </p14:sldIdLst>
        </p14:section>
        <p14:section name="Encodages" id="{AB231168-BD0E-4F6C-BE2E-C10D0885A331}">
          <p14:sldIdLst>
            <p14:sldId id="284"/>
            <p14:sldId id="285"/>
            <p14:sldId id="286"/>
            <p14:sldId id="288"/>
            <p14:sldId id="28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6DB60-2DB2-4D0D-9487-5C08693D64D7}" type="datetimeFigureOut">
              <a:rPr lang="fr-FR" smtClean="0"/>
              <a:t>06/10/2017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B2C9C-0EC0-4B14-99E9-FD781252235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6140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3B2C9C-0EC0-4B14-99E9-FD781252235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5154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404664"/>
            <a:ext cx="7772400" cy="1827634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Architecture </a:t>
            </a:r>
            <a:r>
              <a:rPr lang="fr-FR" dirty="0"/>
              <a:t>des </a:t>
            </a:r>
            <a:r>
              <a:rPr lang="fr-FR" dirty="0" smtClean="0"/>
              <a:t>Ordinateurs</a:t>
            </a:r>
            <a:br>
              <a:rPr lang="fr-FR" dirty="0" smtClean="0"/>
            </a:br>
            <a:r>
              <a:rPr lang="fr-FR" dirty="0" smtClean="0"/>
              <a:t>et</a:t>
            </a:r>
            <a:br>
              <a:rPr lang="fr-FR" dirty="0" smtClean="0"/>
            </a:br>
            <a:r>
              <a:rPr lang="fr-FR" dirty="0" smtClean="0"/>
              <a:t>Systèmes d’Exploitation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4149080"/>
            <a:ext cx="6400800" cy="1489720"/>
          </a:xfrm>
        </p:spPr>
        <p:txBody>
          <a:bodyPr>
            <a:normAutofit lnSpcReduction="10000"/>
          </a:bodyPr>
          <a:lstStyle/>
          <a:p>
            <a:r>
              <a:rPr lang="fr-FR" sz="2400" dirty="0"/>
              <a:t>Fabrice BOISSIER &amp; Elena KUSHNAREVA </a:t>
            </a:r>
            <a:br>
              <a:rPr lang="fr-FR" sz="2400" dirty="0"/>
            </a:br>
            <a:r>
              <a:rPr lang="fr-FR" sz="2400" dirty="0"/>
              <a:t>2017/2018</a:t>
            </a:r>
          </a:p>
          <a:p>
            <a:r>
              <a:rPr lang="fr-FR" sz="2400" dirty="0"/>
              <a:t>fabrice.boissier@gmail.com</a:t>
            </a:r>
            <a:br>
              <a:rPr lang="fr-FR" sz="2400" dirty="0"/>
            </a:br>
            <a:r>
              <a:rPr lang="fr-FR" sz="2400" dirty="0"/>
              <a:t>elena.kushnareva@malix.univ-paris1.fr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683568" y="2924944"/>
            <a:ext cx="777686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 smtClean="0"/>
              <a:t>Partie 1 : Architecture des Ordinateurs</a:t>
            </a:r>
            <a:br>
              <a:rPr lang="fr-FR" sz="3200" b="1" dirty="0" smtClean="0"/>
            </a:br>
            <a:r>
              <a:rPr lang="fr-FR" sz="3200" b="1" dirty="0" smtClean="0"/>
              <a:t>Introduction &amp; Rappels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3754223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Entiers non-signés :</a:t>
            </a:r>
            <a:br>
              <a:rPr lang="fr-FR" dirty="0" smtClean="0"/>
            </a:br>
            <a:r>
              <a:rPr lang="fr-FR" dirty="0" smtClean="0"/>
              <a:t>Valeur minimale sur N bits = 0</a:t>
            </a:r>
            <a:br>
              <a:rPr lang="fr-FR" dirty="0" smtClean="0"/>
            </a:br>
            <a:r>
              <a:rPr lang="fr-FR" dirty="0" smtClean="0"/>
              <a:t>Valeur maximale sur N bits = 2^(n) – 1</a:t>
            </a:r>
            <a:br>
              <a:rPr lang="fr-FR" dirty="0" smtClean="0"/>
            </a:br>
            <a:r>
              <a:rPr lang="fr-FR" dirty="0" smtClean="0"/>
              <a:t>Nombre de valeurs codées sur N bits : 2^n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lvl="1" indent="-342900">
              <a:buFont typeface="Arial" pitchFamily="34" charset="0"/>
              <a:buChar char="•"/>
            </a:pPr>
            <a:endParaRPr lang="fr-FR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Entiers signés :	1 bit réservé au signe</a:t>
            </a:r>
            <a:br>
              <a:rPr lang="fr-FR" dirty="0" smtClean="0"/>
            </a:br>
            <a:r>
              <a:rPr lang="fr-FR" dirty="0" smtClean="0"/>
              <a:t>Valeur minimale sur N bits = -2^(n-1)</a:t>
            </a:r>
            <a:br>
              <a:rPr lang="fr-FR" dirty="0" smtClean="0"/>
            </a:br>
            <a:r>
              <a:rPr lang="fr-FR" dirty="0" smtClean="0"/>
              <a:t>Valeur maximale sur N bits = 2^(n-1) </a:t>
            </a:r>
            <a:r>
              <a:rPr lang="fr-FR" dirty="0"/>
              <a:t>–</a:t>
            </a:r>
            <a:r>
              <a:rPr lang="fr-FR" dirty="0" smtClean="0"/>
              <a:t> 1</a:t>
            </a:r>
            <a:br>
              <a:rPr lang="fr-FR" dirty="0" smtClean="0"/>
            </a:br>
            <a:r>
              <a:rPr lang="fr-FR" dirty="0" smtClean="0"/>
              <a:t>Nombre de valeurs codées sur N bits : 2^n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10</a:t>
            </a:fld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6804248" y="1196752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dirty="0"/>
              <a:t>Exemple sur 8 bits :</a:t>
            </a:r>
          </a:p>
          <a:p>
            <a:pPr algn="ctr">
              <a:lnSpc>
                <a:spcPct val="200000"/>
              </a:lnSpc>
            </a:pPr>
            <a:r>
              <a:rPr lang="fr-FR" dirty="0"/>
              <a:t>0</a:t>
            </a:r>
          </a:p>
          <a:p>
            <a:pPr algn="ctr">
              <a:lnSpc>
                <a:spcPct val="200000"/>
              </a:lnSpc>
            </a:pPr>
            <a:r>
              <a:rPr lang="fr-FR" dirty="0"/>
              <a:t>2^8 – 1 = 255</a:t>
            </a:r>
            <a:br>
              <a:rPr lang="fr-FR" dirty="0"/>
            </a:br>
            <a:r>
              <a:rPr lang="fr-FR" dirty="0"/>
              <a:t>2^8 = </a:t>
            </a:r>
            <a:r>
              <a:rPr lang="fr-FR" dirty="0" smtClean="0"/>
              <a:t>256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6804248" y="4077072"/>
            <a:ext cx="233975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fr-FR" dirty="0"/>
              <a:t>Exemple sur 8 bits :</a:t>
            </a:r>
          </a:p>
          <a:p>
            <a:pPr algn="ctr">
              <a:lnSpc>
                <a:spcPct val="200000"/>
              </a:lnSpc>
            </a:pPr>
            <a:r>
              <a:rPr lang="fr-FR" dirty="0" smtClean="0"/>
              <a:t>-2^(7) = -128</a:t>
            </a:r>
            <a:endParaRPr lang="fr-FR" dirty="0"/>
          </a:p>
          <a:p>
            <a:pPr algn="ctr">
              <a:lnSpc>
                <a:spcPct val="200000"/>
              </a:lnSpc>
            </a:pPr>
            <a:r>
              <a:rPr lang="fr-FR" dirty="0" smtClean="0"/>
              <a:t>2^7 </a:t>
            </a:r>
            <a:r>
              <a:rPr lang="fr-FR" dirty="0"/>
              <a:t>– 1 = </a:t>
            </a:r>
            <a:r>
              <a:rPr lang="fr-FR" dirty="0" smtClean="0"/>
              <a:t>127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2^8 = </a:t>
            </a:r>
            <a:r>
              <a:rPr lang="fr-FR" dirty="0" smtClean="0"/>
              <a:t>256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91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Convertir : binaire -&gt; décimal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" indent="-457200"/>
            <a:r>
              <a:rPr lang="fr-FR" dirty="0" smtClean="0"/>
              <a:t>Nombres Positifs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% 0110 </a:t>
            </a:r>
            <a:r>
              <a:rPr lang="fr-FR" dirty="0" smtClean="0"/>
              <a:t>1101 : multiplier par puissances de 2</a:t>
            </a:r>
          </a:p>
          <a:p>
            <a:pPr marL="857250" lvl="2" indent="-457200"/>
            <a:r>
              <a:rPr lang="fr-FR" dirty="0" smtClean="0"/>
              <a:t>0 + 64 + 32 + 0 + 8 + 4 + 0 + 1 = 109</a:t>
            </a:r>
          </a:p>
          <a:p>
            <a:pPr marL="57150" indent="-457200"/>
            <a:endParaRPr lang="fr-FR" dirty="0"/>
          </a:p>
          <a:p>
            <a:pPr marL="57150" indent="-457200"/>
            <a:r>
              <a:rPr lang="fr-FR" dirty="0" smtClean="0"/>
              <a:t>Nombres Négatifs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% 1110 </a:t>
            </a:r>
            <a:r>
              <a:rPr lang="fr-FR" dirty="0" smtClean="0"/>
              <a:t>1110 :</a:t>
            </a:r>
          </a:p>
          <a:p>
            <a:pPr marL="857250" lvl="2" indent="-457200">
              <a:buFont typeface="+mj-lt"/>
              <a:buAutoNum type="arabicPeriod"/>
            </a:pPr>
            <a:r>
              <a:rPr lang="fr-FR" dirty="0" smtClean="0"/>
              <a:t>Faire complément à 1 : </a:t>
            </a:r>
            <a:r>
              <a:rPr lang="fr-FR" dirty="0" smtClean="0"/>
              <a:t>0001 </a:t>
            </a:r>
            <a:r>
              <a:rPr lang="fr-FR" dirty="0" smtClean="0"/>
              <a:t>0001</a:t>
            </a:r>
          </a:p>
          <a:p>
            <a:pPr marL="857250" lvl="2" indent="-457200">
              <a:buFont typeface="+mj-lt"/>
              <a:buAutoNum type="arabicPeriod"/>
            </a:pPr>
            <a:r>
              <a:rPr lang="fr-FR" dirty="0" smtClean="0"/>
              <a:t>Ajouter +1 : </a:t>
            </a:r>
            <a:r>
              <a:rPr lang="fr-FR" dirty="0" smtClean="0"/>
              <a:t>0001 </a:t>
            </a:r>
            <a:r>
              <a:rPr lang="fr-FR" dirty="0" smtClean="0"/>
              <a:t>0010</a:t>
            </a:r>
          </a:p>
          <a:p>
            <a:pPr marL="857250" lvl="2" indent="-457200">
              <a:buFont typeface="+mj-lt"/>
              <a:buAutoNum type="arabicPeriod"/>
            </a:pPr>
            <a:r>
              <a:rPr lang="fr-FR" dirty="0" smtClean="0"/>
              <a:t>Convertir : 2 + 16 = 18</a:t>
            </a:r>
          </a:p>
          <a:p>
            <a:pPr marL="857250" lvl="2" indent="-457200">
              <a:buFont typeface="+mj-lt"/>
              <a:buAutoNum type="arabicPeriod"/>
            </a:pPr>
            <a:r>
              <a:rPr lang="fr-FR" dirty="0" smtClean="0"/>
              <a:t>Résultat : -18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8844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Convertir : décimal -&gt; binaire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77500" lnSpcReduction="20000"/>
          </a:bodyPr>
          <a:lstStyle/>
          <a:p>
            <a:pPr marL="57150" indent="-457200"/>
            <a:r>
              <a:rPr lang="fr-FR" dirty="0" smtClean="0"/>
              <a:t>Nombres Positifs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2800" b="1" dirty="0" smtClean="0"/>
              <a:t>108</a:t>
            </a:r>
            <a:r>
              <a:rPr lang="fr-FR" sz="2800" dirty="0" smtClean="0"/>
              <a:t> : Faire divisions par 2 successives, et conserver restes</a:t>
            </a:r>
          </a:p>
          <a:p>
            <a:pPr marL="400050" lvl="2" indent="0">
              <a:buNone/>
            </a:pPr>
            <a:r>
              <a:rPr lang="fr-FR" dirty="0"/>
              <a:t>108 / 2</a:t>
            </a:r>
          </a:p>
          <a:p>
            <a:pPr marL="400050" lvl="2" indent="0">
              <a:buNone/>
            </a:pPr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fr-FR" b="1" dirty="0"/>
              <a:t>0</a:t>
            </a:r>
            <a:r>
              <a:rPr lang="fr-FR" dirty="0"/>
              <a:t>   </a:t>
            </a:r>
            <a:r>
              <a:rPr lang="fr-FR" dirty="0" smtClean="0"/>
              <a:t>   54 </a:t>
            </a:r>
            <a:r>
              <a:rPr lang="fr-FR" dirty="0"/>
              <a:t>/ 2</a:t>
            </a:r>
          </a:p>
          <a:p>
            <a:pPr marL="400050" lvl="2" indent="0">
              <a:buNone/>
            </a:pPr>
            <a:r>
              <a:rPr lang="fr-FR" dirty="0"/>
              <a:t>       </a:t>
            </a:r>
            <a:r>
              <a:rPr lang="fr-FR" dirty="0" smtClean="0"/>
              <a:t>        </a:t>
            </a:r>
            <a:r>
              <a:rPr lang="fr-FR" b="1" dirty="0" smtClean="0"/>
              <a:t>0</a:t>
            </a:r>
            <a:r>
              <a:rPr lang="fr-FR" dirty="0" smtClean="0"/>
              <a:t>   </a:t>
            </a:r>
            <a:r>
              <a:rPr lang="fr-FR" dirty="0"/>
              <a:t>27 / 2</a:t>
            </a:r>
          </a:p>
          <a:p>
            <a:pPr marL="400050" lvl="2" indent="0">
              <a:buNone/>
            </a:pPr>
            <a:r>
              <a:rPr lang="fr-FR" dirty="0"/>
              <a:t>            </a:t>
            </a:r>
            <a:r>
              <a:rPr lang="fr-FR" dirty="0" smtClean="0"/>
              <a:t>           </a:t>
            </a:r>
            <a:r>
              <a:rPr lang="fr-FR" b="1" dirty="0" smtClean="0"/>
              <a:t>1</a:t>
            </a:r>
            <a:r>
              <a:rPr lang="fr-FR" dirty="0" smtClean="0"/>
              <a:t>   </a:t>
            </a:r>
            <a:r>
              <a:rPr lang="fr-FR" dirty="0"/>
              <a:t>13 / 2</a:t>
            </a:r>
          </a:p>
          <a:p>
            <a:pPr marL="400050" lvl="2" indent="0">
              <a:buNone/>
            </a:pPr>
            <a:r>
              <a:rPr lang="fr-FR" dirty="0"/>
              <a:t>                 </a:t>
            </a:r>
            <a:r>
              <a:rPr lang="fr-FR" dirty="0" smtClean="0"/>
              <a:t>             </a:t>
            </a:r>
            <a:r>
              <a:rPr lang="fr-FR" b="1" dirty="0" smtClean="0"/>
              <a:t>1</a:t>
            </a:r>
            <a:r>
              <a:rPr lang="fr-FR" dirty="0" smtClean="0"/>
              <a:t>   </a:t>
            </a:r>
            <a:r>
              <a:rPr lang="fr-FR" dirty="0"/>
              <a:t>6 / 2</a:t>
            </a:r>
          </a:p>
          <a:p>
            <a:pPr marL="400050" lvl="2" indent="0">
              <a:buNone/>
            </a:pPr>
            <a:r>
              <a:rPr lang="fr-FR" dirty="0"/>
              <a:t>                     </a:t>
            </a:r>
            <a:r>
              <a:rPr lang="fr-FR" dirty="0" smtClean="0"/>
              <a:t>               </a:t>
            </a:r>
            <a:r>
              <a:rPr lang="fr-FR" b="1" dirty="0" smtClean="0"/>
              <a:t>0</a:t>
            </a:r>
            <a:r>
              <a:rPr lang="fr-FR" dirty="0" smtClean="0"/>
              <a:t>   </a:t>
            </a:r>
            <a:r>
              <a:rPr lang="fr-FR" dirty="0"/>
              <a:t>3 / 2</a:t>
            </a:r>
          </a:p>
          <a:p>
            <a:pPr marL="400050" lvl="2" indent="0">
              <a:buNone/>
            </a:pPr>
            <a:r>
              <a:rPr lang="fr-FR" dirty="0"/>
              <a:t>                         </a:t>
            </a:r>
            <a:r>
              <a:rPr lang="fr-FR" dirty="0" smtClean="0"/>
              <a:t>                 </a:t>
            </a:r>
            <a:r>
              <a:rPr lang="fr-FR" b="1" dirty="0" smtClean="0"/>
              <a:t>1 </a:t>
            </a:r>
            <a:r>
              <a:rPr lang="fr-FR" dirty="0" smtClean="0"/>
              <a:t>  </a:t>
            </a:r>
            <a:r>
              <a:rPr lang="fr-FR" b="1" dirty="0" smtClean="0"/>
              <a:t>1</a:t>
            </a:r>
            <a:r>
              <a:rPr lang="fr-FR" dirty="0" smtClean="0"/>
              <a:t>	=&gt;	110 1100  =  </a:t>
            </a:r>
            <a:r>
              <a:rPr lang="fr-FR" dirty="0" smtClean="0"/>
              <a:t>% </a:t>
            </a:r>
            <a:r>
              <a:rPr lang="fr-FR" b="1" dirty="0" smtClean="0"/>
              <a:t>0110 </a:t>
            </a:r>
            <a:r>
              <a:rPr lang="fr-FR" b="1" dirty="0" smtClean="0"/>
              <a:t>1100</a:t>
            </a:r>
            <a:endParaRPr lang="fr-FR" b="1" dirty="0"/>
          </a:p>
          <a:p>
            <a:pPr marL="57150" indent="-457200"/>
            <a:endParaRPr lang="fr-FR" dirty="0" smtClean="0"/>
          </a:p>
          <a:p>
            <a:pPr marL="57150" indent="-457200"/>
            <a:r>
              <a:rPr lang="fr-FR" dirty="0" smtClean="0"/>
              <a:t>Nombres Négatifs :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sz="2800" b="1" dirty="0" smtClean="0"/>
              <a:t>-42 </a:t>
            </a:r>
            <a:r>
              <a:rPr lang="fr-FR" sz="2800" dirty="0" smtClean="0"/>
              <a:t>: Prendre positif, complément à 1, ajouter 1</a:t>
            </a:r>
            <a:r>
              <a:rPr lang="fr-FR" sz="1600" dirty="0"/>
              <a:t/>
            </a:r>
            <a:br>
              <a:rPr lang="fr-FR" sz="1600" dirty="0"/>
            </a:br>
            <a:r>
              <a:rPr lang="fr-FR" sz="1600" dirty="0" smtClean="0"/>
              <a:t> </a:t>
            </a:r>
            <a:r>
              <a:rPr lang="fr-FR" sz="2300" dirty="0" smtClean="0"/>
              <a:t/>
            </a:r>
            <a:br>
              <a:rPr lang="fr-FR" sz="2300" dirty="0" smtClean="0"/>
            </a:br>
            <a:r>
              <a:rPr lang="fr-FR" sz="2300" dirty="0" smtClean="0"/>
              <a:t> 		42 	=&gt; 	</a:t>
            </a:r>
            <a:r>
              <a:rPr lang="fr-F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0010 1010</a:t>
            </a:r>
            <a:r>
              <a:rPr lang="fr-FR" sz="2300" dirty="0" smtClean="0"/>
              <a:t/>
            </a:r>
            <a:br>
              <a:rPr lang="fr-FR" sz="2300" dirty="0" smtClean="0"/>
            </a:br>
            <a:r>
              <a:rPr lang="fr-FR" sz="2300" dirty="0" smtClean="0"/>
              <a:t>  complément à 1 de 42	=&gt;	</a:t>
            </a:r>
            <a:r>
              <a:rPr lang="fr-F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1101 0101</a:t>
            </a:r>
            <a:r>
              <a:rPr lang="fr-FR" sz="2300" dirty="0"/>
              <a:t/>
            </a:r>
            <a:br>
              <a:rPr lang="fr-FR" sz="2300" dirty="0"/>
            </a:br>
            <a:r>
              <a:rPr lang="fr-FR" sz="2300" dirty="0" smtClean="0"/>
              <a:t>  (complément à 1 de 42) +1	=&gt;	</a:t>
            </a:r>
            <a:r>
              <a:rPr lang="fr-FR" sz="23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1101 0110	</a:t>
            </a:r>
            <a:r>
              <a:rPr lang="fr-FR" sz="2300" dirty="0" smtClean="0">
                <a:cs typeface="Courier New" panose="02070309020205020404" pitchFamily="49" charset="0"/>
              </a:rPr>
              <a:t>=&gt;	</a:t>
            </a:r>
            <a:r>
              <a:rPr lang="fr-FR" sz="2300" dirty="0" smtClean="0">
                <a:cs typeface="Courier New" panose="02070309020205020404" pitchFamily="49" charset="0"/>
              </a:rPr>
              <a:t>% </a:t>
            </a:r>
            <a:r>
              <a:rPr lang="fr-FR" sz="2300" b="1" dirty="0" smtClean="0">
                <a:cs typeface="Courier New" panose="02070309020205020404" pitchFamily="49" charset="0"/>
              </a:rPr>
              <a:t>1101 </a:t>
            </a:r>
            <a:r>
              <a:rPr lang="fr-FR" sz="2300" b="1" dirty="0" smtClean="0">
                <a:cs typeface="Courier New" panose="02070309020205020404" pitchFamily="49" charset="0"/>
              </a:rPr>
              <a:t>0110</a:t>
            </a:r>
            <a:endParaRPr lang="fr-FR" sz="23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3895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Codage binaire (base 2) : de 0 à </a:t>
            </a:r>
            <a:r>
              <a:rPr lang="fr-FR" dirty="0" smtClean="0"/>
              <a:t>1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0, 1, 10, 11, 100, 101, 110, 111, 1000, …</a:t>
            </a:r>
            <a:br>
              <a:rPr lang="fr-FR" dirty="0" smtClean="0"/>
            </a:br>
            <a:endParaRPr lang="fr-F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Codage octal (base 8) : de 0 à 7</a:t>
            </a:r>
            <a:br>
              <a:rPr lang="fr-FR" dirty="0" smtClean="0"/>
            </a:br>
            <a:r>
              <a:rPr lang="fr-FR" dirty="0" smtClean="0"/>
              <a:t>0, 1, 2, 3, 4, 5, 6, 7, 10, 11, 12, …, 16, 17, 20, 21, …</a:t>
            </a:r>
            <a:br>
              <a:rPr lang="fr-FR" dirty="0" smtClean="0"/>
            </a:br>
            <a:endParaRPr lang="fr-F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Codage décimal (base 10) : de 0 à 9</a:t>
            </a:r>
            <a:br>
              <a:rPr lang="fr-FR" dirty="0" smtClean="0"/>
            </a:br>
            <a:r>
              <a:rPr lang="fr-FR" dirty="0" smtClean="0"/>
              <a:t>0, 1, 2, 3, 4, 5, 6, 7, 8, 9, 10, 11, …</a:t>
            </a:r>
            <a:br>
              <a:rPr lang="fr-FR" dirty="0" smtClean="0"/>
            </a:br>
            <a:endParaRPr lang="fr-F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Codage hexadécimal (base 16) : de 0 à F</a:t>
            </a:r>
            <a:br>
              <a:rPr lang="fr-FR" dirty="0" smtClean="0"/>
            </a:br>
            <a:r>
              <a:rPr lang="fr-FR" dirty="0" smtClean="0"/>
              <a:t>0, 1, 2, 3, 4, 5, 6, 7, 8, 9, A, B, C, D, E, F, 10, 11, 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583931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Exemple d’un entier dans plusieurs bases :</a:t>
            </a:r>
          </a:p>
          <a:p>
            <a:pPr marL="0" lvl="1" indent="0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Décimal : 42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Binaire : </a:t>
            </a:r>
            <a:r>
              <a:rPr lang="fr-FR" sz="2400" dirty="0" smtClean="0"/>
              <a:t>% 101010</a:t>
            </a:r>
            <a:r>
              <a:rPr lang="fr-FR" sz="2400" dirty="0" smtClean="0"/>
              <a:t>	(1 * 2^5 + 1 * 2^3 + 1 * 2^2 = 32 + 8 + 2)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Octal : 52		(5 * 8 + 2 = 40 + 2)</a:t>
            </a:r>
          </a:p>
          <a:p>
            <a:pPr marL="0" lvl="1" indent="0">
              <a:buNone/>
            </a:pP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dirty="0" smtClean="0"/>
              <a:t>Hexadécimal : </a:t>
            </a:r>
            <a:r>
              <a:rPr lang="fr-FR" sz="2400" dirty="0" smtClean="0"/>
              <a:t>$ 2A</a:t>
            </a:r>
            <a:r>
              <a:rPr lang="fr-FR" sz="2400" dirty="0" smtClean="0"/>
              <a:t>	(2 * 16 + 10 = 32 + 10)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14</a:t>
            </a:fld>
            <a:endParaRPr lang="fr-BE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429962"/>
              </p:ext>
            </p:extLst>
          </p:nvPr>
        </p:nvGraphicFramePr>
        <p:xfrm>
          <a:off x="1187624" y="5373216"/>
          <a:ext cx="6720416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20026"/>
                <a:gridCol w="420026"/>
                <a:gridCol w="420026"/>
                <a:gridCol w="420026"/>
                <a:gridCol w="420026"/>
                <a:gridCol w="420026"/>
                <a:gridCol w="420026"/>
                <a:gridCol w="420026"/>
                <a:gridCol w="420026"/>
                <a:gridCol w="420026"/>
                <a:gridCol w="420026"/>
                <a:gridCol w="420026"/>
                <a:gridCol w="420026"/>
                <a:gridCol w="420026"/>
                <a:gridCol w="420026"/>
                <a:gridCol w="420026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A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B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F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Hexadécimal : on convertit des paquets de 4 bits</a:t>
            </a:r>
          </a:p>
          <a:p>
            <a:pPr marL="0" lvl="1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</a:t>
            </a:r>
            <a:r>
              <a:rPr lang="fr-FR" dirty="0" smtClean="0"/>
              <a:t>% 0000 </a:t>
            </a:r>
            <a:r>
              <a:rPr lang="fr-FR" dirty="0" smtClean="0"/>
              <a:t>1111	=&gt;	</a:t>
            </a:r>
            <a:r>
              <a:rPr lang="fr-FR" dirty="0" smtClean="0"/>
              <a:t>$ 0F</a:t>
            </a:r>
            <a:r>
              <a:rPr lang="fr-FR" dirty="0" smtClean="0"/>
              <a:t>	=&gt;	15</a:t>
            </a:r>
            <a:br>
              <a:rPr lang="fr-FR" dirty="0" smtClean="0"/>
            </a:br>
            <a:r>
              <a:rPr lang="fr-FR" dirty="0" smtClean="0"/>
              <a:t>	</a:t>
            </a:r>
            <a:r>
              <a:rPr lang="fr-FR" dirty="0" smtClean="0"/>
              <a:t>% 1111 </a:t>
            </a:r>
            <a:r>
              <a:rPr lang="fr-FR" dirty="0" smtClean="0"/>
              <a:t>0000	=&gt;	</a:t>
            </a:r>
            <a:r>
              <a:rPr lang="fr-FR" dirty="0" smtClean="0"/>
              <a:t>$ F0</a:t>
            </a:r>
            <a:r>
              <a:rPr lang="fr-FR" dirty="0" smtClean="0"/>
              <a:t>	=&gt;	240	</a:t>
            </a:r>
          </a:p>
          <a:p>
            <a:pPr marL="0" lvl="1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	</a:t>
            </a:r>
            <a:r>
              <a:rPr lang="fr-FR" dirty="0" smtClean="0"/>
              <a:t>% 0000 </a:t>
            </a:r>
            <a:r>
              <a:rPr lang="fr-FR" dirty="0" smtClean="0"/>
              <a:t>0110 0110 0110	=&gt;	</a:t>
            </a:r>
            <a:r>
              <a:rPr lang="fr-FR" dirty="0" smtClean="0"/>
              <a:t>$ 0666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  <a:p>
            <a:pPr marL="0" lvl="1" indent="0">
              <a:buNone/>
            </a:pPr>
            <a:r>
              <a:rPr lang="fr-FR" dirty="0"/>
              <a:t>	</a:t>
            </a:r>
            <a:r>
              <a:rPr lang="fr-FR" dirty="0" smtClean="0"/>
              <a:t>$ DEAD </a:t>
            </a:r>
            <a:r>
              <a:rPr lang="fr-FR" dirty="0" smtClean="0"/>
              <a:t>BEEF	=&gt;	</a:t>
            </a:r>
            <a:r>
              <a:rPr lang="fr-FR" dirty="0" smtClean="0"/>
              <a:t>% 1101 </a:t>
            </a:r>
            <a:r>
              <a:rPr lang="fr-FR" dirty="0"/>
              <a:t>1110 </a:t>
            </a:r>
            <a:r>
              <a:rPr lang="fr-FR" dirty="0" smtClean="0"/>
              <a:t>1010 1101</a:t>
            </a:r>
            <a:br>
              <a:rPr lang="fr-FR" dirty="0" smtClean="0"/>
            </a:br>
            <a:r>
              <a:rPr lang="fr-FR" dirty="0" smtClean="0"/>
              <a:t>				</a:t>
            </a:r>
            <a:r>
              <a:rPr lang="fr-FR" dirty="0"/>
              <a:t>	</a:t>
            </a:r>
            <a:r>
              <a:rPr lang="fr-FR" dirty="0" smtClean="0"/>
              <a:t>% 1011 </a:t>
            </a:r>
            <a:r>
              <a:rPr lang="fr-FR" dirty="0"/>
              <a:t>1110 1110 </a:t>
            </a:r>
            <a:r>
              <a:rPr lang="fr-FR" dirty="0" smtClean="0"/>
              <a:t>1111</a:t>
            </a:r>
          </a:p>
          <a:p>
            <a:pPr marL="0" lvl="1" indent="0">
              <a:buNone/>
            </a:pP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15</a:t>
            </a:fld>
            <a:endParaRPr lang="fr-BE" dirty="0"/>
          </a:p>
        </p:txBody>
      </p:sp>
      <p:sp>
        <p:nvSpPr>
          <p:cNvPr id="7" name="ZoneTexte 6"/>
          <p:cNvSpPr txBox="1"/>
          <p:nvPr/>
        </p:nvSpPr>
        <p:spPr>
          <a:xfrm>
            <a:off x="1979712" y="346035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(8 bits)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2771800" y="4365104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(16 bits)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444208" y="57332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(32 bits)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424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Hexadécimal :</a:t>
            </a:r>
          </a:p>
          <a:p>
            <a:pPr marL="0" lvl="1" indent="0">
              <a:buNone/>
            </a:pPr>
            <a:r>
              <a:rPr lang="fr-FR" dirty="0" smtClean="0"/>
              <a:t>Nombre négatif si chiffre à gauche est supérieur à 7</a:t>
            </a:r>
          </a:p>
          <a:p>
            <a:pPr marL="0" lvl="1" indent="0">
              <a:buNone/>
            </a:pPr>
            <a:endParaRPr lang="fr-FR" dirty="0"/>
          </a:p>
          <a:p>
            <a:pPr marL="0" lvl="1" indent="0">
              <a:buNone/>
            </a:pPr>
            <a:r>
              <a:rPr lang="fr-FR" dirty="0" smtClean="0"/>
              <a:t>$ 70</a:t>
            </a:r>
            <a:r>
              <a:rPr lang="fr-FR" dirty="0" smtClean="0"/>
              <a:t>	=&gt;	</a:t>
            </a:r>
            <a:r>
              <a:rPr lang="fr-FR" dirty="0" smtClean="0"/>
              <a:t>% 0111 </a:t>
            </a:r>
            <a:r>
              <a:rPr lang="fr-FR" dirty="0" smtClean="0"/>
              <a:t>0000	=&gt;	112</a:t>
            </a:r>
          </a:p>
          <a:p>
            <a:pPr marL="0" lvl="1" indent="0">
              <a:buNone/>
            </a:pPr>
            <a:r>
              <a:rPr lang="fr-FR" dirty="0" smtClean="0"/>
              <a:t>$ 80</a:t>
            </a:r>
            <a:r>
              <a:rPr lang="fr-FR" dirty="0" smtClean="0"/>
              <a:t>	=&gt;	</a:t>
            </a:r>
            <a:r>
              <a:rPr lang="fr-FR" dirty="0" smtClean="0"/>
              <a:t>% 1000 </a:t>
            </a:r>
            <a:r>
              <a:rPr lang="fr-FR" dirty="0" smtClean="0"/>
              <a:t>0000	=&gt;	128 ou -128</a:t>
            </a:r>
          </a:p>
          <a:p>
            <a:pPr marL="0" lvl="1" indent="0">
              <a:buNone/>
            </a:pPr>
            <a:endParaRPr lang="fr-FR" dirty="0" smtClean="0"/>
          </a:p>
          <a:p>
            <a:pPr marL="0" lvl="1" indent="0">
              <a:buNone/>
            </a:pPr>
            <a:r>
              <a:rPr lang="fr-FR" dirty="0" smtClean="0"/>
              <a:t>$ 42</a:t>
            </a:r>
            <a:r>
              <a:rPr lang="fr-FR" dirty="0" smtClean="0"/>
              <a:t>	=&gt;	</a:t>
            </a:r>
            <a:r>
              <a:rPr lang="fr-FR" dirty="0" smtClean="0"/>
              <a:t>% 0100 </a:t>
            </a:r>
            <a:r>
              <a:rPr lang="fr-FR" dirty="0" smtClean="0"/>
              <a:t>0010	=&gt;	66</a:t>
            </a:r>
          </a:p>
          <a:p>
            <a:pPr marL="0" lvl="1" indent="0">
              <a:buNone/>
            </a:pPr>
            <a:r>
              <a:rPr lang="fr-FR" dirty="0" smtClean="0"/>
              <a:t>$ AB</a:t>
            </a:r>
            <a:r>
              <a:rPr lang="fr-FR" dirty="0" smtClean="0"/>
              <a:t>	=&gt;	</a:t>
            </a:r>
            <a:r>
              <a:rPr lang="fr-FR" dirty="0" smtClean="0"/>
              <a:t>% 1010 </a:t>
            </a:r>
            <a:r>
              <a:rPr lang="fr-FR" dirty="0" smtClean="0"/>
              <a:t>1011	=&gt;	171 ou -85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891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Incrémenter / Décrémenter :</a:t>
            </a:r>
            <a:br>
              <a:rPr lang="fr-FR" dirty="0" smtClean="0"/>
            </a:br>
            <a:r>
              <a:rPr lang="fr-FR" dirty="0" smtClean="0"/>
              <a:t>(</a:t>
            </a:r>
            <a:r>
              <a:rPr lang="fr-FR" dirty="0" err="1" smtClean="0"/>
              <a:t>Increase</a:t>
            </a:r>
            <a:r>
              <a:rPr lang="fr-FR" dirty="0" smtClean="0"/>
              <a:t> / </a:t>
            </a:r>
            <a:r>
              <a:rPr lang="fr-FR" dirty="0" err="1" smtClean="0"/>
              <a:t>Decrease</a:t>
            </a:r>
            <a:r>
              <a:rPr lang="fr-FR" dirty="0" smtClean="0"/>
              <a:t>)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Augmenter de 1 / Réduire de 1</a:t>
            </a:r>
          </a:p>
          <a:p>
            <a:pPr marL="0" lvl="1" indent="0">
              <a:buNone/>
            </a:pP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Incrémenter 42	=&gt;	42 + 1 = 43</a:t>
            </a:r>
          </a:p>
          <a:p>
            <a:pPr marL="0" lvl="1" indent="0">
              <a:buNone/>
            </a:pPr>
            <a:r>
              <a:rPr lang="fr-FR" dirty="0" smtClean="0"/>
              <a:t>Décrémenter 42	=&gt;	42 – 1 = 41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1139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70912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err="1" smtClean="0"/>
              <a:t>Overflow</a:t>
            </a:r>
            <a:r>
              <a:rPr lang="fr-FR" dirty="0" smtClean="0"/>
              <a:t> :</a:t>
            </a:r>
            <a:r>
              <a:rPr lang="fr-FR" dirty="0"/>
              <a:t> </a:t>
            </a:r>
            <a:r>
              <a:rPr lang="fr-FR" dirty="0" smtClean="0"/>
              <a:t>Dépassement de la valeur maximale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Sur 8 bits, prenons 255 en non-signé</a:t>
            </a:r>
            <a:r>
              <a:rPr lang="fr-FR" dirty="0"/>
              <a:t> </a:t>
            </a:r>
            <a:r>
              <a:rPr lang="fr-FR" dirty="0" smtClean="0"/>
              <a:t>: </a:t>
            </a:r>
            <a:r>
              <a:rPr lang="fr-FR" dirty="0" smtClean="0"/>
              <a:t>% 1111 </a:t>
            </a:r>
            <a:r>
              <a:rPr lang="fr-FR" dirty="0" smtClean="0"/>
              <a:t>1111</a:t>
            </a:r>
            <a:br>
              <a:rPr lang="fr-FR" dirty="0" smtClean="0"/>
            </a:br>
            <a:r>
              <a:rPr lang="fr-FR" dirty="0" smtClean="0"/>
              <a:t>Incrémentons-le ! (255 + 1 = 256)	     </a:t>
            </a:r>
            <a:r>
              <a:rPr lang="fr-FR" dirty="0" smtClean="0"/>
              <a:t>% 1111 </a:t>
            </a:r>
            <a:r>
              <a:rPr lang="fr-FR" dirty="0" smtClean="0"/>
              <a:t>1111 + 1</a:t>
            </a:r>
            <a:br>
              <a:rPr lang="fr-FR" dirty="0" smtClean="0"/>
            </a:br>
            <a:r>
              <a:rPr lang="fr-FR" dirty="0" smtClean="0"/>
              <a:t>% 0000 </a:t>
            </a:r>
            <a:r>
              <a:rPr lang="fr-FR" dirty="0" smtClean="0"/>
              <a:t>0000	=&gt; 255 + 1 = 0 (sur 8 bits)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On a fait un « </a:t>
            </a:r>
            <a:r>
              <a:rPr lang="fr-FR" dirty="0" err="1" smtClean="0"/>
              <a:t>overflow</a:t>
            </a:r>
            <a:r>
              <a:rPr lang="fr-FR" dirty="0" smtClean="0"/>
              <a:t> » (on a dépassé la valeur maximale)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Fonctionne sur les signés : sur 8 bits, 127 + 1 = -128</a:t>
            </a:r>
            <a:br>
              <a:rPr lang="fr-FR" dirty="0" smtClean="0"/>
            </a:br>
            <a:r>
              <a:rPr lang="fr-FR" dirty="0" smtClean="0"/>
              <a:t>				(sur N bits, MAX + 1 = MIN)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5476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err="1" smtClean="0"/>
              <a:t>NaN</a:t>
            </a:r>
            <a:r>
              <a:rPr lang="fr-FR" dirty="0" smtClean="0"/>
              <a:t> : Not A </a:t>
            </a:r>
            <a:r>
              <a:rPr lang="fr-FR" dirty="0" err="1" smtClean="0"/>
              <a:t>Number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Exception exprimant une valeur impossible à gérer.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Sur les entiers, il s’agit souvent des divisions par 0.</a:t>
            </a:r>
            <a:br>
              <a:rPr lang="fr-FR" dirty="0" smtClean="0"/>
            </a:br>
            <a:r>
              <a:rPr lang="fr-FR" dirty="0" smtClean="0"/>
              <a:t>(ou de la racine carrée d’un nombre négatif)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Sur les flottants, il s’agit des valeurs trop petites, ou du résultat d’opérations avec une valeur </a:t>
            </a:r>
            <a:r>
              <a:rPr lang="fr-FR" dirty="0" err="1" smtClean="0"/>
              <a:t>NaN</a:t>
            </a:r>
            <a:r>
              <a:rPr lang="fr-FR" dirty="0" smtClean="0"/>
              <a:t>.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19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01727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250000"/>
              </a:lnSpc>
            </a:pPr>
            <a:r>
              <a:rPr lang="fr-FR" sz="2800" dirty="0" smtClean="0"/>
              <a:t>Dans ce document :</a:t>
            </a:r>
          </a:p>
          <a:p>
            <a:pPr lvl="1">
              <a:lnSpc>
                <a:spcPct val="250000"/>
              </a:lnSpc>
            </a:pPr>
            <a:r>
              <a:rPr lang="fr-FR" sz="2400" dirty="0" smtClean="0"/>
              <a:t>Les nombres binaires sont précédés d’un caractère ‘ % ’</a:t>
            </a:r>
          </a:p>
          <a:p>
            <a:pPr lvl="1">
              <a:lnSpc>
                <a:spcPct val="250000"/>
              </a:lnSpc>
            </a:pPr>
            <a:r>
              <a:rPr lang="fr-FR" sz="2400" dirty="0" smtClean="0"/>
              <a:t>Les nombres hexadécimaux sont précédés d’un ‘ $ ‘</a:t>
            </a:r>
            <a:endParaRPr lang="fr-FR" sz="2400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9337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RAM : </a:t>
            </a:r>
            <a:r>
              <a:rPr lang="fr-FR" dirty="0" err="1" smtClean="0"/>
              <a:t>Random</a:t>
            </a:r>
            <a:r>
              <a:rPr lang="fr-FR" dirty="0" smtClean="0"/>
              <a:t> Access Memory</a:t>
            </a:r>
            <a:br>
              <a:rPr lang="fr-FR" dirty="0" smtClean="0"/>
            </a:br>
            <a:r>
              <a:rPr lang="fr-FR" dirty="0" smtClean="0"/>
              <a:t>Mémoire modifiable par de simples instructions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fr-FR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ROM : Read-</a:t>
            </a:r>
            <a:r>
              <a:rPr lang="fr-FR" dirty="0" err="1" smtClean="0"/>
              <a:t>Only</a:t>
            </a:r>
            <a:r>
              <a:rPr lang="fr-FR" dirty="0" smtClean="0"/>
              <a:t> Memory</a:t>
            </a:r>
            <a:br>
              <a:rPr lang="fr-FR" dirty="0" smtClean="0"/>
            </a:br>
            <a:r>
              <a:rPr lang="fr-FR" dirty="0" smtClean="0"/>
              <a:t>Mémoire en lecture seule</a:t>
            </a:r>
            <a:br>
              <a:rPr lang="fr-FR" dirty="0" smtClean="0"/>
            </a:br>
            <a:r>
              <a:rPr lang="fr-FR" dirty="0" smtClean="0"/>
              <a:t>Inscriptible par une manipulation très précise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20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1766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/>
              <a:t>F</a:t>
            </a:r>
            <a:r>
              <a:rPr lang="fr-FR" dirty="0" smtClean="0"/>
              <a:t>lottants (</a:t>
            </a:r>
            <a:r>
              <a:rPr lang="fr-FR" dirty="0" err="1" smtClean="0"/>
              <a:t>float</a:t>
            </a:r>
            <a:r>
              <a:rPr lang="fr-FR" dirty="0"/>
              <a:t> </a:t>
            </a:r>
            <a:r>
              <a:rPr lang="fr-FR" dirty="0" smtClean="0"/>
              <a:t>ou double) : nombres à virgule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Est stocké sur du binaire lui aussi…</a:t>
            </a:r>
            <a:br>
              <a:rPr lang="fr-FR" dirty="0" smtClean="0"/>
            </a:br>
            <a:r>
              <a:rPr lang="fr-FR" dirty="0" smtClean="0"/>
              <a:t>Mais dans des formats spécifiques : IEEE-754</a:t>
            </a:r>
            <a:br>
              <a:rPr lang="fr-FR" dirty="0" smtClean="0"/>
            </a:br>
            <a:r>
              <a:rPr lang="fr-FR" dirty="0" smtClean="0"/>
              <a:t>- Simple précision (32 bits)</a:t>
            </a:r>
            <a:br>
              <a:rPr lang="fr-FR" dirty="0" smtClean="0"/>
            </a:br>
            <a:r>
              <a:rPr lang="fr-FR" dirty="0" smtClean="0"/>
              <a:t>- Double précision (64 bits)</a:t>
            </a:r>
            <a:br>
              <a:rPr lang="fr-FR" dirty="0" smtClean="0"/>
            </a:br>
            <a:r>
              <a:rPr lang="fr-FR" dirty="0" smtClean="0"/>
              <a:t>- Quadruple précision (128 bits)</a:t>
            </a:r>
            <a:endParaRPr lang="fr-FR" dirty="0"/>
          </a:p>
          <a:p>
            <a:pPr marL="342900" lvl="1" indent="-342900">
              <a:buFont typeface="Arial" pitchFamily="34" charset="0"/>
              <a:buChar char="•"/>
            </a:pPr>
            <a:endParaRPr lang="fr-FR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Précision imparfaite : il est difficile de comparer deux flottants proches (il faut choisir un écart minimum)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96170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/>
              <a:t>F</a:t>
            </a:r>
            <a:r>
              <a:rPr lang="fr-FR" dirty="0" smtClean="0"/>
              <a:t>lottants (</a:t>
            </a:r>
            <a:r>
              <a:rPr lang="fr-FR" dirty="0" err="1" smtClean="0"/>
              <a:t>float</a:t>
            </a:r>
            <a:r>
              <a:rPr lang="fr-FR" dirty="0"/>
              <a:t> </a:t>
            </a:r>
            <a:r>
              <a:rPr lang="fr-FR" dirty="0" smtClean="0"/>
              <a:t>ou double) : nombres à virgule</a:t>
            </a:r>
            <a:endParaRPr lang="fr-FR" dirty="0"/>
          </a:p>
          <a:p>
            <a:pPr marL="0" lvl="1" indent="0">
              <a:buNone/>
            </a:pPr>
            <a:endParaRPr lang="fr-FR" sz="1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3 parties : Signe, Exposant, Mantisse</a:t>
            </a:r>
            <a:br>
              <a:rPr lang="fr-FR" dirty="0" smtClean="0"/>
            </a:br>
            <a:r>
              <a:rPr lang="fr-FR" sz="2400" dirty="0" smtClean="0"/>
              <a:t>Signe : 1 bit</a:t>
            </a:r>
            <a:br>
              <a:rPr lang="fr-FR" sz="2400" dirty="0" smtClean="0"/>
            </a:br>
            <a:r>
              <a:rPr lang="fr-FR" sz="2400" dirty="0" smtClean="0"/>
              <a:t>Exposant : 8 bits (simple </a:t>
            </a:r>
            <a:r>
              <a:rPr lang="fr-FR" sz="2400" dirty="0" err="1" smtClean="0"/>
              <a:t>prec</a:t>
            </a:r>
            <a:r>
              <a:rPr lang="fr-FR" sz="2400" dirty="0" smtClean="0"/>
              <a:t>.) / 11 bits (double </a:t>
            </a:r>
            <a:r>
              <a:rPr lang="fr-FR" sz="2400" dirty="0" err="1" smtClean="0"/>
              <a:t>prec</a:t>
            </a:r>
            <a:r>
              <a:rPr lang="fr-FR" sz="2400" dirty="0" smtClean="0"/>
              <a:t>.) / …</a:t>
            </a:r>
            <a:br>
              <a:rPr lang="fr-FR" sz="2400" dirty="0" smtClean="0"/>
            </a:br>
            <a:r>
              <a:rPr lang="fr-FR" sz="2400" dirty="0" smtClean="0"/>
              <a:t>Mantisse : 23 bits (simple </a:t>
            </a:r>
            <a:r>
              <a:rPr lang="fr-FR" sz="2400" dirty="0" err="1" smtClean="0"/>
              <a:t>prec</a:t>
            </a:r>
            <a:r>
              <a:rPr lang="fr-FR" sz="2400" dirty="0" smtClean="0"/>
              <a:t>.) / 52 bits (double </a:t>
            </a:r>
            <a:r>
              <a:rPr lang="fr-FR" sz="2400" dirty="0" err="1" smtClean="0"/>
              <a:t>prec</a:t>
            </a:r>
            <a:r>
              <a:rPr lang="fr-FR" sz="2400" dirty="0" smtClean="0"/>
              <a:t>.) / …</a:t>
            </a:r>
          </a:p>
          <a:p>
            <a:pPr marL="0" lvl="1" indent="0">
              <a:buNone/>
            </a:pPr>
            <a:endParaRPr lang="fr-FR" sz="10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Exceptions détectables :</a:t>
            </a:r>
          </a:p>
          <a:p>
            <a:pPr marL="742950" lvl="2" indent="-342900"/>
            <a:r>
              <a:rPr lang="fr-FR" sz="2000" dirty="0" smtClean="0"/>
              <a:t>Zéro : Exposant à 0, Mantisse à 0			(+0 et -0)</a:t>
            </a:r>
          </a:p>
          <a:p>
            <a:pPr marL="742950" lvl="2" indent="-342900"/>
            <a:r>
              <a:rPr lang="fr-FR" sz="2000" dirty="0" smtClean="0"/>
              <a:t>Infini : Exposant au max (plein de 1), Mantisse à 0	(+∞ et -∞)</a:t>
            </a:r>
          </a:p>
          <a:p>
            <a:pPr marL="742950" lvl="2" indent="-342900"/>
            <a:r>
              <a:rPr lang="fr-FR" sz="2000" dirty="0" err="1" smtClean="0"/>
              <a:t>NaN</a:t>
            </a:r>
            <a:r>
              <a:rPr lang="fr-FR" sz="2000" dirty="0" smtClean="0"/>
              <a:t> : Exposant au max (plein de 1), Mantisse non nulle</a:t>
            </a:r>
          </a:p>
          <a:p>
            <a:pPr marL="400050" lvl="2" indent="0">
              <a:buNone/>
            </a:pPr>
            <a:r>
              <a:rPr lang="fr-FR" sz="2000" dirty="0" smtClean="0"/>
              <a:t>(dans les flottants IEEE-754, 1 divisé par 0 renvoie </a:t>
            </a:r>
            <a:r>
              <a:rPr lang="fr-FR" sz="2000" dirty="0"/>
              <a:t>+</a:t>
            </a:r>
            <a:r>
              <a:rPr lang="fr-FR" sz="2000" dirty="0" smtClean="0"/>
              <a:t>∞, et non pas </a:t>
            </a:r>
            <a:r>
              <a:rPr lang="fr-FR" sz="2000" dirty="0" err="1" smtClean="0"/>
              <a:t>NaN</a:t>
            </a:r>
            <a:r>
              <a:rPr lang="fr-FR" sz="2000" dirty="0" smtClean="0"/>
              <a:t>)</a:t>
            </a:r>
            <a:br>
              <a:rPr lang="fr-FR" sz="2000" dirty="0" smtClean="0"/>
            </a:br>
            <a:r>
              <a:rPr lang="fr-FR" sz="2000" dirty="0" smtClean="0"/>
              <a:t>(mais 0 divisé par 0 renvoie un </a:t>
            </a:r>
            <a:r>
              <a:rPr lang="fr-FR" sz="2000" dirty="0" err="1" smtClean="0"/>
              <a:t>NaN</a:t>
            </a:r>
            <a:r>
              <a:rPr lang="fr-FR" sz="2000" dirty="0" smtClean="0"/>
              <a:t>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22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892779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/>
              <a:t>F</a:t>
            </a:r>
            <a:r>
              <a:rPr lang="fr-FR" dirty="0" smtClean="0"/>
              <a:t>lottants (</a:t>
            </a:r>
            <a:r>
              <a:rPr lang="fr-FR" dirty="0" err="1" smtClean="0"/>
              <a:t>float</a:t>
            </a:r>
            <a:r>
              <a:rPr lang="fr-FR" dirty="0"/>
              <a:t> </a:t>
            </a:r>
            <a:r>
              <a:rPr lang="fr-FR" dirty="0" smtClean="0"/>
              <a:t>ou double) : nombres à virgule</a:t>
            </a:r>
            <a:br>
              <a:rPr lang="fr-FR" dirty="0" smtClean="0"/>
            </a:br>
            <a:endParaRPr lang="fr-FR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Exposant à 0, Mantisse non nulle : nombre </a:t>
            </a:r>
            <a:r>
              <a:rPr lang="fr-FR" sz="2400" dirty="0" err="1" smtClean="0"/>
              <a:t>dénormalisé</a:t>
            </a:r>
            <a:endParaRPr lang="fr-FR" sz="2400" dirty="0" smtClean="0"/>
          </a:p>
          <a:p>
            <a:pPr marL="742950" lvl="2" indent="-342900"/>
            <a:r>
              <a:rPr lang="fr-FR" sz="2000" dirty="0" smtClean="0"/>
              <a:t>(32bits) Entre </a:t>
            </a:r>
            <a:r>
              <a:rPr lang="fr-FR" sz="2000" dirty="0"/>
              <a:t>1,4×10</a:t>
            </a:r>
            <a:r>
              <a:rPr lang="fr-FR" sz="2000" baseline="30000" dirty="0"/>
              <a:t>−</a:t>
            </a:r>
            <a:r>
              <a:rPr lang="fr-FR" sz="2000" baseline="30000" dirty="0" smtClean="0"/>
              <a:t>45</a:t>
            </a:r>
            <a:r>
              <a:rPr lang="fr-FR" sz="2000" dirty="0" smtClean="0"/>
              <a:t> et 1,17549421×10</a:t>
            </a:r>
            <a:r>
              <a:rPr lang="fr-FR" sz="2000" baseline="30000" dirty="0" smtClean="0"/>
              <a:t>−38</a:t>
            </a:r>
          </a:p>
          <a:p>
            <a:pPr marL="742950" lvl="2" indent="-342900"/>
            <a:r>
              <a:rPr lang="fr-FR" sz="2000" dirty="0" smtClean="0"/>
              <a:t>Nombres très proches de 0</a:t>
            </a:r>
          </a:p>
          <a:p>
            <a:pPr marL="0" lvl="1" indent="0">
              <a:buNone/>
            </a:pPr>
            <a:endParaRPr lang="fr-FR" sz="2800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Exposant non nul (mais pas au max) : nombre normalisé</a:t>
            </a:r>
            <a:endParaRPr lang="fr-FR" sz="2000" baseline="30000" dirty="0"/>
          </a:p>
          <a:p>
            <a:pPr marL="857250" lvl="2" indent="-457200"/>
            <a:r>
              <a:rPr lang="fr-FR" sz="2000" dirty="0" smtClean="0"/>
              <a:t>(32bits) Entre </a:t>
            </a:r>
            <a:r>
              <a:rPr lang="fr-FR" sz="2000" dirty="0"/>
              <a:t>1,17549435×10</a:t>
            </a:r>
            <a:r>
              <a:rPr lang="fr-FR" sz="2000" baseline="30000" dirty="0"/>
              <a:t>−</a:t>
            </a:r>
            <a:r>
              <a:rPr lang="fr-FR" sz="2000" baseline="30000" dirty="0" smtClean="0"/>
              <a:t>38</a:t>
            </a:r>
            <a:r>
              <a:rPr lang="fr-FR" sz="2000" dirty="0"/>
              <a:t> et </a:t>
            </a:r>
            <a:r>
              <a:rPr lang="fr-FR" sz="2000" dirty="0" smtClean="0"/>
              <a:t>3,40282346×10</a:t>
            </a:r>
            <a:r>
              <a:rPr lang="fr-FR" sz="2000" baseline="30000" dirty="0" smtClean="0"/>
              <a:t>38</a:t>
            </a:r>
          </a:p>
          <a:p>
            <a:pPr marL="857250" lvl="2" indent="-457200"/>
            <a:r>
              <a:rPr lang="fr-FR" sz="2000" dirty="0" smtClean="0"/>
              <a:t>Nombres allant de « proches de 0 » à « grands nombres »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fr-FR" dirty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Codent des nombres plus grands et plus petits que les entiers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23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50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/>
              <a:t>F</a:t>
            </a:r>
            <a:r>
              <a:rPr lang="fr-FR" dirty="0" smtClean="0"/>
              <a:t>lottants (</a:t>
            </a:r>
            <a:r>
              <a:rPr lang="fr-FR" dirty="0" err="1" smtClean="0"/>
              <a:t>float</a:t>
            </a:r>
            <a:r>
              <a:rPr lang="fr-FR" dirty="0"/>
              <a:t> </a:t>
            </a:r>
            <a:r>
              <a:rPr lang="fr-FR" dirty="0" smtClean="0"/>
              <a:t>ou double) : nombres à virgule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fr-FR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Il est difficile de comparer deux flottants !</a:t>
            </a:r>
            <a:endParaRPr lang="fr-FR" dirty="0"/>
          </a:p>
          <a:p>
            <a:pPr marL="742950" lvl="2" indent="-342900"/>
            <a:r>
              <a:rPr lang="fr-FR" dirty="0" smtClean="0"/>
              <a:t>On peut comparer deux flottants « éloignés »</a:t>
            </a:r>
          </a:p>
          <a:p>
            <a:pPr marL="742950" lvl="2" indent="-342900"/>
            <a:r>
              <a:rPr lang="fr-FR" dirty="0" smtClean="0"/>
              <a:t>On ne peut pas faire d’égalité stricte entre deux flottants</a:t>
            </a:r>
            <a:br>
              <a:rPr lang="fr-FR" dirty="0" smtClean="0"/>
            </a:br>
            <a:r>
              <a:rPr lang="fr-FR" sz="1800" dirty="0" smtClean="0"/>
              <a:t>(on peut, mais c’est complexe)</a:t>
            </a:r>
          </a:p>
          <a:p>
            <a:pPr marL="742950" lvl="2" indent="-342900"/>
            <a:r>
              <a:rPr lang="fr-FR" dirty="0" smtClean="0"/>
              <a:t>Il vaut mieux observer l’écart entre deux flottants, et voir si celui-ci est suffisamment petit pour considérer les deux nombres comme égaux (ou très proches)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24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3439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Unités :	bit(s)		et	octet(s)</a:t>
            </a:r>
          </a:p>
          <a:p>
            <a:pPr marL="0" lvl="1" indent="0">
              <a:buNone/>
            </a:pPr>
            <a:endParaRPr lang="fr-FR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Le « bit » est l’unité la plus petite</a:t>
            </a:r>
          </a:p>
          <a:p>
            <a:pPr marL="742950" lvl="2" indent="-342900"/>
            <a:r>
              <a:rPr lang="fr-FR" dirty="0" smtClean="0"/>
              <a:t>Un « bit » est dans l’état « 0 » ou « 1 »</a:t>
            </a:r>
          </a:p>
          <a:p>
            <a:pPr marL="0" lvl="1" indent="0">
              <a:buNone/>
            </a:pPr>
            <a:endParaRPr lang="fr-FR" sz="1400" dirty="0" smtClean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8 bits = 1 octet</a:t>
            </a:r>
          </a:p>
          <a:p>
            <a:pPr marL="0" lvl="1" indent="0">
              <a:buNone/>
            </a:pPr>
            <a:endParaRPr lang="fr-FR" sz="2000" dirty="0"/>
          </a:p>
          <a:p>
            <a:pPr marL="742950" lvl="2" indent="-342900"/>
            <a:r>
              <a:rPr lang="fr-FR" dirty="0" smtClean="0"/>
              <a:t>16 bits = 2 octets</a:t>
            </a:r>
          </a:p>
          <a:p>
            <a:pPr marL="742950" lvl="2" indent="-342900"/>
            <a:r>
              <a:rPr lang="fr-FR" dirty="0" smtClean="0"/>
              <a:t>32 bits = 4 octets</a:t>
            </a:r>
          </a:p>
          <a:p>
            <a:pPr marL="742950" lvl="2" indent="-342900"/>
            <a:r>
              <a:rPr lang="fr-FR" dirty="0" smtClean="0"/>
              <a:t>64 bits = 8 octets</a:t>
            </a:r>
          </a:p>
          <a:p>
            <a:pPr marL="742950" lvl="2" indent="-342900"/>
            <a:r>
              <a:rPr lang="fr-FR" dirty="0" smtClean="0"/>
              <a:t>…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860315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Préfixes binaires (CEI) :</a:t>
            </a:r>
          </a:p>
          <a:p>
            <a:pPr marL="742950" lvl="2" indent="-342900"/>
            <a:r>
              <a:rPr lang="fr-FR" sz="2000" dirty="0" err="1" smtClean="0"/>
              <a:t>Kibi</a:t>
            </a:r>
            <a:r>
              <a:rPr lang="fr-FR" sz="2000" dirty="0" smtClean="0"/>
              <a:t> (Ki) : 2^10 = 1 024</a:t>
            </a:r>
          </a:p>
          <a:p>
            <a:pPr marL="742950" lvl="2" indent="-342900"/>
            <a:r>
              <a:rPr lang="fr-FR" sz="2000" dirty="0" err="1" smtClean="0"/>
              <a:t>Mébi</a:t>
            </a:r>
            <a:r>
              <a:rPr lang="fr-FR" sz="2000" dirty="0" smtClean="0"/>
              <a:t> (Mi) : 2^20 = </a:t>
            </a:r>
            <a:r>
              <a:rPr lang="fr-FR" sz="2000" dirty="0"/>
              <a:t>1 048 576</a:t>
            </a:r>
            <a:endParaRPr lang="fr-FR" sz="2000" dirty="0" smtClean="0"/>
          </a:p>
          <a:p>
            <a:pPr marL="742950" lvl="2" indent="-342900"/>
            <a:r>
              <a:rPr lang="fr-FR" sz="2000" dirty="0" err="1" smtClean="0"/>
              <a:t>Gibi</a:t>
            </a:r>
            <a:r>
              <a:rPr lang="fr-FR" sz="2000" dirty="0" smtClean="0"/>
              <a:t> (Gi) : 2^30</a:t>
            </a:r>
          </a:p>
          <a:p>
            <a:pPr marL="742950" lvl="2" indent="-342900"/>
            <a:r>
              <a:rPr lang="fr-FR" sz="2000" dirty="0" err="1" smtClean="0"/>
              <a:t>Tébi</a:t>
            </a:r>
            <a:r>
              <a:rPr lang="fr-FR" sz="2000" dirty="0" smtClean="0"/>
              <a:t> (Ti) : 2^40</a:t>
            </a:r>
          </a:p>
          <a:p>
            <a:pPr marL="742950" lvl="2" indent="-342900"/>
            <a:r>
              <a:rPr lang="fr-FR" sz="2000" dirty="0" err="1" smtClean="0"/>
              <a:t>Pébi</a:t>
            </a:r>
            <a:r>
              <a:rPr lang="fr-FR" sz="2000" dirty="0" smtClean="0"/>
              <a:t> (Pi) : 2^50</a:t>
            </a:r>
          </a:p>
          <a:p>
            <a:pPr marL="742950" lvl="2" indent="-342900"/>
            <a:r>
              <a:rPr lang="fr-FR" sz="2000" dirty="0" err="1" smtClean="0"/>
              <a:t>Exbi</a:t>
            </a:r>
            <a:r>
              <a:rPr lang="fr-FR" sz="2000" dirty="0" smtClean="0"/>
              <a:t> (</a:t>
            </a:r>
            <a:r>
              <a:rPr lang="fr-FR" sz="2000" dirty="0" err="1" smtClean="0"/>
              <a:t>Ei</a:t>
            </a:r>
            <a:r>
              <a:rPr lang="fr-FR" sz="2000" dirty="0" smtClean="0"/>
              <a:t>) : 2^60</a:t>
            </a:r>
          </a:p>
          <a:p>
            <a:pPr marL="742950" lvl="2" indent="-342900"/>
            <a:r>
              <a:rPr lang="fr-FR" sz="2000" dirty="0" err="1" smtClean="0"/>
              <a:t>Zébi</a:t>
            </a:r>
            <a:r>
              <a:rPr lang="fr-FR" sz="2000" dirty="0" smtClean="0"/>
              <a:t> (Zi) : 2^70</a:t>
            </a:r>
          </a:p>
          <a:p>
            <a:pPr marL="742950" lvl="2" indent="-342900"/>
            <a:r>
              <a:rPr lang="fr-FR" sz="2000" dirty="0" err="1" smtClean="0"/>
              <a:t>Yobi</a:t>
            </a:r>
            <a:r>
              <a:rPr lang="fr-FR" sz="2000" dirty="0" smtClean="0"/>
              <a:t> (Yi) : 2^80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r">
              <a:buNone/>
            </a:pPr>
            <a:r>
              <a:rPr lang="fr-FR" sz="2400" dirty="0" smtClean="0"/>
              <a:t>: Préfixes décimaux (SI)   </a:t>
            </a:r>
            <a:r>
              <a:rPr lang="fr-FR" sz="1600" dirty="0" smtClean="0"/>
              <a:t>●</a:t>
            </a:r>
            <a:endParaRPr lang="fr-FR" sz="2400" dirty="0" smtClean="0"/>
          </a:p>
          <a:p>
            <a:pPr marL="0" indent="0" algn="r">
              <a:buNone/>
            </a:pPr>
            <a:r>
              <a:rPr lang="fr-FR" sz="2000" dirty="0" smtClean="0"/>
              <a:t>1 000 = 10^3 : (k) Kilo    </a:t>
            </a:r>
            <a:r>
              <a:rPr lang="fr-FR" sz="1200" dirty="0"/>
              <a:t>●</a:t>
            </a:r>
            <a:r>
              <a:rPr lang="fr-FR" sz="2000" dirty="0" smtClean="0"/>
              <a:t>      ﻿</a:t>
            </a:r>
          </a:p>
          <a:p>
            <a:pPr marL="0" indent="0" algn="r">
              <a:buNone/>
            </a:pPr>
            <a:r>
              <a:rPr lang="fr-FR" sz="2000" dirty="0" smtClean="0"/>
              <a:t>1 000 000 </a:t>
            </a:r>
            <a:r>
              <a:rPr lang="fr-FR" sz="2000" dirty="0"/>
              <a:t>= </a:t>
            </a:r>
            <a:r>
              <a:rPr lang="fr-FR" sz="2000" dirty="0" smtClean="0"/>
              <a:t>10^6 </a:t>
            </a:r>
            <a:r>
              <a:rPr lang="fr-FR" sz="2000" dirty="0"/>
              <a:t>: </a:t>
            </a:r>
            <a:r>
              <a:rPr lang="fr-FR" sz="2000" dirty="0" smtClean="0"/>
              <a:t>(M) Méga    </a:t>
            </a:r>
            <a:r>
              <a:rPr lang="fr-FR" sz="1200" dirty="0"/>
              <a:t>●</a:t>
            </a:r>
            <a:r>
              <a:rPr lang="fr-FR" sz="2000" dirty="0"/>
              <a:t>      ﻿</a:t>
            </a:r>
          </a:p>
          <a:p>
            <a:pPr marL="0" indent="0" algn="r">
              <a:buNone/>
            </a:pPr>
            <a:r>
              <a:rPr lang="fr-FR" sz="2000" dirty="0" smtClean="0"/>
              <a:t>10^9 </a:t>
            </a:r>
            <a:r>
              <a:rPr lang="fr-FR" sz="2000" dirty="0"/>
              <a:t>: </a:t>
            </a:r>
            <a:r>
              <a:rPr lang="fr-FR" sz="2000" dirty="0" smtClean="0"/>
              <a:t>(G) Giga    </a:t>
            </a:r>
            <a:r>
              <a:rPr lang="fr-FR" sz="1200" dirty="0"/>
              <a:t>●</a:t>
            </a:r>
            <a:r>
              <a:rPr lang="fr-FR" sz="2000" dirty="0"/>
              <a:t>      ﻿</a:t>
            </a:r>
          </a:p>
          <a:p>
            <a:pPr marL="0" indent="0" algn="r">
              <a:buNone/>
            </a:pPr>
            <a:r>
              <a:rPr lang="fr-FR" sz="2000" dirty="0" smtClean="0"/>
              <a:t>10^12 </a:t>
            </a:r>
            <a:r>
              <a:rPr lang="fr-FR" sz="2000" dirty="0"/>
              <a:t>: </a:t>
            </a:r>
            <a:r>
              <a:rPr lang="fr-FR" sz="2000" dirty="0" smtClean="0"/>
              <a:t>(T) Téra    </a:t>
            </a:r>
            <a:r>
              <a:rPr lang="fr-FR" sz="1200" dirty="0"/>
              <a:t>●</a:t>
            </a:r>
            <a:r>
              <a:rPr lang="fr-FR" sz="2000" dirty="0"/>
              <a:t>      ﻿</a:t>
            </a:r>
          </a:p>
          <a:p>
            <a:pPr marL="0" indent="0" algn="r">
              <a:buNone/>
            </a:pPr>
            <a:r>
              <a:rPr lang="fr-FR" sz="2000" dirty="0" smtClean="0"/>
              <a:t>10^15 </a:t>
            </a:r>
            <a:r>
              <a:rPr lang="fr-FR" sz="2000" dirty="0"/>
              <a:t>: </a:t>
            </a:r>
            <a:r>
              <a:rPr lang="fr-FR" sz="2000" dirty="0" smtClean="0"/>
              <a:t>(P) Péta    </a:t>
            </a:r>
            <a:r>
              <a:rPr lang="fr-FR" sz="1200" dirty="0"/>
              <a:t>●</a:t>
            </a:r>
            <a:r>
              <a:rPr lang="fr-FR" sz="2000" dirty="0"/>
              <a:t>      ﻿</a:t>
            </a:r>
          </a:p>
          <a:p>
            <a:pPr marL="0" indent="0" algn="r">
              <a:buNone/>
            </a:pPr>
            <a:r>
              <a:rPr lang="fr-FR" sz="2000" dirty="0" smtClean="0"/>
              <a:t>10^18 </a:t>
            </a:r>
            <a:r>
              <a:rPr lang="fr-FR" sz="2000" dirty="0"/>
              <a:t>: </a:t>
            </a:r>
            <a:r>
              <a:rPr lang="fr-FR" sz="2000" dirty="0" smtClean="0"/>
              <a:t>(E) </a:t>
            </a:r>
            <a:r>
              <a:rPr lang="fr-FR" sz="2000" dirty="0" err="1" smtClean="0"/>
              <a:t>Exa</a:t>
            </a:r>
            <a:r>
              <a:rPr lang="fr-FR" sz="2000" dirty="0" smtClean="0"/>
              <a:t>    </a:t>
            </a:r>
            <a:r>
              <a:rPr lang="fr-FR" sz="1200" dirty="0"/>
              <a:t>●</a:t>
            </a:r>
            <a:r>
              <a:rPr lang="fr-FR" sz="2000" dirty="0"/>
              <a:t>      ﻿</a:t>
            </a:r>
          </a:p>
          <a:p>
            <a:pPr marL="0" indent="0" algn="r">
              <a:buNone/>
            </a:pPr>
            <a:r>
              <a:rPr lang="fr-FR" sz="2000" dirty="0" smtClean="0"/>
              <a:t>10^21 </a:t>
            </a:r>
            <a:r>
              <a:rPr lang="fr-FR" sz="2000" dirty="0"/>
              <a:t>: </a:t>
            </a:r>
            <a:r>
              <a:rPr lang="fr-FR" sz="2000" dirty="0" smtClean="0"/>
              <a:t>(Z) </a:t>
            </a:r>
            <a:r>
              <a:rPr lang="fr-FR" sz="2000" dirty="0" err="1" smtClean="0"/>
              <a:t>Zetta</a:t>
            </a:r>
            <a:r>
              <a:rPr lang="fr-FR" sz="2000" dirty="0" smtClean="0"/>
              <a:t>    </a:t>
            </a:r>
            <a:r>
              <a:rPr lang="fr-FR" sz="1200" dirty="0"/>
              <a:t>●</a:t>
            </a:r>
            <a:r>
              <a:rPr lang="fr-FR" sz="2000" dirty="0"/>
              <a:t>      ﻿</a:t>
            </a:r>
          </a:p>
          <a:p>
            <a:pPr marL="0" indent="0" algn="r">
              <a:buNone/>
            </a:pPr>
            <a:r>
              <a:rPr lang="fr-FR" sz="2000" dirty="0" smtClean="0"/>
              <a:t>10^24 </a:t>
            </a:r>
            <a:r>
              <a:rPr lang="fr-FR" sz="2000" dirty="0"/>
              <a:t>: </a:t>
            </a:r>
            <a:r>
              <a:rPr lang="fr-FR" sz="2000" dirty="0" smtClean="0"/>
              <a:t>(Y) </a:t>
            </a:r>
            <a:r>
              <a:rPr lang="fr-FR" sz="2000" dirty="0" err="1" smtClean="0"/>
              <a:t>Yotta</a:t>
            </a:r>
            <a:r>
              <a:rPr lang="fr-FR" sz="2000" dirty="0" smtClean="0"/>
              <a:t>    </a:t>
            </a:r>
            <a:r>
              <a:rPr lang="fr-FR" sz="1200" dirty="0"/>
              <a:t>●</a:t>
            </a:r>
            <a:r>
              <a:rPr lang="fr-FR" sz="2000" dirty="0"/>
              <a:t>      ﻿</a:t>
            </a:r>
          </a:p>
          <a:p>
            <a:pPr marL="0" indent="0" algn="r">
              <a:buNone/>
            </a:pPr>
            <a:endParaRPr lang="fr-FR" sz="200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26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4139952" y="1397382"/>
            <a:ext cx="936104" cy="3831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fr-FR" i="1" dirty="0" smtClean="0"/>
              <a:t>(Erreur)</a:t>
            </a:r>
          </a:p>
          <a:p>
            <a:pPr algn="ctr">
              <a:lnSpc>
                <a:spcPct val="150000"/>
              </a:lnSpc>
            </a:pPr>
            <a:r>
              <a:rPr lang="fr-FR" i="1" dirty="0" smtClean="0"/>
              <a:t>(2%)</a:t>
            </a:r>
          </a:p>
          <a:p>
            <a:pPr algn="ctr">
              <a:lnSpc>
                <a:spcPct val="150000"/>
              </a:lnSpc>
            </a:pPr>
            <a:r>
              <a:rPr lang="fr-FR" i="1" dirty="0" smtClean="0"/>
              <a:t>(5%)</a:t>
            </a:r>
          </a:p>
          <a:p>
            <a:pPr algn="ctr">
              <a:lnSpc>
                <a:spcPct val="150000"/>
              </a:lnSpc>
            </a:pPr>
            <a:r>
              <a:rPr lang="fr-FR" i="1" dirty="0" smtClean="0"/>
              <a:t>(7%)</a:t>
            </a:r>
          </a:p>
          <a:p>
            <a:pPr algn="ctr">
              <a:lnSpc>
                <a:spcPct val="150000"/>
              </a:lnSpc>
            </a:pPr>
            <a:r>
              <a:rPr lang="fr-FR" i="1" dirty="0" smtClean="0"/>
              <a:t>(10%)</a:t>
            </a:r>
          </a:p>
          <a:p>
            <a:pPr algn="ctr">
              <a:lnSpc>
                <a:spcPct val="150000"/>
              </a:lnSpc>
            </a:pPr>
            <a:r>
              <a:rPr lang="fr-FR" i="1" dirty="0" smtClean="0"/>
              <a:t>(13%)</a:t>
            </a:r>
          </a:p>
          <a:p>
            <a:pPr algn="ctr">
              <a:lnSpc>
                <a:spcPct val="150000"/>
              </a:lnSpc>
            </a:pPr>
            <a:r>
              <a:rPr lang="fr-FR" i="1" dirty="0" smtClean="0"/>
              <a:t>(15%)</a:t>
            </a:r>
          </a:p>
          <a:p>
            <a:pPr algn="ctr">
              <a:lnSpc>
                <a:spcPct val="150000"/>
              </a:lnSpc>
            </a:pPr>
            <a:r>
              <a:rPr lang="fr-FR" i="1" dirty="0" smtClean="0"/>
              <a:t>(18%)</a:t>
            </a:r>
          </a:p>
          <a:p>
            <a:pPr algn="ctr">
              <a:lnSpc>
                <a:spcPct val="150000"/>
              </a:lnSpc>
            </a:pPr>
            <a:r>
              <a:rPr lang="fr-FR" i="1" dirty="0" smtClean="0"/>
              <a:t>(21%)</a:t>
            </a:r>
            <a:endParaRPr lang="fr-FR" i="1" dirty="0"/>
          </a:p>
        </p:txBody>
      </p:sp>
    </p:spTree>
    <p:extLst>
      <p:ext uri="{BB962C8B-B14F-4D97-AF65-F5344CB8AC3E}">
        <p14:creationId xmlns:p14="http://schemas.microsoft.com/office/powerpoint/2010/main" val="237410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Dans la pratique…</a:t>
            </a:r>
          </a:p>
          <a:p>
            <a:pPr marL="0" lvl="1" indent="0">
              <a:buNone/>
            </a:pPr>
            <a:endParaRPr lang="fr-FR" dirty="0" smtClean="0"/>
          </a:p>
          <a:p>
            <a:pPr marL="400050" lvl="2" indent="0">
              <a:buNone/>
            </a:pPr>
            <a:r>
              <a:rPr lang="fr-FR" dirty="0" smtClean="0"/>
              <a:t>On utilise la dénomination du SI, mais avec les mesures CEI…</a:t>
            </a:r>
            <a:endParaRPr lang="fr-FR" dirty="0"/>
          </a:p>
          <a:p>
            <a:pPr marL="400050" lvl="2" indent="0">
              <a:buNone/>
            </a:pPr>
            <a:r>
              <a:rPr lang="fr-FR" dirty="0" smtClean="0"/>
              <a:t>1 Mo (1 Méga-octet) = 1024 Ko (Kilo-octet) = </a:t>
            </a:r>
            <a:r>
              <a:rPr lang="fr-FR" dirty="0"/>
              <a:t>1 048 </a:t>
            </a:r>
            <a:r>
              <a:rPr lang="fr-FR" dirty="0" smtClean="0"/>
              <a:t>576 octets</a:t>
            </a:r>
            <a:endParaRPr lang="fr-FR" dirty="0"/>
          </a:p>
          <a:p>
            <a:pPr marL="400050" lvl="2" indent="0">
              <a:buNone/>
            </a:pPr>
            <a:endParaRPr lang="fr-FR" dirty="0" smtClean="0"/>
          </a:p>
          <a:p>
            <a:pPr marL="0" lvl="1" indent="0" algn="ctr">
              <a:buNone/>
            </a:pPr>
            <a:r>
              <a:rPr lang="fr-FR" sz="2400" dirty="0" smtClean="0"/>
              <a:t>(Mais regardez bien vos disques durs, et les étiquettes dessus…)</a:t>
            </a:r>
          </a:p>
          <a:p>
            <a:pPr marL="0" lvl="1" indent="0" algn="ctr">
              <a:buNone/>
            </a:pPr>
            <a:endParaRPr lang="fr-FR" sz="2400" dirty="0"/>
          </a:p>
          <a:p>
            <a:pPr marL="0" lvl="1" indent="0" algn="ctr">
              <a:buNone/>
            </a:pPr>
            <a:r>
              <a:rPr lang="fr-FR" sz="2400" dirty="0" smtClean="0"/>
              <a:t>Enfin rien n’est vraiment normalisé, en fait…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27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386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Autres mesures :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fr-FR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fr-FR" sz="2400" dirty="0" smtClean="0"/>
              <a:t>Mbps/kbps : </a:t>
            </a:r>
            <a:r>
              <a:rPr lang="fr-FR" sz="2400" dirty="0" err="1" smtClean="0"/>
              <a:t>Mega</a:t>
            </a:r>
            <a:r>
              <a:rPr lang="fr-FR" sz="2400" dirty="0" smtClean="0"/>
              <a:t> bits par seconde / Kilo bits par seconde</a:t>
            </a:r>
          </a:p>
          <a:p>
            <a:pPr marL="400050" lvl="2" indent="0">
              <a:buNone/>
            </a:pPr>
            <a:r>
              <a:rPr lang="fr-FR" sz="2000" dirty="0" smtClean="0"/>
              <a:t>		8 Mbps = 1 Mo/s</a:t>
            </a:r>
          </a:p>
          <a:p>
            <a:pPr marL="742950" lvl="2" indent="-342900"/>
            <a:r>
              <a:rPr lang="fr-FR" sz="2000" dirty="0" smtClean="0"/>
              <a:t>Utilisé pour mesurer les débits de transmission (réseaux &amp; interfaces physiques)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endParaRPr lang="fr-FR" dirty="0" smtClean="0"/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fr-FR" sz="2400" dirty="0" smtClean="0"/>
              <a:t>Baud (Bd) :</a:t>
            </a:r>
            <a:br>
              <a:rPr lang="fr-FR" sz="2400" dirty="0" smtClean="0"/>
            </a:br>
            <a:r>
              <a:rPr lang="fr-FR" sz="2000" dirty="0" smtClean="0"/>
              <a:t>		1 </a:t>
            </a:r>
            <a:r>
              <a:rPr lang="fr-FR" sz="2000" dirty="0" err="1" smtClean="0"/>
              <a:t>Mbauds</a:t>
            </a:r>
            <a:endParaRPr lang="fr-FR" sz="2400" dirty="0" smtClean="0"/>
          </a:p>
          <a:p>
            <a:pPr marL="857250" lvl="2" indent="-457200"/>
            <a:r>
              <a:rPr lang="fr-FR" sz="2000" dirty="0" smtClean="0"/>
              <a:t>Mesure le débit de « symboles » transmis sur la porteuse du signal (réseaux &amp; télécoms)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28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434104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Introduction/Rappels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 anchor="ctr"/>
          <a:lstStyle/>
          <a:p>
            <a:r>
              <a:rPr lang="fr-FR" dirty="0" smtClean="0"/>
              <a:t>ASCII :</a:t>
            </a:r>
          </a:p>
          <a:p>
            <a:pPr marL="457200" lvl="1" indent="0">
              <a:buNone/>
            </a:pPr>
            <a:r>
              <a:rPr lang="fr-FR" dirty="0" smtClean="0"/>
              <a:t>American Standard Code for Information </a:t>
            </a:r>
            <a:r>
              <a:rPr lang="fr-FR" dirty="0" err="1" smtClean="0"/>
              <a:t>Interchange</a:t>
            </a:r>
            <a:endParaRPr lang="fr-FR" dirty="0" smtClean="0"/>
          </a:p>
          <a:p>
            <a:pPr lvl="1"/>
            <a:r>
              <a:rPr lang="fr-FR" dirty="0" smtClean="0"/>
              <a:t>128 caractères (dont 95 imprimables)</a:t>
            </a:r>
          </a:p>
          <a:p>
            <a:pPr lvl="1"/>
            <a:r>
              <a:rPr lang="fr-FR" dirty="0" smtClean="0"/>
              <a:t>Encodage « de base » sur UNIX</a:t>
            </a:r>
            <a:br>
              <a:rPr lang="fr-FR" dirty="0" smtClean="0"/>
            </a:br>
            <a:r>
              <a:rPr lang="fr-FR" sz="2400" dirty="0" smtClean="0"/>
              <a:t>(et beaucoup d’autres)</a:t>
            </a:r>
          </a:p>
          <a:p>
            <a:pPr lvl="1"/>
            <a:r>
              <a:rPr lang="fr-FR" sz="2400" dirty="0" smtClean="0"/>
              <a:t>Codage sur 7 bits (ignore le bit de poids de fort)</a:t>
            </a:r>
            <a:br>
              <a:rPr lang="fr-FR" sz="2400" dirty="0" smtClean="0"/>
            </a:br>
            <a:r>
              <a:rPr lang="fr-FR" sz="2400" dirty="0" smtClean="0"/>
              <a:t>char c	&lt;=	parfait pour ASCII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29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7085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Compter en binaire :</a:t>
            </a:r>
          </a:p>
          <a:p>
            <a:pPr lvl="1"/>
            <a:r>
              <a:rPr lang="fr-FR" dirty="0" smtClean="0"/>
              <a:t>Base 2</a:t>
            </a:r>
          </a:p>
          <a:p>
            <a:pPr lvl="1"/>
            <a:r>
              <a:rPr lang="fr-FR" dirty="0" smtClean="0"/>
              <a:t>2 symboles pour tout représenter (0 ou 1)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3</a:t>
            </a:fld>
            <a:endParaRPr lang="fr-BE" dirty="0"/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8967205"/>
              </p:ext>
            </p:extLst>
          </p:nvPr>
        </p:nvGraphicFramePr>
        <p:xfrm>
          <a:off x="395536" y="3933056"/>
          <a:ext cx="8352928" cy="1368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90593"/>
                <a:gridCol w="414719"/>
                <a:gridCol w="414719"/>
                <a:gridCol w="551583"/>
                <a:gridCol w="551583"/>
                <a:gridCol w="688448"/>
                <a:gridCol w="688448"/>
                <a:gridCol w="688448"/>
                <a:gridCol w="688448"/>
                <a:gridCol w="825313"/>
                <a:gridCol w="825313"/>
                <a:gridCol w="825313"/>
              </a:tblGrid>
              <a:tr h="684076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Binaire</a:t>
                      </a:r>
                      <a:endParaRPr lang="fr-FR" sz="2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0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10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11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100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101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110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111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1000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1001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…</a:t>
                      </a:r>
                      <a:endParaRPr lang="fr-FR" sz="2400" dirty="0"/>
                    </a:p>
                  </a:txBody>
                  <a:tcPr anchor="ctr"/>
                </a:tc>
              </a:tr>
              <a:tr h="684076">
                <a:tc>
                  <a:txBody>
                    <a:bodyPr/>
                    <a:lstStyle/>
                    <a:p>
                      <a:r>
                        <a:rPr lang="fr-FR" sz="2400" dirty="0" smtClean="0"/>
                        <a:t>Décimal</a:t>
                      </a:r>
                      <a:endParaRPr lang="fr-FR" sz="24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0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1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2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3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4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5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6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7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8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9</a:t>
                      </a:r>
                      <a:endParaRPr lang="fr-FR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400" dirty="0" smtClean="0"/>
                        <a:t>…</a:t>
                      </a:r>
                      <a:endParaRPr lang="fr-FR" sz="2400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30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Introduction/Rappels</a:t>
            </a:r>
          </a:p>
        </p:txBody>
      </p:sp>
      <p:graphicFrame>
        <p:nvGraphicFramePr>
          <p:cNvPr id="7" name="Espace réservé du contenu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8009822"/>
              </p:ext>
            </p:extLst>
          </p:nvPr>
        </p:nvGraphicFramePr>
        <p:xfrm>
          <a:off x="0" y="2467704"/>
          <a:ext cx="9143994" cy="3337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  <a:gridCol w="53788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hexa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1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2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3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4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5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6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7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8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9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A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B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C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D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E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F</a:t>
                      </a:r>
                      <a:endParaRPr lang="fr-FR" sz="1200" b="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b="0" dirty="0" smtClean="0"/>
                        <a:t>00</a:t>
                      </a:r>
                      <a:endParaRPr lang="fr-FR" sz="1200" b="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NUL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SOH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STX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ETX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EOT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ENQ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ACK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BEL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BS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HT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LF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VF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FF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CR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SO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SI</a:t>
                      </a:r>
                      <a:endParaRPr lang="fr-FR" sz="1400" b="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10</a:t>
                      </a:r>
                      <a:endParaRPr lang="fr-FR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DLE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DC1</a:t>
                      </a:r>
                      <a:endParaRPr lang="fr-FR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DC2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DC3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DC4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NAK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SYN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ETB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CAN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EM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SUB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ESC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FS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GS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RS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400" dirty="0" smtClean="0"/>
                        <a:t>US</a:t>
                      </a:r>
                      <a:endParaRPr lang="fr-FR" sz="1400" dirty="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20</a:t>
                      </a:r>
                      <a:endParaRPr lang="fr-FR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SP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!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smtClean="0"/>
                        <a:t>"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#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$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%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&amp;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‘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(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)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*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+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,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-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.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/</a:t>
                      </a:r>
                      <a:endParaRPr lang="fr-FR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30</a:t>
                      </a:r>
                      <a:endParaRPr lang="fr-FR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0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1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2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3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4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5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6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7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8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9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: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;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&lt;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=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&gt;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?</a:t>
                      </a:r>
                      <a:endParaRPr lang="fr-FR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40</a:t>
                      </a:r>
                      <a:endParaRPr lang="fr-FR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@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A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B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D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F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G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H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I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J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K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L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M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N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O</a:t>
                      </a:r>
                      <a:endParaRPr lang="fr-FR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50</a:t>
                      </a:r>
                      <a:endParaRPr lang="fr-FR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P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Q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R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S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T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U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V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W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X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Y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Z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[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\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]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^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_</a:t>
                      </a:r>
                      <a:endParaRPr lang="fr-FR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60</a:t>
                      </a:r>
                      <a:endParaRPr lang="fr-FR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`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a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b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c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d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e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f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g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h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i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j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k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l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m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n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o</a:t>
                      </a:r>
                      <a:endParaRPr lang="fr-FR" sz="18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70</a:t>
                      </a:r>
                      <a:endParaRPr lang="fr-FR" sz="12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p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q</a:t>
                      </a:r>
                      <a:endParaRPr lang="fr-FR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r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s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t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u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v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w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x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y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z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{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|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}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 smtClean="0"/>
                        <a:t>~</a:t>
                      </a:r>
                      <a:endParaRPr lang="fr-FR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200" dirty="0" smtClean="0"/>
                        <a:t>DEL</a:t>
                      </a:r>
                      <a:endParaRPr lang="fr-FR" sz="1200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30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0" y="1484784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Table ASCII</a:t>
            </a:r>
            <a:br>
              <a:rPr lang="fr-FR" sz="2800" dirty="0" smtClean="0"/>
            </a:br>
            <a:r>
              <a:rPr lang="fr-FR" dirty="0" smtClean="0"/>
              <a:t>(code hexadécimal)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7368921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Quelques autres encodages existant :</a:t>
            </a:r>
          </a:p>
          <a:p>
            <a:pPr lvl="1"/>
            <a:r>
              <a:rPr lang="fr-FR" dirty="0" smtClean="0"/>
              <a:t>Unicode, UTF-8, UTF-16, UTF-32</a:t>
            </a:r>
            <a:br>
              <a:rPr lang="fr-FR" dirty="0" smtClean="0"/>
            </a:br>
            <a:endParaRPr lang="fr-FR" dirty="0" smtClean="0"/>
          </a:p>
          <a:p>
            <a:pPr lvl="1"/>
            <a:endParaRPr lang="fr-FR" dirty="0"/>
          </a:p>
          <a:p>
            <a:pPr lvl="1"/>
            <a:endParaRPr lang="fr-FR" dirty="0" smtClean="0"/>
          </a:p>
          <a:p>
            <a:pPr lvl="1"/>
            <a:r>
              <a:rPr lang="fr-FR" dirty="0" smtClean="0"/>
              <a:t>EBCDIC </a:t>
            </a:r>
            <a:r>
              <a:rPr lang="fr-FR" sz="2400" dirty="0" smtClean="0"/>
              <a:t>(et ses dizaines/centaines de variantes)</a:t>
            </a:r>
          </a:p>
          <a:p>
            <a:pPr lvl="2"/>
            <a:r>
              <a:rPr lang="fr-FR" i="1" dirty="0"/>
              <a:t>Extended </a:t>
            </a:r>
            <a:r>
              <a:rPr lang="fr-FR" i="1" dirty="0" err="1"/>
              <a:t>Binary</a:t>
            </a:r>
            <a:r>
              <a:rPr lang="fr-FR" i="1" dirty="0"/>
              <a:t> </a:t>
            </a:r>
            <a:r>
              <a:rPr lang="fr-FR" i="1" dirty="0" err="1"/>
              <a:t>Coded</a:t>
            </a:r>
            <a:r>
              <a:rPr lang="fr-FR" i="1" dirty="0"/>
              <a:t> </a:t>
            </a:r>
            <a:r>
              <a:rPr lang="fr-FR" i="1" dirty="0" err="1"/>
              <a:t>Decimal</a:t>
            </a:r>
            <a:r>
              <a:rPr lang="fr-FR" i="1" dirty="0"/>
              <a:t> </a:t>
            </a:r>
            <a:r>
              <a:rPr lang="fr-FR" i="1" dirty="0" err="1"/>
              <a:t>Interchange</a:t>
            </a:r>
            <a:r>
              <a:rPr lang="fr-FR" i="1" dirty="0"/>
              <a:t> Code</a:t>
            </a:r>
            <a:endParaRPr lang="fr-FR" dirty="0"/>
          </a:p>
          <a:p>
            <a:pPr lvl="2"/>
            <a:r>
              <a:rPr lang="fr-FR" dirty="0" smtClean="0"/>
              <a:t>Hérité du codage BCD</a:t>
            </a:r>
          </a:p>
          <a:p>
            <a:pPr lvl="2"/>
            <a:r>
              <a:rPr lang="fr-FR" dirty="0" smtClean="0"/>
              <a:t>8 bits</a:t>
            </a:r>
          </a:p>
          <a:p>
            <a:pPr lvl="2"/>
            <a:r>
              <a:rPr lang="fr-FR" dirty="0" smtClean="0"/>
              <a:t>Approximativement : un EBCDIC par pays…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31</a:t>
            </a:fld>
            <a:endParaRPr lang="fr-BE"/>
          </a:p>
        </p:txBody>
      </p:sp>
      <p:sp>
        <p:nvSpPr>
          <p:cNvPr id="7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Introduction/Rappels</a:t>
            </a:r>
          </a:p>
        </p:txBody>
      </p:sp>
      <p:graphicFrame>
        <p:nvGraphicFramePr>
          <p:cNvPr id="8" name="Tableau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013823"/>
              </p:ext>
            </p:extLst>
          </p:nvPr>
        </p:nvGraphicFramePr>
        <p:xfrm>
          <a:off x="827584" y="2708920"/>
          <a:ext cx="6096000" cy="11125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Unicode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UTF-8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UTF-16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UTF-32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char[4]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char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char[2]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char[4]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wchar_t</a:t>
                      </a:r>
                      <a:r>
                        <a:rPr lang="fr-FR" dirty="0" smtClean="0"/>
                        <a:t>[2]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wchar_t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wchar_t</a:t>
                      </a:r>
                      <a:r>
                        <a:rPr lang="fr-FR" dirty="0" smtClean="0"/>
                        <a:t>[2]</a:t>
                      </a:r>
                      <a:endParaRPr lang="fr-F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842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Introduction/Rappels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32</a:t>
            </a:fld>
            <a:endParaRPr lang="fr-BE"/>
          </a:p>
        </p:txBody>
      </p:sp>
      <p:sp>
        <p:nvSpPr>
          <p:cNvPr id="8" name="ZoneTexte 7"/>
          <p:cNvSpPr txBox="1"/>
          <p:nvPr/>
        </p:nvSpPr>
        <p:spPr>
          <a:xfrm>
            <a:off x="0" y="1124744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smtClean="0"/>
              <a:t>EBCDIC</a:t>
            </a:r>
            <a:endParaRPr lang="fr-FR" sz="2800" dirty="0"/>
          </a:p>
        </p:txBody>
      </p:sp>
      <p:pic>
        <p:nvPicPr>
          <p:cNvPr id="9" name="Espace réservé du contenu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507" y="2276872"/>
            <a:ext cx="9121011" cy="4104456"/>
          </a:xfrm>
        </p:spPr>
      </p:pic>
      <p:sp>
        <p:nvSpPr>
          <p:cNvPr id="10" name="ZoneTexte 9"/>
          <p:cNvSpPr txBox="1"/>
          <p:nvPr/>
        </p:nvSpPr>
        <p:spPr>
          <a:xfrm>
            <a:off x="107504" y="1916832"/>
            <a:ext cx="9937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0123456789ABCDEFGHIJKLMNOPQRSTUVWXYZ</a:t>
            </a:r>
            <a:r>
              <a:rPr lang="fr-FR" dirty="0" smtClean="0"/>
              <a:t>#,$.-@%*&lt;-/+_ ¢ &amp;):;¬ ?"=|(,.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231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Introduction/Rappels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33</a:t>
            </a:fld>
            <a:endParaRPr lang="fr-BE"/>
          </a:p>
        </p:txBody>
      </p:sp>
      <p:pic>
        <p:nvPicPr>
          <p:cNvPr id="7" name="Espace réservé du contenu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96752"/>
            <a:ext cx="6912768" cy="5184576"/>
          </a:xfrm>
        </p:spPr>
      </p:pic>
    </p:spTree>
    <p:extLst>
      <p:ext uri="{BB962C8B-B14F-4D97-AF65-F5344CB8AC3E}">
        <p14:creationId xmlns:p14="http://schemas.microsoft.com/office/powerpoint/2010/main" val="383945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 smtClean="0"/>
              <a:t>Représentation des nombres entiers sur 8 bits :</a:t>
            </a:r>
          </a:p>
          <a:p>
            <a:pPr marL="0" indent="0">
              <a:buNone/>
            </a:pPr>
            <a:r>
              <a:rPr lang="fr-FR" sz="2800" dirty="0" smtClean="0"/>
              <a:t>	</a:t>
            </a:r>
            <a:br>
              <a:rPr lang="fr-FR" sz="2800" dirty="0" smtClean="0"/>
            </a:br>
            <a:r>
              <a:rPr lang="fr-FR" sz="2800" dirty="0" smtClean="0"/>
              <a:t>	</a:t>
            </a:r>
            <a:r>
              <a:rPr lang="fr-FR" sz="2800" dirty="0" smtClean="0"/>
              <a:t>% 0010 1010</a:t>
            </a:r>
            <a:endParaRPr lang="fr-FR" sz="2800" dirty="0" smtClean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endParaRPr lang="fr-FR" sz="2800" dirty="0"/>
          </a:p>
          <a:p>
            <a:pPr marL="0" indent="0">
              <a:buNone/>
            </a:pP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 * 128) </a:t>
            </a:r>
            <a:r>
              <a:rPr lang="fr-FR" sz="2800" dirty="0" smtClean="0"/>
              <a:t>+ 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 * 64) </a:t>
            </a:r>
            <a:r>
              <a:rPr lang="fr-FR" sz="2800" dirty="0" smtClean="0"/>
              <a:t>+ (1 * 32) + 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 * 16) </a:t>
            </a:r>
            <a:r>
              <a:rPr lang="fr-FR" sz="2800" dirty="0" smtClean="0"/>
              <a:t>+</a:t>
            </a:r>
            <a:br>
              <a:rPr lang="fr-FR" sz="2800" dirty="0" smtClean="0"/>
            </a:br>
            <a:r>
              <a:rPr lang="fr-FR" sz="2800" dirty="0" smtClean="0"/>
              <a:t>			 (1 * 8) + 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 * 4) </a:t>
            </a:r>
            <a:r>
              <a:rPr lang="fr-FR" sz="2800" dirty="0" smtClean="0"/>
              <a:t>+ (1 * 2) + </a:t>
            </a:r>
            <a: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(0 * 1)</a:t>
            </a:r>
            <a:br>
              <a:rPr 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>32 + 8 + 2 = 42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4</a:t>
            </a:fld>
            <a:endParaRPr lang="fr-BE" dirty="0"/>
          </a:p>
        </p:txBody>
      </p:sp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004304"/>
              </p:ext>
            </p:extLst>
          </p:nvPr>
        </p:nvGraphicFramePr>
        <p:xfrm>
          <a:off x="1475656" y="3140968"/>
          <a:ext cx="6096000" cy="741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  <a:gridCol w="762000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128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64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88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Entiers non-signés :</a:t>
            </a:r>
          </a:p>
          <a:p>
            <a:pPr marL="400050" lvl="2" indent="0">
              <a:buNone/>
            </a:pPr>
            <a:r>
              <a:rPr lang="fr-FR" dirty="0" smtClean="0"/>
              <a:t>Chaque bit code une puissance de 2</a:t>
            </a:r>
          </a:p>
          <a:p>
            <a:pPr marL="0" lvl="1" indent="0">
              <a:buNone/>
            </a:pPr>
            <a:r>
              <a:rPr lang="fr-FR" dirty="0" smtClean="0"/>
              <a:t/>
            </a:r>
            <a:br>
              <a:rPr lang="fr-FR" dirty="0" smtClean="0"/>
            </a:br>
            <a:r>
              <a:rPr lang="fr-FR" sz="2400" b="1" dirty="0" smtClean="0"/>
              <a:t>8 bits </a:t>
            </a:r>
            <a:r>
              <a:rPr lang="fr-FR" sz="2400" dirty="0"/>
              <a:t>= </a:t>
            </a:r>
            <a:r>
              <a:rPr lang="fr-FR" sz="2400" dirty="0" smtClean="0"/>
              <a:t>2^7 + 2^6 + 2^5 + 2^4 + 2^3 + 2^2 + 2^1 + 2^0</a:t>
            </a:r>
            <a:r>
              <a:rPr lang="fr-FR" sz="2400" dirty="0"/>
              <a:t> </a:t>
            </a:r>
            <a:r>
              <a:rPr lang="fr-FR" sz="2400" dirty="0" smtClean="0"/>
              <a:t>  (de 0 à 7)</a:t>
            </a:r>
            <a:br>
              <a:rPr lang="fr-FR" sz="2400" dirty="0" smtClean="0"/>
            </a:br>
            <a:r>
              <a:rPr lang="fr-FR" sz="2400" dirty="0" smtClean="0"/>
              <a:t>% 0000 </a:t>
            </a:r>
            <a:r>
              <a:rPr lang="fr-FR" sz="2400" dirty="0" smtClean="0"/>
              <a:t>0000 = 0		</a:t>
            </a:r>
            <a:r>
              <a:rPr lang="fr-FR" sz="2400" dirty="0" smtClean="0"/>
              <a:t>% 1111 </a:t>
            </a:r>
            <a:r>
              <a:rPr lang="fr-FR" sz="2400" dirty="0" smtClean="0"/>
              <a:t>1111 = 255</a:t>
            </a:r>
            <a:br>
              <a:rPr lang="fr-FR" sz="2400" dirty="0" smtClean="0"/>
            </a:br>
            <a:r>
              <a:rPr lang="fr-FR" sz="2400" dirty="0" smtClean="0"/>
              <a:t>(256 valeurs </a:t>
            </a:r>
            <a:r>
              <a:rPr lang="fr-FR" sz="2400" dirty="0" smtClean="0"/>
              <a:t>codées = 2^8 </a:t>
            </a:r>
            <a:r>
              <a:rPr lang="fr-FR" sz="2400" dirty="0" smtClean="0"/>
              <a:t>valeurs codées)</a:t>
            </a:r>
            <a:br>
              <a:rPr lang="fr-FR" sz="2400" dirty="0" smtClean="0"/>
            </a:br>
            <a:r>
              <a:rPr lang="fr-FR" sz="2400" dirty="0" smtClean="0"/>
              <a:t/>
            </a:r>
            <a:br>
              <a:rPr lang="fr-FR" sz="2400" dirty="0" smtClean="0"/>
            </a:br>
            <a:r>
              <a:rPr lang="fr-FR" sz="2400" b="1" dirty="0" smtClean="0"/>
              <a:t>16 bits </a:t>
            </a:r>
            <a:r>
              <a:rPr lang="fr-FR" sz="2400" dirty="0" smtClean="0"/>
              <a:t>= 2^15 + … + 2^0	(de 0 à 15)</a:t>
            </a:r>
          </a:p>
          <a:p>
            <a:pPr marL="0" lvl="1" indent="0">
              <a:buNone/>
            </a:pPr>
            <a:r>
              <a:rPr lang="fr-FR" sz="2400" dirty="0" smtClean="0"/>
              <a:t>% 0000 </a:t>
            </a:r>
            <a:r>
              <a:rPr lang="fr-FR" sz="2400" dirty="0" smtClean="0"/>
              <a:t>0000 0000 0000 = 0	</a:t>
            </a:r>
            <a:r>
              <a:rPr lang="fr-FR" sz="2400" dirty="0" smtClean="0"/>
              <a:t>% 1111 </a:t>
            </a:r>
            <a:r>
              <a:rPr lang="fr-FR" sz="2400" dirty="0" smtClean="0"/>
              <a:t>1111 1111 1111 = 65.535</a:t>
            </a:r>
          </a:p>
          <a:p>
            <a:pPr marL="0" lvl="1" indent="0">
              <a:buNone/>
            </a:pPr>
            <a:r>
              <a:rPr lang="fr-FR" sz="2400" dirty="0" smtClean="0"/>
              <a:t>(65.536 valeurs </a:t>
            </a:r>
            <a:r>
              <a:rPr lang="fr-FR" sz="2400" dirty="0" smtClean="0"/>
              <a:t>codées = 2^16 </a:t>
            </a:r>
            <a:r>
              <a:rPr lang="fr-FR" sz="2400" dirty="0" smtClean="0"/>
              <a:t>valeurs codées)</a:t>
            </a:r>
          </a:p>
          <a:p>
            <a:pPr marL="0" lvl="1" indent="0">
              <a:buNone/>
            </a:pPr>
            <a:endParaRPr lang="fr-FR" sz="2400" dirty="0"/>
          </a:p>
          <a:p>
            <a:pPr marL="0" lvl="1" indent="0">
              <a:buNone/>
            </a:pPr>
            <a:r>
              <a:rPr lang="fr-FR" sz="2400" b="1" dirty="0" smtClean="0"/>
              <a:t>32 bits </a:t>
            </a:r>
            <a:r>
              <a:rPr lang="fr-FR" sz="2400" dirty="0" smtClean="0"/>
              <a:t>= 2^31 + … + 2^0	(de 0 à 31)</a:t>
            </a:r>
          </a:p>
          <a:p>
            <a:pPr marL="0" lvl="1" indent="0">
              <a:buNone/>
            </a:pPr>
            <a:r>
              <a:rPr lang="fr-FR" sz="2400" dirty="0"/>
              <a:t>%</a:t>
            </a:r>
            <a:r>
              <a:rPr lang="fr-FR" sz="2400" dirty="0" smtClean="0"/>
              <a:t> 0 </a:t>
            </a:r>
            <a:r>
              <a:rPr lang="fr-FR" sz="2400" dirty="0" smtClean="0"/>
              <a:t>= 0				</a:t>
            </a:r>
            <a:r>
              <a:rPr lang="fr-FR" sz="2400" dirty="0" smtClean="0"/>
              <a:t>$ FFFF </a:t>
            </a:r>
            <a:r>
              <a:rPr lang="fr-FR" sz="2400" dirty="0" err="1" smtClean="0"/>
              <a:t>FFFF</a:t>
            </a:r>
            <a:r>
              <a:rPr lang="fr-FR" sz="2400" dirty="0"/>
              <a:t> = </a:t>
            </a:r>
            <a:r>
              <a:rPr lang="fr-FR" sz="2400" dirty="0" smtClean="0"/>
              <a:t>4.294.967.295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5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3114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Entiers non-signés :</a:t>
            </a:r>
          </a:p>
          <a:p>
            <a:pPr marL="400050" lvl="2" indent="0">
              <a:buNone/>
            </a:pPr>
            <a:r>
              <a:rPr lang="fr-FR" dirty="0" smtClean="0"/>
              <a:t>Chaque bit code une puissance de 2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>(astuce visuelle :</a:t>
            </a:r>
          </a:p>
          <a:p>
            <a:pPr marL="400050" lvl="2" indent="0">
              <a:buNone/>
            </a:pPr>
            <a:r>
              <a:rPr lang="fr-FR" dirty="0" smtClean="0"/>
              <a:t>Nombres pairs finissent </a:t>
            </a:r>
            <a:r>
              <a:rPr lang="fr-FR" dirty="0"/>
              <a:t>par ‘0’ à </a:t>
            </a:r>
            <a:r>
              <a:rPr lang="fr-FR" dirty="0" smtClean="0"/>
              <a:t>droite</a:t>
            </a:r>
            <a:br>
              <a:rPr lang="fr-FR" dirty="0" smtClean="0"/>
            </a:br>
            <a:r>
              <a:rPr lang="fr-FR" dirty="0"/>
              <a:t>Nombres </a:t>
            </a:r>
            <a:r>
              <a:rPr lang="fr-FR" dirty="0" smtClean="0"/>
              <a:t>impairs </a:t>
            </a:r>
            <a:r>
              <a:rPr lang="fr-FR" dirty="0"/>
              <a:t>finissent par </a:t>
            </a:r>
            <a:r>
              <a:rPr lang="fr-FR" dirty="0" smtClean="0"/>
              <a:t>‘1’ </a:t>
            </a:r>
            <a:r>
              <a:rPr lang="fr-FR" dirty="0"/>
              <a:t>à </a:t>
            </a:r>
            <a:r>
              <a:rPr lang="fr-FR" dirty="0" smtClean="0"/>
              <a:t>droite)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Quelques valeurs notables :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% 0000 </a:t>
            </a:r>
            <a:r>
              <a:rPr lang="fr-FR" dirty="0" smtClean="0"/>
              <a:t>0000 = 0		(Valeur minimale)</a:t>
            </a:r>
          </a:p>
          <a:p>
            <a:pPr marL="400050" lvl="2" indent="0">
              <a:buNone/>
            </a:pPr>
            <a:r>
              <a:rPr lang="fr-FR" dirty="0" smtClean="0"/>
              <a:t>% 1111 </a:t>
            </a:r>
            <a:r>
              <a:rPr lang="fr-FR" dirty="0" smtClean="0"/>
              <a:t>1111 = 255		(Valeur maximale)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6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3119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92500" lnSpcReduction="10000"/>
          </a:bodyPr>
          <a:lstStyle/>
          <a:p>
            <a:pPr marL="0" indent="-400050"/>
            <a:r>
              <a:rPr lang="fr-FR" dirty="0" smtClean="0"/>
              <a:t>Entiers signés :		1 bit réservé </a:t>
            </a:r>
            <a:r>
              <a:rPr lang="fr-FR" dirty="0"/>
              <a:t>au signe</a:t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sz="3000" dirty="0" smtClean="0"/>
              <a:t>nombre </a:t>
            </a:r>
            <a:r>
              <a:rPr lang="fr-FR" sz="3000" dirty="0"/>
              <a:t>négatif = </a:t>
            </a:r>
            <a:r>
              <a:rPr lang="fr-FR" sz="3000" dirty="0" smtClean="0"/>
              <a:t>« complément à un du positif » </a:t>
            </a:r>
            <a:r>
              <a:rPr lang="fr-FR" sz="3000" dirty="0"/>
              <a:t>+ </a:t>
            </a:r>
            <a:r>
              <a:rPr lang="fr-FR" sz="3000" dirty="0" smtClean="0"/>
              <a:t>1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sz="2600" dirty="0" smtClean="0"/>
              <a:t>	(« complément à un » = inverser chaque bit)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7</a:t>
            </a:fld>
            <a:endParaRPr lang="fr-BE" dirty="0"/>
          </a:p>
        </p:txBody>
      </p:sp>
      <p:sp>
        <p:nvSpPr>
          <p:cNvPr id="9" name="ZoneTexte 8"/>
          <p:cNvSpPr txBox="1"/>
          <p:nvPr/>
        </p:nvSpPr>
        <p:spPr>
          <a:xfrm>
            <a:off x="395536" y="4149080"/>
            <a:ext cx="83529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42				-- sur 8 bits --&gt;		</a:t>
            </a:r>
            <a:r>
              <a:rPr lang="fr-FR" dirty="0" smtClean="0"/>
              <a:t>% 0010 1010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complément à un de 42 	</a:t>
            </a:r>
            <a:r>
              <a:rPr lang="fr-FR" dirty="0" smtClean="0"/>
              <a:t>	-- </a:t>
            </a:r>
            <a:r>
              <a:rPr lang="fr-FR" dirty="0"/>
              <a:t>sur 8 bits --&gt;		</a:t>
            </a:r>
            <a:r>
              <a:rPr lang="fr-FR" dirty="0" smtClean="0"/>
              <a:t>% 1101 0101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« complément à un de 42 » + 1    </a:t>
            </a:r>
            <a:r>
              <a:rPr lang="fr-FR" dirty="0" smtClean="0"/>
              <a:t>	-- sur 8 </a:t>
            </a:r>
            <a:r>
              <a:rPr lang="fr-FR" dirty="0"/>
              <a:t>bits --&gt;		</a:t>
            </a:r>
            <a:r>
              <a:rPr lang="fr-FR" dirty="0" smtClean="0"/>
              <a:t>% 1101 0110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-42				-- sur 8 bits --&gt;		</a:t>
            </a:r>
            <a:r>
              <a:rPr lang="fr-FR" dirty="0" smtClean="0"/>
              <a:t>% 1101 0110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7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Entiers </a:t>
            </a:r>
            <a:r>
              <a:rPr lang="fr-FR" dirty="0"/>
              <a:t>signés :	1 bit réservé au </a:t>
            </a:r>
            <a:r>
              <a:rPr lang="fr-FR" dirty="0" smtClean="0"/>
              <a:t>signe</a:t>
            </a:r>
            <a:br>
              <a:rPr lang="fr-FR" dirty="0" smtClean="0"/>
            </a:br>
            <a:r>
              <a:rPr lang="fr-FR" dirty="0" smtClean="0"/>
              <a:t>nombre </a:t>
            </a:r>
            <a:r>
              <a:rPr lang="fr-FR" dirty="0"/>
              <a:t>négatif = </a:t>
            </a:r>
            <a:r>
              <a:rPr lang="fr-FR" dirty="0" smtClean="0"/>
              <a:t>« complément à un </a:t>
            </a:r>
            <a:r>
              <a:rPr lang="fr-FR" dirty="0"/>
              <a:t>du </a:t>
            </a:r>
            <a:r>
              <a:rPr lang="fr-FR" dirty="0" smtClean="0"/>
              <a:t>positif » </a:t>
            </a:r>
            <a:r>
              <a:rPr lang="fr-FR" dirty="0"/>
              <a:t>+ </a:t>
            </a:r>
            <a:r>
              <a:rPr lang="fr-FR" dirty="0" smtClean="0"/>
              <a:t>1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/>
              <a:t>(astuce visuelle :</a:t>
            </a:r>
          </a:p>
          <a:p>
            <a:pPr marL="457200" lvl="1" indent="0">
              <a:buNone/>
            </a:pPr>
            <a:r>
              <a:rPr lang="fr-FR" dirty="0"/>
              <a:t>Entiers positifs commencent par ‘0</a:t>
            </a:r>
            <a:r>
              <a:rPr lang="fr-FR" dirty="0" smtClean="0"/>
              <a:t>’ à gauche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>Entiers négatifs commencent par ‘1’ </a:t>
            </a:r>
            <a:r>
              <a:rPr lang="fr-FR" dirty="0" smtClean="0"/>
              <a:t>à gauche)</a:t>
            </a:r>
            <a:r>
              <a:rPr lang="fr-FR" dirty="0"/>
              <a:t/>
            </a:r>
            <a:br>
              <a:rPr lang="fr-FR" dirty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42		-- sur 8 bits --&gt;	</a:t>
            </a:r>
            <a:r>
              <a:rPr lang="fr-FR" dirty="0" smtClean="0"/>
              <a:t>% 0010 1010</a:t>
            </a:r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-42	-- sur 8 bits --&gt;	</a:t>
            </a:r>
            <a:r>
              <a:rPr lang="fr-FR" dirty="0" smtClean="0"/>
              <a:t>% 1101 0110</a:t>
            </a:r>
            <a:endParaRPr lang="fr-FR" dirty="0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8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99538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Introduction/Rappels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fr-FR" dirty="0" smtClean="0"/>
              <a:t>Entiers </a:t>
            </a:r>
            <a:r>
              <a:rPr lang="fr-FR" dirty="0"/>
              <a:t>signés :	1 bit réservé au </a:t>
            </a:r>
            <a:r>
              <a:rPr lang="fr-FR" dirty="0" smtClean="0"/>
              <a:t>signe</a:t>
            </a:r>
            <a:br>
              <a:rPr lang="fr-FR" dirty="0" smtClean="0"/>
            </a:br>
            <a:r>
              <a:rPr lang="fr-FR" dirty="0" smtClean="0"/>
              <a:t>nombre </a:t>
            </a:r>
            <a:r>
              <a:rPr lang="fr-FR" dirty="0"/>
              <a:t>négatif = </a:t>
            </a:r>
            <a:r>
              <a:rPr lang="fr-FR" dirty="0" smtClean="0"/>
              <a:t>« complément à un </a:t>
            </a:r>
            <a:r>
              <a:rPr lang="fr-FR" dirty="0"/>
              <a:t>du </a:t>
            </a:r>
            <a:r>
              <a:rPr lang="fr-FR" dirty="0" smtClean="0"/>
              <a:t>positif » </a:t>
            </a:r>
            <a:r>
              <a:rPr lang="fr-FR" dirty="0"/>
              <a:t>+ </a:t>
            </a:r>
            <a:r>
              <a:rPr lang="fr-FR" dirty="0" smtClean="0"/>
              <a:t>1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Quelques valeurs notables :</a:t>
            </a:r>
            <a:br>
              <a:rPr lang="fr-FR" dirty="0" smtClean="0"/>
            </a:b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% 0000 </a:t>
            </a:r>
            <a:r>
              <a:rPr lang="fr-FR" dirty="0" smtClean="0"/>
              <a:t>0000 = 0</a:t>
            </a:r>
            <a:r>
              <a:rPr lang="fr-FR" dirty="0"/>
              <a:t/>
            </a:r>
            <a:br>
              <a:rPr lang="fr-FR" dirty="0"/>
            </a:br>
            <a:r>
              <a:rPr lang="fr-FR" dirty="0" smtClean="0"/>
              <a:t>% 1111 </a:t>
            </a:r>
            <a:r>
              <a:rPr lang="fr-FR" dirty="0" smtClean="0"/>
              <a:t>1111 = -1</a:t>
            </a:r>
            <a:br>
              <a:rPr lang="fr-FR" dirty="0" smtClean="0"/>
            </a:br>
            <a:r>
              <a:rPr lang="fr-FR" dirty="0" smtClean="0"/>
              <a:t>% </a:t>
            </a:r>
            <a:r>
              <a:rPr lang="fr-FR" dirty="0" smtClean="0"/>
              <a:t>1000 </a:t>
            </a:r>
            <a:r>
              <a:rPr lang="fr-FR" dirty="0" smtClean="0"/>
              <a:t>0000 = -128		(valeur minimale)</a:t>
            </a:r>
            <a:br>
              <a:rPr lang="fr-FR" dirty="0" smtClean="0"/>
            </a:br>
            <a:r>
              <a:rPr lang="fr-FR" dirty="0" smtClean="0"/>
              <a:t>% 0111 </a:t>
            </a:r>
            <a:r>
              <a:rPr lang="fr-FR" dirty="0" smtClean="0"/>
              <a:t>1111 = 127		(valeur maximale)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smtClean="0"/>
              <a:t>2017-2018</a:t>
            </a:r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Partie 1 : Architecture des Ordinateurs</a:t>
            </a:r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9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3255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952</Words>
  <Application>Microsoft Office PowerPoint</Application>
  <PresentationFormat>Affichage à l'écran (4:3)</PresentationFormat>
  <Paragraphs>552</Paragraphs>
  <Slides>33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33</vt:i4>
      </vt:variant>
    </vt:vector>
  </HeadingPairs>
  <TitlesOfParts>
    <vt:vector size="34" baseType="lpstr">
      <vt:lpstr>Thème Office</vt:lpstr>
      <vt:lpstr>Architecture des Ordinateurs et Systèmes d’Exploitation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Convertir : binaire -&gt; décimal</vt:lpstr>
      <vt:lpstr>Convertir : décimal -&gt; binaire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  <vt:lpstr>Introduction/Rappels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Architecture des Ordinateurs et Systèmes d’Exploitation</dc:title>
  <dc:creator>Metalman</dc:creator>
  <cp:lastModifiedBy>Fabrice BOISSIER</cp:lastModifiedBy>
  <cp:revision>149</cp:revision>
  <dcterms:created xsi:type="dcterms:W3CDTF">2017-08-22T10:38:15Z</dcterms:created>
  <dcterms:modified xsi:type="dcterms:W3CDTF">2017-10-05T23:42:08Z</dcterms:modified>
</cp:coreProperties>
</file>