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0" r:id="rId20"/>
    <p:sldId id="275" r:id="rId21"/>
    <p:sldId id="279" r:id="rId22"/>
    <p:sldId id="280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A68120-29E1-4A91-939B-EE40C850FF78}">
          <p14:sldIdLst>
            <p14:sldId id="256"/>
          </p14:sldIdLst>
        </p14:section>
        <p14:section name="Explications" id="{BEC719AD-B0B9-4216-BB2F-9BABBD7B457A}">
          <p14:sldIdLst>
            <p14:sldId id="257"/>
            <p14:sldId id="258"/>
          </p14:sldIdLst>
        </p14:section>
        <p14:section name="Etages du Pipeline" id="{9E6A455B-8F96-4543-8443-BC848041085A}">
          <p14:sldIdLst>
            <p14:sldId id="259"/>
            <p14:sldId id="260"/>
            <p14:sldId id="261"/>
            <p14:sldId id="262"/>
            <p14:sldId id="263"/>
            <p14:sldId id="265"/>
          </p14:sldIdLst>
        </p14:section>
        <p14:section name="Pour aller plus loin" id="{B8330347-0342-4E53-B41F-AA8655D253A6}">
          <p14:sldIdLst>
            <p14:sldId id="264"/>
            <p14:sldId id="266"/>
            <p14:sldId id="267"/>
            <p14:sldId id="268"/>
            <p14:sldId id="269"/>
          </p14:sldIdLst>
        </p14:section>
        <p14:section name="CISC/RISC" id="{0653937B-E4A2-4CEA-A3C0-1A371E7E9C7C}">
          <p14:sldIdLst>
            <p14:sldId id="271"/>
            <p14:sldId id="272"/>
            <p14:sldId id="273"/>
            <p14:sldId id="274"/>
            <p14:sldId id="270"/>
            <p14:sldId id="275"/>
            <p14:sldId id="279"/>
            <p14:sldId id="280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DB60-2DB2-4D0D-9487-5C08693D64D7}" type="datetimeFigureOut">
              <a:rPr lang="fr-FR" smtClean="0"/>
              <a:t>07/10/2017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2C9C-0EC0-4B14-99E9-FD7812522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Fabrice BOISSIER &amp; Elena KUSHNAREVA </a:t>
            </a:r>
            <a:br>
              <a:rPr lang="fr-FR" sz="2400" dirty="0"/>
            </a:br>
            <a:r>
              <a:rPr lang="fr-FR" sz="2400" dirty="0"/>
              <a:t>2017/2018</a:t>
            </a:r>
          </a:p>
          <a:p>
            <a:r>
              <a:rPr lang="fr-FR" sz="2400" dirty="0"/>
              <a:t>fabrice.boissier@gmail.com</a:t>
            </a:r>
            <a:br>
              <a:rPr lang="fr-FR" sz="2400" dirty="0"/>
            </a:br>
            <a:r>
              <a:rPr lang="fr-FR" sz="2400" dirty="0"/>
              <a:t>elena.kushnareva@malix.univ-paris1.fr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1 : Architecture des Ordinateurs</a:t>
            </a:r>
            <a:br>
              <a:rPr lang="fr-FR" sz="3200" b="1" dirty="0" smtClean="0"/>
            </a:br>
            <a:r>
              <a:rPr lang="fr-FR" sz="3200" b="1" dirty="0" smtClean="0"/>
              <a:t>Pipeline Processeur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4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1 - Instruction </a:t>
            </a:r>
            <a:r>
              <a:rPr lang="fr-FR" sz="2800" dirty="0" err="1" smtClean="0"/>
              <a:t>Fetch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91510"/>
              </p:ext>
            </p:extLst>
          </p:nvPr>
        </p:nvGraphicFramePr>
        <p:xfrm>
          <a:off x="5652120" y="3580224"/>
          <a:ext cx="20162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 27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r>
                        <a:rPr lang="fr-F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 D8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3B 2A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 FF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52120" y="3169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580112" y="4653136"/>
            <a:ext cx="2160240" cy="4364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15616" y="2752021"/>
            <a:ext cx="2520280" cy="50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3" idx="3"/>
          </p:cNvCxnSpPr>
          <p:nvPr/>
        </p:nvCxnSpPr>
        <p:spPr>
          <a:xfrm>
            <a:off x="3635896" y="3006244"/>
            <a:ext cx="1944216" cy="17909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43" idx="3"/>
          </p:cNvCxnSpPr>
          <p:nvPr/>
        </p:nvCxnSpPr>
        <p:spPr>
          <a:xfrm flipH="1">
            <a:off x="3635896" y="5061377"/>
            <a:ext cx="1944216" cy="49185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899592" y="2204864"/>
            <a:ext cx="2952328" cy="3888432"/>
            <a:chOff x="4355976" y="2132856"/>
            <a:chExt cx="2952328" cy="3888432"/>
          </a:xfrm>
        </p:grpSpPr>
        <p:sp>
          <p:nvSpPr>
            <p:cNvPr id="36" name="ZoneTexte 35"/>
            <p:cNvSpPr txBox="1"/>
            <p:nvPr/>
          </p:nvSpPr>
          <p:spPr>
            <a:xfrm>
              <a:off x="4355976" y="2132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Processeur</a:t>
              </a:r>
              <a:endParaRPr lang="fr-FR" dirty="0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4355976" y="2564904"/>
              <a:ext cx="2952328" cy="3456384"/>
              <a:chOff x="4355976" y="2564904"/>
              <a:chExt cx="2952328" cy="3456384"/>
            </a:xfrm>
          </p:grpSpPr>
          <p:sp>
            <p:nvSpPr>
              <p:cNvPr id="38" name="ZoneTexte 37"/>
              <p:cNvSpPr txBox="1"/>
              <p:nvPr/>
            </p:nvSpPr>
            <p:spPr>
              <a:xfrm>
                <a:off x="4644008" y="2749570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 PC : 0x0003</a:t>
                </a:r>
                <a:endParaRPr lang="fr-FR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55976" y="2564904"/>
                <a:ext cx="2952328" cy="34563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4644008" y="3271302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Flags : CR (0)  NEG (0)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644008" y="3789040"/>
                <a:ext cx="237626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Registres :</a:t>
                </a:r>
                <a:br>
                  <a:rPr lang="fr-FR" dirty="0" smtClean="0"/>
                </a:br>
                <a:r>
                  <a:rPr lang="fr-FR" dirty="0" smtClean="0"/>
                  <a:t>A0		D0</a:t>
                </a:r>
              </a:p>
              <a:p>
                <a:r>
                  <a:rPr lang="fr-FR" dirty="0" smtClean="0"/>
                  <a:t>A1		D1</a:t>
                </a:r>
                <a:br>
                  <a:rPr lang="fr-FR" dirty="0" smtClean="0"/>
                </a:br>
                <a:r>
                  <a:rPr lang="fr-FR" dirty="0" smtClean="0"/>
                  <a:t>…		…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4644008" y="5157192"/>
                <a:ext cx="23762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Instruction en cours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C4 D8</a:t>
                </a:r>
                <a:endParaRPr lang="fr-FR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1115616" y="5157192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40918" y="2073622"/>
            <a:ext cx="48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L’instruction est récupérée à l’adresse pointée par le registre PC.</a:t>
            </a:r>
            <a:br>
              <a:rPr lang="fr-FR" dirty="0"/>
            </a:br>
            <a:r>
              <a:rPr lang="fr-FR" dirty="0"/>
              <a:t>Puis PC est incrémenté.</a:t>
            </a:r>
          </a:p>
        </p:txBody>
      </p:sp>
      <p:cxnSp>
        <p:nvCxnSpPr>
          <p:cNvPr id="11" name="Connecteur en arc 10"/>
          <p:cNvCxnSpPr>
            <a:endCxn id="23" idx="1"/>
          </p:cNvCxnSpPr>
          <p:nvPr/>
        </p:nvCxnSpPr>
        <p:spPr>
          <a:xfrm rot="16200000" flipV="1">
            <a:off x="1024509" y="3097351"/>
            <a:ext cx="254222" cy="72008"/>
          </a:xfrm>
          <a:prstGeom prst="curvedConnector4">
            <a:avLst>
              <a:gd name="adj1" fmla="val -37553"/>
              <a:gd name="adj2" fmla="val 417465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16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…et ainsi de suite…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9908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2800" dirty="0" smtClean="0"/>
              <a:t>…indéfiniment ?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7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 smtClean="0"/>
              <a:t>Oui, un processeur « tourne » indéfiniment sauf si :</a:t>
            </a:r>
          </a:p>
          <a:p>
            <a:endParaRPr lang="fr-FR" sz="2800" dirty="0"/>
          </a:p>
          <a:p>
            <a:r>
              <a:rPr lang="fr-FR" sz="2800" dirty="0" smtClean="0"/>
              <a:t>Instruction bloquante a été prévue par le fabricant</a:t>
            </a:r>
          </a:p>
          <a:p>
            <a:endParaRPr lang="fr-FR" sz="2800" dirty="0" smtClean="0"/>
          </a:p>
          <a:p>
            <a:r>
              <a:rPr lang="fr-FR" sz="2800" dirty="0" smtClean="0"/>
              <a:t>On coupe le courant…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960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800" dirty="0"/>
              <a:t>Comment stopper proprement un processeur </a:t>
            </a:r>
            <a:r>
              <a:rPr lang="fr-FR" sz="2800" dirty="0" smtClean="0"/>
              <a:t>?</a:t>
            </a:r>
          </a:p>
          <a:p>
            <a:endParaRPr lang="fr-FR" sz="2800" dirty="0"/>
          </a:p>
          <a:p>
            <a:r>
              <a:rPr lang="fr-FR" sz="2800" dirty="0" smtClean="0"/>
              <a:t>Boucle logicielle qui ne fait rien + courant coupé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1600" dirty="0" smtClean="0"/>
              <a:t>				(NOP + JUMP)</a:t>
            </a:r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Interruption émise vers un composant externe qui stoppe le processeur </a:t>
            </a:r>
            <a:r>
              <a:rPr lang="fr-FR" sz="1600" dirty="0" smtClean="0"/>
              <a:t>(quartz stoppé, pin de désactivation, …)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4499992" y="5773906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Soyons créatifs…</a:t>
            </a:r>
            <a:endParaRPr lang="fr-FR" sz="1400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 flipV="1">
            <a:off x="4716016" y="5445224"/>
            <a:ext cx="216024" cy="328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1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Architectures Harvard &amp; Von Neumann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Architecture Harvard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Séparation de la mémoire :</a:t>
            </a:r>
          </a:p>
          <a:p>
            <a:pPr lvl="1"/>
            <a:r>
              <a:rPr lang="fr-FR" dirty="0" smtClean="0"/>
              <a:t>Un bus de données</a:t>
            </a:r>
          </a:p>
          <a:p>
            <a:pPr lvl="1"/>
            <a:r>
              <a:rPr lang="fr-FR" dirty="0" smtClean="0"/>
              <a:t>Un bus d’instructions</a:t>
            </a:r>
          </a:p>
          <a:p>
            <a:pPr lvl="1"/>
            <a:r>
              <a:rPr lang="fr-FR" dirty="0" smtClean="0"/>
              <a:t>Impossible au bus de données d’accéder à la mémoire instructions (et inversement)</a:t>
            </a:r>
          </a:p>
          <a:p>
            <a:endParaRPr lang="fr-FR" dirty="0"/>
          </a:p>
          <a:p>
            <a:r>
              <a:rPr lang="fr-FR" dirty="0" smtClean="0"/>
              <a:t>Possible d’exécuter une instruction ET lire/écrire des données en même temps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Architecture Von Neumann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Des entrées</a:t>
            </a:r>
          </a:p>
          <a:p>
            <a:r>
              <a:rPr lang="fr-FR" dirty="0"/>
              <a:t>Des sorties</a:t>
            </a:r>
          </a:p>
          <a:p>
            <a:r>
              <a:rPr lang="fr-FR" dirty="0"/>
              <a:t>Un processeur (avec registres) relié à de la </a:t>
            </a:r>
            <a:r>
              <a:rPr lang="fr-FR" dirty="0" smtClean="0"/>
              <a:t>mémoire</a:t>
            </a:r>
          </a:p>
          <a:p>
            <a:pPr lvl="1"/>
            <a:r>
              <a:rPr lang="fr-FR" dirty="0" smtClean="0"/>
              <a:t>Instructions et données stockées au même endroit</a:t>
            </a:r>
          </a:p>
          <a:p>
            <a:endParaRPr lang="fr-FR" dirty="0"/>
          </a:p>
          <a:p>
            <a:r>
              <a:rPr lang="fr-FR" dirty="0" smtClean="0"/>
              <a:t>Les accès mémoire pour récupérer les instructions empêchent de lire/écrire des données au même moment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138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Harvard</a:t>
            </a:r>
            <a:endParaRPr lang="fr-FR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2676"/>
            <a:ext cx="8856984" cy="5635198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15" name="ZoneTexte 14"/>
          <p:cNvSpPr txBox="1"/>
          <p:nvPr/>
        </p:nvSpPr>
        <p:spPr>
          <a:xfrm>
            <a:off x="7020272" y="602128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(Merci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9406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Von Neumann</a:t>
            </a:r>
            <a:endParaRPr lang="fr-FR" dirty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7" y="1196752"/>
            <a:ext cx="8983987" cy="5193867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  <p:sp>
        <p:nvSpPr>
          <p:cNvPr id="15" name="ZoneTexte 14"/>
          <p:cNvSpPr txBox="1"/>
          <p:nvPr/>
        </p:nvSpPr>
        <p:spPr>
          <a:xfrm>
            <a:off x="7020272" y="6021288"/>
            <a:ext cx="212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(Merci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720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 Processeurs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r-FR" dirty="0" smtClean="0"/>
              <a:t>…Aujourd’hui…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…Architecture entre Harvard et Von Neumann…</a:t>
            </a:r>
          </a:p>
        </p:txBody>
      </p:sp>
    </p:spTree>
    <p:extLst>
      <p:ext uri="{BB962C8B-B14F-4D97-AF65-F5344CB8AC3E}">
        <p14:creationId xmlns:p14="http://schemas.microsoft.com/office/powerpoint/2010/main" val="309260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 d’Instructions CISC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CISC</a:t>
            </a:r>
          </a:p>
          <a:p>
            <a:pPr lvl="1"/>
            <a:r>
              <a:rPr lang="fr-FR" dirty="0" err="1" smtClean="0"/>
              <a:t>Complex</a:t>
            </a:r>
            <a:r>
              <a:rPr lang="fr-FR" dirty="0" smtClean="0"/>
              <a:t> Instruction Set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Instructions « complexes » et longues à effectuer</a:t>
            </a:r>
          </a:p>
          <a:p>
            <a:pPr lvl="2"/>
            <a:r>
              <a:rPr lang="fr-FR" dirty="0" smtClean="0"/>
              <a:t>Déplacement vers la mémoire inclus dans les </a:t>
            </a:r>
            <a:r>
              <a:rPr lang="fr-FR" dirty="0" smtClean="0"/>
              <a:t>opérations</a:t>
            </a:r>
            <a:endParaRPr lang="fr-FR" dirty="0" smtClean="0"/>
          </a:p>
          <a:p>
            <a:pPr lvl="1"/>
            <a:r>
              <a:rPr lang="fr-FR" dirty="0" smtClean="0"/>
              <a:t>Assembleur plus </a:t>
            </a:r>
            <a:r>
              <a:rPr lang="fr-FR" dirty="0" smtClean="0"/>
              <a:t>diversifié</a:t>
            </a:r>
          </a:p>
          <a:p>
            <a:pPr lvl="2"/>
            <a:r>
              <a:rPr lang="fr-FR" dirty="0" smtClean="0"/>
              <a:t>Beaucoup d’instructions</a:t>
            </a:r>
          </a:p>
          <a:p>
            <a:pPr lvl="1"/>
            <a:r>
              <a:rPr lang="fr-FR" dirty="0" smtClean="0"/>
              <a:t>Réduire au maximum la distance entre le bas niveau et le haut niveau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29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 Processeur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Instruction :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 algn="ctr">
              <a:buNone/>
            </a:pPr>
            <a:r>
              <a:rPr lang="fr-FR" sz="2400" i="1" dirty="0" smtClean="0"/>
              <a:t>la plus petite unité exécutable par le processeur </a:t>
            </a:r>
            <a:r>
              <a:rPr lang="fr-FR" sz="2400" dirty="0" smtClean="0"/>
              <a:t>(« atomique »)</a:t>
            </a:r>
            <a:endParaRPr lang="fr-FR" sz="2800" dirty="0" smtClean="0"/>
          </a:p>
          <a:p>
            <a:pPr marL="457200" lvl="1" indent="0">
              <a:buNone/>
            </a:pPr>
            <a:endParaRPr lang="fr-FR" sz="2400" dirty="0" smtClean="0"/>
          </a:p>
          <a:p>
            <a:pPr marL="457200" lvl="1" indent="0">
              <a:buNone/>
            </a:pPr>
            <a:r>
              <a:rPr lang="fr-FR" sz="2400" dirty="0" smtClean="0"/>
              <a:t>Exemples :</a:t>
            </a:r>
          </a:p>
          <a:p>
            <a:pPr lvl="1"/>
            <a:r>
              <a:rPr lang="fr-FR" sz="2400" dirty="0" smtClean="0"/>
              <a:t>Déplacer un mot de 8/16/32/64 bits</a:t>
            </a:r>
          </a:p>
          <a:p>
            <a:pPr lvl="1"/>
            <a:r>
              <a:rPr lang="fr-FR" sz="2400" dirty="0" smtClean="0"/>
              <a:t>Additionner deux valeurs </a:t>
            </a:r>
            <a:r>
              <a:rPr lang="fr-FR" sz="2000" dirty="0" smtClean="0"/>
              <a:t>(+, -, x, /, OR, AND, XOR, …)</a:t>
            </a:r>
          </a:p>
          <a:p>
            <a:pPr lvl="1"/>
            <a:r>
              <a:rPr lang="fr-FR" sz="2400" dirty="0" smtClean="0"/>
              <a:t>Tester une valeur/Mettre à jour les flags</a:t>
            </a:r>
          </a:p>
          <a:p>
            <a:pPr lvl="1"/>
            <a:r>
              <a:rPr lang="fr-FR" sz="2400" dirty="0" smtClean="0"/>
              <a:t>Sauter à une adresse précise dans le code </a:t>
            </a:r>
            <a:r>
              <a:rPr lang="fr-FR" sz="2000" dirty="0" smtClean="0"/>
              <a:t>(selon état flag)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3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d’Instructions </a:t>
            </a:r>
            <a:r>
              <a:rPr lang="fr-FR" dirty="0" smtClean="0"/>
              <a:t>RISC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RISC</a:t>
            </a:r>
          </a:p>
          <a:p>
            <a:pPr lvl="1"/>
            <a:r>
              <a:rPr lang="fr-FR" dirty="0" err="1" smtClean="0"/>
              <a:t>Reduce</a:t>
            </a:r>
            <a:r>
              <a:rPr lang="fr-FR" dirty="0" smtClean="0"/>
              <a:t> Instruction Set </a:t>
            </a:r>
            <a:r>
              <a:rPr lang="fr-FR" dirty="0" err="1" smtClean="0"/>
              <a:t>Computing</a:t>
            </a:r>
            <a:endParaRPr lang="fr-FR" dirty="0" smtClean="0"/>
          </a:p>
          <a:p>
            <a:pPr lvl="1"/>
            <a:r>
              <a:rPr lang="fr-FR" dirty="0" smtClean="0"/>
              <a:t>Instructions « simples » et rapides à effectuer</a:t>
            </a:r>
          </a:p>
          <a:p>
            <a:pPr lvl="2"/>
            <a:r>
              <a:rPr lang="fr-FR" dirty="0" smtClean="0"/>
              <a:t>Déplacement en mémoire nécessite une instruction</a:t>
            </a:r>
          </a:p>
          <a:p>
            <a:pPr lvl="1"/>
            <a:r>
              <a:rPr lang="fr-FR" dirty="0" smtClean="0"/>
              <a:t>Assembleur </a:t>
            </a:r>
            <a:r>
              <a:rPr lang="fr-FR" dirty="0" smtClean="0"/>
              <a:t>moins diversifié…</a:t>
            </a:r>
          </a:p>
          <a:p>
            <a:pPr lvl="2"/>
            <a:r>
              <a:rPr lang="fr-FR" dirty="0" smtClean="0"/>
              <a:t>Le développeur doit découper ses fonctions en instructions très </a:t>
            </a:r>
            <a:r>
              <a:rPr lang="fr-FR" dirty="0" smtClean="0"/>
              <a:t>petites… long et parfois difficile</a:t>
            </a:r>
          </a:p>
          <a:p>
            <a:pPr lvl="1"/>
            <a:r>
              <a:rPr lang="fr-FR" dirty="0" smtClean="0"/>
              <a:t>Permettre au compilateur d’optimiser au maximum le code</a:t>
            </a:r>
          </a:p>
          <a:p>
            <a:pPr lvl="2"/>
            <a:r>
              <a:rPr lang="fr-FR" dirty="0" smtClean="0"/>
              <a:t>Opération plus fines/petites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77028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CISC/RISC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CISC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@42,@67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RISC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@42, D0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@67, D1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D0,D1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D1, @67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539552" y="1436583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Exemple avec un CISC idéal, et un RISC réaliste :</a:t>
            </a:r>
          </a:p>
          <a:p>
            <a:pPr algn="ctr"/>
            <a:r>
              <a:rPr lang="fr-FR" sz="2400" dirty="0" smtClean="0"/>
              <a:t>ajouter deux valeurs se trouvant en mémoire, et les remettre en mémoire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554259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CISC/RISC</a:t>
            </a:r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CISC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@42, D0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D0,@67</a:t>
            </a:r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RISC</a:t>
            </a: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@42, D0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@67, D1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D0,D1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MOVE D1, @67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  <p:sp>
        <p:nvSpPr>
          <p:cNvPr id="13" name="ZoneTexte 12"/>
          <p:cNvSpPr txBox="1"/>
          <p:nvPr/>
        </p:nvSpPr>
        <p:spPr>
          <a:xfrm>
            <a:off x="539552" y="1436583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Exemple avec un CISC réaliste, et un RISC réaliste:</a:t>
            </a:r>
          </a:p>
          <a:p>
            <a:pPr algn="ctr"/>
            <a:r>
              <a:rPr lang="fr-FR" sz="2400" dirty="0" smtClean="0"/>
              <a:t>ajouter deux valeurs se trouvant en mémoire, et les remettre en mémoire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31563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Jeux </a:t>
            </a:r>
            <a:r>
              <a:rPr lang="fr-FR" dirty="0"/>
              <a:t>d’Instructions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VLIW</a:t>
            </a:r>
          </a:p>
          <a:p>
            <a:pPr lvl="1"/>
            <a:r>
              <a:rPr lang="fr-FR" dirty="0" err="1" smtClean="0"/>
              <a:t>Very</a:t>
            </a:r>
            <a:r>
              <a:rPr lang="fr-FR" dirty="0" smtClean="0"/>
              <a:t> Long Instruction Word</a:t>
            </a:r>
          </a:p>
          <a:p>
            <a:pPr lvl="1"/>
            <a:r>
              <a:rPr lang="fr-FR" dirty="0" smtClean="0"/>
              <a:t>Instructions sur 128/256 bits</a:t>
            </a:r>
          </a:p>
          <a:p>
            <a:pPr lvl="1"/>
            <a:endParaRPr lang="fr-FR" dirty="0"/>
          </a:p>
          <a:p>
            <a:r>
              <a:rPr lang="fr-FR" dirty="0" smtClean="0"/>
              <a:t>EPIC</a:t>
            </a:r>
          </a:p>
          <a:p>
            <a:pPr lvl="1"/>
            <a:r>
              <a:rPr lang="fr-FR" dirty="0" err="1" smtClean="0"/>
              <a:t>Explicitly</a:t>
            </a:r>
            <a:r>
              <a:rPr lang="fr-FR" dirty="0" smtClean="0"/>
              <a:t> </a:t>
            </a:r>
            <a:r>
              <a:rPr lang="fr-FR" dirty="0" err="1" smtClean="0"/>
              <a:t>Parallel</a:t>
            </a:r>
            <a:r>
              <a:rPr lang="fr-FR" dirty="0" smtClean="0"/>
              <a:t> Instruction </a:t>
            </a:r>
            <a:r>
              <a:rPr lang="fr-FR" dirty="0" err="1" smtClean="0"/>
              <a:t>Computing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MISC</a:t>
            </a:r>
          </a:p>
          <a:p>
            <a:pPr lvl="1"/>
            <a:r>
              <a:rPr lang="fr-FR" dirty="0" smtClean="0"/>
              <a:t>Minimal Instruction Set </a:t>
            </a:r>
            <a:r>
              <a:rPr lang="fr-FR" dirty="0" err="1" smtClean="0"/>
              <a:t>Computing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319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Jeux </a:t>
            </a:r>
            <a:r>
              <a:rPr lang="fr-FR" dirty="0"/>
              <a:t>d’Instructions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…Aujourd’hui…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…RISC amélioré…</a:t>
            </a:r>
          </a:p>
          <a:p>
            <a:pPr marL="0" indent="0" algn="ctr">
              <a:buNone/>
            </a:pPr>
            <a:r>
              <a:rPr lang="fr-FR" dirty="0" smtClean="0"/>
              <a:t>…voire assembleur/langage machine CISC traduit en </a:t>
            </a:r>
            <a:r>
              <a:rPr lang="fr-FR" dirty="0" err="1" smtClean="0"/>
              <a:t>micro-instructions</a:t>
            </a:r>
            <a:r>
              <a:rPr lang="fr-FR" dirty="0" smtClean="0"/>
              <a:t> RISC dans le pipeline…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 smtClean="0"/>
              <a:t>…quelques tentatives de VLIW…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5601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Types de Processeurs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DSP (Digital Signal Processor)</a:t>
            </a:r>
          </a:p>
          <a:p>
            <a:pPr lvl="1"/>
            <a:r>
              <a:rPr lang="fr-FR" dirty="0" smtClean="0"/>
              <a:t>Traite des signaux (amplificateurs en musique)</a:t>
            </a:r>
          </a:p>
          <a:p>
            <a:pPr lvl="1"/>
            <a:r>
              <a:rPr lang="fr-FR" dirty="0" smtClean="0"/>
              <a:t>Agit sur le niveau de tension ou intensité au lieu de bits</a:t>
            </a:r>
          </a:p>
          <a:p>
            <a:pPr lvl="1"/>
            <a:endParaRPr lang="fr-FR" dirty="0"/>
          </a:p>
          <a:p>
            <a:r>
              <a:rPr lang="fr-FR" dirty="0" smtClean="0"/>
              <a:t>Processeurs Vectoriels</a:t>
            </a:r>
          </a:p>
          <a:p>
            <a:pPr lvl="1"/>
            <a:r>
              <a:rPr lang="fr-FR" dirty="0" smtClean="0"/>
              <a:t>Traite des tableaux/matrices très longues</a:t>
            </a:r>
          </a:p>
          <a:p>
            <a:pPr lvl="1"/>
            <a:r>
              <a:rPr lang="fr-FR" dirty="0" smtClean="0"/>
              <a:t>Utilisés dans </a:t>
            </a:r>
            <a:r>
              <a:rPr lang="fr-FR" dirty="0" err="1" smtClean="0"/>
              <a:t>SuperOrdinateurs</a:t>
            </a:r>
            <a:r>
              <a:rPr lang="fr-FR" dirty="0" smtClean="0"/>
              <a:t>/</a:t>
            </a:r>
            <a:r>
              <a:rPr lang="fr-FR" dirty="0" err="1" smtClean="0"/>
              <a:t>SuperCalculateurs</a:t>
            </a:r>
            <a:r>
              <a:rPr lang="fr-FR" dirty="0" smtClean="0"/>
              <a:t> et dans les GPU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2017-2018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81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Pipeline :</a:t>
            </a:r>
            <a:br>
              <a:rPr lang="fr-FR" sz="2800" dirty="0" smtClean="0"/>
            </a:br>
            <a:endParaRPr lang="fr-FR" sz="2800" dirty="0" smtClean="0"/>
          </a:p>
          <a:p>
            <a:pPr marL="0" indent="0" algn="ctr">
              <a:buNone/>
            </a:pPr>
            <a:r>
              <a:rPr lang="fr-FR" sz="2800" dirty="0" smtClean="0"/>
              <a:t>5 </a:t>
            </a:r>
            <a:r>
              <a:rPr lang="fr-FR" sz="2800" dirty="0"/>
              <a:t>étapes pour exécuter une </a:t>
            </a:r>
            <a:r>
              <a:rPr lang="fr-FR" sz="2800" dirty="0" smtClean="0"/>
              <a:t>instruction</a:t>
            </a:r>
          </a:p>
          <a:p>
            <a:pPr lvl="1"/>
            <a:endParaRPr lang="fr-FR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Instruction </a:t>
            </a:r>
            <a:r>
              <a:rPr lang="fr-FR" sz="2400" dirty="0" err="1" smtClean="0"/>
              <a:t>Fetch</a:t>
            </a:r>
            <a:r>
              <a:rPr lang="fr-FR" sz="2400" dirty="0" smtClean="0"/>
              <a:t> </a:t>
            </a:r>
            <a:r>
              <a:rPr lang="fr-FR" sz="2000" dirty="0" smtClean="0"/>
              <a:t>(récupération de l’instruction en mémoire)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Instruction </a:t>
            </a:r>
            <a:r>
              <a:rPr lang="fr-FR" sz="2400" dirty="0" err="1" smtClean="0"/>
              <a:t>Decode</a:t>
            </a:r>
            <a:r>
              <a:rPr lang="fr-FR" sz="2400" dirty="0" smtClean="0"/>
              <a:t> </a:t>
            </a:r>
            <a:r>
              <a:rPr lang="fr-FR" sz="2000" dirty="0" smtClean="0"/>
              <a:t>(décodage de l’instruction et des adresses)</a:t>
            </a:r>
            <a:endParaRPr lang="fr-FR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err="1" smtClean="0"/>
              <a:t>Execute</a:t>
            </a:r>
            <a:r>
              <a:rPr lang="fr-FR" sz="2400" dirty="0" smtClean="0"/>
              <a:t> </a:t>
            </a:r>
            <a:r>
              <a:rPr lang="fr-FR" sz="2000" dirty="0" smtClean="0"/>
              <a:t>(récupération des paramètres &amp; exécution de l’instruction)</a:t>
            </a:r>
            <a:endParaRPr lang="fr-FR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Memory </a:t>
            </a:r>
            <a:r>
              <a:rPr lang="fr-FR" sz="2000" dirty="0" smtClean="0"/>
              <a:t>(écriture depuis ou vers la mémoire)</a:t>
            </a:r>
            <a:endParaRPr lang="fr-FR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fr-FR" sz="2400" dirty="0" smtClean="0"/>
              <a:t>Write Back </a:t>
            </a:r>
            <a:r>
              <a:rPr lang="fr-FR" sz="2000" dirty="0" smtClean="0"/>
              <a:t>(écriture du résultat dans les registres)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603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1 - Instruction </a:t>
            </a:r>
            <a:r>
              <a:rPr lang="fr-FR" sz="2800" dirty="0" err="1" smtClean="0"/>
              <a:t>Fetch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15896"/>
              </p:ext>
            </p:extLst>
          </p:nvPr>
        </p:nvGraphicFramePr>
        <p:xfrm>
          <a:off x="5652120" y="3580224"/>
          <a:ext cx="20162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 27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r>
                        <a:rPr lang="fr-F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 D8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3B 2A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 FF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5652120" y="3169848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Mémoire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5580112" y="4245578"/>
            <a:ext cx="2160240" cy="50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115616" y="2752021"/>
            <a:ext cx="2520280" cy="50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3" idx="3"/>
          </p:cNvCxnSpPr>
          <p:nvPr/>
        </p:nvCxnSpPr>
        <p:spPr>
          <a:xfrm>
            <a:off x="3635896" y="3006244"/>
            <a:ext cx="1944216" cy="135886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endCxn id="43" idx="3"/>
          </p:cNvCxnSpPr>
          <p:nvPr/>
        </p:nvCxnSpPr>
        <p:spPr>
          <a:xfrm flipH="1">
            <a:off x="3635896" y="4581128"/>
            <a:ext cx="1944216" cy="97210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/>
          <p:cNvGrpSpPr/>
          <p:nvPr/>
        </p:nvGrpSpPr>
        <p:grpSpPr>
          <a:xfrm>
            <a:off x="899592" y="2204864"/>
            <a:ext cx="2952328" cy="3888432"/>
            <a:chOff x="4355976" y="2132856"/>
            <a:chExt cx="2952328" cy="3888432"/>
          </a:xfrm>
        </p:grpSpPr>
        <p:sp>
          <p:nvSpPr>
            <p:cNvPr id="36" name="ZoneTexte 35"/>
            <p:cNvSpPr txBox="1"/>
            <p:nvPr/>
          </p:nvSpPr>
          <p:spPr>
            <a:xfrm>
              <a:off x="4355976" y="2132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Processeur</a:t>
              </a:r>
              <a:endParaRPr lang="fr-FR" dirty="0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4355976" y="2564904"/>
              <a:ext cx="2952328" cy="3456384"/>
              <a:chOff x="4355976" y="2564904"/>
              <a:chExt cx="2952328" cy="3456384"/>
            </a:xfrm>
          </p:grpSpPr>
          <p:sp>
            <p:nvSpPr>
              <p:cNvPr id="38" name="ZoneTexte 37"/>
              <p:cNvSpPr txBox="1"/>
              <p:nvPr/>
            </p:nvSpPr>
            <p:spPr>
              <a:xfrm>
                <a:off x="4644008" y="2749570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 PC : 0x0002</a:t>
                </a:r>
                <a:endParaRPr lang="fr-FR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55976" y="2564904"/>
                <a:ext cx="2952328" cy="34563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4644008" y="3271302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Flags : CR (0)  NEG (0)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644008" y="3789040"/>
                <a:ext cx="237626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Registres :</a:t>
                </a:r>
                <a:br>
                  <a:rPr lang="fr-FR" dirty="0" smtClean="0"/>
                </a:br>
                <a:r>
                  <a:rPr lang="fr-FR" dirty="0" smtClean="0"/>
                  <a:t>A0		D0</a:t>
                </a:r>
              </a:p>
              <a:p>
                <a:r>
                  <a:rPr lang="fr-FR" dirty="0" smtClean="0"/>
                  <a:t>A1		D1</a:t>
                </a:r>
                <a:br>
                  <a:rPr lang="fr-FR" dirty="0" smtClean="0"/>
                </a:br>
                <a:r>
                  <a:rPr lang="fr-FR" dirty="0" smtClean="0"/>
                  <a:t>…		…</a:t>
                </a:r>
                <a:endParaRPr lang="fr-FR" dirty="0"/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4644008" y="5157192"/>
                <a:ext cx="23762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Instruction en cours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32 15</a:t>
                </a:r>
                <a:endParaRPr lang="fr-FR" dirty="0"/>
              </a:p>
            </p:txBody>
          </p:sp>
        </p:grpSp>
      </p:grpSp>
      <p:sp>
        <p:nvSpPr>
          <p:cNvPr id="43" name="Rectangle 42"/>
          <p:cNvSpPr/>
          <p:nvPr/>
        </p:nvSpPr>
        <p:spPr>
          <a:xfrm>
            <a:off x="1115616" y="5157192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040918" y="2073622"/>
            <a:ext cx="48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L’instruction est récupérée à l’adresse pointée par le registre PC.</a:t>
            </a:r>
            <a:br>
              <a:rPr lang="fr-FR" dirty="0"/>
            </a:br>
            <a:r>
              <a:rPr lang="fr-FR" dirty="0"/>
              <a:t>Puis PC est incrémenté.</a:t>
            </a:r>
          </a:p>
        </p:txBody>
      </p:sp>
      <p:cxnSp>
        <p:nvCxnSpPr>
          <p:cNvPr id="11" name="Connecteur en arc 10"/>
          <p:cNvCxnSpPr>
            <a:endCxn id="23" idx="1"/>
          </p:cNvCxnSpPr>
          <p:nvPr/>
        </p:nvCxnSpPr>
        <p:spPr>
          <a:xfrm rot="16200000" flipV="1">
            <a:off x="1024509" y="3097351"/>
            <a:ext cx="254222" cy="72008"/>
          </a:xfrm>
          <a:prstGeom prst="curvedConnector4">
            <a:avLst>
              <a:gd name="adj1" fmla="val -37553"/>
              <a:gd name="adj2" fmla="val 417465"/>
            </a:avLst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1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2 - Instruction </a:t>
            </a:r>
            <a:r>
              <a:rPr lang="fr-FR" sz="2800" dirty="0" err="1" smtClean="0"/>
              <a:t>Decode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cxnSp>
        <p:nvCxnSpPr>
          <p:cNvPr id="26" name="Connecteur droit avec flèche 25"/>
          <p:cNvCxnSpPr>
            <a:stCxn id="50" idx="3"/>
          </p:cNvCxnSpPr>
          <p:nvPr/>
        </p:nvCxnSpPr>
        <p:spPr>
          <a:xfrm flipV="1">
            <a:off x="3635896" y="4941168"/>
            <a:ext cx="720080" cy="61206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3995936" y="306896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32			15</a:t>
            </a:r>
            <a:endParaRPr lang="fr-FR" dirty="0"/>
          </a:p>
        </p:txBody>
      </p:sp>
      <p:graphicFrame>
        <p:nvGraphicFramePr>
          <p:cNvPr id="33" name="Tableau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48128"/>
              </p:ext>
            </p:extLst>
          </p:nvPr>
        </p:nvGraphicFramePr>
        <p:xfrm>
          <a:off x="3995936" y="3487272"/>
          <a:ext cx="4932048" cy="1463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</a:tblGrid>
              <a:tr h="293432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 Code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Source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Destination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343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3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32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ZoneTexte 37"/>
          <p:cNvSpPr txBox="1"/>
          <p:nvPr/>
        </p:nvSpPr>
        <p:spPr>
          <a:xfrm>
            <a:off x="5076056" y="522920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32 15       </a:t>
            </a:r>
            <a:r>
              <a:rPr lang="fr-FR" dirty="0" smtClean="0">
                <a:sym typeface="Wingdings" panose="05000000000000000000" pitchFamily="2" charset="2"/>
              </a:rPr>
              <a:t>       A</a:t>
            </a:r>
            <a:r>
              <a:rPr lang="fr-FR" dirty="0" smtClean="0"/>
              <a:t>DD 8, D5</a:t>
            </a:r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899592" y="2204864"/>
            <a:ext cx="2952328" cy="3888432"/>
            <a:chOff x="4355976" y="2132856"/>
            <a:chExt cx="2952328" cy="3888432"/>
          </a:xfrm>
        </p:grpSpPr>
        <p:sp>
          <p:nvSpPr>
            <p:cNvPr id="43" name="ZoneTexte 42"/>
            <p:cNvSpPr txBox="1"/>
            <p:nvPr/>
          </p:nvSpPr>
          <p:spPr>
            <a:xfrm>
              <a:off x="4355976" y="2132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Processeur</a:t>
              </a:r>
              <a:endParaRPr lang="fr-FR" dirty="0"/>
            </a:p>
          </p:txBody>
        </p:sp>
        <p:grpSp>
          <p:nvGrpSpPr>
            <p:cNvPr id="44" name="Groupe 43"/>
            <p:cNvGrpSpPr/>
            <p:nvPr/>
          </p:nvGrpSpPr>
          <p:grpSpPr>
            <a:xfrm>
              <a:off x="4355976" y="2564904"/>
              <a:ext cx="2952328" cy="3456384"/>
              <a:chOff x="4355976" y="2564904"/>
              <a:chExt cx="2952328" cy="3456384"/>
            </a:xfrm>
          </p:grpSpPr>
          <p:sp>
            <p:nvSpPr>
              <p:cNvPr id="45" name="ZoneTexte 44"/>
              <p:cNvSpPr txBox="1"/>
              <p:nvPr/>
            </p:nvSpPr>
            <p:spPr>
              <a:xfrm>
                <a:off x="4644008" y="2749570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 PC : 0x0003</a:t>
                </a:r>
                <a:endParaRPr lang="fr-FR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355976" y="2564904"/>
                <a:ext cx="2952328" cy="34563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/>
              <p:cNvSpPr txBox="1"/>
              <p:nvPr/>
            </p:nvSpPr>
            <p:spPr>
              <a:xfrm>
                <a:off x="4644008" y="3271302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Flags : CR (0)  NEG (0)</a:t>
                </a:r>
                <a:endParaRPr lang="fr-FR" dirty="0"/>
              </a:p>
            </p:txBody>
          </p:sp>
          <p:sp>
            <p:nvSpPr>
              <p:cNvPr id="48" name="ZoneTexte 47"/>
              <p:cNvSpPr txBox="1"/>
              <p:nvPr/>
            </p:nvSpPr>
            <p:spPr>
              <a:xfrm>
                <a:off x="4644008" y="3789040"/>
                <a:ext cx="237626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Registres :</a:t>
                </a:r>
                <a:br>
                  <a:rPr lang="fr-FR" dirty="0" smtClean="0"/>
                </a:br>
                <a:r>
                  <a:rPr lang="fr-FR" dirty="0" smtClean="0"/>
                  <a:t>A0		D0</a:t>
                </a:r>
              </a:p>
              <a:p>
                <a:r>
                  <a:rPr lang="fr-FR" dirty="0" smtClean="0"/>
                  <a:t>A1		D1</a:t>
                </a:r>
                <a:br>
                  <a:rPr lang="fr-FR" dirty="0" smtClean="0"/>
                </a:br>
                <a:r>
                  <a:rPr lang="fr-FR" dirty="0" smtClean="0"/>
                  <a:t>…		…</a:t>
                </a:r>
                <a:endParaRPr lang="fr-FR" dirty="0"/>
              </a:p>
            </p:txBody>
          </p:sp>
          <p:sp>
            <p:nvSpPr>
              <p:cNvPr id="49" name="ZoneTexte 48"/>
              <p:cNvSpPr txBox="1"/>
              <p:nvPr/>
            </p:nvSpPr>
            <p:spPr>
              <a:xfrm>
                <a:off x="4644008" y="5157192"/>
                <a:ext cx="23762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Instruction en cours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32 15</a:t>
                </a:r>
                <a:endParaRPr lang="fr-FR" dirty="0"/>
              </a:p>
            </p:txBody>
          </p:sp>
        </p:grpSp>
      </p:grpSp>
      <p:sp>
        <p:nvSpPr>
          <p:cNvPr id="50" name="Rectangle 49"/>
          <p:cNvSpPr/>
          <p:nvPr/>
        </p:nvSpPr>
        <p:spPr>
          <a:xfrm>
            <a:off x="1115616" y="5157192"/>
            <a:ext cx="2520280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4040918" y="2073622"/>
            <a:ext cx="4851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L’instruction est décodée selon un schéma défini par le fabricant du processeur.</a:t>
            </a:r>
          </a:p>
        </p:txBody>
      </p:sp>
    </p:spTree>
    <p:extLst>
      <p:ext uri="{BB962C8B-B14F-4D97-AF65-F5344CB8AC3E}">
        <p14:creationId xmlns:p14="http://schemas.microsoft.com/office/powerpoint/2010/main" val="23583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3 - </a:t>
            </a:r>
            <a:r>
              <a:rPr lang="fr-FR" sz="2800" dirty="0" err="1" smtClean="0"/>
              <a:t>Execute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30" name="ZoneTexte 29"/>
          <p:cNvSpPr txBox="1"/>
          <p:nvPr/>
        </p:nvSpPr>
        <p:spPr>
          <a:xfrm>
            <a:off x="4040918" y="2073622"/>
            <a:ext cx="48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paramètres de l’instruction sont récupérés.</a:t>
            </a:r>
          </a:p>
          <a:p>
            <a:r>
              <a:rPr lang="fr-FR" dirty="0" smtClean="0"/>
              <a:t>Puis l’instruction est exécutée (la zone concernée du processeur s’active et lit les paramètres).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899592" y="2204864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Processeur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1187624" y="2821578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Registre PC : 0x0003</a:t>
            </a:r>
            <a:endParaRPr lang="fr-FR" dirty="0"/>
          </a:p>
        </p:txBody>
      </p:sp>
      <p:sp>
        <p:nvSpPr>
          <p:cNvPr id="39" name="Rectangle 38"/>
          <p:cNvSpPr/>
          <p:nvPr/>
        </p:nvSpPr>
        <p:spPr>
          <a:xfrm>
            <a:off x="899592" y="2636912"/>
            <a:ext cx="2952328" cy="34563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1187624" y="3343310"/>
            <a:ext cx="23762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Flags : CR (0)  NEG (0)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1187624" y="3861048"/>
            <a:ext cx="237626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Registres :</a:t>
            </a:r>
            <a:br>
              <a:rPr lang="fr-FR" dirty="0" smtClean="0"/>
            </a:br>
            <a:r>
              <a:rPr lang="fr-FR" dirty="0" smtClean="0"/>
              <a:t>A0		D0</a:t>
            </a:r>
          </a:p>
          <a:p>
            <a:r>
              <a:rPr lang="fr-FR" dirty="0" smtClean="0"/>
              <a:t>…		…</a:t>
            </a:r>
            <a:br>
              <a:rPr lang="fr-FR" dirty="0" smtClean="0"/>
            </a:br>
            <a:r>
              <a:rPr lang="fr-FR" dirty="0" smtClean="0"/>
              <a:t>D5 :  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1187624" y="5229200"/>
            <a:ext cx="2376264" cy="64633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Instruction en cours :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32 15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763688" y="4674622"/>
            <a:ext cx="1584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42</a:t>
            </a:r>
            <a:endParaRPr lang="fr-FR" sz="1600" dirty="0"/>
          </a:p>
        </p:txBody>
      </p:sp>
      <p:sp>
        <p:nvSpPr>
          <p:cNvPr id="26" name="Rectangle 25"/>
          <p:cNvSpPr/>
          <p:nvPr/>
        </p:nvSpPr>
        <p:spPr>
          <a:xfrm>
            <a:off x="1187624" y="4653136"/>
            <a:ext cx="2232248" cy="40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6" idx="2"/>
          </p:cNvCxnSpPr>
          <p:nvPr/>
        </p:nvCxnSpPr>
        <p:spPr>
          <a:xfrm flipH="1">
            <a:off x="3419872" y="4275936"/>
            <a:ext cx="4572508" cy="39868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26" idx="3"/>
          </p:cNvCxnSpPr>
          <p:nvPr/>
        </p:nvCxnSpPr>
        <p:spPr>
          <a:xfrm>
            <a:off x="3419872" y="4857257"/>
            <a:ext cx="2160240" cy="82196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au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242722"/>
              </p:ext>
            </p:extLst>
          </p:nvPr>
        </p:nvGraphicFramePr>
        <p:xfrm>
          <a:off x="3995936" y="3267824"/>
          <a:ext cx="4932048" cy="1097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  <a:gridCol w="308253"/>
              </a:tblGrid>
              <a:tr h="293432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 Code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Source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Destination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9343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32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ADD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D5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6" name="Rectangle 45"/>
          <p:cNvSpPr/>
          <p:nvPr/>
        </p:nvSpPr>
        <p:spPr>
          <a:xfrm>
            <a:off x="7740352" y="405991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904056" y="405991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4355976" y="4089099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avec flèche 49"/>
          <p:cNvCxnSpPr>
            <a:stCxn id="47" idx="2"/>
            <a:endCxn id="64" idx="0"/>
          </p:cNvCxnSpPr>
          <p:nvPr/>
        </p:nvCxnSpPr>
        <p:spPr>
          <a:xfrm>
            <a:off x="6156084" y="4275936"/>
            <a:ext cx="234141" cy="1313304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>
            <a:stCxn id="48" idx="2"/>
          </p:cNvCxnSpPr>
          <p:nvPr/>
        </p:nvCxnSpPr>
        <p:spPr>
          <a:xfrm>
            <a:off x="4608004" y="4305123"/>
            <a:ext cx="1404156" cy="137409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5148064" y="5589240"/>
            <a:ext cx="248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42    +    8    =    50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812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4 - Memory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40243"/>
              </p:ext>
            </p:extLst>
          </p:nvPr>
        </p:nvGraphicFramePr>
        <p:xfrm>
          <a:off x="6372200" y="3436208"/>
          <a:ext cx="2016224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0x0001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 27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0x0002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r>
                        <a:rPr lang="fr-FR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0x0003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 D8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0x0004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3B 2A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0x0005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 FF</a:t>
                      </a:r>
                      <a:endParaRPr lang="fr-F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6372200" y="302583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Mémoire</a:t>
            </a:r>
            <a:endParaRPr lang="fr-FR" dirty="0"/>
          </a:p>
        </p:txBody>
      </p:sp>
      <p:grpSp>
        <p:nvGrpSpPr>
          <p:cNvPr id="35" name="Groupe 34"/>
          <p:cNvGrpSpPr/>
          <p:nvPr/>
        </p:nvGrpSpPr>
        <p:grpSpPr>
          <a:xfrm>
            <a:off x="899592" y="2204864"/>
            <a:ext cx="2952328" cy="3888432"/>
            <a:chOff x="4355976" y="2132856"/>
            <a:chExt cx="2952328" cy="3888432"/>
          </a:xfrm>
        </p:grpSpPr>
        <p:sp>
          <p:nvSpPr>
            <p:cNvPr id="36" name="ZoneTexte 35"/>
            <p:cNvSpPr txBox="1"/>
            <p:nvPr/>
          </p:nvSpPr>
          <p:spPr>
            <a:xfrm>
              <a:off x="4355976" y="2132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Processeur</a:t>
              </a:r>
              <a:endParaRPr lang="fr-FR" dirty="0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4355976" y="2564904"/>
              <a:ext cx="2952328" cy="3456384"/>
              <a:chOff x="4355976" y="2564904"/>
              <a:chExt cx="2952328" cy="3456384"/>
            </a:xfrm>
          </p:grpSpPr>
          <p:sp>
            <p:nvSpPr>
              <p:cNvPr id="38" name="ZoneTexte 37"/>
              <p:cNvSpPr txBox="1"/>
              <p:nvPr/>
            </p:nvSpPr>
            <p:spPr>
              <a:xfrm>
                <a:off x="4644008" y="2749570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 PC : 0x0003</a:t>
                </a:r>
                <a:endParaRPr lang="fr-FR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55976" y="2564904"/>
                <a:ext cx="2952328" cy="34563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4644008" y="3271302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Flags : CR (0)  NEG (0)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644008" y="3789040"/>
                <a:ext cx="237626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Registres :</a:t>
                </a:r>
                <a:br>
                  <a:rPr lang="fr-FR" dirty="0"/>
                </a:br>
                <a:r>
                  <a:rPr lang="fr-FR" dirty="0"/>
                  <a:t>A0		D0</a:t>
                </a:r>
              </a:p>
              <a:p>
                <a:r>
                  <a:rPr lang="fr-FR" dirty="0"/>
                  <a:t>…		…</a:t>
                </a:r>
                <a:br>
                  <a:rPr lang="fr-FR" dirty="0"/>
                </a:br>
                <a:r>
                  <a:rPr lang="fr-FR" dirty="0"/>
                  <a:t>D5 :  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4644008" y="5157192"/>
                <a:ext cx="23762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Instruction en cours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32 15</a:t>
                </a:r>
                <a:endParaRPr lang="fr-FR" dirty="0"/>
              </a:p>
            </p:txBody>
          </p:sp>
        </p:grpSp>
      </p:grpSp>
      <p:sp>
        <p:nvSpPr>
          <p:cNvPr id="24" name="ZoneTexte 23"/>
          <p:cNvSpPr txBox="1"/>
          <p:nvPr/>
        </p:nvSpPr>
        <p:spPr>
          <a:xfrm>
            <a:off x="4040918" y="2073622"/>
            <a:ext cx="48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Lecture ou Ecriture en mémoire.</a:t>
            </a:r>
            <a:br>
              <a:rPr lang="fr-FR" dirty="0"/>
            </a:br>
            <a:r>
              <a:rPr lang="fr-FR" dirty="0"/>
              <a:t>(selon le </a:t>
            </a:r>
            <a:r>
              <a:rPr lang="fr-FR" dirty="0" smtClean="0"/>
              <a:t>type de processeur : </a:t>
            </a:r>
            <a:r>
              <a:rPr lang="fr-FR" dirty="0" err="1" smtClean="0"/>
              <a:t>Execute</a:t>
            </a:r>
            <a:r>
              <a:rPr lang="fr-FR" dirty="0" smtClean="0"/>
              <a:t> </a:t>
            </a:r>
            <a:r>
              <a:rPr lang="fr-FR" dirty="0"/>
              <a:t>peut lire en </a:t>
            </a:r>
            <a:r>
              <a:rPr lang="fr-FR" dirty="0" smtClean="0"/>
              <a:t>mémoire, et Memory peut écrire le résultat)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763688" y="4674622"/>
            <a:ext cx="1584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42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4283968" y="5796553"/>
            <a:ext cx="434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smtClean="0"/>
              <a:t>Dans l’exemple du ADD, aucune lecture ou écriture n’est faite.</a:t>
            </a:r>
            <a:endParaRPr lang="fr-FR" sz="1600" i="1" dirty="0"/>
          </a:p>
        </p:txBody>
      </p:sp>
      <p:sp>
        <p:nvSpPr>
          <p:cNvPr id="28" name="ZoneTexte 27"/>
          <p:cNvSpPr txBox="1"/>
          <p:nvPr/>
        </p:nvSpPr>
        <p:spPr>
          <a:xfrm>
            <a:off x="4463481" y="4365104"/>
            <a:ext cx="1584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50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028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5 – Write Back</a:t>
            </a: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grpSp>
        <p:nvGrpSpPr>
          <p:cNvPr id="35" name="Groupe 34"/>
          <p:cNvGrpSpPr/>
          <p:nvPr/>
        </p:nvGrpSpPr>
        <p:grpSpPr>
          <a:xfrm>
            <a:off x="899592" y="2204864"/>
            <a:ext cx="2952328" cy="3888432"/>
            <a:chOff x="4355976" y="2132856"/>
            <a:chExt cx="2952328" cy="3888432"/>
          </a:xfrm>
        </p:grpSpPr>
        <p:sp>
          <p:nvSpPr>
            <p:cNvPr id="36" name="ZoneTexte 35"/>
            <p:cNvSpPr txBox="1"/>
            <p:nvPr/>
          </p:nvSpPr>
          <p:spPr>
            <a:xfrm>
              <a:off x="4355976" y="2132856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Processeur</a:t>
              </a:r>
              <a:endParaRPr lang="fr-FR" dirty="0"/>
            </a:p>
          </p:txBody>
        </p:sp>
        <p:grpSp>
          <p:nvGrpSpPr>
            <p:cNvPr id="37" name="Groupe 36"/>
            <p:cNvGrpSpPr/>
            <p:nvPr/>
          </p:nvGrpSpPr>
          <p:grpSpPr>
            <a:xfrm>
              <a:off x="4355976" y="2564904"/>
              <a:ext cx="2952328" cy="3456384"/>
              <a:chOff x="4355976" y="2564904"/>
              <a:chExt cx="2952328" cy="3456384"/>
            </a:xfrm>
          </p:grpSpPr>
          <p:sp>
            <p:nvSpPr>
              <p:cNvPr id="38" name="ZoneTexte 37"/>
              <p:cNvSpPr txBox="1"/>
              <p:nvPr/>
            </p:nvSpPr>
            <p:spPr>
              <a:xfrm>
                <a:off x="4644008" y="2749570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Registre PC : 0x0003</a:t>
                </a:r>
                <a:endParaRPr lang="fr-FR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355976" y="2564904"/>
                <a:ext cx="2952328" cy="34563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ZoneTexte 39"/>
              <p:cNvSpPr txBox="1"/>
              <p:nvPr/>
            </p:nvSpPr>
            <p:spPr>
              <a:xfrm>
                <a:off x="4644008" y="3271302"/>
                <a:ext cx="237626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/>
                  <a:t>Flags : CR (0)  NEG (0)</a:t>
                </a:r>
                <a:endParaRPr lang="fr-FR" dirty="0"/>
              </a:p>
            </p:txBody>
          </p:sp>
          <p:sp>
            <p:nvSpPr>
              <p:cNvPr id="41" name="ZoneTexte 40"/>
              <p:cNvSpPr txBox="1"/>
              <p:nvPr/>
            </p:nvSpPr>
            <p:spPr>
              <a:xfrm>
                <a:off x="4644008" y="3789040"/>
                <a:ext cx="237626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Registres :</a:t>
                </a:r>
                <a:br>
                  <a:rPr lang="fr-FR" dirty="0"/>
                </a:br>
                <a:r>
                  <a:rPr lang="fr-FR" dirty="0"/>
                  <a:t>A0		D0</a:t>
                </a:r>
              </a:p>
              <a:p>
                <a:r>
                  <a:rPr lang="fr-FR" dirty="0"/>
                  <a:t>…		…</a:t>
                </a:r>
                <a:br>
                  <a:rPr lang="fr-FR" dirty="0"/>
                </a:br>
                <a:r>
                  <a:rPr lang="fr-FR" dirty="0"/>
                  <a:t>D5 :  </a:t>
                </a:r>
              </a:p>
            </p:txBody>
          </p:sp>
          <p:sp>
            <p:nvSpPr>
              <p:cNvPr id="42" name="ZoneTexte 41"/>
              <p:cNvSpPr txBox="1"/>
              <p:nvPr/>
            </p:nvSpPr>
            <p:spPr>
              <a:xfrm>
                <a:off x="4644008" y="5157192"/>
                <a:ext cx="237626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Instruction en cours :</a:t>
                </a:r>
                <a:r>
                  <a:rPr lang="fr-FR" dirty="0"/>
                  <a:t/>
                </a:r>
                <a:br>
                  <a:rPr lang="fr-FR" dirty="0"/>
                </a:br>
                <a:r>
                  <a:rPr lang="fr-FR" dirty="0" smtClean="0"/>
                  <a:t>32 15</a:t>
                </a:r>
                <a:endParaRPr lang="fr-FR" dirty="0"/>
              </a:p>
            </p:txBody>
          </p:sp>
        </p:grpSp>
      </p:grpSp>
      <p:sp>
        <p:nvSpPr>
          <p:cNvPr id="24" name="ZoneTexte 23"/>
          <p:cNvSpPr txBox="1"/>
          <p:nvPr/>
        </p:nvSpPr>
        <p:spPr>
          <a:xfrm>
            <a:off x="4040918" y="2073622"/>
            <a:ext cx="4851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résultat est écrit dans le registre désigné.</a:t>
            </a:r>
            <a:br>
              <a:rPr lang="fr-FR" dirty="0" smtClean="0"/>
            </a:br>
            <a:r>
              <a:rPr lang="fr-FR" dirty="0" smtClean="0"/>
              <a:t>Si aucun registre n’est nécessaire, cet étage du pipeline n’effectue rien.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1763688" y="4674622"/>
            <a:ext cx="1584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50</a:t>
            </a:r>
            <a:endParaRPr lang="fr-FR" sz="1600" dirty="0"/>
          </a:p>
        </p:txBody>
      </p:sp>
      <p:sp>
        <p:nvSpPr>
          <p:cNvPr id="20" name="ZoneTexte 19"/>
          <p:cNvSpPr txBox="1"/>
          <p:nvPr/>
        </p:nvSpPr>
        <p:spPr>
          <a:xfrm>
            <a:off x="5580112" y="4122658"/>
            <a:ext cx="158417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50</a:t>
            </a:r>
            <a:endParaRPr lang="fr-FR" sz="16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4653136"/>
            <a:ext cx="2232248" cy="40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/>
          <p:cNvCxnSpPr>
            <a:stCxn id="26" idx="1"/>
            <a:endCxn id="21" idx="3"/>
          </p:cNvCxnSpPr>
          <p:nvPr/>
        </p:nvCxnSpPr>
        <p:spPr>
          <a:xfrm flipH="1">
            <a:off x="3419872" y="4291935"/>
            <a:ext cx="2088233" cy="56532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508105" y="4087814"/>
            <a:ext cx="1728192" cy="4082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7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 Processeur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4000" dirty="0" smtClean="0"/>
              <a:t>Fin du cycle !</a:t>
            </a:r>
          </a:p>
          <a:p>
            <a:pPr marL="0" indent="0" algn="ctr">
              <a:buNone/>
            </a:pPr>
            <a:endParaRPr lang="fr-FR" sz="2800" dirty="0" smtClean="0"/>
          </a:p>
          <a:p>
            <a:pPr marL="0" indent="0" algn="ctr">
              <a:buNone/>
            </a:pPr>
            <a:endParaRPr lang="fr-FR" sz="2800" dirty="0"/>
          </a:p>
          <a:p>
            <a:pPr marL="0" indent="0" algn="ctr">
              <a:buNone/>
            </a:pPr>
            <a:r>
              <a:rPr lang="fr-FR" sz="2400" dirty="0" smtClean="0"/>
              <a:t>(si une interruption a été reçue, elle est traitée)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437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979</Words>
  <Application>Microsoft Office PowerPoint</Application>
  <PresentationFormat>Affichage à l'écran (4:3)</PresentationFormat>
  <Paragraphs>385</Paragraphs>
  <Slides>25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Thème Office</vt:lpstr>
      <vt:lpstr>Architecture des Ordinateurs et Systèmes d’Exploitation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Pipeline Processeur</vt:lpstr>
      <vt:lpstr>Architectures Harvard &amp; Von Neumann</vt:lpstr>
      <vt:lpstr>Architecture Harvard</vt:lpstr>
      <vt:lpstr>Architecture Von Neumann</vt:lpstr>
      <vt:lpstr>Architecture Processeurs</vt:lpstr>
      <vt:lpstr>Jeu d’Instructions CISC</vt:lpstr>
      <vt:lpstr>Jeu d’Instructions RISC</vt:lpstr>
      <vt:lpstr>CISC/RISC</vt:lpstr>
      <vt:lpstr>CISC/RISC</vt:lpstr>
      <vt:lpstr>Autres Jeux d’Instructions</vt:lpstr>
      <vt:lpstr>Jeux d’Instructions</vt:lpstr>
      <vt:lpstr>Autres Types de Processeurs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170</cp:revision>
  <dcterms:created xsi:type="dcterms:W3CDTF">2017-08-22T10:38:15Z</dcterms:created>
  <dcterms:modified xsi:type="dcterms:W3CDTF">2017-10-07T13:32:28Z</dcterms:modified>
</cp:coreProperties>
</file>