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258" r:id="rId3"/>
    <p:sldId id="257" r:id="rId4"/>
    <p:sldId id="273" r:id="rId5"/>
    <p:sldId id="259" r:id="rId6"/>
    <p:sldId id="260" r:id="rId7"/>
    <p:sldId id="261" r:id="rId8"/>
    <p:sldId id="262" r:id="rId9"/>
    <p:sldId id="263" r:id="rId10"/>
    <p:sldId id="264" r:id="rId11"/>
    <p:sldId id="265" r:id="rId12"/>
    <p:sldId id="267" r:id="rId13"/>
    <p:sldId id="268" r:id="rId14"/>
    <p:sldId id="266" r:id="rId15"/>
    <p:sldId id="269" r:id="rId16"/>
    <p:sldId id="270" r:id="rId17"/>
    <p:sldId id="272" r:id="rId18"/>
    <p:sldId id="271" r:id="rId19"/>
    <p:sldId id="274" r:id="rId20"/>
    <p:sldId id="275" r:id="rId21"/>
    <p:sldId id="276" r:id="rId22"/>
    <p:sldId id="277" r:id="rId23"/>
    <p:sldId id="278" r:id="rId24"/>
    <p:sldId id="279" r:id="rId25"/>
    <p:sldId id="280" r:id="rId26"/>
    <p:sldId id="282" r:id="rId27"/>
    <p:sldId id="283" r:id="rId2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7EA68120-29E1-4A91-939B-EE40C850FF78}">
          <p14:sldIdLst>
            <p14:sldId id="256"/>
          </p14:sldIdLst>
        </p14:section>
        <p14:section name="Vue d'Ensemble" id="{E68BDF43-CE04-4151-96CA-2A7E128BF084}">
          <p14:sldIdLst>
            <p14:sldId id="258"/>
            <p14:sldId id="257"/>
            <p14:sldId id="273"/>
          </p14:sldIdLst>
        </p14:section>
        <p14:section name="Pre-Processeur" id="{28F052AC-8ECD-4210-8541-3900B8A1C0E3}">
          <p14:sldIdLst>
            <p14:sldId id="259"/>
            <p14:sldId id="260"/>
          </p14:sldIdLst>
        </p14:section>
        <p14:section name="Compilation" id="{7C94FA3C-35AD-4229-A76A-0B274107E3CB}">
          <p14:sldIdLst>
            <p14:sldId id="261"/>
            <p14:sldId id="262"/>
          </p14:sldIdLst>
        </p14:section>
        <p14:section name="Assembler" id="{7E350F24-6595-44A2-9E84-6AD387E34F41}">
          <p14:sldIdLst>
            <p14:sldId id="263"/>
            <p14:sldId id="264"/>
          </p14:sldIdLst>
        </p14:section>
        <p14:section name="Link Edit" id="{88ECAD3A-FB8F-493B-B5D3-63231797EB68}">
          <p14:sldIdLst>
            <p14:sldId id="265"/>
            <p14:sldId id="267"/>
            <p14:sldId id="268"/>
          </p14:sldIdLst>
        </p14:section>
        <p14:section name="Résumé" id="{315F72C6-A9B2-4F92-BF25-B8AC98402D12}">
          <p14:sldIdLst>
            <p14:sldId id="266"/>
            <p14:sldId id="269"/>
          </p14:sldIdLst>
        </p14:section>
        <p14:section name="Makefile" id="{F95CD31E-2C83-4FA7-8E7A-F798FD40B383}">
          <p14:sldIdLst>
            <p14:sldId id="270"/>
            <p14:sldId id="272"/>
            <p14:sldId id="271"/>
          </p14:sldIdLst>
        </p14:section>
        <p14:section name="Interpreteur &amp; ByteCode &amp; JIT" id="{6B7A75FD-49AA-4027-9062-78D3E2AE67B3}">
          <p14:sldIdLst>
            <p14:sldId id="274"/>
            <p14:sldId id="275"/>
            <p14:sldId id="276"/>
            <p14:sldId id="277"/>
            <p14:sldId id="278"/>
            <p14:sldId id="279"/>
            <p14:sldId id="280"/>
            <p14:sldId id="282"/>
            <p14:sldId id="28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Style clair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Style moyen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137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36DB60-2DB2-4D0D-9487-5C08693D64D7}" type="datetimeFigureOut">
              <a:rPr lang="fr-FR" smtClean="0"/>
              <a:t>12/11/2017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3B2C9C-0EC0-4B14-99E9-FD7812522356}" type="slidenum">
              <a:rPr lang="fr-FR" smtClean="0"/>
              <a:t>‹N°›</a:t>
            </a:fld>
            <a:endParaRPr lang="fr-FR"/>
          </a:p>
        </p:txBody>
      </p:sp>
    </p:spTree>
    <p:extLst>
      <p:ext uri="{BB962C8B-B14F-4D97-AF65-F5344CB8AC3E}">
        <p14:creationId xmlns:p14="http://schemas.microsoft.com/office/powerpoint/2010/main" val="2616140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13B2C9C-0EC0-4B14-99E9-FD7812522356}" type="slidenum">
              <a:rPr lang="fr-FR" smtClean="0"/>
              <a:t>1</a:t>
            </a:fld>
            <a:endParaRPr lang="fr-FR"/>
          </a:p>
        </p:txBody>
      </p:sp>
    </p:spTree>
    <p:extLst>
      <p:ext uri="{BB962C8B-B14F-4D97-AF65-F5344CB8AC3E}">
        <p14:creationId xmlns:p14="http://schemas.microsoft.com/office/powerpoint/2010/main" val="1895154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FR" smtClean="0"/>
              <a:t>Partie 3 : Compilation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FR" smtClean="0"/>
              <a:t>Partie 3 : Compilation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FR" smtClean="0"/>
              <a:t>Partie 3 : Compilation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FR" smtClean="0"/>
              <a:t>Partie 3 : Compilation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FR" smtClean="0"/>
              <a:t>Partie 3 : Compilation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r>
              <a:rPr lang="fr-FR" smtClean="0"/>
              <a:t>2017-2018</a:t>
            </a:r>
            <a:endParaRPr lang="fr-BE"/>
          </a:p>
        </p:txBody>
      </p:sp>
      <p:sp>
        <p:nvSpPr>
          <p:cNvPr id="6" name="Espace réservé du pied de page 5"/>
          <p:cNvSpPr>
            <a:spLocks noGrp="1"/>
          </p:cNvSpPr>
          <p:nvPr>
            <p:ph type="ftr" sz="quarter" idx="11"/>
          </p:nvPr>
        </p:nvSpPr>
        <p:spPr/>
        <p:txBody>
          <a:bodyPr/>
          <a:lstStyle/>
          <a:p>
            <a:r>
              <a:rPr lang="fr-FR" smtClean="0"/>
              <a:t>Partie 3 : Compilation</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r>
              <a:rPr lang="fr-FR" smtClean="0"/>
              <a:t>2017-2018</a:t>
            </a:r>
            <a:endParaRPr lang="fr-BE"/>
          </a:p>
        </p:txBody>
      </p:sp>
      <p:sp>
        <p:nvSpPr>
          <p:cNvPr id="8" name="Espace réservé du pied de page 7"/>
          <p:cNvSpPr>
            <a:spLocks noGrp="1"/>
          </p:cNvSpPr>
          <p:nvPr>
            <p:ph type="ftr" sz="quarter" idx="11"/>
          </p:nvPr>
        </p:nvSpPr>
        <p:spPr/>
        <p:txBody>
          <a:bodyPr/>
          <a:lstStyle/>
          <a:p>
            <a:r>
              <a:rPr lang="fr-FR" smtClean="0"/>
              <a:t>Partie 3 : Compilation</a:t>
            </a:r>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r>
              <a:rPr lang="fr-FR" smtClean="0"/>
              <a:t>2017-2018</a:t>
            </a:r>
            <a:endParaRPr lang="fr-BE"/>
          </a:p>
        </p:txBody>
      </p:sp>
      <p:sp>
        <p:nvSpPr>
          <p:cNvPr id="4" name="Espace réservé du pied de page 3"/>
          <p:cNvSpPr>
            <a:spLocks noGrp="1"/>
          </p:cNvSpPr>
          <p:nvPr>
            <p:ph type="ftr" sz="quarter" idx="11"/>
          </p:nvPr>
        </p:nvSpPr>
        <p:spPr/>
        <p:txBody>
          <a:bodyPr/>
          <a:lstStyle/>
          <a:p>
            <a:r>
              <a:rPr lang="fr-FR" smtClean="0"/>
              <a:t>Partie 3 : Compilation</a:t>
            </a:r>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smtClean="0"/>
              <a:t>2017-2018</a:t>
            </a:r>
            <a:endParaRPr lang="fr-BE"/>
          </a:p>
        </p:txBody>
      </p:sp>
      <p:sp>
        <p:nvSpPr>
          <p:cNvPr id="3" name="Espace réservé du pied de page 2"/>
          <p:cNvSpPr>
            <a:spLocks noGrp="1"/>
          </p:cNvSpPr>
          <p:nvPr>
            <p:ph type="ftr" sz="quarter" idx="11"/>
          </p:nvPr>
        </p:nvSpPr>
        <p:spPr/>
        <p:txBody>
          <a:bodyPr/>
          <a:lstStyle/>
          <a:p>
            <a:r>
              <a:rPr lang="fr-FR" smtClean="0"/>
              <a:t>Partie 3 : Compilation</a:t>
            </a:r>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r>
              <a:rPr lang="fr-FR" smtClean="0"/>
              <a:t>2017-2018</a:t>
            </a:r>
            <a:endParaRPr lang="fr-BE"/>
          </a:p>
        </p:txBody>
      </p:sp>
      <p:sp>
        <p:nvSpPr>
          <p:cNvPr id="6" name="Espace réservé du pied de page 5"/>
          <p:cNvSpPr>
            <a:spLocks noGrp="1"/>
          </p:cNvSpPr>
          <p:nvPr>
            <p:ph type="ftr" sz="quarter" idx="11"/>
          </p:nvPr>
        </p:nvSpPr>
        <p:spPr/>
        <p:txBody>
          <a:bodyPr/>
          <a:lstStyle/>
          <a:p>
            <a:r>
              <a:rPr lang="fr-FR" smtClean="0"/>
              <a:t>Partie 3 : Compilation</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r>
              <a:rPr lang="fr-FR" smtClean="0"/>
              <a:t>2017-2018</a:t>
            </a:r>
            <a:endParaRPr lang="fr-BE"/>
          </a:p>
        </p:txBody>
      </p:sp>
      <p:sp>
        <p:nvSpPr>
          <p:cNvPr id="6" name="Espace réservé du pied de page 5"/>
          <p:cNvSpPr>
            <a:spLocks noGrp="1"/>
          </p:cNvSpPr>
          <p:nvPr>
            <p:ph type="ftr" sz="quarter" idx="11"/>
          </p:nvPr>
        </p:nvSpPr>
        <p:spPr/>
        <p:txBody>
          <a:bodyPr/>
          <a:lstStyle/>
          <a:p>
            <a:r>
              <a:rPr lang="fr-FR" smtClean="0"/>
              <a:t>Partie 3 : Compilation</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FR" smtClean="0"/>
              <a:t>2017-2018</a:t>
            </a:r>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smtClean="0"/>
              <a:t>Partie 3 : Compilation</a:t>
            </a:r>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404664"/>
            <a:ext cx="7772400" cy="1827634"/>
          </a:xfrm>
        </p:spPr>
        <p:txBody>
          <a:bodyPr>
            <a:normAutofit fontScale="90000"/>
          </a:bodyPr>
          <a:lstStyle/>
          <a:p>
            <a:r>
              <a:rPr lang="fr-FR" dirty="0" smtClean="0"/>
              <a:t>Architecture </a:t>
            </a:r>
            <a:r>
              <a:rPr lang="fr-FR" dirty="0"/>
              <a:t>des </a:t>
            </a:r>
            <a:r>
              <a:rPr lang="fr-FR" dirty="0" smtClean="0"/>
              <a:t>Ordinateurs</a:t>
            </a:r>
            <a:br>
              <a:rPr lang="fr-FR" dirty="0" smtClean="0"/>
            </a:br>
            <a:r>
              <a:rPr lang="fr-FR" dirty="0" smtClean="0"/>
              <a:t>et</a:t>
            </a:r>
            <a:br>
              <a:rPr lang="fr-FR" dirty="0" smtClean="0"/>
            </a:br>
            <a:r>
              <a:rPr lang="fr-FR" dirty="0" smtClean="0"/>
              <a:t>Systèmes d’Exploitation</a:t>
            </a:r>
            <a:endParaRPr lang="fr-FR" dirty="0"/>
          </a:p>
        </p:txBody>
      </p:sp>
      <p:sp>
        <p:nvSpPr>
          <p:cNvPr id="3" name="Sous-titre 2"/>
          <p:cNvSpPr>
            <a:spLocks noGrp="1"/>
          </p:cNvSpPr>
          <p:nvPr>
            <p:ph type="subTitle" idx="1"/>
          </p:nvPr>
        </p:nvSpPr>
        <p:spPr>
          <a:xfrm>
            <a:off x="1371600" y="4149080"/>
            <a:ext cx="6400800" cy="1489720"/>
          </a:xfrm>
        </p:spPr>
        <p:txBody>
          <a:bodyPr>
            <a:normAutofit lnSpcReduction="10000"/>
          </a:bodyPr>
          <a:lstStyle/>
          <a:p>
            <a:r>
              <a:rPr lang="fr-FR" sz="2400" dirty="0"/>
              <a:t>Fabrice BOISSIER &amp; Elena KUSHNAREVA </a:t>
            </a:r>
            <a:br>
              <a:rPr lang="fr-FR" sz="2400" dirty="0"/>
            </a:br>
            <a:r>
              <a:rPr lang="fr-FR" sz="2400" dirty="0"/>
              <a:t>2017/2018</a:t>
            </a:r>
          </a:p>
          <a:p>
            <a:r>
              <a:rPr lang="fr-FR" sz="2400" dirty="0" smtClean="0"/>
              <a:t>fabrice.boissier@gmail.com</a:t>
            </a:r>
            <a:br>
              <a:rPr lang="fr-FR" sz="2400" dirty="0" smtClean="0"/>
            </a:br>
            <a:r>
              <a:rPr lang="fr-FR" sz="2400" dirty="0" smtClean="0"/>
              <a:t>elena.kushnareva@malix.univ-paris1.fr</a:t>
            </a:r>
            <a:endParaRPr lang="fr-FR" sz="2400" dirty="0"/>
          </a:p>
        </p:txBody>
      </p:sp>
      <p:sp>
        <p:nvSpPr>
          <p:cNvPr id="4" name="ZoneTexte 3"/>
          <p:cNvSpPr txBox="1"/>
          <p:nvPr/>
        </p:nvSpPr>
        <p:spPr>
          <a:xfrm>
            <a:off x="683568" y="2924944"/>
            <a:ext cx="7776864" cy="1077218"/>
          </a:xfrm>
          <a:prstGeom prst="rect">
            <a:avLst/>
          </a:prstGeom>
          <a:noFill/>
        </p:spPr>
        <p:txBody>
          <a:bodyPr wrap="square" rtlCol="0">
            <a:spAutoFit/>
          </a:bodyPr>
          <a:lstStyle/>
          <a:p>
            <a:pPr algn="ctr"/>
            <a:r>
              <a:rPr lang="fr-FR" sz="3200" b="1" dirty="0" smtClean="0"/>
              <a:t>Partie 3 : Compilation</a:t>
            </a:r>
          </a:p>
          <a:p>
            <a:pPr algn="ctr"/>
            <a:r>
              <a:rPr lang="fr-FR" sz="3200" b="1" dirty="0" smtClean="0"/>
              <a:t>Cours</a:t>
            </a:r>
            <a:endParaRPr lang="fr-FR" sz="3200" b="1" dirty="0"/>
          </a:p>
        </p:txBody>
      </p:sp>
    </p:spTree>
    <p:extLst>
      <p:ext uri="{BB962C8B-B14F-4D97-AF65-F5344CB8AC3E}">
        <p14:creationId xmlns:p14="http://schemas.microsoft.com/office/powerpoint/2010/main" val="37542232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Espace réservé du contenu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96" y="875147"/>
            <a:ext cx="9073008" cy="4804444"/>
          </a:xfrm>
        </p:spPr>
      </p:pic>
      <p:sp>
        <p:nvSpPr>
          <p:cNvPr id="5" name="Espace réservé de la date 4"/>
          <p:cNvSpPr>
            <a:spLocks noGrp="1"/>
          </p:cNvSpPr>
          <p:nvPr>
            <p:ph type="dt" sz="half" idx="10"/>
          </p:nvPr>
        </p:nvSpPr>
        <p:spPr/>
        <p:txBody>
          <a:bodyPr/>
          <a:lstStyle/>
          <a:p>
            <a:r>
              <a:rPr lang="fr-FR" smtClean="0"/>
              <a:t>2017-2018</a:t>
            </a:r>
            <a:endParaRPr lang="fr-BE"/>
          </a:p>
        </p:txBody>
      </p:sp>
      <p:sp>
        <p:nvSpPr>
          <p:cNvPr id="6" name="Espace réservé du pied de page 5"/>
          <p:cNvSpPr>
            <a:spLocks noGrp="1"/>
          </p:cNvSpPr>
          <p:nvPr>
            <p:ph type="ftr" sz="quarter" idx="11"/>
          </p:nvPr>
        </p:nvSpPr>
        <p:spPr/>
        <p:txBody>
          <a:bodyPr/>
          <a:lstStyle/>
          <a:p>
            <a:r>
              <a:rPr lang="fr-FR" smtClean="0"/>
              <a:t>Partie 3 : Compilation</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10</a:t>
            </a:fld>
            <a:endParaRPr lang="fr-BE"/>
          </a:p>
        </p:txBody>
      </p:sp>
    </p:spTree>
    <p:extLst>
      <p:ext uri="{BB962C8B-B14F-4D97-AF65-F5344CB8AC3E}">
        <p14:creationId xmlns:p14="http://schemas.microsoft.com/office/powerpoint/2010/main" val="42142122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Link Edit / Edition de Lien</a:t>
            </a:r>
          </a:p>
        </p:txBody>
      </p:sp>
      <p:sp>
        <p:nvSpPr>
          <p:cNvPr id="3" name="Espace réservé du contenu 2"/>
          <p:cNvSpPr>
            <a:spLocks noGrp="1"/>
          </p:cNvSpPr>
          <p:nvPr>
            <p:ph idx="1"/>
          </p:nvPr>
        </p:nvSpPr>
        <p:spPr/>
        <p:txBody>
          <a:bodyPr>
            <a:normAutofit fontScale="70000" lnSpcReduction="20000"/>
          </a:bodyPr>
          <a:lstStyle/>
          <a:p>
            <a:r>
              <a:rPr lang="fr-FR" dirty="0" err="1">
                <a:latin typeface="Consolas" panose="020B0609020204030204" pitchFamily="49" charset="0"/>
                <a:cs typeface="Consolas" panose="020B0609020204030204" pitchFamily="49" charset="0"/>
              </a:rPr>
              <a:t>ld</a:t>
            </a:r>
            <a:r>
              <a:rPr lang="fr-FR" dirty="0">
                <a:latin typeface="Consolas" panose="020B0609020204030204" pitchFamily="49" charset="0"/>
                <a:cs typeface="Consolas" panose="020B0609020204030204" pitchFamily="49" charset="0"/>
              </a:rPr>
              <a:t> (</a:t>
            </a:r>
            <a:r>
              <a:rPr lang="fr-FR" dirty="0" err="1">
                <a:latin typeface="Consolas" panose="020B0609020204030204" pitchFamily="49" charset="0"/>
                <a:cs typeface="Consolas" panose="020B0609020204030204" pitchFamily="49" charset="0"/>
              </a:rPr>
              <a:t>gcc</a:t>
            </a:r>
            <a:r>
              <a:rPr lang="fr-FR" dirty="0">
                <a:latin typeface="Consolas" panose="020B0609020204030204" pitchFamily="49" charset="0"/>
                <a:cs typeface="Consolas" panose="020B0609020204030204" pitchFamily="49" charset="0"/>
              </a:rPr>
              <a:t>)</a:t>
            </a:r>
          </a:p>
          <a:p>
            <a:endParaRPr lang="fr-FR" dirty="0"/>
          </a:p>
          <a:p>
            <a:endParaRPr lang="fr-FR" dirty="0"/>
          </a:p>
          <a:p>
            <a:r>
              <a:rPr lang="fr-FR" dirty="0"/>
              <a:t>Les fichiers objets, dont les fonctions ou variables globales devraient être fournies par d'autres fichiers objets, sont réunis en un seul fichier, et les liens entre les noms des objets sont résolus (les noms de fonctions sont associés à des adresses fixées).</a:t>
            </a:r>
          </a:p>
          <a:p>
            <a:endParaRPr lang="fr-FR" dirty="0"/>
          </a:p>
          <a:p>
            <a:r>
              <a:rPr lang="fr-FR" dirty="0"/>
              <a:t>Cette phase a beaucoup évolué avec le temps, et elle contient beaucoup plus d'étapes aujourd'hui.</a:t>
            </a:r>
          </a:p>
          <a:p>
            <a:pPr marL="0" indent="0">
              <a:buNone/>
            </a:pPr>
            <a:endParaRPr lang="fr-FR" dirty="0"/>
          </a:p>
          <a:p>
            <a:pPr marL="0" indent="0">
              <a:buNone/>
            </a:pPr>
            <a:r>
              <a:rPr lang="fr-FR" dirty="0" err="1">
                <a:latin typeface="Consolas" panose="020B0609020204030204" pitchFamily="49" charset="0"/>
                <a:cs typeface="Consolas" panose="020B0609020204030204" pitchFamily="49" charset="0"/>
              </a:rPr>
              <a:t>gcc</a:t>
            </a:r>
            <a:r>
              <a:rPr lang="fr-FR" dirty="0">
                <a:latin typeface="Consolas" panose="020B0609020204030204" pitchFamily="49" charset="0"/>
                <a:cs typeface="Consolas" panose="020B0609020204030204" pitchFamily="49" charset="0"/>
              </a:rPr>
              <a:t> -o programme.exe </a:t>
            </a:r>
            <a:r>
              <a:rPr lang="fr-FR" dirty="0" err="1">
                <a:latin typeface="Consolas" panose="020B0609020204030204" pitchFamily="49" charset="0"/>
                <a:cs typeface="Consolas" panose="020B0609020204030204" pitchFamily="49" charset="0"/>
              </a:rPr>
              <a:t>file.o</a:t>
            </a:r>
            <a:endParaRPr lang="fr-FR" dirty="0">
              <a:latin typeface="Consolas" panose="020B0609020204030204" pitchFamily="49" charset="0"/>
              <a:cs typeface="Consolas" panose="020B0609020204030204" pitchFamily="49" charset="0"/>
            </a:endParaRPr>
          </a:p>
          <a:p>
            <a:pPr marL="0" indent="0">
              <a:buNone/>
            </a:pPr>
            <a:r>
              <a:rPr lang="fr-FR" dirty="0" err="1" smtClean="0">
                <a:latin typeface="Consolas" panose="020B0609020204030204" pitchFamily="49" charset="0"/>
                <a:cs typeface="Consolas" panose="020B0609020204030204" pitchFamily="49" charset="0"/>
              </a:rPr>
              <a:t>ld</a:t>
            </a:r>
            <a:r>
              <a:rPr lang="fr-FR" dirty="0" smtClean="0">
                <a:latin typeface="Consolas" panose="020B0609020204030204" pitchFamily="49" charset="0"/>
                <a:cs typeface="Consolas" panose="020B0609020204030204" pitchFamily="49" charset="0"/>
              </a:rPr>
              <a:t> </a:t>
            </a:r>
            <a:r>
              <a:rPr lang="fr-FR" dirty="0">
                <a:latin typeface="Consolas" panose="020B0609020204030204" pitchFamily="49" charset="0"/>
                <a:cs typeface="Consolas" panose="020B0609020204030204" pitchFamily="49" charset="0"/>
              </a:rPr>
              <a:t>-o programme.exe </a:t>
            </a:r>
            <a:r>
              <a:rPr lang="fr-FR" dirty="0" err="1" smtClean="0">
                <a:latin typeface="Consolas" panose="020B0609020204030204" pitchFamily="49" charset="0"/>
                <a:cs typeface="Consolas" panose="020B0609020204030204" pitchFamily="49" charset="0"/>
              </a:rPr>
              <a:t>file.o</a:t>
            </a:r>
            <a:endParaRPr lang="fr-FR" dirty="0">
              <a:latin typeface="Consolas" panose="020B0609020204030204" pitchFamily="49" charset="0"/>
              <a:cs typeface="Consolas" panose="020B0609020204030204" pitchFamily="49" charset="0"/>
            </a:endParaRPr>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FR" smtClean="0"/>
              <a:t>Partie 3 : Compilation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11</a:t>
            </a:fld>
            <a:endParaRPr lang="fr-BE"/>
          </a:p>
        </p:txBody>
      </p:sp>
    </p:spTree>
    <p:extLst>
      <p:ext uri="{BB962C8B-B14F-4D97-AF65-F5344CB8AC3E}">
        <p14:creationId xmlns:p14="http://schemas.microsoft.com/office/powerpoint/2010/main" val="3829945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ce réservé du contenu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50467"/>
            <a:ext cx="7529065" cy="6402869"/>
          </a:xfrm>
        </p:spPr>
      </p:pic>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FR" smtClean="0"/>
              <a:t>Partie 3 : Compilation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12</a:t>
            </a:fld>
            <a:endParaRPr lang="fr-BE"/>
          </a:p>
        </p:txBody>
      </p:sp>
    </p:spTree>
    <p:extLst>
      <p:ext uri="{BB962C8B-B14F-4D97-AF65-F5344CB8AC3E}">
        <p14:creationId xmlns:p14="http://schemas.microsoft.com/office/powerpoint/2010/main" val="44275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Link Edit / Edition de Lien</a:t>
            </a:r>
          </a:p>
        </p:txBody>
      </p:sp>
      <p:sp>
        <p:nvSpPr>
          <p:cNvPr id="3" name="Espace réservé du contenu 2"/>
          <p:cNvSpPr>
            <a:spLocks noGrp="1"/>
          </p:cNvSpPr>
          <p:nvPr>
            <p:ph idx="1"/>
          </p:nvPr>
        </p:nvSpPr>
        <p:spPr/>
        <p:txBody>
          <a:bodyPr anchor="ctr">
            <a:noAutofit/>
          </a:bodyPr>
          <a:lstStyle/>
          <a:p>
            <a:pPr marL="0" indent="0">
              <a:buNone/>
            </a:pPr>
            <a:r>
              <a:rPr lang="fr-FR" sz="2400" dirty="0" err="1" smtClean="0">
                <a:latin typeface="Consolas" panose="020B0609020204030204" pitchFamily="49" charset="0"/>
                <a:cs typeface="Consolas" panose="020B0609020204030204" pitchFamily="49" charset="0"/>
              </a:rPr>
              <a:t>gcc</a:t>
            </a:r>
            <a:r>
              <a:rPr lang="fr-FR" sz="2400" dirty="0" smtClean="0">
                <a:latin typeface="Consolas" panose="020B0609020204030204" pitchFamily="49" charset="0"/>
                <a:cs typeface="Consolas" panose="020B0609020204030204" pitchFamily="49" charset="0"/>
              </a:rPr>
              <a:t> </a:t>
            </a:r>
            <a:r>
              <a:rPr lang="fr-FR" sz="2400" dirty="0">
                <a:latin typeface="Consolas" panose="020B0609020204030204" pitchFamily="49" charset="0"/>
                <a:cs typeface="Consolas" panose="020B0609020204030204" pitchFamily="49" charset="0"/>
              </a:rPr>
              <a:t>-o programme.exe </a:t>
            </a:r>
            <a:r>
              <a:rPr lang="fr-FR" sz="2400" dirty="0" err="1">
                <a:latin typeface="Consolas" panose="020B0609020204030204" pitchFamily="49" charset="0"/>
                <a:cs typeface="Consolas" panose="020B0609020204030204" pitchFamily="49" charset="0"/>
              </a:rPr>
              <a:t>file.o</a:t>
            </a:r>
            <a:endParaRPr lang="fr-FR" sz="2400" dirty="0">
              <a:latin typeface="Consolas" panose="020B0609020204030204" pitchFamily="49" charset="0"/>
              <a:cs typeface="Consolas" panose="020B0609020204030204" pitchFamily="49" charset="0"/>
            </a:endParaRPr>
          </a:p>
          <a:p>
            <a:pPr marL="0" indent="0">
              <a:buNone/>
            </a:pPr>
            <a:r>
              <a:rPr lang="fr-FR" sz="2400" dirty="0" err="1" smtClean="0">
                <a:latin typeface="Consolas" panose="020B0609020204030204" pitchFamily="49" charset="0"/>
                <a:cs typeface="Consolas" panose="020B0609020204030204" pitchFamily="49" charset="0"/>
              </a:rPr>
              <a:t>ld</a:t>
            </a:r>
            <a:r>
              <a:rPr lang="fr-FR" sz="2400" dirty="0" smtClean="0">
                <a:latin typeface="Consolas" panose="020B0609020204030204" pitchFamily="49" charset="0"/>
                <a:cs typeface="Consolas" panose="020B0609020204030204" pitchFamily="49" charset="0"/>
              </a:rPr>
              <a:t> </a:t>
            </a:r>
            <a:r>
              <a:rPr lang="fr-FR" sz="2400" dirty="0">
                <a:latin typeface="Consolas" panose="020B0609020204030204" pitchFamily="49" charset="0"/>
                <a:cs typeface="Consolas" panose="020B0609020204030204" pitchFamily="49" charset="0"/>
              </a:rPr>
              <a:t>-o programme.exe </a:t>
            </a:r>
            <a:r>
              <a:rPr lang="fr-FR" sz="2400" dirty="0" err="1" smtClean="0">
                <a:latin typeface="Consolas" panose="020B0609020204030204" pitchFamily="49" charset="0"/>
                <a:cs typeface="Consolas" panose="020B0609020204030204" pitchFamily="49" charset="0"/>
              </a:rPr>
              <a:t>file.o</a:t>
            </a:r>
            <a:endParaRPr lang="fr-FR" sz="2400" dirty="0" smtClean="0">
              <a:latin typeface="Consolas" panose="020B0609020204030204" pitchFamily="49" charset="0"/>
              <a:cs typeface="Consolas" panose="020B0609020204030204" pitchFamily="49" charset="0"/>
            </a:endParaRPr>
          </a:p>
          <a:p>
            <a:pPr marL="0" indent="0">
              <a:buNone/>
            </a:pPr>
            <a:endParaRPr lang="fr-FR" sz="2400" dirty="0">
              <a:latin typeface="Consolas" panose="020B0609020204030204" pitchFamily="49" charset="0"/>
              <a:cs typeface="Consolas" panose="020B0609020204030204" pitchFamily="49" charset="0"/>
            </a:endParaRPr>
          </a:p>
          <a:p>
            <a:r>
              <a:rPr lang="fr-FR" sz="2400" dirty="0"/>
              <a:t>ERREUR :</a:t>
            </a:r>
          </a:p>
          <a:p>
            <a:pPr marL="0" indent="0">
              <a:buNone/>
            </a:pPr>
            <a:r>
              <a:rPr lang="fr-FR" sz="2400" dirty="0"/>
              <a:t>Pas de fonction "main" / aucun point d'entrée </a:t>
            </a:r>
            <a:r>
              <a:rPr lang="fr-FR" sz="2400" dirty="0" smtClean="0"/>
              <a:t>défini</a:t>
            </a:r>
            <a:endParaRPr lang="fr-FR" sz="2400" dirty="0"/>
          </a:p>
          <a:p>
            <a:pPr marL="0" indent="0">
              <a:buNone/>
            </a:pPr>
            <a:endParaRPr lang="fr-FR" sz="2400" dirty="0"/>
          </a:p>
          <a:p>
            <a:pPr marL="0" indent="0">
              <a:buNone/>
            </a:pPr>
            <a:r>
              <a:rPr lang="fr-FR" sz="2400" dirty="0" err="1">
                <a:latin typeface="Consolas" panose="020B0609020204030204" pitchFamily="49" charset="0"/>
                <a:cs typeface="Consolas" panose="020B0609020204030204" pitchFamily="49" charset="0"/>
              </a:rPr>
              <a:t>gcc</a:t>
            </a:r>
            <a:r>
              <a:rPr lang="fr-FR" sz="2400" dirty="0">
                <a:latin typeface="Consolas" panose="020B0609020204030204" pitchFamily="49" charset="0"/>
                <a:cs typeface="Consolas" panose="020B0609020204030204" pitchFamily="49" charset="0"/>
              </a:rPr>
              <a:t> -o programme.exe </a:t>
            </a:r>
            <a:r>
              <a:rPr lang="fr-FR" sz="2400" dirty="0" err="1">
                <a:latin typeface="Consolas" panose="020B0609020204030204" pitchFamily="49" charset="0"/>
                <a:cs typeface="Consolas" panose="020B0609020204030204" pitchFamily="49" charset="0"/>
              </a:rPr>
              <a:t>file.o</a:t>
            </a:r>
            <a:r>
              <a:rPr lang="fr-FR" sz="2400" dirty="0">
                <a:latin typeface="Consolas" panose="020B0609020204030204" pitchFamily="49" charset="0"/>
                <a:cs typeface="Consolas" panose="020B0609020204030204" pitchFamily="49" charset="0"/>
              </a:rPr>
              <a:t> -</a:t>
            </a:r>
            <a:r>
              <a:rPr lang="fr-FR" sz="2400" dirty="0" err="1">
                <a:latin typeface="Consolas" panose="020B0609020204030204" pitchFamily="49" charset="0"/>
                <a:cs typeface="Consolas" panose="020B0609020204030204" pitchFamily="49" charset="0"/>
              </a:rPr>
              <a:t>lc</a:t>
            </a:r>
            <a:r>
              <a:rPr lang="fr-FR" sz="2400" dirty="0">
                <a:latin typeface="Consolas" panose="020B0609020204030204" pitchFamily="49" charset="0"/>
                <a:cs typeface="Consolas" panose="020B0609020204030204" pitchFamily="49" charset="0"/>
              </a:rPr>
              <a:t> --entry </a:t>
            </a:r>
            <a:r>
              <a:rPr lang="fr-FR" sz="2400" dirty="0" err="1">
                <a:latin typeface="Consolas" panose="020B0609020204030204" pitchFamily="49" charset="0"/>
                <a:cs typeface="Consolas" panose="020B0609020204030204" pitchFamily="49" charset="0"/>
              </a:rPr>
              <a:t>my_fun</a:t>
            </a:r>
            <a:endParaRPr lang="fr-FR" sz="2400" dirty="0">
              <a:latin typeface="Consolas" panose="020B0609020204030204" pitchFamily="49" charset="0"/>
              <a:cs typeface="Consolas" panose="020B0609020204030204" pitchFamily="49" charset="0"/>
            </a:endParaRPr>
          </a:p>
          <a:p>
            <a:pPr marL="0" indent="0">
              <a:buNone/>
            </a:pPr>
            <a:r>
              <a:rPr lang="fr-FR" sz="2400" dirty="0" err="1">
                <a:latin typeface="Consolas" panose="020B0609020204030204" pitchFamily="49" charset="0"/>
                <a:cs typeface="Consolas" panose="020B0609020204030204" pitchFamily="49" charset="0"/>
              </a:rPr>
              <a:t>ld</a:t>
            </a:r>
            <a:r>
              <a:rPr lang="fr-FR" sz="2400" dirty="0">
                <a:latin typeface="Consolas" panose="020B0609020204030204" pitchFamily="49" charset="0"/>
                <a:cs typeface="Consolas" panose="020B0609020204030204" pitchFamily="49" charset="0"/>
              </a:rPr>
              <a:t> -o programme.exe </a:t>
            </a:r>
            <a:r>
              <a:rPr lang="fr-FR" sz="2400" dirty="0" err="1">
                <a:latin typeface="Consolas" panose="020B0609020204030204" pitchFamily="49" charset="0"/>
                <a:cs typeface="Consolas" panose="020B0609020204030204" pitchFamily="49" charset="0"/>
              </a:rPr>
              <a:t>file.o</a:t>
            </a:r>
            <a:r>
              <a:rPr lang="fr-FR" sz="2400" dirty="0">
                <a:latin typeface="Consolas" panose="020B0609020204030204" pitchFamily="49" charset="0"/>
                <a:cs typeface="Consolas" panose="020B0609020204030204" pitchFamily="49" charset="0"/>
              </a:rPr>
              <a:t> -</a:t>
            </a:r>
            <a:r>
              <a:rPr lang="fr-FR" sz="2400" dirty="0" err="1">
                <a:latin typeface="Consolas" panose="020B0609020204030204" pitchFamily="49" charset="0"/>
                <a:cs typeface="Consolas" panose="020B0609020204030204" pitchFamily="49" charset="0"/>
              </a:rPr>
              <a:t>lc</a:t>
            </a:r>
            <a:r>
              <a:rPr lang="fr-FR" sz="2400" dirty="0">
                <a:latin typeface="Consolas" panose="020B0609020204030204" pitchFamily="49" charset="0"/>
                <a:cs typeface="Consolas" panose="020B0609020204030204" pitchFamily="49" charset="0"/>
              </a:rPr>
              <a:t> --entry </a:t>
            </a:r>
            <a:r>
              <a:rPr lang="fr-FR" sz="2400" dirty="0" err="1" smtClean="0">
                <a:latin typeface="Consolas" panose="020B0609020204030204" pitchFamily="49" charset="0"/>
                <a:cs typeface="Consolas" panose="020B0609020204030204" pitchFamily="49" charset="0"/>
              </a:rPr>
              <a:t>my_fun</a:t>
            </a:r>
            <a:endParaRPr lang="fr-FR" sz="2400" dirty="0">
              <a:latin typeface="Consolas" panose="020B0609020204030204" pitchFamily="49" charset="0"/>
              <a:cs typeface="Consolas" panose="020B0609020204030204" pitchFamily="49" charset="0"/>
            </a:endParaRPr>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FR" smtClean="0"/>
              <a:t>Partie 3 : Compilation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13</a:t>
            </a:fld>
            <a:endParaRPr lang="fr-BE"/>
          </a:p>
        </p:txBody>
      </p:sp>
    </p:spTree>
    <p:extLst>
      <p:ext uri="{BB962C8B-B14F-4D97-AF65-F5344CB8AC3E}">
        <p14:creationId xmlns:p14="http://schemas.microsoft.com/office/powerpoint/2010/main" val="4182187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p:cNvSpPr>
            <a:spLocks noGrp="1"/>
          </p:cNvSpPr>
          <p:nvPr>
            <p:ph type="title"/>
          </p:nvPr>
        </p:nvSpPr>
        <p:spPr/>
        <p:txBody>
          <a:bodyPr/>
          <a:lstStyle/>
          <a:p>
            <a:r>
              <a:rPr lang="fr-FR" dirty="0" smtClean="0"/>
              <a:t>Résumé</a:t>
            </a:r>
            <a:endParaRPr lang="fr-FR" dirty="0"/>
          </a:p>
        </p:txBody>
      </p:sp>
      <p:sp>
        <p:nvSpPr>
          <p:cNvPr id="3" name="Espace réservé du contenu 2"/>
          <p:cNvSpPr>
            <a:spLocks noGrp="1"/>
          </p:cNvSpPr>
          <p:nvPr>
            <p:ph idx="1"/>
          </p:nvPr>
        </p:nvSpPr>
        <p:spPr>
          <a:xfrm>
            <a:off x="457200" y="1600200"/>
            <a:ext cx="8229600" cy="4709120"/>
          </a:xfrm>
        </p:spPr>
        <p:txBody>
          <a:bodyPr>
            <a:normAutofit fontScale="70000" lnSpcReduction="20000"/>
          </a:bodyPr>
          <a:lstStyle/>
          <a:p>
            <a:r>
              <a:rPr lang="fr-FR" dirty="0"/>
              <a:t>Ceci est valable pour tout fichier "</a:t>
            </a:r>
            <a:r>
              <a:rPr lang="fr-FR" b="1" dirty="0" err="1"/>
              <a:t>file.c</a:t>
            </a:r>
            <a:r>
              <a:rPr lang="fr-FR" dirty="0"/>
              <a:t>" contenant du C, et un fichier </a:t>
            </a:r>
            <a:r>
              <a:rPr lang="fr-FR" b="1" dirty="0" err="1"/>
              <a:t>main.c</a:t>
            </a:r>
            <a:r>
              <a:rPr lang="fr-FR" dirty="0"/>
              <a:t> préalablement compilé et assemblé contenant une fonction "</a:t>
            </a:r>
            <a:r>
              <a:rPr lang="fr-FR" b="1" dirty="0" err="1"/>
              <a:t>int</a:t>
            </a:r>
            <a:r>
              <a:rPr lang="fr-FR" b="1" dirty="0"/>
              <a:t> main(</a:t>
            </a:r>
            <a:r>
              <a:rPr lang="fr-FR" b="1" dirty="0" err="1"/>
              <a:t>void</a:t>
            </a:r>
            <a:r>
              <a:rPr lang="fr-FR" b="1" dirty="0"/>
              <a:t>)</a:t>
            </a:r>
            <a:r>
              <a:rPr lang="fr-FR" dirty="0"/>
              <a:t>".</a:t>
            </a:r>
          </a:p>
          <a:p>
            <a:endParaRPr lang="fr-FR" dirty="0"/>
          </a:p>
          <a:p>
            <a:r>
              <a:rPr lang="fr-FR" dirty="0"/>
              <a:t>L'option </a:t>
            </a:r>
            <a:r>
              <a:rPr lang="fr-FR" b="1" dirty="0"/>
              <a:t>-o</a:t>
            </a:r>
            <a:r>
              <a:rPr lang="fr-FR" dirty="0"/>
              <a:t> de GCC désigne "</a:t>
            </a:r>
            <a:r>
              <a:rPr lang="fr-FR" i="1" dirty="0"/>
              <a:t>output</a:t>
            </a:r>
            <a:r>
              <a:rPr lang="fr-FR" dirty="0"/>
              <a:t>", donc le fichier de sortie qui sera </a:t>
            </a:r>
            <a:r>
              <a:rPr lang="fr-FR" dirty="0" smtClean="0"/>
              <a:t>écrit.</a:t>
            </a:r>
            <a:br>
              <a:rPr lang="fr-FR" dirty="0" smtClean="0"/>
            </a:br>
            <a:r>
              <a:rPr lang="fr-FR" dirty="0" smtClean="0"/>
              <a:t>Par </a:t>
            </a:r>
            <a:r>
              <a:rPr lang="fr-FR" dirty="0"/>
              <a:t>exemple :</a:t>
            </a:r>
          </a:p>
          <a:p>
            <a:pPr marL="0" indent="0">
              <a:buNone/>
            </a:pPr>
            <a:r>
              <a:rPr lang="fr-FR" dirty="0" err="1">
                <a:latin typeface="Consolas" panose="020B0609020204030204" pitchFamily="49" charset="0"/>
                <a:cs typeface="Consolas" panose="020B0609020204030204" pitchFamily="49" charset="0"/>
              </a:rPr>
              <a:t>gcc</a:t>
            </a:r>
            <a:r>
              <a:rPr lang="fr-FR" dirty="0">
                <a:latin typeface="Consolas" panose="020B0609020204030204" pitchFamily="49" charset="0"/>
                <a:cs typeface="Consolas" panose="020B0609020204030204" pitchFamily="49" charset="0"/>
              </a:rPr>
              <a:t> -c </a:t>
            </a:r>
            <a:r>
              <a:rPr lang="fr-FR" dirty="0" err="1">
                <a:latin typeface="Consolas" panose="020B0609020204030204" pitchFamily="49" charset="0"/>
                <a:cs typeface="Consolas" panose="020B0609020204030204" pitchFamily="49" charset="0"/>
              </a:rPr>
              <a:t>file_asm.s</a:t>
            </a:r>
            <a:r>
              <a:rPr lang="fr-FR" dirty="0">
                <a:latin typeface="Consolas" panose="020B0609020204030204" pitchFamily="49" charset="0"/>
                <a:cs typeface="Consolas" panose="020B0609020204030204" pitchFamily="49" charset="0"/>
              </a:rPr>
              <a:t> -o </a:t>
            </a:r>
            <a:r>
              <a:rPr lang="fr-FR" dirty="0" err="1">
                <a:latin typeface="Consolas" panose="020B0609020204030204" pitchFamily="49" charset="0"/>
                <a:cs typeface="Consolas" panose="020B0609020204030204" pitchFamily="49" charset="0"/>
              </a:rPr>
              <a:t>file.o</a:t>
            </a:r>
            <a:endParaRPr lang="fr-FR" dirty="0">
              <a:latin typeface="Consolas" panose="020B0609020204030204" pitchFamily="49" charset="0"/>
              <a:cs typeface="Consolas" panose="020B0609020204030204" pitchFamily="49" charset="0"/>
            </a:endParaRPr>
          </a:p>
          <a:p>
            <a:pPr marL="0" indent="0">
              <a:buNone/>
            </a:pPr>
            <a:endParaRPr lang="fr-FR" dirty="0"/>
          </a:p>
          <a:p>
            <a:r>
              <a:rPr lang="fr-FR" dirty="0"/>
              <a:t>GCC prend en entrée </a:t>
            </a:r>
            <a:r>
              <a:rPr lang="fr-FR" b="1" dirty="0" err="1" smtClean="0"/>
              <a:t>file_asm.s</a:t>
            </a:r>
            <a:r>
              <a:rPr lang="fr-FR" dirty="0" smtClean="0"/>
              <a:t>, il </a:t>
            </a:r>
            <a:r>
              <a:rPr lang="fr-FR" dirty="0"/>
              <a:t>doit effectuer une compilation d'après le paramètre </a:t>
            </a:r>
            <a:r>
              <a:rPr lang="fr-FR" b="1" dirty="0"/>
              <a:t>-</a:t>
            </a:r>
            <a:r>
              <a:rPr lang="fr-FR" b="1" dirty="0" smtClean="0"/>
              <a:t>c</a:t>
            </a:r>
            <a:r>
              <a:rPr lang="fr-FR" dirty="0" smtClean="0"/>
              <a:t>, et </a:t>
            </a:r>
            <a:r>
              <a:rPr lang="fr-FR" dirty="0"/>
              <a:t>il écrira en sortie dans le fichier </a:t>
            </a:r>
            <a:r>
              <a:rPr lang="fr-FR" b="1" dirty="0" err="1"/>
              <a:t>file.o</a:t>
            </a:r>
            <a:r>
              <a:rPr lang="fr-FR" dirty="0"/>
              <a:t>.</a:t>
            </a:r>
          </a:p>
          <a:p>
            <a:pPr marL="0" indent="0">
              <a:buNone/>
            </a:pPr>
            <a:endParaRPr lang="fr-FR" dirty="0"/>
          </a:p>
          <a:p>
            <a:r>
              <a:rPr lang="fr-FR" dirty="0"/>
              <a:t>De très </a:t>
            </a:r>
            <a:r>
              <a:rPr lang="fr-FR" dirty="0" err="1"/>
              <a:t>très</a:t>
            </a:r>
            <a:r>
              <a:rPr lang="fr-FR" dirty="0"/>
              <a:t> </a:t>
            </a:r>
            <a:r>
              <a:rPr lang="fr-FR" dirty="0" err="1"/>
              <a:t>très</a:t>
            </a:r>
            <a:r>
              <a:rPr lang="fr-FR" dirty="0"/>
              <a:t> nombreuses options à GCC existent, vous pouvez les consulter en tapant dans votre terminal :</a:t>
            </a:r>
          </a:p>
          <a:p>
            <a:pPr marL="0" indent="0">
              <a:buNone/>
            </a:pPr>
            <a:r>
              <a:rPr lang="fr-FR" dirty="0">
                <a:latin typeface="Consolas" panose="020B0609020204030204" pitchFamily="49" charset="0"/>
                <a:cs typeface="Consolas" panose="020B0609020204030204" pitchFamily="49" charset="0"/>
              </a:rPr>
              <a:t>man </a:t>
            </a:r>
            <a:r>
              <a:rPr lang="fr-FR" dirty="0" err="1">
                <a:latin typeface="Consolas" panose="020B0609020204030204" pitchFamily="49" charset="0"/>
                <a:cs typeface="Consolas" panose="020B0609020204030204" pitchFamily="49" charset="0"/>
              </a:rPr>
              <a:t>gcc</a:t>
            </a:r>
            <a:endParaRPr lang="fr-FR" sz="2600" dirty="0">
              <a:latin typeface="Consolas" panose="020B0609020204030204" pitchFamily="49" charset="0"/>
              <a:cs typeface="Consolas" panose="020B0609020204030204" pitchFamily="49" charset="0"/>
            </a:endParaRPr>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FR" smtClean="0"/>
              <a:t>Partie 3 : Compilation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14</a:t>
            </a:fld>
            <a:endParaRPr lang="fr-BE"/>
          </a:p>
        </p:txBody>
      </p:sp>
    </p:spTree>
    <p:extLst>
      <p:ext uri="{BB962C8B-B14F-4D97-AF65-F5344CB8AC3E}">
        <p14:creationId xmlns:p14="http://schemas.microsoft.com/office/powerpoint/2010/main" val="1177999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07504" y="188640"/>
            <a:ext cx="8928992" cy="5937523"/>
          </a:xfrm>
        </p:spPr>
        <p:txBody>
          <a:bodyPr>
            <a:normAutofit fontScale="92500" lnSpcReduction="10000"/>
          </a:bodyPr>
          <a:lstStyle/>
          <a:p>
            <a:r>
              <a:rPr lang="fr-FR" dirty="0" err="1" smtClean="0"/>
              <a:t>Pré-Processeur</a:t>
            </a:r>
            <a:r>
              <a:rPr lang="fr-FR" dirty="0" smtClean="0"/>
              <a:t> :</a:t>
            </a:r>
          </a:p>
          <a:p>
            <a:pPr marL="457200" lvl="1" indent="0">
              <a:buNone/>
            </a:pPr>
            <a:r>
              <a:rPr lang="fr-FR" dirty="0" err="1" smtClean="0">
                <a:solidFill>
                  <a:srgbClr val="FF0000"/>
                </a:solidFill>
                <a:latin typeface="Consolas" panose="020B0609020204030204" pitchFamily="49" charset="0"/>
                <a:cs typeface="Consolas" panose="020B0609020204030204" pitchFamily="49" charset="0"/>
              </a:rPr>
              <a:t>gcc</a:t>
            </a:r>
            <a:r>
              <a:rPr lang="fr-FR" dirty="0" smtClean="0">
                <a:solidFill>
                  <a:srgbClr val="FF0000"/>
                </a:solidFill>
                <a:latin typeface="Consolas" panose="020B0609020204030204" pitchFamily="49" charset="0"/>
                <a:cs typeface="Consolas" panose="020B0609020204030204" pitchFamily="49" charset="0"/>
              </a:rPr>
              <a:t> –E</a:t>
            </a:r>
            <a:r>
              <a:rPr lang="fr-FR" dirty="0" smtClean="0">
                <a:latin typeface="Consolas" panose="020B0609020204030204" pitchFamily="49" charset="0"/>
                <a:cs typeface="Consolas" panose="020B0609020204030204" pitchFamily="49" charset="0"/>
              </a:rPr>
              <a:t> –P </a:t>
            </a:r>
            <a:r>
              <a:rPr lang="fr-FR" dirty="0" err="1" smtClean="0">
                <a:latin typeface="Consolas" panose="020B0609020204030204" pitchFamily="49" charset="0"/>
                <a:cs typeface="Consolas" panose="020B0609020204030204" pitchFamily="49" charset="0"/>
              </a:rPr>
              <a:t>file.c</a:t>
            </a:r>
            <a:r>
              <a:rPr lang="fr-FR" dirty="0" smtClean="0">
                <a:latin typeface="Consolas" panose="020B0609020204030204" pitchFamily="49" charset="0"/>
                <a:cs typeface="Consolas" panose="020B0609020204030204" pitchFamily="49" charset="0"/>
              </a:rPr>
              <a:t> –o </a:t>
            </a:r>
            <a:r>
              <a:rPr lang="fr-FR" dirty="0" err="1" smtClean="0">
                <a:latin typeface="Consolas" panose="020B0609020204030204" pitchFamily="49" charset="0"/>
                <a:cs typeface="Consolas" panose="020B0609020204030204" pitchFamily="49" charset="0"/>
              </a:rPr>
              <a:t>file_out.c</a:t>
            </a:r>
            <a:endParaRPr lang="fr-FR" dirty="0" smtClean="0">
              <a:latin typeface="Consolas" panose="020B0609020204030204" pitchFamily="49" charset="0"/>
              <a:cs typeface="Consolas" panose="020B0609020204030204" pitchFamily="49" charset="0"/>
            </a:endParaRPr>
          </a:p>
          <a:p>
            <a:pPr marL="457200" lvl="1" indent="0">
              <a:buNone/>
            </a:pPr>
            <a:endParaRPr lang="fr-FR" dirty="0"/>
          </a:p>
          <a:p>
            <a:r>
              <a:rPr lang="fr-FR" dirty="0" smtClean="0"/>
              <a:t>Compilation :</a:t>
            </a:r>
          </a:p>
          <a:p>
            <a:pPr marL="457200" lvl="1" indent="0">
              <a:buNone/>
            </a:pPr>
            <a:r>
              <a:rPr lang="fr-FR" dirty="0" err="1" smtClean="0">
                <a:solidFill>
                  <a:srgbClr val="FF0000"/>
                </a:solidFill>
                <a:latin typeface="Consolas" panose="020B0609020204030204" pitchFamily="49" charset="0"/>
                <a:cs typeface="Consolas" panose="020B0609020204030204" pitchFamily="49" charset="0"/>
              </a:rPr>
              <a:t>gcc</a:t>
            </a:r>
            <a:r>
              <a:rPr lang="fr-FR" dirty="0" smtClean="0">
                <a:solidFill>
                  <a:srgbClr val="FF0000"/>
                </a:solidFill>
                <a:latin typeface="Consolas" panose="020B0609020204030204" pitchFamily="49" charset="0"/>
                <a:cs typeface="Consolas" panose="020B0609020204030204" pitchFamily="49" charset="0"/>
              </a:rPr>
              <a:t> –S</a:t>
            </a:r>
            <a:r>
              <a:rPr lang="fr-FR" dirty="0" smtClean="0">
                <a:latin typeface="Consolas" panose="020B0609020204030204" pitchFamily="49" charset="0"/>
                <a:cs typeface="Consolas" panose="020B0609020204030204" pitchFamily="49" charset="0"/>
              </a:rPr>
              <a:t> </a:t>
            </a:r>
            <a:r>
              <a:rPr lang="fr-FR" dirty="0" err="1" smtClean="0">
                <a:latin typeface="Consolas" panose="020B0609020204030204" pitchFamily="49" charset="0"/>
                <a:cs typeface="Consolas" panose="020B0609020204030204" pitchFamily="49" charset="0"/>
              </a:rPr>
              <a:t>file_out.c</a:t>
            </a:r>
            <a:r>
              <a:rPr lang="fr-FR" dirty="0" smtClean="0">
                <a:latin typeface="Consolas" panose="020B0609020204030204" pitchFamily="49" charset="0"/>
                <a:cs typeface="Consolas" panose="020B0609020204030204" pitchFamily="49" charset="0"/>
              </a:rPr>
              <a:t> –o </a:t>
            </a:r>
            <a:r>
              <a:rPr lang="fr-FR" dirty="0" err="1" smtClean="0">
                <a:latin typeface="Consolas" panose="020B0609020204030204" pitchFamily="49" charset="0"/>
                <a:cs typeface="Consolas" panose="020B0609020204030204" pitchFamily="49" charset="0"/>
              </a:rPr>
              <a:t>file_asm.s</a:t>
            </a:r>
            <a:endParaRPr lang="fr-FR" dirty="0" smtClean="0">
              <a:latin typeface="Consolas" panose="020B0609020204030204" pitchFamily="49" charset="0"/>
              <a:cs typeface="Consolas" panose="020B0609020204030204" pitchFamily="49" charset="0"/>
            </a:endParaRPr>
          </a:p>
          <a:p>
            <a:pPr marL="457200" lvl="1" indent="0">
              <a:buNone/>
            </a:pPr>
            <a:endParaRPr lang="fr-FR" dirty="0"/>
          </a:p>
          <a:p>
            <a:pPr marL="514350" indent="-457200"/>
            <a:r>
              <a:rPr lang="fr-FR" dirty="0" smtClean="0"/>
              <a:t>Assemblage :</a:t>
            </a:r>
          </a:p>
          <a:p>
            <a:pPr marL="457200" lvl="1" indent="0">
              <a:buNone/>
            </a:pPr>
            <a:r>
              <a:rPr lang="fr-FR" dirty="0" err="1" smtClean="0">
                <a:solidFill>
                  <a:srgbClr val="FF0000"/>
                </a:solidFill>
                <a:latin typeface="Consolas" panose="020B0609020204030204" pitchFamily="49" charset="0"/>
                <a:cs typeface="Consolas" panose="020B0609020204030204" pitchFamily="49" charset="0"/>
              </a:rPr>
              <a:t>gcc</a:t>
            </a:r>
            <a:r>
              <a:rPr lang="fr-FR" dirty="0" smtClean="0">
                <a:solidFill>
                  <a:srgbClr val="FF0000"/>
                </a:solidFill>
                <a:latin typeface="Consolas" panose="020B0609020204030204" pitchFamily="49" charset="0"/>
                <a:cs typeface="Consolas" panose="020B0609020204030204" pitchFamily="49" charset="0"/>
              </a:rPr>
              <a:t> –c</a:t>
            </a:r>
            <a:r>
              <a:rPr lang="fr-FR" dirty="0" smtClean="0">
                <a:latin typeface="Consolas" panose="020B0609020204030204" pitchFamily="49" charset="0"/>
                <a:cs typeface="Consolas" panose="020B0609020204030204" pitchFamily="49" charset="0"/>
              </a:rPr>
              <a:t> </a:t>
            </a:r>
            <a:r>
              <a:rPr lang="fr-FR" dirty="0" err="1" smtClean="0">
                <a:latin typeface="Consolas" panose="020B0609020204030204" pitchFamily="49" charset="0"/>
                <a:cs typeface="Consolas" panose="020B0609020204030204" pitchFamily="49" charset="0"/>
              </a:rPr>
              <a:t>file_asm.s</a:t>
            </a:r>
            <a:r>
              <a:rPr lang="fr-FR" dirty="0" smtClean="0">
                <a:latin typeface="Consolas" panose="020B0609020204030204" pitchFamily="49" charset="0"/>
                <a:cs typeface="Consolas" panose="020B0609020204030204" pitchFamily="49" charset="0"/>
              </a:rPr>
              <a:t> –o </a:t>
            </a:r>
            <a:r>
              <a:rPr lang="fr-FR" dirty="0" err="1" smtClean="0">
                <a:latin typeface="Consolas" panose="020B0609020204030204" pitchFamily="49" charset="0"/>
                <a:cs typeface="Consolas" panose="020B0609020204030204" pitchFamily="49" charset="0"/>
              </a:rPr>
              <a:t>file.o</a:t>
            </a:r>
            <a:endParaRPr lang="fr-FR" dirty="0" smtClean="0">
              <a:latin typeface="Consolas" panose="020B0609020204030204" pitchFamily="49" charset="0"/>
              <a:cs typeface="Consolas" panose="020B0609020204030204" pitchFamily="49" charset="0"/>
            </a:endParaRPr>
          </a:p>
          <a:p>
            <a:pPr marL="457200" lvl="1" indent="0">
              <a:buNone/>
            </a:pPr>
            <a:r>
              <a:rPr lang="fr-FR" dirty="0">
                <a:solidFill>
                  <a:srgbClr val="FF0000"/>
                </a:solidFill>
                <a:latin typeface="Consolas" panose="020B0609020204030204" pitchFamily="49" charset="0"/>
                <a:cs typeface="Consolas" panose="020B0609020204030204" pitchFamily="49" charset="0"/>
              </a:rPr>
              <a:t>a</a:t>
            </a:r>
            <a:r>
              <a:rPr lang="fr-FR" dirty="0" smtClean="0">
                <a:solidFill>
                  <a:srgbClr val="FF0000"/>
                </a:solidFill>
                <a:latin typeface="Consolas" panose="020B0609020204030204" pitchFamily="49" charset="0"/>
                <a:cs typeface="Consolas" panose="020B0609020204030204" pitchFamily="49" charset="0"/>
              </a:rPr>
              <a:t>s</a:t>
            </a:r>
            <a:r>
              <a:rPr lang="fr-FR" dirty="0" smtClean="0">
                <a:latin typeface="Consolas" panose="020B0609020204030204" pitchFamily="49" charset="0"/>
                <a:cs typeface="Consolas" panose="020B0609020204030204" pitchFamily="49" charset="0"/>
              </a:rPr>
              <a:t> </a:t>
            </a:r>
            <a:r>
              <a:rPr lang="fr-FR" dirty="0" err="1" smtClean="0">
                <a:latin typeface="Consolas" panose="020B0609020204030204" pitchFamily="49" charset="0"/>
                <a:cs typeface="Consolas" panose="020B0609020204030204" pitchFamily="49" charset="0"/>
              </a:rPr>
              <a:t>file_asm.s</a:t>
            </a:r>
            <a:r>
              <a:rPr lang="fr-FR" dirty="0" smtClean="0">
                <a:latin typeface="Consolas" panose="020B0609020204030204" pitchFamily="49" charset="0"/>
                <a:cs typeface="Consolas" panose="020B0609020204030204" pitchFamily="49" charset="0"/>
              </a:rPr>
              <a:t> –o </a:t>
            </a:r>
            <a:r>
              <a:rPr lang="fr-FR" dirty="0" err="1" smtClean="0">
                <a:latin typeface="Consolas" panose="020B0609020204030204" pitchFamily="49" charset="0"/>
                <a:cs typeface="Consolas" panose="020B0609020204030204" pitchFamily="49" charset="0"/>
              </a:rPr>
              <a:t>file.o</a:t>
            </a:r>
            <a:endParaRPr lang="fr-FR" dirty="0" smtClean="0">
              <a:latin typeface="Consolas" panose="020B0609020204030204" pitchFamily="49" charset="0"/>
              <a:cs typeface="Consolas" panose="020B0609020204030204" pitchFamily="49" charset="0"/>
            </a:endParaRPr>
          </a:p>
          <a:p>
            <a:pPr marL="457200" lvl="1" indent="0">
              <a:buNone/>
            </a:pPr>
            <a:endParaRPr lang="fr-FR" dirty="0"/>
          </a:p>
          <a:p>
            <a:pPr marL="514350" indent="-457200"/>
            <a:r>
              <a:rPr lang="fr-FR" dirty="0" smtClean="0"/>
              <a:t>Edition de liens :</a:t>
            </a:r>
          </a:p>
          <a:p>
            <a:pPr marL="457200" lvl="1" indent="0">
              <a:buNone/>
            </a:pPr>
            <a:r>
              <a:rPr lang="fr-FR" dirty="0" err="1" smtClean="0">
                <a:solidFill>
                  <a:srgbClr val="FF0000"/>
                </a:solidFill>
                <a:latin typeface="Consolas" panose="020B0609020204030204" pitchFamily="49" charset="0"/>
                <a:cs typeface="Consolas" panose="020B0609020204030204" pitchFamily="49" charset="0"/>
              </a:rPr>
              <a:t>gcc</a:t>
            </a:r>
            <a:r>
              <a:rPr lang="fr-FR" dirty="0" smtClean="0">
                <a:solidFill>
                  <a:srgbClr val="FF0000"/>
                </a:solidFill>
                <a:latin typeface="Consolas" panose="020B0609020204030204" pitchFamily="49" charset="0"/>
                <a:cs typeface="Consolas" panose="020B0609020204030204" pitchFamily="49" charset="0"/>
              </a:rPr>
              <a:t> </a:t>
            </a:r>
            <a:r>
              <a:rPr lang="fr-FR" dirty="0" smtClean="0">
                <a:latin typeface="Consolas" panose="020B0609020204030204" pitchFamily="49" charset="0"/>
                <a:cs typeface="Consolas" panose="020B0609020204030204" pitchFamily="49" charset="0"/>
              </a:rPr>
              <a:t>–o programme.exe </a:t>
            </a:r>
            <a:r>
              <a:rPr lang="fr-FR" dirty="0" err="1" smtClean="0">
                <a:latin typeface="Consolas" panose="020B0609020204030204" pitchFamily="49" charset="0"/>
                <a:cs typeface="Consolas" panose="020B0609020204030204" pitchFamily="49" charset="0"/>
              </a:rPr>
              <a:t>file.o</a:t>
            </a:r>
            <a:r>
              <a:rPr lang="fr-FR" dirty="0" smtClean="0">
                <a:latin typeface="Consolas" panose="020B0609020204030204" pitchFamily="49" charset="0"/>
                <a:cs typeface="Consolas" panose="020B0609020204030204" pitchFamily="49" charset="0"/>
              </a:rPr>
              <a:t> </a:t>
            </a:r>
            <a:r>
              <a:rPr lang="fr-FR" dirty="0" err="1" smtClean="0">
                <a:latin typeface="Consolas" panose="020B0609020204030204" pitchFamily="49" charset="0"/>
                <a:cs typeface="Consolas" panose="020B0609020204030204" pitchFamily="49" charset="0"/>
              </a:rPr>
              <a:t>main.o</a:t>
            </a:r>
            <a:endParaRPr lang="fr-FR" dirty="0" smtClean="0">
              <a:latin typeface="Consolas" panose="020B0609020204030204" pitchFamily="49" charset="0"/>
              <a:cs typeface="Consolas" panose="020B0609020204030204" pitchFamily="49" charset="0"/>
            </a:endParaRPr>
          </a:p>
          <a:p>
            <a:pPr marL="457200" lvl="1" indent="0">
              <a:buNone/>
            </a:pPr>
            <a:r>
              <a:rPr lang="fr-FR" sz="2600" dirty="0" err="1" smtClean="0">
                <a:solidFill>
                  <a:srgbClr val="FF0000"/>
                </a:solidFill>
                <a:latin typeface="Consolas" panose="020B0609020204030204" pitchFamily="49" charset="0"/>
                <a:cs typeface="Consolas" panose="020B0609020204030204" pitchFamily="49" charset="0"/>
              </a:rPr>
              <a:t>ld</a:t>
            </a:r>
            <a:r>
              <a:rPr lang="fr-FR" sz="2600" dirty="0" smtClean="0">
                <a:solidFill>
                  <a:srgbClr val="FF0000"/>
                </a:solidFill>
                <a:latin typeface="Consolas" panose="020B0609020204030204" pitchFamily="49" charset="0"/>
                <a:cs typeface="Consolas" panose="020B0609020204030204" pitchFamily="49" charset="0"/>
              </a:rPr>
              <a:t> </a:t>
            </a:r>
            <a:r>
              <a:rPr lang="fr-FR" sz="2600" dirty="0" smtClean="0">
                <a:latin typeface="Consolas" panose="020B0609020204030204" pitchFamily="49" charset="0"/>
                <a:cs typeface="Consolas" panose="020B0609020204030204" pitchFamily="49" charset="0"/>
              </a:rPr>
              <a:t>–o programme.exe </a:t>
            </a:r>
            <a:r>
              <a:rPr lang="fr-FR" sz="2600" dirty="0" err="1" smtClean="0">
                <a:latin typeface="Consolas" panose="020B0609020204030204" pitchFamily="49" charset="0"/>
                <a:cs typeface="Consolas" panose="020B0609020204030204" pitchFamily="49" charset="0"/>
              </a:rPr>
              <a:t>file.o</a:t>
            </a:r>
            <a:r>
              <a:rPr lang="fr-FR" sz="2600" dirty="0" smtClean="0">
                <a:latin typeface="Consolas" panose="020B0609020204030204" pitchFamily="49" charset="0"/>
                <a:cs typeface="Consolas" panose="020B0609020204030204" pitchFamily="49" charset="0"/>
              </a:rPr>
              <a:t> </a:t>
            </a:r>
            <a:r>
              <a:rPr lang="fr-FR" sz="2600" dirty="0" err="1" smtClean="0">
                <a:latin typeface="Consolas" panose="020B0609020204030204" pitchFamily="49" charset="0"/>
                <a:cs typeface="Consolas" panose="020B0609020204030204" pitchFamily="49" charset="0"/>
              </a:rPr>
              <a:t>main.o</a:t>
            </a:r>
            <a:r>
              <a:rPr lang="fr-FR" sz="2600" dirty="0" smtClean="0">
                <a:latin typeface="Consolas" panose="020B0609020204030204" pitchFamily="49" charset="0"/>
                <a:cs typeface="Consolas" panose="020B0609020204030204" pitchFamily="49" charset="0"/>
              </a:rPr>
              <a:t> –</a:t>
            </a:r>
            <a:r>
              <a:rPr lang="fr-FR" sz="2600" dirty="0" err="1" smtClean="0">
                <a:latin typeface="Consolas" panose="020B0609020204030204" pitchFamily="49" charset="0"/>
                <a:cs typeface="Consolas" panose="020B0609020204030204" pitchFamily="49" charset="0"/>
              </a:rPr>
              <a:t>lc</a:t>
            </a:r>
            <a:r>
              <a:rPr lang="fr-FR" sz="2600" dirty="0" smtClean="0">
                <a:latin typeface="Consolas" panose="020B0609020204030204" pitchFamily="49" charset="0"/>
                <a:cs typeface="Consolas" panose="020B0609020204030204" pitchFamily="49" charset="0"/>
              </a:rPr>
              <a:t> –entry main</a:t>
            </a:r>
            <a:endParaRPr lang="fr-FR" sz="2600" dirty="0">
              <a:latin typeface="Consolas" panose="020B0609020204030204" pitchFamily="49" charset="0"/>
              <a:cs typeface="Consolas" panose="020B0609020204030204" pitchFamily="49" charset="0"/>
            </a:endParaRPr>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FR" smtClean="0"/>
              <a:t>Partie 3 : Compilation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15</a:t>
            </a:fld>
            <a:endParaRPr lang="fr-BE"/>
          </a:p>
        </p:txBody>
      </p:sp>
      <p:sp>
        <p:nvSpPr>
          <p:cNvPr id="7" name="ZoneTexte 6"/>
          <p:cNvSpPr txBox="1"/>
          <p:nvPr/>
        </p:nvSpPr>
        <p:spPr>
          <a:xfrm>
            <a:off x="0" y="3707740"/>
            <a:ext cx="504056" cy="369332"/>
          </a:xfrm>
          <a:prstGeom prst="rect">
            <a:avLst/>
          </a:prstGeom>
          <a:noFill/>
        </p:spPr>
        <p:txBody>
          <a:bodyPr wrap="square" rtlCol="0">
            <a:spAutoFit/>
          </a:bodyPr>
          <a:lstStyle/>
          <a:p>
            <a:r>
              <a:rPr lang="fr-FR" dirty="0" smtClean="0"/>
              <a:t>OU</a:t>
            </a:r>
            <a:endParaRPr lang="fr-FR" dirty="0"/>
          </a:p>
        </p:txBody>
      </p:sp>
      <p:sp>
        <p:nvSpPr>
          <p:cNvPr id="8" name="ZoneTexte 7"/>
          <p:cNvSpPr txBox="1"/>
          <p:nvPr/>
        </p:nvSpPr>
        <p:spPr>
          <a:xfrm>
            <a:off x="0" y="5517232"/>
            <a:ext cx="504056" cy="369332"/>
          </a:xfrm>
          <a:prstGeom prst="rect">
            <a:avLst/>
          </a:prstGeom>
          <a:noFill/>
        </p:spPr>
        <p:txBody>
          <a:bodyPr wrap="square" rtlCol="0">
            <a:spAutoFit/>
          </a:bodyPr>
          <a:lstStyle/>
          <a:p>
            <a:r>
              <a:rPr lang="fr-FR" dirty="0" smtClean="0"/>
              <a:t>OU</a:t>
            </a:r>
            <a:endParaRPr lang="fr-FR" dirty="0"/>
          </a:p>
        </p:txBody>
      </p:sp>
    </p:spTree>
    <p:extLst>
      <p:ext uri="{BB962C8B-B14F-4D97-AF65-F5344CB8AC3E}">
        <p14:creationId xmlns:p14="http://schemas.microsoft.com/office/powerpoint/2010/main" val="3764070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Makefile</a:t>
            </a:r>
            <a:endParaRPr lang="fr-FR" dirty="0"/>
          </a:p>
        </p:txBody>
      </p:sp>
      <p:sp>
        <p:nvSpPr>
          <p:cNvPr id="3" name="Espace réservé du contenu 2"/>
          <p:cNvSpPr>
            <a:spLocks noGrp="1"/>
          </p:cNvSpPr>
          <p:nvPr>
            <p:ph idx="1"/>
          </p:nvPr>
        </p:nvSpPr>
        <p:spPr/>
        <p:txBody>
          <a:bodyPr>
            <a:normAutofit fontScale="62500" lnSpcReduction="20000"/>
          </a:bodyPr>
          <a:lstStyle/>
          <a:p>
            <a:r>
              <a:rPr lang="fr-FR" dirty="0"/>
              <a:t>Les lignes de commande pour compiler sont </a:t>
            </a:r>
            <a:r>
              <a:rPr lang="fr-FR" dirty="0" smtClean="0"/>
              <a:t>longues.</a:t>
            </a:r>
            <a:br>
              <a:rPr lang="fr-FR" dirty="0" smtClean="0"/>
            </a:br>
            <a:r>
              <a:rPr lang="fr-FR" dirty="0" smtClean="0"/>
              <a:t>Comment </a:t>
            </a:r>
            <a:r>
              <a:rPr lang="fr-FR" dirty="0"/>
              <a:t>accélérer </a:t>
            </a:r>
            <a:r>
              <a:rPr lang="fr-FR" dirty="0" smtClean="0"/>
              <a:t>cela ?</a:t>
            </a:r>
          </a:p>
          <a:p>
            <a:pPr marL="0" indent="0">
              <a:buNone/>
            </a:pPr>
            <a:endParaRPr lang="fr-FR" dirty="0"/>
          </a:p>
          <a:p>
            <a:r>
              <a:rPr lang="fr-FR" dirty="0"/>
              <a:t>En automatisant les lignes de compilation avec des outils </a:t>
            </a:r>
            <a:r>
              <a:rPr lang="fr-FR" dirty="0" smtClean="0"/>
              <a:t>spéciaux.</a:t>
            </a:r>
            <a:br>
              <a:rPr lang="fr-FR" dirty="0" smtClean="0"/>
            </a:br>
            <a:r>
              <a:rPr lang="fr-FR" dirty="0" smtClean="0"/>
              <a:t>Exemple :</a:t>
            </a:r>
          </a:p>
          <a:p>
            <a:pPr lvl="1"/>
            <a:r>
              <a:rPr lang="fr-FR" dirty="0" smtClean="0"/>
              <a:t>script </a:t>
            </a:r>
            <a:r>
              <a:rPr lang="fr-FR" dirty="0" err="1"/>
              <a:t>shell</a:t>
            </a:r>
            <a:r>
              <a:rPr lang="fr-FR" dirty="0"/>
              <a:t> générant les paramètres utiles (architecture cible, flags, </a:t>
            </a:r>
            <a:r>
              <a:rPr lang="fr-FR" dirty="0" smtClean="0"/>
              <a:t>...)</a:t>
            </a:r>
          </a:p>
          <a:p>
            <a:pPr lvl="1"/>
            <a:r>
              <a:rPr lang="fr-FR" dirty="0" err="1" smtClean="0"/>
              <a:t>Makefile</a:t>
            </a:r>
            <a:r>
              <a:rPr lang="fr-FR" dirty="0" smtClean="0"/>
              <a:t> </a:t>
            </a:r>
            <a:r>
              <a:rPr lang="fr-FR" dirty="0"/>
              <a:t>qui regroupe les noms de fichiers et les lignes de </a:t>
            </a:r>
            <a:r>
              <a:rPr lang="fr-FR" dirty="0" smtClean="0"/>
              <a:t>commande</a:t>
            </a:r>
          </a:p>
          <a:p>
            <a:pPr lvl="1"/>
            <a:r>
              <a:rPr lang="fr-FR" dirty="0" smtClean="0"/>
              <a:t>génération </a:t>
            </a:r>
            <a:r>
              <a:rPr lang="fr-FR" dirty="0"/>
              <a:t>automatique de </a:t>
            </a:r>
            <a:r>
              <a:rPr lang="fr-FR" dirty="0" err="1" smtClean="0"/>
              <a:t>Makefiles</a:t>
            </a:r>
            <a:endParaRPr lang="fr-FR" dirty="0" smtClean="0"/>
          </a:p>
          <a:p>
            <a:pPr lvl="1"/>
            <a:r>
              <a:rPr lang="fr-FR" dirty="0" smtClean="0"/>
              <a:t>génération </a:t>
            </a:r>
            <a:r>
              <a:rPr lang="fr-FR" dirty="0"/>
              <a:t>automatique de packages contenant les </a:t>
            </a:r>
            <a:r>
              <a:rPr lang="fr-FR" dirty="0" smtClean="0"/>
              <a:t>programmes</a:t>
            </a:r>
          </a:p>
          <a:p>
            <a:pPr lvl="1"/>
            <a:r>
              <a:rPr lang="fr-FR" dirty="0" smtClean="0"/>
              <a:t>...</a:t>
            </a:r>
            <a:endParaRPr lang="fr-FR" dirty="0"/>
          </a:p>
          <a:p>
            <a:endParaRPr lang="fr-FR" dirty="0"/>
          </a:p>
          <a:p>
            <a:r>
              <a:rPr lang="fr-FR" dirty="0"/>
              <a:t>Plus loin encore pour développer </a:t>
            </a:r>
            <a:r>
              <a:rPr lang="fr-FR" dirty="0" smtClean="0"/>
              <a:t>:</a:t>
            </a:r>
          </a:p>
          <a:p>
            <a:pPr lvl="1"/>
            <a:r>
              <a:rPr lang="fr-FR" dirty="0" smtClean="0"/>
              <a:t>écriture </a:t>
            </a:r>
            <a:r>
              <a:rPr lang="fr-FR" dirty="0"/>
              <a:t>automatique du code à partir de modèles </a:t>
            </a:r>
            <a:r>
              <a:rPr lang="fr-FR" dirty="0" smtClean="0"/>
              <a:t>graphiques</a:t>
            </a:r>
          </a:p>
          <a:p>
            <a:pPr lvl="1"/>
            <a:r>
              <a:rPr lang="fr-FR" dirty="0" smtClean="0"/>
              <a:t>pas </a:t>
            </a:r>
            <a:r>
              <a:rPr lang="fr-FR" dirty="0"/>
              <a:t>d'architecture cible, mais une "VM" dédiée au code (</a:t>
            </a:r>
            <a:r>
              <a:rPr lang="fr-FR" dirty="0" err="1"/>
              <a:t>bytecode</a:t>
            </a:r>
            <a:r>
              <a:rPr lang="fr-FR" dirty="0" smtClean="0"/>
              <a:t>)</a:t>
            </a:r>
          </a:p>
          <a:p>
            <a:pPr lvl="1"/>
            <a:r>
              <a:rPr lang="fr-FR" dirty="0" smtClean="0"/>
              <a:t>...</a:t>
            </a:r>
            <a:endParaRPr lang="fr-FR" dirty="0"/>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FR" smtClean="0"/>
              <a:t>Partie 3 : Compilation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16</a:t>
            </a:fld>
            <a:endParaRPr lang="fr-BE"/>
          </a:p>
        </p:txBody>
      </p:sp>
    </p:spTree>
    <p:extLst>
      <p:ext uri="{BB962C8B-B14F-4D97-AF65-F5344CB8AC3E}">
        <p14:creationId xmlns:p14="http://schemas.microsoft.com/office/powerpoint/2010/main" val="41130917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u conten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2628" y="0"/>
            <a:ext cx="7583788" cy="6425674"/>
          </a:xfrm>
        </p:spPr>
      </p:pic>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FR" smtClean="0"/>
              <a:t>Partie 3 : Compilation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17</a:t>
            </a:fld>
            <a:endParaRPr lang="fr-BE"/>
          </a:p>
        </p:txBody>
      </p:sp>
    </p:spTree>
    <p:extLst>
      <p:ext uri="{BB962C8B-B14F-4D97-AF65-F5344CB8AC3E}">
        <p14:creationId xmlns:p14="http://schemas.microsoft.com/office/powerpoint/2010/main" val="42024838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Makefile</a:t>
            </a:r>
            <a:endParaRPr lang="fr-FR" dirty="0"/>
          </a:p>
        </p:txBody>
      </p:sp>
      <p:sp>
        <p:nvSpPr>
          <p:cNvPr id="3" name="Espace réservé du contenu 2"/>
          <p:cNvSpPr>
            <a:spLocks noGrp="1"/>
          </p:cNvSpPr>
          <p:nvPr>
            <p:ph idx="1"/>
          </p:nvPr>
        </p:nvSpPr>
        <p:spPr/>
        <p:txBody>
          <a:bodyPr>
            <a:normAutofit fontScale="70000" lnSpcReduction="20000"/>
          </a:bodyPr>
          <a:lstStyle/>
          <a:p>
            <a:r>
              <a:rPr lang="fr-FR" dirty="0"/>
              <a:t>Cibles définies </a:t>
            </a:r>
            <a:r>
              <a:rPr lang="fr-FR" dirty="0" smtClean="0"/>
              <a:t>:</a:t>
            </a:r>
            <a:br>
              <a:rPr lang="fr-FR" dirty="0" smtClean="0"/>
            </a:br>
            <a:r>
              <a:rPr lang="fr-FR" dirty="0" smtClean="0"/>
              <a:t>all</a:t>
            </a:r>
            <a:r>
              <a:rPr lang="fr-FR" dirty="0"/>
              <a:t>, </a:t>
            </a:r>
            <a:r>
              <a:rPr lang="fr-FR" dirty="0" err="1"/>
              <a:t>preproc</a:t>
            </a:r>
            <a:r>
              <a:rPr lang="fr-FR" dirty="0"/>
              <a:t>, </a:t>
            </a:r>
            <a:r>
              <a:rPr lang="fr-FR" dirty="0" err="1"/>
              <a:t>preassemble</a:t>
            </a:r>
            <a:r>
              <a:rPr lang="fr-FR" dirty="0"/>
              <a:t>, assemble, </a:t>
            </a:r>
            <a:r>
              <a:rPr lang="fr-FR" dirty="0" err="1"/>
              <a:t>linkedit</a:t>
            </a:r>
            <a:r>
              <a:rPr lang="fr-FR" dirty="0"/>
              <a:t>, help, clean, </a:t>
            </a:r>
            <a:r>
              <a:rPr lang="fr-FR" dirty="0" err="1" smtClean="0"/>
              <a:t>distclean</a:t>
            </a:r>
            <a:r>
              <a:rPr lang="fr-FR" dirty="0" smtClean="0"/>
              <a:t/>
            </a:r>
            <a:br>
              <a:rPr lang="fr-FR" dirty="0" smtClean="0"/>
            </a:br>
            <a:r>
              <a:rPr lang="fr-FR" dirty="0" smtClean="0"/>
              <a:t>(attention </a:t>
            </a:r>
            <a:r>
              <a:rPr lang="fr-FR" dirty="0"/>
              <a:t>: tabulation nécessaire au début des lignes de commandes</a:t>
            </a:r>
            <a:r>
              <a:rPr lang="fr-FR" dirty="0" smtClean="0"/>
              <a:t>)</a:t>
            </a:r>
            <a:br>
              <a:rPr lang="fr-FR" dirty="0" smtClean="0"/>
            </a:br>
            <a:r>
              <a:rPr lang="fr-FR" dirty="0" smtClean="0"/>
              <a:t>(</a:t>
            </a:r>
            <a:r>
              <a:rPr lang="fr-FR" dirty="0" err="1"/>
              <a:t>distclean</a:t>
            </a:r>
            <a:r>
              <a:rPr lang="fr-FR" dirty="0"/>
              <a:t> appelle d'abord la cible clean avant de s'exécuter)</a:t>
            </a:r>
          </a:p>
          <a:p>
            <a:endParaRPr lang="fr-FR" dirty="0"/>
          </a:p>
          <a:p>
            <a:r>
              <a:rPr lang="fr-FR" dirty="0"/>
              <a:t>Appel des cibles (dans </a:t>
            </a:r>
            <a:r>
              <a:rPr lang="fr-FR" dirty="0" err="1"/>
              <a:t>shell</a:t>
            </a:r>
            <a:r>
              <a:rPr lang="fr-FR" dirty="0"/>
              <a:t>) </a:t>
            </a:r>
            <a:r>
              <a:rPr lang="fr-FR" dirty="0" smtClean="0"/>
              <a:t>:</a:t>
            </a:r>
          </a:p>
          <a:p>
            <a:pPr marL="457200" lvl="1" indent="0">
              <a:buNone/>
            </a:pPr>
            <a:r>
              <a:rPr lang="fr-FR" dirty="0" err="1" smtClean="0"/>
              <a:t>make</a:t>
            </a:r>
            <a:r>
              <a:rPr lang="fr-FR" dirty="0" smtClean="0"/>
              <a:t> </a:t>
            </a:r>
            <a:r>
              <a:rPr lang="fr-FR" dirty="0"/>
              <a:t>help</a:t>
            </a:r>
          </a:p>
          <a:p>
            <a:pPr marL="457200" lvl="1" indent="0">
              <a:buNone/>
            </a:pPr>
            <a:r>
              <a:rPr lang="fr-FR" dirty="0" err="1"/>
              <a:t>make</a:t>
            </a:r>
            <a:r>
              <a:rPr lang="fr-FR" dirty="0"/>
              <a:t> </a:t>
            </a:r>
            <a:r>
              <a:rPr lang="fr-FR" dirty="0" err="1"/>
              <a:t>distclean</a:t>
            </a:r>
            <a:endParaRPr lang="fr-FR" dirty="0"/>
          </a:p>
          <a:p>
            <a:pPr marL="457200" lvl="1" indent="0">
              <a:buNone/>
            </a:pPr>
            <a:r>
              <a:rPr lang="fr-FR" dirty="0" err="1"/>
              <a:t>make</a:t>
            </a:r>
            <a:r>
              <a:rPr lang="fr-FR" dirty="0"/>
              <a:t> </a:t>
            </a:r>
            <a:r>
              <a:rPr lang="fr-FR" dirty="0" err="1" smtClean="0"/>
              <a:t>preproc</a:t>
            </a:r>
            <a:endParaRPr lang="fr-FR" dirty="0"/>
          </a:p>
          <a:p>
            <a:pPr marL="457200" lvl="1" indent="0">
              <a:buNone/>
            </a:pPr>
            <a:r>
              <a:rPr lang="fr-FR" dirty="0" err="1"/>
              <a:t>m</a:t>
            </a:r>
            <a:r>
              <a:rPr lang="fr-FR" dirty="0" err="1" smtClean="0"/>
              <a:t>ake</a:t>
            </a:r>
            <a:r>
              <a:rPr lang="fr-FR" dirty="0" smtClean="0"/>
              <a:t/>
            </a:r>
            <a:br>
              <a:rPr lang="fr-FR" dirty="0" smtClean="0"/>
            </a:br>
            <a:r>
              <a:rPr lang="fr-FR" dirty="0" err="1" smtClean="0"/>
              <a:t>make</a:t>
            </a:r>
            <a:r>
              <a:rPr lang="fr-FR" dirty="0" smtClean="0"/>
              <a:t> clean</a:t>
            </a:r>
            <a:endParaRPr lang="fr-FR" dirty="0"/>
          </a:p>
          <a:p>
            <a:endParaRPr lang="fr-FR" dirty="0"/>
          </a:p>
          <a:p>
            <a:r>
              <a:rPr lang="fr-FR" dirty="0" smtClean="0"/>
              <a:t>Possibilité de </a:t>
            </a:r>
            <a:r>
              <a:rPr lang="fr-FR" dirty="0"/>
              <a:t>définir des variables, ne pas recompiler ce qui a déjà été compilé, etc</a:t>
            </a:r>
            <a:r>
              <a:rPr lang="fr-FR" dirty="0" smtClean="0"/>
              <a:t>...</a:t>
            </a:r>
            <a:endParaRPr lang="fr-FR" dirty="0"/>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FR" smtClean="0"/>
              <a:t>Partie 3 : Compilation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18</a:t>
            </a:fld>
            <a:endParaRPr lang="fr-BE"/>
          </a:p>
        </p:txBody>
      </p:sp>
    </p:spTree>
    <p:extLst>
      <p:ext uri="{BB962C8B-B14F-4D97-AF65-F5344CB8AC3E}">
        <p14:creationId xmlns:p14="http://schemas.microsoft.com/office/powerpoint/2010/main" val="10028876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Interpréteur de Commandes / Scripts</a:t>
            </a:r>
            <a:endParaRPr lang="fr-FR" dirty="0"/>
          </a:p>
        </p:txBody>
      </p:sp>
      <p:sp>
        <p:nvSpPr>
          <p:cNvPr id="3" name="Espace réservé du contenu 2"/>
          <p:cNvSpPr>
            <a:spLocks noGrp="1"/>
          </p:cNvSpPr>
          <p:nvPr>
            <p:ph idx="1"/>
          </p:nvPr>
        </p:nvSpPr>
        <p:spPr/>
        <p:txBody>
          <a:bodyPr/>
          <a:lstStyle/>
          <a:p>
            <a:r>
              <a:rPr lang="fr-FR" dirty="0" smtClean="0"/>
              <a:t>La compilation transforme un code source (langage haut niveau) en instructions machines (bas niveau)</a:t>
            </a:r>
          </a:p>
          <a:p>
            <a:r>
              <a:rPr lang="fr-FR" dirty="0" smtClean="0"/>
              <a:t>Les instructions seront exécutées par le processeur lorsque le programme sera lancé</a:t>
            </a:r>
          </a:p>
          <a:p>
            <a:endParaRPr lang="fr-FR" dirty="0"/>
          </a:p>
          <a:p>
            <a:r>
              <a:rPr lang="fr-FR" dirty="0" smtClean="0"/>
              <a:t>Qu’est-ce que l’interprétation ?</a:t>
            </a:r>
          </a:p>
          <a:p>
            <a:r>
              <a:rPr lang="fr-FR" dirty="0" smtClean="0"/>
              <a:t>Qu’est-ce qu’un interpréteur de commandes ?</a:t>
            </a:r>
            <a:endParaRPr lang="fr-FR" dirty="0"/>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FR" smtClean="0"/>
              <a:t>Partie 3 : Compilation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19</a:t>
            </a:fld>
            <a:endParaRPr lang="fr-BE"/>
          </a:p>
        </p:txBody>
      </p:sp>
    </p:spTree>
    <p:extLst>
      <p:ext uri="{BB962C8B-B14F-4D97-AF65-F5344CB8AC3E}">
        <p14:creationId xmlns:p14="http://schemas.microsoft.com/office/powerpoint/2010/main" val="891479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r>
              <a:rPr lang="fr-FR" dirty="0" smtClean="0"/>
              <a:t>Compilation</a:t>
            </a:r>
            <a:endParaRPr lang="fr-FR" dirty="0"/>
          </a:p>
        </p:txBody>
      </p:sp>
      <p:sp>
        <p:nvSpPr>
          <p:cNvPr id="9" name="Espace réservé du contenu 8"/>
          <p:cNvSpPr>
            <a:spLocks noGrp="1"/>
          </p:cNvSpPr>
          <p:nvPr>
            <p:ph idx="1"/>
          </p:nvPr>
        </p:nvSpPr>
        <p:spPr/>
        <p:txBody>
          <a:bodyPr anchor="ctr"/>
          <a:lstStyle/>
          <a:p>
            <a:pPr marL="0" indent="0" algn="ctr">
              <a:buNone/>
            </a:pPr>
            <a:r>
              <a:rPr lang="fr-FR" dirty="0" smtClean="0"/>
              <a:t>Transforme du code source lisible…</a:t>
            </a:r>
            <a:br>
              <a:rPr lang="fr-FR" dirty="0" smtClean="0"/>
            </a:br>
            <a:endParaRPr lang="fr-FR" dirty="0" smtClean="0"/>
          </a:p>
          <a:p>
            <a:pPr marL="0" indent="0" algn="ctr">
              <a:buNone/>
            </a:pPr>
            <a:r>
              <a:rPr lang="fr-FR" dirty="0" smtClean="0"/>
              <a:t/>
            </a:r>
            <a:br>
              <a:rPr lang="fr-FR" dirty="0" smtClean="0"/>
            </a:br>
            <a:r>
              <a:rPr lang="fr-FR" dirty="0" smtClean="0"/>
              <a:t>…en langage machine exécutable</a:t>
            </a:r>
          </a:p>
        </p:txBody>
      </p:sp>
      <p:sp>
        <p:nvSpPr>
          <p:cNvPr id="5" name="Espace réservé de la date 4"/>
          <p:cNvSpPr>
            <a:spLocks noGrp="1"/>
          </p:cNvSpPr>
          <p:nvPr>
            <p:ph type="dt" sz="half" idx="10"/>
          </p:nvPr>
        </p:nvSpPr>
        <p:spPr/>
        <p:txBody>
          <a:bodyPr/>
          <a:lstStyle/>
          <a:p>
            <a:r>
              <a:rPr lang="fr-FR" smtClean="0"/>
              <a:t>2017-2018</a:t>
            </a:r>
            <a:endParaRPr lang="fr-BE"/>
          </a:p>
        </p:txBody>
      </p:sp>
      <p:sp>
        <p:nvSpPr>
          <p:cNvPr id="6" name="Espace réservé du pied de page 5"/>
          <p:cNvSpPr>
            <a:spLocks noGrp="1"/>
          </p:cNvSpPr>
          <p:nvPr>
            <p:ph type="ftr" sz="quarter" idx="11"/>
          </p:nvPr>
        </p:nvSpPr>
        <p:spPr/>
        <p:txBody>
          <a:bodyPr/>
          <a:lstStyle/>
          <a:p>
            <a:r>
              <a:rPr lang="fr-FR" smtClean="0"/>
              <a:t>Partie 3 : Compilation</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2</a:t>
            </a:fld>
            <a:endParaRPr lang="fr-BE"/>
          </a:p>
        </p:txBody>
      </p:sp>
    </p:spTree>
    <p:extLst>
      <p:ext uri="{BB962C8B-B14F-4D97-AF65-F5344CB8AC3E}">
        <p14:creationId xmlns:p14="http://schemas.microsoft.com/office/powerpoint/2010/main" val="3745378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Interpréteur de Commandes / Scripts</a:t>
            </a:r>
            <a:endParaRPr lang="fr-FR" dirty="0"/>
          </a:p>
        </p:txBody>
      </p:sp>
      <p:sp>
        <p:nvSpPr>
          <p:cNvPr id="3" name="Espace réservé du contenu 2"/>
          <p:cNvSpPr>
            <a:spLocks noGrp="1"/>
          </p:cNvSpPr>
          <p:nvPr>
            <p:ph idx="1"/>
          </p:nvPr>
        </p:nvSpPr>
        <p:spPr/>
        <p:txBody>
          <a:bodyPr/>
          <a:lstStyle/>
          <a:p>
            <a:pPr marL="0" indent="0">
              <a:buNone/>
            </a:pPr>
            <a:r>
              <a:rPr lang="fr-FR" dirty="0" smtClean="0"/>
              <a:t>Qu’est-ce que l’interprétation ?</a:t>
            </a:r>
          </a:p>
          <a:p>
            <a:endParaRPr lang="fr-FR" dirty="0"/>
          </a:p>
          <a:p>
            <a:r>
              <a:rPr lang="fr-FR" dirty="0" smtClean="0"/>
              <a:t>Les scripts ne sont pas « compilés »</a:t>
            </a:r>
          </a:p>
          <a:p>
            <a:r>
              <a:rPr lang="fr-FR" dirty="0" smtClean="0"/>
              <a:t>Ils sont lus par un programme qui « interprète » les mots/lignes du script, et exécute des opérations qu’il comprend</a:t>
            </a:r>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FR" smtClean="0"/>
              <a:t>Partie 3 : Compilation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20</a:t>
            </a:fld>
            <a:endParaRPr lang="fr-BE"/>
          </a:p>
        </p:txBody>
      </p:sp>
    </p:spTree>
    <p:extLst>
      <p:ext uri="{BB962C8B-B14F-4D97-AF65-F5344CB8AC3E}">
        <p14:creationId xmlns:p14="http://schemas.microsoft.com/office/powerpoint/2010/main" val="3403701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Interpréteur de Commandes / Scripts</a:t>
            </a:r>
            <a:endParaRPr lang="fr-FR" dirty="0"/>
          </a:p>
        </p:txBody>
      </p:sp>
      <p:sp>
        <p:nvSpPr>
          <p:cNvPr id="3" name="Espace réservé du contenu 2"/>
          <p:cNvSpPr>
            <a:spLocks noGrp="1"/>
          </p:cNvSpPr>
          <p:nvPr>
            <p:ph idx="1"/>
          </p:nvPr>
        </p:nvSpPr>
        <p:spPr/>
        <p:txBody>
          <a:bodyPr/>
          <a:lstStyle/>
          <a:p>
            <a:pPr marL="0" indent="0">
              <a:buNone/>
            </a:pPr>
            <a:r>
              <a:rPr lang="fr-FR" dirty="0" smtClean="0"/>
              <a:t>Qu’est-ce qu’un interpréteur de commandes ?</a:t>
            </a:r>
          </a:p>
          <a:p>
            <a:endParaRPr lang="fr-FR" dirty="0"/>
          </a:p>
          <a:p>
            <a:r>
              <a:rPr lang="fr-FR" dirty="0" smtClean="0"/>
              <a:t>Le programme qui lit les scripts et interprète les mots/lignes pour les exécuter est appelé un « interpréteur de commandes »</a:t>
            </a:r>
          </a:p>
          <a:p>
            <a:r>
              <a:rPr lang="fr-FR" dirty="0" smtClean="0"/>
              <a:t>Pour chaque langage de script, il existe un ou des interpréteurs</a:t>
            </a:r>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FR" smtClean="0"/>
              <a:t>Partie 3 : Compilation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21</a:t>
            </a:fld>
            <a:endParaRPr lang="fr-BE"/>
          </a:p>
        </p:txBody>
      </p:sp>
    </p:spTree>
    <p:extLst>
      <p:ext uri="{BB962C8B-B14F-4D97-AF65-F5344CB8AC3E}">
        <p14:creationId xmlns:p14="http://schemas.microsoft.com/office/powerpoint/2010/main" val="2744459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Interpréteur de Commandes / Scripts</a:t>
            </a:r>
            <a:endParaRPr lang="fr-FR" dirty="0"/>
          </a:p>
        </p:txBody>
      </p:sp>
      <p:sp>
        <p:nvSpPr>
          <p:cNvPr id="7" name="Espace réservé du contenu 6"/>
          <p:cNvSpPr>
            <a:spLocks noGrp="1"/>
          </p:cNvSpPr>
          <p:nvPr>
            <p:ph idx="1"/>
          </p:nvPr>
        </p:nvSpPr>
        <p:spPr/>
        <p:txBody>
          <a:bodyPr>
            <a:normAutofit fontScale="92500" lnSpcReduction="20000"/>
          </a:bodyPr>
          <a:lstStyle/>
          <a:p>
            <a:r>
              <a:rPr lang="fr-FR" dirty="0" smtClean="0"/>
              <a:t>Langages interprétés </a:t>
            </a:r>
            <a:r>
              <a:rPr lang="fr-FR" dirty="0" smtClean="0"/>
              <a:t>célèbres :</a:t>
            </a:r>
            <a:endParaRPr lang="fr-FR" dirty="0"/>
          </a:p>
          <a:p>
            <a:pPr lvl="1"/>
            <a:r>
              <a:rPr lang="fr-FR" dirty="0" smtClean="0"/>
              <a:t>Les </a:t>
            </a:r>
            <a:r>
              <a:rPr lang="fr-FR" dirty="0" err="1" smtClean="0"/>
              <a:t>Shells</a:t>
            </a:r>
            <a:r>
              <a:rPr lang="fr-FR" dirty="0" smtClean="0"/>
              <a:t> (sh, </a:t>
            </a:r>
            <a:r>
              <a:rPr lang="fr-FR" dirty="0" err="1" smtClean="0"/>
              <a:t>bash</a:t>
            </a:r>
            <a:r>
              <a:rPr lang="fr-FR" dirty="0" smtClean="0"/>
              <a:t>, </a:t>
            </a:r>
            <a:r>
              <a:rPr lang="fr-FR" dirty="0" err="1" smtClean="0"/>
              <a:t>tcsh</a:t>
            </a:r>
            <a:r>
              <a:rPr lang="fr-FR" dirty="0" smtClean="0"/>
              <a:t>, …)</a:t>
            </a:r>
          </a:p>
          <a:p>
            <a:pPr lvl="1"/>
            <a:r>
              <a:rPr lang="fr-FR" dirty="0" smtClean="0"/>
              <a:t>Perl</a:t>
            </a:r>
          </a:p>
          <a:p>
            <a:pPr lvl="1"/>
            <a:r>
              <a:rPr lang="fr-FR" dirty="0" smtClean="0"/>
              <a:t>Python</a:t>
            </a:r>
          </a:p>
          <a:p>
            <a:pPr lvl="1"/>
            <a:r>
              <a:rPr lang="fr-FR" dirty="0" smtClean="0"/>
              <a:t>PHP</a:t>
            </a:r>
          </a:p>
          <a:p>
            <a:pPr lvl="1"/>
            <a:r>
              <a:rPr lang="fr-FR" dirty="0" smtClean="0"/>
              <a:t>JavaScript</a:t>
            </a:r>
          </a:p>
          <a:p>
            <a:pPr lvl="1"/>
            <a:r>
              <a:rPr lang="fr-FR" dirty="0" err="1" smtClean="0"/>
              <a:t>tcl</a:t>
            </a:r>
            <a:r>
              <a:rPr lang="fr-FR" dirty="0" smtClean="0"/>
              <a:t>/</a:t>
            </a:r>
            <a:r>
              <a:rPr lang="fr-FR" dirty="0" err="1" smtClean="0"/>
              <a:t>tk</a:t>
            </a:r>
            <a:endParaRPr lang="fr-FR" dirty="0" smtClean="0"/>
          </a:p>
          <a:p>
            <a:pPr lvl="1"/>
            <a:r>
              <a:rPr lang="fr-FR" dirty="0" smtClean="0"/>
              <a:t>m4, </a:t>
            </a:r>
            <a:r>
              <a:rPr lang="fr-FR" dirty="0" err="1" smtClean="0"/>
              <a:t>Make</a:t>
            </a:r>
            <a:endParaRPr lang="fr-FR" dirty="0" smtClean="0"/>
          </a:p>
          <a:p>
            <a:pPr lvl="1"/>
            <a:r>
              <a:rPr lang="fr-FR" dirty="0" smtClean="0"/>
              <a:t>Ruby</a:t>
            </a:r>
          </a:p>
          <a:p>
            <a:pPr lvl="1"/>
            <a:r>
              <a:rPr lang="fr-FR" dirty="0" err="1" smtClean="0"/>
              <a:t>OCaml</a:t>
            </a:r>
            <a:endParaRPr lang="fr-FR" dirty="0" smtClean="0"/>
          </a:p>
          <a:p>
            <a:pPr lvl="1"/>
            <a:r>
              <a:rPr lang="fr-FR" dirty="0"/>
              <a:t>R</a:t>
            </a:r>
            <a:endParaRPr lang="fr-FR" dirty="0" smtClean="0"/>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FR" smtClean="0"/>
              <a:t>Partie 3 : Compilation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22</a:t>
            </a:fld>
            <a:endParaRPr lang="fr-BE"/>
          </a:p>
        </p:txBody>
      </p:sp>
    </p:spTree>
    <p:extLst>
      <p:ext uri="{BB962C8B-B14F-4D97-AF65-F5344CB8AC3E}">
        <p14:creationId xmlns:p14="http://schemas.microsoft.com/office/powerpoint/2010/main" val="1654834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Scripts &amp; </a:t>
            </a:r>
            <a:r>
              <a:rPr lang="fr-FR" dirty="0" err="1" smtClean="0"/>
              <a:t>ByteCode</a:t>
            </a:r>
            <a:endParaRPr lang="fr-FR" dirty="0"/>
          </a:p>
        </p:txBody>
      </p:sp>
      <p:sp>
        <p:nvSpPr>
          <p:cNvPr id="7" name="Espace réservé du contenu 6"/>
          <p:cNvSpPr>
            <a:spLocks noGrp="1"/>
          </p:cNvSpPr>
          <p:nvPr>
            <p:ph idx="1"/>
          </p:nvPr>
        </p:nvSpPr>
        <p:spPr/>
        <p:txBody>
          <a:bodyPr>
            <a:normAutofit/>
          </a:bodyPr>
          <a:lstStyle/>
          <a:p>
            <a:r>
              <a:rPr lang="fr-FR" dirty="0" smtClean="0"/>
              <a:t>Interpréteurs connus produisant du </a:t>
            </a:r>
            <a:r>
              <a:rPr lang="fr-FR" dirty="0" err="1" smtClean="0"/>
              <a:t>bytecode</a:t>
            </a:r>
            <a:r>
              <a:rPr lang="fr-FR" dirty="0" smtClean="0"/>
              <a:t> :</a:t>
            </a:r>
            <a:endParaRPr lang="fr-FR" dirty="0"/>
          </a:p>
          <a:p>
            <a:pPr lvl="1"/>
            <a:r>
              <a:rPr lang="fr-FR" dirty="0" smtClean="0"/>
              <a:t>Perl (.</a:t>
            </a:r>
            <a:r>
              <a:rPr lang="fr-FR" dirty="0" err="1" smtClean="0"/>
              <a:t>pl</a:t>
            </a:r>
            <a:r>
              <a:rPr lang="fr-FR" dirty="0" smtClean="0"/>
              <a:t> script, programme exécutable)</a:t>
            </a:r>
          </a:p>
          <a:p>
            <a:pPr lvl="1"/>
            <a:r>
              <a:rPr lang="fr-FR" dirty="0" smtClean="0"/>
              <a:t>Python (.</a:t>
            </a:r>
            <a:r>
              <a:rPr lang="fr-FR" dirty="0" err="1" smtClean="0"/>
              <a:t>py</a:t>
            </a:r>
            <a:r>
              <a:rPr lang="fr-FR" dirty="0" smtClean="0"/>
              <a:t> script, .</a:t>
            </a:r>
            <a:r>
              <a:rPr lang="fr-FR" dirty="0" err="1" smtClean="0"/>
              <a:t>pyc</a:t>
            </a:r>
            <a:r>
              <a:rPr lang="fr-FR" dirty="0" smtClean="0"/>
              <a:t> </a:t>
            </a:r>
            <a:r>
              <a:rPr lang="fr-FR" dirty="0" err="1" smtClean="0"/>
              <a:t>bytecode</a:t>
            </a:r>
            <a:r>
              <a:rPr lang="fr-FR" dirty="0" smtClean="0"/>
              <a:t>)</a:t>
            </a:r>
          </a:p>
          <a:p>
            <a:pPr lvl="1"/>
            <a:r>
              <a:rPr lang="fr-FR" dirty="0" err="1" smtClean="0"/>
              <a:t>OCaml</a:t>
            </a:r>
            <a:r>
              <a:rPr lang="fr-FR" dirty="0" smtClean="0"/>
              <a:t> (.ml source, .</a:t>
            </a:r>
            <a:r>
              <a:rPr lang="fr-FR" dirty="0" err="1" smtClean="0"/>
              <a:t>cmo</a:t>
            </a:r>
            <a:r>
              <a:rPr lang="fr-FR" dirty="0" smtClean="0"/>
              <a:t> objet </a:t>
            </a:r>
            <a:r>
              <a:rPr lang="fr-FR" dirty="0" err="1" smtClean="0"/>
              <a:t>bytecode</a:t>
            </a:r>
            <a:r>
              <a:rPr lang="fr-FR" dirty="0" smtClean="0"/>
              <a:t>, .</a:t>
            </a:r>
            <a:r>
              <a:rPr lang="fr-FR" dirty="0" err="1" smtClean="0"/>
              <a:t>opt</a:t>
            </a:r>
            <a:r>
              <a:rPr lang="fr-FR" dirty="0" smtClean="0"/>
              <a:t> programme natif)</a:t>
            </a:r>
          </a:p>
          <a:p>
            <a:pPr lvl="1"/>
            <a:r>
              <a:rPr lang="fr-FR" dirty="0" smtClean="0"/>
              <a:t>R</a:t>
            </a:r>
          </a:p>
          <a:p>
            <a:pPr lvl="1"/>
            <a:r>
              <a:rPr lang="fr-FR" dirty="0" err="1" smtClean="0"/>
              <a:t>Tcl</a:t>
            </a:r>
            <a:endParaRPr lang="fr-FR" dirty="0"/>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FR" smtClean="0"/>
              <a:t>Partie 3 : Compilation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23</a:t>
            </a:fld>
            <a:endParaRPr lang="fr-BE"/>
          </a:p>
        </p:txBody>
      </p:sp>
    </p:spTree>
    <p:extLst>
      <p:ext uri="{BB962C8B-B14F-4D97-AF65-F5344CB8AC3E}">
        <p14:creationId xmlns:p14="http://schemas.microsoft.com/office/powerpoint/2010/main" val="2330851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Scripts &amp; </a:t>
            </a:r>
            <a:r>
              <a:rPr lang="fr-FR" dirty="0" err="1" smtClean="0"/>
              <a:t>ByteCode</a:t>
            </a:r>
            <a:endParaRPr lang="fr-FR" dirty="0"/>
          </a:p>
        </p:txBody>
      </p:sp>
      <p:sp>
        <p:nvSpPr>
          <p:cNvPr id="7" name="Espace réservé du contenu 6"/>
          <p:cNvSpPr>
            <a:spLocks noGrp="1"/>
          </p:cNvSpPr>
          <p:nvPr>
            <p:ph idx="1"/>
          </p:nvPr>
        </p:nvSpPr>
        <p:spPr/>
        <p:txBody>
          <a:bodyPr>
            <a:normAutofit/>
          </a:bodyPr>
          <a:lstStyle/>
          <a:p>
            <a:pPr marL="0" indent="0">
              <a:buNone/>
            </a:pPr>
            <a:r>
              <a:rPr lang="fr-FR" dirty="0" smtClean="0"/>
              <a:t>Qu’est-ce que le </a:t>
            </a:r>
            <a:r>
              <a:rPr lang="fr-FR" dirty="0" err="1" smtClean="0"/>
              <a:t>ByteCode</a:t>
            </a:r>
            <a:r>
              <a:rPr lang="fr-FR" dirty="0" smtClean="0"/>
              <a:t> ?</a:t>
            </a:r>
          </a:p>
          <a:p>
            <a:pPr marL="0" indent="0">
              <a:buNone/>
            </a:pPr>
            <a:endParaRPr lang="fr-FR" dirty="0"/>
          </a:p>
          <a:p>
            <a:r>
              <a:rPr lang="fr-FR" dirty="0" smtClean="0"/>
              <a:t>Le </a:t>
            </a:r>
            <a:r>
              <a:rPr lang="fr-FR" dirty="0" err="1" smtClean="0"/>
              <a:t>ByteCode</a:t>
            </a:r>
            <a:r>
              <a:rPr lang="fr-FR" dirty="0" smtClean="0"/>
              <a:t> est un « langage machine » pour une machine virtuelle</a:t>
            </a:r>
          </a:p>
          <a:p>
            <a:r>
              <a:rPr lang="fr-FR" dirty="0" smtClean="0"/>
              <a:t>Les instructions </a:t>
            </a:r>
            <a:r>
              <a:rPr lang="fr-FR" dirty="0" err="1" smtClean="0"/>
              <a:t>ByteCode</a:t>
            </a:r>
            <a:r>
              <a:rPr lang="fr-FR" dirty="0" smtClean="0"/>
              <a:t> seront exécutées par un programme au lieu du processeur directement (il y a donc une légère surcouche entre le processeur et le </a:t>
            </a:r>
            <a:r>
              <a:rPr lang="fr-FR" dirty="0" err="1" smtClean="0"/>
              <a:t>ByteCode</a:t>
            </a:r>
            <a:r>
              <a:rPr lang="fr-FR" dirty="0" smtClean="0"/>
              <a:t>)</a:t>
            </a:r>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FR" smtClean="0"/>
              <a:t>Partie 3 : Compilation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24</a:t>
            </a:fld>
            <a:endParaRPr lang="fr-BE"/>
          </a:p>
        </p:txBody>
      </p:sp>
    </p:spTree>
    <p:extLst>
      <p:ext uri="{BB962C8B-B14F-4D97-AF65-F5344CB8AC3E}">
        <p14:creationId xmlns:p14="http://schemas.microsoft.com/office/powerpoint/2010/main" val="2407680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Scripts &amp; </a:t>
            </a:r>
            <a:r>
              <a:rPr lang="fr-FR" dirty="0" err="1" smtClean="0"/>
              <a:t>ByteCode</a:t>
            </a:r>
            <a:endParaRPr lang="fr-FR" dirty="0"/>
          </a:p>
        </p:txBody>
      </p:sp>
      <p:sp>
        <p:nvSpPr>
          <p:cNvPr id="7" name="Espace réservé du contenu 6"/>
          <p:cNvSpPr>
            <a:spLocks noGrp="1"/>
          </p:cNvSpPr>
          <p:nvPr>
            <p:ph idx="1"/>
          </p:nvPr>
        </p:nvSpPr>
        <p:spPr/>
        <p:txBody>
          <a:bodyPr>
            <a:normAutofit/>
          </a:bodyPr>
          <a:lstStyle/>
          <a:p>
            <a:pPr marL="0" indent="0">
              <a:buNone/>
            </a:pPr>
            <a:r>
              <a:rPr lang="fr-FR" dirty="0" smtClean="0"/>
              <a:t>Qu’est-ce que le </a:t>
            </a:r>
            <a:r>
              <a:rPr lang="fr-FR" dirty="0" err="1" smtClean="0"/>
              <a:t>ByteCode</a:t>
            </a:r>
            <a:r>
              <a:rPr lang="fr-FR" dirty="0" smtClean="0"/>
              <a:t> ?</a:t>
            </a:r>
          </a:p>
          <a:p>
            <a:pPr marL="0" indent="0">
              <a:buNone/>
            </a:pPr>
            <a:endParaRPr lang="fr-FR" dirty="0"/>
          </a:p>
          <a:p>
            <a:r>
              <a:rPr lang="fr-FR" dirty="0"/>
              <a:t>Les « machines virtuelles » </a:t>
            </a:r>
            <a:r>
              <a:rPr lang="fr-FR" dirty="0" smtClean="0"/>
              <a:t>qui exécutent le </a:t>
            </a:r>
            <a:r>
              <a:rPr lang="fr-FR" dirty="0" err="1" smtClean="0"/>
              <a:t>ByteCode</a:t>
            </a:r>
            <a:r>
              <a:rPr lang="fr-FR" dirty="0" smtClean="0"/>
              <a:t> sont </a:t>
            </a:r>
            <a:r>
              <a:rPr lang="fr-FR" dirty="0"/>
              <a:t>des programmes qui prennent </a:t>
            </a:r>
            <a:r>
              <a:rPr lang="fr-FR" dirty="0" smtClean="0"/>
              <a:t>souvent comme noms :</a:t>
            </a:r>
          </a:p>
          <a:p>
            <a:pPr lvl="1"/>
            <a:r>
              <a:rPr lang="fr-FR" dirty="0" smtClean="0"/>
              <a:t>Virtual Machine</a:t>
            </a:r>
          </a:p>
          <a:p>
            <a:pPr lvl="1"/>
            <a:r>
              <a:rPr lang="fr-FR" dirty="0" err="1" smtClean="0"/>
              <a:t>Runtime</a:t>
            </a:r>
            <a:r>
              <a:rPr lang="fr-FR" dirty="0" smtClean="0"/>
              <a:t> </a:t>
            </a:r>
            <a:r>
              <a:rPr lang="fr-FR" dirty="0" err="1" smtClean="0"/>
              <a:t>Environment</a:t>
            </a:r>
            <a:endParaRPr lang="fr-FR" dirty="0"/>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FR" smtClean="0"/>
              <a:t>Partie 3 : Compilation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25</a:t>
            </a:fld>
            <a:endParaRPr lang="fr-BE"/>
          </a:p>
        </p:txBody>
      </p:sp>
    </p:spTree>
    <p:extLst>
      <p:ext uri="{BB962C8B-B14F-4D97-AF65-F5344CB8AC3E}">
        <p14:creationId xmlns:p14="http://schemas.microsoft.com/office/powerpoint/2010/main" val="26730510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Interpréteur de Commandes / Scripts</a:t>
            </a:r>
            <a:endParaRPr lang="fr-FR" dirty="0"/>
          </a:p>
        </p:txBody>
      </p:sp>
      <p:sp>
        <p:nvSpPr>
          <p:cNvPr id="7" name="Espace réservé du contenu 6"/>
          <p:cNvSpPr>
            <a:spLocks noGrp="1"/>
          </p:cNvSpPr>
          <p:nvPr>
            <p:ph idx="1"/>
          </p:nvPr>
        </p:nvSpPr>
        <p:spPr/>
        <p:txBody>
          <a:bodyPr>
            <a:normAutofit lnSpcReduction="10000"/>
          </a:bodyPr>
          <a:lstStyle/>
          <a:p>
            <a:r>
              <a:rPr lang="fr-FR" dirty="0" smtClean="0"/>
              <a:t>Langages générant du </a:t>
            </a:r>
            <a:r>
              <a:rPr lang="fr-FR" dirty="0" err="1" smtClean="0"/>
              <a:t>ByteCode</a:t>
            </a:r>
            <a:r>
              <a:rPr lang="fr-FR" dirty="0" smtClean="0"/>
              <a:t> :</a:t>
            </a:r>
            <a:endParaRPr lang="fr-FR" dirty="0"/>
          </a:p>
          <a:p>
            <a:pPr lvl="1"/>
            <a:r>
              <a:rPr lang="fr-FR" dirty="0" smtClean="0"/>
              <a:t>Perl</a:t>
            </a:r>
          </a:p>
          <a:p>
            <a:pPr lvl="1"/>
            <a:r>
              <a:rPr lang="fr-FR" dirty="0" smtClean="0"/>
              <a:t>Python</a:t>
            </a:r>
          </a:p>
          <a:p>
            <a:pPr lvl="1"/>
            <a:r>
              <a:rPr lang="fr-FR" dirty="0" err="1" smtClean="0"/>
              <a:t>OCaml</a:t>
            </a:r>
            <a:endParaRPr lang="fr-FR" dirty="0" smtClean="0"/>
          </a:p>
          <a:p>
            <a:pPr lvl="1"/>
            <a:r>
              <a:rPr lang="fr-FR" dirty="0" smtClean="0"/>
              <a:t>R</a:t>
            </a:r>
          </a:p>
          <a:p>
            <a:pPr lvl="1"/>
            <a:r>
              <a:rPr lang="fr-FR" dirty="0" err="1" smtClean="0"/>
              <a:t>Tcl</a:t>
            </a:r>
            <a:endParaRPr lang="fr-FR" dirty="0" smtClean="0"/>
          </a:p>
          <a:p>
            <a:pPr lvl="1"/>
            <a:r>
              <a:rPr lang="fr-FR" dirty="0" smtClean="0"/>
              <a:t>Java	(JRE ou JVM)</a:t>
            </a:r>
          </a:p>
          <a:p>
            <a:pPr lvl="1"/>
            <a:r>
              <a:rPr lang="fr-FR" dirty="0" smtClean="0"/>
              <a:t>C#	(CLR – Common </a:t>
            </a:r>
            <a:r>
              <a:rPr lang="fr-FR" dirty="0" err="1" smtClean="0"/>
              <a:t>Language</a:t>
            </a:r>
            <a:r>
              <a:rPr lang="fr-FR" dirty="0" smtClean="0"/>
              <a:t> </a:t>
            </a:r>
            <a:r>
              <a:rPr lang="fr-FR" dirty="0" err="1" smtClean="0"/>
              <a:t>Runtime</a:t>
            </a:r>
            <a:r>
              <a:rPr lang="fr-FR" dirty="0" smtClean="0"/>
              <a:t>)</a:t>
            </a:r>
          </a:p>
          <a:p>
            <a:pPr lvl="1"/>
            <a:r>
              <a:rPr lang="fr-FR" dirty="0" err="1" smtClean="0"/>
              <a:t>Clang</a:t>
            </a:r>
            <a:r>
              <a:rPr lang="fr-FR" dirty="0" smtClean="0"/>
              <a:t>/LLVM</a:t>
            </a:r>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FR" smtClean="0"/>
              <a:t>Partie 3 : Compilation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26</a:t>
            </a:fld>
            <a:endParaRPr lang="fr-BE"/>
          </a:p>
        </p:txBody>
      </p:sp>
    </p:spTree>
    <p:extLst>
      <p:ext uri="{BB962C8B-B14F-4D97-AF65-F5344CB8AC3E}">
        <p14:creationId xmlns:p14="http://schemas.microsoft.com/office/powerpoint/2010/main" val="527851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Interpréteur de Commandes / Scripts</a:t>
            </a:r>
            <a:endParaRPr lang="fr-FR" dirty="0"/>
          </a:p>
        </p:txBody>
      </p:sp>
      <p:sp>
        <p:nvSpPr>
          <p:cNvPr id="7" name="Espace réservé du contenu 6"/>
          <p:cNvSpPr>
            <a:spLocks noGrp="1"/>
          </p:cNvSpPr>
          <p:nvPr>
            <p:ph idx="1"/>
          </p:nvPr>
        </p:nvSpPr>
        <p:spPr/>
        <p:txBody>
          <a:bodyPr>
            <a:normAutofit fontScale="92500" lnSpcReduction="10000"/>
          </a:bodyPr>
          <a:lstStyle/>
          <a:p>
            <a:pPr marL="0" indent="0">
              <a:buNone/>
            </a:pPr>
            <a:r>
              <a:rPr lang="fr-FR" dirty="0" smtClean="0"/>
              <a:t>Qu’est-ce que le « JIT » ?</a:t>
            </a:r>
          </a:p>
          <a:p>
            <a:endParaRPr lang="fr-FR" dirty="0"/>
          </a:p>
          <a:p>
            <a:r>
              <a:rPr lang="fr-FR" dirty="0" smtClean="0"/>
              <a:t>« Just </a:t>
            </a:r>
            <a:r>
              <a:rPr lang="fr-FR" dirty="0" err="1" smtClean="0"/>
              <a:t>In-Time</a:t>
            </a:r>
            <a:r>
              <a:rPr lang="fr-FR" dirty="0" smtClean="0"/>
              <a:t> » ou « </a:t>
            </a:r>
            <a:r>
              <a:rPr lang="fr-FR" dirty="0" err="1" smtClean="0"/>
              <a:t>dynamic</a:t>
            </a:r>
            <a:r>
              <a:rPr lang="fr-FR" dirty="0" smtClean="0"/>
              <a:t> translation »</a:t>
            </a:r>
          </a:p>
          <a:p>
            <a:r>
              <a:rPr lang="fr-FR" dirty="0" smtClean="0"/>
              <a:t>Compilation à la volée/lors de l’exécution</a:t>
            </a:r>
          </a:p>
          <a:p>
            <a:r>
              <a:rPr lang="fr-FR" dirty="0" smtClean="0"/>
              <a:t>Un programme analyse le code et décide de compiler ce qui est nécessaire, ou d’interpréter ce qui est suffisant</a:t>
            </a:r>
          </a:p>
          <a:p>
            <a:r>
              <a:rPr lang="fr-FR" dirty="0" smtClean="0"/>
              <a:t>Stratégie entre l’interprétation et la compilation</a:t>
            </a:r>
          </a:p>
          <a:p>
            <a:r>
              <a:rPr lang="fr-FR" dirty="0" smtClean="0"/>
              <a:t>Utilise un programme similaire aux VM/RE</a:t>
            </a:r>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FR" smtClean="0"/>
              <a:t>Partie 3 : Compilation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27</a:t>
            </a:fld>
            <a:endParaRPr lang="fr-BE"/>
          </a:p>
        </p:txBody>
      </p:sp>
    </p:spTree>
    <p:extLst>
      <p:ext uri="{BB962C8B-B14F-4D97-AF65-F5344CB8AC3E}">
        <p14:creationId xmlns:p14="http://schemas.microsoft.com/office/powerpoint/2010/main" val="2734557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ce réservé du contenu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843808" y="332656"/>
            <a:ext cx="6290385" cy="5544616"/>
          </a:xfrm>
        </p:spPr>
      </p:pic>
      <p:sp>
        <p:nvSpPr>
          <p:cNvPr id="7" name="Espace réservé du contenu 6"/>
          <p:cNvSpPr>
            <a:spLocks noGrp="1"/>
          </p:cNvSpPr>
          <p:nvPr>
            <p:ph sz="half" idx="1"/>
          </p:nvPr>
        </p:nvSpPr>
        <p:spPr>
          <a:xfrm>
            <a:off x="35496" y="332656"/>
            <a:ext cx="4038600" cy="5793507"/>
          </a:xfrm>
        </p:spPr>
        <p:txBody>
          <a:bodyPr anchor="ctr">
            <a:normAutofit lnSpcReduction="10000"/>
          </a:bodyPr>
          <a:lstStyle/>
          <a:p>
            <a:pPr marL="514350" indent="-514350">
              <a:buFont typeface="+mj-lt"/>
              <a:buAutoNum type="arabicPeriod"/>
            </a:pPr>
            <a:r>
              <a:rPr lang="fr-FR" dirty="0" smtClean="0"/>
              <a:t>Pré-</a:t>
            </a:r>
            <a:r>
              <a:rPr lang="fr-FR" dirty="0" err="1" smtClean="0"/>
              <a:t>Processing</a:t>
            </a:r>
            <a:r>
              <a:rPr lang="fr-FR" dirty="0"/>
              <a:t/>
            </a:r>
            <a:br>
              <a:rPr lang="fr-FR" dirty="0"/>
            </a:br>
            <a:r>
              <a:rPr lang="fr-FR" dirty="0" err="1" smtClean="0"/>
              <a:t>Pré-Processeur</a:t>
            </a:r>
            <a:r>
              <a:rPr lang="fr-FR" dirty="0" smtClean="0"/>
              <a:t/>
            </a:r>
            <a:br>
              <a:rPr lang="fr-FR" dirty="0" smtClean="0"/>
            </a:br>
            <a:r>
              <a:rPr lang="fr-FR" dirty="0" err="1" smtClean="0"/>
              <a:t>cpp</a:t>
            </a:r>
            <a:r>
              <a:rPr lang="fr-FR" dirty="0" smtClean="0"/>
              <a:t> / </a:t>
            </a:r>
            <a:r>
              <a:rPr lang="fr-FR" dirty="0" err="1" smtClean="0"/>
              <a:t>gcc</a:t>
            </a:r>
            <a:r>
              <a:rPr lang="fr-FR" dirty="0" smtClean="0"/>
              <a:t> –E</a:t>
            </a:r>
            <a:br>
              <a:rPr lang="fr-FR" dirty="0" smtClean="0"/>
            </a:br>
            <a:endParaRPr lang="fr-FR" dirty="0" smtClean="0"/>
          </a:p>
          <a:p>
            <a:pPr marL="514350" indent="-514350">
              <a:buFont typeface="+mj-lt"/>
              <a:buAutoNum type="arabicPeriod"/>
            </a:pPr>
            <a:r>
              <a:rPr lang="fr-FR" dirty="0" smtClean="0"/>
              <a:t>Compilation</a:t>
            </a:r>
            <a:br>
              <a:rPr lang="fr-FR" dirty="0" smtClean="0"/>
            </a:br>
            <a:r>
              <a:rPr lang="fr-FR" dirty="0" smtClean="0"/>
              <a:t>cc1 / </a:t>
            </a:r>
            <a:r>
              <a:rPr lang="fr-FR" dirty="0" err="1" smtClean="0"/>
              <a:t>gcc</a:t>
            </a:r>
            <a:r>
              <a:rPr lang="fr-FR" dirty="0" smtClean="0"/>
              <a:t> –S</a:t>
            </a:r>
            <a:br>
              <a:rPr lang="fr-FR" dirty="0" smtClean="0"/>
            </a:br>
            <a:endParaRPr lang="fr-FR" dirty="0" smtClean="0"/>
          </a:p>
          <a:p>
            <a:pPr marL="514350" indent="-514350">
              <a:buFont typeface="+mj-lt"/>
              <a:buAutoNum type="arabicPeriod"/>
            </a:pPr>
            <a:r>
              <a:rPr lang="fr-FR" dirty="0" smtClean="0"/>
              <a:t>Assembler</a:t>
            </a:r>
            <a:br>
              <a:rPr lang="fr-FR" dirty="0" smtClean="0"/>
            </a:br>
            <a:r>
              <a:rPr lang="fr-FR" dirty="0" smtClean="0"/>
              <a:t>Assemblage</a:t>
            </a:r>
            <a:br>
              <a:rPr lang="fr-FR" dirty="0" smtClean="0"/>
            </a:br>
            <a:r>
              <a:rPr lang="fr-FR" dirty="0" smtClean="0"/>
              <a:t>as / </a:t>
            </a:r>
            <a:r>
              <a:rPr lang="fr-FR" dirty="0" err="1" smtClean="0"/>
              <a:t>gcc</a:t>
            </a:r>
            <a:r>
              <a:rPr lang="fr-FR" dirty="0" smtClean="0"/>
              <a:t> –c</a:t>
            </a:r>
            <a:br>
              <a:rPr lang="fr-FR" dirty="0" smtClean="0"/>
            </a:br>
            <a:endParaRPr lang="fr-FR" dirty="0" smtClean="0"/>
          </a:p>
          <a:p>
            <a:pPr marL="514350" indent="-514350">
              <a:buFont typeface="+mj-lt"/>
              <a:buAutoNum type="arabicPeriod"/>
            </a:pPr>
            <a:r>
              <a:rPr lang="fr-FR" dirty="0" smtClean="0"/>
              <a:t>Link Edit</a:t>
            </a:r>
            <a:r>
              <a:rPr lang="fr-FR" dirty="0"/>
              <a:t/>
            </a:r>
            <a:br>
              <a:rPr lang="fr-FR" dirty="0"/>
            </a:br>
            <a:r>
              <a:rPr lang="fr-FR" dirty="0" smtClean="0"/>
              <a:t>Édition de Lien</a:t>
            </a:r>
            <a:r>
              <a:rPr lang="fr-FR" dirty="0"/>
              <a:t/>
            </a:r>
            <a:br>
              <a:rPr lang="fr-FR" dirty="0"/>
            </a:br>
            <a:r>
              <a:rPr lang="fr-FR" dirty="0" err="1" smtClean="0"/>
              <a:t>ld</a:t>
            </a:r>
            <a:r>
              <a:rPr lang="fr-FR" dirty="0" smtClean="0"/>
              <a:t> / </a:t>
            </a:r>
            <a:r>
              <a:rPr lang="fr-FR" dirty="0" err="1" smtClean="0"/>
              <a:t>gcc</a:t>
            </a:r>
            <a:endParaRPr lang="fr-FR" dirty="0" smtClean="0"/>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FR" smtClean="0"/>
              <a:t>Partie 3 : Compilation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3</a:t>
            </a:fld>
            <a:endParaRPr lang="fr-BE"/>
          </a:p>
        </p:txBody>
      </p:sp>
    </p:spTree>
    <p:extLst>
      <p:ext uri="{BB962C8B-B14F-4D97-AF65-F5344CB8AC3E}">
        <p14:creationId xmlns:p14="http://schemas.microsoft.com/office/powerpoint/2010/main" val="17765846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r>
              <a:rPr lang="fr-FR" dirty="0" smtClean="0"/>
              <a:t>Références Bibliographiques</a:t>
            </a:r>
            <a:endParaRPr lang="fr-FR" dirty="0"/>
          </a:p>
        </p:txBody>
      </p:sp>
      <p:sp>
        <p:nvSpPr>
          <p:cNvPr id="9" name="Espace réservé du contenu 8"/>
          <p:cNvSpPr>
            <a:spLocks noGrp="1"/>
          </p:cNvSpPr>
          <p:nvPr>
            <p:ph idx="1"/>
          </p:nvPr>
        </p:nvSpPr>
        <p:spPr/>
        <p:txBody>
          <a:bodyPr>
            <a:normAutofit/>
          </a:bodyPr>
          <a:lstStyle/>
          <a:p>
            <a:r>
              <a:rPr lang="fr-FR" sz="2800" dirty="0" smtClean="0"/>
              <a:t>man </a:t>
            </a:r>
            <a:r>
              <a:rPr lang="fr-FR" sz="2800" dirty="0" err="1" smtClean="0"/>
              <a:t>gcc</a:t>
            </a:r>
            <a:endParaRPr lang="fr-FR" sz="2800" dirty="0" smtClean="0"/>
          </a:p>
          <a:p>
            <a:endParaRPr lang="fr-FR" sz="2800" dirty="0"/>
          </a:p>
          <a:p>
            <a:r>
              <a:rPr lang="fr-FR" sz="2800" dirty="0" err="1" smtClean="0"/>
              <a:t>Compilers</a:t>
            </a:r>
            <a:r>
              <a:rPr lang="fr-FR" sz="2800" dirty="0" smtClean="0"/>
              <a:t> – </a:t>
            </a:r>
            <a:r>
              <a:rPr lang="fr-FR" sz="2800" dirty="0" err="1" smtClean="0"/>
              <a:t>Principles</a:t>
            </a:r>
            <a:r>
              <a:rPr lang="fr-FR" sz="2800" dirty="0" smtClean="0"/>
              <a:t>, Techniques and Tools</a:t>
            </a:r>
            <a:br>
              <a:rPr lang="fr-FR" sz="2800" dirty="0" smtClean="0"/>
            </a:br>
            <a:r>
              <a:rPr lang="fr-FR" sz="2800" dirty="0" smtClean="0"/>
              <a:t>(Dragon Book)</a:t>
            </a:r>
            <a:br>
              <a:rPr lang="fr-FR" sz="2800" dirty="0" smtClean="0"/>
            </a:br>
            <a:r>
              <a:rPr lang="fr-FR" sz="2800" dirty="0" smtClean="0"/>
              <a:t>Alfred </a:t>
            </a:r>
            <a:r>
              <a:rPr lang="fr-FR" sz="2800" dirty="0" err="1" smtClean="0"/>
              <a:t>V.Aho</a:t>
            </a:r>
            <a:r>
              <a:rPr lang="fr-FR" sz="2800" dirty="0" smtClean="0"/>
              <a:t>, Ravi Sethi, Jeffrey </a:t>
            </a:r>
            <a:r>
              <a:rPr lang="fr-FR" sz="2800" dirty="0" err="1" smtClean="0"/>
              <a:t>D.Ullman</a:t>
            </a:r>
            <a:endParaRPr lang="fr-FR" sz="2800" dirty="0" smtClean="0"/>
          </a:p>
          <a:p>
            <a:endParaRPr lang="fr-FR" sz="2800" dirty="0"/>
          </a:p>
          <a:p>
            <a:r>
              <a:rPr lang="fr-FR" sz="2800" dirty="0" smtClean="0"/>
              <a:t>Modern Compiler </a:t>
            </a:r>
            <a:r>
              <a:rPr lang="fr-FR" sz="2800" dirty="0" err="1" smtClean="0"/>
              <a:t>Implementation</a:t>
            </a:r>
            <a:r>
              <a:rPr lang="fr-FR" sz="2800" dirty="0" smtClean="0"/>
              <a:t> (in C/Java/ML)</a:t>
            </a:r>
            <a:r>
              <a:rPr lang="fr-FR" sz="2800" dirty="0"/>
              <a:t/>
            </a:r>
            <a:br>
              <a:rPr lang="fr-FR" sz="2800" dirty="0"/>
            </a:br>
            <a:r>
              <a:rPr lang="fr-FR" sz="2800" dirty="0" smtClean="0"/>
              <a:t>Andrew W. Appel</a:t>
            </a:r>
          </a:p>
        </p:txBody>
      </p:sp>
      <p:sp>
        <p:nvSpPr>
          <p:cNvPr id="5" name="Espace réservé de la date 4"/>
          <p:cNvSpPr>
            <a:spLocks noGrp="1"/>
          </p:cNvSpPr>
          <p:nvPr>
            <p:ph type="dt" sz="half" idx="10"/>
          </p:nvPr>
        </p:nvSpPr>
        <p:spPr/>
        <p:txBody>
          <a:bodyPr/>
          <a:lstStyle/>
          <a:p>
            <a:r>
              <a:rPr lang="fr-FR" smtClean="0"/>
              <a:t>2017-2018</a:t>
            </a:r>
            <a:endParaRPr lang="fr-BE"/>
          </a:p>
        </p:txBody>
      </p:sp>
      <p:sp>
        <p:nvSpPr>
          <p:cNvPr id="6" name="Espace réservé du pied de page 5"/>
          <p:cNvSpPr>
            <a:spLocks noGrp="1"/>
          </p:cNvSpPr>
          <p:nvPr>
            <p:ph type="ftr" sz="quarter" idx="11"/>
          </p:nvPr>
        </p:nvSpPr>
        <p:spPr/>
        <p:txBody>
          <a:bodyPr/>
          <a:lstStyle/>
          <a:p>
            <a:r>
              <a:rPr lang="fr-FR" smtClean="0"/>
              <a:t>Partie 3 : Compilation</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4</a:t>
            </a:fld>
            <a:endParaRPr lang="fr-BE"/>
          </a:p>
        </p:txBody>
      </p:sp>
    </p:spTree>
    <p:extLst>
      <p:ext uri="{BB962C8B-B14F-4D97-AF65-F5344CB8AC3E}">
        <p14:creationId xmlns:p14="http://schemas.microsoft.com/office/powerpoint/2010/main" val="2156429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p:cNvSpPr>
            <a:spLocks noGrp="1"/>
          </p:cNvSpPr>
          <p:nvPr>
            <p:ph type="title"/>
          </p:nvPr>
        </p:nvSpPr>
        <p:spPr/>
        <p:txBody>
          <a:bodyPr/>
          <a:lstStyle/>
          <a:p>
            <a:r>
              <a:rPr lang="fr-FR" dirty="0" err="1" smtClean="0"/>
              <a:t>Pré-Processeur</a:t>
            </a:r>
            <a:r>
              <a:rPr lang="fr-FR" dirty="0" smtClean="0"/>
              <a:t> / </a:t>
            </a:r>
            <a:r>
              <a:rPr lang="fr-FR" dirty="0" err="1" smtClean="0"/>
              <a:t>Pre-Processing</a:t>
            </a:r>
            <a:endParaRPr lang="fr-FR" dirty="0"/>
          </a:p>
        </p:txBody>
      </p:sp>
      <p:sp>
        <p:nvSpPr>
          <p:cNvPr id="9" name="Espace réservé du contenu 8"/>
          <p:cNvSpPr>
            <a:spLocks noGrp="1"/>
          </p:cNvSpPr>
          <p:nvPr>
            <p:ph idx="1"/>
          </p:nvPr>
        </p:nvSpPr>
        <p:spPr>
          <a:xfrm>
            <a:off x="457200" y="1600200"/>
            <a:ext cx="8229600" cy="4709120"/>
          </a:xfrm>
        </p:spPr>
        <p:txBody>
          <a:bodyPr>
            <a:normAutofit fontScale="77500" lnSpcReduction="20000"/>
          </a:bodyPr>
          <a:lstStyle/>
          <a:p>
            <a:r>
              <a:rPr lang="fr-FR" dirty="0" err="1">
                <a:latin typeface="Consolas" panose="020B0609020204030204" pitchFamily="49" charset="0"/>
                <a:cs typeface="Consolas" panose="020B0609020204030204" pitchFamily="49" charset="0"/>
              </a:rPr>
              <a:t>cpp</a:t>
            </a:r>
            <a:r>
              <a:rPr lang="fr-FR" dirty="0">
                <a:latin typeface="Consolas" panose="020B0609020204030204" pitchFamily="49" charset="0"/>
                <a:cs typeface="Consolas" panose="020B0609020204030204" pitchFamily="49" charset="0"/>
              </a:rPr>
              <a:t> (</a:t>
            </a:r>
            <a:r>
              <a:rPr lang="fr-FR" dirty="0" err="1">
                <a:latin typeface="Consolas" panose="020B0609020204030204" pitchFamily="49" charset="0"/>
                <a:cs typeface="Consolas" panose="020B0609020204030204" pitchFamily="49" charset="0"/>
              </a:rPr>
              <a:t>gcc</a:t>
            </a:r>
            <a:r>
              <a:rPr lang="fr-FR" dirty="0">
                <a:latin typeface="Consolas" panose="020B0609020204030204" pitchFamily="49" charset="0"/>
                <a:cs typeface="Consolas" panose="020B0609020204030204" pitchFamily="49" charset="0"/>
              </a:rPr>
              <a:t> -E</a:t>
            </a:r>
            <a:r>
              <a:rPr lang="fr-FR" dirty="0" smtClean="0">
                <a:latin typeface="Consolas" panose="020B0609020204030204" pitchFamily="49" charset="0"/>
                <a:cs typeface="Consolas" panose="020B0609020204030204" pitchFamily="49" charset="0"/>
              </a:rPr>
              <a:t>)</a:t>
            </a:r>
          </a:p>
          <a:p>
            <a:endParaRPr lang="fr-FR" dirty="0"/>
          </a:p>
          <a:p>
            <a:r>
              <a:rPr lang="fr-FR" dirty="0" smtClean="0"/>
              <a:t>Exécution </a:t>
            </a:r>
            <a:r>
              <a:rPr lang="fr-FR" dirty="0"/>
              <a:t>des directives de pré-</a:t>
            </a:r>
            <a:r>
              <a:rPr lang="fr-FR" dirty="0" err="1"/>
              <a:t>processing</a:t>
            </a:r>
            <a:r>
              <a:rPr lang="fr-FR" dirty="0"/>
              <a:t> </a:t>
            </a:r>
            <a:r>
              <a:rPr lang="fr-FR" dirty="0" smtClean="0"/>
              <a:t>:</a:t>
            </a:r>
          </a:p>
          <a:p>
            <a:pPr lvl="1"/>
            <a:r>
              <a:rPr lang="fr-FR" dirty="0" smtClean="0"/>
              <a:t>Retrait </a:t>
            </a:r>
            <a:r>
              <a:rPr lang="fr-FR" dirty="0"/>
              <a:t>des </a:t>
            </a:r>
            <a:r>
              <a:rPr lang="fr-FR" dirty="0" smtClean="0"/>
              <a:t>commentaires</a:t>
            </a:r>
          </a:p>
          <a:p>
            <a:pPr lvl="1"/>
            <a:r>
              <a:rPr lang="fr-FR" dirty="0" smtClean="0"/>
              <a:t>Inclusion </a:t>
            </a:r>
            <a:r>
              <a:rPr lang="fr-FR" dirty="0"/>
              <a:t>des fichiers </a:t>
            </a:r>
            <a:r>
              <a:rPr lang="fr-FR" dirty="0" smtClean="0"/>
              <a:t>inclus</a:t>
            </a:r>
          </a:p>
          <a:p>
            <a:pPr lvl="1"/>
            <a:r>
              <a:rPr lang="fr-FR" dirty="0" smtClean="0"/>
              <a:t>Transformation </a:t>
            </a:r>
            <a:r>
              <a:rPr lang="fr-FR" dirty="0"/>
              <a:t>des </a:t>
            </a:r>
            <a:r>
              <a:rPr lang="fr-FR" dirty="0" smtClean="0"/>
              <a:t>constantes</a:t>
            </a:r>
          </a:p>
          <a:p>
            <a:pPr lvl="1"/>
            <a:r>
              <a:rPr lang="fr-FR" dirty="0" smtClean="0"/>
              <a:t>Exécution </a:t>
            </a:r>
            <a:r>
              <a:rPr lang="fr-FR" dirty="0"/>
              <a:t>de tout ordre </a:t>
            </a:r>
            <a:r>
              <a:rPr lang="fr-FR" dirty="0" smtClean="0"/>
              <a:t>indiqué dans </a:t>
            </a:r>
            <a:r>
              <a:rPr lang="fr-FR" dirty="0"/>
              <a:t>le langage de macros...</a:t>
            </a:r>
          </a:p>
          <a:p>
            <a:endParaRPr lang="fr-FR" dirty="0"/>
          </a:p>
          <a:p>
            <a:r>
              <a:rPr lang="fr-FR" dirty="0"/>
              <a:t>Résultat </a:t>
            </a:r>
            <a:r>
              <a:rPr lang="fr-FR" dirty="0" smtClean="0"/>
              <a:t>:</a:t>
            </a:r>
            <a:br>
              <a:rPr lang="fr-FR" dirty="0" smtClean="0"/>
            </a:br>
            <a:r>
              <a:rPr lang="fr-FR" dirty="0" smtClean="0"/>
              <a:t>Un </a:t>
            </a:r>
            <a:r>
              <a:rPr lang="fr-FR" dirty="0"/>
              <a:t>fichier contenant uniquement du code (moins de logique visible)</a:t>
            </a:r>
          </a:p>
          <a:p>
            <a:endParaRPr lang="fr-FR" dirty="0"/>
          </a:p>
          <a:p>
            <a:pPr marL="0" indent="0">
              <a:buNone/>
            </a:pPr>
            <a:r>
              <a:rPr lang="fr-FR" dirty="0" err="1">
                <a:latin typeface="Consolas" panose="020B0609020204030204" pitchFamily="49" charset="0"/>
                <a:cs typeface="Consolas" panose="020B0609020204030204" pitchFamily="49" charset="0"/>
              </a:rPr>
              <a:t>gcc</a:t>
            </a:r>
            <a:r>
              <a:rPr lang="fr-FR" dirty="0">
                <a:latin typeface="Consolas" panose="020B0609020204030204" pitchFamily="49" charset="0"/>
                <a:cs typeface="Consolas" panose="020B0609020204030204" pitchFamily="49" charset="0"/>
              </a:rPr>
              <a:t> -E -P </a:t>
            </a:r>
            <a:r>
              <a:rPr lang="fr-FR" dirty="0" err="1">
                <a:latin typeface="Consolas" panose="020B0609020204030204" pitchFamily="49" charset="0"/>
                <a:cs typeface="Consolas" panose="020B0609020204030204" pitchFamily="49" charset="0"/>
              </a:rPr>
              <a:t>file.c</a:t>
            </a:r>
            <a:r>
              <a:rPr lang="fr-FR" dirty="0">
                <a:latin typeface="Consolas" panose="020B0609020204030204" pitchFamily="49" charset="0"/>
                <a:cs typeface="Consolas" panose="020B0609020204030204" pitchFamily="49" charset="0"/>
              </a:rPr>
              <a:t> -o </a:t>
            </a:r>
            <a:r>
              <a:rPr lang="fr-FR" dirty="0" err="1">
                <a:latin typeface="Consolas" panose="020B0609020204030204" pitchFamily="49" charset="0"/>
                <a:cs typeface="Consolas" panose="020B0609020204030204" pitchFamily="49" charset="0"/>
              </a:rPr>
              <a:t>file_out.c</a:t>
            </a:r>
            <a:endParaRPr lang="fr-FR" dirty="0">
              <a:latin typeface="Consolas" panose="020B0609020204030204" pitchFamily="49" charset="0"/>
              <a:cs typeface="Consolas" panose="020B0609020204030204" pitchFamily="49" charset="0"/>
            </a:endParaRPr>
          </a:p>
        </p:txBody>
      </p:sp>
      <p:sp>
        <p:nvSpPr>
          <p:cNvPr id="5" name="Espace réservé de la date 4"/>
          <p:cNvSpPr>
            <a:spLocks noGrp="1"/>
          </p:cNvSpPr>
          <p:nvPr>
            <p:ph type="dt" sz="half" idx="10"/>
          </p:nvPr>
        </p:nvSpPr>
        <p:spPr/>
        <p:txBody>
          <a:bodyPr/>
          <a:lstStyle/>
          <a:p>
            <a:r>
              <a:rPr lang="fr-FR" smtClean="0"/>
              <a:t>2017-2018</a:t>
            </a:r>
            <a:endParaRPr lang="fr-BE"/>
          </a:p>
        </p:txBody>
      </p:sp>
      <p:sp>
        <p:nvSpPr>
          <p:cNvPr id="6" name="Espace réservé du pied de page 5"/>
          <p:cNvSpPr>
            <a:spLocks noGrp="1"/>
          </p:cNvSpPr>
          <p:nvPr>
            <p:ph type="ftr" sz="quarter" idx="11"/>
          </p:nvPr>
        </p:nvSpPr>
        <p:spPr/>
        <p:txBody>
          <a:bodyPr/>
          <a:lstStyle/>
          <a:p>
            <a:r>
              <a:rPr lang="fr-FR" smtClean="0"/>
              <a:t>Partie 3 : Compilation</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5</a:t>
            </a:fld>
            <a:endParaRPr lang="fr-BE"/>
          </a:p>
        </p:txBody>
      </p:sp>
    </p:spTree>
    <p:extLst>
      <p:ext uri="{BB962C8B-B14F-4D97-AF65-F5344CB8AC3E}">
        <p14:creationId xmlns:p14="http://schemas.microsoft.com/office/powerpoint/2010/main" val="6516503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Espace réservé du contenu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608" y="-27384"/>
            <a:ext cx="8884888" cy="6490674"/>
          </a:xfrm>
        </p:spPr>
      </p:pic>
      <p:sp>
        <p:nvSpPr>
          <p:cNvPr id="5" name="Espace réservé de la date 4"/>
          <p:cNvSpPr>
            <a:spLocks noGrp="1"/>
          </p:cNvSpPr>
          <p:nvPr>
            <p:ph type="dt" sz="half" idx="10"/>
          </p:nvPr>
        </p:nvSpPr>
        <p:spPr/>
        <p:txBody>
          <a:bodyPr/>
          <a:lstStyle/>
          <a:p>
            <a:r>
              <a:rPr lang="fr-FR" smtClean="0"/>
              <a:t>2017-2018</a:t>
            </a:r>
            <a:endParaRPr lang="fr-BE"/>
          </a:p>
        </p:txBody>
      </p:sp>
      <p:sp>
        <p:nvSpPr>
          <p:cNvPr id="6" name="Espace réservé du pied de page 5"/>
          <p:cNvSpPr>
            <a:spLocks noGrp="1"/>
          </p:cNvSpPr>
          <p:nvPr>
            <p:ph type="ftr" sz="quarter" idx="11"/>
          </p:nvPr>
        </p:nvSpPr>
        <p:spPr/>
        <p:txBody>
          <a:bodyPr/>
          <a:lstStyle/>
          <a:p>
            <a:r>
              <a:rPr lang="fr-FR" smtClean="0"/>
              <a:t>Partie 3 : Compilation</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6</a:t>
            </a:fld>
            <a:endParaRPr lang="fr-BE"/>
          </a:p>
        </p:txBody>
      </p:sp>
    </p:spTree>
    <p:extLst>
      <p:ext uri="{BB962C8B-B14F-4D97-AF65-F5344CB8AC3E}">
        <p14:creationId xmlns:p14="http://schemas.microsoft.com/office/powerpoint/2010/main" val="27258547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Compilation</a:t>
            </a:r>
            <a:endParaRPr lang="fr-FR" dirty="0"/>
          </a:p>
        </p:txBody>
      </p:sp>
      <p:sp>
        <p:nvSpPr>
          <p:cNvPr id="3" name="Espace réservé du contenu 2"/>
          <p:cNvSpPr>
            <a:spLocks noGrp="1"/>
          </p:cNvSpPr>
          <p:nvPr>
            <p:ph idx="1"/>
          </p:nvPr>
        </p:nvSpPr>
        <p:spPr/>
        <p:txBody>
          <a:bodyPr>
            <a:normAutofit fontScale="77500" lnSpcReduction="20000"/>
          </a:bodyPr>
          <a:lstStyle/>
          <a:p>
            <a:r>
              <a:rPr lang="fr-FR" dirty="0">
                <a:latin typeface="Consolas" panose="020B0609020204030204" pitchFamily="49" charset="0"/>
                <a:cs typeface="Consolas" panose="020B0609020204030204" pitchFamily="49" charset="0"/>
              </a:rPr>
              <a:t>cc1 (</a:t>
            </a:r>
            <a:r>
              <a:rPr lang="fr-FR" dirty="0" err="1">
                <a:latin typeface="Consolas" panose="020B0609020204030204" pitchFamily="49" charset="0"/>
                <a:cs typeface="Consolas" panose="020B0609020204030204" pitchFamily="49" charset="0"/>
              </a:rPr>
              <a:t>gcc</a:t>
            </a:r>
            <a:r>
              <a:rPr lang="fr-FR" dirty="0">
                <a:latin typeface="Consolas" panose="020B0609020204030204" pitchFamily="49" charset="0"/>
                <a:cs typeface="Consolas" panose="020B0609020204030204" pitchFamily="49" charset="0"/>
              </a:rPr>
              <a:t> -S)</a:t>
            </a:r>
          </a:p>
          <a:p>
            <a:endParaRPr lang="fr-FR" dirty="0"/>
          </a:p>
          <a:p>
            <a:r>
              <a:rPr lang="fr-FR" dirty="0"/>
              <a:t>Transforme le code dans le langage source (C, C++, ... humainement compréhensible) en code "assembleur" dédié au processeur cible (ASM x86 ou x86-64 pour Intel/AMD, ASM 68k pour </a:t>
            </a:r>
            <a:r>
              <a:rPr lang="fr-FR" dirty="0" err="1"/>
              <a:t>Motorolla</a:t>
            </a:r>
            <a:r>
              <a:rPr lang="fr-FR" dirty="0"/>
              <a:t> 68000, ASM ARM9 pour ARM9, ...).</a:t>
            </a:r>
          </a:p>
          <a:p>
            <a:endParaRPr lang="fr-FR" dirty="0"/>
          </a:p>
          <a:p>
            <a:r>
              <a:rPr lang="fr-FR" dirty="0"/>
              <a:t>L'assembleur est une suite d'instructions exécutables par un processeur, mais dont la logique "humaine" a été transformée en logique "machine"/processeur.</a:t>
            </a:r>
          </a:p>
          <a:p>
            <a:pPr marL="0" indent="0">
              <a:buNone/>
            </a:pPr>
            <a:endParaRPr lang="fr-FR" dirty="0"/>
          </a:p>
          <a:p>
            <a:pPr marL="0" indent="0">
              <a:buNone/>
            </a:pPr>
            <a:r>
              <a:rPr lang="fr-FR" dirty="0" err="1">
                <a:latin typeface="Consolas" panose="020B0609020204030204" pitchFamily="49" charset="0"/>
                <a:cs typeface="Consolas" panose="020B0609020204030204" pitchFamily="49" charset="0"/>
              </a:rPr>
              <a:t>gcc</a:t>
            </a:r>
            <a:r>
              <a:rPr lang="fr-FR" dirty="0">
                <a:latin typeface="Consolas" panose="020B0609020204030204" pitchFamily="49" charset="0"/>
                <a:cs typeface="Consolas" panose="020B0609020204030204" pitchFamily="49" charset="0"/>
              </a:rPr>
              <a:t> -S </a:t>
            </a:r>
            <a:r>
              <a:rPr lang="fr-FR" dirty="0" err="1">
                <a:latin typeface="Consolas" panose="020B0609020204030204" pitchFamily="49" charset="0"/>
                <a:cs typeface="Consolas" panose="020B0609020204030204" pitchFamily="49" charset="0"/>
              </a:rPr>
              <a:t>file_out.c</a:t>
            </a:r>
            <a:r>
              <a:rPr lang="fr-FR" dirty="0">
                <a:latin typeface="Consolas" panose="020B0609020204030204" pitchFamily="49" charset="0"/>
                <a:cs typeface="Consolas" panose="020B0609020204030204" pitchFamily="49" charset="0"/>
              </a:rPr>
              <a:t> -o </a:t>
            </a:r>
            <a:r>
              <a:rPr lang="fr-FR" dirty="0" err="1">
                <a:latin typeface="Consolas" panose="020B0609020204030204" pitchFamily="49" charset="0"/>
                <a:cs typeface="Consolas" panose="020B0609020204030204" pitchFamily="49" charset="0"/>
              </a:rPr>
              <a:t>file_asm.s</a:t>
            </a:r>
            <a:endParaRPr lang="fr-FR" dirty="0">
              <a:latin typeface="Consolas" panose="020B0609020204030204" pitchFamily="49" charset="0"/>
              <a:cs typeface="Consolas" panose="020B0609020204030204" pitchFamily="49" charset="0"/>
            </a:endParaRPr>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FR" smtClean="0"/>
              <a:t>Partie 3 : Compilation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7</a:t>
            </a:fld>
            <a:endParaRPr lang="fr-BE"/>
          </a:p>
        </p:txBody>
      </p:sp>
    </p:spTree>
    <p:extLst>
      <p:ext uri="{BB962C8B-B14F-4D97-AF65-F5344CB8AC3E}">
        <p14:creationId xmlns:p14="http://schemas.microsoft.com/office/powerpoint/2010/main" val="34517628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Espace réservé du contenu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59" y="177732"/>
            <a:ext cx="9064845" cy="6203595"/>
          </a:xfrm>
        </p:spPr>
      </p:pic>
      <p:sp>
        <p:nvSpPr>
          <p:cNvPr id="5" name="Espace réservé de la date 4"/>
          <p:cNvSpPr>
            <a:spLocks noGrp="1"/>
          </p:cNvSpPr>
          <p:nvPr>
            <p:ph type="dt" sz="half" idx="10"/>
          </p:nvPr>
        </p:nvSpPr>
        <p:spPr/>
        <p:txBody>
          <a:bodyPr/>
          <a:lstStyle/>
          <a:p>
            <a:r>
              <a:rPr lang="fr-FR" smtClean="0"/>
              <a:t>2017-2018</a:t>
            </a:r>
            <a:endParaRPr lang="fr-BE"/>
          </a:p>
        </p:txBody>
      </p:sp>
      <p:sp>
        <p:nvSpPr>
          <p:cNvPr id="6" name="Espace réservé du pied de page 5"/>
          <p:cNvSpPr>
            <a:spLocks noGrp="1"/>
          </p:cNvSpPr>
          <p:nvPr>
            <p:ph type="ftr" sz="quarter" idx="11"/>
          </p:nvPr>
        </p:nvSpPr>
        <p:spPr/>
        <p:txBody>
          <a:bodyPr/>
          <a:lstStyle/>
          <a:p>
            <a:r>
              <a:rPr lang="fr-FR" smtClean="0"/>
              <a:t>Partie 3 : Compilation</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8</a:t>
            </a:fld>
            <a:endParaRPr lang="fr-BE"/>
          </a:p>
        </p:txBody>
      </p:sp>
    </p:spTree>
    <p:extLst>
      <p:ext uri="{BB962C8B-B14F-4D97-AF65-F5344CB8AC3E}">
        <p14:creationId xmlns:p14="http://schemas.microsoft.com/office/powerpoint/2010/main" val="3960266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Assembler / Assemblage</a:t>
            </a:r>
            <a:endParaRPr lang="fr-FR" dirty="0"/>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FR" smtClean="0"/>
              <a:t>Partie 3 : Compilation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9</a:t>
            </a:fld>
            <a:endParaRPr lang="fr-BE"/>
          </a:p>
        </p:txBody>
      </p:sp>
      <p:sp>
        <p:nvSpPr>
          <p:cNvPr id="7" name="Espace réservé du contenu 6"/>
          <p:cNvSpPr>
            <a:spLocks noGrp="1"/>
          </p:cNvSpPr>
          <p:nvPr>
            <p:ph idx="1"/>
          </p:nvPr>
        </p:nvSpPr>
        <p:spPr>
          <a:xfrm>
            <a:off x="457200" y="1600200"/>
            <a:ext cx="8229600" cy="4781128"/>
          </a:xfrm>
        </p:spPr>
        <p:txBody>
          <a:bodyPr>
            <a:normAutofit fontScale="77500" lnSpcReduction="20000"/>
          </a:bodyPr>
          <a:lstStyle/>
          <a:p>
            <a:r>
              <a:rPr lang="fr-FR" dirty="0">
                <a:latin typeface="Consolas" panose="020B0609020204030204" pitchFamily="49" charset="0"/>
                <a:cs typeface="Consolas" panose="020B0609020204030204" pitchFamily="49" charset="0"/>
              </a:rPr>
              <a:t>as (</a:t>
            </a:r>
            <a:r>
              <a:rPr lang="fr-FR" dirty="0" err="1">
                <a:latin typeface="Consolas" panose="020B0609020204030204" pitchFamily="49" charset="0"/>
                <a:cs typeface="Consolas" panose="020B0609020204030204" pitchFamily="49" charset="0"/>
              </a:rPr>
              <a:t>gcc</a:t>
            </a:r>
            <a:r>
              <a:rPr lang="fr-FR" dirty="0">
                <a:latin typeface="Consolas" panose="020B0609020204030204" pitchFamily="49" charset="0"/>
                <a:cs typeface="Consolas" panose="020B0609020204030204" pitchFamily="49" charset="0"/>
              </a:rPr>
              <a:t> -c)</a:t>
            </a:r>
          </a:p>
          <a:p>
            <a:endParaRPr lang="fr-FR" dirty="0"/>
          </a:p>
          <a:p>
            <a:r>
              <a:rPr lang="fr-FR" dirty="0"/>
              <a:t>Traduction directe des instructions assembleur en code binaire (ou code objet, aucun rapport avec la POO</a:t>
            </a:r>
            <a:r>
              <a:rPr lang="fr-FR" dirty="0" smtClean="0"/>
              <a:t>).</a:t>
            </a:r>
          </a:p>
          <a:p>
            <a:endParaRPr lang="fr-FR" dirty="0"/>
          </a:p>
          <a:p>
            <a:r>
              <a:rPr lang="fr-FR" dirty="0"/>
              <a:t>Chaque fichier assembleur est traduit, et seuls les noms de fonctions restent encore "humainement lisibles", ceci afin de pouvoir créer des bibliothèques (</a:t>
            </a:r>
            <a:r>
              <a:rPr lang="fr-FR" dirty="0" err="1"/>
              <a:t>libraries</a:t>
            </a:r>
            <a:r>
              <a:rPr lang="fr-FR" dirty="0"/>
              <a:t>) ou des API.</a:t>
            </a:r>
          </a:p>
          <a:p>
            <a:endParaRPr lang="fr-FR" dirty="0" smtClean="0"/>
          </a:p>
          <a:p>
            <a:r>
              <a:rPr lang="fr-FR" dirty="0" smtClean="0"/>
              <a:t>Le </a:t>
            </a:r>
            <a:r>
              <a:rPr lang="fr-FR" dirty="0"/>
              <a:t>fichier généré est un fichier objet.</a:t>
            </a:r>
          </a:p>
          <a:p>
            <a:pPr marL="0" indent="0">
              <a:buNone/>
            </a:pPr>
            <a:endParaRPr lang="fr-FR" dirty="0"/>
          </a:p>
          <a:p>
            <a:pPr marL="0" indent="0">
              <a:buNone/>
            </a:pPr>
            <a:r>
              <a:rPr lang="fr-FR" dirty="0" err="1">
                <a:latin typeface="Consolas" panose="020B0609020204030204" pitchFamily="49" charset="0"/>
                <a:cs typeface="Consolas" panose="020B0609020204030204" pitchFamily="49" charset="0"/>
              </a:rPr>
              <a:t>gcc</a:t>
            </a:r>
            <a:r>
              <a:rPr lang="fr-FR" dirty="0">
                <a:latin typeface="Consolas" panose="020B0609020204030204" pitchFamily="49" charset="0"/>
                <a:cs typeface="Consolas" panose="020B0609020204030204" pitchFamily="49" charset="0"/>
              </a:rPr>
              <a:t> -c </a:t>
            </a:r>
            <a:r>
              <a:rPr lang="fr-FR" dirty="0" err="1">
                <a:latin typeface="Consolas" panose="020B0609020204030204" pitchFamily="49" charset="0"/>
                <a:cs typeface="Consolas" panose="020B0609020204030204" pitchFamily="49" charset="0"/>
              </a:rPr>
              <a:t>file_asm.s</a:t>
            </a:r>
            <a:r>
              <a:rPr lang="fr-FR" dirty="0">
                <a:latin typeface="Consolas" panose="020B0609020204030204" pitchFamily="49" charset="0"/>
                <a:cs typeface="Consolas" panose="020B0609020204030204" pitchFamily="49" charset="0"/>
              </a:rPr>
              <a:t> -o </a:t>
            </a:r>
            <a:r>
              <a:rPr lang="fr-FR" dirty="0" err="1">
                <a:latin typeface="Consolas" panose="020B0609020204030204" pitchFamily="49" charset="0"/>
                <a:cs typeface="Consolas" panose="020B0609020204030204" pitchFamily="49" charset="0"/>
              </a:rPr>
              <a:t>file.o</a:t>
            </a:r>
            <a:endParaRPr lang="fr-FR" dirty="0">
              <a:latin typeface="Consolas" panose="020B0609020204030204" pitchFamily="49" charset="0"/>
              <a:cs typeface="Consolas" panose="020B0609020204030204" pitchFamily="49" charset="0"/>
            </a:endParaRPr>
          </a:p>
          <a:p>
            <a:pPr marL="0" indent="0">
              <a:buNone/>
            </a:pPr>
            <a:r>
              <a:rPr lang="fr-FR" dirty="0" smtClean="0">
                <a:latin typeface="Consolas" panose="020B0609020204030204" pitchFamily="49" charset="0"/>
                <a:cs typeface="Consolas" panose="020B0609020204030204" pitchFamily="49" charset="0"/>
              </a:rPr>
              <a:t>as </a:t>
            </a:r>
            <a:r>
              <a:rPr lang="fr-FR" dirty="0" err="1">
                <a:latin typeface="Consolas" panose="020B0609020204030204" pitchFamily="49" charset="0"/>
                <a:cs typeface="Consolas" panose="020B0609020204030204" pitchFamily="49" charset="0"/>
              </a:rPr>
              <a:t>file_asm.s</a:t>
            </a:r>
            <a:r>
              <a:rPr lang="fr-FR" dirty="0">
                <a:latin typeface="Consolas" panose="020B0609020204030204" pitchFamily="49" charset="0"/>
                <a:cs typeface="Consolas" panose="020B0609020204030204" pitchFamily="49" charset="0"/>
              </a:rPr>
              <a:t> -o </a:t>
            </a:r>
            <a:r>
              <a:rPr lang="fr-FR" dirty="0" err="1" smtClean="0">
                <a:latin typeface="Consolas" panose="020B0609020204030204" pitchFamily="49" charset="0"/>
                <a:cs typeface="Consolas" panose="020B0609020204030204" pitchFamily="49" charset="0"/>
              </a:rPr>
              <a:t>file.o</a:t>
            </a:r>
            <a:endParaRPr lang="fr-FR"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23995429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1411</TotalTime>
  <Words>853</Words>
  <Application>Microsoft Office PowerPoint</Application>
  <PresentationFormat>Affichage à l'écran (4:3)</PresentationFormat>
  <Paragraphs>260</Paragraphs>
  <Slides>27</Slides>
  <Notes>1</Notes>
  <HiddenSlides>0</HiddenSlides>
  <MMClips>0</MMClips>
  <ScaleCrop>false</ScaleCrop>
  <HeadingPairs>
    <vt:vector size="4" baseType="variant">
      <vt:variant>
        <vt:lpstr>Thème</vt:lpstr>
      </vt:variant>
      <vt:variant>
        <vt:i4>1</vt:i4>
      </vt:variant>
      <vt:variant>
        <vt:lpstr>Titres des diapositives</vt:lpstr>
      </vt:variant>
      <vt:variant>
        <vt:i4>27</vt:i4>
      </vt:variant>
    </vt:vector>
  </HeadingPairs>
  <TitlesOfParts>
    <vt:vector size="28" baseType="lpstr">
      <vt:lpstr>Thème Office</vt:lpstr>
      <vt:lpstr>Architecture des Ordinateurs et Systèmes d’Exploitation</vt:lpstr>
      <vt:lpstr>Compilation</vt:lpstr>
      <vt:lpstr>Présentation PowerPoint</vt:lpstr>
      <vt:lpstr>Références Bibliographiques</vt:lpstr>
      <vt:lpstr>Pré-Processeur / Pre-Processing</vt:lpstr>
      <vt:lpstr>Présentation PowerPoint</vt:lpstr>
      <vt:lpstr>Compilation</vt:lpstr>
      <vt:lpstr>Présentation PowerPoint</vt:lpstr>
      <vt:lpstr>Assembler / Assemblage</vt:lpstr>
      <vt:lpstr>Présentation PowerPoint</vt:lpstr>
      <vt:lpstr>Link Edit / Edition de Lien</vt:lpstr>
      <vt:lpstr>Présentation PowerPoint</vt:lpstr>
      <vt:lpstr>Link Edit / Edition de Lien</vt:lpstr>
      <vt:lpstr>Résumé</vt:lpstr>
      <vt:lpstr>Présentation PowerPoint</vt:lpstr>
      <vt:lpstr>Makefile</vt:lpstr>
      <vt:lpstr>Présentation PowerPoint</vt:lpstr>
      <vt:lpstr>Makefile</vt:lpstr>
      <vt:lpstr>Interpréteur de Commandes / Scripts</vt:lpstr>
      <vt:lpstr>Interpréteur de Commandes / Scripts</vt:lpstr>
      <vt:lpstr>Interpréteur de Commandes / Scripts</vt:lpstr>
      <vt:lpstr>Interpréteur de Commandes / Scripts</vt:lpstr>
      <vt:lpstr>Scripts &amp; ByteCode</vt:lpstr>
      <vt:lpstr>Scripts &amp; ByteCode</vt:lpstr>
      <vt:lpstr>Scripts &amp; ByteCode</vt:lpstr>
      <vt:lpstr>Interpréteur de Commandes / Scripts</vt:lpstr>
      <vt:lpstr>Interpréteur de Commandes / Scripts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des Ordinateurs et Systèmes d’Exploitation</dc:title>
  <dc:creator>Metalman</dc:creator>
  <cp:lastModifiedBy>Fabrice BOISSIER</cp:lastModifiedBy>
  <cp:revision>282</cp:revision>
  <dcterms:created xsi:type="dcterms:W3CDTF">2017-08-22T10:38:15Z</dcterms:created>
  <dcterms:modified xsi:type="dcterms:W3CDTF">2017-11-12T18:55:10Z</dcterms:modified>
</cp:coreProperties>
</file>