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3"/>
  </p:notesMasterIdLst>
  <p:sldIdLst>
    <p:sldId id="256" r:id="rId2"/>
    <p:sldId id="257" r:id="rId3"/>
    <p:sldId id="258" r:id="rId4"/>
    <p:sldId id="261" r:id="rId5"/>
    <p:sldId id="259" r:id="rId6"/>
    <p:sldId id="260" r:id="rId7"/>
    <p:sldId id="309" r:id="rId8"/>
    <p:sldId id="263" r:id="rId9"/>
    <p:sldId id="264" r:id="rId10"/>
    <p:sldId id="265" r:id="rId11"/>
    <p:sldId id="266" r:id="rId12"/>
    <p:sldId id="267" r:id="rId13"/>
    <p:sldId id="310" r:id="rId14"/>
    <p:sldId id="276" r:id="rId15"/>
    <p:sldId id="268" r:id="rId16"/>
    <p:sldId id="269" r:id="rId17"/>
    <p:sldId id="307" r:id="rId18"/>
    <p:sldId id="308" r:id="rId19"/>
    <p:sldId id="324" r:id="rId20"/>
    <p:sldId id="326" r:id="rId21"/>
    <p:sldId id="327" r:id="rId22"/>
    <p:sldId id="330" r:id="rId23"/>
    <p:sldId id="311" r:id="rId24"/>
    <p:sldId id="364" r:id="rId25"/>
    <p:sldId id="365" r:id="rId26"/>
    <p:sldId id="328" r:id="rId27"/>
    <p:sldId id="329" r:id="rId28"/>
    <p:sldId id="331" r:id="rId29"/>
    <p:sldId id="332" r:id="rId30"/>
    <p:sldId id="360" r:id="rId31"/>
    <p:sldId id="361" r:id="rId32"/>
    <p:sldId id="362" r:id="rId33"/>
    <p:sldId id="363" r:id="rId34"/>
    <p:sldId id="333" r:id="rId35"/>
    <p:sldId id="270" r:id="rId36"/>
    <p:sldId id="277" r:id="rId37"/>
    <p:sldId id="278" r:id="rId38"/>
    <p:sldId id="279" r:id="rId39"/>
    <p:sldId id="280" r:id="rId40"/>
    <p:sldId id="337" r:id="rId41"/>
    <p:sldId id="281" r:id="rId42"/>
    <p:sldId id="336" r:id="rId43"/>
    <p:sldId id="271" r:id="rId44"/>
    <p:sldId id="334" r:id="rId45"/>
    <p:sldId id="335" r:id="rId46"/>
    <p:sldId id="284" r:id="rId47"/>
    <p:sldId id="285" r:id="rId48"/>
    <p:sldId id="282" r:id="rId49"/>
    <p:sldId id="286" r:id="rId50"/>
    <p:sldId id="283" r:id="rId51"/>
    <p:sldId id="288" r:id="rId52"/>
    <p:sldId id="289" r:id="rId53"/>
    <p:sldId id="272" r:id="rId54"/>
    <p:sldId id="290" r:id="rId55"/>
    <p:sldId id="339" r:id="rId56"/>
    <p:sldId id="340" r:id="rId57"/>
    <p:sldId id="291" r:id="rId58"/>
    <p:sldId id="273" r:id="rId59"/>
    <p:sldId id="296" r:id="rId60"/>
    <p:sldId id="298" r:id="rId61"/>
    <p:sldId id="297" r:id="rId62"/>
    <p:sldId id="299" r:id="rId63"/>
    <p:sldId id="302" r:id="rId64"/>
    <p:sldId id="301" r:id="rId65"/>
    <p:sldId id="300" r:id="rId66"/>
    <p:sldId id="306" r:id="rId67"/>
    <p:sldId id="314" r:id="rId68"/>
    <p:sldId id="303" r:id="rId69"/>
    <p:sldId id="315" r:id="rId70"/>
    <p:sldId id="312" r:id="rId71"/>
    <p:sldId id="313" r:id="rId72"/>
    <p:sldId id="352" r:id="rId73"/>
    <p:sldId id="353" r:id="rId74"/>
    <p:sldId id="354" r:id="rId75"/>
    <p:sldId id="355" r:id="rId76"/>
    <p:sldId id="356" r:id="rId77"/>
    <p:sldId id="357" r:id="rId78"/>
    <p:sldId id="358" r:id="rId79"/>
    <p:sldId id="316" r:id="rId80"/>
    <p:sldId id="351" r:id="rId81"/>
    <p:sldId id="317" r:id="rId82"/>
    <p:sldId id="318" r:id="rId83"/>
    <p:sldId id="319" r:id="rId84"/>
    <p:sldId id="320" r:id="rId85"/>
    <p:sldId id="321" r:id="rId86"/>
    <p:sldId id="322" r:id="rId87"/>
    <p:sldId id="323" r:id="rId88"/>
    <p:sldId id="294" r:id="rId89"/>
    <p:sldId id="274" r:id="rId90"/>
    <p:sldId id="293" r:id="rId91"/>
    <p:sldId id="292" r:id="rId92"/>
    <p:sldId id="295" r:id="rId93"/>
    <p:sldId id="341" r:id="rId94"/>
    <p:sldId id="342" r:id="rId95"/>
    <p:sldId id="343" r:id="rId96"/>
    <p:sldId id="344" r:id="rId97"/>
    <p:sldId id="346" r:id="rId98"/>
    <p:sldId id="347" r:id="rId99"/>
    <p:sldId id="349" r:id="rId100"/>
    <p:sldId id="350" r:id="rId101"/>
    <p:sldId id="348" r:id="rId10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6CE43BE-15F4-4D21-9B84-4AE2F4106168}">
          <p14:sldIdLst>
            <p14:sldId id="256"/>
          </p14:sldIdLst>
        </p14:section>
        <p14:section name="Introduction" id="{128BA1CE-1410-4956-9BAF-A4E4EDD77354}">
          <p14:sldIdLst>
            <p14:sldId id="257"/>
            <p14:sldId id="258"/>
            <p14:sldId id="261"/>
            <p14:sldId id="259"/>
            <p14:sldId id="260"/>
            <p14:sldId id="309"/>
            <p14:sldId id="263"/>
            <p14:sldId id="264"/>
            <p14:sldId id="265"/>
            <p14:sldId id="266"/>
            <p14:sldId id="267"/>
            <p14:sldId id="310"/>
            <p14:sldId id="276"/>
            <p14:sldId id="268"/>
            <p14:sldId id="269"/>
            <p14:sldId id="307"/>
            <p14:sldId id="308"/>
          </p14:sldIdLst>
        </p14:section>
        <p14:section name="Vue Générale" id="{BF8161BB-411E-413B-BCD8-185EB92BEAAD}">
          <p14:sldIdLst>
            <p14:sldId id="324"/>
            <p14:sldId id="326"/>
            <p14:sldId id="327"/>
            <p14:sldId id="330"/>
            <p14:sldId id="311"/>
            <p14:sldId id="364"/>
            <p14:sldId id="365"/>
            <p14:sldId id="328"/>
            <p14:sldId id="329"/>
            <p14:sldId id="331"/>
            <p14:sldId id="332"/>
            <p14:sldId id="360"/>
            <p14:sldId id="361"/>
            <p14:sldId id="362"/>
            <p14:sldId id="363"/>
            <p14:sldId id="333"/>
          </p14:sldIdLst>
        </p14:section>
        <p14:section name="Processus &amp; Espace d'Adressage" id="{B65B741E-E0D2-4602-8451-8C3AE02C6501}">
          <p14:sldIdLst>
            <p14:sldId id="270"/>
            <p14:sldId id="277"/>
            <p14:sldId id="278"/>
            <p14:sldId id="279"/>
            <p14:sldId id="280"/>
            <p14:sldId id="337"/>
            <p14:sldId id="281"/>
            <p14:sldId id="336"/>
          </p14:sldIdLst>
        </p14:section>
        <p14:section name="Ordonnanceur" id="{0998375F-691F-4974-AD61-DDB5492E1E8A}">
          <p14:sldIdLst>
            <p14:sldId id="271"/>
            <p14:sldId id="334"/>
            <p14:sldId id="335"/>
            <p14:sldId id="284"/>
            <p14:sldId id="285"/>
            <p14:sldId id="282"/>
            <p14:sldId id="286"/>
            <p14:sldId id="283"/>
            <p14:sldId id="288"/>
            <p14:sldId id="289"/>
          </p14:sldIdLst>
        </p14:section>
        <p14:section name="Threads" id="{B45265F3-5F83-4A03-9BFC-B8353B9601C8}">
          <p14:sldIdLst>
            <p14:sldId id="272"/>
            <p14:sldId id="290"/>
            <p14:sldId id="339"/>
            <p14:sldId id="340"/>
            <p14:sldId id="291"/>
          </p14:sldIdLst>
        </p14:section>
        <p14:section name="Fichiers" id="{A100597E-CD56-4F36-B652-73FCB864B7D7}">
          <p14:sldIdLst>
            <p14:sldId id="273"/>
            <p14:sldId id="296"/>
            <p14:sldId id="298"/>
            <p14:sldId id="297"/>
            <p14:sldId id="299"/>
            <p14:sldId id="302"/>
            <p14:sldId id="301"/>
            <p14:sldId id="300"/>
            <p14:sldId id="306"/>
            <p14:sldId id="314"/>
            <p14:sldId id="303"/>
            <p14:sldId id="315"/>
            <p14:sldId id="312"/>
            <p14:sldId id="313"/>
            <p14:sldId id="352"/>
            <p14:sldId id="353"/>
            <p14:sldId id="354"/>
            <p14:sldId id="355"/>
            <p14:sldId id="356"/>
            <p14:sldId id="357"/>
            <p14:sldId id="358"/>
            <p14:sldId id="316"/>
            <p14:sldId id="351"/>
            <p14:sldId id="317"/>
            <p14:sldId id="318"/>
            <p14:sldId id="319"/>
            <p14:sldId id="320"/>
            <p14:sldId id="321"/>
            <p14:sldId id="322"/>
            <p14:sldId id="323"/>
          </p14:sldIdLst>
        </p14:section>
        <p14:section name="Droits sur Fichiers" id="{E52FD096-1133-40D9-9B2C-BABB42351649}">
          <p14:sldIdLst>
            <p14:sldId id="294"/>
            <p14:sldId id="274"/>
            <p14:sldId id="293"/>
            <p14:sldId id="292"/>
            <p14:sldId id="295"/>
          </p14:sldIdLst>
        </p14:section>
        <p14:section name="Utilisateurs &amp; Groupes" id="{1EB86B70-7E43-4F80-9098-06813E141AD3}">
          <p14:sldIdLst>
            <p14:sldId id="341"/>
            <p14:sldId id="342"/>
            <p14:sldId id="343"/>
            <p14:sldId id="344"/>
            <p14:sldId id="346"/>
            <p14:sldId id="347"/>
            <p14:sldId id="349"/>
            <p14:sldId id="350"/>
            <p14:sldId id="34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34CB18-B056-41BB-9DF3-9B5A7CC033F2}" type="datetimeFigureOut">
              <a:rPr lang="fr-FR" smtClean="0"/>
              <a:t>10/11/2017</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558984-B049-4E45-BF73-AF59AB80DC4B}" type="slidenum">
              <a:rPr lang="fr-FR" smtClean="0"/>
              <a:t>‹N°›</a:t>
            </a:fld>
            <a:endParaRPr lang="fr-FR"/>
          </a:p>
        </p:txBody>
      </p:sp>
    </p:spTree>
    <p:extLst>
      <p:ext uri="{BB962C8B-B14F-4D97-AF65-F5344CB8AC3E}">
        <p14:creationId xmlns:p14="http://schemas.microsoft.com/office/powerpoint/2010/main" val="3167504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13B2C9C-0EC0-4B14-99E9-FD7812522356}" type="slidenum">
              <a:rPr lang="fr-FR" smtClean="0"/>
              <a:t>1</a:t>
            </a:fld>
            <a:endParaRPr lang="fr-FR"/>
          </a:p>
        </p:txBody>
      </p:sp>
    </p:spTree>
    <p:extLst>
      <p:ext uri="{BB962C8B-B14F-4D97-AF65-F5344CB8AC3E}">
        <p14:creationId xmlns:p14="http://schemas.microsoft.com/office/powerpoint/2010/main" val="1895154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558984-B049-4E45-BF73-AF59AB80DC4B}" type="slidenum">
              <a:rPr lang="fr-FR" smtClean="0"/>
              <a:t>25</a:t>
            </a:fld>
            <a:endParaRPr lang="fr-FR"/>
          </a:p>
        </p:txBody>
      </p:sp>
    </p:spTree>
    <p:extLst>
      <p:ext uri="{BB962C8B-B14F-4D97-AF65-F5344CB8AC3E}">
        <p14:creationId xmlns:p14="http://schemas.microsoft.com/office/powerpoint/2010/main" val="3305012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2558984-B049-4E45-BF73-AF59AB80DC4B}" type="slidenum">
              <a:rPr lang="fr-FR" smtClean="0"/>
              <a:t>54</a:t>
            </a:fld>
            <a:endParaRPr lang="fr-FR"/>
          </a:p>
        </p:txBody>
      </p:sp>
    </p:spTree>
    <p:extLst>
      <p:ext uri="{BB962C8B-B14F-4D97-AF65-F5344CB8AC3E}">
        <p14:creationId xmlns:p14="http://schemas.microsoft.com/office/powerpoint/2010/main" val="141095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BE" smtClean="0"/>
              <a:t>Partie 2 : Système d'Exploitation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r>
              <a:rPr lang="fr-FR" smtClean="0"/>
              <a:t>2017-2018</a:t>
            </a:r>
            <a:endParaRPr lang="fr-BE"/>
          </a:p>
        </p:txBody>
      </p:sp>
      <p:sp>
        <p:nvSpPr>
          <p:cNvPr id="8" name="Espace réservé du pied de page 7"/>
          <p:cNvSpPr>
            <a:spLocks noGrp="1"/>
          </p:cNvSpPr>
          <p:nvPr>
            <p:ph type="ftr" sz="quarter" idx="11"/>
          </p:nvPr>
        </p:nvSpPr>
        <p:spPr/>
        <p:txBody>
          <a:bodyPr/>
          <a:lstStyle/>
          <a:p>
            <a:r>
              <a:rPr lang="fr-BE" smtClean="0"/>
              <a:t>Partie 2 : Système d'Exploitation</a:t>
            </a:r>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r>
              <a:rPr lang="fr-FR" smtClean="0"/>
              <a:t>2017-2018</a:t>
            </a:r>
            <a:endParaRPr lang="fr-BE"/>
          </a:p>
        </p:txBody>
      </p:sp>
      <p:sp>
        <p:nvSpPr>
          <p:cNvPr id="4" name="Espace réservé du pied de page 3"/>
          <p:cNvSpPr>
            <a:spLocks noGrp="1"/>
          </p:cNvSpPr>
          <p:nvPr>
            <p:ph type="ftr" sz="quarter" idx="11"/>
          </p:nvPr>
        </p:nvSpPr>
        <p:spPr/>
        <p:txBody>
          <a:bodyPr/>
          <a:lstStyle/>
          <a:p>
            <a:r>
              <a:rPr lang="fr-BE" smtClean="0"/>
              <a:t>Partie 2 : Système d'Exploitation</a:t>
            </a:r>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smtClean="0"/>
              <a:t>2017-2018</a:t>
            </a:r>
            <a:endParaRPr lang="fr-BE"/>
          </a:p>
        </p:txBody>
      </p:sp>
      <p:sp>
        <p:nvSpPr>
          <p:cNvPr id="3" name="Espace réservé du pied de page 2"/>
          <p:cNvSpPr>
            <a:spLocks noGrp="1"/>
          </p:cNvSpPr>
          <p:nvPr>
            <p:ph type="ftr" sz="quarter" idx="11"/>
          </p:nvPr>
        </p:nvSpPr>
        <p:spPr/>
        <p:txBody>
          <a:bodyPr/>
          <a:lstStyle/>
          <a:p>
            <a:r>
              <a:rPr lang="fr-BE" smtClean="0"/>
              <a:t>Partie 2 : Système d'Exploitation</a:t>
            </a:r>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BE" smtClean="0"/>
              <a:t>Partie 2 : Système d'Exploitation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r>
              <a:rPr lang="fr-FR" smtClean="0"/>
              <a:t>2017-2018</a:t>
            </a:r>
            <a:endParaRPr lang="fr-BE"/>
          </a:p>
        </p:txBody>
      </p:sp>
      <p:sp>
        <p:nvSpPr>
          <p:cNvPr id="6" name="Espace réservé du pied de page 5"/>
          <p:cNvSpPr>
            <a:spLocks noGrp="1"/>
          </p:cNvSpPr>
          <p:nvPr>
            <p:ph type="ftr" sz="quarter" idx="11"/>
          </p:nvPr>
        </p:nvSpPr>
        <p:spPr/>
        <p:txBody>
          <a:bodyPr/>
          <a:lstStyle/>
          <a:p>
            <a:r>
              <a:rPr lang="fr-BE" smtClean="0"/>
              <a:t>Partie 2 : Système d'Exploitation</a:t>
            </a:r>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smtClean="0"/>
              <a:t>2017-2018</a:t>
            </a:r>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Partie 2 : Système d'Exploitation</a:t>
            </a:r>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404664"/>
            <a:ext cx="7772400" cy="1827634"/>
          </a:xfrm>
        </p:spPr>
        <p:txBody>
          <a:bodyPr>
            <a:normAutofit fontScale="90000"/>
          </a:bodyPr>
          <a:lstStyle/>
          <a:p>
            <a:r>
              <a:rPr lang="fr-FR" dirty="0" smtClean="0"/>
              <a:t>Architecture </a:t>
            </a:r>
            <a:r>
              <a:rPr lang="fr-FR" dirty="0"/>
              <a:t>des </a:t>
            </a:r>
            <a:r>
              <a:rPr lang="fr-FR" dirty="0" smtClean="0"/>
              <a:t>Ordinateurs</a:t>
            </a:r>
            <a:br>
              <a:rPr lang="fr-FR" dirty="0" smtClean="0"/>
            </a:br>
            <a:r>
              <a:rPr lang="fr-FR" dirty="0" smtClean="0"/>
              <a:t>et</a:t>
            </a:r>
            <a:br>
              <a:rPr lang="fr-FR" dirty="0" smtClean="0"/>
            </a:br>
            <a:r>
              <a:rPr lang="fr-FR" dirty="0" smtClean="0"/>
              <a:t>Systèmes d’Exploitation</a:t>
            </a:r>
            <a:endParaRPr lang="fr-FR" dirty="0"/>
          </a:p>
        </p:txBody>
      </p:sp>
      <p:sp>
        <p:nvSpPr>
          <p:cNvPr id="3" name="Sous-titre 2"/>
          <p:cNvSpPr>
            <a:spLocks noGrp="1"/>
          </p:cNvSpPr>
          <p:nvPr>
            <p:ph type="subTitle" idx="1"/>
          </p:nvPr>
        </p:nvSpPr>
        <p:spPr>
          <a:xfrm>
            <a:off x="1371600" y="4149080"/>
            <a:ext cx="6400800" cy="1489720"/>
          </a:xfrm>
        </p:spPr>
        <p:txBody>
          <a:bodyPr>
            <a:normAutofit lnSpcReduction="10000"/>
          </a:bodyPr>
          <a:lstStyle/>
          <a:p>
            <a:r>
              <a:rPr lang="fr-FR" sz="2400" dirty="0"/>
              <a:t>Fabrice BOISSIER &amp; Elena KUSHNAREVA </a:t>
            </a:r>
            <a:br>
              <a:rPr lang="fr-FR" sz="2400" dirty="0"/>
            </a:br>
            <a:r>
              <a:rPr lang="fr-FR" sz="2400" dirty="0"/>
              <a:t>2017/2018</a:t>
            </a:r>
          </a:p>
          <a:p>
            <a:r>
              <a:rPr lang="fr-FR" sz="2400" dirty="0"/>
              <a:t>fabrice.boissier@gmail.com</a:t>
            </a:r>
            <a:br>
              <a:rPr lang="fr-FR" sz="2400" dirty="0"/>
            </a:br>
            <a:r>
              <a:rPr lang="fr-FR" sz="2400" dirty="0"/>
              <a:t>elena.kushnareva@malix.univ-paris1.fr</a:t>
            </a:r>
          </a:p>
        </p:txBody>
      </p:sp>
      <p:sp>
        <p:nvSpPr>
          <p:cNvPr id="4" name="ZoneTexte 3"/>
          <p:cNvSpPr txBox="1"/>
          <p:nvPr/>
        </p:nvSpPr>
        <p:spPr>
          <a:xfrm>
            <a:off x="683568" y="2924944"/>
            <a:ext cx="7776864" cy="1077218"/>
          </a:xfrm>
          <a:prstGeom prst="rect">
            <a:avLst/>
          </a:prstGeom>
          <a:noFill/>
        </p:spPr>
        <p:txBody>
          <a:bodyPr wrap="square" rtlCol="0">
            <a:spAutoFit/>
          </a:bodyPr>
          <a:lstStyle/>
          <a:p>
            <a:pPr algn="ctr"/>
            <a:r>
              <a:rPr lang="fr-FR" sz="3200" b="1" dirty="0" smtClean="0"/>
              <a:t>Partie 2 : Système d’Exploitation</a:t>
            </a:r>
          </a:p>
          <a:p>
            <a:pPr algn="ctr"/>
            <a:r>
              <a:rPr lang="fr-FR" sz="3200" b="1" dirty="0" smtClean="0"/>
              <a:t>Cours</a:t>
            </a:r>
            <a:endParaRPr lang="fr-FR" sz="3200" b="1" dirty="0"/>
          </a:p>
        </p:txBody>
      </p:sp>
    </p:spTree>
    <p:extLst>
      <p:ext uri="{BB962C8B-B14F-4D97-AF65-F5344CB8AC3E}">
        <p14:creationId xmlns:p14="http://schemas.microsoft.com/office/powerpoint/2010/main" val="9258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a:xfrm>
            <a:off x="395536" y="1600200"/>
            <a:ext cx="8352928" cy="4525963"/>
          </a:xfrm>
        </p:spPr>
        <p:txBody>
          <a:bodyPr anchor="ctr"/>
          <a:lstStyle/>
          <a:p>
            <a:pPr marL="0" indent="0" algn="ctr">
              <a:buNone/>
            </a:pPr>
            <a:r>
              <a:rPr lang="fr-FR" i="1" dirty="0"/>
              <a:t>Comment </a:t>
            </a:r>
            <a:r>
              <a:rPr lang="fr-FR" i="1" dirty="0" smtClean="0"/>
              <a:t>faire cohabiter plusieurs programmes ?</a:t>
            </a:r>
          </a:p>
          <a:p>
            <a:pPr marL="0" indent="0" algn="ctr">
              <a:buNone/>
            </a:pPr>
            <a:endParaRPr lang="fr-FR" dirty="0" smtClean="0"/>
          </a:p>
          <a:p>
            <a:pPr marL="0" indent="0" algn="ctr">
              <a:buNone/>
            </a:pPr>
            <a:endParaRPr lang="fr-FR" dirty="0"/>
          </a:p>
          <a:p>
            <a:pPr marL="0" indent="0" algn="ctr">
              <a:buNone/>
            </a:pPr>
            <a:r>
              <a:rPr lang="fr-FR" dirty="0" smtClean="0"/>
              <a:t>…le système gère le temps accordé aux programmes…</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10</a:t>
            </a:fld>
            <a:endParaRPr lang="fr-BE"/>
          </a:p>
        </p:txBody>
      </p:sp>
    </p:spTree>
    <p:extLst>
      <p:ext uri="{BB962C8B-B14F-4D97-AF65-F5344CB8AC3E}">
        <p14:creationId xmlns:p14="http://schemas.microsoft.com/office/powerpoint/2010/main" val="3998822658"/>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Utilisateurs &amp; Groupes</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Généralement, les fichiers</a:t>
            </a:r>
            <a:r>
              <a:rPr lang="fr-FR" dirty="0" smtClean="0">
                <a:latin typeface="Courier New" panose="02070309020205020404" pitchFamily="49" charset="0"/>
                <a:cs typeface="Courier New" panose="02070309020205020404" pitchFamily="49" charset="0"/>
              </a:rPr>
              <a:t> .login </a:t>
            </a:r>
            <a:r>
              <a:rPr lang="fr-FR" dirty="0" smtClean="0">
                <a:cs typeface="Courier New" panose="02070309020205020404" pitchFamily="49" charset="0"/>
              </a:rPr>
              <a:t>ou</a:t>
            </a:r>
            <a:r>
              <a:rPr lang="fr-FR" dirty="0" smtClean="0">
                <a:latin typeface="Courier New" panose="02070309020205020404" pitchFamily="49" charset="0"/>
                <a:cs typeface="Courier New" panose="02070309020205020404" pitchFamily="49" charset="0"/>
              </a:rPr>
              <a:t> .profile </a:t>
            </a:r>
            <a:r>
              <a:rPr lang="fr-FR" dirty="0" smtClean="0"/>
              <a:t>sont lus lorsque l’utilisateur s’authentifie</a:t>
            </a:r>
          </a:p>
          <a:p>
            <a:endParaRPr lang="fr-FR" dirty="0" smtClean="0"/>
          </a:p>
          <a:p>
            <a:r>
              <a:rPr lang="fr-FR" dirty="0" smtClean="0"/>
              <a:t>Les </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rc</a:t>
            </a:r>
            <a:r>
              <a:rPr lang="fr-FR" dirty="0" smtClean="0">
                <a:latin typeface="Courier New" panose="02070309020205020404" pitchFamily="49" charset="0"/>
                <a:cs typeface="Courier New" panose="02070309020205020404" pitchFamily="49" charset="0"/>
              </a:rPr>
              <a:t> </a:t>
            </a:r>
            <a:r>
              <a:rPr lang="fr-FR" dirty="0" smtClean="0"/>
              <a:t>sont lus lorsque le </a:t>
            </a:r>
            <a:r>
              <a:rPr lang="fr-FR" dirty="0" err="1" smtClean="0"/>
              <a:t>shell</a:t>
            </a:r>
            <a:r>
              <a:rPr lang="fr-FR" dirty="0" smtClean="0"/>
              <a:t> est (</a:t>
            </a:r>
            <a:r>
              <a:rPr lang="fr-FR" dirty="0" err="1" smtClean="0"/>
              <a:t>re</a:t>
            </a:r>
            <a:r>
              <a:rPr lang="fr-FR" dirty="0" smtClean="0"/>
              <a:t>)lancé</a:t>
            </a:r>
          </a:p>
          <a:p>
            <a:endParaRPr lang="fr-FR" dirty="0" smtClean="0"/>
          </a:p>
          <a:p>
            <a:r>
              <a:rPr lang="fr-FR" dirty="0" smtClean="0"/>
              <a:t>S’il existe, le fichier </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logout</a:t>
            </a:r>
            <a:r>
              <a:rPr lang="fr-FR" dirty="0" smtClean="0">
                <a:latin typeface="Courier New" panose="02070309020205020404" pitchFamily="49" charset="0"/>
                <a:cs typeface="Courier New" panose="02070309020205020404" pitchFamily="49" charset="0"/>
              </a:rPr>
              <a:t> </a:t>
            </a:r>
            <a:r>
              <a:rPr lang="fr-FR" dirty="0" smtClean="0"/>
              <a:t>est lu lorsque l’on se déconnecte</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100</a:t>
            </a:fld>
            <a:endParaRPr lang="fr-BE"/>
          </a:p>
        </p:txBody>
      </p:sp>
    </p:spTree>
    <p:extLst>
      <p:ext uri="{BB962C8B-B14F-4D97-AF65-F5344CB8AC3E}">
        <p14:creationId xmlns:p14="http://schemas.microsoft.com/office/powerpoint/2010/main" val="242625521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Utilisateurs &amp; Groupes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101</a:t>
            </a:fld>
            <a:endParaRPr lang="fr-BE"/>
          </a:p>
        </p:txBody>
      </p:sp>
      <p:sp>
        <p:nvSpPr>
          <p:cNvPr id="8" name="Espace réservé du contenu 7"/>
          <p:cNvSpPr>
            <a:spLocks noGrp="1"/>
          </p:cNvSpPr>
          <p:nvPr>
            <p:ph idx="1"/>
          </p:nvPr>
        </p:nvSpPr>
        <p:spPr/>
        <p:txBody>
          <a:bodyPr>
            <a:normAutofit fontScale="85000" lnSpcReduction="20000"/>
          </a:bodyPr>
          <a:lstStyle/>
          <a:p>
            <a:r>
              <a:rPr lang="fr-FR" i="1" dirty="0" smtClean="0"/>
              <a:t>/</a:t>
            </a:r>
            <a:r>
              <a:rPr lang="fr-FR" i="1" dirty="0" err="1" smtClean="0"/>
              <a:t>etc</a:t>
            </a:r>
            <a:r>
              <a:rPr lang="fr-FR" i="1" dirty="0" smtClean="0"/>
              <a:t>/</a:t>
            </a:r>
            <a:r>
              <a:rPr lang="fr-FR" i="1" dirty="0" err="1" smtClean="0"/>
              <a:t>passwd</a:t>
            </a:r>
            <a:r>
              <a:rPr lang="fr-FR" i="1" dirty="0" smtClean="0"/>
              <a:t> </a:t>
            </a:r>
            <a:r>
              <a:rPr lang="fr-FR" dirty="0" smtClean="0"/>
              <a:t>et </a:t>
            </a:r>
            <a:r>
              <a:rPr lang="fr-FR" i="1" dirty="0" smtClean="0"/>
              <a:t>/</a:t>
            </a:r>
            <a:r>
              <a:rPr lang="fr-FR" i="1" dirty="0" err="1" smtClean="0"/>
              <a:t>etc</a:t>
            </a:r>
            <a:r>
              <a:rPr lang="fr-FR" i="1" dirty="0" smtClean="0"/>
              <a:t>/group </a:t>
            </a:r>
            <a:r>
              <a:rPr lang="fr-FR" dirty="0" smtClean="0"/>
              <a:t>servent pour les utilisateurs et groupes « locaux » à la machine</a:t>
            </a:r>
          </a:p>
          <a:p>
            <a:endParaRPr lang="fr-FR" dirty="0"/>
          </a:p>
          <a:p>
            <a:r>
              <a:rPr lang="fr-FR" dirty="0" smtClean="0"/>
              <a:t>Dans la réalité des entreprises, les machines sont en réseau, et les utilisateurs &amp; groupes déclarés dans un annuaire global (LDAP en général)</a:t>
            </a:r>
          </a:p>
          <a:p>
            <a:pPr lvl="1"/>
            <a:r>
              <a:rPr lang="fr-FR" dirty="0" smtClean="0"/>
              <a:t>Les utilisateurs disposent d’un dossier personnel sur une machine en réseau qui contient les </a:t>
            </a:r>
            <a:r>
              <a:rPr lang="fr-FR" dirty="0" smtClean="0">
                <a:latin typeface="Courier New" panose="02070309020205020404" pitchFamily="49" charset="0"/>
                <a:cs typeface="Courier New" panose="02070309020205020404" pitchFamily="49" charset="0"/>
              </a:rPr>
              <a:t>.profile</a:t>
            </a:r>
            <a:r>
              <a:rPr lang="fr-FR" dirty="0" smtClean="0"/>
              <a:t> et autres</a:t>
            </a:r>
          </a:p>
          <a:p>
            <a:endParaRPr lang="fr-FR" dirty="0"/>
          </a:p>
          <a:p>
            <a:r>
              <a:rPr lang="fr-FR" dirty="0" smtClean="0"/>
              <a:t>Les utilisateurs locaux ne deviennent accessibles que si la machine est hors réseau OU qu’elle n’a pas été configurée pour utiliser LDAP</a:t>
            </a:r>
            <a:endParaRPr lang="fr-FR" dirty="0"/>
          </a:p>
        </p:txBody>
      </p:sp>
    </p:spTree>
    <p:extLst>
      <p:ext uri="{BB962C8B-B14F-4D97-AF65-F5344CB8AC3E}">
        <p14:creationId xmlns:p14="http://schemas.microsoft.com/office/powerpoint/2010/main" val="102376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p:txBody>
          <a:bodyPr anchor="ctr"/>
          <a:lstStyle/>
          <a:p>
            <a:pPr marL="0" indent="0" algn="ctr">
              <a:buNone/>
            </a:pPr>
            <a:r>
              <a:rPr lang="fr-FR" i="1" dirty="0"/>
              <a:t>Comment </a:t>
            </a:r>
            <a:r>
              <a:rPr lang="fr-FR" i="1" dirty="0" smtClean="0"/>
              <a:t>faire…</a:t>
            </a:r>
          </a:p>
          <a:p>
            <a:pPr marL="0" indent="0" algn="ctr">
              <a:buNone/>
            </a:pPr>
            <a:endParaRPr lang="fr-FR" dirty="0"/>
          </a:p>
          <a:p>
            <a:pPr marL="0" indent="0" algn="ctr">
              <a:buNone/>
            </a:pPr>
            <a:r>
              <a:rPr lang="fr-FR" dirty="0" smtClean="0"/>
              <a:t>Il y a beaucoup </a:t>
            </a:r>
            <a:r>
              <a:rPr lang="fr-FR" dirty="0" err="1" smtClean="0"/>
              <a:t>BEAUCOUP</a:t>
            </a:r>
            <a:r>
              <a:rPr lang="fr-FR" dirty="0" smtClean="0"/>
              <a:t> de questions qui se sont posées au fur et à mesure des usages de l’informatique</a:t>
            </a:r>
          </a:p>
          <a:p>
            <a:pPr marL="0" indent="0" algn="ctr">
              <a:buNone/>
            </a:pPr>
            <a:endParaRPr lang="fr-FR" dirty="0"/>
          </a:p>
          <a:p>
            <a:pPr marL="0" indent="0" algn="ctr">
              <a:buNone/>
            </a:pPr>
            <a:r>
              <a:rPr lang="fr-FR" dirty="0" smtClean="0"/>
              <a:t>Nous essayerons de répondre à plusieurs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11</a:t>
            </a:fld>
            <a:endParaRPr lang="fr-BE"/>
          </a:p>
        </p:txBody>
      </p:sp>
    </p:spTree>
    <p:extLst>
      <p:ext uri="{BB962C8B-B14F-4D97-AF65-F5344CB8AC3E}">
        <p14:creationId xmlns:p14="http://schemas.microsoft.com/office/powerpoint/2010/main" val="30081767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p:txBody>
          <a:bodyPr anchor="ctr"/>
          <a:lstStyle/>
          <a:p>
            <a:pPr marL="0" indent="0" algn="ctr">
              <a:buNone/>
            </a:pPr>
            <a:r>
              <a:rPr lang="fr-FR" dirty="0" smtClean="0"/>
              <a:t>En résumé :</a:t>
            </a:r>
          </a:p>
          <a:p>
            <a:pPr marL="0" indent="0" algn="ctr">
              <a:buNone/>
            </a:pPr>
            <a:endParaRPr lang="fr-FR" dirty="0"/>
          </a:p>
          <a:p>
            <a:pPr marL="0" indent="0" algn="ctr">
              <a:buNone/>
            </a:pPr>
            <a:r>
              <a:rPr lang="fr-FR" dirty="0" smtClean="0"/>
              <a:t>Le Système d’Exploitation gère tout.</a:t>
            </a:r>
          </a:p>
          <a:p>
            <a:pPr marL="0" indent="0" algn="ctr">
              <a:buNone/>
            </a:pPr>
            <a:r>
              <a:rPr lang="fr-FR" dirty="0" smtClean="0"/>
              <a:t/>
            </a:r>
            <a:br>
              <a:rPr lang="fr-FR" dirty="0" smtClean="0"/>
            </a:br>
            <a:r>
              <a:rPr lang="fr-FR" dirty="0" smtClean="0"/>
              <a:t>C’est un « système » qui « exploite » la machine/plateforme pour rendre des services aux utilisateurs.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12</a:t>
            </a:fld>
            <a:endParaRPr lang="fr-BE"/>
          </a:p>
        </p:txBody>
      </p:sp>
    </p:spTree>
    <p:extLst>
      <p:ext uri="{BB962C8B-B14F-4D97-AF65-F5344CB8AC3E}">
        <p14:creationId xmlns:p14="http://schemas.microsoft.com/office/powerpoint/2010/main" val="11188854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Les Systèmes d’Exploitation</a:t>
            </a: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242097"/>
            <a:ext cx="8928991" cy="5139231"/>
          </a:xfrm>
        </p:spPr>
      </p:pic>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13</a:t>
            </a:fld>
            <a:endParaRPr lang="fr-BE"/>
          </a:p>
        </p:txBody>
      </p:sp>
    </p:spTree>
    <p:extLst>
      <p:ext uri="{BB962C8B-B14F-4D97-AF65-F5344CB8AC3E}">
        <p14:creationId xmlns:p14="http://schemas.microsoft.com/office/powerpoint/2010/main" val="3065034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p:txBody>
          <a:bodyPr anchor="t">
            <a:normAutofit fontScale="92500" lnSpcReduction="10000"/>
          </a:bodyPr>
          <a:lstStyle/>
          <a:p>
            <a:r>
              <a:rPr lang="fr-FR" dirty="0" smtClean="0"/>
              <a:t>Fonctionnellement :</a:t>
            </a:r>
          </a:p>
          <a:p>
            <a:pPr marL="457200" lvl="1" indent="0">
              <a:buNone/>
            </a:pPr>
            <a:r>
              <a:rPr lang="fr-FR" dirty="0" smtClean="0"/>
              <a:t>Fourni des services utiles aux utilisateurs</a:t>
            </a:r>
          </a:p>
          <a:p>
            <a:pPr marL="514350" indent="-457200"/>
            <a:endParaRPr lang="fr-FR" dirty="0" smtClean="0"/>
          </a:p>
          <a:p>
            <a:pPr marL="57150" indent="0">
              <a:buNone/>
            </a:pPr>
            <a:endParaRPr lang="fr-FR" dirty="0" smtClean="0"/>
          </a:p>
          <a:p>
            <a:pPr marL="514350" indent="-457200"/>
            <a:r>
              <a:rPr lang="fr-FR" dirty="0" smtClean="0"/>
              <a:t>Techniquement :</a:t>
            </a:r>
          </a:p>
          <a:p>
            <a:pPr marL="457200" lvl="1" indent="0">
              <a:buNone/>
            </a:pPr>
            <a:r>
              <a:rPr lang="fr-FR" dirty="0" smtClean="0"/>
              <a:t>Utilise le plus efficacement la plateforme</a:t>
            </a:r>
          </a:p>
          <a:p>
            <a:pPr marL="57150" indent="0">
              <a:buNone/>
            </a:pPr>
            <a:endParaRPr lang="fr-FR" dirty="0" smtClean="0"/>
          </a:p>
          <a:p>
            <a:pPr marL="57150" indent="0">
              <a:buNone/>
            </a:pPr>
            <a:endParaRPr lang="fr-FR" dirty="0"/>
          </a:p>
          <a:p>
            <a:pPr marL="57150" indent="0">
              <a:buNone/>
            </a:pPr>
            <a:r>
              <a:rPr lang="fr-FR" dirty="0" smtClean="0"/>
              <a:t>En offrant une surcouche indépendante du matériel</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14</a:t>
            </a:fld>
            <a:endParaRPr lang="fr-BE"/>
          </a:p>
        </p:txBody>
      </p:sp>
    </p:spTree>
    <p:extLst>
      <p:ext uri="{BB962C8B-B14F-4D97-AF65-F5344CB8AC3E}">
        <p14:creationId xmlns:p14="http://schemas.microsoft.com/office/powerpoint/2010/main" val="25972419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a:t>Les Systèmes d’Exploitation</a:t>
            </a:r>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6815" y="1340768"/>
            <a:ext cx="4917473" cy="4917473"/>
          </a:xfrm>
        </p:spPr>
      </p:pic>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15</a:t>
            </a:fld>
            <a:endParaRPr lang="fr-BE"/>
          </a:p>
        </p:txBody>
      </p:sp>
    </p:spTree>
    <p:extLst>
      <p:ext uri="{BB962C8B-B14F-4D97-AF65-F5344CB8AC3E}">
        <p14:creationId xmlns:p14="http://schemas.microsoft.com/office/powerpoint/2010/main" val="2456647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Quelques Systèmes d’Exploitation</a:t>
            </a:r>
            <a:endParaRPr lang="fr-FR" dirty="0"/>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389902365"/>
              </p:ext>
            </p:extLst>
          </p:nvPr>
        </p:nvGraphicFramePr>
        <p:xfrm>
          <a:off x="457200" y="1600200"/>
          <a:ext cx="8229600" cy="4781130"/>
        </p:xfrm>
        <a:graphic>
          <a:graphicData uri="http://schemas.openxmlformats.org/drawingml/2006/table">
            <a:tbl>
              <a:tblPr firstRow="1" bandRow="1">
                <a:tableStyleId>{073A0DAA-6AF3-43AB-8588-CEC1D06C72B9}</a:tableStyleId>
              </a:tblPr>
              <a:tblGrid>
                <a:gridCol w="2314600"/>
                <a:gridCol w="5915000"/>
              </a:tblGrid>
              <a:tr h="959498">
                <a:tc>
                  <a:txBody>
                    <a:bodyPr/>
                    <a:lstStyle/>
                    <a:p>
                      <a:pPr algn="ctr"/>
                      <a:r>
                        <a:rPr lang="fr-FR" sz="2400" dirty="0" smtClean="0"/>
                        <a:t>Plateforme</a:t>
                      </a:r>
                      <a:endParaRPr lang="fr-FR" sz="2400" dirty="0"/>
                    </a:p>
                  </a:txBody>
                  <a:tcPr anchor="ctr"/>
                </a:tc>
                <a:tc>
                  <a:txBody>
                    <a:bodyPr/>
                    <a:lstStyle/>
                    <a:p>
                      <a:pPr algn="ctr"/>
                      <a:r>
                        <a:rPr lang="fr-FR" sz="2400" dirty="0" smtClean="0"/>
                        <a:t>Systèmes</a:t>
                      </a:r>
                      <a:r>
                        <a:rPr lang="fr-FR" sz="2400" baseline="0" dirty="0" smtClean="0"/>
                        <a:t> d’Exploitation disponibles</a:t>
                      </a:r>
                      <a:endParaRPr lang="fr-FR" sz="2400" dirty="0"/>
                    </a:p>
                  </a:txBody>
                  <a:tcPr anchor="ctr"/>
                </a:tc>
              </a:tr>
              <a:tr h="959498">
                <a:tc>
                  <a:txBody>
                    <a:bodyPr/>
                    <a:lstStyle/>
                    <a:p>
                      <a:pPr algn="ctr"/>
                      <a:r>
                        <a:rPr lang="fr-FR" sz="2400" dirty="0" smtClean="0"/>
                        <a:t>Mainframe</a:t>
                      </a:r>
                      <a:endParaRPr lang="fr-FR" sz="2400" dirty="0"/>
                    </a:p>
                  </a:txBody>
                  <a:tcPr anchor="ctr"/>
                </a:tc>
                <a:tc>
                  <a:txBody>
                    <a:bodyPr/>
                    <a:lstStyle/>
                    <a:p>
                      <a:pPr algn="ctr"/>
                      <a:r>
                        <a:rPr lang="fr-FR" sz="2400" dirty="0" smtClean="0"/>
                        <a:t>z/OS,</a:t>
                      </a:r>
                      <a:r>
                        <a:rPr lang="fr-FR" sz="2400" baseline="0" dirty="0" smtClean="0"/>
                        <a:t> GCOS, Linux, …</a:t>
                      </a:r>
                      <a:endParaRPr lang="fr-FR" sz="2400" dirty="0"/>
                    </a:p>
                  </a:txBody>
                  <a:tcPr anchor="ctr"/>
                </a:tc>
              </a:tr>
              <a:tr h="959498">
                <a:tc>
                  <a:txBody>
                    <a:bodyPr/>
                    <a:lstStyle/>
                    <a:p>
                      <a:pPr algn="ctr"/>
                      <a:r>
                        <a:rPr lang="fr-FR" sz="2400" dirty="0" smtClean="0"/>
                        <a:t>Mini</a:t>
                      </a:r>
                      <a:endParaRPr lang="fr-FR" sz="2400" dirty="0"/>
                    </a:p>
                  </a:txBody>
                  <a:tcPr anchor="ctr"/>
                </a:tc>
                <a:tc>
                  <a:txBody>
                    <a:bodyPr/>
                    <a:lstStyle/>
                    <a:p>
                      <a:pPr algn="ctr"/>
                      <a:r>
                        <a:rPr lang="fr-FR" sz="2400" dirty="0" smtClean="0"/>
                        <a:t>IBM i, Windows</a:t>
                      </a:r>
                      <a:r>
                        <a:rPr lang="fr-FR" sz="2400" baseline="0" dirty="0" smtClean="0"/>
                        <a:t> Server, </a:t>
                      </a:r>
                      <a:r>
                        <a:rPr lang="fr-FR" sz="2400" dirty="0" smtClean="0"/>
                        <a:t>UNIX,</a:t>
                      </a:r>
                      <a:r>
                        <a:rPr lang="fr-FR" sz="2400" baseline="0" dirty="0" smtClean="0"/>
                        <a:t> BSD, Linux, …</a:t>
                      </a:r>
                      <a:endParaRPr lang="fr-FR" sz="2400" dirty="0"/>
                    </a:p>
                  </a:txBody>
                  <a:tcPr anchor="ctr"/>
                </a:tc>
              </a:tr>
              <a:tr h="959498">
                <a:tc>
                  <a:txBody>
                    <a:bodyPr/>
                    <a:lstStyle/>
                    <a:p>
                      <a:pPr algn="ctr"/>
                      <a:r>
                        <a:rPr lang="fr-FR" sz="2400" dirty="0" smtClean="0"/>
                        <a:t>Micro</a:t>
                      </a:r>
                      <a:endParaRPr lang="fr-FR" sz="2400" dirty="0"/>
                    </a:p>
                  </a:txBody>
                  <a:tcPr anchor="ctr"/>
                </a:tc>
                <a:tc>
                  <a:txBody>
                    <a:bodyPr/>
                    <a:lstStyle/>
                    <a:p>
                      <a:pPr algn="ctr"/>
                      <a:r>
                        <a:rPr lang="fr-FR" sz="2400" dirty="0" smtClean="0"/>
                        <a:t>Windows,</a:t>
                      </a:r>
                      <a:r>
                        <a:rPr lang="fr-FR" sz="2400" baseline="0" dirty="0" smtClean="0"/>
                        <a:t> </a:t>
                      </a:r>
                      <a:r>
                        <a:rPr lang="fr-FR" sz="2400" baseline="0" dirty="0" err="1" smtClean="0"/>
                        <a:t>macOS</a:t>
                      </a:r>
                      <a:r>
                        <a:rPr lang="fr-FR" sz="2400" baseline="0" dirty="0" smtClean="0"/>
                        <a:t>, UNIX, BSD, Linux, …</a:t>
                      </a:r>
                      <a:endParaRPr lang="fr-FR" sz="2400" dirty="0"/>
                    </a:p>
                  </a:txBody>
                  <a:tcPr anchor="ctr"/>
                </a:tc>
              </a:tr>
              <a:tr h="943138">
                <a:tc>
                  <a:txBody>
                    <a:bodyPr/>
                    <a:lstStyle/>
                    <a:p>
                      <a:pPr algn="ctr"/>
                      <a:r>
                        <a:rPr lang="fr-FR" sz="2400" dirty="0" smtClean="0"/>
                        <a:t>Smartphone</a:t>
                      </a:r>
                      <a:endParaRPr lang="fr-FR" sz="2400" dirty="0"/>
                    </a:p>
                  </a:txBody>
                  <a:tcPr anchor="ctr"/>
                </a:tc>
                <a:tc>
                  <a:txBody>
                    <a:bodyPr/>
                    <a:lstStyle/>
                    <a:p>
                      <a:pPr algn="ctr"/>
                      <a:r>
                        <a:rPr lang="fr-FR" sz="2400" dirty="0" smtClean="0"/>
                        <a:t>iOS, Android, …</a:t>
                      </a:r>
                      <a:endParaRPr lang="fr-FR" sz="2400" dirty="0"/>
                    </a:p>
                  </a:txBody>
                  <a:tcPr anchor="ctr"/>
                </a:tc>
              </a:tr>
            </a:tbl>
          </a:graphicData>
        </a:graphic>
      </p:graphicFrame>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16</a:t>
            </a:fld>
            <a:endParaRPr lang="fr-BE"/>
          </a:p>
        </p:txBody>
      </p:sp>
    </p:spTree>
    <p:extLst>
      <p:ext uri="{BB962C8B-B14F-4D97-AF65-F5344CB8AC3E}">
        <p14:creationId xmlns:p14="http://schemas.microsoft.com/office/powerpoint/2010/main" val="13527929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 Bibliographiques</a:t>
            </a:r>
            <a:endParaRPr lang="fr-FR" dirty="0"/>
          </a:p>
        </p:txBody>
      </p:sp>
      <p:sp>
        <p:nvSpPr>
          <p:cNvPr id="3" name="Espace réservé du contenu 2"/>
          <p:cNvSpPr>
            <a:spLocks noGrp="1"/>
          </p:cNvSpPr>
          <p:nvPr>
            <p:ph idx="1"/>
          </p:nvPr>
        </p:nvSpPr>
        <p:spPr>
          <a:xfrm>
            <a:off x="457200" y="1600200"/>
            <a:ext cx="8229600" cy="4853136"/>
          </a:xfrm>
        </p:spPr>
        <p:txBody>
          <a:bodyPr>
            <a:normAutofit fontScale="62500" lnSpcReduction="20000"/>
          </a:bodyPr>
          <a:lstStyle/>
          <a:p>
            <a:r>
              <a:rPr lang="en-US" dirty="0" smtClean="0"/>
              <a:t>Modern Operating Systems.</a:t>
            </a:r>
            <a:br>
              <a:rPr lang="en-US" dirty="0" smtClean="0"/>
            </a:br>
            <a:r>
              <a:rPr lang="en-US" dirty="0" smtClean="0"/>
              <a:t>Andrew </a:t>
            </a:r>
            <a:r>
              <a:rPr lang="en-US" dirty="0"/>
              <a:t>S. Tanenbaum Ed. Prentice-Hall, 2001 </a:t>
            </a:r>
          </a:p>
          <a:p>
            <a:pPr marL="0" indent="0">
              <a:buNone/>
            </a:pPr>
            <a:endParaRPr lang="fr-FR" dirty="0"/>
          </a:p>
          <a:p>
            <a:r>
              <a:rPr lang="fr-FR" dirty="0"/>
              <a:t>Systèmes d’exploitation : systèmes centralisés &amp; systèmes </a:t>
            </a:r>
            <a:r>
              <a:rPr lang="fr-FR" dirty="0" smtClean="0"/>
              <a:t>distribués.</a:t>
            </a:r>
            <a:br>
              <a:rPr lang="fr-FR" dirty="0" smtClean="0"/>
            </a:br>
            <a:r>
              <a:rPr lang="fr-FR" dirty="0" smtClean="0"/>
              <a:t>A</a:t>
            </a:r>
            <a:r>
              <a:rPr lang="fr-FR" dirty="0"/>
              <a:t>. </a:t>
            </a:r>
            <a:r>
              <a:rPr lang="fr-FR" dirty="0" err="1"/>
              <a:t>Tanenbaum</a:t>
            </a:r>
            <a:r>
              <a:rPr lang="fr-FR" dirty="0"/>
              <a:t>. Ed. </a:t>
            </a:r>
            <a:r>
              <a:rPr lang="fr-FR" dirty="0" err="1"/>
              <a:t>Prentice</a:t>
            </a:r>
            <a:r>
              <a:rPr lang="fr-FR" dirty="0"/>
              <a:t> Hall, </a:t>
            </a:r>
            <a:r>
              <a:rPr lang="fr-FR" dirty="0" err="1"/>
              <a:t>Dunod</a:t>
            </a:r>
            <a:r>
              <a:rPr lang="fr-FR" dirty="0"/>
              <a:t>, (Traduction). </a:t>
            </a:r>
          </a:p>
          <a:p>
            <a:endParaRPr lang="fr-FR" dirty="0"/>
          </a:p>
          <a:p>
            <a:r>
              <a:rPr lang="fr-FR" dirty="0"/>
              <a:t>Operating System </a:t>
            </a:r>
            <a:r>
              <a:rPr lang="fr-FR" dirty="0" smtClean="0"/>
              <a:t>Concepts.</a:t>
            </a:r>
            <a:br>
              <a:rPr lang="fr-FR" dirty="0" smtClean="0"/>
            </a:br>
            <a:r>
              <a:rPr lang="fr-FR" dirty="0" smtClean="0"/>
              <a:t>A</a:t>
            </a:r>
            <a:r>
              <a:rPr lang="fr-FR" dirty="0"/>
              <a:t>. </a:t>
            </a:r>
            <a:r>
              <a:rPr lang="fr-FR" dirty="0" err="1"/>
              <a:t>Silberschatz</a:t>
            </a:r>
            <a:r>
              <a:rPr lang="fr-FR" dirty="0"/>
              <a:t>, P.B. </a:t>
            </a:r>
            <a:r>
              <a:rPr lang="fr-FR" dirty="0" err="1"/>
              <a:t>Galvin</a:t>
            </a:r>
            <a:r>
              <a:rPr lang="fr-FR" dirty="0"/>
              <a:t> &amp; G. Gagne, Ed. </a:t>
            </a:r>
            <a:r>
              <a:rPr lang="fr-FR" dirty="0" smtClean="0"/>
              <a:t>John-</a:t>
            </a:r>
            <a:r>
              <a:rPr lang="fr-FR" dirty="0" err="1" smtClean="0"/>
              <a:t>Wiley</a:t>
            </a:r>
            <a:r>
              <a:rPr lang="fr-FR" dirty="0" smtClean="0"/>
              <a:t>.</a:t>
            </a:r>
          </a:p>
          <a:p>
            <a:endParaRPr lang="fr-FR" dirty="0"/>
          </a:p>
          <a:p>
            <a:r>
              <a:rPr lang="fr-FR" dirty="0" smtClean="0"/>
              <a:t>Principes </a:t>
            </a:r>
            <a:r>
              <a:rPr lang="fr-FR" dirty="0"/>
              <a:t>appliqués des systèmes d’exploitation avec </a:t>
            </a:r>
            <a:r>
              <a:rPr lang="fr-FR" dirty="0" smtClean="0"/>
              <a:t>Java.</a:t>
            </a:r>
            <a:br>
              <a:rPr lang="fr-FR" dirty="0" smtClean="0"/>
            </a:br>
            <a:r>
              <a:rPr lang="fr-FR" dirty="0" smtClean="0"/>
              <a:t>A</a:t>
            </a:r>
            <a:r>
              <a:rPr lang="fr-FR" dirty="0"/>
              <a:t>. </a:t>
            </a:r>
            <a:r>
              <a:rPr lang="fr-FR" dirty="0" err="1"/>
              <a:t>Silberschatz</a:t>
            </a:r>
            <a:r>
              <a:rPr lang="fr-FR" dirty="0"/>
              <a:t>, P. B. </a:t>
            </a:r>
            <a:r>
              <a:rPr lang="fr-FR" dirty="0" err="1"/>
              <a:t>Galvin</a:t>
            </a:r>
            <a:r>
              <a:rPr lang="fr-FR" dirty="0"/>
              <a:t> &amp; G. Gagne. . Ed. Vuibert,. (Traduction) </a:t>
            </a:r>
            <a:endParaRPr lang="fr-FR" dirty="0" smtClean="0"/>
          </a:p>
          <a:p>
            <a:endParaRPr lang="fr-FR" dirty="0"/>
          </a:p>
          <a:p>
            <a:r>
              <a:rPr lang="en-US" dirty="0" smtClean="0"/>
              <a:t>Operating </a:t>
            </a:r>
            <a:r>
              <a:rPr lang="en-US" dirty="0"/>
              <a:t>Systems, Internals and Design </a:t>
            </a:r>
            <a:r>
              <a:rPr lang="en-US" dirty="0" smtClean="0"/>
              <a:t>Principles.</a:t>
            </a:r>
            <a:br>
              <a:rPr lang="en-US" dirty="0" smtClean="0"/>
            </a:br>
            <a:r>
              <a:rPr lang="en-US" dirty="0" smtClean="0"/>
              <a:t>William </a:t>
            </a:r>
            <a:r>
              <a:rPr lang="en-US" dirty="0"/>
              <a:t>Stallings. Ed. Prentice-Hall. </a:t>
            </a:r>
            <a:endParaRPr lang="en-US" dirty="0" smtClean="0"/>
          </a:p>
          <a:p>
            <a:endParaRPr lang="en-US" dirty="0"/>
          </a:p>
          <a:p>
            <a:r>
              <a:rPr lang="en-US" dirty="0" smtClean="0"/>
              <a:t>Operating </a:t>
            </a:r>
            <a:r>
              <a:rPr lang="en-US" dirty="0"/>
              <a:t>systems, A Modern </a:t>
            </a:r>
            <a:r>
              <a:rPr lang="en-US" dirty="0" smtClean="0"/>
              <a:t>Perspective.</a:t>
            </a:r>
            <a:br>
              <a:rPr lang="en-US" dirty="0" smtClean="0"/>
            </a:br>
            <a:r>
              <a:rPr lang="en-US" dirty="0" smtClean="0"/>
              <a:t>Gary </a:t>
            </a:r>
            <a:r>
              <a:rPr lang="en-US" dirty="0"/>
              <a:t>Nutt. Ed. Addison-Wesley. </a:t>
            </a:r>
            <a:endParaRPr lang="fr-FR" dirty="0"/>
          </a:p>
          <a:p>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17</a:t>
            </a:fld>
            <a:endParaRPr lang="fr-BE"/>
          </a:p>
        </p:txBody>
      </p:sp>
    </p:spTree>
    <p:extLst>
      <p:ext uri="{BB962C8B-B14F-4D97-AF65-F5344CB8AC3E}">
        <p14:creationId xmlns:p14="http://schemas.microsoft.com/office/powerpoint/2010/main" val="4000950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Références Bibliographiques</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a:t>Linux : Programmation système et </a:t>
            </a:r>
            <a:r>
              <a:rPr lang="fr-FR" dirty="0" smtClean="0"/>
              <a:t>réseau.</a:t>
            </a:r>
            <a:br>
              <a:rPr lang="fr-FR" dirty="0" smtClean="0"/>
            </a:br>
            <a:r>
              <a:rPr lang="fr-FR" dirty="0" smtClean="0"/>
              <a:t>Joëlle DELACROIX (CNAM)</a:t>
            </a:r>
          </a:p>
          <a:p>
            <a:pPr marL="0" indent="0">
              <a:buNone/>
            </a:pPr>
            <a:endParaRPr lang="fr-FR" sz="1700" dirty="0"/>
          </a:p>
          <a:p>
            <a:r>
              <a:rPr lang="fr-FR" dirty="0" smtClean="0"/>
              <a:t>The </a:t>
            </a:r>
            <a:r>
              <a:rPr lang="fr-FR" dirty="0"/>
              <a:t>Open Group</a:t>
            </a:r>
            <a:br>
              <a:rPr lang="fr-FR" dirty="0"/>
            </a:br>
            <a:r>
              <a:rPr lang="fr-FR" dirty="0"/>
              <a:t>Single UNIX </a:t>
            </a:r>
            <a:r>
              <a:rPr lang="fr-FR" dirty="0" err="1"/>
              <a:t>Specification</a:t>
            </a:r>
            <a:r>
              <a:rPr lang="fr-FR" dirty="0"/>
              <a:t> / </a:t>
            </a:r>
            <a:r>
              <a:rPr lang="fr-FR" dirty="0" smtClean="0"/>
              <a:t>SUSv4</a:t>
            </a:r>
          </a:p>
          <a:p>
            <a:pPr marL="0" indent="0">
              <a:buNone/>
            </a:pPr>
            <a:endParaRPr lang="fr-FR" sz="1700" dirty="0"/>
          </a:p>
          <a:p>
            <a:r>
              <a:rPr lang="fr-FR" dirty="0" smtClean="0"/>
              <a:t>Microsoft</a:t>
            </a:r>
            <a:br>
              <a:rPr lang="fr-FR" dirty="0" smtClean="0"/>
            </a:br>
            <a:r>
              <a:rPr lang="fr-FR" dirty="0" smtClean="0"/>
              <a:t>Windows </a:t>
            </a:r>
            <a:r>
              <a:rPr lang="fr-FR" dirty="0" err="1" smtClean="0"/>
              <a:t>Internals</a:t>
            </a:r>
            <a:endParaRPr lang="fr-FR" dirty="0" smtClean="0"/>
          </a:p>
          <a:p>
            <a:pPr marL="0" indent="0">
              <a:buNone/>
            </a:pPr>
            <a:endParaRPr lang="fr-FR" sz="1700" dirty="0"/>
          </a:p>
          <a:p>
            <a:r>
              <a:rPr lang="fr-FR" dirty="0"/>
              <a:t>IBM (</a:t>
            </a:r>
            <a:r>
              <a:rPr lang="fr-FR" dirty="0" err="1"/>
              <a:t>publib.boulder</a:t>
            </a:r>
            <a:r>
              <a:rPr lang="fr-FR" dirty="0"/>
              <a:t>)</a:t>
            </a:r>
            <a:br>
              <a:rPr lang="fr-FR" dirty="0"/>
            </a:br>
            <a:r>
              <a:rPr lang="fr-FR" dirty="0"/>
              <a:t>Introduction to the New Mainframe - z/OS </a:t>
            </a:r>
            <a:r>
              <a:rPr lang="fr-FR" dirty="0" smtClean="0"/>
              <a:t>Basics</a:t>
            </a:r>
          </a:p>
          <a:p>
            <a:pPr marL="0" indent="0">
              <a:buNone/>
            </a:pPr>
            <a:endParaRPr lang="fr-FR" sz="1700" dirty="0"/>
          </a:p>
          <a:p>
            <a:r>
              <a:rPr lang="fr-FR" dirty="0"/>
              <a:t>FreeBSD </a:t>
            </a:r>
            <a:r>
              <a:rPr lang="fr-FR" dirty="0" err="1" smtClean="0"/>
              <a:t>Handbook</a:t>
            </a:r>
            <a:endParaRPr lang="fr-FR" dirty="0" smtClean="0"/>
          </a:p>
          <a:p>
            <a:pPr marL="0" indent="0">
              <a:buNone/>
            </a:pPr>
            <a:endParaRPr lang="fr-FR" sz="1700" dirty="0"/>
          </a:p>
          <a:p>
            <a:r>
              <a:rPr lang="fr-FR" dirty="0" smtClean="0"/>
              <a:t>Linux Man Pages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18</a:t>
            </a:fld>
            <a:endParaRPr lang="fr-BE"/>
          </a:p>
        </p:txBody>
      </p:sp>
    </p:spTree>
    <p:extLst>
      <p:ext uri="{BB962C8B-B14F-4D97-AF65-F5344CB8AC3E}">
        <p14:creationId xmlns:p14="http://schemas.microsoft.com/office/powerpoint/2010/main" val="14629366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Système d’Exploitation</a:t>
            </a:r>
            <a:endParaRPr lang="fr-FR" dirty="0"/>
          </a:p>
        </p:txBody>
      </p:sp>
      <p:sp>
        <p:nvSpPr>
          <p:cNvPr id="3" name="Espace réservé du contenu 2"/>
          <p:cNvSpPr>
            <a:spLocks noGrp="1"/>
          </p:cNvSpPr>
          <p:nvPr>
            <p:ph idx="1"/>
          </p:nvPr>
        </p:nvSpPr>
        <p:spPr/>
        <p:txBody>
          <a:bodyPr>
            <a:normAutofit fontScale="92500" lnSpcReduction="10000"/>
          </a:bodyPr>
          <a:lstStyle/>
          <a:p>
            <a:pPr>
              <a:spcBef>
                <a:spcPts val="800"/>
              </a:spcBef>
              <a:buFont typeface="Times New Roman" pitchFamily="16" charset="0"/>
              <a:buChar char="•"/>
            </a:pPr>
            <a:r>
              <a:rPr lang="en-GB" altLang="fr-FR" sz="2400" dirty="0">
                <a:solidFill>
                  <a:srgbClr val="000000"/>
                </a:solidFill>
              </a:rPr>
              <a:t>Le </a:t>
            </a:r>
            <a:r>
              <a:rPr lang="en-GB" altLang="fr-FR" sz="2400" dirty="0" err="1">
                <a:solidFill>
                  <a:srgbClr val="000000"/>
                </a:solidFill>
              </a:rPr>
              <a:t>rôle</a:t>
            </a:r>
            <a:r>
              <a:rPr lang="en-GB" altLang="fr-FR" sz="2400" dirty="0">
                <a:solidFill>
                  <a:srgbClr val="000000"/>
                </a:solidFill>
              </a:rPr>
              <a:t> d'un </a:t>
            </a:r>
            <a:r>
              <a:rPr lang="en-GB" altLang="fr-FR" sz="2400" dirty="0" err="1">
                <a:solidFill>
                  <a:srgbClr val="000000"/>
                </a:solidFill>
              </a:rPr>
              <a:t>système</a:t>
            </a:r>
            <a:r>
              <a:rPr lang="en-GB" altLang="fr-FR" sz="2400" dirty="0">
                <a:solidFill>
                  <a:srgbClr val="000000"/>
                </a:solidFill>
              </a:rPr>
              <a:t> </a:t>
            </a:r>
            <a:r>
              <a:rPr lang="en-GB" altLang="fr-FR" sz="2400" dirty="0" err="1" smtClean="0">
                <a:solidFill>
                  <a:srgbClr val="000000"/>
                </a:solidFill>
              </a:rPr>
              <a:t>d'exploitation</a:t>
            </a:r>
            <a:r>
              <a:rPr lang="en-GB" altLang="fr-FR" sz="2400" dirty="0" smtClean="0">
                <a:solidFill>
                  <a:srgbClr val="000000"/>
                </a:solidFill>
              </a:rPr>
              <a:t> </a:t>
            </a:r>
            <a:r>
              <a:rPr lang="en-GB" altLang="fr-FR" sz="2400" dirty="0" err="1" smtClean="0">
                <a:solidFill>
                  <a:srgbClr val="000000"/>
                </a:solidFill>
              </a:rPr>
              <a:t>est</a:t>
            </a:r>
            <a:r>
              <a:rPr lang="en-GB" altLang="fr-FR" sz="2400" dirty="0" smtClean="0">
                <a:solidFill>
                  <a:srgbClr val="000000"/>
                </a:solidFill>
              </a:rPr>
              <a:t> </a:t>
            </a:r>
            <a:r>
              <a:rPr lang="en-GB" altLang="fr-FR" sz="2400" dirty="0" err="1">
                <a:solidFill>
                  <a:srgbClr val="000000"/>
                </a:solidFill>
              </a:rPr>
              <a:t>d'assurer</a:t>
            </a:r>
            <a:r>
              <a:rPr lang="en-GB" altLang="fr-FR" sz="2400" dirty="0">
                <a:solidFill>
                  <a:srgbClr val="000000"/>
                </a:solidFill>
              </a:rPr>
              <a:t> </a:t>
            </a:r>
            <a:r>
              <a:rPr lang="en-GB" altLang="fr-FR" sz="2400" dirty="0" smtClean="0">
                <a:solidFill>
                  <a:srgbClr val="000000"/>
                </a:solidFill>
              </a:rPr>
              <a:t>la </a:t>
            </a:r>
            <a:r>
              <a:rPr lang="en-GB" altLang="fr-FR" sz="2400" dirty="0" err="1" smtClean="0">
                <a:solidFill>
                  <a:srgbClr val="000000"/>
                </a:solidFill>
              </a:rPr>
              <a:t>transparence</a:t>
            </a:r>
            <a:r>
              <a:rPr lang="en-GB" altLang="fr-FR" sz="2400" dirty="0" smtClean="0">
                <a:solidFill>
                  <a:srgbClr val="000000"/>
                </a:solidFill>
              </a:rPr>
              <a:t> </a:t>
            </a:r>
            <a:r>
              <a:rPr lang="en-GB" altLang="fr-FR" sz="2400" dirty="0" err="1">
                <a:solidFill>
                  <a:srgbClr val="000000"/>
                </a:solidFill>
              </a:rPr>
              <a:t>d'accès</a:t>
            </a:r>
            <a:r>
              <a:rPr lang="en-GB" altLang="fr-FR" sz="2400" dirty="0">
                <a:solidFill>
                  <a:srgbClr val="000000"/>
                </a:solidFill>
              </a:rPr>
              <a:t> aux </a:t>
            </a:r>
            <a:r>
              <a:rPr lang="en-GB" altLang="fr-FR" sz="2400" dirty="0" err="1">
                <a:solidFill>
                  <a:srgbClr val="000000"/>
                </a:solidFill>
              </a:rPr>
              <a:t>différents</a:t>
            </a:r>
            <a:r>
              <a:rPr lang="en-GB" altLang="fr-FR" sz="2400" dirty="0">
                <a:solidFill>
                  <a:srgbClr val="000000"/>
                </a:solidFill>
              </a:rPr>
              <a:t> </a:t>
            </a:r>
            <a:r>
              <a:rPr lang="en-GB" altLang="fr-FR" sz="2400" dirty="0" err="1">
                <a:solidFill>
                  <a:srgbClr val="000000"/>
                </a:solidFill>
              </a:rPr>
              <a:t>composants</a:t>
            </a:r>
            <a:r>
              <a:rPr lang="en-GB" altLang="fr-FR" sz="2400" dirty="0">
                <a:solidFill>
                  <a:srgbClr val="000000"/>
                </a:solidFill>
              </a:rPr>
              <a:t> </a:t>
            </a:r>
            <a:r>
              <a:rPr lang="en-GB" altLang="fr-FR" sz="2400" dirty="0" smtClean="0">
                <a:solidFill>
                  <a:srgbClr val="000000"/>
                </a:solidFill>
              </a:rPr>
              <a:t>d'un </a:t>
            </a:r>
            <a:r>
              <a:rPr lang="en-GB" altLang="fr-FR" sz="2400" dirty="0" err="1" smtClean="0">
                <a:solidFill>
                  <a:srgbClr val="000000"/>
                </a:solidFill>
              </a:rPr>
              <a:t>ordinateur</a:t>
            </a:r>
            <a:endParaRPr lang="en-GB" altLang="fr-FR" sz="2400" dirty="0">
              <a:solidFill>
                <a:srgbClr val="000000"/>
              </a:solidFill>
            </a:endParaRPr>
          </a:p>
          <a:p>
            <a:pPr>
              <a:spcBef>
                <a:spcPts val="800"/>
              </a:spcBef>
              <a:buFont typeface="Times New Roman" pitchFamily="16" charset="0"/>
              <a:buChar char="•"/>
            </a:pPr>
            <a:endParaRPr lang="en-GB" altLang="fr-FR" sz="2400" b="1" dirty="0" smtClean="0">
              <a:solidFill>
                <a:srgbClr val="000000"/>
              </a:solidFill>
            </a:endParaRPr>
          </a:p>
          <a:p>
            <a:pPr>
              <a:lnSpc>
                <a:spcPct val="93000"/>
              </a:lnSpc>
              <a:spcBef>
                <a:spcPts val="800"/>
              </a:spcBef>
              <a:buClrTx/>
              <a:buFontTx/>
              <a:buNone/>
            </a:pPr>
            <a:r>
              <a:rPr lang="en-GB" altLang="fr-FR" sz="2400" b="1" dirty="0" smtClean="0">
                <a:solidFill>
                  <a:srgbClr val="000000"/>
                </a:solidFill>
              </a:rPr>
              <a:t>Le </a:t>
            </a:r>
            <a:r>
              <a:rPr lang="en-GB" altLang="fr-FR" sz="2400" b="1" dirty="0" err="1">
                <a:solidFill>
                  <a:srgbClr val="000000"/>
                </a:solidFill>
              </a:rPr>
              <a:t>système</a:t>
            </a:r>
            <a:r>
              <a:rPr lang="en-GB" altLang="fr-FR" sz="2400" b="1" dirty="0">
                <a:solidFill>
                  <a:srgbClr val="000000"/>
                </a:solidFill>
              </a:rPr>
              <a:t> </a:t>
            </a:r>
            <a:r>
              <a:rPr lang="en-GB" altLang="fr-FR" sz="2400" b="1" dirty="0" err="1" smtClean="0">
                <a:solidFill>
                  <a:srgbClr val="000000"/>
                </a:solidFill>
              </a:rPr>
              <a:t>d’exploitation</a:t>
            </a:r>
            <a:r>
              <a:rPr lang="en-GB" altLang="fr-FR" sz="2400" b="1" dirty="0" smtClean="0">
                <a:solidFill>
                  <a:srgbClr val="000000"/>
                </a:solidFill>
              </a:rPr>
              <a:t> :</a:t>
            </a:r>
          </a:p>
          <a:p>
            <a:pPr lvl="1">
              <a:lnSpc>
                <a:spcPct val="93000"/>
              </a:lnSpc>
              <a:spcBef>
                <a:spcPts val="800"/>
              </a:spcBef>
            </a:pPr>
            <a:r>
              <a:rPr lang="en-GB" altLang="fr-FR" sz="2200" dirty="0" smtClean="0">
                <a:solidFill>
                  <a:srgbClr val="000000"/>
                </a:solidFill>
              </a:rPr>
              <a:t>Est </a:t>
            </a:r>
            <a:r>
              <a:rPr lang="en-GB" altLang="fr-FR" sz="2200" dirty="0">
                <a:solidFill>
                  <a:srgbClr val="000000"/>
                </a:solidFill>
              </a:rPr>
              <a:t>un </a:t>
            </a:r>
            <a:r>
              <a:rPr lang="en-GB" altLang="fr-FR" sz="2200" dirty="0" err="1">
                <a:solidFill>
                  <a:srgbClr val="000000"/>
                </a:solidFill>
              </a:rPr>
              <a:t>gestionnaire</a:t>
            </a:r>
            <a:r>
              <a:rPr lang="en-GB" altLang="fr-FR" sz="2200" dirty="0">
                <a:solidFill>
                  <a:srgbClr val="000000"/>
                </a:solidFill>
              </a:rPr>
              <a:t> des </a:t>
            </a:r>
            <a:r>
              <a:rPr lang="en-GB" altLang="fr-FR" sz="2200" dirty="0" err="1">
                <a:solidFill>
                  <a:srgbClr val="000000"/>
                </a:solidFill>
              </a:rPr>
              <a:t>ressources</a:t>
            </a:r>
            <a:r>
              <a:rPr lang="en-GB" altLang="fr-FR" sz="2200" dirty="0">
                <a:solidFill>
                  <a:srgbClr val="000000"/>
                </a:solidFill>
              </a:rPr>
              <a:t> : </a:t>
            </a:r>
            <a:r>
              <a:rPr lang="en-GB" altLang="fr-FR" sz="2200" dirty="0" err="1">
                <a:solidFill>
                  <a:srgbClr val="000000"/>
                </a:solidFill>
              </a:rPr>
              <a:t>il</a:t>
            </a:r>
            <a:r>
              <a:rPr lang="en-GB" altLang="fr-FR" sz="2200" dirty="0">
                <a:solidFill>
                  <a:srgbClr val="000000"/>
                </a:solidFill>
              </a:rPr>
              <a:t> </a:t>
            </a:r>
            <a:r>
              <a:rPr lang="en-GB" altLang="fr-FR" sz="2200" dirty="0" err="1">
                <a:solidFill>
                  <a:srgbClr val="000000"/>
                </a:solidFill>
              </a:rPr>
              <a:t>gère</a:t>
            </a:r>
            <a:r>
              <a:rPr lang="en-GB" altLang="fr-FR" sz="2200" dirty="0">
                <a:solidFill>
                  <a:srgbClr val="000000"/>
                </a:solidFill>
              </a:rPr>
              <a:t> et </a:t>
            </a:r>
            <a:r>
              <a:rPr lang="en-GB" altLang="fr-FR" sz="2200" dirty="0" err="1">
                <a:solidFill>
                  <a:srgbClr val="000000"/>
                </a:solidFill>
              </a:rPr>
              <a:t>contrôle</a:t>
            </a:r>
            <a:r>
              <a:rPr lang="en-GB" altLang="fr-FR" sz="2200" dirty="0">
                <a:solidFill>
                  <a:srgbClr val="000000"/>
                </a:solidFill>
              </a:rPr>
              <a:t> les </a:t>
            </a:r>
            <a:r>
              <a:rPr lang="en-GB" altLang="fr-FR" sz="2200" dirty="0" err="1">
                <a:solidFill>
                  <a:srgbClr val="000000"/>
                </a:solidFill>
              </a:rPr>
              <a:t>composants</a:t>
            </a:r>
            <a:r>
              <a:rPr lang="en-GB" altLang="fr-FR" sz="2200" dirty="0">
                <a:solidFill>
                  <a:srgbClr val="000000"/>
                </a:solidFill>
              </a:rPr>
              <a:t> de </a:t>
            </a:r>
            <a:r>
              <a:rPr lang="en-GB" altLang="fr-FR" sz="2200" dirty="0" err="1">
                <a:solidFill>
                  <a:srgbClr val="000000"/>
                </a:solidFill>
              </a:rPr>
              <a:t>l’ordinateur</a:t>
            </a:r>
            <a:endParaRPr lang="en-GB" altLang="fr-FR" sz="2200" dirty="0">
              <a:solidFill>
                <a:srgbClr val="000000"/>
              </a:solidFill>
            </a:endParaRPr>
          </a:p>
          <a:p>
            <a:pPr marL="746125" lvl="1">
              <a:spcBef>
                <a:spcPts val="800"/>
              </a:spcBef>
            </a:pPr>
            <a:r>
              <a:rPr lang="en-GB" altLang="fr-FR" sz="2200" dirty="0">
                <a:solidFill>
                  <a:srgbClr val="000000"/>
                </a:solidFill>
              </a:rPr>
              <a:t>Est </a:t>
            </a:r>
            <a:r>
              <a:rPr lang="en-GB" altLang="fr-FR" sz="2200" dirty="0" err="1">
                <a:solidFill>
                  <a:srgbClr val="000000"/>
                </a:solidFill>
              </a:rPr>
              <a:t>une</a:t>
            </a:r>
            <a:r>
              <a:rPr lang="en-GB" altLang="fr-FR" sz="2200" dirty="0">
                <a:solidFill>
                  <a:srgbClr val="000000"/>
                </a:solidFill>
              </a:rPr>
              <a:t> machine </a:t>
            </a:r>
            <a:r>
              <a:rPr lang="en-GB" altLang="fr-FR" sz="2200" dirty="0" err="1" smtClean="0">
                <a:solidFill>
                  <a:srgbClr val="000000"/>
                </a:solidFill>
              </a:rPr>
              <a:t>virtuelle</a:t>
            </a:r>
            <a:r>
              <a:rPr lang="en-GB" altLang="fr-FR" sz="2200" dirty="0" smtClean="0">
                <a:solidFill>
                  <a:srgbClr val="000000"/>
                </a:solidFill>
              </a:rPr>
              <a:t> : </a:t>
            </a:r>
            <a:r>
              <a:rPr lang="en-GB" altLang="fr-FR" sz="2200" dirty="0" err="1">
                <a:solidFill>
                  <a:srgbClr val="000000"/>
                </a:solidFill>
              </a:rPr>
              <a:t>il</a:t>
            </a:r>
            <a:r>
              <a:rPr lang="en-GB" altLang="fr-FR" sz="2200" dirty="0">
                <a:solidFill>
                  <a:srgbClr val="000000"/>
                </a:solidFill>
              </a:rPr>
              <a:t> </a:t>
            </a:r>
            <a:r>
              <a:rPr lang="en-GB" altLang="fr-FR" sz="2200" dirty="0" err="1">
                <a:solidFill>
                  <a:srgbClr val="000000"/>
                </a:solidFill>
              </a:rPr>
              <a:t>fournit</a:t>
            </a:r>
            <a:r>
              <a:rPr lang="en-GB" altLang="fr-FR" sz="2200" dirty="0">
                <a:solidFill>
                  <a:srgbClr val="000000"/>
                </a:solidFill>
              </a:rPr>
              <a:t> </a:t>
            </a:r>
            <a:r>
              <a:rPr lang="en-GB" altLang="fr-FR" sz="2200" dirty="0" err="1">
                <a:solidFill>
                  <a:srgbClr val="000000"/>
                </a:solidFill>
              </a:rPr>
              <a:t>une</a:t>
            </a:r>
            <a:r>
              <a:rPr lang="en-GB" altLang="fr-FR" sz="2200" dirty="0">
                <a:solidFill>
                  <a:srgbClr val="000000"/>
                </a:solidFill>
              </a:rPr>
              <a:t> base (machine </a:t>
            </a:r>
            <a:r>
              <a:rPr lang="en-GB" altLang="fr-FR" sz="2200" dirty="0" err="1">
                <a:solidFill>
                  <a:srgbClr val="000000"/>
                </a:solidFill>
              </a:rPr>
              <a:t>virtuelle</a:t>
            </a:r>
            <a:r>
              <a:rPr lang="en-GB" altLang="fr-FR" sz="2200" dirty="0">
                <a:solidFill>
                  <a:srgbClr val="000000"/>
                </a:solidFill>
              </a:rPr>
              <a:t>) sur </a:t>
            </a:r>
            <a:r>
              <a:rPr lang="en-GB" altLang="fr-FR" sz="2200" dirty="0" err="1">
                <a:solidFill>
                  <a:srgbClr val="000000"/>
                </a:solidFill>
              </a:rPr>
              <a:t>laquelle</a:t>
            </a:r>
            <a:r>
              <a:rPr lang="en-GB" altLang="fr-FR" sz="2200" dirty="0">
                <a:solidFill>
                  <a:srgbClr val="000000"/>
                </a:solidFill>
              </a:rPr>
              <a:t> </a:t>
            </a:r>
            <a:r>
              <a:rPr lang="en-GB" altLang="fr-FR" sz="2200" dirty="0" err="1">
                <a:solidFill>
                  <a:srgbClr val="000000"/>
                </a:solidFill>
              </a:rPr>
              <a:t>seront</a:t>
            </a:r>
            <a:r>
              <a:rPr lang="en-GB" altLang="fr-FR" sz="2200" dirty="0">
                <a:solidFill>
                  <a:srgbClr val="000000"/>
                </a:solidFill>
              </a:rPr>
              <a:t> </a:t>
            </a:r>
            <a:r>
              <a:rPr lang="en-GB" altLang="fr-FR" sz="2200" dirty="0" err="1">
                <a:solidFill>
                  <a:srgbClr val="000000"/>
                </a:solidFill>
              </a:rPr>
              <a:t>construits</a:t>
            </a:r>
            <a:r>
              <a:rPr lang="en-GB" altLang="fr-FR" sz="2200" dirty="0">
                <a:solidFill>
                  <a:srgbClr val="000000"/>
                </a:solidFill>
              </a:rPr>
              <a:t> les programmes </a:t>
            </a:r>
            <a:r>
              <a:rPr lang="en-GB" altLang="fr-FR" sz="2200" dirty="0" err="1">
                <a:solidFill>
                  <a:srgbClr val="000000"/>
                </a:solidFill>
              </a:rPr>
              <a:t>d’application</a:t>
            </a:r>
            <a:r>
              <a:rPr lang="en-GB" altLang="fr-FR" sz="2200" dirty="0">
                <a:solidFill>
                  <a:srgbClr val="000000"/>
                </a:solidFill>
              </a:rPr>
              <a:t> et les </a:t>
            </a:r>
            <a:r>
              <a:rPr lang="en-GB" altLang="fr-FR" sz="2200" dirty="0" err="1" smtClean="0">
                <a:solidFill>
                  <a:srgbClr val="000000"/>
                </a:solidFill>
              </a:rPr>
              <a:t>utilitaires</a:t>
            </a:r>
            <a:endParaRPr lang="en-GB" altLang="fr-FR" sz="2200" dirty="0" smtClean="0">
              <a:solidFill>
                <a:srgbClr val="000000"/>
              </a:solidFill>
            </a:endParaRPr>
          </a:p>
          <a:p>
            <a:pPr marL="746125" lvl="1">
              <a:spcBef>
                <a:spcPts val="800"/>
              </a:spcBef>
            </a:pPr>
            <a:endParaRPr lang="en-GB" altLang="fr-FR" sz="2400" dirty="0" smtClean="0">
              <a:solidFill>
                <a:srgbClr val="000000"/>
              </a:solidFill>
            </a:endParaRPr>
          </a:p>
          <a:p>
            <a:pPr>
              <a:spcBef>
                <a:spcPts val="800"/>
              </a:spcBef>
              <a:buClrTx/>
              <a:buFontTx/>
              <a:buNone/>
            </a:pPr>
            <a:r>
              <a:rPr lang="en-GB" altLang="fr-FR" sz="2400" b="1" dirty="0" smtClean="0">
                <a:solidFill>
                  <a:srgbClr val="000000"/>
                </a:solidFill>
              </a:rPr>
              <a:t>But :</a:t>
            </a:r>
            <a:endParaRPr lang="en-GB" altLang="fr-FR" sz="2400" dirty="0" smtClean="0">
              <a:solidFill>
                <a:srgbClr val="000000"/>
              </a:solidFill>
            </a:endParaRPr>
          </a:p>
          <a:p>
            <a:pPr lvl="1">
              <a:spcBef>
                <a:spcPts val="800"/>
              </a:spcBef>
            </a:pPr>
            <a:r>
              <a:rPr lang="en-GB" altLang="fr-FR" sz="2200" dirty="0" err="1" smtClean="0">
                <a:solidFill>
                  <a:srgbClr val="000000"/>
                </a:solidFill>
              </a:rPr>
              <a:t>Développer</a:t>
            </a:r>
            <a:r>
              <a:rPr lang="en-GB" altLang="fr-FR" sz="2200" dirty="0" smtClean="0">
                <a:solidFill>
                  <a:srgbClr val="000000"/>
                </a:solidFill>
              </a:rPr>
              <a:t> </a:t>
            </a:r>
            <a:r>
              <a:rPr lang="en-GB" altLang="fr-FR" sz="2200" dirty="0">
                <a:solidFill>
                  <a:srgbClr val="000000"/>
                </a:solidFill>
              </a:rPr>
              <a:t>des applications sans se </a:t>
            </a:r>
            <a:r>
              <a:rPr lang="en-GB" altLang="fr-FR" sz="2200" dirty="0" err="1">
                <a:solidFill>
                  <a:srgbClr val="000000"/>
                </a:solidFill>
              </a:rPr>
              <a:t>soucier</a:t>
            </a:r>
            <a:r>
              <a:rPr lang="en-GB" altLang="fr-FR" sz="2200" dirty="0">
                <a:solidFill>
                  <a:srgbClr val="000000"/>
                </a:solidFill>
              </a:rPr>
              <a:t> des </a:t>
            </a:r>
            <a:r>
              <a:rPr lang="en-GB" altLang="fr-FR" sz="2200" dirty="0" err="1">
                <a:solidFill>
                  <a:srgbClr val="000000"/>
                </a:solidFill>
              </a:rPr>
              <a:t>détails</a:t>
            </a:r>
            <a:r>
              <a:rPr lang="en-GB" altLang="fr-FR" sz="2200" dirty="0">
                <a:solidFill>
                  <a:srgbClr val="000000"/>
                </a:solidFill>
              </a:rPr>
              <a:t> de </a:t>
            </a:r>
            <a:r>
              <a:rPr lang="en-GB" altLang="fr-FR" sz="2200" dirty="0" err="1">
                <a:solidFill>
                  <a:srgbClr val="000000"/>
                </a:solidFill>
              </a:rPr>
              <a:t>fonctionnement</a:t>
            </a:r>
            <a:r>
              <a:rPr lang="en-GB" altLang="fr-FR" sz="2200" dirty="0">
                <a:solidFill>
                  <a:srgbClr val="000000"/>
                </a:solidFill>
              </a:rPr>
              <a:t> et de </a:t>
            </a:r>
            <a:r>
              <a:rPr lang="en-GB" altLang="fr-FR" sz="2200" dirty="0" err="1">
                <a:solidFill>
                  <a:srgbClr val="000000"/>
                </a:solidFill>
              </a:rPr>
              <a:t>gestion</a:t>
            </a:r>
            <a:r>
              <a:rPr lang="en-GB" altLang="fr-FR" sz="2200" dirty="0">
                <a:solidFill>
                  <a:srgbClr val="000000"/>
                </a:solidFill>
              </a:rPr>
              <a:t> du </a:t>
            </a:r>
            <a:r>
              <a:rPr lang="en-GB" altLang="fr-FR" sz="2200" dirty="0" err="1" smtClean="0">
                <a:solidFill>
                  <a:srgbClr val="000000"/>
                </a:solidFill>
              </a:rPr>
              <a:t>matériel</a:t>
            </a:r>
            <a:endParaRPr lang="en-GB" altLang="fr-FR" sz="2200" dirty="0">
              <a:solidFill>
                <a:srgbClr val="000000"/>
              </a:solidFill>
            </a:endParaRPr>
          </a:p>
          <a:p>
            <a:pPr marL="327025">
              <a:lnSpc>
                <a:spcPct val="90000"/>
              </a:lnSpc>
              <a:spcBef>
                <a:spcPts val="800"/>
              </a:spcBef>
              <a:buClrTx/>
              <a:buFontTx/>
              <a:buNone/>
            </a:pPr>
            <a:endParaRPr lang="en-GB" altLang="fr-FR" sz="2400" dirty="0">
              <a:solidFill>
                <a:srgbClr val="000000"/>
              </a:solidFill>
            </a:endParaRPr>
          </a:p>
          <a:p>
            <a:pPr marL="327025">
              <a:lnSpc>
                <a:spcPct val="90000"/>
              </a:lnSpc>
              <a:spcBef>
                <a:spcPts val="800"/>
              </a:spcBef>
              <a:buClrTx/>
              <a:buFontTx/>
              <a:buNone/>
            </a:pPr>
            <a:endParaRPr lang="en-GB" altLang="fr-FR" sz="2400" dirty="0">
              <a:solidFill>
                <a:srgbClr val="000000"/>
              </a:solidFill>
            </a:endParaRPr>
          </a:p>
          <a:p>
            <a:pPr>
              <a:lnSpc>
                <a:spcPct val="90000"/>
              </a:lnSpc>
              <a:spcBef>
                <a:spcPts val="800"/>
              </a:spcBef>
              <a:buFont typeface="Times New Roman" pitchFamily="16" charset="0"/>
              <a:buChar char="•"/>
            </a:pPr>
            <a:endParaRPr lang="en-GB" altLang="fr-FR" sz="2400" dirty="0">
              <a:solidFill>
                <a:srgbClr val="000000"/>
              </a:solidFill>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19</a:t>
            </a:fld>
            <a:endParaRPr lang="fr-BE"/>
          </a:p>
        </p:txBody>
      </p:sp>
    </p:spTree>
    <p:extLst>
      <p:ext uri="{BB962C8B-B14F-4D97-AF65-F5344CB8AC3E}">
        <p14:creationId xmlns:p14="http://schemas.microsoft.com/office/powerpoint/2010/main" val="17170667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p:txBody>
          <a:bodyPr/>
          <a:lstStyle/>
          <a:p>
            <a:pPr marL="0" indent="0" algn="ctr">
              <a:buNone/>
            </a:pPr>
            <a:r>
              <a:rPr lang="fr-FR" dirty="0" smtClean="0"/>
              <a:t>Ordinateur</a:t>
            </a:r>
          </a:p>
          <a:p>
            <a:pPr marL="0" indent="0" algn="ctr">
              <a:buNone/>
            </a:pPr>
            <a:r>
              <a:rPr lang="fr-FR" dirty="0" smtClean="0"/>
              <a:t>=</a:t>
            </a:r>
          </a:p>
          <a:p>
            <a:pPr marL="0" indent="0" algn="ctr">
              <a:buNone/>
            </a:pPr>
            <a:r>
              <a:rPr lang="fr-FR" dirty="0" smtClean="0"/>
              <a:t>Processeur + Mémoire + Périphériques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a:t>
            </a:fld>
            <a:endParaRPr lang="fr-BE"/>
          </a:p>
        </p:txBody>
      </p:sp>
      <p:grpSp>
        <p:nvGrpSpPr>
          <p:cNvPr id="44" name="Groupe 43"/>
          <p:cNvGrpSpPr/>
          <p:nvPr/>
        </p:nvGrpSpPr>
        <p:grpSpPr>
          <a:xfrm>
            <a:off x="1691680" y="3284985"/>
            <a:ext cx="6120680" cy="3096343"/>
            <a:chOff x="1691680" y="3284985"/>
            <a:chExt cx="6120680" cy="3096343"/>
          </a:xfrm>
        </p:grpSpPr>
        <p:pic>
          <p:nvPicPr>
            <p:cNvPr id="17" name="Imag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4509120"/>
              <a:ext cx="1088943" cy="1088943"/>
            </a:xfrm>
            <a:prstGeom prst="rect">
              <a:avLst/>
            </a:prstGeom>
          </p:spPr>
        </p:pic>
        <p:grpSp>
          <p:nvGrpSpPr>
            <p:cNvPr id="18" name="Groupe 17"/>
            <p:cNvGrpSpPr/>
            <p:nvPr/>
          </p:nvGrpSpPr>
          <p:grpSpPr>
            <a:xfrm rot="5400000">
              <a:off x="4106985" y="3278981"/>
              <a:ext cx="796734" cy="808741"/>
              <a:chOff x="5549044" y="2471700"/>
              <a:chExt cx="2716560" cy="2757500"/>
            </a:xfrm>
          </p:grpSpPr>
          <p:grpSp>
            <p:nvGrpSpPr>
              <p:cNvPr id="19" name="Groupe 18"/>
              <p:cNvGrpSpPr/>
              <p:nvPr/>
            </p:nvGrpSpPr>
            <p:grpSpPr>
              <a:xfrm>
                <a:off x="5549044" y="2471700"/>
                <a:ext cx="2716560" cy="1358280"/>
                <a:chOff x="5549044" y="2471700"/>
                <a:chExt cx="2716560" cy="1358280"/>
              </a:xfrm>
            </p:grpSpPr>
            <p:pic>
              <p:nvPicPr>
                <p:cNvPr id="23" name="Imag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9044" y="2471700"/>
                  <a:ext cx="1358280" cy="1358280"/>
                </a:xfrm>
                <a:prstGeom prst="rect">
                  <a:avLst/>
                </a:prstGeom>
              </p:spPr>
            </p:pic>
            <p:pic>
              <p:nvPicPr>
                <p:cNvPr id="24" name="Imag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7324" y="2471700"/>
                  <a:ext cx="1358280" cy="1358280"/>
                </a:xfrm>
                <a:prstGeom prst="rect">
                  <a:avLst/>
                </a:prstGeom>
              </p:spPr>
            </p:pic>
          </p:grpSp>
          <p:grpSp>
            <p:nvGrpSpPr>
              <p:cNvPr id="20" name="Groupe 19"/>
              <p:cNvGrpSpPr/>
              <p:nvPr/>
            </p:nvGrpSpPr>
            <p:grpSpPr>
              <a:xfrm>
                <a:off x="5549044" y="3870920"/>
                <a:ext cx="2716560" cy="1358280"/>
                <a:chOff x="5549044" y="2471700"/>
                <a:chExt cx="2716560" cy="1358280"/>
              </a:xfrm>
            </p:grpSpPr>
            <p:pic>
              <p:nvPicPr>
                <p:cNvPr id="21" name="Imag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9044" y="2471700"/>
                  <a:ext cx="1358280" cy="1358280"/>
                </a:xfrm>
                <a:prstGeom prst="rect">
                  <a:avLst/>
                </a:prstGeom>
              </p:spPr>
            </p:pic>
            <p:pic>
              <p:nvPicPr>
                <p:cNvPr id="22" name="Imag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7324" y="2471700"/>
                  <a:ext cx="1358280" cy="1358280"/>
                </a:xfrm>
                <a:prstGeom prst="rect">
                  <a:avLst/>
                </a:prstGeom>
              </p:spPr>
            </p:pic>
          </p:grpSp>
        </p:grpSp>
        <p:pic>
          <p:nvPicPr>
            <p:cNvPr id="25" name="Image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5896" y="4302467"/>
              <a:ext cx="1872208" cy="2078861"/>
            </a:xfrm>
            <a:prstGeom prst="rect">
              <a:avLst/>
            </a:prstGeom>
          </p:spPr>
        </p:pic>
        <p:pic>
          <p:nvPicPr>
            <p:cNvPr id="26" name="Imag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8096" y="4990931"/>
              <a:ext cx="1214264" cy="1214264"/>
            </a:xfrm>
            <a:prstGeom prst="rect">
              <a:avLst/>
            </a:prstGeom>
          </p:spPr>
        </p:pic>
        <p:pic>
          <p:nvPicPr>
            <p:cNvPr id="27" name="Image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1152" y="3577952"/>
              <a:ext cx="931168" cy="931168"/>
            </a:xfrm>
            <a:prstGeom prst="rect">
              <a:avLst/>
            </a:prstGeom>
          </p:spPr>
        </p:pic>
        <p:cxnSp>
          <p:nvCxnSpPr>
            <p:cNvPr id="29" name="Connecteur droit avec flèche 28"/>
            <p:cNvCxnSpPr>
              <a:stCxn id="17" idx="3"/>
            </p:cNvCxnSpPr>
            <p:nvPr/>
          </p:nvCxnSpPr>
          <p:spPr>
            <a:xfrm>
              <a:off x="2780623" y="5053592"/>
              <a:ext cx="711257"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 name="Connecteur droit avec flèche 30"/>
            <p:cNvCxnSpPr/>
            <p:nvPr/>
          </p:nvCxnSpPr>
          <p:spPr>
            <a:xfrm flipV="1">
              <a:off x="3663642" y="3660849"/>
              <a:ext cx="437340" cy="619116"/>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Connecteur droit avec flèche 33"/>
            <p:cNvCxnSpPr/>
            <p:nvPr/>
          </p:nvCxnSpPr>
          <p:spPr>
            <a:xfrm>
              <a:off x="4909723" y="3660849"/>
              <a:ext cx="355628" cy="619116"/>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Connecteur droit avec flèche 36"/>
            <p:cNvCxnSpPr>
              <a:endCxn id="27" idx="1"/>
            </p:cNvCxnSpPr>
            <p:nvPr/>
          </p:nvCxnSpPr>
          <p:spPr>
            <a:xfrm flipV="1">
              <a:off x="5508104" y="4043536"/>
              <a:ext cx="1013048" cy="753616"/>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Connecteur droit avec flèche 39"/>
            <p:cNvCxnSpPr>
              <a:endCxn id="26" idx="1"/>
            </p:cNvCxnSpPr>
            <p:nvPr/>
          </p:nvCxnSpPr>
          <p:spPr>
            <a:xfrm>
              <a:off x="5508104" y="5598063"/>
              <a:ext cx="1089992" cy="0"/>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55981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Système d’Exploitation</a:t>
            </a:r>
            <a:endParaRPr lang="fr-FR" dirty="0"/>
          </a:p>
        </p:txBody>
      </p:sp>
      <p:sp>
        <p:nvSpPr>
          <p:cNvPr id="3" name="Espace réservé du contenu 2"/>
          <p:cNvSpPr>
            <a:spLocks noGrp="1"/>
          </p:cNvSpPr>
          <p:nvPr>
            <p:ph idx="1"/>
          </p:nvPr>
        </p:nvSpPr>
        <p:spPr/>
        <p:txBody>
          <a:bodyPr>
            <a:noAutofit/>
          </a:bodyPr>
          <a:lstStyle/>
          <a:p>
            <a:pPr>
              <a:lnSpc>
                <a:spcPct val="90000"/>
              </a:lnSpc>
              <a:spcBef>
                <a:spcPts val="800"/>
              </a:spcBef>
              <a:buFont typeface="Times New Roman" pitchFamily="16" charset="0"/>
              <a:buChar char="•"/>
            </a:pPr>
            <a:r>
              <a:rPr lang="en-GB" altLang="fr-FR" sz="2400" dirty="0" err="1">
                <a:solidFill>
                  <a:srgbClr val="000000"/>
                </a:solidFill>
              </a:rPr>
              <a:t>Ses</a:t>
            </a:r>
            <a:r>
              <a:rPr lang="en-GB" altLang="fr-FR" sz="2400" dirty="0">
                <a:solidFill>
                  <a:srgbClr val="000000"/>
                </a:solidFill>
              </a:rPr>
              <a:t> </a:t>
            </a:r>
            <a:r>
              <a:rPr lang="en-GB" altLang="fr-FR" sz="2400" dirty="0" err="1">
                <a:solidFill>
                  <a:srgbClr val="000000"/>
                </a:solidFill>
              </a:rPr>
              <a:t>fonctions</a:t>
            </a:r>
            <a:r>
              <a:rPr lang="en-GB" altLang="fr-FR" sz="2400" dirty="0">
                <a:solidFill>
                  <a:srgbClr val="000000"/>
                </a:solidFill>
              </a:rPr>
              <a:t> </a:t>
            </a:r>
            <a:r>
              <a:rPr lang="en-GB" altLang="fr-FR" sz="2400" dirty="0" err="1">
                <a:solidFill>
                  <a:srgbClr val="000000"/>
                </a:solidFill>
              </a:rPr>
              <a:t>principales</a:t>
            </a:r>
            <a:r>
              <a:rPr lang="en-GB" altLang="fr-FR" sz="2400" dirty="0">
                <a:solidFill>
                  <a:srgbClr val="000000"/>
                </a:solidFill>
              </a:rPr>
              <a:t> </a:t>
            </a:r>
            <a:r>
              <a:rPr lang="en-GB" altLang="fr-FR" sz="2400" dirty="0" err="1">
                <a:solidFill>
                  <a:srgbClr val="000000"/>
                </a:solidFill>
              </a:rPr>
              <a:t>sont</a:t>
            </a:r>
            <a:r>
              <a:rPr lang="en-GB" altLang="fr-FR" sz="2400" dirty="0">
                <a:solidFill>
                  <a:srgbClr val="000000"/>
                </a:solidFill>
              </a:rPr>
              <a:t> </a:t>
            </a:r>
            <a:r>
              <a:rPr lang="en-GB" altLang="fr-FR" sz="2400" dirty="0" smtClean="0">
                <a:solidFill>
                  <a:srgbClr val="000000"/>
                </a:solidFill>
              </a:rPr>
              <a:t>: </a:t>
            </a:r>
            <a:endParaRPr lang="en-GB" altLang="fr-FR" sz="2400" dirty="0">
              <a:solidFill>
                <a:srgbClr val="000000"/>
              </a:solidFill>
            </a:endParaRPr>
          </a:p>
          <a:p>
            <a:pPr lvl="1">
              <a:spcBef>
                <a:spcPts val="700"/>
              </a:spcBef>
              <a:buFont typeface="Times New Roman" pitchFamily="16" charset="0"/>
              <a:buChar char="–"/>
            </a:pPr>
            <a:r>
              <a:rPr lang="en-GB" altLang="fr-FR" sz="2400" dirty="0" err="1">
                <a:solidFill>
                  <a:srgbClr val="000000"/>
                </a:solidFill>
              </a:rPr>
              <a:t>gérer</a:t>
            </a:r>
            <a:r>
              <a:rPr lang="en-GB" altLang="fr-FR" sz="2400" dirty="0">
                <a:solidFill>
                  <a:srgbClr val="000000"/>
                </a:solidFill>
              </a:rPr>
              <a:t> les </a:t>
            </a:r>
            <a:r>
              <a:rPr lang="en-GB" altLang="fr-FR" sz="2400" dirty="0" err="1">
                <a:solidFill>
                  <a:srgbClr val="000000"/>
                </a:solidFill>
              </a:rPr>
              <a:t>différentes</a:t>
            </a:r>
            <a:r>
              <a:rPr lang="en-GB" altLang="fr-FR" sz="2400" dirty="0">
                <a:solidFill>
                  <a:srgbClr val="000000"/>
                </a:solidFill>
              </a:rPr>
              <a:t> </a:t>
            </a:r>
            <a:r>
              <a:rPr lang="en-GB" altLang="fr-FR" sz="2400" dirty="0" err="1">
                <a:solidFill>
                  <a:srgbClr val="000000"/>
                </a:solidFill>
              </a:rPr>
              <a:t>ressources</a:t>
            </a:r>
            <a:r>
              <a:rPr lang="en-GB" altLang="fr-FR" sz="2400" dirty="0">
                <a:solidFill>
                  <a:srgbClr val="000000"/>
                </a:solidFill>
              </a:rPr>
              <a:t> </a:t>
            </a:r>
            <a:r>
              <a:rPr lang="en-GB" altLang="fr-FR" sz="2400" dirty="0" err="1">
                <a:solidFill>
                  <a:srgbClr val="000000"/>
                </a:solidFill>
              </a:rPr>
              <a:t>matérielles</a:t>
            </a:r>
            <a:r>
              <a:rPr lang="en-GB" altLang="fr-FR" sz="2400" dirty="0">
                <a:solidFill>
                  <a:srgbClr val="000000"/>
                </a:solidFill>
              </a:rPr>
              <a:t> </a:t>
            </a:r>
            <a:r>
              <a:rPr lang="en-GB" altLang="fr-FR" sz="2400" dirty="0" err="1">
                <a:solidFill>
                  <a:srgbClr val="000000"/>
                </a:solidFill>
              </a:rPr>
              <a:t>constituant</a:t>
            </a:r>
            <a:r>
              <a:rPr lang="en-GB" altLang="fr-FR" sz="2400" dirty="0">
                <a:solidFill>
                  <a:srgbClr val="000000"/>
                </a:solidFill>
              </a:rPr>
              <a:t> </a:t>
            </a:r>
            <a:r>
              <a:rPr lang="en-GB" altLang="fr-FR" sz="2400" dirty="0" err="1">
                <a:solidFill>
                  <a:srgbClr val="000000"/>
                </a:solidFill>
              </a:rPr>
              <a:t>une</a:t>
            </a:r>
            <a:r>
              <a:rPr lang="en-GB" altLang="fr-FR" sz="2400" dirty="0">
                <a:solidFill>
                  <a:srgbClr val="000000"/>
                </a:solidFill>
              </a:rPr>
              <a:t> machine,</a:t>
            </a:r>
          </a:p>
          <a:p>
            <a:pPr lvl="1">
              <a:lnSpc>
                <a:spcPct val="90000"/>
              </a:lnSpc>
              <a:spcBef>
                <a:spcPts val="700"/>
              </a:spcBef>
              <a:buFont typeface="Times New Roman" pitchFamily="16" charset="0"/>
              <a:buChar char="–"/>
            </a:pPr>
            <a:r>
              <a:rPr lang="en-GB" altLang="fr-FR" sz="2400" dirty="0" err="1">
                <a:solidFill>
                  <a:srgbClr val="000000"/>
                </a:solidFill>
              </a:rPr>
              <a:t>contrôler</a:t>
            </a:r>
            <a:r>
              <a:rPr lang="en-GB" altLang="fr-FR" sz="2400" dirty="0">
                <a:solidFill>
                  <a:srgbClr val="000000"/>
                </a:solidFill>
              </a:rPr>
              <a:t> </a:t>
            </a:r>
            <a:r>
              <a:rPr lang="en-GB" altLang="fr-FR" sz="2400" dirty="0" err="1">
                <a:solidFill>
                  <a:srgbClr val="000000"/>
                </a:solidFill>
              </a:rPr>
              <a:t>l'environnement</a:t>
            </a:r>
            <a:r>
              <a:rPr lang="en-GB" altLang="fr-FR" sz="2400" dirty="0">
                <a:solidFill>
                  <a:srgbClr val="000000"/>
                </a:solidFill>
              </a:rPr>
              <a:t> </a:t>
            </a:r>
            <a:r>
              <a:rPr lang="en-GB" altLang="fr-FR" sz="2400" dirty="0" err="1">
                <a:solidFill>
                  <a:srgbClr val="000000"/>
                </a:solidFill>
              </a:rPr>
              <a:t>d'exécution</a:t>
            </a:r>
            <a:r>
              <a:rPr lang="en-GB" altLang="fr-FR" sz="2400" dirty="0">
                <a:solidFill>
                  <a:srgbClr val="000000"/>
                </a:solidFill>
              </a:rPr>
              <a:t> des programmes, </a:t>
            </a:r>
          </a:p>
          <a:p>
            <a:pPr lvl="1">
              <a:lnSpc>
                <a:spcPct val="90000"/>
              </a:lnSpc>
              <a:spcBef>
                <a:spcPts val="700"/>
              </a:spcBef>
              <a:buFont typeface="Times New Roman" pitchFamily="16" charset="0"/>
              <a:buChar char="–"/>
            </a:pPr>
            <a:r>
              <a:rPr lang="en-GB" altLang="fr-FR" sz="2400" dirty="0" err="1">
                <a:solidFill>
                  <a:srgbClr val="000000"/>
                </a:solidFill>
              </a:rPr>
              <a:t>offrir</a:t>
            </a:r>
            <a:r>
              <a:rPr lang="en-GB" altLang="fr-FR" sz="2400" dirty="0">
                <a:solidFill>
                  <a:srgbClr val="000000"/>
                </a:solidFill>
              </a:rPr>
              <a:t> à </a:t>
            </a:r>
            <a:r>
              <a:rPr lang="en-GB" altLang="fr-FR" sz="2400" dirty="0" err="1">
                <a:solidFill>
                  <a:srgbClr val="000000"/>
                </a:solidFill>
              </a:rPr>
              <a:t>ses</a:t>
            </a:r>
            <a:r>
              <a:rPr lang="en-GB" altLang="fr-FR" sz="2400" dirty="0">
                <a:solidFill>
                  <a:srgbClr val="000000"/>
                </a:solidFill>
              </a:rPr>
              <a:t> </a:t>
            </a:r>
            <a:r>
              <a:rPr lang="en-GB" altLang="fr-FR" sz="2400" dirty="0" err="1">
                <a:solidFill>
                  <a:srgbClr val="000000"/>
                </a:solidFill>
              </a:rPr>
              <a:t>utilisateurs</a:t>
            </a:r>
            <a:r>
              <a:rPr lang="en-GB" altLang="fr-FR" sz="2400" dirty="0">
                <a:solidFill>
                  <a:srgbClr val="000000"/>
                </a:solidFill>
              </a:rPr>
              <a:t> un ensemble de </a:t>
            </a:r>
            <a:r>
              <a:rPr lang="en-GB" altLang="fr-FR" sz="2400" dirty="0" smtClean="0">
                <a:solidFill>
                  <a:srgbClr val="000000"/>
                </a:solidFill>
              </a:rPr>
              <a:t>services</a:t>
            </a:r>
            <a:endParaRPr lang="en-GB" altLang="fr-FR" sz="2400" dirty="0">
              <a:solidFill>
                <a:srgbClr val="000000"/>
              </a:solidFill>
            </a:endParaRPr>
          </a:p>
          <a:p>
            <a:pPr marL="914400" lvl="2" indent="0">
              <a:lnSpc>
                <a:spcPct val="90000"/>
              </a:lnSpc>
              <a:spcBef>
                <a:spcPts val="600"/>
              </a:spcBef>
              <a:buNone/>
            </a:pPr>
            <a:r>
              <a:rPr lang="en-GB" altLang="fr-FR" dirty="0" smtClean="0">
                <a:solidFill>
                  <a:srgbClr val="000000"/>
                </a:solidFill>
              </a:rPr>
              <a:t>(</a:t>
            </a:r>
            <a:r>
              <a:rPr lang="en-GB" altLang="fr-FR" dirty="0" err="1" smtClean="0">
                <a:solidFill>
                  <a:srgbClr val="000000"/>
                </a:solidFill>
              </a:rPr>
              <a:t>commandes</a:t>
            </a:r>
            <a:r>
              <a:rPr lang="en-GB" altLang="fr-FR" dirty="0" smtClean="0">
                <a:solidFill>
                  <a:srgbClr val="000000"/>
                </a:solidFill>
              </a:rPr>
              <a:t> </a:t>
            </a:r>
            <a:r>
              <a:rPr lang="en-GB" altLang="fr-FR" dirty="0" err="1" smtClean="0">
                <a:solidFill>
                  <a:srgbClr val="000000"/>
                </a:solidFill>
              </a:rPr>
              <a:t>systèmes</a:t>
            </a:r>
            <a:r>
              <a:rPr lang="en-GB" altLang="fr-FR" dirty="0" smtClean="0">
                <a:solidFill>
                  <a:srgbClr val="000000"/>
                </a:solidFill>
              </a:rPr>
              <a:t>, </a:t>
            </a:r>
            <a:r>
              <a:rPr lang="en-GB" altLang="fr-FR" dirty="0" err="1" smtClean="0">
                <a:solidFill>
                  <a:srgbClr val="000000"/>
                </a:solidFill>
              </a:rPr>
              <a:t>langage</a:t>
            </a:r>
            <a:r>
              <a:rPr lang="en-GB" altLang="fr-FR" dirty="0" smtClean="0">
                <a:solidFill>
                  <a:srgbClr val="000000"/>
                </a:solidFill>
              </a:rPr>
              <a:t> </a:t>
            </a:r>
            <a:r>
              <a:rPr lang="en-GB" altLang="fr-FR" dirty="0" err="1">
                <a:solidFill>
                  <a:srgbClr val="000000"/>
                </a:solidFill>
              </a:rPr>
              <a:t>d'enchaînement</a:t>
            </a:r>
            <a:r>
              <a:rPr lang="en-GB" altLang="fr-FR" dirty="0">
                <a:solidFill>
                  <a:srgbClr val="000000"/>
                </a:solidFill>
              </a:rPr>
              <a:t> </a:t>
            </a:r>
            <a:r>
              <a:rPr lang="en-GB" altLang="fr-FR" dirty="0" smtClean="0">
                <a:solidFill>
                  <a:srgbClr val="000000"/>
                </a:solidFill>
              </a:rPr>
              <a:t>de </a:t>
            </a:r>
            <a:r>
              <a:rPr lang="en-GB" altLang="fr-FR" dirty="0" err="1" smtClean="0">
                <a:solidFill>
                  <a:srgbClr val="000000"/>
                </a:solidFill>
              </a:rPr>
              <a:t>commandes</a:t>
            </a:r>
            <a:r>
              <a:rPr lang="en-GB" altLang="fr-FR" dirty="0" smtClean="0">
                <a:solidFill>
                  <a:srgbClr val="000000"/>
                </a:solidFill>
              </a:rPr>
              <a:t>, interfaces </a:t>
            </a:r>
            <a:r>
              <a:rPr lang="en-GB" altLang="fr-FR" dirty="0" err="1">
                <a:solidFill>
                  <a:srgbClr val="000000"/>
                </a:solidFill>
              </a:rPr>
              <a:t>graphiques</a:t>
            </a:r>
            <a:r>
              <a:rPr lang="en-GB" altLang="fr-FR" dirty="0">
                <a:solidFill>
                  <a:srgbClr val="000000"/>
                </a:solidFill>
              </a:rPr>
              <a:t> pour la </a:t>
            </a:r>
            <a:r>
              <a:rPr lang="en-GB" altLang="fr-FR" dirty="0" err="1">
                <a:solidFill>
                  <a:srgbClr val="000000"/>
                </a:solidFill>
              </a:rPr>
              <a:t>gestion</a:t>
            </a:r>
            <a:r>
              <a:rPr lang="en-GB" altLang="fr-FR" dirty="0">
                <a:solidFill>
                  <a:srgbClr val="000000"/>
                </a:solidFill>
              </a:rPr>
              <a:t> des </a:t>
            </a:r>
            <a:r>
              <a:rPr lang="en-GB" altLang="fr-FR" dirty="0" err="1" smtClean="0">
                <a:solidFill>
                  <a:srgbClr val="000000"/>
                </a:solidFill>
              </a:rPr>
              <a:t>ressources</a:t>
            </a:r>
            <a:r>
              <a:rPr lang="en-GB" altLang="fr-FR" dirty="0" smtClean="0">
                <a:solidFill>
                  <a:srgbClr val="000000"/>
                </a:solidFill>
              </a:rPr>
              <a:t>)</a:t>
            </a:r>
            <a:endParaRPr lang="en-GB" altLang="fr-FR" dirty="0">
              <a:solidFill>
                <a:srgbClr val="000000"/>
              </a:solidFill>
            </a:endParaRPr>
          </a:p>
          <a:p>
            <a:pPr lvl="1">
              <a:lnSpc>
                <a:spcPct val="90000"/>
              </a:lnSpc>
              <a:spcBef>
                <a:spcPts val="700"/>
              </a:spcBef>
              <a:buFont typeface="Times New Roman" pitchFamily="16" charset="0"/>
              <a:buChar char="–"/>
            </a:pPr>
            <a:r>
              <a:rPr lang="en-GB" altLang="fr-FR" sz="2400" dirty="0">
                <a:solidFill>
                  <a:srgbClr val="000000"/>
                </a:solidFill>
              </a:rPr>
              <a:t>proposer aux </a:t>
            </a:r>
            <a:r>
              <a:rPr lang="en-GB" altLang="fr-FR" sz="2400" dirty="0" err="1">
                <a:solidFill>
                  <a:srgbClr val="000000"/>
                </a:solidFill>
              </a:rPr>
              <a:t>programmeurs</a:t>
            </a:r>
            <a:r>
              <a:rPr lang="en-GB" altLang="fr-FR" sz="2400" dirty="0">
                <a:solidFill>
                  <a:srgbClr val="000000"/>
                </a:solidFill>
              </a:rPr>
              <a:t> un </a:t>
            </a:r>
            <a:r>
              <a:rPr lang="en-GB" altLang="fr-FR" sz="2400" dirty="0" err="1" smtClean="0">
                <a:solidFill>
                  <a:srgbClr val="000000"/>
                </a:solidFill>
              </a:rPr>
              <a:t>ense.mble</a:t>
            </a:r>
            <a:r>
              <a:rPr lang="en-GB" altLang="fr-FR" sz="2400" dirty="0" smtClean="0">
                <a:solidFill>
                  <a:srgbClr val="000000"/>
                </a:solidFill>
              </a:rPr>
              <a:t> </a:t>
            </a:r>
            <a:r>
              <a:rPr lang="en-GB" altLang="fr-FR" sz="2400" dirty="0" err="1">
                <a:solidFill>
                  <a:srgbClr val="000000"/>
                </a:solidFill>
              </a:rPr>
              <a:t>d'API</a:t>
            </a:r>
            <a:r>
              <a:rPr lang="en-GB" altLang="fr-FR" sz="2400" dirty="0">
                <a:solidFill>
                  <a:srgbClr val="000000"/>
                </a:solidFill>
              </a:rPr>
              <a:t> </a:t>
            </a:r>
            <a:r>
              <a:rPr lang="en-GB" altLang="fr-FR" sz="2400" dirty="0" err="1" smtClean="0">
                <a:solidFill>
                  <a:srgbClr val="000000"/>
                </a:solidFill>
              </a:rPr>
              <a:t>d'accès</a:t>
            </a:r>
            <a:r>
              <a:rPr lang="en-GB" altLang="fr-FR" sz="2400" dirty="0" smtClean="0">
                <a:solidFill>
                  <a:srgbClr val="000000"/>
                </a:solidFill>
              </a:rPr>
              <a:t> </a:t>
            </a:r>
            <a:r>
              <a:rPr lang="en-GB" altLang="fr-FR" sz="2400" dirty="0">
                <a:solidFill>
                  <a:srgbClr val="000000"/>
                </a:solidFill>
              </a:rPr>
              <a:t>à </a:t>
            </a:r>
            <a:r>
              <a:rPr lang="en-GB" altLang="fr-FR" sz="2400" dirty="0" err="1">
                <a:solidFill>
                  <a:srgbClr val="000000"/>
                </a:solidFill>
              </a:rPr>
              <a:t>ces</a:t>
            </a:r>
            <a:r>
              <a:rPr lang="en-GB" altLang="fr-FR" sz="2400" dirty="0">
                <a:solidFill>
                  <a:srgbClr val="000000"/>
                </a:solidFill>
              </a:rPr>
              <a:t> services pour le </a:t>
            </a:r>
            <a:r>
              <a:rPr lang="en-GB" altLang="fr-FR" sz="2400" dirty="0" err="1">
                <a:solidFill>
                  <a:srgbClr val="000000"/>
                </a:solidFill>
              </a:rPr>
              <a:t>développement</a:t>
            </a:r>
            <a:r>
              <a:rPr lang="en-GB" altLang="fr-FR" sz="2400" dirty="0">
                <a:solidFill>
                  <a:srgbClr val="000000"/>
                </a:solidFill>
              </a:rPr>
              <a:t> </a:t>
            </a:r>
            <a:r>
              <a:rPr lang="en-GB" altLang="fr-FR" sz="2400" dirty="0" err="1" smtClean="0">
                <a:solidFill>
                  <a:srgbClr val="000000"/>
                </a:solidFill>
              </a:rPr>
              <a:t>d'applications</a:t>
            </a:r>
            <a:endParaRPr lang="en-GB" altLang="fr-FR" sz="2400" dirty="0">
              <a:solidFill>
                <a:srgbClr val="000000"/>
              </a:solidFill>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20</a:t>
            </a:fld>
            <a:endParaRPr lang="fr-BE"/>
          </a:p>
        </p:txBody>
      </p:sp>
    </p:spTree>
    <p:extLst>
      <p:ext uri="{BB962C8B-B14F-4D97-AF65-F5344CB8AC3E}">
        <p14:creationId xmlns:p14="http://schemas.microsoft.com/office/powerpoint/2010/main" val="27841307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Système d’Exploitation</a:t>
            </a:r>
            <a:endParaRPr lang="fr-FR" dirty="0"/>
          </a:p>
        </p:txBody>
      </p:sp>
      <p:sp>
        <p:nvSpPr>
          <p:cNvPr id="3" name="Espace réservé du contenu 2"/>
          <p:cNvSpPr>
            <a:spLocks noGrp="1"/>
          </p:cNvSpPr>
          <p:nvPr>
            <p:ph idx="1"/>
          </p:nvPr>
        </p:nvSpPr>
        <p:spPr/>
        <p:txBody>
          <a:bodyPr>
            <a:noAutofit/>
          </a:bodyPr>
          <a:lstStyle/>
          <a:p>
            <a:pPr>
              <a:lnSpc>
                <a:spcPct val="93000"/>
              </a:lnSpc>
              <a:spcBef>
                <a:spcPts val="800"/>
              </a:spcBef>
            </a:pPr>
            <a:r>
              <a:rPr lang="en-GB" altLang="fr-FR" sz="2800" dirty="0" err="1">
                <a:solidFill>
                  <a:srgbClr val="000000"/>
                </a:solidFill>
              </a:rPr>
              <a:t>Fonctions</a:t>
            </a:r>
            <a:r>
              <a:rPr lang="en-GB" altLang="fr-FR" sz="2800" dirty="0">
                <a:solidFill>
                  <a:srgbClr val="000000"/>
                </a:solidFill>
              </a:rPr>
              <a:t> </a:t>
            </a:r>
            <a:r>
              <a:rPr lang="en-GB" altLang="fr-FR" sz="2800" dirty="0" err="1" smtClean="0">
                <a:solidFill>
                  <a:srgbClr val="000000"/>
                </a:solidFill>
              </a:rPr>
              <a:t>principales</a:t>
            </a:r>
            <a:r>
              <a:rPr lang="en-GB" altLang="fr-FR" sz="2800" dirty="0" smtClean="0">
                <a:solidFill>
                  <a:srgbClr val="000000"/>
                </a:solidFill>
              </a:rPr>
              <a:t> :</a:t>
            </a:r>
          </a:p>
          <a:p>
            <a:pPr marL="746125" lvl="1">
              <a:lnSpc>
                <a:spcPct val="93000"/>
              </a:lnSpc>
              <a:spcBef>
                <a:spcPts val="800"/>
              </a:spcBef>
            </a:pPr>
            <a:r>
              <a:rPr lang="en-GB" altLang="fr-FR" sz="2400" dirty="0" err="1" smtClean="0">
                <a:solidFill>
                  <a:srgbClr val="000000"/>
                </a:solidFill>
              </a:rPr>
              <a:t>Gestion</a:t>
            </a:r>
            <a:r>
              <a:rPr lang="en-GB" altLang="fr-FR" sz="2400" dirty="0" smtClean="0">
                <a:solidFill>
                  <a:srgbClr val="000000"/>
                </a:solidFill>
              </a:rPr>
              <a:t> </a:t>
            </a:r>
            <a:r>
              <a:rPr lang="en-GB" altLang="fr-FR" sz="2400" dirty="0">
                <a:solidFill>
                  <a:srgbClr val="000000"/>
                </a:solidFill>
              </a:rPr>
              <a:t>des </a:t>
            </a:r>
            <a:r>
              <a:rPr lang="en-GB" altLang="fr-FR" sz="2400" dirty="0" err="1">
                <a:solidFill>
                  <a:srgbClr val="000000"/>
                </a:solidFill>
              </a:rPr>
              <a:t>périphériques</a:t>
            </a:r>
            <a:r>
              <a:rPr lang="en-GB" altLang="fr-FR" sz="2400" dirty="0">
                <a:solidFill>
                  <a:srgbClr val="000000"/>
                </a:solidFill>
              </a:rPr>
              <a:t> (des </a:t>
            </a:r>
            <a:r>
              <a:rPr lang="en-GB" altLang="fr-FR" sz="2400" dirty="0" smtClean="0">
                <a:solidFill>
                  <a:srgbClr val="000000"/>
                </a:solidFill>
              </a:rPr>
              <a:t>E/S </a:t>
            </a:r>
            <a:r>
              <a:rPr lang="en-GB" altLang="fr-FR" sz="2400" dirty="0" err="1" smtClean="0">
                <a:solidFill>
                  <a:srgbClr val="000000"/>
                </a:solidFill>
              </a:rPr>
              <a:t>ou</a:t>
            </a:r>
            <a:r>
              <a:rPr lang="en-GB" altLang="fr-FR" sz="2400" dirty="0" smtClean="0">
                <a:solidFill>
                  <a:srgbClr val="000000"/>
                </a:solidFill>
              </a:rPr>
              <a:t> I/O)</a:t>
            </a:r>
            <a:endParaRPr lang="en-GB" altLang="fr-FR" sz="2400" dirty="0">
              <a:solidFill>
                <a:srgbClr val="000000"/>
              </a:solidFill>
            </a:endParaRPr>
          </a:p>
          <a:p>
            <a:pPr marL="746125" lvl="1">
              <a:spcBef>
                <a:spcPts val="800"/>
              </a:spcBef>
            </a:pPr>
            <a:r>
              <a:rPr lang="en-GB" altLang="fr-FR" sz="2400" dirty="0" err="1" smtClean="0">
                <a:solidFill>
                  <a:srgbClr val="000000"/>
                </a:solidFill>
              </a:rPr>
              <a:t>Gestion</a:t>
            </a:r>
            <a:r>
              <a:rPr lang="en-GB" altLang="fr-FR" sz="2400" dirty="0" smtClean="0">
                <a:solidFill>
                  <a:srgbClr val="000000"/>
                </a:solidFill>
              </a:rPr>
              <a:t> </a:t>
            </a:r>
            <a:r>
              <a:rPr lang="en-GB" altLang="fr-FR" sz="2400" dirty="0">
                <a:solidFill>
                  <a:srgbClr val="000000"/>
                </a:solidFill>
              </a:rPr>
              <a:t>de la </a:t>
            </a:r>
            <a:r>
              <a:rPr lang="en-GB" altLang="fr-FR" sz="2400" dirty="0" err="1">
                <a:solidFill>
                  <a:srgbClr val="000000"/>
                </a:solidFill>
              </a:rPr>
              <a:t>mémoire</a:t>
            </a:r>
            <a:r>
              <a:rPr lang="en-GB" altLang="fr-FR" sz="2400" dirty="0">
                <a:solidFill>
                  <a:srgbClr val="000000"/>
                </a:solidFill>
              </a:rPr>
              <a:t> </a:t>
            </a:r>
          </a:p>
          <a:p>
            <a:pPr marL="746125" lvl="1">
              <a:spcBef>
                <a:spcPts val="800"/>
              </a:spcBef>
            </a:pPr>
            <a:r>
              <a:rPr lang="en-GB" altLang="fr-FR" sz="2400" dirty="0" err="1" smtClean="0">
                <a:solidFill>
                  <a:srgbClr val="000000"/>
                </a:solidFill>
              </a:rPr>
              <a:t>Gestion</a:t>
            </a:r>
            <a:r>
              <a:rPr lang="en-GB" altLang="fr-FR" sz="2400" dirty="0" smtClean="0">
                <a:solidFill>
                  <a:srgbClr val="000000"/>
                </a:solidFill>
              </a:rPr>
              <a:t> </a:t>
            </a:r>
            <a:r>
              <a:rPr lang="en-GB" altLang="fr-FR" sz="2400" dirty="0">
                <a:solidFill>
                  <a:srgbClr val="000000"/>
                </a:solidFill>
              </a:rPr>
              <a:t>des </a:t>
            </a:r>
            <a:r>
              <a:rPr lang="en-GB" altLang="fr-FR" sz="2400" dirty="0" err="1">
                <a:solidFill>
                  <a:srgbClr val="000000"/>
                </a:solidFill>
              </a:rPr>
              <a:t>processus</a:t>
            </a:r>
            <a:r>
              <a:rPr lang="en-GB" altLang="fr-FR" sz="2400" dirty="0">
                <a:solidFill>
                  <a:srgbClr val="000000"/>
                </a:solidFill>
              </a:rPr>
              <a:t> et des threads</a:t>
            </a:r>
          </a:p>
          <a:p>
            <a:pPr marL="746125" lvl="1">
              <a:spcBef>
                <a:spcPts val="800"/>
              </a:spcBef>
            </a:pPr>
            <a:r>
              <a:rPr lang="en-GB" altLang="fr-FR" sz="2400" dirty="0" err="1" smtClean="0">
                <a:solidFill>
                  <a:srgbClr val="000000"/>
                </a:solidFill>
              </a:rPr>
              <a:t>Gestion</a:t>
            </a:r>
            <a:r>
              <a:rPr lang="en-GB" altLang="fr-FR" sz="2400" dirty="0" smtClean="0">
                <a:solidFill>
                  <a:srgbClr val="000000"/>
                </a:solidFill>
              </a:rPr>
              <a:t> </a:t>
            </a:r>
            <a:r>
              <a:rPr lang="en-GB" altLang="fr-FR" sz="2400" dirty="0">
                <a:solidFill>
                  <a:srgbClr val="000000"/>
                </a:solidFill>
              </a:rPr>
              <a:t>des </a:t>
            </a:r>
            <a:r>
              <a:rPr lang="en-GB" altLang="fr-FR" sz="2400" dirty="0" err="1" smtClean="0">
                <a:solidFill>
                  <a:srgbClr val="000000"/>
                </a:solidFill>
              </a:rPr>
              <a:t>fichiers</a:t>
            </a:r>
            <a:endParaRPr lang="en-GB" altLang="fr-FR" sz="2400" dirty="0">
              <a:solidFill>
                <a:srgbClr val="000000"/>
              </a:solidFill>
            </a:endParaRPr>
          </a:p>
          <a:p>
            <a:pPr marL="746125" lvl="1">
              <a:spcBef>
                <a:spcPts val="800"/>
              </a:spcBef>
            </a:pPr>
            <a:r>
              <a:rPr lang="en-GB" altLang="fr-FR" sz="2400" dirty="0" smtClean="0">
                <a:solidFill>
                  <a:srgbClr val="000000"/>
                </a:solidFill>
              </a:rPr>
              <a:t>Protection </a:t>
            </a:r>
            <a:r>
              <a:rPr lang="en-GB" altLang="fr-FR" sz="2400" dirty="0">
                <a:solidFill>
                  <a:srgbClr val="000000"/>
                </a:solidFill>
              </a:rPr>
              <a:t>et </a:t>
            </a:r>
            <a:r>
              <a:rPr lang="en-GB" altLang="fr-FR" sz="2400" dirty="0" err="1">
                <a:solidFill>
                  <a:srgbClr val="000000"/>
                </a:solidFill>
              </a:rPr>
              <a:t>détection</a:t>
            </a:r>
            <a:r>
              <a:rPr lang="en-GB" altLang="fr-FR" sz="2400" dirty="0">
                <a:solidFill>
                  <a:srgbClr val="000000"/>
                </a:solidFill>
              </a:rPr>
              <a:t> </a:t>
            </a:r>
            <a:r>
              <a:rPr lang="en-GB" altLang="fr-FR" sz="2400" dirty="0" err="1">
                <a:solidFill>
                  <a:srgbClr val="000000"/>
                </a:solidFill>
              </a:rPr>
              <a:t>d’erreurs</a:t>
            </a:r>
            <a:endParaRPr lang="en-GB" altLang="fr-FR" sz="2400" dirty="0">
              <a:solidFill>
                <a:srgbClr val="000000"/>
              </a:solidFill>
            </a:endParaRPr>
          </a:p>
          <a:p>
            <a:pPr marL="746125" lvl="1">
              <a:spcBef>
                <a:spcPts val="800"/>
              </a:spcBef>
            </a:pPr>
            <a:r>
              <a:rPr lang="en-GB" altLang="fr-FR" sz="2400" dirty="0" err="1" smtClean="0">
                <a:solidFill>
                  <a:srgbClr val="000000"/>
                </a:solidFill>
              </a:rPr>
              <a:t>Gestion</a:t>
            </a:r>
            <a:r>
              <a:rPr lang="en-GB" altLang="fr-FR" sz="2400" dirty="0" smtClean="0">
                <a:solidFill>
                  <a:srgbClr val="000000"/>
                </a:solidFill>
              </a:rPr>
              <a:t> </a:t>
            </a:r>
            <a:r>
              <a:rPr lang="en-GB" altLang="fr-FR" sz="2400" dirty="0">
                <a:solidFill>
                  <a:srgbClr val="000000"/>
                </a:solidFill>
              </a:rPr>
              <a:t>des communications entre </a:t>
            </a:r>
            <a:r>
              <a:rPr lang="en-GB" altLang="fr-FR" sz="2400" dirty="0" smtClean="0">
                <a:solidFill>
                  <a:srgbClr val="000000"/>
                </a:solidFill>
              </a:rPr>
              <a:t>machines (</a:t>
            </a:r>
            <a:r>
              <a:rPr lang="en-GB" altLang="fr-FR" sz="2400" dirty="0" err="1" smtClean="0">
                <a:solidFill>
                  <a:srgbClr val="000000"/>
                </a:solidFill>
              </a:rPr>
              <a:t>réseau</a:t>
            </a:r>
            <a:r>
              <a:rPr lang="en-GB" altLang="fr-FR" sz="2400" dirty="0" smtClean="0">
                <a:solidFill>
                  <a:srgbClr val="000000"/>
                </a:solidFill>
              </a:rPr>
              <a:t>)</a:t>
            </a:r>
            <a:endParaRPr lang="en-GB" altLang="fr-FR" sz="2400" dirty="0">
              <a:solidFill>
                <a:srgbClr val="000000"/>
              </a:solidFill>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21</a:t>
            </a:fld>
            <a:endParaRPr lang="fr-BE"/>
          </a:p>
        </p:txBody>
      </p:sp>
    </p:spTree>
    <p:extLst>
      <p:ext uri="{BB962C8B-B14F-4D97-AF65-F5344CB8AC3E}">
        <p14:creationId xmlns:p14="http://schemas.microsoft.com/office/powerpoint/2010/main" val="32793414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872" y="980728"/>
            <a:ext cx="8942616" cy="571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smtClean="0"/>
              <a:t>Système d’Exploitation</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22</a:t>
            </a:fld>
            <a:endParaRPr lang="fr-BE"/>
          </a:p>
        </p:txBody>
      </p:sp>
    </p:spTree>
    <p:extLst>
      <p:ext uri="{BB962C8B-B14F-4D97-AF65-F5344CB8AC3E}">
        <p14:creationId xmlns:p14="http://schemas.microsoft.com/office/powerpoint/2010/main" val="12338936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Pilotes / Drivers</a:t>
            </a:r>
            <a:endParaRPr lang="fr-FR" dirty="0"/>
          </a:p>
        </p:txBody>
      </p:sp>
      <p:sp>
        <p:nvSpPr>
          <p:cNvPr id="3" name="Espace réservé du contenu 2"/>
          <p:cNvSpPr>
            <a:spLocks noGrp="1"/>
          </p:cNvSpPr>
          <p:nvPr>
            <p:ph idx="1"/>
          </p:nvPr>
        </p:nvSpPr>
        <p:spPr/>
        <p:txBody>
          <a:bodyPr>
            <a:normAutofit fontScale="85000" lnSpcReduction="10000"/>
          </a:bodyPr>
          <a:lstStyle/>
          <a:p>
            <a:r>
              <a:rPr lang="fr-FR" dirty="0" smtClean="0"/>
              <a:t>Chaque composant d’un ordinateur possède du code pour communiquer avec les autres composants</a:t>
            </a:r>
            <a:br>
              <a:rPr lang="fr-FR" dirty="0" smtClean="0"/>
            </a:br>
            <a:r>
              <a:rPr lang="fr-FR" sz="2400" dirty="0" smtClean="0"/>
              <a:t>(dans son </a:t>
            </a:r>
            <a:r>
              <a:rPr lang="fr-FR" sz="2400" dirty="0" err="1" smtClean="0"/>
              <a:t>firmware</a:t>
            </a:r>
            <a:r>
              <a:rPr lang="fr-FR" sz="2400" dirty="0" smtClean="0"/>
              <a:t> par exemple)</a:t>
            </a:r>
            <a:endParaRPr lang="fr-FR" dirty="0" smtClean="0"/>
          </a:p>
          <a:p>
            <a:endParaRPr lang="fr-FR" sz="2400" dirty="0"/>
          </a:p>
          <a:p>
            <a:r>
              <a:rPr lang="fr-FR" dirty="0" smtClean="0"/>
              <a:t>Les pilotes (drivers) permettent au système d’exploitation de manipuler de façon optimale les périphériques</a:t>
            </a:r>
            <a:br>
              <a:rPr lang="fr-FR" dirty="0" smtClean="0"/>
            </a:br>
            <a:r>
              <a:rPr lang="fr-FR" sz="2400" dirty="0" smtClean="0"/>
              <a:t>(l’OS ne peut pas deviner sans driver les protocoles/fonctions que le périphérique gère, ni les paramètres qu’ils emploient)</a:t>
            </a:r>
          </a:p>
          <a:p>
            <a:endParaRPr lang="fr-FR" sz="2400" dirty="0" smtClean="0"/>
          </a:p>
          <a:p>
            <a:pPr lvl="1"/>
            <a:r>
              <a:rPr lang="fr-FR" dirty="0" smtClean="0"/>
              <a:t>Le pilote est du code dans l’OS (logiciel/soft)</a:t>
            </a:r>
          </a:p>
          <a:p>
            <a:pPr lvl="1"/>
            <a:r>
              <a:rPr lang="fr-FR" dirty="0" smtClean="0"/>
              <a:t>Le </a:t>
            </a:r>
            <a:r>
              <a:rPr lang="fr-FR" dirty="0" err="1" smtClean="0"/>
              <a:t>firmware</a:t>
            </a:r>
            <a:r>
              <a:rPr lang="fr-FR" dirty="0" smtClean="0"/>
              <a:t> est du code dans le matériel (matériel/hard)</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23</a:t>
            </a:fld>
            <a:endParaRPr lang="fr-BE"/>
          </a:p>
        </p:txBody>
      </p:sp>
    </p:spTree>
    <p:extLst>
      <p:ext uri="{BB962C8B-B14F-4D97-AF65-F5344CB8AC3E}">
        <p14:creationId xmlns:p14="http://schemas.microsoft.com/office/powerpoint/2010/main" val="38637534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Hyperviseurs</a:t>
            </a:r>
            <a:endParaRPr lang="fr-FR" dirty="0"/>
          </a:p>
        </p:txBody>
      </p:sp>
      <p:sp>
        <p:nvSpPr>
          <p:cNvPr id="3" name="Espace réservé du contenu 2"/>
          <p:cNvSpPr>
            <a:spLocks noGrp="1"/>
          </p:cNvSpPr>
          <p:nvPr>
            <p:ph idx="1"/>
          </p:nvPr>
        </p:nvSpPr>
        <p:spPr/>
        <p:txBody>
          <a:bodyPr>
            <a:normAutofit/>
          </a:bodyPr>
          <a:lstStyle/>
          <a:p>
            <a:r>
              <a:rPr lang="fr-FR" dirty="0" smtClean="0"/>
              <a:t>Conteneur de Systèmes d’Exploitation</a:t>
            </a:r>
          </a:p>
          <a:p>
            <a:endParaRPr lang="fr-FR" dirty="0"/>
          </a:p>
          <a:p>
            <a:r>
              <a:rPr lang="fr-FR" dirty="0" smtClean="0"/>
              <a:t>2 types d’hyperviseurs :</a:t>
            </a:r>
          </a:p>
          <a:p>
            <a:pPr lvl="1"/>
            <a:r>
              <a:rPr lang="fr-FR" dirty="0"/>
              <a:t>Hyperviseur Type 1 </a:t>
            </a:r>
            <a:r>
              <a:rPr lang="fr-FR" dirty="0" smtClean="0"/>
              <a:t>: Programme fonctionnant juste au dessus de la machine (plutôt rapide)</a:t>
            </a:r>
          </a:p>
          <a:p>
            <a:pPr lvl="1"/>
            <a:r>
              <a:rPr lang="fr-FR" dirty="0" smtClean="0"/>
              <a:t>Hyperviseur Type 2 : Programme fonctionnant dans un système d’exploitation déjà existant (plutôt lent, presque assimilable aux émulateurs)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24</a:t>
            </a:fld>
            <a:endParaRPr lang="fr-BE"/>
          </a:p>
        </p:txBody>
      </p:sp>
    </p:spTree>
    <p:extLst>
      <p:ext uri="{BB962C8B-B14F-4D97-AF65-F5344CB8AC3E}">
        <p14:creationId xmlns:p14="http://schemas.microsoft.com/office/powerpoint/2010/main" val="37465507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Hyperviseurs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25</a:t>
            </a:fld>
            <a:endParaRPr lang="fr-BE"/>
          </a:p>
        </p:txBody>
      </p:sp>
      <p:pic>
        <p:nvPicPr>
          <p:cNvPr id="8" name="Espace réservé du contenu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496" y="1855150"/>
            <a:ext cx="9073008" cy="4094130"/>
          </a:xfrm>
        </p:spPr>
      </p:pic>
    </p:spTree>
    <p:extLst>
      <p:ext uri="{BB962C8B-B14F-4D97-AF65-F5344CB8AC3E}">
        <p14:creationId xmlns:p14="http://schemas.microsoft.com/office/powerpoint/2010/main" val="165238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Système d’Exploitation : 3 concepts</a:t>
            </a:r>
            <a:endParaRPr lang="fr-FR" dirty="0"/>
          </a:p>
        </p:txBody>
      </p:sp>
      <p:sp>
        <p:nvSpPr>
          <p:cNvPr id="3" name="Espace réservé du contenu 2"/>
          <p:cNvSpPr>
            <a:spLocks noGrp="1"/>
          </p:cNvSpPr>
          <p:nvPr>
            <p:ph idx="1"/>
          </p:nvPr>
        </p:nvSpPr>
        <p:spPr/>
        <p:txBody>
          <a:bodyPr>
            <a:noAutofit/>
          </a:bodyPr>
          <a:lstStyle/>
          <a:p>
            <a:pPr marL="336550" indent="-333375">
              <a:lnSpc>
                <a:spcPct val="80000"/>
              </a:lnSpc>
              <a:spcBef>
                <a:spcPts val="450"/>
              </a:spcBef>
              <a:buFont typeface="Times New Roman" pitchFamily="16" charset="0"/>
              <a:buChar char="•"/>
            </a:pPr>
            <a:r>
              <a:rPr lang="en-GB" altLang="fr-FR" sz="2400" b="1" dirty="0" err="1" smtClean="0">
                <a:solidFill>
                  <a:srgbClr val="000000"/>
                </a:solidFill>
              </a:rPr>
              <a:t>Processus</a:t>
            </a:r>
            <a:r>
              <a:rPr lang="en-GB" altLang="fr-FR" sz="2400" dirty="0" smtClean="0">
                <a:solidFill>
                  <a:srgbClr val="000000"/>
                </a:solidFill>
              </a:rPr>
              <a:t> :</a:t>
            </a:r>
            <a:br>
              <a:rPr lang="en-GB" altLang="fr-FR" sz="2400" dirty="0" smtClean="0">
                <a:solidFill>
                  <a:srgbClr val="000000"/>
                </a:solidFill>
              </a:rPr>
            </a:br>
            <a:r>
              <a:rPr lang="en-GB" altLang="fr-FR" sz="2200" dirty="0" smtClean="0">
                <a:solidFill>
                  <a:srgbClr val="000000"/>
                </a:solidFill>
              </a:rPr>
              <a:t>un </a:t>
            </a:r>
            <a:r>
              <a:rPr lang="en-GB" altLang="fr-FR" sz="2200" dirty="0">
                <a:solidFill>
                  <a:srgbClr val="000000"/>
                </a:solidFill>
              </a:rPr>
              <a:t>programme </a:t>
            </a:r>
            <a:r>
              <a:rPr lang="en-GB" altLang="fr-FR" sz="2200" dirty="0" err="1">
                <a:solidFill>
                  <a:srgbClr val="000000"/>
                </a:solidFill>
              </a:rPr>
              <a:t>en</a:t>
            </a:r>
            <a:r>
              <a:rPr lang="en-GB" altLang="fr-FR" sz="2200" dirty="0">
                <a:solidFill>
                  <a:srgbClr val="000000"/>
                </a:solidFill>
              </a:rPr>
              <a:t> </a:t>
            </a:r>
            <a:r>
              <a:rPr lang="en-GB" altLang="fr-FR" sz="2200" dirty="0" err="1">
                <a:solidFill>
                  <a:srgbClr val="000000"/>
                </a:solidFill>
              </a:rPr>
              <a:t>cours</a:t>
            </a:r>
            <a:r>
              <a:rPr lang="en-GB" altLang="fr-FR" sz="2200" dirty="0">
                <a:solidFill>
                  <a:srgbClr val="000000"/>
                </a:solidFill>
              </a:rPr>
              <a:t> </a:t>
            </a:r>
            <a:r>
              <a:rPr lang="en-GB" altLang="fr-FR" sz="2200" dirty="0" err="1">
                <a:solidFill>
                  <a:srgbClr val="000000"/>
                </a:solidFill>
              </a:rPr>
              <a:t>d’exécution</a:t>
            </a:r>
            <a:r>
              <a:rPr lang="en-GB" altLang="fr-FR" sz="2200" dirty="0">
                <a:solidFill>
                  <a:srgbClr val="000000"/>
                </a:solidFill>
              </a:rPr>
              <a:t>, </a:t>
            </a:r>
            <a:r>
              <a:rPr lang="en-GB" altLang="fr-FR" sz="2200" dirty="0" err="1">
                <a:solidFill>
                  <a:srgbClr val="000000"/>
                </a:solidFill>
              </a:rPr>
              <a:t>composé</a:t>
            </a:r>
            <a:r>
              <a:rPr lang="en-GB" altLang="fr-FR" sz="2200" dirty="0">
                <a:solidFill>
                  <a:srgbClr val="000000"/>
                </a:solidFill>
              </a:rPr>
              <a:t>  de :</a:t>
            </a:r>
          </a:p>
          <a:p>
            <a:pPr lvl="1">
              <a:lnSpc>
                <a:spcPct val="80000"/>
              </a:lnSpc>
              <a:spcBef>
                <a:spcPts val="400"/>
              </a:spcBef>
              <a:buFont typeface="Times New Roman" pitchFamily="16" charset="0"/>
              <a:buChar char="–"/>
            </a:pPr>
            <a:r>
              <a:rPr lang="en-GB" altLang="fr-FR" sz="2000" dirty="0">
                <a:solidFill>
                  <a:srgbClr val="000000"/>
                </a:solidFill>
              </a:rPr>
              <a:t>code + </a:t>
            </a:r>
            <a:r>
              <a:rPr lang="en-GB" altLang="fr-FR" sz="2000" dirty="0" err="1">
                <a:solidFill>
                  <a:srgbClr val="000000"/>
                </a:solidFill>
              </a:rPr>
              <a:t>données</a:t>
            </a:r>
            <a:r>
              <a:rPr lang="en-GB" altLang="fr-FR" sz="2000" dirty="0">
                <a:solidFill>
                  <a:srgbClr val="000000"/>
                </a:solidFill>
              </a:rPr>
              <a:t> + pile </a:t>
            </a:r>
            <a:r>
              <a:rPr lang="en-GB" altLang="fr-FR" sz="2000" dirty="0" err="1">
                <a:solidFill>
                  <a:srgbClr val="000000"/>
                </a:solidFill>
              </a:rPr>
              <a:t>d’exécution</a:t>
            </a:r>
            <a:r>
              <a:rPr lang="en-GB" altLang="fr-FR" sz="2000" dirty="0">
                <a:solidFill>
                  <a:srgbClr val="000000"/>
                </a:solidFill>
              </a:rPr>
              <a:t> ;</a:t>
            </a:r>
          </a:p>
          <a:p>
            <a:pPr lvl="1">
              <a:lnSpc>
                <a:spcPct val="80000"/>
              </a:lnSpc>
              <a:spcBef>
                <a:spcPts val="400"/>
              </a:spcBef>
              <a:buFont typeface="Times New Roman" pitchFamily="16" charset="0"/>
              <a:buChar char="–"/>
            </a:pPr>
            <a:r>
              <a:rPr lang="en-GB" altLang="fr-FR" sz="2000" dirty="0">
                <a:solidFill>
                  <a:srgbClr val="000000"/>
                </a:solidFill>
              </a:rPr>
              <a:t>un </a:t>
            </a:r>
            <a:r>
              <a:rPr lang="en-GB" altLang="fr-FR" sz="2000" dirty="0" err="1">
                <a:solidFill>
                  <a:srgbClr val="000000"/>
                </a:solidFill>
              </a:rPr>
              <a:t>compteur</a:t>
            </a:r>
            <a:r>
              <a:rPr lang="en-GB" altLang="fr-FR" sz="2000" dirty="0">
                <a:solidFill>
                  <a:srgbClr val="000000"/>
                </a:solidFill>
              </a:rPr>
              <a:t> ordinal,  </a:t>
            </a:r>
            <a:r>
              <a:rPr lang="en-GB" altLang="fr-FR" sz="2000" dirty="0" err="1">
                <a:solidFill>
                  <a:srgbClr val="000000"/>
                </a:solidFill>
              </a:rPr>
              <a:t>autres</a:t>
            </a:r>
            <a:r>
              <a:rPr lang="en-GB" altLang="fr-FR" sz="2000" dirty="0">
                <a:solidFill>
                  <a:srgbClr val="000000"/>
                </a:solidFill>
              </a:rPr>
              <a:t> </a:t>
            </a:r>
            <a:r>
              <a:rPr lang="en-GB" altLang="fr-FR" sz="2000" dirty="0" err="1">
                <a:solidFill>
                  <a:srgbClr val="000000"/>
                </a:solidFill>
              </a:rPr>
              <a:t>informations</a:t>
            </a:r>
            <a:r>
              <a:rPr lang="en-GB" altLang="fr-FR" sz="2000" dirty="0">
                <a:solidFill>
                  <a:srgbClr val="000000"/>
                </a:solidFill>
              </a:rPr>
              <a:t> </a:t>
            </a:r>
            <a:r>
              <a:rPr lang="en-GB" altLang="fr-FR" sz="2000" dirty="0" err="1">
                <a:solidFill>
                  <a:srgbClr val="000000"/>
                </a:solidFill>
              </a:rPr>
              <a:t>caractérisant</a:t>
            </a:r>
            <a:r>
              <a:rPr lang="en-GB" altLang="fr-FR" sz="2000" dirty="0">
                <a:solidFill>
                  <a:srgbClr val="000000"/>
                </a:solidFill>
              </a:rPr>
              <a:t> son </a:t>
            </a:r>
            <a:r>
              <a:rPr lang="en-GB" altLang="fr-FR" sz="2000" dirty="0" err="1">
                <a:solidFill>
                  <a:srgbClr val="000000"/>
                </a:solidFill>
              </a:rPr>
              <a:t>état</a:t>
            </a:r>
            <a:r>
              <a:rPr lang="en-GB" altLang="fr-FR" sz="2000" dirty="0">
                <a:solidFill>
                  <a:srgbClr val="000000"/>
                </a:solidFill>
              </a:rPr>
              <a:t>.</a:t>
            </a:r>
          </a:p>
          <a:p>
            <a:pPr>
              <a:lnSpc>
                <a:spcPct val="80000"/>
              </a:lnSpc>
              <a:spcBef>
                <a:spcPts val="400"/>
              </a:spcBef>
              <a:buClrTx/>
              <a:buFontTx/>
              <a:buNone/>
            </a:pPr>
            <a:endParaRPr lang="en-GB" altLang="fr-FR" sz="2400" dirty="0">
              <a:solidFill>
                <a:srgbClr val="000000"/>
              </a:solidFill>
            </a:endParaRPr>
          </a:p>
          <a:p>
            <a:pPr marL="336550" indent="-333375">
              <a:lnSpc>
                <a:spcPct val="80000"/>
              </a:lnSpc>
              <a:spcBef>
                <a:spcPts val="450"/>
              </a:spcBef>
              <a:buFont typeface="Times New Roman" pitchFamily="16" charset="0"/>
              <a:buChar char="•"/>
            </a:pPr>
            <a:r>
              <a:rPr lang="en-GB" altLang="fr-FR" sz="2400" b="1" dirty="0" err="1">
                <a:solidFill>
                  <a:srgbClr val="000000"/>
                </a:solidFill>
              </a:rPr>
              <a:t>Fichiers</a:t>
            </a:r>
            <a:r>
              <a:rPr lang="en-GB" altLang="fr-FR" sz="2400" b="1" dirty="0">
                <a:solidFill>
                  <a:srgbClr val="000000"/>
                </a:solidFill>
              </a:rPr>
              <a:t> </a:t>
            </a:r>
            <a:r>
              <a:rPr lang="en-GB" altLang="fr-FR" sz="2400" dirty="0" smtClean="0">
                <a:solidFill>
                  <a:srgbClr val="000000"/>
                </a:solidFill>
              </a:rPr>
              <a:t>:</a:t>
            </a:r>
            <a:br>
              <a:rPr lang="en-GB" altLang="fr-FR" sz="2400" dirty="0" smtClean="0">
                <a:solidFill>
                  <a:srgbClr val="000000"/>
                </a:solidFill>
              </a:rPr>
            </a:br>
            <a:r>
              <a:rPr lang="en-GB" altLang="fr-FR" sz="2200" dirty="0" smtClean="0">
                <a:solidFill>
                  <a:srgbClr val="000000"/>
                </a:solidFill>
              </a:rPr>
              <a:t>ensemble </a:t>
            </a:r>
            <a:r>
              <a:rPr lang="en-GB" altLang="fr-FR" sz="2200" dirty="0">
                <a:solidFill>
                  <a:srgbClr val="000000"/>
                </a:solidFill>
              </a:rPr>
              <a:t>de blocs de </a:t>
            </a:r>
            <a:r>
              <a:rPr lang="en-GB" altLang="fr-FR" sz="2200" dirty="0" err="1">
                <a:solidFill>
                  <a:srgbClr val="000000"/>
                </a:solidFill>
              </a:rPr>
              <a:t>données</a:t>
            </a:r>
            <a:r>
              <a:rPr lang="en-GB" altLang="fr-FR" sz="2200" dirty="0">
                <a:solidFill>
                  <a:srgbClr val="000000"/>
                </a:solidFill>
              </a:rPr>
              <a:t> </a:t>
            </a:r>
            <a:r>
              <a:rPr lang="en-GB" altLang="fr-FR" sz="2200" dirty="0" err="1">
                <a:solidFill>
                  <a:srgbClr val="000000"/>
                </a:solidFill>
              </a:rPr>
              <a:t>stockés</a:t>
            </a:r>
            <a:r>
              <a:rPr lang="en-GB" altLang="fr-FR" sz="2200" dirty="0">
                <a:solidFill>
                  <a:srgbClr val="000000"/>
                </a:solidFill>
              </a:rPr>
              <a:t> sur le </a:t>
            </a:r>
            <a:r>
              <a:rPr lang="en-GB" altLang="fr-FR" sz="2200" dirty="0" err="1" smtClean="0">
                <a:solidFill>
                  <a:srgbClr val="000000"/>
                </a:solidFill>
              </a:rPr>
              <a:t>disque</a:t>
            </a:r>
            <a:r>
              <a:rPr lang="en-GB" altLang="fr-FR" sz="2200" dirty="0" smtClean="0">
                <a:solidFill>
                  <a:srgbClr val="000000"/>
                </a:solidFill>
              </a:rPr>
              <a:t>.</a:t>
            </a:r>
            <a:endParaRPr lang="en-GB" altLang="fr-FR" sz="2200" dirty="0">
              <a:solidFill>
                <a:srgbClr val="000000"/>
              </a:solidFill>
            </a:endParaRPr>
          </a:p>
          <a:p>
            <a:pPr>
              <a:lnSpc>
                <a:spcPct val="80000"/>
              </a:lnSpc>
              <a:spcBef>
                <a:spcPts val="450"/>
              </a:spcBef>
              <a:buClrTx/>
              <a:buFontTx/>
              <a:buNone/>
            </a:pPr>
            <a:endParaRPr lang="en-GB" altLang="fr-FR" sz="2400" dirty="0">
              <a:solidFill>
                <a:srgbClr val="000000"/>
              </a:solidFill>
            </a:endParaRPr>
          </a:p>
          <a:p>
            <a:pPr marL="336550" indent="-333375">
              <a:lnSpc>
                <a:spcPct val="80000"/>
              </a:lnSpc>
              <a:spcBef>
                <a:spcPts val="450"/>
              </a:spcBef>
              <a:buFont typeface="Times New Roman" pitchFamily="16" charset="0"/>
              <a:buChar char="•"/>
            </a:pPr>
            <a:r>
              <a:rPr lang="en-GB" altLang="fr-FR" sz="2400" b="1" dirty="0" err="1">
                <a:solidFill>
                  <a:srgbClr val="000000"/>
                </a:solidFill>
              </a:rPr>
              <a:t>Mémoires</a:t>
            </a:r>
            <a:r>
              <a:rPr lang="en-GB" altLang="fr-FR" sz="2400" b="1" dirty="0">
                <a:solidFill>
                  <a:srgbClr val="000000"/>
                </a:solidFill>
              </a:rPr>
              <a:t> </a:t>
            </a:r>
            <a:r>
              <a:rPr lang="en-GB" altLang="fr-FR" sz="2400" b="1" dirty="0" err="1">
                <a:solidFill>
                  <a:srgbClr val="000000"/>
                </a:solidFill>
              </a:rPr>
              <a:t>virtuelles</a:t>
            </a:r>
            <a:r>
              <a:rPr lang="en-GB" altLang="fr-FR" sz="2400" b="1" dirty="0">
                <a:solidFill>
                  <a:srgbClr val="000000"/>
                </a:solidFill>
              </a:rPr>
              <a:t> </a:t>
            </a:r>
            <a:r>
              <a:rPr lang="en-GB" altLang="fr-FR" sz="2400" dirty="0" smtClean="0">
                <a:solidFill>
                  <a:srgbClr val="000000"/>
                </a:solidFill>
              </a:rPr>
              <a:t>:</a:t>
            </a:r>
            <a:br>
              <a:rPr lang="en-GB" altLang="fr-FR" sz="2400" dirty="0" smtClean="0">
                <a:solidFill>
                  <a:srgbClr val="000000"/>
                </a:solidFill>
              </a:rPr>
            </a:br>
            <a:r>
              <a:rPr lang="en-GB" altLang="fr-FR" sz="2200" dirty="0" err="1" smtClean="0">
                <a:solidFill>
                  <a:srgbClr val="000000"/>
                </a:solidFill>
              </a:rPr>
              <a:t>espaces</a:t>
            </a:r>
            <a:r>
              <a:rPr lang="en-GB" altLang="fr-FR" sz="2200" dirty="0" smtClean="0">
                <a:solidFill>
                  <a:srgbClr val="000000"/>
                </a:solidFill>
              </a:rPr>
              <a:t>  </a:t>
            </a:r>
            <a:r>
              <a:rPr lang="en-GB" altLang="fr-FR" sz="2200" dirty="0" err="1">
                <a:solidFill>
                  <a:srgbClr val="000000"/>
                </a:solidFill>
              </a:rPr>
              <a:t>d’adressage</a:t>
            </a:r>
            <a:r>
              <a:rPr lang="en-GB" altLang="fr-FR" sz="2200" dirty="0">
                <a:solidFill>
                  <a:srgbClr val="000000"/>
                </a:solidFill>
              </a:rPr>
              <a:t> </a:t>
            </a:r>
            <a:r>
              <a:rPr lang="en-GB" altLang="fr-FR" sz="2200" dirty="0" err="1">
                <a:solidFill>
                  <a:srgbClr val="000000"/>
                </a:solidFill>
              </a:rPr>
              <a:t>virtuels</a:t>
            </a:r>
            <a:r>
              <a:rPr lang="en-GB" altLang="fr-FR" sz="2200" dirty="0">
                <a:solidFill>
                  <a:srgbClr val="000000"/>
                </a:solidFill>
              </a:rPr>
              <a:t> des </a:t>
            </a:r>
            <a:r>
              <a:rPr lang="en-GB" altLang="fr-FR" sz="2200" dirty="0" err="1">
                <a:solidFill>
                  <a:srgbClr val="000000"/>
                </a:solidFill>
              </a:rPr>
              <a:t>processus</a:t>
            </a:r>
            <a:r>
              <a:rPr lang="en-GB" altLang="fr-FR" sz="2200" dirty="0">
                <a:solidFill>
                  <a:srgbClr val="000000"/>
                </a:solidFill>
              </a:rPr>
              <a:t> (</a:t>
            </a:r>
            <a:r>
              <a:rPr lang="en-GB" altLang="fr-FR" sz="2200" dirty="0" err="1">
                <a:solidFill>
                  <a:srgbClr val="000000"/>
                </a:solidFill>
              </a:rPr>
              <a:t>créés</a:t>
            </a:r>
            <a:r>
              <a:rPr lang="en-GB" altLang="fr-FR" sz="2200" dirty="0">
                <a:solidFill>
                  <a:srgbClr val="000000"/>
                </a:solidFill>
              </a:rPr>
              <a:t> par les </a:t>
            </a:r>
            <a:r>
              <a:rPr lang="en-GB" altLang="fr-FR" sz="2200" dirty="0" err="1">
                <a:solidFill>
                  <a:srgbClr val="000000"/>
                </a:solidFill>
              </a:rPr>
              <a:t>compilateurs</a:t>
            </a:r>
            <a:r>
              <a:rPr lang="en-GB" altLang="fr-FR" sz="2200" dirty="0">
                <a:solidFill>
                  <a:srgbClr val="000000"/>
                </a:solidFill>
              </a:rPr>
              <a:t>) de </a:t>
            </a:r>
            <a:r>
              <a:rPr lang="en-GB" altLang="fr-FR" sz="2200" dirty="0" err="1">
                <a:solidFill>
                  <a:srgbClr val="000000"/>
                </a:solidFill>
              </a:rPr>
              <a:t>taille</a:t>
            </a:r>
            <a:r>
              <a:rPr lang="en-GB" altLang="fr-FR" sz="2200" dirty="0">
                <a:solidFill>
                  <a:srgbClr val="000000"/>
                </a:solidFill>
              </a:rPr>
              <a:t> </a:t>
            </a:r>
            <a:r>
              <a:rPr lang="en-GB" altLang="fr-FR" sz="2200" dirty="0" err="1">
                <a:solidFill>
                  <a:srgbClr val="000000"/>
                </a:solidFill>
              </a:rPr>
              <a:t>pouvant</a:t>
            </a:r>
            <a:r>
              <a:rPr lang="en-GB" altLang="fr-FR" sz="2200" dirty="0">
                <a:solidFill>
                  <a:srgbClr val="000000"/>
                </a:solidFill>
              </a:rPr>
              <a:t> </a:t>
            </a:r>
            <a:r>
              <a:rPr lang="en-GB" altLang="fr-FR" sz="2200" dirty="0" err="1">
                <a:solidFill>
                  <a:srgbClr val="000000"/>
                </a:solidFill>
              </a:rPr>
              <a:t>excéder</a:t>
            </a:r>
            <a:r>
              <a:rPr lang="en-GB" altLang="fr-FR" sz="2200" dirty="0">
                <a:solidFill>
                  <a:srgbClr val="000000"/>
                </a:solidFill>
              </a:rPr>
              <a:t> </a:t>
            </a:r>
            <a:r>
              <a:rPr lang="en-GB" altLang="fr-FR" sz="2200" dirty="0" err="1">
                <a:solidFill>
                  <a:srgbClr val="000000"/>
                </a:solidFill>
              </a:rPr>
              <a:t>celle</a:t>
            </a:r>
            <a:r>
              <a:rPr lang="en-GB" altLang="fr-FR" sz="2200" dirty="0">
                <a:solidFill>
                  <a:srgbClr val="000000"/>
                </a:solidFill>
              </a:rPr>
              <a:t> de la </a:t>
            </a:r>
            <a:r>
              <a:rPr lang="en-GB" altLang="fr-FR" sz="2200" dirty="0" err="1">
                <a:solidFill>
                  <a:srgbClr val="000000"/>
                </a:solidFill>
              </a:rPr>
              <a:t>mémoire</a:t>
            </a:r>
            <a:r>
              <a:rPr lang="en-GB" altLang="fr-FR" sz="2200" dirty="0">
                <a:solidFill>
                  <a:srgbClr val="000000"/>
                </a:solidFill>
              </a:rPr>
              <a:t> </a:t>
            </a:r>
            <a:r>
              <a:rPr lang="en-GB" altLang="fr-FR" sz="2200" dirty="0" smtClean="0">
                <a:solidFill>
                  <a:srgbClr val="000000"/>
                </a:solidFill>
              </a:rPr>
              <a:t>physique</a:t>
            </a:r>
            <a:r>
              <a:rPr lang="en-GB" altLang="fr-FR" sz="2200" dirty="0">
                <a:solidFill>
                  <a:srgbClr val="000000"/>
                </a:solidFill>
              </a:rPr>
              <a:t>.</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26</a:t>
            </a:fld>
            <a:endParaRPr lang="fr-BE"/>
          </a:p>
        </p:txBody>
      </p:sp>
    </p:spTree>
    <p:extLst>
      <p:ext uri="{BB962C8B-B14F-4D97-AF65-F5344CB8AC3E}">
        <p14:creationId xmlns:p14="http://schemas.microsoft.com/office/powerpoint/2010/main" val="22799380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Interpréteur de Commandes</a:t>
            </a:r>
            <a:endParaRPr lang="fr-FR" dirty="0"/>
          </a:p>
        </p:txBody>
      </p:sp>
      <p:sp>
        <p:nvSpPr>
          <p:cNvPr id="3" name="Espace réservé du contenu 2"/>
          <p:cNvSpPr>
            <a:spLocks noGrp="1"/>
          </p:cNvSpPr>
          <p:nvPr>
            <p:ph idx="1"/>
          </p:nvPr>
        </p:nvSpPr>
        <p:spPr/>
        <p:txBody>
          <a:bodyPr>
            <a:normAutofit/>
          </a:bodyPr>
          <a:lstStyle/>
          <a:p>
            <a:pPr>
              <a:lnSpc>
                <a:spcPct val="90000"/>
              </a:lnSpc>
              <a:spcBef>
                <a:spcPts val="500"/>
              </a:spcBef>
              <a:buFont typeface="Times New Roman" pitchFamily="16" charset="0"/>
              <a:buChar char="•"/>
            </a:pPr>
            <a:r>
              <a:rPr lang="en-GB" altLang="fr-FR" sz="2400" dirty="0" err="1">
                <a:solidFill>
                  <a:srgbClr val="000000"/>
                </a:solidFill>
              </a:rPr>
              <a:t>L’interpréteur</a:t>
            </a:r>
            <a:r>
              <a:rPr lang="en-GB" altLang="fr-FR" sz="2400" dirty="0">
                <a:solidFill>
                  <a:srgbClr val="000000"/>
                </a:solidFill>
              </a:rPr>
              <a:t> de </a:t>
            </a:r>
            <a:r>
              <a:rPr lang="en-GB" altLang="fr-FR" sz="2400" dirty="0" err="1">
                <a:solidFill>
                  <a:srgbClr val="000000"/>
                </a:solidFill>
              </a:rPr>
              <a:t>commandes</a:t>
            </a:r>
            <a:r>
              <a:rPr lang="en-GB" altLang="fr-FR" sz="2400" dirty="0">
                <a:solidFill>
                  <a:srgbClr val="000000"/>
                </a:solidFill>
              </a:rPr>
              <a:t> </a:t>
            </a:r>
            <a:r>
              <a:rPr lang="en-GB" altLang="fr-FR" sz="2400" dirty="0" smtClean="0">
                <a:solidFill>
                  <a:srgbClr val="000000"/>
                </a:solidFill>
              </a:rPr>
              <a:t>(interface </a:t>
            </a:r>
            <a:r>
              <a:rPr lang="en-GB" altLang="fr-FR" sz="2400" dirty="0" err="1">
                <a:solidFill>
                  <a:srgbClr val="000000"/>
                </a:solidFill>
              </a:rPr>
              <a:t>utilisateur</a:t>
            </a:r>
            <a:r>
              <a:rPr lang="en-GB" altLang="fr-FR" sz="2400" dirty="0">
                <a:solidFill>
                  <a:srgbClr val="000000"/>
                </a:solidFill>
              </a:rPr>
              <a:t>/</a:t>
            </a:r>
            <a:r>
              <a:rPr lang="en-GB" altLang="fr-FR" sz="2400" dirty="0" err="1">
                <a:solidFill>
                  <a:srgbClr val="000000"/>
                </a:solidFill>
              </a:rPr>
              <a:t>système</a:t>
            </a:r>
            <a:r>
              <a:rPr lang="en-GB" altLang="fr-FR" sz="2400" dirty="0">
                <a:solidFill>
                  <a:srgbClr val="000000"/>
                </a:solidFill>
              </a:rPr>
              <a:t>) </a:t>
            </a:r>
            <a:r>
              <a:rPr lang="en-GB" altLang="fr-FR" sz="2400" dirty="0" smtClean="0">
                <a:solidFill>
                  <a:srgbClr val="000000"/>
                </a:solidFill>
              </a:rPr>
              <a:t>:</a:t>
            </a:r>
            <a:endParaRPr lang="en-GB" altLang="fr-FR" sz="2400" dirty="0">
              <a:solidFill>
                <a:srgbClr val="000000"/>
              </a:solidFill>
            </a:endParaRPr>
          </a:p>
          <a:p>
            <a:pPr lvl="1">
              <a:lnSpc>
                <a:spcPct val="90000"/>
              </a:lnSpc>
              <a:spcBef>
                <a:spcPts val="700"/>
              </a:spcBef>
              <a:buFont typeface="Times New Roman" pitchFamily="16" charset="0"/>
              <a:buChar char="–"/>
            </a:pPr>
            <a:endParaRPr lang="en-GB" altLang="fr-FR" sz="2400" dirty="0" smtClean="0">
              <a:solidFill>
                <a:srgbClr val="000000"/>
              </a:solidFill>
            </a:endParaRPr>
          </a:p>
          <a:p>
            <a:pPr lvl="1">
              <a:lnSpc>
                <a:spcPct val="90000"/>
              </a:lnSpc>
              <a:spcBef>
                <a:spcPts val="700"/>
              </a:spcBef>
              <a:buFont typeface="Times New Roman" pitchFamily="16" charset="0"/>
              <a:buChar char="–"/>
            </a:pPr>
            <a:r>
              <a:rPr lang="en-GB" altLang="fr-FR" sz="2400" dirty="0" err="1" smtClean="0">
                <a:solidFill>
                  <a:srgbClr val="000000"/>
                </a:solidFill>
              </a:rPr>
              <a:t>est</a:t>
            </a:r>
            <a:r>
              <a:rPr lang="en-GB" altLang="fr-FR" sz="2400" dirty="0" smtClean="0">
                <a:solidFill>
                  <a:srgbClr val="000000"/>
                </a:solidFill>
              </a:rPr>
              <a:t> </a:t>
            </a:r>
            <a:r>
              <a:rPr lang="en-GB" altLang="fr-FR" sz="2400" dirty="0" err="1">
                <a:solidFill>
                  <a:srgbClr val="000000"/>
                </a:solidFill>
              </a:rPr>
              <a:t>lancé</a:t>
            </a:r>
            <a:r>
              <a:rPr lang="en-GB" altLang="fr-FR" sz="2400" dirty="0">
                <a:solidFill>
                  <a:srgbClr val="000000"/>
                </a:solidFill>
              </a:rPr>
              <a:t> </a:t>
            </a:r>
            <a:r>
              <a:rPr lang="en-GB" altLang="fr-FR" sz="2400" dirty="0" err="1">
                <a:solidFill>
                  <a:srgbClr val="000000"/>
                </a:solidFill>
              </a:rPr>
              <a:t>dès</a:t>
            </a:r>
            <a:r>
              <a:rPr lang="en-GB" altLang="fr-FR" sz="2400" dirty="0">
                <a:solidFill>
                  <a:srgbClr val="000000"/>
                </a:solidFill>
              </a:rPr>
              <a:t> la connexion au </a:t>
            </a:r>
            <a:r>
              <a:rPr lang="en-GB" altLang="fr-FR" sz="2400" dirty="0" err="1">
                <a:solidFill>
                  <a:srgbClr val="000000"/>
                </a:solidFill>
              </a:rPr>
              <a:t>système</a:t>
            </a:r>
            <a:r>
              <a:rPr lang="en-GB" altLang="fr-FR" sz="2400" dirty="0">
                <a:solidFill>
                  <a:srgbClr val="000000"/>
                </a:solidFill>
              </a:rPr>
              <a:t> ;</a:t>
            </a:r>
          </a:p>
          <a:p>
            <a:pPr lvl="1">
              <a:lnSpc>
                <a:spcPct val="90000"/>
              </a:lnSpc>
              <a:spcBef>
                <a:spcPts val="700"/>
              </a:spcBef>
              <a:buFont typeface="Times New Roman" pitchFamily="16" charset="0"/>
              <a:buChar char="–"/>
            </a:pPr>
            <a:endParaRPr lang="en-GB" altLang="fr-FR" sz="2400" dirty="0" smtClean="0">
              <a:solidFill>
                <a:srgbClr val="000000"/>
              </a:solidFill>
            </a:endParaRPr>
          </a:p>
          <a:p>
            <a:pPr lvl="1">
              <a:lnSpc>
                <a:spcPct val="90000"/>
              </a:lnSpc>
              <a:spcBef>
                <a:spcPts val="700"/>
              </a:spcBef>
              <a:buFont typeface="Times New Roman" pitchFamily="16" charset="0"/>
              <a:buChar char="–"/>
            </a:pPr>
            <a:r>
              <a:rPr lang="en-GB" altLang="fr-FR" sz="2400" dirty="0" smtClean="0">
                <a:solidFill>
                  <a:srgbClr val="000000"/>
                </a:solidFill>
              </a:rPr>
              <a:t>invite </a:t>
            </a:r>
            <a:r>
              <a:rPr lang="en-GB" altLang="fr-FR" sz="2400" dirty="0" err="1">
                <a:solidFill>
                  <a:srgbClr val="000000"/>
                </a:solidFill>
              </a:rPr>
              <a:t>l’utilisateur</a:t>
            </a:r>
            <a:r>
              <a:rPr lang="en-GB" altLang="fr-FR" sz="2400" dirty="0">
                <a:solidFill>
                  <a:srgbClr val="000000"/>
                </a:solidFill>
              </a:rPr>
              <a:t> à </a:t>
            </a:r>
            <a:r>
              <a:rPr lang="en-GB" altLang="fr-FR" sz="2400" dirty="0" err="1">
                <a:solidFill>
                  <a:srgbClr val="000000"/>
                </a:solidFill>
              </a:rPr>
              <a:t>introduire</a:t>
            </a:r>
            <a:r>
              <a:rPr lang="en-GB" altLang="fr-FR" sz="2400" dirty="0">
                <a:solidFill>
                  <a:srgbClr val="000000"/>
                </a:solidFill>
              </a:rPr>
              <a:t> </a:t>
            </a:r>
            <a:r>
              <a:rPr lang="en-GB" altLang="fr-FR" sz="2400" dirty="0" err="1">
                <a:solidFill>
                  <a:srgbClr val="000000"/>
                </a:solidFill>
              </a:rPr>
              <a:t>une</a:t>
            </a:r>
            <a:r>
              <a:rPr lang="en-GB" altLang="fr-FR" sz="2400" dirty="0">
                <a:solidFill>
                  <a:srgbClr val="000000"/>
                </a:solidFill>
              </a:rPr>
              <a:t> </a:t>
            </a:r>
            <a:r>
              <a:rPr lang="en-GB" altLang="fr-FR" sz="2400" dirty="0" err="1">
                <a:solidFill>
                  <a:srgbClr val="000000"/>
                </a:solidFill>
              </a:rPr>
              <a:t>commande</a:t>
            </a:r>
            <a:r>
              <a:rPr lang="en-GB" altLang="fr-FR" sz="2400" dirty="0">
                <a:solidFill>
                  <a:srgbClr val="000000"/>
                </a:solidFill>
              </a:rPr>
              <a:t> ;</a:t>
            </a:r>
          </a:p>
          <a:p>
            <a:pPr lvl="1">
              <a:lnSpc>
                <a:spcPct val="90000"/>
              </a:lnSpc>
              <a:spcBef>
                <a:spcPts val="700"/>
              </a:spcBef>
              <a:buFont typeface="Times New Roman" pitchFamily="16" charset="0"/>
              <a:buChar char="–"/>
            </a:pPr>
            <a:endParaRPr lang="en-GB" altLang="fr-FR" sz="2400" dirty="0" smtClean="0">
              <a:solidFill>
                <a:srgbClr val="000000"/>
              </a:solidFill>
            </a:endParaRPr>
          </a:p>
          <a:p>
            <a:pPr lvl="1">
              <a:lnSpc>
                <a:spcPct val="90000"/>
              </a:lnSpc>
              <a:spcBef>
                <a:spcPts val="700"/>
              </a:spcBef>
              <a:buFont typeface="Times New Roman" pitchFamily="16" charset="0"/>
              <a:buChar char="–"/>
            </a:pPr>
            <a:r>
              <a:rPr lang="en-GB" altLang="fr-FR" sz="2400" dirty="0" err="1" smtClean="0">
                <a:solidFill>
                  <a:srgbClr val="000000"/>
                </a:solidFill>
              </a:rPr>
              <a:t>récupère</a:t>
            </a:r>
            <a:r>
              <a:rPr lang="en-GB" altLang="fr-FR" sz="2400" dirty="0" smtClean="0">
                <a:solidFill>
                  <a:srgbClr val="000000"/>
                </a:solidFill>
              </a:rPr>
              <a:t> </a:t>
            </a:r>
            <a:r>
              <a:rPr lang="en-GB" altLang="fr-FR" sz="2400" dirty="0" err="1">
                <a:solidFill>
                  <a:srgbClr val="000000"/>
                </a:solidFill>
              </a:rPr>
              <a:t>puis</a:t>
            </a:r>
            <a:r>
              <a:rPr lang="en-GB" altLang="fr-FR" sz="2400" dirty="0">
                <a:solidFill>
                  <a:srgbClr val="000000"/>
                </a:solidFill>
              </a:rPr>
              <a:t> </a:t>
            </a:r>
            <a:r>
              <a:rPr lang="en-GB" altLang="fr-FR" sz="2400" dirty="0" err="1">
                <a:solidFill>
                  <a:srgbClr val="000000"/>
                </a:solidFill>
              </a:rPr>
              <a:t>exécute</a:t>
            </a:r>
            <a:r>
              <a:rPr lang="en-GB" altLang="fr-FR" sz="2400" dirty="0">
                <a:solidFill>
                  <a:srgbClr val="000000"/>
                </a:solidFill>
              </a:rPr>
              <a:t> la </a:t>
            </a:r>
            <a:r>
              <a:rPr lang="en-GB" altLang="fr-FR" sz="2400" dirty="0" err="1">
                <a:solidFill>
                  <a:srgbClr val="000000"/>
                </a:solidFill>
              </a:rPr>
              <a:t>commande</a:t>
            </a:r>
            <a:r>
              <a:rPr lang="en-GB" altLang="fr-FR" sz="2400" dirty="0">
                <a:solidFill>
                  <a:srgbClr val="000000"/>
                </a:solidFill>
              </a:rPr>
              <a:t> par </a:t>
            </a:r>
            <a:r>
              <a:rPr lang="en-GB" altLang="fr-FR" sz="2400" dirty="0" err="1">
                <a:solidFill>
                  <a:srgbClr val="000000"/>
                </a:solidFill>
              </a:rPr>
              <a:t>combinaison</a:t>
            </a:r>
            <a:r>
              <a:rPr lang="en-GB" altLang="fr-FR" sz="2400" dirty="0">
                <a:solidFill>
                  <a:srgbClr val="000000"/>
                </a:solidFill>
              </a:rPr>
              <a:t> </a:t>
            </a:r>
            <a:r>
              <a:rPr lang="en-GB" altLang="fr-FR" sz="2400" dirty="0" err="1">
                <a:solidFill>
                  <a:srgbClr val="000000"/>
                </a:solidFill>
              </a:rPr>
              <a:t>d’appels</a:t>
            </a:r>
            <a:r>
              <a:rPr lang="en-GB" altLang="fr-FR" sz="2400" dirty="0">
                <a:solidFill>
                  <a:srgbClr val="000000"/>
                </a:solidFill>
              </a:rPr>
              <a:t> </a:t>
            </a:r>
            <a:r>
              <a:rPr lang="en-GB" altLang="fr-FR" sz="2400" dirty="0" err="1" smtClean="0">
                <a:solidFill>
                  <a:srgbClr val="000000"/>
                </a:solidFill>
              </a:rPr>
              <a:t>système</a:t>
            </a:r>
            <a:r>
              <a:rPr lang="en-GB" altLang="fr-FR" sz="2400" dirty="0" smtClean="0">
                <a:solidFill>
                  <a:srgbClr val="000000"/>
                </a:solidFill>
              </a:rPr>
              <a:t> et </a:t>
            </a:r>
            <a:r>
              <a:rPr lang="en-GB" altLang="fr-FR" sz="2400" dirty="0" err="1" smtClean="0">
                <a:solidFill>
                  <a:srgbClr val="000000"/>
                </a:solidFill>
              </a:rPr>
              <a:t>d’outils</a:t>
            </a:r>
            <a:r>
              <a:rPr lang="en-GB" altLang="fr-FR" sz="2400" dirty="0" smtClean="0">
                <a:solidFill>
                  <a:srgbClr val="000000"/>
                </a:solidFill>
              </a:rPr>
              <a:t> ;</a:t>
            </a:r>
            <a:endParaRPr lang="en-GB" altLang="fr-FR" sz="2400" dirty="0">
              <a:solidFill>
                <a:srgbClr val="000000"/>
              </a:solidFill>
            </a:endParaRPr>
          </a:p>
          <a:p>
            <a:pPr lvl="1">
              <a:lnSpc>
                <a:spcPct val="90000"/>
              </a:lnSpc>
              <a:spcBef>
                <a:spcPts val="700"/>
              </a:spcBef>
              <a:buFont typeface="Times New Roman" pitchFamily="16" charset="0"/>
              <a:buChar char="–"/>
            </a:pPr>
            <a:endParaRPr lang="en-GB" altLang="fr-FR" sz="2400" dirty="0" smtClean="0">
              <a:solidFill>
                <a:srgbClr val="000000"/>
              </a:solidFill>
            </a:endParaRPr>
          </a:p>
          <a:p>
            <a:pPr lvl="1">
              <a:lnSpc>
                <a:spcPct val="90000"/>
              </a:lnSpc>
              <a:spcBef>
                <a:spcPts val="700"/>
              </a:spcBef>
              <a:buFont typeface="Times New Roman" pitchFamily="16" charset="0"/>
              <a:buChar char="–"/>
            </a:pPr>
            <a:r>
              <a:rPr lang="en-GB" altLang="fr-FR" sz="2400" dirty="0" err="1" smtClean="0">
                <a:solidFill>
                  <a:srgbClr val="000000"/>
                </a:solidFill>
              </a:rPr>
              <a:t>affiche</a:t>
            </a:r>
            <a:r>
              <a:rPr lang="en-GB" altLang="fr-FR" sz="2400" dirty="0" smtClean="0">
                <a:solidFill>
                  <a:srgbClr val="000000"/>
                </a:solidFill>
              </a:rPr>
              <a:t> </a:t>
            </a:r>
            <a:r>
              <a:rPr lang="en-GB" altLang="fr-FR" sz="2400" dirty="0">
                <a:solidFill>
                  <a:srgbClr val="000000"/>
                </a:solidFill>
              </a:rPr>
              <a:t>les </a:t>
            </a:r>
            <a:r>
              <a:rPr lang="en-GB" altLang="fr-FR" sz="2400" dirty="0" err="1">
                <a:solidFill>
                  <a:srgbClr val="000000"/>
                </a:solidFill>
              </a:rPr>
              <a:t>résultats</a:t>
            </a:r>
            <a:r>
              <a:rPr lang="en-GB" altLang="fr-FR" sz="2400" dirty="0">
                <a:solidFill>
                  <a:srgbClr val="000000"/>
                </a:solidFill>
              </a:rPr>
              <a:t> </a:t>
            </a:r>
            <a:r>
              <a:rPr lang="en-GB" altLang="fr-FR" sz="2400" dirty="0" err="1">
                <a:solidFill>
                  <a:srgbClr val="000000"/>
                </a:solidFill>
              </a:rPr>
              <a:t>ou</a:t>
            </a:r>
            <a:r>
              <a:rPr lang="en-GB" altLang="fr-FR" sz="2400" dirty="0">
                <a:solidFill>
                  <a:srgbClr val="000000"/>
                </a:solidFill>
              </a:rPr>
              <a:t> les </a:t>
            </a:r>
            <a:r>
              <a:rPr lang="en-GB" altLang="fr-FR" sz="2400" dirty="0" err="1">
                <a:solidFill>
                  <a:srgbClr val="000000"/>
                </a:solidFill>
              </a:rPr>
              <a:t>erreurs</a:t>
            </a:r>
            <a:r>
              <a:rPr lang="en-GB" altLang="fr-FR" sz="2400" dirty="0">
                <a:solidFill>
                  <a:srgbClr val="000000"/>
                </a:solidFill>
              </a:rPr>
              <a:t> </a:t>
            </a:r>
            <a:r>
              <a:rPr lang="en-GB" altLang="fr-FR" sz="2400" dirty="0" err="1">
                <a:solidFill>
                  <a:srgbClr val="000000"/>
                </a:solidFill>
              </a:rPr>
              <a:t>puis</a:t>
            </a:r>
            <a:r>
              <a:rPr lang="en-GB" altLang="fr-FR" sz="2400" dirty="0">
                <a:solidFill>
                  <a:srgbClr val="000000"/>
                </a:solidFill>
              </a:rPr>
              <a:t> se met </a:t>
            </a:r>
            <a:r>
              <a:rPr lang="en-GB" altLang="fr-FR" sz="2400" dirty="0" err="1">
                <a:solidFill>
                  <a:srgbClr val="000000"/>
                </a:solidFill>
              </a:rPr>
              <a:t>en</a:t>
            </a:r>
            <a:r>
              <a:rPr lang="en-GB" altLang="fr-FR" sz="2400" dirty="0">
                <a:solidFill>
                  <a:srgbClr val="000000"/>
                </a:solidFill>
              </a:rPr>
              <a:t> </a:t>
            </a:r>
            <a:r>
              <a:rPr lang="en-GB" altLang="fr-FR" sz="2400" dirty="0" err="1">
                <a:solidFill>
                  <a:srgbClr val="000000"/>
                </a:solidFill>
              </a:rPr>
              <a:t>attente</a:t>
            </a:r>
            <a:r>
              <a:rPr lang="en-GB" altLang="fr-FR" sz="2400" dirty="0">
                <a:solidFill>
                  <a:srgbClr val="000000"/>
                </a:solidFill>
              </a:rPr>
              <a:t> de la </a:t>
            </a:r>
            <a:r>
              <a:rPr lang="en-GB" altLang="fr-FR" sz="2400" dirty="0" err="1">
                <a:solidFill>
                  <a:srgbClr val="000000"/>
                </a:solidFill>
              </a:rPr>
              <a:t>commande</a:t>
            </a:r>
            <a:r>
              <a:rPr lang="en-GB" altLang="fr-FR" sz="2400" dirty="0">
                <a:solidFill>
                  <a:srgbClr val="000000"/>
                </a:solidFill>
              </a:rPr>
              <a:t> </a:t>
            </a:r>
            <a:r>
              <a:rPr lang="en-GB" altLang="fr-FR" sz="2400" dirty="0" err="1">
                <a:solidFill>
                  <a:srgbClr val="000000"/>
                </a:solidFill>
              </a:rPr>
              <a:t>suivante</a:t>
            </a:r>
            <a:r>
              <a:rPr lang="en-GB" altLang="fr-FR" sz="2400" dirty="0">
                <a:solidFill>
                  <a:srgbClr val="000000"/>
                </a:solidFill>
              </a:rPr>
              <a:t>.  </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27</a:t>
            </a:fld>
            <a:endParaRPr lang="fr-BE"/>
          </a:p>
        </p:txBody>
      </p:sp>
    </p:spTree>
    <p:extLst>
      <p:ext uri="{BB962C8B-B14F-4D97-AF65-F5344CB8AC3E}">
        <p14:creationId xmlns:p14="http://schemas.microsoft.com/office/powerpoint/2010/main" val="14715318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Interpréteur de Commandes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28</a:t>
            </a:fld>
            <a:endParaRPr lang="fr-BE"/>
          </a:p>
        </p:txBody>
      </p:sp>
      <p:pic>
        <p:nvPicPr>
          <p:cNvPr id="5122" name="Picture 2" descr="C:\Users\Metalman\Desktop\invite_command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57" y="1262240"/>
            <a:ext cx="7152139" cy="360692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Metalman\Desktop\termina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824" y="2492896"/>
            <a:ext cx="6115313" cy="3850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3040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UNIX</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29</a:t>
            </a:fld>
            <a:endParaRPr lang="fr-BE"/>
          </a:p>
        </p:txBody>
      </p:sp>
      <p:sp>
        <p:nvSpPr>
          <p:cNvPr id="9" name="Rectangle 1"/>
          <p:cNvSpPr>
            <a:spLocks noChangeArrowheads="1"/>
          </p:cNvSpPr>
          <p:nvPr/>
        </p:nvSpPr>
        <p:spPr bwMode="auto">
          <a:xfrm>
            <a:off x="385763" y="2471738"/>
            <a:ext cx="4648200" cy="4018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marL="1371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spcBef>
                <a:spcPts val="500"/>
              </a:spcBef>
              <a:spcAft>
                <a:spcPts val="500"/>
              </a:spcAft>
              <a:buClrTx/>
              <a:buFontTx/>
              <a:buNone/>
            </a:pPr>
            <a:r>
              <a:rPr lang="en-GB" altLang="fr-FR" sz="1800" b="1" dirty="0">
                <a:solidFill>
                  <a:srgbClr val="000000"/>
                </a:solidFill>
                <a:latin typeface="+mn-lt"/>
              </a:rPr>
              <a:t>Unix </a:t>
            </a:r>
            <a:r>
              <a:rPr lang="en-GB" altLang="fr-FR" sz="1800" b="1" dirty="0" err="1">
                <a:solidFill>
                  <a:srgbClr val="000000"/>
                </a:solidFill>
                <a:latin typeface="+mn-lt"/>
              </a:rPr>
              <a:t>offre</a:t>
            </a:r>
            <a:r>
              <a:rPr lang="en-GB" altLang="fr-FR" sz="1800" b="1" dirty="0">
                <a:solidFill>
                  <a:srgbClr val="000000"/>
                </a:solidFill>
                <a:latin typeface="+mn-lt"/>
              </a:rPr>
              <a:t> </a:t>
            </a:r>
          </a:p>
          <a:p>
            <a:pPr>
              <a:lnSpc>
                <a:spcPct val="100000"/>
              </a:lnSpc>
              <a:spcBef>
                <a:spcPts val="500"/>
              </a:spcBef>
              <a:spcAft>
                <a:spcPts val="500"/>
              </a:spcAft>
              <a:buClrTx/>
              <a:buFontTx/>
              <a:buNone/>
            </a:pPr>
            <a:r>
              <a:rPr lang="en-GB" altLang="fr-FR" sz="1800" b="1" dirty="0">
                <a:solidFill>
                  <a:srgbClr val="000000"/>
                </a:solidFill>
                <a:latin typeface="+mn-lt"/>
              </a:rPr>
              <a:t>	un </a:t>
            </a:r>
            <a:r>
              <a:rPr lang="en-GB" altLang="fr-FR" sz="1800" b="1" dirty="0" err="1">
                <a:solidFill>
                  <a:srgbClr val="000000"/>
                </a:solidFill>
                <a:latin typeface="+mn-lt"/>
              </a:rPr>
              <a:t>langage</a:t>
            </a:r>
            <a:r>
              <a:rPr lang="en-GB" altLang="fr-FR" sz="1800" b="1" dirty="0">
                <a:solidFill>
                  <a:srgbClr val="000000"/>
                </a:solidFill>
                <a:latin typeface="+mn-lt"/>
              </a:rPr>
              <a:t> de </a:t>
            </a:r>
            <a:r>
              <a:rPr lang="en-GB" altLang="fr-FR" sz="1800" b="1" dirty="0" err="1">
                <a:solidFill>
                  <a:srgbClr val="000000"/>
                </a:solidFill>
                <a:latin typeface="+mn-lt"/>
              </a:rPr>
              <a:t>commande</a:t>
            </a:r>
            <a:r>
              <a:rPr lang="en-GB" altLang="fr-FR" sz="1800" dirty="0">
                <a:solidFill>
                  <a:srgbClr val="000000"/>
                </a:solidFill>
                <a:latin typeface="+mn-lt"/>
              </a:rPr>
              <a:t> </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a:t>
            </a:r>
            <a:r>
              <a:rPr lang="en-GB" altLang="fr-FR" sz="1800" dirty="0" err="1">
                <a:solidFill>
                  <a:srgbClr val="000000"/>
                </a:solidFill>
                <a:latin typeface="+mn-lt"/>
              </a:rPr>
              <a:t>séquentiel</a:t>
            </a:r>
            <a:r>
              <a:rPr lang="en-GB" altLang="fr-FR" sz="1800" dirty="0">
                <a:solidFill>
                  <a:srgbClr val="000000"/>
                </a:solidFill>
                <a:latin typeface="+mn-lt"/>
              </a:rPr>
              <a:t>, </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pseudo-</a:t>
            </a:r>
            <a:r>
              <a:rPr lang="en-GB" altLang="fr-FR" sz="1800" dirty="0" err="1">
                <a:solidFill>
                  <a:srgbClr val="000000"/>
                </a:solidFill>
                <a:latin typeface="+mn-lt"/>
              </a:rPr>
              <a:t>parallèle</a:t>
            </a:r>
            <a:r>
              <a:rPr lang="en-GB" altLang="fr-FR" sz="1800" dirty="0">
                <a:solidFill>
                  <a:srgbClr val="000000"/>
                </a:solidFill>
                <a:latin typeface="+mn-lt"/>
              </a:rPr>
              <a:t>, </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a:t>
            </a:r>
            <a:r>
              <a:rPr lang="en-GB" altLang="fr-FR" sz="1800" dirty="0" err="1">
                <a:solidFill>
                  <a:srgbClr val="000000"/>
                </a:solidFill>
                <a:latin typeface="+mn-lt"/>
              </a:rPr>
              <a:t>abréviations</a:t>
            </a:r>
            <a:r>
              <a:rPr lang="en-GB" altLang="fr-FR" sz="1800" dirty="0">
                <a:solidFill>
                  <a:srgbClr val="000000"/>
                </a:solidFill>
                <a:latin typeface="+mn-lt"/>
              </a:rPr>
              <a:t>, </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re-directions </a:t>
            </a:r>
            <a:r>
              <a:rPr lang="en-GB" altLang="fr-FR" sz="1800" dirty="0" err="1">
                <a:solidFill>
                  <a:srgbClr val="000000"/>
                </a:solidFill>
                <a:latin typeface="+mn-lt"/>
              </a:rPr>
              <a:t>d'entrée</a:t>
            </a:r>
            <a:r>
              <a:rPr lang="en-GB" altLang="fr-FR" sz="1800" dirty="0">
                <a:solidFill>
                  <a:srgbClr val="000000"/>
                </a:solidFill>
                <a:latin typeface="+mn-lt"/>
              </a:rPr>
              <a:t>-sorties,</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a:t>
            </a:r>
            <a:r>
              <a:rPr lang="en-GB" altLang="fr-FR" sz="1800" dirty="0" err="1">
                <a:solidFill>
                  <a:srgbClr val="000000"/>
                </a:solidFill>
                <a:latin typeface="+mn-lt"/>
              </a:rPr>
              <a:t>commandes</a:t>
            </a:r>
            <a:r>
              <a:rPr lang="en-GB" altLang="fr-FR" sz="1800" dirty="0">
                <a:solidFill>
                  <a:srgbClr val="000000"/>
                </a:solidFill>
                <a:latin typeface="+mn-lt"/>
              </a:rPr>
              <a:t> de base, </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programmes, </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communications, </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synchronisation...</a:t>
            </a:r>
          </a:p>
        </p:txBody>
      </p:sp>
      <p:sp>
        <p:nvSpPr>
          <p:cNvPr id="10" name="Text Box 2"/>
          <p:cNvSpPr txBox="1">
            <a:spLocks noChangeArrowheads="1"/>
          </p:cNvSpPr>
          <p:nvPr/>
        </p:nvSpPr>
        <p:spPr bwMode="auto">
          <a:xfrm>
            <a:off x="3707904" y="2936875"/>
            <a:ext cx="5283696" cy="30799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1pPr>
            <a:lvl2pPr marL="457200">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2pPr>
            <a:lvl3pPr marL="914400">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3pPr>
            <a:lvl4pPr marL="1371600">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4pPr>
            <a:lvl5pPr>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914400" algn="l"/>
                <a:tab pos="1362075" algn="l"/>
                <a:tab pos="1811338" algn="l"/>
                <a:tab pos="2260600" algn="l"/>
                <a:tab pos="2709863" algn="l"/>
                <a:tab pos="3159125" algn="l"/>
                <a:tab pos="3608388" algn="l"/>
                <a:tab pos="4057650" algn="l"/>
                <a:tab pos="4506913" algn="l"/>
                <a:tab pos="4956175" algn="l"/>
                <a:tab pos="5405438" algn="l"/>
                <a:tab pos="5854700" algn="l"/>
                <a:tab pos="6303963" algn="l"/>
                <a:tab pos="6753225" algn="l"/>
                <a:tab pos="7202488" algn="l"/>
                <a:tab pos="7651750" algn="l"/>
                <a:tab pos="8101013" algn="l"/>
                <a:tab pos="8550275" algn="l"/>
                <a:tab pos="8999538" algn="l"/>
                <a:tab pos="9448800" algn="l"/>
                <a:tab pos="9898063" algn="l"/>
              </a:tabLst>
              <a:defRPr sz="2400">
                <a:solidFill>
                  <a:srgbClr val="FFFFFF"/>
                </a:solidFill>
                <a:latin typeface="Times New Roman" pitchFamily="16" charset="0"/>
                <a:cs typeface="Arial Unicode MS" pitchFamily="32" charset="0"/>
              </a:defRPr>
            </a:lvl9pPr>
          </a:lstStyle>
          <a:p>
            <a:pPr lvl="2" indent="0">
              <a:lnSpc>
                <a:spcPct val="100000"/>
              </a:lnSpc>
              <a:spcBef>
                <a:spcPts val="500"/>
              </a:spcBef>
              <a:spcAft>
                <a:spcPts val="500"/>
              </a:spcAft>
              <a:buClrTx/>
              <a:buFontTx/>
              <a:buNone/>
            </a:pPr>
            <a:r>
              <a:rPr lang="en-GB" altLang="fr-FR" sz="1800" b="1" dirty="0" err="1">
                <a:solidFill>
                  <a:srgbClr val="000000"/>
                </a:solidFill>
                <a:latin typeface="+mn-lt"/>
              </a:rPr>
              <a:t>une</a:t>
            </a:r>
            <a:r>
              <a:rPr lang="en-GB" altLang="fr-FR" sz="1800" b="1" dirty="0">
                <a:solidFill>
                  <a:srgbClr val="000000"/>
                </a:solidFill>
                <a:latin typeface="+mn-lt"/>
              </a:rPr>
              <a:t> documentation </a:t>
            </a:r>
            <a:r>
              <a:rPr lang="en-GB" altLang="fr-FR" sz="1800" b="1" dirty="0" err="1">
                <a:solidFill>
                  <a:srgbClr val="000000"/>
                </a:solidFill>
                <a:latin typeface="+mn-lt"/>
              </a:rPr>
              <a:t>en</a:t>
            </a:r>
            <a:r>
              <a:rPr lang="en-GB" altLang="fr-FR" sz="1800" b="1" dirty="0">
                <a:solidFill>
                  <a:srgbClr val="000000"/>
                </a:solidFill>
                <a:latin typeface="+mn-lt"/>
              </a:rPr>
              <a:t> </a:t>
            </a:r>
            <a:r>
              <a:rPr lang="en-GB" altLang="fr-FR" sz="1800" b="1" dirty="0" err="1">
                <a:solidFill>
                  <a:srgbClr val="000000"/>
                </a:solidFill>
                <a:latin typeface="+mn-lt"/>
              </a:rPr>
              <a:t>ligne</a:t>
            </a:r>
            <a:r>
              <a:rPr lang="en-GB" altLang="fr-FR" sz="1800" dirty="0">
                <a:solidFill>
                  <a:srgbClr val="000000"/>
                </a:solidFill>
                <a:latin typeface="+mn-lt"/>
              </a:rPr>
              <a:t> </a:t>
            </a:r>
          </a:p>
          <a:p>
            <a:pPr>
              <a:lnSpc>
                <a:spcPct val="100000"/>
              </a:lnSpc>
              <a:spcBef>
                <a:spcPts val="500"/>
              </a:spcBef>
              <a:spcAft>
                <a:spcPts val="500"/>
              </a:spcAft>
              <a:buClrTx/>
              <a:buFontTx/>
              <a:buNone/>
            </a:pPr>
            <a:r>
              <a:rPr lang="en-GB" altLang="fr-FR" sz="1800" dirty="0">
                <a:solidFill>
                  <a:srgbClr val="000000"/>
                </a:solidFill>
                <a:latin typeface="+mn-lt"/>
              </a:rPr>
              <a:t>		</a:t>
            </a:r>
            <a:r>
              <a:rPr lang="en-GB" altLang="fr-FR" sz="1800" i="1" dirty="0">
                <a:solidFill>
                  <a:srgbClr val="000000"/>
                </a:solidFill>
                <a:latin typeface="+mn-lt"/>
              </a:rPr>
              <a:t>man</a:t>
            </a:r>
          </a:p>
          <a:p>
            <a:pPr lvl="1" indent="0">
              <a:lnSpc>
                <a:spcPct val="100000"/>
              </a:lnSpc>
              <a:spcBef>
                <a:spcPts val="500"/>
              </a:spcBef>
              <a:spcAft>
                <a:spcPts val="500"/>
              </a:spcAft>
              <a:buClrTx/>
              <a:buFontTx/>
              <a:buNone/>
            </a:pPr>
            <a:r>
              <a:rPr lang="en-GB" altLang="fr-FR" sz="1800" b="1" dirty="0">
                <a:solidFill>
                  <a:srgbClr val="000000"/>
                </a:solidFill>
                <a:latin typeface="+mn-lt"/>
              </a:rPr>
              <a:t>	des </a:t>
            </a:r>
            <a:r>
              <a:rPr lang="en-GB" altLang="fr-FR" sz="1800" b="1" dirty="0" err="1">
                <a:solidFill>
                  <a:srgbClr val="000000"/>
                </a:solidFill>
                <a:latin typeface="+mn-lt"/>
              </a:rPr>
              <a:t>utilitaires</a:t>
            </a:r>
            <a:r>
              <a:rPr lang="en-GB" altLang="fr-FR" sz="1800" dirty="0">
                <a:solidFill>
                  <a:srgbClr val="000000"/>
                </a:solidFill>
                <a:latin typeface="+mn-lt"/>
              </a:rPr>
              <a:t> </a:t>
            </a:r>
          </a:p>
          <a:p>
            <a:pPr lvl="3" indent="0">
              <a:lnSpc>
                <a:spcPct val="100000"/>
              </a:lnSpc>
              <a:spcBef>
                <a:spcPts val="500"/>
              </a:spcBef>
              <a:spcAft>
                <a:spcPts val="500"/>
              </a:spcAft>
              <a:buFont typeface="Symbol" pitchFamily="16" charset="2"/>
              <a:buChar char=""/>
            </a:pPr>
            <a:r>
              <a:rPr lang="en-GB" altLang="fr-FR" sz="1800" dirty="0" smtClean="0">
                <a:solidFill>
                  <a:srgbClr val="000000"/>
                </a:solidFill>
                <a:latin typeface="+mn-lt"/>
              </a:rPr>
              <a:t> </a:t>
            </a:r>
            <a:r>
              <a:rPr lang="en-GB" altLang="fr-FR" sz="1800" dirty="0" err="1" smtClean="0">
                <a:solidFill>
                  <a:srgbClr val="000000"/>
                </a:solidFill>
                <a:latin typeface="+mn-lt"/>
              </a:rPr>
              <a:t>traitement</a:t>
            </a:r>
            <a:r>
              <a:rPr lang="en-GB" altLang="fr-FR" sz="1800" dirty="0" smtClean="0">
                <a:solidFill>
                  <a:srgbClr val="000000"/>
                </a:solidFill>
                <a:latin typeface="+mn-lt"/>
              </a:rPr>
              <a:t> </a:t>
            </a:r>
            <a:r>
              <a:rPr lang="en-GB" altLang="fr-FR" sz="1800" dirty="0">
                <a:solidFill>
                  <a:srgbClr val="000000"/>
                </a:solidFill>
                <a:latin typeface="+mn-lt"/>
              </a:rPr>
              <a:t>de </a:t>
            </a:r>
            <a:r>
              <a:rPr lang="en-GB" altLang="fr-FR" sz="1800" dirty="0" err="1">
                <a:solidFill>
                  <a:srgbClr val="000000"/>
                </a:solidFill>
                <a:latin typeface="+mn-lt"/>
              </a:rPr>
              <a:t>texte</a:t>
            </a:r>
            <a:r>
              <a:rPr lang="en-GB" altLang="fr-FR" sz="1800" dirty="0">
                <a:solidFill>
                  <a:srgbClr val="000000"/>
                </a:solidFill>
                <a:latin typeface="+mn-lt"/>
              </a:rPr>
              <a:t> (</a:t>
            </a:r>
            <a:r>
              <a:rPr lang="en-GB" altLang="fr-FR" sz="1800" i="1" dirty="0" err="1">
                <a:solidFill>
                  <a:srgbClr val="000000"/>
                </a:solidFill>
                <a:latin typeface="+mn-lt"/>
              </a:rPr>
              <a:t>troff</a:t>
            </a:r>
            <a:r>
              <a:rPr lang="en-GB" altLang="fr-FR" sz="1800" i="1" dirty="0">
                <a:solidFill>
                  <a:srgbClr val="000000"/>
                </a:solidFill>
                <a:latin typeface="+mn-lt"/>
              </a:rPr>
              <a:t>, </a:t>
            </a:r>
            <a:r>
              <a:rPr lang="en-GB" altLang="fr-FR" sz="1800" i="1" dirty="0" err="1">
                <a:solidFill>
                  <a:srgbClr val="000000"/>
                </a:solidFill>
                <a:latin typeface="+mn-lt"/>
              </a:rPr>
              <a:t>nroff</a:t>
            </a:r>
            <a:r>
              <a:rPr lang="en-GB" altLang="fr-FR" sz="1800" i="1" dirty="0">
                <a:solidFill>
                  <a:srgbClr val="000000"/>
                </a:solidFill>
                <a:latin typeface="+mn-lt"/>
              </a:rPr>
              <a:t>, latex</a:t>
            </a:r>
            <a:r>
              <a:rPr lang="en-GB" altLang="fr-FR" sz="1800" dirty="0">
                <a:solidFill>
                  <a:srgbClr val="000000"/>
                </a:solidFill>
                <a:latin typeface="+mn-lt"/>
              </a:rPr>
              <a:t>)</a:t>
            </a:r>
          </a:p>
          <a:p>
            <a:pPr lvl="3" indent="0">
              <a:lnSpc>
                <a:spcPct val="100000"/>
              </a:lnSpc>
              <a:spcBef>
                <a:spcPts val="500"/>
              </a:spcBef>
              <a:spcAft>
                <a:spcPts val="500"/>
              </a:spcAft>
              <a:buFont typeface="Symbol" pitchFamily="16" charset="2"/>
              <a:buChar char=""/>
            </a:pPr>
            <a:r>
              <a:rPr lang="en-GB" altLang="fr-FR" sz="1800" dirty="0" smtClean="0">
                <a:solidFill>
                  <a:srgbClr val="000000"/>
                </a:solidFill>
                <a:latin typeface="+mn-lt"/>
              </a:rPr>
              <a:t> </a:t>
            </a:r>
            <a:r>
              <a:rPr lang="en-GB" altLang="fr-FR" sz="1800" dirty="0" err="1" smtClean="0">
                <a:solidFill>
                  <a:srgbClr val="000000"/>
                </a:solidFill>
                <a:latin typeface="+mn-lt"/>
              </a:rPr>
              <a:t>gestion</a:t>
            </a:r>
            <a:r>
              <a:rPr lang="en-GB" altLang="fr-FR" sz="1800" dirty="0" smtClean="0">
                <a:solidFill>
                  <a:srgbClr val="000000"/>
                </a:solidFill>
                <a:latin typeface="+mn-lt"/>
              </a:rPr>
              <a:t> </a:t>
            </a:r>
            <a:r>
              <a:rPr lang="en-GB" altLang="fr-FR" sz="1800" dirty="0" err="1">
                <a:solidFill>
                  <a:srgbClr val="000000"/>
                </a:solidFill>
                <a:latin typeface="+mn-lt"/>
              </a:rPr>
              <a:t>d'applications</a:t>
            </a:r>
            <a:r>
              <a:rPr lang="en-GB" altLang="fr-FR" sz="1800" dirty="0">
                <a:solidFill>
                  <a:srgbClr val="000000"/>
                </a:solidFill>
                <a:latin typeface="+mn-lt"/>
              </a:rPr>
              <a:t> (</a:t>
            </a:r>
            <a:r>
              <a:rPr lang="en-GB" altLang="fr-FR" sz="1800" i="1" dirty="0">
                <a:solidFill>
                  <a:srgbClr val="000000"/>
                </a:solidFill>
                <a:latin typeface="+mn-lt"/>
              </a:rPr>
              <a:t>make</a:t>
            </a:r>
            <a:r>
              <a:rPr lang="en-GB" altLang="fr-FR" sz="1800" dirty="0">
                <a:solidFill>
                  <a:srgbClr val="000000"/>
                </a:solidFill>
                <a:latin typeface="+mn-lt"/>
              </a:rPr>
              <a:t>)</a:t>
            </a:r>
          </a:p>
          <a:p>
            <a:pPr lvl="3" indent="0">
              <a:lnSpc>
                <a:spcPct val="100000"/>
              </a:lnSpc>
              <a:spcBef>
                <a:spcPts val="500"/>
              </a:spcBef>
              <a:spcAft>
                <a:spcPts val="500"/>
              </a:spcAft>
              <a:buClrTx/>
              <a:buFontTx/>
              <a:buNone/>
            </a:pPr>
            <a:endParaRPr lang="en-GB" altLang="fr-FR" sz="1800" dirty="0">
              <a:solidFill>
                <a:srgbClr val="000000"/>
              </a:solidFill>
              <a:latin typeface="+mn-lt"/>
            </a:endParaRPr>
          </a:p>
          <a:p>
            <a:pPr lvl="3" indent="0">
              <a:lnSpc>
                <a:spcPct val="100000"/>
              </a:lnSpc>
              <a:spcBef>
                <a:spcPts val="500"/>
              </a:spcBef>
              <a:spcAft>
                <a:spcPts val="500"/>
              </a:spcAft>
              <a:buFont typeface="Symbol" pitchFamily="16" charset="2"/>
              <a:buChar char=""/>
            </a:pPr>
            <a:r>
              <a:rPr lang="en-GB" altLang="fr-FR" sz="1800" dirty="0">
                <a:solidFill>
                  <a:srgbClr val="FF0000"/>
                </a:solidFill>
                <a:latin typeface="+mn-lt"/>
              </a:rPr>
              <a:t>Installation </a:t>
            </a:r>
            <a:r>
              <a:rPr lang="en-GB" altLang="fr-FR" sz="1800" dirty="0" err="1">
                <a:solidFill>
                  <a:srgbClr val="FF0000"/>
                </a:solidFill>
                <a:latin typeface="+mn-lt"/>
              </a:rPr>
              <a:t>cygwin</a:t>
            </a:r>
            <a:r>
              <a:rPr lang="en-GB" altLang="fr-FR" sz="1800" dirty="0">
                <a:solidFill>
                  <a:srgbClr val="FF0000"/>
                </a:solidFill>
                <a:latin typeface="+mn-lt"/>
              </a:rPr>
              <a:t> : http</a:t>
            </a:r>
            <a:r>
              <a:rPr lang="en-GB" altLang="fr-FR" sz="1800" dirty="0" smtClean="0">
                <a:solidFill>
                  <a:srgbClr val="FF0000"/>
                </a:solidFill>
                <a:latin typeface="+mn-lt"/>
              </a:rPr>
              <a:t>://cygwin.com</a:t>
            </a:r>
            <a:r>
              <a:rPr lang="en-GB" altLang="fr-FR" sz="1800" dirty="0">
                <a:solidFill>
                  <a:srgbClr val="FF0000"/>
                </a:solidFill>
                <a:latin typeface="+mn-lt"/>
              </a:rPr>
              <a:t>/</a:t>
            </a:r>
          </a:p>
        </p:txBody>
      </p:sp>
      <p:sp>
        <p:nvSpPr>
          <p:cNvPr id="11" name="Rectangle 3"/>
          <p:cNvSpPr>
            <a:spLocks noChangeArrowheads="1"/>
          </p:cNvSpPr>
          <p:nvPr/>
        </p:nvSpPr>
        <p:spPr bwMode="auto">
          <a:xfrm>
            <a:off x="393700" y="1052513"/>
            <a:ext cx="3467914" cy="11819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marL="1371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spcBef>
                <a:spcPts val="500"/>
              </a:spcBef>
              <a:spcAft>
                <a:spcPts val="500"/>
              </a:spcAft>
              <a:buClrTx/>
              <a:buFontTx/>
              <a:buNone/>
            </a:pPr>
            <a:r>
              <a:rPr lang="en-GB" altLang="fr-FR" sz="1800" b="1" dirty="0">
                <a:solidFill>
                  <a:srgbClr val="000000"/>
                </a:solidFill>
                <a:latin typeface="+mn-lt"/>
              </a:rPr>
              <a:t>Unix </a:t>
            </a:r>
            <a:r>
              <a:rPr lang="en-GB" altLang="fr-FR" sz="1800" b="1" dirty="0" err="1">
                <a:solidFill>
                  <a:srgbClr val="000000"/>
                </a:solidFill>
                <a:latin typeface="+mn-lt"/>
              </a:rPr>
              <a:t>est</a:t>
            </a:r>
            <a:r>
              <a:rPr lang="en-GB" altLang="fr-FR" sz="1800" b="1" dirty="0">
                <a:solidFill>
                  <a:srgbClr val="000000"/>
                </a:solidFill>
                <a:latin typeface="+mn-lt"/>
              </a:rPr>
              <a:t> un </a:t>
            </a:r>
            <a:r>
              <a:rPr lang="en-GB" altLang="fr-FR" sz="1800" b="1" dirty="0" err="1">
                <a:solidFill>
                  <a:srgbClr val="000000"/>
                </a:solidFill>
                <a:latin typeface="+mn-lt"/>
              </a:rPr>
              <a:t>système</a:t>
            </a:r>
            <a:r>
              <a:rPr lang="en-GB" altLang="fr-FR" sz="1800" b="1" dirty="0">
                <a:solidFill>
                  <a:srgbClr val="000000"/>
                </a:solidFill>
                <a:latin typeface="+mn-lt"/>
              </a:rPr>
              <a:t> </a:t>
            </a:r>
            <a:r>
              <a:rPr lang="en-GB" altLang="fr-FR" sz="1800" b="1" dirty="0" err="1">
                <a:solidFill>
                  <a:srgbClr val="000000"/>
                </a:solidFill>
                <a:latin typeface="+mn-lt"/>
              </a:rPr>
              <a:t>d'exploitation</a:t>
            </a:r>
            <a:endParaRPr lang="en-GB" altLang="fr-FR" sz="1800" b="1" dirty="0">
              <a:solidFill>
                <a:srgbClr val="000000"/>
              </a:solidFill>
              <a:latin typeface="+mn-lt"/>
            </a:endParaRP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a:t>
            </a:r>
            <a:r>
              <a:rPr lang="en-GB" altLang="fr-FR" sz="1800" dirty="0" err="1">
                <a:solidFill>
                  <a:srgbClr val="000000"/>
                </a:solidFill>
                <a:latin typeface="+mn-lt"/>
              </a:rPr>
              <a:t>interactif</a:t>
            </a:r>
            <a:r>
              <a:rPr lang="en-GB" altLang="fr-FR" sz="1800" dirty="0">
                <a:solidFill>
                  <a:srgbClr val="000000"/>
                </a:solidFill>
                <a:latin typeface="+mn-lt"/>
              </a:rPr>
              <a:t>,</a:t>
            </a: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multi-</a:t>
            </a:r>
            <a:r>
              <a:rPr lang="en-GB" altLang="fr-FR" sz="1800" dirty="0" err="1">
                <a:solidFill>
                  <a:srgbClr val="000000"/>
                </a:solidFill>
                <a:latin typeface="+mn-lt"/>
              </a:rPr>
              <a:t>utilisateurs</a:t>
            </a:r>
            <a:r>
              <a:rPr lang="en-GB" altLang="fr-FR" sz="1800" dirty="0">
                <a:solidFill>
                  <a:srgbClr val="000000"/>
                </a:solidFill>
                <a:latin typeface="+mn-lt"/>
              </a:rPr>
              <a:t>,</a:t>
            </a:r>
          </a:p>
        </p:txBody>
      </p:sp>
      <p:sp>
        <p:nvSpPr>
          <p:cNvPr id="12" name="Rectangle 5"/>
          <p:cNvSpPr>
            <a:spLocks noChangeArrowheads="1"/>
          </p:cNvSpPr>
          <p:nvPr/>
        </p:nvSpPr>
        <p:spPr bwMode="auto">
          <a:xfrm>
            <a:off x="4198938" y="1393825"/>
            <a:ext cx="4455364" cy="7767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1pPr>
            <a:lvl2pPr>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2pPr>
            <a:lvl3pPr>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3pPr>
            <a:lvl4pPr marL="1371600">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4pPr>
            <a:lvl5pPr>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1371600" algn="l"/>
                <a:tab pos="1819275" algn="l"/>
                <a:tab pos="2268538" algn="l"/>
                <a:tab pos="2717800" algn="l"/>
                <a:tab pos="3167063" algn="l"/>
                <a:tab pos="3616325" algn="l"/>
                <a:tab pos="4065588" algn="l"/>
                <a:tab pos="4514850" algn="l"/>
                <a:tab pos="4964113" algn="l"/>
                <a:tab pos="5413375" algn="l"/>
                <a:tab pos="5862638" algn="l"/>
                <a:tab pos="6311900" algn="l"/>
                <a:tab pos="6761163" algn="l"/>
                <a:tab pos="7210425" algn="l"/>
                <a:tab pos="7659688" algn="l"/>
                <a:tab pos="8108950" algn="l"/>
                <a:tab pos="8558213" algn="l"/>
                <a:tab pos="9007475" algn="l"/>
                <a:tab pos="9456738" algn="l"/>
                <a:tab pos="9906000" algn="l"/>
                <a:tab pos="10355263" algn="l"/>
              </a:tabLst>
              <a:defRPr sz="2400">
                <a:solidFill>
                  <a:srgbClr val="FFFFFF"/>
                </a:solidFill>
                <a:latin typeface="Times New Roman" pitchFamily="16" charset="0"/>
                <a:cs typeface="Arial Unicode MS" pitchFamily="32" charset="0"/>
              </a:defRPr>
            </a:lvl9pPr>
          </a:lstStyle>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a:t>
            </a:r>
            <a:r>
              <a:rPr lang="en-GB" altLang="fr-FR" sz="1800" dirty="0" err="1">
                <a:solidFill>
                  <a:srgbClr val="000000"/>
                </a:solidFill>
                <a:latin typeface="+mn-lt"/>
              </a:rPr>
              <a:t>multitâches</a:t>
            </a:r>
            <a:r>
              <a:rPr lang="en-GB" altLang="fr-FR" sz="1800" dirty="0">
                <a:solidFill>
                  <a:srgbClr val="000000"/>
                </a:solidFill>
                <a:latin typeface="+mn-lt"/>
              </a:rPr>
              <a:t>, à temps </a:t>
            </a:r>
            <a:r>
              <a:rPr lang="en-GB" altLang="fr-FR" sz="1800" dirty="0" err="1">
                <a:solidFill>
                  <a:srgbClr val="000000"/>
                </a:solidFill>
                <a:latin typeface="+mn-lt"/>
              </a:rPr>
              <a:t>partagé</a:t>
            </a:r>
            <a:endParaRPr lang="en-GB" altLang="fr-FR" sz="1800" dirty="0">
              <a:solidFill>
                <a:srgbClr val="000000"/>
              </a:solidFill>
              <a:latin typeface="+mn-lt"/>
            </a:endParaRPr>
          </a:p>
          <a:p>
            <a:pPr lvl="3" indent="0">
              <a:lnSpc>
                <a:spcPct val="100000"/>
              </a:lnSpc>
              <a:spcBef>
                <a:spcPts val="500"/>
              </a:spcBef>
              <a:spcAft>
                <a:spcPts val="500"/>
              </a:spcAft>
              <a:buFont typeface="Symbol" pitchFamily="16" charset="2"/>
              <a:buChar char=""/>
            </a:pPr>
            <a:r>
              <a:rPr lang="en-GB" altLang="fr-FR" sz="1800" dirty="0">
                <a:solidFill>
                  <a:srgbClr val="000000"/>
                </a:solidFill>
                <a:latin typeface="+mn-lt"/>
              </a:rPr>
              <a:t> multi-</a:t>
            </a:r>
            <a:r>
              <a:rPr lang="en-GB" altLang="fr-FR" sz="1800" dirty="0" err="1">
                <a:solidFill>
                  <a:srgbClr val="000000"/>
                </a:solidFill>
                <a:latin typeface="+mn-lt"/>
              </a:rPr>
              <a:t>langages</a:t>
            </a:r>
            <a:r>
              <a:rPr lang="en-GB" altLang="fr-FR" sz="1800" dirty="0">
                <a:solidFill>
                  <a:srgbClr val="000000"/>
                </a:solidFill>
                <a:latin typeface="+mn-lt"/>
              </a:rPr>
              <a:t>,</a:t>
            </a:r>
          </a:p>
        </p:txBody>
      </p:sp>
    </p:spTree>
    <p:extLst>
      <p:ext uri="{BB962C8B-B14F-4D97-AF65-F5344CB8AC3E}">
        <p14:creationId xmlns:p14="http://schemas.microsoft.com/office/powerpoint/2010/main" val="24343983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a:xfrm>
            <a:off x="323528" y="1600200"/>
            <a:ext cx="8496944" cy="4525963"/>
          </a:xfrm>
        </p:spPr>
        <p:txBody>
          <a:bodyPr anchor="ctr"/>
          <a:lstStyle/>
          <a:p>
            <a:pPr marL="0" indent="0" algn="ctr">
              <a:buNone/>
            </a:pPr>
            <a:r>
              <a:rPr lang="fr-FR" i="1" dirty="0" smtClean="0"/>
              <a:t>Comment développer des applications ?</a:t>
            </a:r>
          </a:p>
          <a:p>
            <a:pPr marL="0" indent="0" algn="ctr">
              <a:buNone/>
            </a:pPr>
            <a:endParaRPr lang="fr-FR" dirty="0"/>
          </a:p>
          <a:p>
            <a:pPr marL="0" indent="0" algn="ctr">
              <a:buNone/>
            </a:pPr>
            <a:r>
              <a:rPr lang="fr-FR" sz="2800" dirty="0" smtClean="0"/>
              <a:t>…en lisant la doc des composants…</a:t>
            </a:r>
          </a:p>
          <a:p>
            <a:pPr marL="0" indent="0" algn="ctr">
              <a:buNone/>
            </a:pPr>
            <a:endParaRPr lang="fr-FR" dirty="0"/>
          </a:p>
          <a:p>
            <a:pPr marL="0" indent="0" algn="ctr">
              <a:buNone/>
            </a:pPr>
            <a:r>
              <a:rPr lang="fr-FR" sz="2800" dirty="0" smtClean="0"/>
              <a:t>…donc créer des applications dépendantes du matériel…</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a:t>
            </a:fld>
            <a:endParaRPr lang="fr-BE"/>
          </a:p>
        </p:txBody>
      </p:sp>
    </p:spTree>
    <p:extLst>
      <p:ext uri="{BB962C8B-B14F-4D97-AF65-F5344CB8AC3E}">
        <p14:creationId xmlns:p14="http://schemas.microsoft.com/office/powerpoint/2010/main" val="35476781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UNIX : Historique</a:t>
            </a:r>
            <a:endParaRPr lang="fr-FR" dirty="0"/>
          </a:p>
        </p:txBody>
      </p:sp>
      <p:pic>
        <p:nvPicPr>
          <p:cNvPr id="7" name="Espace réservé du contenu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12" y="2348880"/>
            <a:ext cx="9217026" cy="2448272"/>
          </a:xfrm>
        </p:spPr>
      </p:pic>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30</a:t>
            </a:fld>
            <a:endParaRPr lang="fr-BE"/>
          </a:p>
        </p:txBody>
      </p:sp>
      <p:sp>
        <p:nvSpPr>
          <p:cNvPr id="8" name="ZoneTexte 7"/>
          <p:cNvSpPr txBox="1"/>
          <p:nvPr/>
        </p:nvSpPr>
        <p:spPr>
          <a:xfrm>
            <a:off x="3635896" y="6021288"/>
            <a:ext cx="1944216" cy="369332"/>
          </a:xfrm>
          <a:prstGeom prst="rect">
            <a:avLst/>
          </a:prstGeom>
          <a:noFill/>
        </p:spPr>
        <p:txBody>
          <a:bodyPr wrap="square" rtlCol="0">
            <a:spAutoFit/>
          </a:bodyPr>
          <a:lstStyle/>
          <a:p>
            <a:r>
              <a:rPr lang="fr-FR" dirty="0" smtClean="0"/>
              <a:t>(merci </a:t>
            </a:r>
            <a:r>
              <a:rPr lang="fr-FR" dirty="0" err="1" smtClean="0"/>
              <a:t>Wikipedia</a:t>
            </a:r>
            <a:r>
              <a:rPr lang="fr-FR" dirty="0" smtClean="0"/>
              <a:t>)</a:t>
            </a:r>
            <a:endParaRPr lang="fr-FR" dirty="0"/>
          </a:p>
        </p:txBody>
      </p:sp>
      <p:sp>
        <p:nvSpPr>
          <p:cNvPr id="9" name="ZoneTexte 8"/>
          <p:cNvSpPr txBox="1"/>
          <p:nvPr/>
        </p:nvSpPr>
        <p:spPr>
          <a:xfrm>
            <a:off x="4490991" y="1763524"/>
            <a:ext cx="3105345" cy="369332"/>
          </a:xfrm>
          <a:prstGeom prst="rect">
            <a:avLst/>
          </a:prstGeom>
          <a:noFill/>
        </p:spPr>
        <p:txBody>
          <a:bodyPr wrap="square" rtlCol="0">
            <a:spAutoFit/>
          </a:bodyPr>
          <a:lstStyle/>
          <a:p>
            <a:r>
              <a:rPr lang="fr-FR" dirty="0" smtClean="0"/>
              <a:t>UNIX privé/industrie (Bell </a:t>
            </a:r>
            <a:r>
              <a:rPr lang="fr-FR" dirty="0" err="1" smtClean="0"/>
              <a:t>Labs</a:t>
            </a:r>
            <a:r>
              <a:rPr lang="fr-FR" dirty="0"/>
              <a:t>)</a:t>
            </a:r>
            <a:r>
              <a:rPr lang="fr-FR" dirty="0" smtClean="0"/>
              <a:t> </a:t>
            </a:r>
            <a:endParaRPr lang="fr-FR" dirty="0"/>
          </a:p>
        </p:txBody>
      </p:sp>
      <p:sp>
        <p:nvSpPr>
          <p:cNvPr id="10" name="ZoneTexte 9"/>
          <p:cNvSpPr txBox="1"/>
          <p:nvPr/>
        </p:nvSpPr>
        <p:spPr>
          <a:xfrm>
            <a:off x="4049942" y="5147900"/>
            <a:ext cx="2898322" cy="369332"/>
          </a:xfrm>
          <a:prstGeom prst="rect">
            <a:avLst/>
          </a:prstGeom>
          <a:noFill/>
        </p:spPr>
        <p:txBody>
          <a:bodyPr wrap="square" rtlCol="0">
            <a:spAutoFit/>
          </a:bodyPr>
          <a:lstStyle/>
          <a:p>
            <a:r>
              <a:rPr lang="fr-FR" dirty="0" smtClean="0"/>
              <a:t>UNIX universitaire (Berkeley)</a:t>
            </a:r>
            <a:endParaRPr lang="fr-FR" dirty="0"/>
          </a:p>
        </p:txBody>
      </p:sp>
      <p:cxnSp>
        <p:nvCxnSpPr>
          <p:cNvPr id="12" name="Connecteur droit 11"/>
          <p:cNvCxnSpPr>
            <a:stCxn id="9" idx="2"/>
          </p:cNvCxnSpPr>
          <p:nvPr/>
        </p:nvCxnSpPr>
        <p:spPr>
          <a:xfrm>
            <a:off x="6043664" y="2132856"/>
            <a:ext cx="1408656"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Connecteur droit 12"/>
          <p:cNvCxnSpPr>
            <a:stCxn id="10" idx="0"/>
          </p:cNvCxnSpPr>
          <p:nvPr/>
        </p:nvCxnSpPr>
        <p:spPr>
          <a:xfrm flipV="1">
            <a:off x="5499103" y="4797152"/>
            <a:ext cx="1248889" cy="350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611560" y="2204864"/>
            <a:ext cx="3132348" cy="369332"/>
          </a:xfrm>
          <a:prstGeom prst="rect">
            <a:avLst/>
          </a:prstGeom>
          <a:noFill/>
        </p:spPr>
        <p:txBody>
          <a:bodyPr wrap="square" rtlCol="0">
            <a:spAutoFit/>
          </a:bodyPr>
          <a:lstStyle/>
          <a:p>
            <a:r>
              <a:rPr lang="fr-FR" dirty="0" smtClean="0"/>
              <a:t>Université Berkeley &amp; Bell </a:t>
            </a:r>
            <a:r>
              <a:rPr lang="fr-FR" dirty="0" err="1" smtClean="0"/>
              <a:t>Labs</a:t>
            </a:r>
            <a:endParaRPr lang="fr-FR" dirty="0"/>
          </a:p>
        </p:txBody>
      </p:sp>
      <p:cxnSp>
        <p:nvCxnSpPr>
          <p:cNvPr id="26" name="Connecteur droit 25"/>
          <p:cNvCxnSpPr>
            <a:stCxn id="17" idx="2"/>
          </p:cNvCxnSpPr>
          <p:nvPr/>
        </p:nvCxnSpPr>
        <p:spPr>
          <a:xfrm>
            <a:off x="2177734" y="2574196"/>
            <a:ext cx="234026" cy="6387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311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31</a:t>
            </a:fld>
            <a:endParaRPr lang="fr-BE"/>
          </a:p>
        </p:txBody>
      </p:sp>
      <p:pic>
        <p:nvPicPr>
          <p:cNvPr id="14" name="Espace réservé du contenu 1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755" y="44624"/>
            <a:ext cx="9769331" cy="6768752"/>
          </a:xfrm>
        </p:spPr>
      </p:pic>
      <p:sp>
        <p:nvSpPr>
          <p:cNvPr id="8" name="ZoneTexte 7"/>
          <p:cNvSpPr txBox="1"/>
          <p:nvPr/>
        </p:nvSpPr>
        <p:spPr>
          <a:xfrm>
            <a:off x="7199784" y="1052736"/>
            <a:ext cx="1944216" cy="369332"/>
          </a:xfrm>
          <a:prstGeom prst="rect">
            <a:avLst/>
          </a:prstGeom>
          <a:noFill/>
        </p:spPr>
        <p:txBody>
          <a:bodyPr wrap="square" rtlCol="0">
            <a:spAutoFit/>
          </a:bodyPr>
          <a:lstStyle/>
          <a:p>
            <a:pPr algn="ctr"/>
            <a:r>
              <a:rPr lang="fr-FR" dirty="0" smtClean="0"/>
              <a:t>(merci </a:t>
            </a:r>
            <a:r>
              <a:rPr lang="fr-FR" dirty="0" err="1" smtClean="0"/>
              <a:t>Wikipedia</a:t>
            </a:r>
            <a:r>
              <a:rPr lang="fr-FR" dirty="0" smtClean="0"/>
              <a:t>)</a:t>
            </a:r>
            <a:endParaRPr lang="fr-FR" dirty="0"/>
          </a:p>
        </p:txBody>
      </p:sp>
    </p:spTree>
    <p:extLst>
      <p:ext uri="{BB962C8B-B14F-4D97-AF65-F5344CB8AC3E}">
        <p14:creationId xmlns:p14="http://schemas.microsoft.com/office/powerpoint/2010/main" val="268866361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UNIX &amp; Linux</a:t>
            </a:r>
            <a:endParaRPr lang="fr-FR" dirty="0"/>
          </a:p>
        </p:txBody>
      </p:sp>
      <p:sp>
        <p:nvSpPr>
          <p:cNvPr id="3" name="Espace réservé du contenu 2"/>
          <p:cNvSpPr>
            <a:spLocks noGrp="1"/>
          </p:cNvSpPr>
          <p:nvPr>
            <p:ph idx="1"/>
          </p:nvPr>
        </p:nvSpPr>
        <p:spPr/>
        <p:txBody>
          <a:bodyPr/>
          <a:lstStyle/>
          <a:p>
            <a:r>
              <a:rPr lang="fr-FR" dirty="0" smtClean="0"/>
              <a:t>UNIX : OS d’origine</a:t>
            </a:r>
          </a:p>
          <a:p>
            <a:pPr lvl="1"/>
            <a:r>
              <a:rPr lang="fr-FR" dirty="0" smtClean="0"/>
              <a:t>A donné des standards POSIX et SUS</a:t>
            </a:r>
          </a:p>
          <a:p>
            <a:endParaRPr lang="fr-FR" dirty="0"/>
          </a:p>
          <a:p>
            <a:r>
              <a:rPr lang="fr-FR" dirty="0" err="1" smtClean="0"/>
              <a:t>Minix</a:t>
            </a:r>
            <a:r>
              <a:rPr lang="fr-FR" dirty="0" smtClean="0"/>
              <a:t> : copie « faite maison » d’UNIX</a:t>
            </a:r>
          </a:p>
          <a:p>
            <a:pPr lvl="1"/>
            <a:r>
              <a:rPr lang="fr-FR" dirty="0" smtClean="0"/>
              <a:t>Créé pour des TP et projets</a:t>
            </a:r>
          </a:p>
          <a:p>
            <a:endParaRPr lang="fr-FR" dirty="0"/>
          </a:p>
          <a:p>
            <a:r>
              <a:rPr lang="fr-FR" dirty="0" smtClean="0"/>
              <a:t>Linux : </a:t>
            </a:r>
            <a:r>
              <a:rPr lang="fr-FR" dirty="0" err="1" smtClean="0"/>
              <a:t>kernel</a:t>
            </a:r>
            <a:r>
              <a:rPr lang="fr-FR" dirty="0" smtClean="0"/>
              <a:t> « copié » du projet </a:t>
            </a:r>
            <a:r>
              <a:rPr lang="fr-FR" dirty="0" err="1" smtClean="0"/>
              <a:t>Minix</a:t>
            </a:r>
            <a:endParaRPr lang="fr-FR" dirty="0" smtClean="0"/>
          </a:p>
          <a:p>
            <a:pPr lvl="1"/>
            <a:r>
              <a:rPr lang="fr-FR" dirty="0" smtClean="0"/>
              <a:t>Ne contient qu’un </a:t>
            </a:r>
            <a:r>
              <a:rPr lang="fr-FR" dirty="0" err="1" smtClean="0"/>
              <a:t>kernel</a:t>
            </a:r>
            <a:r>
              <a:rPr lang="fr-FR" dirty="0" smtClean="0"/>
              <a:t>… pas de logiciels</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32</a:t>
            </a:fld>
            <a:endParaRPr lang="fr-BE"/>
          </a:p>
        </p:txBody>
      </p:sp>
    </p:spTree>
    <p:extLst>
      <p:ext uri="{BB962C8B-B14F-4D97-AF65-F5344CB8AC3E}">
        <p14:creationId xmlns:p14="http://schemas.microsoft.com/office/powerpoint/2010/main" val="15582579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UNIX &amp; Linux</a:t>
            </a:r>
            <a:endParaRPr lang="fr-FR" dirty="0"/>
          </a:p>
        </p:txBody>
      </p:sp>
      <p:sp>
        <p:nvSpPr>
          <p:cNvPr id="3" name="Espace réservé du contenu 2"/>
          <p:cNvSpPr>
            <a:spLocks noGrp="1"/>
          </p:cNvSpPr>
          <p:nvPr>
            <p:ph idx="1"/>
          </p:nvPr>
        </p:nvSpPr>
        <p:spPr/>
        <p:txBody>
          <a:bodyPr>
            <a:normAutofit/>
          </a:bodyPr>
          <a:lstStyle/>
          <a:p>
            <a:r>
              <a:rPr lang="fr-FR" dirty="0" smtClean="0"/>
              <a:t>GNU : (Gnu </a:t>
            </a:r>
            <a:r>
              <a:rPr lang="fr-FR" dirty="0" err="1" smtClean="0"/>
              <a:t>is</a:t>
            </a:r>
            <a:r>
              <a:rPr lang="fr-FR" dirty="0" smtClean="0"/>
              <a:t> Not Unix)</a:t>
            </a:r>
          </a:p>
          <a:p>
            <a:pPr lvl="1"/>
            <a:r>
              <a:rPr lang="fr-FR" dirty="0" smtClean="0"/>
              <a:t>Type de licence demandant à ce que les sources des logiciels soient fournies « avec » le logiciel</a:t>
            </a:r>
          </a:p>
          <a:p>
            <a:pPr lvl="1"/>
            <a:r>
              <a:rPr lang="fr-FR" dirty="0" smtClean="0"/>
              <a:t>Ensemble des programmes UNIX recodés « avec » leurs sources accessibles</a:t>
            </a:r>
          </a:p>
          <a:p>
            <a:endParaRPr lang="fr-FR" dirty="0"/>
          </a:p>
          <a:p>
            <a:r>
              <a:rPr lang="fr-FR" dirty="0" smtClean="0"/>
              <a:t>GNU/Linux : </a:t>
            </a:r>
            <a:r>
              <a:rPr lang="fr-FR" dirty="0" err="1" smtClean="0"/>
              <a:t>kernel</a:t>
            </a:r>
            <a:r>
              <a:rPr lang="fr-FR" dirty="0" smtClean="0"/>
              <a:t> Linux + programmes GNU</a:t>
            </a:r>
          </a:p>
          <a:p>
            <a:pPr lvl="1"/>
            <a:r>
              <a:rPr lang="fr-FR" dirty="0" smtClean="0"/>
              <a:t>Est un système d’exploitation complet</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33</a:t>
            </a:fld>
            <a:endParaRPr lang="fr-BE"/>
          </a:p>
        </p:txBody>
      </p:sp>
    </p:spTree>
    <p:extLst>
      <p:ext uri="{BB962C8B-B14F-4D97-AF65-F5344CB8AC3E}">
        <p14:creationId xmlns:p14="http://schemas.microsoft.com/office/powerpoint/2010/main" val="4820305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600" dirty="0" smtClean="0"/>
              <a:t>UNIX :</a:t>
            </a:r>
            <a:br>
              <a:rPr lang="fr-FR" sz="3600" dirty="0" smtClean="0"/>
            </a:br>
            <a:r>
              <a:rPr lang="fr-FR" sz="3600" dirty="0" smtClean="0"/>
              <a:t>Système Multi-Utilisateurs et </a:t>
            </a:r>
            <a:r>
              <a:rPr lang="fr-FR" sz="3600" dirty="0" err="1" smtClean="0"/>
              <a:t>Multi-Tâches</a:t>
            </a:r>
            <a:endParaRPr lang="fr-FR" sz="3600"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34</a:t>
            </a:fld>
            <a:endParaRPr lang="fr-BE"/>
          </a:p>
        </p:txBody>
      </p:sp>
      <p:sp>
        <p:nvSpPr>
          <p:cNvPr id="13" name="Rectangle 1"/>
          <p:cNvSpPr>
            <a:spLocks noGrp="1" noChangeArrowheads="1"/>
          </p:cNvSpPr>
          <p:nvPr>
            <p:ph idx="1"/>
          </p:nvPr>
        </p:nvSpPr>
        <p:spPr bwMode="auto">
          <a:xfrm>
            <a:off x="251520" y="1524678"/>
            <a:ext cx="8640960" cy="49286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 pos="10321925" algn="l"/>
                <a:tab pos="10779125" algn="l"/>
                <a:tab pos="10779125" algn="l"/>
                <a:tab pos="10780713" algn="l"/>
              </a:tabLst>
              <a:defRPr sz="2400">
                <a:solidFill>
                  <a:srgbClr val="FFFFFF"/>
                </a:solidFill>
                <a:latin typeface="Times New Roman" pitchFamily="16" charset="0"/>
                <a:cs typeface="Arial Unicode MS" pitchFamily="32" charset="0"/>
              </a:defRPr>
            </a:lvl9pPr>
          </a:lstStyle>
          <a:p>
            <a:pPr>
              <a:lnSpc>
                <a:spcPct val="130000"/>
              </a:lnSpc>
              <a:spcBef>
                <a:spcPts val="500"/>
              </a:spcBef>
              <a:spcAft>
                <a:spcPts val="500"/>
              </a:spcAft>
              <a:buClrTx/>
              <a:buFontTx/>
              <a:buNone/>
            </a:pPr>
            <a:r>
              <a:rPr lang="en-GB" altLang="fr-FR" sz="1800" dirty="0">
                <a:solidFill>
                  <a:srgbClr val="000000"/>
                </a:solidFill>
                <a:latin typeface="+mn-lt"/>
              </a:rPr>
              <a:t>	</a:t>
            </a:r>
            <a:r>
              <a:rPr lang="en-GB" altLang="fr-FR" sz="1800" b="1" dirty="0">
                <a:solidFill>
                  <a:srgbClr val="000000"/>
                </a:solidFill>
                <a:latin typeface="+mn-lt"/>
              </a:rPr>
              <a:t>Multi-</a:t>
            </a:r>
            <a:r>
              <a:rPr lang="en-GB" altLang="fr-FR" sz="1800" b="1" dirty="0" err="1">
                <a:solidFill>
                  <a:srgbClr val="000000"/>
                </a:solidFill>
                <a:latin typeface="+mn-lt"/>
              </a:rPr>
              <a:t>utilisateurs</a:t>
            </a:r>
            <a:endParaRPr lang="en-GB" altLang="fr-FR" sz="1800" b="1" dirty="0">
              <a:solidFill>
                <a:srgbClr val="000000"/>
              </a:solidFill>
              <a:latin typeface="+mn-lt"/>
            </a:endParaRPr>
          </a:p>
          <a:p>
            <a:pPr>
              <a:lnSpc>
                <a:spcPct val="130000"/>
              </a:lnSpc>
              <a:spcBef>
                <a:spcPts val="500"/>
              </a:spcBef>
              <a:spcAft>
                <a:spcPts val="500"/>
              </a:spcAft>
              <a:buClrTx/>
              <a:buFontTx/>
              <a:buNone/>
            </a:pPr>
            <a:r>
              <a:rPr lang="en-GB" altLang="fr-FR" sz="1800" dirty="0" err="1">
                <a:solidFill>
                  <a:srgbClr val="000000"/>
                </a:solidFill>
                <a:latin typeface="+mn-lt"/>
              </a:rPr>
              <a:t>Plusieurs</a:t>
            </a:r>
            <a:r>
              <a:rPr lang="en-GB" altLang="fr-FR" sz="1800" dirty="0">
                <a:solidFill>
                  <a:srgbClr val="000000"/>
                </a:solidFill>
                <a:latin typeface="+mn-lt"/>
              </a:rPr>
              <a:t> </a:t>
            </a:r>
            <a:r>
              <a:rPr lang="en-GB" altLang="fr-FR" sz="1800" dirty="0" err="1">
                <a:solidFill>
                  <a:srgbClr val="000000"/>
                </a:solidFill>
                <a:latin typeface="+mn-lt"/>
              </a:rPr>
              <a:t>utilisateurs</a:t>
            </a:r>
            <a:r>
              <a:rPr lang="en-GB" altLang="fr-FR" sz="1800" dirty="0">
                <a:solidFill>
                  <a:srgbClr val="000000"/>
                </a:solidFill>
                <a:latin typeface="+mn-lt"/>
              </a:rPr>
              <a:t> se </a:t>
            </a:r>
            <a:r>
              <a:rPr lang="en-GB" altLang="fr-FR" sz="1800" dirty="0" err="1">
                <a:solidFill>
                  <a:srgbClr val="000000"/>
                </a:solidFill>
                <a:latin typeface="+mn-lt"/>
              </a:rPr>
              <a:t>partagent</a:t>
            </a:r>
            <a:r>
              <a:rPr lang="en-GB" altLang="fr-FR" sz="1800" dirty="0">
                <a:solidFill>
                  <a:srgbClr val="000000"/>
                </a:solidFill>
                <a:latin typeface="+mn-lt"/>
              </a:rPr>
              <a:t> les </a:t>
            </a:r>
            <a:r>
              <a:rPr lang="en-GB" altLang="fr-FR" sz="1800" dirty="0" err="1">
                <a:solidFill>
                  <a:srgbClr val="000000"/>
                </a:solidFill>
                <a:latin typeface="+mn-lt"/>
              </a:rPr>
              <a:t>ressources</a:t>
            </a:r>
            <a:r>
              <a:rPr lang="en-GB" altLang="fr-FR" sz="1800" dirty="0">
                <a:solidFill>
                  <a:srgbClr val="000000"/>
                </a:solidFill>
                <a:latin typeface="+mn-lt"/>
              </a:rPr>
              <a:t> du </a:t>
            </a:r>
            <a:r>
              <a:rPr lang="en-GB" altLang="fr-FR" sz="1800" dirty="0" err="1">
                <a:solidFill>
                  <a:srgbClr val="000000"/>
                </a:solidFill>
                <a:latin typeface="+mn-lt"/>
              </a:rPr>
              <a:t>système</a:t>
            </a:r>
            <a:r>
              <a:rPr lang="en-GB" altLang="fr-FR" sz="1800" dirty="0">
                <a:solidFill>
                  <a:srgbClr val="000000"/>
                </a:solidFill>
                <a:latin typeface="+mn-lt"/>
              </a:rPr>
              <a:t> </a:t>
            </a:r>
            <a:r>
              <a:rPr lang="en-GB" altLang="fr-FR" sz="1800" dirty="0" err="1">
                <a:solidFill>
                  <a:srgbClr val="000000"/>
                </a:solidFill>
                <a:latin typeface="+mn-lt"/>
              </a:rPr>
              <a:t>dans</a:t>
            </a:r>
            <a:r>
              <a:rPr lang="en-GB" altLang="fr-FR" sz="1800" dirty="0">
                <a:solidFill>
                  <a:srgbClr val="000000"/>
                </a:solidFill>
                <a:latin typeface="+mn-lt"/>
              </a:rPr>
              <a:t> la </a:t>
            </a:r>
            <a:r>
              <a:rPr lang="en-GB" altLang="fr-FR" sz="1800" dirty="0" err="1">
                <a:solidFill>
                  <a:srgbClr val="000000"/>
                </a:solidFill>
                <a:latin typeface="+mn-lt"/>
              </a:rPr>
              <a:t>mesure</a:t>
            </a:r>
            <a:r>
              <a:rPr lang="en-GB" altLang="fr-FR" sz="1800" dirty="0">
                <a:solidFill>
                  <a:srgbClr val="000000"/>
                </a:solidFill>
                <a:latin typeface="+mn-lt"/>
              </a:rPr>
              <a:t> des droits </a:t>
            </a:r>
            <a:r>
              <a:rPr lang="en-GB" altLang="fr-FR" sz="1800" dirty="0" err="1" smtClean="0">
                <a:solidFill>
                  <a:srgbClr val="000000"/>
                </a:solidFill>
                <a:latin typeface="+mn-lt"/>
              </a:rPr>
              <a:t>dont</a:t>
            </a:r>
            <a:r>
              <a:rPr lang="en-GB" altLang="fr-FR" sz="1800" dirty="0" smtClean="0">
                <a:solidFill>
                  <a:srgbClr val="000000"/>
                </a:solidFill>
                <a:latin typeface="+mn-lt"/>
              </a:rPr>
              <a:t> </a:t>
            </a:r>
            <a:r>
              <a:rPr lang="en-GB" altLang="fr-FR" sz="1800" dirty="0" err="1" smtClean="0">
                <a:solidFill>
                  <a:srgbClr val="000000"/>
                </a:solidFill>
                <a:latin typeface="+mn-lt"/>
              </a:rPr>
              <a:t>ils</a:t>
            </a:r>
            <a:r>
              <a:rPr lang="en-GB" altLang="fr-FR" sz="1800" dirty="0" smtClean="0">
                <a:solidFill>
                  <a:srgbClr val="000000"/>
                </a:solidFill>
                <a:latin typeface="+mn-lt"/>
              </a:rPr>
              <a:t> </a:t>
            </a:r>
            <a:r>
              <a:rPr lang="en-GB" altLang="fr-FR" sz="1800" dirty="0" err="1">
                <a:solidFill>
                  <a:srgbClr val="000000"/>
                </a:solidFill>
                <a:latin typeface="+mn-lt"/>
              </a:rPr>
              <a:t>disposent</a:t>
            </a:r>
            <a:r>
              <a:rPr lang="en-GB" altLang="fr-FR" sz="1800" dirty="0">
                <a:solidFill>
                  <a:srgbClr val="000000"/>
                </a:solidFill>
                <a:latin typeface="+mn-lt"/>
              </a:rPr>
              <a:t>.</a:t>
            </a:r>
            <a:br>
              <a:rPr lang="en-GB" altLang="fr-FR" sz="1800" dirty="0">
                <a:solidFill>
                  <a:srgbClr val="000000"/>
                </a:solidFill>
                <a:latin typeface="+mn-lt"/>
              </a:rPr>
            </a:br>
            <a:r>
              <a:rPr lang="en-GB" altLang="fr-FR" sz="1800" dirty="0">
                <a:solidFill>
                  <a:srgbClr val="000000"/>
                </a:solidFill>
                <a:latin typeface="+mn-lt"/>
              </a:rPr>
              <a:t>Pour </a:t>
            </a:r>
            <a:r>
              <a:rPr lang="en-GB" altLang="fr-FR" sz="1800" dirty="0" err="1">
                <a:solidFill>
                  <a:srgbClr val="000000"/>
                </a:solidFill>
                <a:latin typeface="+mn-lt"/>
              </a:rPr>
              <a:t>ce</a:t>
            </a:r>
            <a:r>
              <a:rPr lang="en-GB" altLang="fr-FR" sz="1800" dirty="0">
                <a:solidFill>
                  <a:srgbClr val="000000"/>
                </a:solidFill>
                <a:latin typeface="+mn-lt"/>
              </a:rPr>
              <a:t> faire, </a:t>
            </a:r>
            <a:r>
              <a:rPr lang="en-GB" altLang="fr-FR" sz="1800" dirty="0" err="1">
                <a:solidFill>
                  <a:srgbClr val="000000"/>
                </a:solidFill>
                <a:latin typeface="+mn-lt"/>
              </a:rPr>
              <a:t>chacun</a:t>
            </a:r>
            <a:r>
              <a:rPr lang="en-GB" altLang="fr-FR" sz="1800" dirty="0">
                <a:solidFill>
                  <a:srgbClr val="000000"/>
                </a:solidFill>
                <a:latin typeface="+mn-lt"/>
              </a:rPr>
              <a:t> </a:t>
            </a:r>
            <a:r>
              <a:rPr lang="en-GB" altLang="fr-FR" sz="1800" dirty="0" err="1">
                <a:solidFill>
                  <a:srgbClr val="000000"/>
                </a:solidFill>
                <a:latin typeface="+mn-lt"/>
              </a:rPr>
              <a:t>devra</a:t>
            </a:r>
            <a:r>
              <a:rPr lang="en-GB" altLang="fr-FR" sz="1800" dirty="0">
                <a:solidFill>
                  <a:srgbClr val="000000"/>
                </a:solidFill>
                <a:latin typeface="+mn-lt"/>
              </a:rPr>
              <a:t> </a:t>
            </a:r>
            <a:r>
              <a:rPr lang="en-GB" altLang="fr-FR" sz="1800" dirty="0" err="1">
                <a:solidFill>
                  <a:srgbClr val="000000"/>
                </a:solidFill>
                <a:latin typeface="+mn-lt"/>
              </a:rPr>
              <a:t>être</a:t>
            </a:r>
            <a:r>
              <a:rPr lang="en-GB" altLang="fr-FR" sz="1800" dirty="0">
                <a:solidFill>
                  <a:srgbClr val="000000"/>
                </a:solidFill>
                <a:latin typeface="+mn-lt"/>
              </a:rPr>
              <a:t> </a:t>
            </a:r>
            <a:r>
              <a:rPr lang="en-GB" altLang="fr-FR" sz="1800" dirty="0" err="1">
                <a:solidFill>
                  <a:srgbClr val="000000"/>
                </a:solidFill>
                <a:latin typeface="+mn-lt"/>
              </a:rPr>
              <a:t>identifié</a:t>
            </a:r>
            <a:r>
              <a:rPr lang="en-GB" altLang="fr-FR" sz="1800" dirty="0">
                <a:solidFill>
                  <a:srgbClr val="000000"/>
                </a:solidFill>
                <a:latin typeface="+mn-lt"/>
              </a:rPr>
              <a:t> au sein de </a:t>
            </a:r>
            <a:r>
              <a:rPr lang="en-GB" altLang="fr-FR" sz="1800" dirty="0" err="1">
                <a:solidFill>
                  <a:srgbClr val="000000"/>
                </a:solidFill>
                <a:latin typeface="+mn-lt"/>
              </a:rPr>
              <a:t>ce</a:t>
            </a:r>
            <a:r>
              <a:rPr lang="en-GB" altLang="fr-FR" sz="1800" dirty="0">
                <a:solidFill>
                  <a:srgbClr val="000000"/>
                </a:solidFill>
                <a:latin typeface="+mn-lt"/>
              </a:rPr>
              <a:t> </a:t>
            </a:r>
            <a:r>
              <a:rPr lang="en-GB" altLang="fr-FR" sz="1800" dirty="0" err="1">
                <a:solidFill>
                  <a:srgbClr val="000000"/>
                </a:solidFill>
                <a:latin typeface="+mn-lt"/>
              </a:rPr>
              <a:t>dernier</a:t>
            </a:r>
            <a:r>
              <a:rPr lang="en-GB" altLang="fr-FR" sz="1800" dirty="0">
                <a:solidFill>
                  <a:srgbClr val="000000"/>
                </a:solidFill>
                <a:latin typeface="+mn-lt"/>
              </a:rPr>
              <a:t>. </a:t>
            </a:r>
          </a:p>
          <a:p>
            <a:pPr>
              <a:lnSpc>
                <a:spcPct val="130000"/>
              </a:lnSpc>
              <a:spcBef>
                <a:spcPts val="500"/>
              </a:spcBef>
              <a:spcAft>
                <a:spcPts val="500"/>
              </a:spcAft>
              <a:buClrTx/>
              <a:buFontTx/>
              <a:buNone/>
            </a:pPr>
            <a:r>
              <a:rPr lang="en-GB" altLang="fr-FR" sz="1800" dirty="0">
                <a:solidFill>
                  <a:srgbClr val="000000"/>
                </a:solidFill>
                <a:latin typeface="+mn-lt"/>
              </a:rPr>
              <a:t>Il </a:t>
            </a:r>
            <a:r>
              <a:rPr lang="en-GB" altLang="fr-FR" sz="1800" dirty="0" err="1">
                <a:solidFill>
                  <a:srgbClr val="000000"/>
                </a:solidFill>
                <a:latin typeface="+mn-lt"/>
              </a:rPr>
              <a:t>existe</a:t>
            </a:r>
            <a:r>
              <a:rPr lang="en-GB" altLang="fr-FR" sz="1800" dirty="0">
                <a:solidFill>
                  <a:srgbClr val="000000"/>
                </a:solidFill>
                <a:latin typeface="+mn-lt"/>
              </a:rPr>
              <a:t> un </a:t>
            </a:r>
            <a:r>
              <a:rPr lang="en-GB" altLang="fr-FR" sz="1800" dirty="0" err="1">
                <a:solidFill>
                  <a:srgbClr val="000000"/>
                </a:solidFill>
                <a:latin typeface="+mn-lt"/>
              </a:rPr>
              <a:t>utilisateur</a:t>
            </a:r>
            <a:r>
              <a:rPr lang="en-GB" altLang="fr-FR" sz="1800" dirty="0">
                <a:solidFill>
                  <a:srgbClr val="000000"/>
                </a:solidFill>
                <a:latin typeface="+mn-lt"/>
              </a:rPr>
              <a:t> </a:t>
            </a:r>
            <a:r>
              <a:rPr lang="en-GB" altLang="fr-FR" sz="1800" dirty="0" err="1">
                <a:solidFill>
                  <a:srgbClr val="000000"/>
                </a:solidFill>
                <a:latin typeface="+mn-lt"/>
              </a:rPr>
              <a:t>privilégié</a:t>
            </a:r>
            <a:r>
              <a:rPr lang="en-GB" altLang="fr-FR" sz="1800" dirty="0">
                <a:solidFill>
                  <a:srgbClr val="000000"/>
                </a:solidFill>
                <a:latin typeface="+mn-lt"/>
              </a:rPr>
              <a:t> </a:t>
            </a:r>
            <a:r>
              <a:rPr lang="en-GB" altLang="fr-FR" sz="1800" dirty="0" err="1">
                <a:solidFill>
                  <a:srgbClr val="000000"/>
                </a:solidFill>
                <a:latin typeface="+mn-lt"/>
              </a:rPr>
              <a:t>appelé</a:t>
            </a:r>
            <a:r>
              <a:rPr lang="en-GB" altLang="fr-FR" sz="1800" dirty="0">
                <a:solidFill>
                  <a:srgbClr val="000000"/>
                </a:solidFill>
                <a:latin typeface="+mn-lt"/>
              </a:rPr>
              <a:t> </a:t>
            </a:r>
            <a:r>
              <a:rPr lang="en-GB" altLang="fr-FR" sz="1800" dirty="0" err="1">
                <a:solidFill>
                  <a:srgbClr val="000000"/>
                </a:solidFill>
                <a:latin typeface="+mn-lt"/>
              </a:rPr>
              <a:t>SuperUtilisateur</a:t>
            </a:r>
            <a:r>
              <a:rPr lang="en-GB" altLang="fr-FR" sz="1800" dirty="0">
                <a:solidFill>
                  <a:srgbClr val="000000"/>
                </a:solidFill>
                <a:latin typeface="+mn-lt"/>
              </a:rPr>
              <a:t> (SU pour </a:t>
            </a:r>
            <a:r>
              <a:rPr lang="en-GB" altLang="fr-FR" sz="1800" dirty="0" err="1">
                <a:solidFill>
                  <a:srgbClr val="000000"/>
                </a:solidFill>
                <a:latin typeface="+mn-lt"/>
              </a:rPr>
              <a:t>SuperUser</a:t>
            </a:r>
            <a:r>
              <a:rPr lang="en-GB" altLang="fr-FR" sz="1800" dirty="0">
                <a:solidFill>
                  <a:srgbClr val="000000"/>
                </a:solidFill>
                <a:latin typeface="+mn-lt"/>
              </a:rPr>
              <a:t>) </a:t>
            </a:r>
            <a:r>
              <a:rPr lang="en-GB" altLang="fr-FR" sz="1800" dirty="0" err="1">
                <a:solidFill>
                  <a:srgbClr val="000000"/>
                </a:solidFill>
                <a:latin typeface="+mn-lt"/>
              </a:rPr>
              <a:t>ou</a:t>
            </a:r>
            <a:r>
              <a:rPr lang="en-GB" altLang="fr-FR" sz="1800" dirty="0">
                <a:solidFill>
                  <a:srgbClr val="000000"/>
                </a:solidFill>
                <a:latin typeface="+mn-lt"/>
              </a:rPr>
              <a:t> Root qui </a:t>
            </a:r>
            <a:r>
              <a:rPr lang="en-GB" altLang="fr-FR" sz="1800" dirty="0" err="1">
                <a:solidFill>
                  <a:srgbClr val="000000"/>
                </a:solidFill>
                <a:latin typeface="+mn-lt"/>
              </a:rPr>
              <a:t>peut</a:t>
            </a:r>
            <a:r>
              <a:rPr lang="en-GB" altLang="fr-FR" sz="1800" dirty="0">
                <a:solidFill>
                  <a:srgbClr val="000000"/>
                </a:solidFill>
                <a:latin typeface="+mn-lt"/>
              </a:rPr>
              <a:t> </a:t>
            </a:r>
            <a:r>
              <a:rPr lang="en-GB" altLang="fr-FR" sz="1800" dirty="0" err="1">
                <a:solidFill>
                  <a:srgbClr val="000000"/>
                </a:solidFill>
                <a:latin typeface="+mn-lt"/>
              </a:rPr>
              <a:t>accéder</a:t>
            </a:r>
            <a:r>
              <a:rPr lang="en-GB" altLang="fr-FR" sz="1800" dirty="0">
                <a:solidFill>
                  <a:srgbClr val="000000"/>
                </a:solidFill>
                <a:latin typeface="+mn-lt"/>
              </a:rPr>
              <a:t> à </a:t>
            </a:r>
            <a:r>
              <a:rPr lang="en-GB" altLang="fr-FR" sz="1800" dirty="0" err="1">
                <a:solidFill>
                  <a:srgbClr val="000000"/>
                </a:solidFill>
                <a:latin typeface="+mn-lt"/>
              </a:rPr>
              <a:t>l'ensemble</a:t>
            </a:r>
            <a:r>
              <a:rPr lang="en-GB" altLang="fr-FR" sz="1800" dirty="0">
                <a:solidFill>
                  <a:srgbClr val="000000"/>
                </a:solidFill>
                <a:latin typeface="+mn-lt"/>
              </a:rPr>
              <a:t> des </a:t>
            </a:r>
            <a:r>
              <a:rPr lang="en-GB" altLang="fr-FR" sz="1800" dirty="0" err="1">
                <a:solidFill>
                  <a:srgbClr val="000000"/>
                </a:solidFill>
                <a:latin typeface="+mn-lt"/>
              </a:rPr>
              <a:t>ressources</a:t>
            </a:r>
            <a:r>
              <a:rPr lang="en-GB" altLang="fr-FR" sz="1800" dirty="0">
                <a:solidFill>
                  <a:srgbClr val="000000"/>
                </a:solidFill>
                <a:latin typeface="+mn-lt"/>
              </a:rPr>
              <a:t> </a:t>
            </a:r>
            <a:r>
              <a:rPr lang="en-GB" altLang="fr-FR" sz="1800" dirty="0" err="1">
                <a:solidFill>
                  <a:srgbClr val="000000"/>
                </a:solidFill>
                <a:latin typeface="+mn-lt"/>
              </a:rPr>
              <a:t>présentes</a:t>
            </a:r>
            <a:r>
              <a:rPr lang="en-GB" altLang="fr-FR" sz="1800" dirty="0">
                <a:solidFill>
                  <a:srgbClr val="000000"/>
                </a:solidFill>
                <a:latin typeface="+mn-lt"/>
              </a:rPr>
              <a:t>.</a:t>
            </a:r>
            <a:br>
              <a:rPr lang="en-GB" altLang="fr-FR" sz="1800" dirty="0">
                <a:solidFill>
                  <a:srgbClr val="000000"/>
                </a:solidFill>
                <a:latin typeface="+mn-lt"/>
              </a:rPr>
            </a:br>
            <a:r>
              <a:rPr lang="en-GB" altLang="fr-FR" sz="1800" dirty="0">
                <a:solidFill>
                  <a:srgbClr val="000000"/>
                </a:solidFill>
                <a:latin typeface="+mn-lt"/>
              </a:rPr>
              <a:t>Son travail </a:t>
            </a:r>
            <a:r>
              <a:rPr lang="en-GB" altLang="fr-FR" sz="1800" dirty="0" err="1">
                <a:solidFill>
                  <a:srgbClr val="000000"/>
                </a:solidFill>
                <a:latin typeface="+mn-lt"/>
              </a:rPr>
              <a:t>consiste</a:t>
            </a:r>
            <a:r>
              <a:rPr lang="en-GB" altLang="fr-FR" sz="1800" dirty="0">
                <a:solidFill>
                  <a:srgbClr val="000000"/>
                </a:solidFill>
                <a:latin typeface="+mn-lt"/>
              </a:rPr>
              <a:t> à </a:t>
            </a:r>
            <a:r>
              <a:rPr lang="en-GB" altLang="fr-FR" sz="1800" dirty="0" err="1">
                <a:solidFill>
                  <a:srgbClr val="000000"/>
                </a:solidFill>
                <a:latin typeface="+mn-lt"/>
              </a:rPr>
              <a:t>gérer</a:t>
            </a:r>
            <a:r>
              <a:rPr lang="en-GB" altLang="fr-FR" sz="1800" dirty="0">
                <a:solidFill>
                  <a:srgbClr val="000000"/>
                </a:solidFill>
                <a:latin typeface="+mn-lt"/>
              </a:rPr>
              <a:t> la machine (</a:t>
            </a:r>
            <a:r>
              <a:rPr lang="en-GB" altLang="fr-FR" sz="1800" dirty="0" err="1">
                <a:solidFill>
                  <a:srgbClr val="000000"/>
                </a:solidFill>
                <a:latin typeface="+mn-lt"/>
              </a:rPr>
              <a:t>cohérence</a:t>
            </a:r>
            <a:r>
              <a:rPr lang="en-GB" altLang="fr-FR" sz="1800" dirty="0">
                <a:solidFill>
                  <a:srgbClr val="000000"/>
                </a:solidFill>
                <a:latin typeface="+mn-lt"/>
              </a:rPr>
              <a:t> et </a:t>
            </a:r>
            <a:r>
              <a:rPr lang="en-GB" altLang="fr-FR" sz="1800" dirty="0" err="1">
                <a:solidFill>
                  <a:srgbClr val="000000"/>
                </a:solidFill>
                <a:latin typeface="+mn-lt"/>
              </a:rPr>
              <a:t>intégrité</a:t>
            </a:r>
            <a:r>
              <a:rPr lang="en-GB" altLang="fr-FR" sz="1800" dirty="0">
                <a:solidFill>
                  <a:srgbClr val="000000"/>
                </a:solidFill>
                <a:latin typeface="+mn-lt"/>
              </a:rPr>
              <a:t> des </a:t>
            </a:r>
            <a:r>
              <a:rPr lang="en-GB" altLang="fr-FR" sz="1800" dirty="0" err="1">
                <a:solidFill>
                  <a:srgbClr val="000000"/>
                </a:solidFill>
                <a:latin typeface="+mn-lt"/>
              </a:rPr>
              <a:t>données</a:t>
            </a:r>
            <a:r>
              <a:rPr lang="en-GB" altLang="fr-FR" sz="1800" dirty="0">
                <a:solidFill>
                  <a:srgbClr val="000000"/>
                </a:solidFill>
                <a:latin typeface="+mn-lt"/>
              </a:rPr>
              <a:t>, performances et </a:t>
            </a:r>
            <a:r>
              <a:rPr lang="en-GB" altLang="fr-FR" sz="1800" dirty="0" err="1">
                <a:solidFill>
                  <a:srgbClr val="000000"/>
                </a:solidFill>
                <a:latin typeface="+mn-lt"/>
              </a:rPr>
              <a:t>paramétrages</a:t>
            </a:r>
            <a:r>
              <a:rPr lang="en-GB" altLang="fr-FR" sz="1800" dirty="0">
                <a:solidFill>
                  <a:srgbClr val="000000"/>
                </a:solidFill>
                <a:latin typeface="+mn-lt"/>
              </a:rPr>
              <a:t> du </a:t>
            </a:r>
            <a:r>
              <a:rPr lang="en-GB" altLang="fr-FR" sz="1800" dirty="0" err="1">
                <a:solidFill>
                  <a:srgbClr val="000000"/>
                </a:solidFill>
                <a:latin typeface="+mn-lt"/>
              </a:rPr>
              <a:t>système</a:t>
            </a:r>
            <a:r>
              <a:rPr lang="en-GB" altLang="fr-FR" sz="1800" dirty="0">
                <a:solidFill>
                  <a:srgbClr val="000000"/>
                </a:solidFill>
                <a:latin typeface="+mn-lt"/>
              </a:rPr>
              <a:t>, </a:t>
            </a:r>
            <a:r>
              <a:rPr lang="en-GB" altLang="fr-FR" sz="1800" dirty="0" err="1">
                <a:solidFill>
                  <a:srgbClr val="000000"/>
                </a:solidFill>
                <a:latin typeface="+mn-lt"/>
              </a:rPr>
              <a:t>gestion</a:t>
            </a:r>
            <a:r>
              <a:rPr lang="en-GB" altLang="fr-FR" sz="1800" dirty="0">
                <a:solidFill>
                  <a:srgbClr val="000000"/>
                </a:solidFill>
                <a:latin typeface="+mn-lt"/>
              </a:rPr>
              <a:t> des </a:t>
            </a:r>
            <a:r>
              <a:rPr lang="en-GB" altLang="fr-FR" sz="1800" dirty="0" err="1">
                <a:solidFill>
                  <a:srgbClr val="000000"/>
                </a:solidFill>
                <a:latin typeface="+mn-lt"/>
              </a:rPr>
              <a:t>utilisateurs</a:t>
            </a:r>
            <a:r>
              <a:rPr lang="en-GB" altLang="fr-FR" sz="1800" dirty="0">
                <a:solidFill>
                  <a:srgbClr val="000000"/>
                </a:solidFill>
                <a:latin typeface="+mn-lt"/>
              </a:rPr>
              <a:t> ...) </a:t>
            </a:r>
          </a:p>
          <a:p>
            <a:pPr>
              <a:lnSpc>
                <a:spcPct val="130000"/>
              </a:lnSpc>
              <a:spcBef>
                <a:spcPts val="500"/>
              </a:spcBef>
              <a:spcAft>
                <a:spcPts val="500"/>
              </a:spcAft>
              <a:buClrTx/>
              <a:buFontTx/>
              <a:buNone/>
            </a:pPr>
            <a:r>
              <a:rPr lang="en-GB" altLang="fr-FR" sz="1800" b="1" dirty="0">
                <a:solidFill>
                  <a:srgbClr val="000000"/>
                </a:solidFill>
                <a:latin typeface="+mn-lt"/>
              </a:rPr>
              <a:t>	Multi-</a:t>
            </a:r>
            <a:r>
              <a:rPr lang="en-GB" altLang="fr-FR" sz="1800" b="1" dirty="0" err="1">
                <a:solidFill>
                  <a:srgbClr val="000000"/>
                </a:solidFill>
                <a:latin typeface="+mn-lt"/>
              </a:rPr>
              <a:t>tâches</a:t>
            </a:r>
            <a:r>
              <a:rPr lang="en-GB" altLang="fr-FR" sz="1800" b="1" dirty="0">
                <a:solidFill>
                  <a:srgbClr val="000000"/>
                </a:solidFill>
                <a:latin typeface="+mn-lt"/>
              </a:rPr>
              <a:t> </a:t>
            </a:r>
          </a:p>
          <a:p>
            <a:pPr>
              <a:lnSpc>
                <a:spcPct val="130000"/>
              </a:lnSpc>
              <a:spcBef>
                <a:spcPts val="500"/>
              </a:spcBef>
              <a:spcAft>
                <a:spcPts val="500"/>
              </a:spcAft>
              <a:buClrTx/>
              <a:buFontTx/>
              <a:buNone/>
            </a:pPr>
            <a:r>
              <a:rPr lang="en-GB" altLang="fr-FR" sz="1800" dirty="0">
                <a:solidFill>
                  <a:srgbClr val="000000"/>
                </a:solidFill>
                <a:latin typeface="+mn-lt"/>
              </a:rPr>
              <a:t>Les </a:t>
            </a:r>
            <a:r>
              <a:rPr lang="en-GB" altLang="fr-FR" sz="1800" dirty="0" err="1">
                <a:solidFill>
                  <a:srgbClr val="000000"/>
                </a:solidFill>
                <a:latin typeface="+mn-lt"/>
              </a:rPr>
              <a:t>tâches</a:t>
            </a:r>
            <a:r>
              <a:rPr lang="en-GB" altLang="fr-FR" sz="1800" dirty="0">
                <a:solidFill>
                  <a:srgbClr val="000000"/>
                </a:solidFill>
                <a:latin typeface="+mn-lt"/>
              </a:rPr>
              <a:t> </a:t>
            </a:r>
            <a:r>
              <a:rPr lang="en-GB" altLang="fr-FR" sz="1800" dirty="0" err="1">
                <a:solidFill>
                  <a:srgbClr val="000000"/>
                </a:solidFill>
                <a:latin typeface="+mn-lt"/>
              </a:rPr>
              <a:t>lancées</a:t>
            </a:r>
            <a:r>
              <a:rPr lang="en-GB" altLang="fr-FR" sz="1800" dirty="0">
                <a:solidFill>
                  <a:srgbClr val="000000"/>
                </a:solidFill>
                <a:latin typeface="+mn-lt"/>
              </a:rPr>
              <a:t> par </a:t>
            </a:r>
            <a:r>
              <a:rPr lang="en-GB" altLang="fr-FR" sz="1800" dirty="0" err="1">
                <a:solidFill>
                  <a:srgbClr val="000000"/>
                </a:solidFill>
                <a:latin typeface="+mn-lt"/>
              </a:rPr>
              <a:t>plusieurs</a:t>
            </a:r>
            <a:r>
              <a:rPr lang="en-GB" altLang="fr-FR" sz="1800" dirty="0">
                <a:solidFill>
                  <a:srgbClr val="000000"/>
                </a:solidFill>
                <a:latin typeface="+mn-lt"/>
              </a:rPr>
              <a:t> </a:t>
            </a:r>
            <a:r>
              <a:rPr lang="en-GB" altLang="fr-FR" sz="1800" dirty="0" err="1">
                <a:solidFill>
                  <a:srgbClr val="000000"/>
                </a:solidFill>
                <a:latin typeface="+mn-lt"/>
              </a:rPr>
              <a:t>utilisateurs</a:t>
            </a:r>
            <a:r>
              <a:rPr lang="en-GB" altLang="fr-FR" sz="1800" dirty="0">
                <a:solidFill>
                  <a:srgbClr val="000000"/>
                </a:solidFill>
                <a:latin typeface="+mn-lt"/>
              </a:rPr>
              <a:t> </a:t>
            </a:r>
            <a:r>
              <a:rPr lang="en-GB" altLang="fr-FR" sz="1800" dirty="0" err="1">
                <a:solidFill>
                  <a:srgbClr val="000000"/>
                </a:solidFill>
                <a:latin typeface="+mn-lt"/>
              </a:rPr>
              <a:t>durant</a:t>
            </a:r>
            <a:r>
              <a:rPr lang="en-GB" altLang="fr-FR" sz="1800" dirty="0">
                <a:solidFill>
                  <a:srgbClr val="000000"/>
                </a:solidFill>
                <a:latin typeface="+mn-lt"/>
              </a:rPr>
              <a:t> un </a:t>
            </a:r>
            <a:r>
              <a:rPr lang="en-GB" altLang="fr-FR" sz="1800" dirty="0" err="1">
                <a:solidFill>
                  <a:srgbClr val="000000"/>
                </a:solidFill>
                <a:latin typeface="+mn-lt"/>
              </a:rPr>
              <a:t>même</a:t>
            </a:r>
            <a:r>
              <a:rPr lang="en-GB" altLang="fr-FR" sz="1800" dirty="0">
                <a:solidFill>
                  <a:srgbClr val="000000"/>
                </a:solidFill>
                <a:latin typeface="+mn-lt"/>
              </a:rPr>
              <a:t> </a:t>
            </a:r>
            <a:r>
              <a:rPr lang="en-GB" altLang="fr-FR" sz="1800" dirty="0" err="1">
                <a:solidFill>
                  <a:srgbClr val="000000"/>
                </a:solidFill>
                <a:latin typeface="+mn-lt"/>
              </a:rPr>
              <a:t>intervalle</a:t>
            </a:r>
            <a:r>
              <a:rPr lang="en-GB" altLang="fr-FR" sz="1800" dirty="0">
                <a:solidFill>
                  <a:srgbClr val="000000"/>
                </a:solidFill>
                <a:latin typeface="+mn-lt"/>
              </a:rPr>
              <a:t> de temps </a:t>
            </a:r>
            <a:r>
              <a:rPr lang="en-GB" altLang="fr-FR" sz="1800" dirty="0" err="1">
                <a:solidFill>
                  <a:srgbClr val="000000"/>
                </a:solidFill>
                <a:latin typeface="+mn-lt"/>
              </a:rPr>
              <a:t>seront</a:t>
            </a:r>
            <a:r>
              <a:rPr lang="en-GB" altLang="fr-FR" sz="1800" dirty="0">
                <a:solidFill>
                  <a:srgbClr val="000000"/>
                </a:solidFill>
                <a:latin typeface="+mn-lt"/>
              </a:rPr>
              <a:t> </a:t>
            </a:r>
            <a:r>
              <a:rPr lang="en-GB" altLang="fr-FR" sz="1800" dirty="0" err="1">
                <a:solidFill>
                  <a:srgbClr val="000000"/>
                </a:solidFill>
                <a:latin typeface="+mn-lt"/>
              </a:rPr>
              <a:t>exécutées</a:t>
            </a:r>
            <a:r>
              <a:rPr lang="en-GB" altLang="fr-FR" sz="1800" dirty="0">
                <a:solidFill>
                  <a:srgbClr val="000000"/>
                </a:solidFill>
                <a:latin typeface="+mn-lt"/>
              </a:rPr>
              <a:t> </a:t>
            </a:r>
            <a:r>
              <a:rPr lang="en-GB" altLang="fr-FR" sz="1800" dirty="0" err="1">
                <a:solidFill>
                  <a:srgbClr val="000000"/>
                </a:solidFill>
                <a:latin typeface="+mn-lt"/>
              </a:rPr>
              <a:t>selon</a:t>
            </a:r>
            <a:r>
              <a:rPr lang="en-GB" altLang="fr-FR" sz="1800" dirty="0">
                <a:solidFill>
                  <a:srgbClr val="000000"/>
                </a:solidFill>
                <a:latin typeface="+mn-lt"/>
              </a:rPr>
              <a:t> un </a:t>
            </a:r>
            <a:r>
              <a:rPr lang="en-GB" altLang="fr-FR" sz="1800" dirty="0" err="1">
                <a:solidFill>
                  <a:srgbClr val="000000"/>
                </a:solidFill>
                <a:latin typeface="+mn-lt"/>
              </a:rPr>
              <a:t>ordre</a:t>
            </a:r>
            <a:r>
              <a:rPr lang="en-GB" altLang="fr-FR" sz="1800" dirty="0">
                <a:solidFill>
                  <a:srgbClr val="000000"/>
                </a:solidFill>
                <a:latin typeface="+mn-lt"/>
              </a:rPr>
              <a:t> et </a:t>
            </a:r>
            <a:r>
              <a:rPr lang="en-GB" altLang="fr-FR" sz="1800" dirty="0" err="1">
                <a:solidFill>
                  <a:srgbClr val="000000"/>
                </a:solidFill>
                <a:latin typeface="+mn-lt"/>
              </a:rPr>
              <a:t>une</a:t>
            </a:r>
            <a:r>
              <a:rPr lang="en-GB" altLang="fr-FR" sz="1800" dirty="0">
                <a:solidFill>
                  <a:srgbClr val="000000"/>
                </a:solidFill>
                <a:latin typeface="+mn-lt"/>
              </a:rPr>
              <a:t> </a:t>
            </a:r>
            <a:r>
              <a:rPr lang="en-GB" altLang="fr-FR" sz="1800" dirty="0" err="1">
                <a:solidFill>
                  <a:srgbClr val="000000"/>
                </a:solidFill>
                <a:latin typeface="+mn-lt"/>
              </a:rPr>
              <a:t>gestion</a:t>
            </a:r>
            <a:r>
              <a:rPr lang="en-GB" altLang="fr-FR" sz="1800" dirty="0">
                <a:solidFill>
                  <a:srgbClr val="000000"/>
                </a:solidFill>
                <a:latin typeface="+mn-lt"/>
              </a:rPr>
              <a:t> du temps </a:t>
            </a:r>
            <a:r>
              <a:rPr lang="en-GB" altLang="fr-FR" sz="1800" dirty="0" err="1">
                <a:solidFill>
                  <a:srgbClr val="000000"/>
                </a:solidFill>
                <a:latin typeface="+mn-lt"/>
              </a:rPr>
              <a:t>définis</a:t>
            </a:r>
            <a:r>
              <a:rPr lang="en-GB" altLang="fr-FR" sz="1800" dirty="0">
                <a:solidFill>
                  <a:srgbClr val="000000"/>
                </a:solidFill>
                <a:latin typeface="+mn-lt"/>
              </a:rPr>
              <a:t> par le </a:t>
            </a:r>
            <a:r>
              <a:rPr lang="en-GB" altLang="fr-FR" sz="1800" dirty="0" err="1">
                <a:solidFill>
                  <a:srgbClr val="000000"/>
                </a:solidFill>
                <a:latin typeface="+mn-lt"/>
              </a:rPr>
              <a:t>système</a:t>
            </a:r>
            <a:r>
              <a:rPr lang="en-GB" altLang="fr-FR" sz="1800" dirty="0">
                <a:solidFill>
                  <a:srgbClr val="000000"/>
                </a:solidFill>
                <a:latin typeface="+mn-lt"/>
              </a:rPr>
              <a:t> </a:t>
            </a:r>
            <a:r>
              <a:rPr lang="en-GB" altLang="fr-FR" sz="1800" dirty="0" err="1">
                <a:solidFill>
                  <a:srgbClr val="000000"/>
                </a:solidFill>
                <a:latin typeface="+mn-lt"/>
              </a:rPr>
              <a:t>d'exploitation</a:t>
            </a:r>
            <a:r>
              <a:rPr lang="en-GB" altLang="fr-FR" sz="1800" dirty="0">
                <a:solidFill>
                  <a:srgbClr val="000000"/>
                </a:solidFill>
                <a:latin typeface="+mn-lt"/>
              </a:rPr>
              <a:t>. Ce </a:t>
            </a:r>
            <a:r>
              <a:rPr lang="en-GB" altLang="fr-FR" sz="1800" dirty="0" err="1">
                <a:solidFill>
                  <a:srgbClr val="000000"/>
                </a:solidFill>
                <a:latin typeface="+mn-lt"/>
              </a:rPr>
              <a:t>système</a:t>
            </a:r>
            <a:r>
              <a:rPr lang="en-GB" altLang="fr-FR" sz="1800" dirty="0">
                <a:solidFill>
                  <a:srgbClr val="000000"/>
                </a:solidFill>
                <a:latin typeface="+mn-lt"/>
              </a:rPr>
              <a:t> </a:t>
            </a:r>
            <a:r>
              <a:rPr lang="en-GB" altLang="fr-FR" sz="1800" dirty="0" err="1">
                <a:solidFill>
                  <a:srgbClr val="000000"/>
                </a:solidFill>
                <a:latin typeface="+mn-lt"/>
              </a:rPr>
              <a:t>travaille</a:t>
            </a:r>
            <a:r>
              <a:rPr lang="en-GB" altLang="fr-FR" sz="1800" dirty="0">
                <a:solidFill>
                  <a:srgbClr val="000000"/>
                </a:solidFill>
                <a:latin typeface="+mn-lt"/>
              </a:rPr>
              <a:t> </a:t>
            </a:r>
            <a:r>
              <a:rPr lang="en-GB" altLang="fr-FR" sz="1800" dirty="0" err="1">
                <a:solidFill>
                  <a:srgbClr val="000000"/>
                </a:solidFill>
                <a:latin typeface="+mn-lt"/>
              </a:rPr>
              <a:t>en</a:t>
            </a:r>
            <a:r>
              <a:rPr lang="en-GB" altLang="fr-FR" sz="1800" dirty="0">
                <a:solidFill>
                  <a:srgbClr val="000000"/>
                </a:solidFill>
                <a:latin typeface="+mn-lt"/>
              </a:rPr>
              <a:t> </a:t>
            </a:r>
            <a:r>
              <a:rPr lang="en-GB" altLang="fr-FR" sz="1800" b="1" dirty="0">
                <a:solidFill>
                  <a:srgbClr val="000000"/>
                </a:solidFill>
                <a:latin typeface="+mn-lt"/>
              </a:rPr>
              <a:t>temps </a:t>
            </a:r>
            <a:r>
              <a:rPr lang="en-GB" altLang="fr-FR" sz="1800" b="1" dirty="0" err="1">
                <a:solidFill>
                  <a:srgbClr val="000000"/>
                </a:solidFill>
                <a:latin typeface="+mn-lt"/>
              </a:rPr>
              <a:t>partagé</a:t>
            </a:r>
            <a:r>
              <a:rPr lang="en-GB" altLang="fr-FR" sz="1800" dirty="0">
                <a:solidFill>
                  <a:srgbClr val="000000"/>
                </a:solidFill>
                <a:latin typeface="+mn-lt"/>
              </a:rPr>
              <a:t>.</a:t>
            </a:r>
          </a:p>
        </p:txBody>
      </p:sp>
    </p:spTree>
    <p:extLst>
      <p:ext uri="{BB962C8B-B14F-4D97-AF65-F5344CB8AC3E}">
        <p14:creationId xmlns:p14="http://schemas.microsoft.com/office/powerpoint/2010/main" val="20591972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Processus</a:t>
            </a:r>
            <a:endParaRPr lang="fr-FR" dirty="0"/>
          </a:p>
        </p:txBody>
      </p:sp>
      <p:sp>
        <p:nvSpPr>
          <p:cNvPr id="3" name="Espace réservé du contenu 2"/>
          <p:cNvSpPr>
            <a:spLocks noGrp="1"/>
          </p:cNvSpPr>
          <p:nvPr>
            <p:ph sz="half" idx="1"/>
          </p:nvPr>
        </p:nvSpPr>
        <p:spPr>
          <a:xfrm>
            <a:off x="457200" y="1600200"/>
            <a:ext cx="5194920" cy="4525963"/>
          </a:xfrm>
        </p:spPr>
        <p:txBody>
          <a:bodyPr anchor="ctr">
            <a:normAutofit/>
          </a:bodyPr>
          <a:lstStyle/>
          <a:p>
            <a:r>
              <a:rPr lang="fr-FR" dirty="0" smtClean="0"/>
              <a:t>Un processus est une entité rassemblant toutes les informations nécessaires pour qu’un programme puisse s’exécuter sous le contrôle du système d’exploitation</a:t>
            </a:r>
          </a:p>
        </p:txBody>
      </p:sp>
      <p:pic>
        <p:nvPicPr>
          <p:cNvPr id="9" name="Espace réservé du contenu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2120" y="1242687"/>
            <a:ext cx="3267217" cy="5210649"/>
          </a:xfrm>
        </p:spPr>
      </p:pic>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35</a:t>
            </a:fld>
            <a:endParaRPr lang="fr-BE"/>
          </a:p>
        </p:txBody>
      </p:sp>
    </p:spTree>
    <p:extLst>
      <p:ext uri="{BB962C8B-B14F-4D97-AF65-F5344CB8AC3E}">
        <p14:creationId xmlns:p14="http://schemas.microsoft.com/office/powerpoint/2010/main" val="40509509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Processus</a:t>
            </a:r>
            <a:endParaRPr lang="fr-FR" dirty="0"/>
          </a:p>
        </p:txBody>
      </p:sp>
      <p:sp>
        <p:nvSpPr>
          <p:cNvPr id="3" name="Espace réservé du contenu 2"/>
          <p:cNvSpPr>
            <a:spLocks noGrp="1"/>
          </p:cNvSpPr>
          <p:nvPr>
            <p:ph sz="half" idx="1"/>
          </p:nvPr>
        </p:nvSpPr>
        <p:spPr>
          <a:xfrm>
            <a:off x="457200" y="1600200"/>
            <a:ext cx="5194920" cy="4781128"/>
          </a:xfrm>
        </p:spPr>
        <p:txBody>
          <a:bodyPr>
            <a:normAutofit fontScale="85000" lnSpcReduction="20000"/>
          </a:bodyPr>
          <a:lstStyle/>
          <a:p>
            <a:r>
              <a:rPr lang="fr-FR" dirty="0" smtClean="0"/>
              <a:t>Chaque processus :</a:t>
            </a:r>
          </a:p>
          <a:p>
            <a:pPr lvl="1"/>
            <a:r>
              <a:rPr lang="fr-FR" dirty="0" smtClean="0"/>
              <a:t>est identifié par son </a:t>
            </a:r>
            <a:r>
              <a:rPr lang="fr-FR" b="1" dirty="0" smtClean="0"/>
              <a:t>PID</a:t>
            </a:r>
          </a:p>
          <a:p>
            <a:pPr lvl="1"/>
            <a:r>
              <a:rPr lang="fr-FR" dirty="0"/>
              <a:t>e</a:t>
            </a:r>
            <a:r>
              <a:rPr lang="fr-FR" dirty="0" smtClean="0"/>
              <a:t>st rattaché à un processus père </a:t>
            </a:r>
            <a:r>
              <a:rPr lang="fr-FR" b="1" dirty="0" smtClean="0"/>
              <a:t>PPID</a:t>
            </a:r>
          </a:p>
          <a:p>
            <a:pPr lvl="1"/>
            <a:r>
              <a:rPr lang="fr-FR" dirty="0"/>
              <a:t>d</a:t>
            </a:r>
            <a:r>
              <a:rPr lang="fr-FR" dirty="0" smtClean="0"/>
              <a:t>ispose de droits vis-à-vis des fichiers (</a:t>
            </a:r>
            <a:r>
              <a:rPr lang="fr-FR" b="1" dirty="0" smtClean="0"/>
              <a:t>UID</a:t>
            </a:r>
            <a:r>
              <a:rPr lang="fr-FR" dirty="0" smtClean="0"/>
              <a:t> et </a:t>
            </a:r>
            <a:r>
              <a:rPr lang="fr-FR" b="1" dirty="0" smtClean="0"/>
              <a:t>GID</a:t>
            </a:r>
            <a:r>
              <a:rPr lang="fr-FR" dirty="0" smtClean="0"/>
              <a:t>)</a:t>
            </a:r>
          </a:p>
          <a:p>
            <a:pPr lvl="1"/>
            <a:r>
              <a:rPr lang="fr-FR" dirty="0"/>
              <a:t>c</a:t>
            </a:r>
            <a:r>
              <a:rPr lang="fr-FR" dirty="0" smtClean="0"/>
              <a:t>onnait la commande qui l’a créé (</a:t>
            </a:r>
            <a:r>
              <a:rPr lang="fr-FR" b="1" dirty="0" smtClean="0"/>
              <a:t>Command</a:t>
            </a:r>
            <a:r>
              <a:rPr lang="fr-FR" dirty="0" smtClean="0"/>
              <a:t>)</a:t>
            </a:r>
            <a:endParaRPr lang="fr-FR" dirty="0"/>
          </a:p>
          <a:p>
            <a:endParaRPr lang="fr-FR" dirty="0" smtClean="0"/>
          </a:p>
          <a:p>
            <a:r>
              <a:rPr lang="fr-FR" dirty="0" smtClean="0"/>
              <a:t>Le système d’exploitation lui attribut des pages mémoire contenant le code et les autres parties utiles</a:t>
            </a:r>
          </a:p>
          <a:p>
            <a:endParaRPr lang="fr-FR" dirty="0" smtClean="0"/>
          </a:p>
          <a:p>
            <a:r>
              <a:rPr lang="fr-FR" dirty="0" smtClean="0"/>
              <a:t>Chaque processus est dans un état précis (en exécution, attente I/O, stop, …)</a:t>
            </a:r>
            <a:endParaRPr lang="fr-FR" dirty="0"/>
          </a:p>
        </p:txBody>
      </p:sp>
      <p:pic>
        <p:nvPicPr>
          <p:cNvPr id="9" name="Espace réservé du contenu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52120" y="1242687"/>
            <a:ext cx="3267217" cy="5210649"/>
          </a:xfrm>
        </p:spPr>
      </p:pic>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36</a:t>
            </a:fld>
            <a:endParaRPr lang="fr-BE"/>
          </a:p>
        </p:txBody>
      </p:sp>
    </p:spTree>
    <p:extLst>
      <p:ext uri="{BB962C8B-B14F-4D97-AF65-F5344CB8AC3E}">
        <p14:creationId xmlns:p14="http://schemas.microsoft.com/office/powerpoint/2010/main" val="16089148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4596" y="98026"/>
            <a:ext cx="3994232" cy="6355310"/>
          </a:xfrm>
        </p:spPr>
      </p:pic>
      <p:sp>
        <p:nvSpPr>
          <p:cNvPr id="2" name="Titre 1"/>
          <p:cNvSpPr>
            <a:spLocks noGrp="1"/>
          </p:cNvSpPr>
          <p:nvPr>
            <p:ph type="title"/>
          </p:nvPr>
        </p:nvSpPr>
        <p:spPr>
          <a:xfrm>
            <a:off x="457200" y="274638"/>
            <a:ext cx="5338936" cy="1143000"/>
          </a:xfrm>
        </p:spPr>
        <p:txBody>
          <a:bodyPr>
            <a:normAutofit/>
          </a:bodyPr>
          <a:lstStyle/>
          <a:p>
            <a:r>
              <a:rPr lang="fr-FR" dirty="0" smtClean="0"/>
              <a:t>Espace d’Adressage</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37</a:t>
            </a:fld>
            <a:endParaRPr lang="fr-BE"/>
          </a:p>
        </p:txBody>
      </p:sp>
      <p:sp>
        <p:nvSpPr>
          <p:cNvPr id="10" name="Espace réservé du contenu 9"/>
          <p:cNvSpPr>
            <a:spLocks noGrp="1"/>
          </p:cNvSpPr>
          <p:nvPr>
            <p:ph sz="half" idx="1"/>
          </p:nvPr>
        </p:nvSpPr>
        <p:spPr>
          <a:xfrm>
            <a:off x="457200" y="1600200"/>
            <a:ext cx="4546848" cy="4525963"/>
          </a:xfrm>
        </p:spPr>
        <p:txBody>
          <a:bodyPr anchor="ctr">
            <a:normAutofit/>
          </a:bodyPr>
          <a:lstStyle/>
          <a:p>
            <a:r>
              <a:rPr lang="fr-FR" dirty="0" smtClean="0"/>
              <a:t>Avant d’être mis en mémoire, un programme est découpé en plusieurs zones.</a:t>
            </a:r>
            <a:br>
              <a:rPr lang="fr-FR" dirty="0" smtClean="0"/>
            </a:br>
            <a:r>
              <a:rPr lang="fr-FR" dirty="0" smtClean="0"/>
              <a:t>Certaines zones sont en lecture seule, d’autres en mode lecture et écriture.</a:t>
            </a:r>
          </a:p>
        </p:txBody>
      </p:sp>
    </p:spTree>
    <p:extLst>
      <p:ext uri="{BB962C8B-B14F-4D97-AF65-F5344CB8AC3E}">
        <p14:creationId xmlns:p14="http://schemas.microsoft.com/office/powerpoint/2010/main" val="8015784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24596" y="98026"/>
            <a:ext cx="3994232" cy="6355310"/>
          </a:xfrm>
        </p:spPr>
      </p:pic>
      <p:sp>
        <p:nvSpPr>
          <p:cNvPr id="2" name="Titre 1"/>
          <p:cNvSpPr>
            <a:spLocks noGrp="1"/>
          </p:cNvSpPr>
          <p:nvPr>
            <p:ph type="title"/>
          </p:nvPr>
        </p:nvSpPr>
        <p:spPr>
          <a:xfrm>
            <a:off x="457200" y="274638"/>
            <a:ext cx="5338936" cy="1143000"/>
          </a:xfrm>
        </p:spPr>
        <p:txBody>
          <a:bodyPr>
            <a:normAutofit/>
          </a:bodyPr>
          <a:lstStyle/>
          <a:p>
            <a:r>
              <a:rPr lang="fr-FR" dirty="0" smtClean="0"/>
              <a:t>Espace d’Adressage</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38</a:t>
            </a:fld>
            <a:endParaRPr lang="fr-BE"/>
          </a:p>
        </p:txBody>
      </p:sp>
      <p:sp>
        <p:nvSpPr>
          <p:cNvPr id="3" name="Espace réservé du contenu 2"/>
          <p:cNvSpPr>
            <a:spLocks noGrp="1"/>
          </p:cNvSpPr>
          <p:nvPr>
            <p:ph sz="half" idx="1"/>
          </p:nvPr>
        </p:nvSpPr>
        <p:spPr>
          <a:xfrm>
            <a:off x="179512" y="1340768"/>
            <a:ext cx="5184576" cy="5256584"/>
          </a:xfrm>
        </p:spPr>
        <p:txBody>
          <a:bodyPr>
            <a:normAutofit fontScale="85000" lnSpcReduction="20000"/>
          </a:bodyPr>
          <a:lstStyle/>
          <a:p>
            <a:r>
              <a:rPr lang="fr-FR" b="1" dirty="0" smtClean="0"/>
              <a:t>Pile/</a:t>
            </a:r>
            <a:r>
              <a:rPr lang="fr-FR" b="1" dirty="0" err="1" smtClean="0"/>
              <a:t>Stack</a:t>
            </a:r>
            <a:r>
              <a:rPr lang="fr-FR" dirty="0" smtClean="0"/>
              <a:t> : les arguments passés aux fonctions</a:t>
            </a:r>
          </a:p>
          <a:p>
            <a:r>
              <a:rPr lang="fr-FR" b="1" dirty="0" smtClean="0"/>
              <a:t>Tas/</a:t>
            </a:r>
            <a:r>
              <a:rPr lang="fr-FR" b="1" dirty="0" err="1" smtClean="0"/>
              <a:t>Heap</a:t>
            </a:r>
            <a:r>
              <a:rPr lang="fr-FR" dirty="0" smtClean="0"/>
              <a:t> : les données allouées dynamiquement (</a:t>
            </a:r>
            <a:r>
              <a:rPr lang="fr-FR" dirty="0" err="1" smtClean="0"/>
              <a:t>malloc</a:t>
            </a:r>
            <a:r>
              <a:rPr lang="fr-FR" dirty="0" smtClean="0"/>
              <a:t>, new, …)</a:t>
            </a:r>
          </a:p>
          <a:p>
            <a:r>
              <a:rPr lang="fr-FR" b="1" dirty="0" smtClean="0"/>
              <a:t>BSS</a:t>
            </a:r>
            <a:r>
              <a:rPr lang="fr-FR" dirty="0" smtClean="0"/>
              <a:t> (</a:t>
            </a:r>
            <a:r>
              <a:rPr lang="fr-FR" i="1" dirty="0" smtClean="0"/>
              <a:t>Block </a:t>
            </a:r>
            <a:r>
              <a:rPr lang="fr-FR" i="1" dirty="0" err="1" smtClean="0"/>
              <a:t>Started</a:t>
            </a:r>
            <a:r>
              <a:rPr lang="fr-FR" i="1" dirty="0" smtClean="0"/>
              <a:t> by Symbol</a:t>
            </a:r>
            <a:r>
              <a:rPr lang="fr-FR" dirty="0" smtClean="0"/>
              <a:t>) : variables non initialisées et variables à 0</a:t>
            </a:r>
          </a:p>
          <a:p>
            <a:r>
              <a:rPr lang="fr-FR" b="1" dirty="0" smtClean="0"/>
              <a:t>Data Segment </a:t>
            </a:r>
            <a:r>
              <a:rPr lang="fr-FR" dirty="0" smtClean="0"/>
              <a:t>: données initialisées (copiées de RODATA vers DATA au démarrage du programme)</a:t>
            </a:r>
          </a:p>
          <a:p>
            <a:r>
              <a:rPr lang="fr-FR" b="1" dirty="0" smtClean="0"/>
              <a:t>RODATA</a:t>
            </a:r>
            <a:r>
              <a:rPr lang="fr-FR" dirty="0" smtClean="0"/>
              <a:t> (</a:t>
            </a:r>
            <a:r>
              <a:rPr lang="fr-FR" i="1" dirty="0" smtClean="0"/>
              <a:t>Read-</a:t>
            </a:r>
            <a:r>
              <a:rPr lang="fr-FR" i="1" dirty="0" err="1" smtClean="0"/>
              <a:t>Only</a:t>
            </a:r>
            <a:r>
              <a:rPr lang="fr-FR" i="1" dirty="0" smtClean="0"/>
              <a:t> Data</a:t>
            </a:r>
            <a:r>
              <a:rPr lang="fr-FR" dirty="0" smtClean="0"/>
              <a:t>) : les données initialisées et les chaînes de caractères pré-déclarées</a:t>
            </a:r>
          </a:p>
          <a:p>
            <a:r>
              <a:rPr lang="fr-FR" b="1" dirty="0" err="1" smtClean="0"/>
              <a:t>Text</a:t>
            </a:r>
            <a:r>
              <a:rPr lang="fr-FR" b="1" dirty="0" smtClean="0"/>
              <a:t>/Code Segment </a:t>
            </a:r>
            <a:r>
              <a:rPr lang="fr-FR" dirty="0" smtClean="0"/>
              <a:t>: contient le code en langage machine du programme</a:t>
            </a:r>
            <a:endParaRPr lang="fr-FR" dirty="0"/>
          </a:p>
        </p:txBody>
      </p:sp>
    </p:spTree>
    <p:extLst>
      <p:ext uri="{BB962C8B-B14F-4D97-AF65-F5344CB8AC3E}">
        <p14:creationId xmlns:p14="http://schemas.microsoft.com/office/powerpoint/2010/main" val="15988697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Espace réservé du contenu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827" y="188640"/>
            <a:ext cx="9100173" cy="5937519"/>
          </a:xfrm>
        </p:spPr>
      </p:pic>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39</a:t>
            </a:fld>
            <a:endParaRPr lang="fr-BE"/>
          </a:p>
        </p:txBody>
      </p:sp>
    </p:spTree>
    <p:extLst>
      <p:ext uri="{BB962C8B-B14F-4D97-AF65-F5344CB8AC3E}">
        <p14:creationId xmlns:p14="http://schemas.microsoft.com/office/powerpoint/2010/main" val="1000282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a:xfrm>
            <a:off x="179512" y="1600200"/>
            <a:ext cx="8784976" cy="4525963"/>
          </a:xfrm>
        </p:spPr>
        <p:txBody>
          <a:bodyPr anchor="ctr"/>
          <a:lstStyle/>
          <a:p>
            <a:pPr marL="0" indent="0" algn="ctr">
              <a:buNone/>
            </a:pPr>
            <a:r>
              <a:rPr lang="fr-FR" i="1" dirty="0"/>
              <a:t>Comment développer pour toutes les plateformes </a:t>
            </a:r>
            <a:r>
              <a:rPr lang="fr-FR" i="1" dirty="0" smtClean="0"/>
              <a:t>?</a:t>
            </a:r>
          </a:p>
          <a:p>
            <a:pPr marL="0" indent="0" algn="ctr">
              <a:buNone/>
            </a:pPr>
            <a:endParaRPr lang="fr-FR" dirty="0"/>
          </a:p>
          <a:p>
            <a:pPr marL="0" indent="0" algn="ctr">
              <a:buNone/>
            </a:pPr>
            <a:r>
              <a:rPr lang="fr-FR" dirty="0" smtClean="0"/>
              <a:t>…faire une application par plateforme…</a:t>
            </a:r>
          </a:p>
          <a:p>
            <a:pPr marL="0" indent="0" algn="ctr">
              <a:buNone/>
            </a:pPr>
            <a:endParaRPr lang="fr-FR" dirty="0"/>
          </a:p>
          <a:p>
            <a:pPr marL="0" indent="0" algn="ctr">
              <a:buNone/>
            </a:pPr>
            <a:r>
              <a:rPr lang="fr-FR" dirty="0" smtClean="0"/>
              <a:t>…ou…</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a:t>
            </a:fld>
            <a:endParaRPr lang="fr-BE"/>
          </a:p>
        </p:txBody>
      </p:sp>
    </p:spTree>
    <p:extLst>
      <p:ext uri="{BB962C8B-B14F-4D97-AF65-F5344CB8AC3E}">
        <p14:creationId xmlns:p14="http://schemas.microsoft.com/office/powerpoint/2010/main" val="27412304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vs Programme</a:t>
            </a:r>
            <a:endParaRPr lang="fr-FR" dirty="0"/>
          </a:p>
        </p:txBody>
      </p:sp>
      <p:sp>
        <p:nvSpPr>
          <p:cNvPr id="3" name="Espace réservé du contenu 2"/>
          <p:cNvSpPr>
            <a:spLocks noGrp="1"/>
          </p:cNvSpPr>
          <p:nvPr>
            <p:ph sz="half" idx="1"/>
          </p:nvPr>
        </p:nvSpPr>
        <p:spPr/>
        <p:txBody>
          <a:bodyPr anchor="ctr">
            <a:normAutofit/>
          </a:bodyPr>
          <a:lstStyle/>
          <a:p>
            <a:r>
              <a:rPr lang="fr-FR" dirty="0" smtClean="0"/>
              <a:t>Un programme est un fichier contenant le code exécutable</a:t>
            </a:r>
          </a:p>
          <a:p>
            <a:endParaRPr lang="fr-FR" dirty="0"/>
          </a:p>
          <a:p>
            <a:r>
              <a:rPr lang="fr-FR" dirty="0" smtClean="0"/>
              <a:t>Un processus est le code chargé en mémoire et exécuté par le processeur</a:t>
            </a:r>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40</a:t>
            </a:fld>
            <a:endParaRPr lang="fr-BE"/>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56176" y="3156970"/>
            <a:ext cx="2747851" cy="3224358"/>
          </a:xfr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8558" y="1236028"/>
            <a:ext cx="1324519" cy="3273092"/>
          </a:xfrm>
          <a:prstGeom prst="rect">
            <a:avLst/>
          </a:prstGeom>
        </p:spPr>
      </p:pic>
      <p:sp>
        <p:nvSpPr>
          <p:cNvPr id="13" name="ZoneTexte 12"/>
          <p:cNvSpPr txBox="1"/>
          <p:nvPr/>
        </p:nvSpPr>
        <p:spPr>
          <a:xfrm>
            <a:off x="6480212" y="1412776"/>
            <a:ext cx="1332148" cy="369332"/>
          </a:xfrm>
          <a:prstGeom prst="rect">
            <a:avLst/>
          </a:prstGeom>
          <a:noFill/>
        </p:spPr>
        <p:txBody>
          <a:bodyPr wrap="square" rtlCol="0">
            <a:spAutoFit/>
          </a:bodyPr>
          <a:lstStyle/>
          <a:p>
            <a:pPr algn="ctr"/>
            <a:r>
              <a:rPr lang="fr-FR" dirty="0" smtClean="0"/>
              <a:t>Programme</a:t>
            </a:r>
            <a:endParaRPr lang="fr-FR" dirty="0"/>
          </a:p>
        </p:txBody>
      </p:sp>
      <p:cxnSp>
        <p:nvCxnSpPr>
          <p:cNvPr id="15" name="Connecteur droit avec flèche 14"/>
          <p:cNvCxnSpPr>
            <a:stCxn id="13" idx="1"/>
          </p:cNvCxnSpPr>
          <p:nvPr/>
        </p:nvCxnSpPr>
        <p:spPr>
          <a:xfrm flipH="1">
            <a:off x="6049082" y="1597442"/>
            <a:ext cx="431130" cy="0"/>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7596336" y="2204864"/>
            <a:ext cx="1152128" cy="369332"/>
          </a:xfrm>
          <a:prstGeom prst="rect">
            <a:avLst/>
          </a:prstGeom>
          <a:noFill/>
        </p:spPr>
        <p:txBody>
          <a:bodyPr wrap="square" rtlCol="0">
            <a:spAutoFit/>
          </a:bodyPr>
          <a:lstStyle/>
          <a:p>
            <a:pPr algn="ctr"/>
            <a:r>
              <a:rPr lang="fr-FR" dirty="0" smtClean="0"/>
              <a:t>Processus</a:t>
            </a:r>
            <a:endParaRPr lang="fr-FR" dirty="0"/>
          </a:p>
        </p:txBody>
      </p:sp>
      <p:cxnSp>
        <p:nvCxnSpPr>
          <p:cNvPr id="21" name="Connecteur droit avec flèche 20"/>
          <p:cNvCxnSpPr>
            <a:stCxn id="16" idx="2"/>
          </p:cNvCxnSpPr>
          <p:nvPr/>
        </p:nvCxnSpPr>
        <p:spPr>
          <a:xfrm>
            <a:off x="8172400" y="2574196"/>
            <a:ext cx="0" cy="576064"/>
          </a:xfrm>
          <a:prstGeom prst="straightConnector1">
            <a:avLst/>
          </a:prstGeom>
          <a:ln w="28575">
            <a:solidFill>
              <a:schemeClr val="tx1">
                <a:lumMod val="65000"/>
                <a:lumOff val="3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90282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a:t>
            </a:r>
            <a:endParaRPr lang="fr-FR" dirty="0"/>
          </a:p>
        </p:txBody>
      </p:sp>
      <p:sp>
        <p:nvSpPr>
          <p:cNvPr id="3" name="Espace réservé du contenu 2"/>
          <p:cNvSpPr>
            <a:spLocks noGrp="1"/>
          </p:cNvSpPr>
          <p:nvPr>
            <p:ph idx="1"/>
          </p:nvPr>
        </p:nvSpPr>
        <p:spPr/>
        <p:txBody>
          <a:bodyPr>
            <a:normAutofit/>
          </a:bodyPr>
          <a:lstStyle/>
          <a:p>
            <a:r>
              <a:rPr lang="fr-FR" dirty="0" smtClean="0"/>
              <a:t>Un processus est donc :</a:t>
            </a:r>
          </a:p>
          <a:p>
            <a:pPr lvl="1"/>
            <a:endParaRPr lang="fr-FR" dirty="0" smtClean="0"/>
          </a:p>
          <a:p>
            <a:pPr lvl="1"/>
            <a:r>
              <a:rPr lang="fr-FR" dirty="0" smtClean="0"/>
              <a:t>Un programme (le code en langage machine)</a:t>
            </a:r>
          </a:p>
          <a:p>
            <a:pPr lvl="1"/>
            <a:endParaRPr lang="fr-FR" dirty="0" smtClean="0"/>
          </a:p>
          <a:p>
            <a:pPr lvl="1"/>
            <a:r>
              <a:rPr lang="fr-FR" dirty="0" smtClean="0"/>
              <a:t>Déployé sur plusieurs pages mémoire selon un plan précis (l’espace d’adressage)</a:t>
            </a:r>
          </a:p>
          <a:p>
            <a:pPr lvl="1"/>
            <a:endParaRPr lang="fr-FR" dirty="0" smtClean="0"/>
          </a:p>
          <a:p>
            <a:pPr lvl="1"/>
            <a:r>
              <a:rPr lang="fr-FR" dirty="0" smtClean="0"/>
              <a:t>Avec des caractéristiques supplémentaires connues du système d’exploitation (PID, PPID, …)</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41</a:t>
            </a:fld>
            <a:endParaRPr lang="fr-BE"/>
          </a:p>
        </p:txBody>
      </p:sp>
    </p:spTree>
    <p:extLst>
      <p:ext uri="{BB962C8B-B14F-4D97-AF65-F5344CB8AC3E}">
        <p14:creationId xmlns:p14="http://schemas.microsoft.com/office/powerpoint/2010/main" val="8992239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283968" y="1916832"/>
            <a:ext cx="477482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smtClean="0"/>
              <a:t>Processus : Arborescence</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42</a:t>
            </a:fld>
            <a:endParaRPr lang="fr-BE"/>
          </a:p>
        </p:txBody>
      </p:sp>
      <p:sp>
        <p:nvSpPr>
          <p:cNvPr id="9" name="Text Box 3"/>
          <p:cNvSpPr txBox="1">
            <a:spLocks noGrp="1" noChangeArrowheads="1"/>
          </p:cNvSpPr>
          <p:nvPr>
            <p:ph sz="half" idx="1"/>
          </p:nvPr>
        </p:nvSpPr>
        <p:spPr bwMode="auto">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marL="346075" indent="-346075">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1pPr>
            <a:lvl2pPr>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2pPr>
            <a:lvl3pPr>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3pPr>
            <a:lvl4pPr>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4pPr>
            <a:lvl5pPr>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346075" algn="l"/>
                <a:tab pos="793750" algn="l"/>
                <a:tab pos="1243013" algn="l"/>
                <a:tab pos="1692275" algn="l"/>
                <a:tab pos="2141538" algn="l"/>
                <a:tab pos="2590800" algn="l"/>
                <a:tab pos="3040063" algn="l"/>
                <a:tab pos="3489325" algn="l"/>
                <a:tab pos="3938588" algn="l"/>
                <a:tab pos="4387850" algn="l"/>
                <a:tab pos="4837113" algn="l"/>
                <a:tab pos="5286375" algn="l"/>
                <a:tab pos="5735638" algn="l"/>
                <a:tab pos="6184900" algn="l"/>
                <a:tab pos="6634163" algn="l"/>
                <a:tab pos="7083425" algn="l"/>
                <a:tab pos="7532688" algn="l"/>
                <a:tab pos="7981950" algn="l"/>
                <a:tab pos="8431213" algn="l"/>
                <a:tab pos="8880475" algn="l"/>
                <a:tab pos="9329738" algn="l"/>
              </a:tabLst>
              <a:defRPr sz="2400">
                <a:solidFill>
                  <a:srgbClr val="FFFFFF"/>
                </a:solidFill>
                <a:latin typeface="Times New Roman" pitchFamily="16" charset="0"/>
                <a:cs typeface="Arial Unicode MS" pitchFamily="32" charset="0"/>
              </a:defRPr>
            </a:lvl9pPr>
          </a:lstStyle>
          <a:p>
            <a:pPr eaLnBrk="1" hangingPunct="1">
              <a:lnSpc>
                <a:spcPct val="93000"/>
              </a:lnSpc>
              <a:buFont typeface="Arial" charset="0"/>
              <a:buChar char="•"/>
            </a:pPr>
            <a:r>
              <a:rPr lang="en-GB" altLang="fr-FR" sz="2000" dirty="0">
                <a:solidFill>
                  <a:srgbClr val="000000"/>
                </a:solidFill>
                <a:latin typeface="+mn-lt"/>
              </a:rPr>
              <a:t>Un </a:t>
            </a:r>
            <a:r>
              <a:rPr lang="en-GB" altLang="fr-FR" sz="2000" dirty="0" err="1">
                <a:solidFill>
                  <a:srgbClr val="000000"/>
                </a:solidFill>
                <a:latin typeface="+mn-lt"/>
              </a:rPr>
              <a:t>processus</a:t>
            </a:r>
            <a:r>
              <a:rPr lang="en-GB" altLang="fr-FR" sz="2000" dirty="0">
                <a:solidFill>
                  <a:srgbClr val="000000"/>
                </a:solidFill>
                <a:latin typeface="+mn-lt"/>
              </a:rPr>
              <a:t> </a:t>
            </a:r>
            <a:r>
              <a:rPr lang="en-GB" altLang="fr-FR" sz="2000" dirty="0" err="1">
                <a:solidFill>
                  <a:srgbClr val="000000"/>
                </a:solidFill>
                <a:latin typeface="+mn-lt"/>
              </a:rPr>
              <a:t>peut</a:t>
            </a:r>
            <a:r>
              <a:rPr lang="en-GB" altLang="fr-FR" sz="2000" dirty="0">
                <a:solidFill>
                  <a:srgbClr val="000000"/>
                </a:solidFill>
                <a:latin typeface="+mn-lt"/>
              </a:rPr>
              <a:t> </a:t>
            </a:r>
            <a:r>
              <a:rPr lang="en-GB" altLang="fr-FR" sz="2000" dirty="0" err="1">
                <a:solidFill>
                  <a:srgbClr val="000000"/>
                </a:solidFill>
                <a:latin typeface="+mn-lt"/>
              </a:rPr>
              <a:t>créer</a:t>
            </a:r>
            <a:r>
              <a:rPr lang="en-GB" altLang="fr-FR" sz="2000" dirty="0">
                <a:solidFill>
                  <a:srgbClr val="000000"/>
                </a:solidFill>
                <a:latin typeface="+mn-lt"/>
              </a:rPr>
              <a:t> un </a:t>
            </a:r>
            <a:r>
              <a:rPr lang="en-GB" altLang="fr-FR" sz="2000" dirty="0" err="1">
                <a:solidFill>
                  <a:srgbClr val="000000"/>
                </a:solidFill>
                <a:latin typeface="+mn-lt"/>
              </a:rPr>
              <a:t>ou</a:t>
            </a:r>
            <a:r>
              <a:rPr lang="en-GB" altLang="fr-FR" sz="2000" dirty="0">
                <a:solidFill>
                  <a:srgbClr val="000000"/>
                </a:solidFill>
                <a:latin typeface="+mn-lt"/>
              </a:rPr>
              <a:t> </a:t>
            </a:r>
            <a:r>
              <a:rPr lang="en-GB" altLang="fr-FR" sz="2000" dirty="0" err="1">
                <a:solidFill>
                  <a:srgbClr val="000000"/>
                </a:solidFill>
                <a:latin typeface="+mn-lt"/>
              </a:rPr>
              <a:t>plusieurs</a:t>
            </a:r>
            <a:r>
              <a:rPr lang="en-GB" altLang="fr-FR" sz="2000" dirty="0">
                <a:solidFill>
                  <a:srgbClr val="000000"/>
                </a:solidFill>
                <a:latin typeface="+mn-lt"/>
              </a:rPr>
              <a:t> </a:t>
            </a:r>
            <a:r>
              <a:rPr lang="en-GB" altLang="fr-FR" sz="2000" dirty="0" err="1">
                <a:solidFill>
                  <a:srgbClr val="000000"/>
                </a:solidFill>
                <a:latin typeface="+mn-lt"/>
              </a:rPr>
              <a:t>processus</a:t>
            </a:r>
            <a:r>
              <a:rPr lang="en-GB" altLang="fr-FR" sz="2000" dirty="0">
                <a:solidFill>
                  <a:srgbClr val="000000"/>
                </a:solidFill>
                <a:latin typeface="+mn-lt"/>
              </a:rPr>
              <a:t> </a:t>
            </a:r>
            <a:r>
              <a:rPr lang="en-GB" altLang="fr-FR" sz="2000" dirty="0" err="1">
                <a:solidFill>
                  <a:srgbClr val="000000"/>
                </a:solidFill>
                <a:latin typeface="+mn-lt"/>
              </a:rPr>
              <a:t>fils</a:t>
            </a:r>
            <a:r>
              <a:rPr lang="en-GB" altLang="fr-FR" sz="2000" dirty="0">
                <a:solidFill>
                  <a:srgbClr val="000000"/>
                </a:solidFill>
                <a:latin typeface="+mn-lt"/>
              </a:rPr>
              <a:t> qui, à </a:t>
            </a:r>
            <a:r>
              <a:rPr lang="en-GB" altLang="fr-FR" sz="2000" dirty="0" err="1">
                <a:solidFill>
                  <a:srgbClr val="000000"/>
                </a:solidFill>
                <a:latin typeface="+mn-lt"/>
              </a:rPr>
              <a:t>leur</a:t>
            </a:r>
            <a:r>
              <a:rPr lang="en-GB" altLang="fr-FR" sz="2000" dirty="0">
                <a:solidFill>
                  <a:srgbClr val="000000"/>
                </a:solidFill>
                <a:latin typeface="+mn-lt"/>
              </a:rPr>
              <a:t> tour, </a:t>
            </a:r>
            <a:r>
              <a:rPr lang="en-GB" altLang="fr-FR" sz="2000" dirty="0" err="1">
                <a:solidFill>
                  <a:srgbClr val="000000"/>
                </a:solidFill>
                <a:latin typeface="+mn-lt"/>
              </a:rPr>
              <a:t>peuvent</a:t>
            </a:r>
            <a:r>
              <a:rPr lang="en-GB" altLang="fr-FR" sz="2000" dirty="0">
                <a:solidFill>
                  <a:srgbClr val="000000"/>
                </a:solidFill>
                <a:latin typeface="+mn-lt"/>
              </a:rPr>
              <a:t> </a:t>
            </a:r>
            <a:r>
              <a:rPr lang="en-GB" altLang="fr-FR" sz="2000" dirty="0" err="1">
                <a:solidFill>
                  <a:srgbClr val="000000"/>
                </a:solidFill>
                <a:latin typeface="+mn-lt"/>
              </a:rPr>
              <a:t>créer</a:t>
            </a:r>
            <a:r>
              <a:rPr lang="en-GB" altLang="fr-FR" sz="2000" dirty="0">
                <a:solidFill>
                  <a:srgbClr val="000000"/>
                </a:solidFill>
                <a:latin typeface="+mn-lt"/>
              </a:rPr>
              <a:t> des </a:t>
            </a:r>
            <a:r>
              <a:rPr lang="en-GB" altLang="fr-FR" sz="2000" dirty="0" err="1">
                <a:solidFill>
                  <a:srgbClr val="000000"/>
                </a:solidFill>
                <a:latin typeface="+mn-lt"/>
              </a:rPr>
              <a:t>processus</a:t>
            </a:r>
            <a:r>
              <a:rPr lang="en-GB" altLang="fr-FR" sz="2000" dirty="0">
                <a:solidFill>
                  <a:srgbClr val="000000"/>
                </a:solidFill>
                <a:latin typeface="+mn-lt"/>
              </a:rPr>
              <a:t> </a:t>
            </a:r>
            <a:r>
              <a:rPr lang="en-GB" altLang="fr-FR" sz="2000" dirty="0" err="1">
                <a:solidFill>
                  <a:srgbClr val="000000"/>
                </a:solidFill>
                <a:latin typeface="+mn-lt"/>
              </a:rPr>
              <a:t>fils</a:t>
            </a:r>
            <a:r>
              <a:rPr lang="en-GB" altLang="fr-FR" sz="2000" dirty="0">
                <a:solidFill>
                  <a:srgbClr val="000000"/>
                </a:solidFill>
                <a:latin typeface="+mn-lt"/>
              </a:rPr>
              <a:t> (structure </a:t>
            </a:r>
            <a:r>
              <a:rPr lang="en-GB" altLang="fr-FR" sz="2000" dirty="0" err="1">
                <a:solidFill>
                  <a:srgbClr val="000000"/>
                </a:solidFill>
                <a:latin typeface="+mn-lt"/>
              </a:rPr>
              <a:t>arborescente</a:t>
            </a:r>
            <a:r>
              <a:rPr lang="en-GB" altLang="fr-FR" sz="2000" dirty="0">
                <a:solidFill>
                  <a:srgbClr val="000000"/>
                </a:solidFill>
                <a:latin typeface="+mn-lt"/>
              </a:rPr>
              <a:t>). </a:t>
            </a:r>
          </a:p>
          <a:p>
            <a:pPr marL="347663" eaLnBrk="1" hangingPunct="1">
              <a:lnSpc>
                <a:spcPct val="100000"/>
              </a:lnSpc>
              <a:buClrTx/>
              <a:buFontTx/>
              <a:buNone/>
            </a:pPr>
            <a:endParaRPr lang="en-GB" altLang="fr-FR" sz="2000" dirty="0">
              <a:solidFill>
                <a:srgbClr val="000000"/>
              </a:solidFill>
              <a:latin typeface="+mn-lt"/>
            </a:endParaRPr>
          </a:p>
          <a:p>
            <a:pPr eaLnBrk="1" hangingPunct="1">
              <a:lnSpc>
                <a:spcPct val="100000"/>
              </a:lnSpc>
              <a:buFont typeface="Arial" charset="0"/>
              <a:buChar char="•"/>
            </a:pPr>
            <a:r>
              <a:rPr lang="en-GB" altLang="fr-FR" sz="2000" dirty="0">
                <a:solidFill>
                  <a:srgbClr val="000000"/>
                </a:solidFill>
                <a:latin typeface="+mn-lt"/>
              </a:rPr>
              <a:t>Un </a:t>
            </a:r>
            <a:r>
              <a:rPr lang="en-GB" altLang="fr-FR" sz="2000" dirty="0" err="1">
                <a:solidFill>
                  <a:srgbClr val="000000"/>
                </a:solidFill>
                <a:latin typeface="+mn-lt"/>
              </a:rPr>
              <a:t>processus</a:t>
            </a:r>
            <a:r>
              <a:rPr lang="en-GB" altLang="fr-FR" sz="2000" dirty="0">
                <a:solidFill>
                  <a:srgbClr val="000000"/>
                </a:solidFill>
                <a:latin typeface="+mn-lt"/>
              </a:rPr>
              <a:t> </a:t>
            </a:r>
            <a:r>
              <a:rPr lang="en-GB" altLang="fr-FR" sz="2000" dirty="0" err="1">
                <a:solidFill>
                  <a:srgbClr val="000000"/>
                </a:solidFill>
                <a:latin typeface="+mn-lt"/>
              </a:rPr>
              <a:t>peut</a:t>
            </a:r>
            <a:r>
              <a:rPr lang="en-GB" altLang="fr-FR" sz="2000" dirty="0">
                <a:solidFill>
                  <a:srgbClr val="000000"/>
                </a:solidFill>
                <a:latin typeface="+mn-lt"/>
              </a:rPr>
              <a:t> </a:t>
            </a:r>
            <a:r>
              <a:rPr lang="en-GB" altLang="fr-FR" sz="2000" dirty="0" err="1">
                <a:solidFill>
                  <a:srgbClr val="000000"/>
                </a:solidFill>
                <a:latin typeface="+mn-lt"/>
              </a:rPr>
              <a:t>être</a:t>
            </a:r>
            <a:r>
              <a:rPr lang="en-GB" altLang="fr-FR" sz="2000" dirty="0">
                <a:solidFill>
                  <a:srgbClr val="000000"/>
                </a:solidFill>
                <a:latin typeface="+mn-lt"/>
              </a:rPr>
              <a:t> </a:t>
            </a:r>
            <a:r>
              <a:rPr lang="en-GB" altLang="fr-FR" sz="2000" dirty="0" err="1">
                <a:solidFill>
                  <a:srgbClr val="000000"/>
                </a:solidFill>
                <a:latin typeface="+mn-lt"/>
              </a:rPr>
              <a:t>partitionné</a:t>
            </a:r>
            <a:r>
              <a:rPr lang="en-GB" altLang="fr-FR" sz="2000" dirty="0">
                <a:solidFill>
                  <a:srgbClr val="000000"/>
                </a:solidFill>
                <a:latin typeface="+mn-lt"/>
              </a:rPr>
              <a:t> </a:t>
            </a:r>
            <a:r>
              <a:rPr lang="en-GB" altLang="fr-FR" sz="2000" dirty="0" err="1">
                <a:solidFill>
                  <a:srgbClr val="000000"/>
                </a:solidFill>
                <a:latin typeface="+mn-lt"/>
              </a:rPr>
              <a:t>en</a:t>
            </a:r>
            <a:r>
              <a:rPr lang="en-GB" altLang="fr-FR" sz="2000" dirty="0">
                <a:solidFill>
                  <a:srgbClr val="000000"/>
                </a:solidFill>
                <a:latin typeface="+mn-lt"/>
              </a:rPr>
              <a:t> </a:t>
            </a:r>
            <a:r>
              <a:rPr lang="en-GB" altLang="fr-FR" sz="2000" dirty="0" err="1">
                <a:solidFill>
                  <a:srgbClr val="000000"/>
                </a:solidFill>
                <a:latin typeface="+mn-lt"/>
              </a:rPr>
              <a:t>plusieurs</a:t>
            </a:r>
            <a:r>
              <a:rPr lang="en-GB" altLang="fr-FR" sz="2000" dirty="0">
                <a:solidFill>
                  <a:srgbClr val="000000"/>
                </a:solidFill>
                <a:latin typeface="+mn-lt"/>
              </a:rPr>
              <a:t> threads (</a:t>
            </a:r>
            <a:r>
              <a:rPr lang="en-GB" altLang="fr-FR" sz="2000" dirty="0" err="1">
                <a:solidFill>
                  <a:srgbClr val="000000"/>
                </a:solidFill>
                <a:latin typeface="+mn-lt"/>
              </a:rPr>
              <a:t>processus</a:t>
            </a:r>
            <a:r>
              <a:rPr lang="en-GB" altLang="fr-FR" sz="2000" dirty="0">
                <a:solidFill>
                  <a:srgbClr val="000000"/>
                </a:solidFill>
                <a:latin typeface="+mn-lt"/>
              </a:rPr>
              <a:t> </a:t>
            </a:r>
            <a:r>
              <a:rPr lang="en-GB" altLang="fr-FR" sz="2000" dirty="0" err="1">
                <a:solidFill>
                  <a:srgbClr val="000000"/>
                </a:solidFill>
                <a:latin typeface="+mn-lt"/>
              </a:rPr>
              <a:t>légers</a:t>
            </a:r>
            <a:r>
              <a:rPr lang="en-GB" altLang="fr-FR" sz="2000" dirty="0">
                <a:solidFill>
                  <a:srgbClr val="000000"/>
                </a:solidFill>
                <a:latin typeface="+mn-lt"/>
              </a:rPr>
              <a:t>) </a:t>
            </a:r>
            <a:r>
              <a:rPr lang="en-GB" altLang="fr-FR" sz="2000" dirty="0" err="1">
                <a:solidFill>
                  <a:srgbClr val="000000"/>
                </a:solidFill>
                <a:latin typeface="+mn-lt"/>
              </a:rPr>
              <a:t>concurrents</a:t>
            </a:r>
            <a:r>
              <a:rPr lang="en-GB" altLang="fr-FR" sz="2000" dirty="0">
                <a:solidFill>
                  <a:srgbClr val="000000"/>
                </a:solidFill>
                <a:latin typeface="+mn-lt"/>
              </a:rPr>
              <a:t> </a:t>
            </a:r>
            <a:r>
              <a:rPr lang="en-GB" altLang="fr-FR" sz="2000" dirty="0" err="1">
                <a:solidFill>
                  <a:srgbClr val="000000"/>
                </a:solidFill>
                <a:latin typeface="+mn-lt"/>
              </a:rPr>
              <a:t>partageant</a:t>
            </a:r>
            <a:r>
              <a:rPr lang="en-GB" altLang="fr-FR" sz="2000" dirty="0">
                <a:solidFill>
                  <a:srgbClr val="000000"/>
                </a:solidFill>
                <a:latin typeface="+mn-lt"/>
              </a:rPr>
              <a:t> un </a:t>
            </a:r>
            <a:r>
              <a:rPr lang="en-GB" altLang="fr-FR" sz="2000" dirty="0" err="1">
                <a:solidFill>
                  <a:srgbClr val="000000"/>
                </a:solidFill>
                <a:latin typeface="+mn-lt"/>
              </a:rPr>
              <a:t>même</a:t>
            </a:r>
            <a:r>
              <a:rPr lang="en-GB" altLang="fr-FR" sz="2000" dirty="0">
                <a:solidFill>
                  <a:srgbClr val="000000"/>
                </a:solidFill>
                <a:latin typeface="+mn-lt"/>
              </a:rPr>
              <a:t> </a:t>
            </a:r>
            <a:r>
              <a:rPr lang="en-GB" altLang="fr-FR" sz="2000" dirty="0" err="1">
                <a:solidFill>
                  <a:srgbClr val="000000"/>
                </a:solidFill>
                <a:latin typeface="+mn-lt"/>
              </a:rPr>
              <a:t>environnement</a:t>
            </a:r>
            <a:r>
              <a:rPr lang="en-GB" altLang="fr-FR" sz="2000" dirty="0">
                <a:solidFill>
                  <a:srgbClr val="000000"/>
                </a:solidFill>
                <a:latin typeface="+mn-lt"/>
              </a:rPr>
              <a:t> </a:t>
            </a:r>
            <a:r>
              <a:rPr lang="en-GB" altLang="fr-FR" sz="2000" dirty="0" err="1">
                <a:solidFill>
                  <a:srgbClr val="000000"/>
                </a:solidFill>
                <a:latin typeface="+mn-lt"/>
              </a:rPr>
              <a:t>d’exécution</a:t>
            </a:r>
            <a:r>
              <a:rPr lang="en-GB" altLang="fr-FR" sz="2000" dirty="0">
                <a:solidFill>
                  <a:srgbClr val="000000"/>
                </a:solidFill>
                <a:latin typeface="+mn-lt"/>
              </a:rPr>
              <a:t>. Les threads </a:t>
            </a:r>
            <a:r>
              <a:rPr lang="en-GB" altLang="fr-FR" sz="2000" dirty="0" err="1">
                <a:solidFill>
                  <a:srgbClr val="000000"/>
                </a:solidFill>
                <a:latin typeface="+mn-lt"/>
              </a:rPr>
              <a:t>sont</a:t>
            </a:r>
            <a:r>
              <a:rPr lang="en-GB" altLang="fr-FR" sz="2000" dirty="0">
                <a:solidFill>
                  <a:srgbClr val="000000"/>
                </a:solidFill>
                <a:latin typeface="+mn-lt"/>
              </a:rPr>
              <a:t> un </a:t>
            </a:r>
            <a:r>
              <a:rPr lang="en-GB" altLang="fr-FR" sz="2000" dirty="0" err="1">
                <a:solidFill>
                  <a:srgbClr val="000000"/>
                </a:solidFill>
                <a:latin typeface="+mn-lt"/>
              </a:rPr>
              <a:t>moyen</a:t>
            </a:r>
            <a:r>
              <a:rPr lang="en-GB" altLang="fr-FR" sz="2000" dirty="0">
                <a:solidFill>
                  <a:srgbClr val="000000"/>
                </a:solidFill>
                <a:latin typeface="+mn-lt"/>
              </a:rPr>
              <a:t> de </a:t>
            </a:r>
            <a:r>
              <a:rPr lang="en-GB" altLang="fr-FR" sz="2000" dirty="0" err="1">
                <a:solidFill>
                  <a:srgbClr val="000000"/>
                </a:solidFill>
                <a:latin typeface="+mn-lt"/>
              </a:rPr>
              <a:t>raffiner</a:t>
            </a:r>
            <a:r>
              <a:rPr lang="en-GB" altLang="fr-FR" sz="2000" dirty="0">
                <a:solidFill>
                  <a:srgbClr val="000000"/>
                </a:solidFill>
                <a:latin typeface="+mn-lt"/>
              </a:rPr>
              <a:t> et de </a:t>
            </a:r>
            <a:r>
              <a:rPr lang="en-GB" altLang="fr-FR" sz="2000" dirty="0" err="1">
                <a:solidFill>
                  <a:srgbClr val="000000"/>
                </a:solidFill>
                <a:latin typeface="+mn-lt"/>
              </a:rPr>
              <a:t>diviser</a:t>
            </a:r>
            <a:r>
              <a:rPr lang="en-GB" altLang="fr-FR" sz="2000" dirty="0">
                <a:solidFill>
                  <a:srgbClr val="000000"/>
                </a:solidFill>
                <a:latin typeface="+mn-lt"/>
              </a:rPr>
              <a:t> le travail </a:t>
            </a:r>
            <a:r>
              <a:rPr lang="en-GB" altLang="fr-FR" sz="2000" dirty="0" err="1">
                <a:solidFill>
                  <a:srgbClr val="000000"/>
                </a:solidFill>
                <a:latin typeface="+mn-lt"/>
              </a:rPr>
              <a:t>normalement</a:t>
            </a:r>
            <a:r>
              <a:rPr lang="en-GB" altLang="fr-FR" sz="2000" dirty="0">
                <a:solidFill>
                  <a:srgbClr val="000000"/>
                </a:solidFill>
                <a:latin typeface="+mn-lt"/>
              </a:rPr>
              <a:t> </a:t>
            </a:r>
            <a:r>
              <a:rPr lang="en-GB" altLang="fr-FR" sz="2000" dirty="0" err="1">
                <a:solidFill>
                  <a:srgbClr val="000000"/>
                </a:solidFill>
                <a:latin typeface="+mn-lt"/>
              </a:rPr>
              <a:t>associé</a:t>
            </a:r>
            <a:r>
              <a:rPr lang="en-GB" altLang="fr-FR" sz="2000" dirty="0">
                <a:solidFill>
                  <a:srgbClr val="000000"/>
                </a:solidFill>
                <a:latin typeface="+mn-lt"/>
              </a:rPr>
              <a:t> à un </a:t>
            </a:r>
            <a:r>
              <a:rPr lang="en-GB" altLang="fr-FR" sz="2000" dirty="0" err="1">
                <a:solidFill>
                  <a:srgbClr val="000000"/>
                </a:solidFill>
                <a:latin typeface="+mn-lt"/>
              </a:rPr>
              <a:t>processus</a:t>
            </a:r>
            <a:r>
              <a:rPr lang="en-GB" altLang="fr-FR" sz="2000" dirty="0">
                <a:solidFill>
                  <a:srgbClr val="000000"/>
                </a:solidFill>
                <a:latin typeface="+mn-lt"/>
              </a:rPr>
              <a:t>.</a:t>
            </a:r>
          </a:p>
        </p:txBody>
      </p:sp>
    </p:spTree>
    <p:extLst>
      <p:ext uri="{BB962C8B-B14F-4D97-AF65-F5344CB8AC3E}">
        <p14:creationId xmlns:p14="http://schemas.microsoft.com/office/powerpoint/2010/main" val="396259024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Ordonnanceur / </a:t>
            </a:r>
            <a:r>
              <a:rPr lang="fr-FR" dirty="0" err="1" smtClean="0"/>
              <a:t>Scheduler</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43</a:t>
            </a:fld>
            <a:endParaRPr lang="fr-BE"/>
          </a:p>
        </p:txBody>
      </p:sp>
      <p:sp>
        <p:nvSpPr>
          <p:cNvPr id="3" name="Espace réservé du contenu 2"/>
          <p:cNvSpPr>
            <a:spLocks noGrp="1"/>
          </p:cNvSpPr>
          <p:nvPr>
            <p:ph idx="1"/>
          </p:nvPr>
        </p:nvSpPr>
        <p:spPr/>
        <p:txBody>
          <a:bodyPr>
            <a:normAutofit fontScale="92500" lnSpcReduction="20000"/>
          </a:bodyPr>
          <a:lstStyle/>
          <a:p>
            <a:r>
              <a:rPr lang="fr-FR" dirty="0"/>
              <a:t>Le système d'exploitation gère autant de processus qu'il y a de programmes en cours d'exécution.</a:t>
            </a:r>
          </a:p>
          <a:p>
            <a:endParaRPr lang="fr-FR" dirty="0"/>
          </a:p>
          <a:p>
            <a:r>
              <a:rPr lang="fr-FR" dirty="0"/>
              <a:t>Comment partager le processeur </a:t>
            </a:r>
            <a:r>
              <a:rPr lang="fr-FR" dirty="0" smtClean="0"/>
              <a:t>(qui </a:t>
            </a:r>
            <a:r>
              <a:rPr lang="fr-FR" dirty="0"/>
              <a:t>exécute les programmes) entre tous les processus </a:t>
            </a:r>
            <a:r>
              <a:rPr lang="fr-FR" dirty="0" smtClean="0"/>
              <a:t>?</a:t>
            </a:r>
          </a:p>
          <a:p>
            <a:endParaRPr lang="fr-FR" dirty="0"/>
          </a:p>
          <a:p>
            <a:r>
              <a:rPr lang="fr-FR" dirty="0" smtClean="0"/>
              <a:t>Le </a:t>
            </a:r>
            <a:r>
              <a:rPr lang="fr-FR" dirty="0"/>
              <a:t>système d'exploitation va </a:t>
            </a:r>
            <a:r>
              <a:rPr lang="fr-FR" dirty="0" smtClean="0"/>
              <a:t>donner </a:t>
            </a:r>
            <a:r>
              <a:rPr lang="fr-FR" dirty="0"/>
              <a:t>un "quantum" de temps à chaque processus pour </a:t>
            </a:r>
            <a:r>
              <a:rPr lang="fr-FR" dirty="0" smtClean="0"/>
              <a:t>s'exécuter sur le processeur.</a:t>
            </a:r>
            <a:endParaRPr lang="fr-FR" dirty="0"/>
          </a:p>
        </p:txBody>
      </p:sp>
    </p:spTree>
    <p:extLst>
      <p:ext uri="{BB962C8B-B14F-4D97-AF65-F5344CB8AC3E}">
        <p14:creationId xmlns:p14="http://schemas.microsoft.com/office/powerpoint/2010/main" val="366442651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Temps Partagé / Time Sharing</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44</a:t>
            </a:fld>
            <a:endParaRPr lang="fr-BE"/>
          </a:p>
        </p:txBody>
      </p:sp>
      <p:sp>
        <p:nvSpPr>
          <p:cNvPr id="7" name="Rectangle 1"/>
          <p:cNvSpPr>
            <a:spLocks noGrp="1" noChangeArrowheads="1"/>
          </p:cNvSpPr>
          <p:nvPr>
            <p:ph idx="1"/>
          </p:nvPr>
        </p:nvSpPr>
        <p:spPr bwMode="auto">
          <a:xfrm>
            <a:off x="179512" y="1268760"/>
            <a:ext cx="8784976" cy="5169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60000"/>
              </a:lnSpc>
              <a:spcBef>
                <a:spcPts val="500"/>
              </a:spcBef>
              <a:spcAft>
                <a:spcPts val="500"/>
              </a:spcAft>
              <a:buClrTx/>
              <a:buFontTx/>
              <a:buNone/>
            </a:pPr>
            <a:r>
              <a:rPr lang="en-GB" altLang="fr-FR" sz="1800" dirty="0">
                <a:solidFill>
                  <a:srgbClr val="000000"/>
                </a:solidFill>
                <a:latin typeface="+mn-lt"/>
              </a:rPr>
              <a:t>Un </a:t>
            </a:r>
            <a:r>
              <a:rPr lang="en-GB" altLang="fr-FR" sz="1800" dirty="0" err="1">
                <a:solidFill>
                  <a:srgbClr val="000000"/>
                </a:solidFill>
                <a:latin typeface="+mn-lt"/>
              </a:rPr>
              <a:t>utilisateur</a:t>
            </a:r>
            <a:r>
              <a:rPr lang="en-GB" altLang="fr-FR" sz="1800" dirty="0">
                <a:solidFill>
                  <a:srgbClr val="000000"/>
                </a:solidFill>
                <a:latin typeface="+mn-lt"/>
              </a:rPr>
              <a:t> </a:t>
            </a:r>
            <a:r>
              <a:rPr lang="en-GB" altLang="fr-FR" sz="1800" dirty="0" err="1">
                <a:solidFill>
                  <a:srgbClr val="000000"/>
                </a:solidFill>
                <a:latin typeface="+mn-lt"/>
              </a:rPr>
              <a:t>travaille</a:t>
            </a:r>
            <a:r>
              <a:rPr lang="en-GB" altLang="fr-FR" sz="1800" dirty="0">
                <a:solidFill>
                  <a:srgbClr val="000000"/>
                </a:solidFill>
                <a:latin typeface="+mn-lt"/>
              </a:rPr>
              <a:t> sur </a:t>
            </a:r>
            <a:r>
              <a:rPr lang="en-GB" altLang="fr-FR" sz="1800" dirty="0" err="1">
                <a:solidFill>
                  <a:srgbClr val="000000"/>
                </a:solidFill>
                <a:latin typeface="+mn-lt"/>
              </a:rPr>
              <a:t>une</a:t>
            </a:r>
            <a:r>
              <a:rPr lang="en-GB" altLang="fr-FR" sz="1800" dirty="0">
                <a:solidFill>
                  <a:srgbClr val="000000"/>
                </a:solidFill>
                <a:latin typeface="+mn-lt"/>
              </a:rPr>
              <a:t> machine </a:t>
            </a:r>
            <a:r>
              <a:rPr lang="en-GB" altLang="fr-FR" sz="1800" dirty="0" err="1">
                <a:solidFill>
                  <a:srgbClr val="000000"/>
                </a:solidFill>
                <a:latin typeface="+mn-lt"/>
              </a:rPr>
              <a:t>virtuelle</a:t>
            </a:r>
            <a:r>
              <a:rPr lang="en-GB" altLang="fr-FR" sz="1800" dirty="0">
                <a:solidFill>
                  <a:srgbClr val="000000"/>
                </a:solidFill>
                <a:latin typeface="+mn-lt"/>
              </a:rPr>
              <a:t>. Il a </a:t>
            </a:r>
            <a:r>
              <a:rPr lang="en-GB" altLang="fr-FR" sz="1800" dirty="0" err="1">
                <a:solidFill>
                  <a:srgbClr val="000000"/>
                </a:solidFill>
                <a:latin typeface="+mn-lt"/>
              </a:rPr>
              <a:t>l'illusion</a:t>
            </a:r>
            <a:r>
              <a:rPr lang="en-GB" altLang="fr-FR" sz="1800" dirty="0">
                <a:solidFill>
                  <a:srgbClr val="000000"/>
                </a:solidFill>
                <a:latin typeface="+mn-lt"/>
              </a:rPr>
              <a:t> d'être le </a:t>
            </a:r>
            <a:r>
              <a:rPr lang="en-GB" altLang="fr-FR" sz="1800" dirty="0" err="1">
                <a:solidFill>
                  <a:srgbClr val="000000"/>
                </a:solidFill>
                <a:latin typeface="+mn-lt"/>
              </a:rPr>
              <a:t>seul</a:t>
            </a:r>
            <a:r>
              <a:rPr lang="en-GB" altLang="fr-FR" sz="1800" dirty="0">
                <a:solidFill>
                  <a:srgbClr val="000000"/>
                </a:solidFill>
                <a:latin typeface="+mn-lt"/>
              </a:rPr>
              <a:t> sur </a:t>
            </a:r>
            <a:r>
              <a:rPr lang="en-GB" altLang="fr-FR" sz="1800" dirty="0" err="1">
                <a:solidFill>
                  <a:srgbClr val="000000"/>
                </a:solidFill>
                <a:latin typeface="+mn-lt"/>
              </a:rPr>
              <a:t>cette</a:t>
            </a:r>
            <a:r>
              <a:rPr lang="en-GB" altLang="fr-FR" sz="1800" dirty="0">
                <a:solidFill>
                  <a:srgbClr val="000000"/>
                </a:solidFill>
                <a:latin typeface="+mn-lt"/>
              </a:rPr>
              <a:t> machine et de </a:t>
            </a:r>
            <a:r>
              <a:rPr lang="en-GB" altLang="fr-FR" sz="1800" dirty="0" err="1">
                <a:solidFill>
                  <a:srgbClr val="000000"/>
                </a:solidFill>
                <a:latin typeface="+mn-lt"/>
              </a:rPr>
              <a:t>posséder</a:t>
            </a:r>
            <a:r>
              <a:rPr lang="en-GB" altLang="fr-FR" sz="1800" dirty="0">
                <a:solidFill>
                  <a:srgbClr val="000000"/>
                </a:solidFill>
                <a:latin typeface="+mn-lt"/>
              </a:rPr>
              <a:t> </a:t>
            </a:r>
            <a:r>
              <a:rPr lang="en-GB" altLang="fr-FR" sz="1800" dirty="0" err="1">
                <a:solidFill>
                  <a:srgbClr val="000000"/>
                </a:solidFill>
                <a:latin typeface="+mn-lt"/>
              </a:rPr>
              <a:t>toutes</a:t>
            </a:r>
            <a:r>
              <a:rPr lang="en-GB" altLang="fr-FR" sz="1800" dirty="0">
                <a:solidFill>
                  <a:srgbClr val="000000"/>
                </a:solidFill>
                <a:latin typeface="+mn-lt"/>
              </a:rPr>
              <a:t> les </a:t>
            </a:r>
            <a:r>
              <a:rPr lang="en-GB" altLang="fr-FR" sz="1800" dirty="0" err="1">
                <a:solidFill>
                  <a:srgbClr val="000000"/>
                </a:solidFill>
                <a:latin typeface="+mn-lt"/>
              </a:rPr>
              <a:t>ressources</a:t>
            </a:r>
            <a:r>
              <a:rPr lang="en-GB" altLang="fr-FR" sz="1800" dirty="0">
                <a:solidFill>
                  <a:srgbClr val="000000"/>
                </a:solidFill>
                <a:latin typeface="+mn-lt"/>
              </a:rPr>
              <a:t> (</a:t>
            </a:r>
            <a:r>
              <a:rPr lang="en-GB" altLang="fr-FR" sz="1800" dirty="0" err="1">
                <a:solidFill>
                  <a:srgbClr val="000000"/>
                </a:solidFill>
                <a:latin typeface="+mn-lt"/>
              </a:rPr>
              <a:t>mémoire</a:t>
            </a:r>
            <a:r>
              <a:rPr lang="en-GB" altLang="fr-FR" sz="1800" dirty="0">
                <a:solidFill>
                  <a:srgbClr val="000000"/>
                </a:solidFill>
                <a:latin typeface="+mn-lt"/>
              </a:rPr>
              <a:t>, </a:t>
            </a:r>
            <a:r>
              <a:rPr lang="en-GB" altLang="fr-FR" sz="1800" dirty="0" err="1">
                <a:solidFill>
                  <a:srgbClr val="000000"/>
                </a:solidFill>
                <a:latin typeface="+mn-lt"/>
              </a:rPr>
              <a:t>processeur</a:t>
            </a:r>
            <a:r>
              <a:rPr lang="en-GB" altLang="fr-FR" sz="1800" dirty="0">
                <a:solidFill>
                  <a:srgbClr val="000000"/>
                </a:solidFill>
                <a:latin typeface="+mn-lt"/>
              </a:rPr>
              <a:t>). </a:t>
            </a:r>
            <a:br>
              <a:rPr lang="en-GB" altLang="fr-FR" sz="1800" dirty="0">
                <a:solidFill>
                  <a:srgbClr val="000000"/>
                </a:solidFill>
                <a:latin typeface="+mn-lt"/>
              </a:rPr>
            </a:br>
            <a:r>
              <a:rPr lang="en-GB" altLang="fr-FR" sz="1800" dirty="0">
                <a:solidFill>
                  <a:srgbClr val="000000"/>
                </a:solidFill>
                <a:latin typeface="+mn-lt"/>
              </a:rPr>
              <a:t>Pour </a:t>
            </a:r>
            <a:r>
              <a:rPr lang="en-GB" altLang="fr-FR" sz="1800" dirty="0" err="1">
                <a:solidFill>
                  <a:srgbClr val="000000"/>
                </a:solidFill>
                <a:latin typeface="+mn-lt"/>
              </a:rPr>
              <a:t>ce</a:t>
            </a:r>
            <a:r>
              <a:rPr lang="en-GB" altLang="fr-FR" sz="1800" dirty="0">
                <a:solidFill>
                  <a:srgbClr val="000000"/>
                </a:solidFill>
                <a:latin typeface="+mn-lt"/>
              </a:rPr>
              <a:t> faire, le </a:t>
            </a:r>
            <a:r>
              <a:rPr lang="en-GB" altLang="fr-FR" sz="1800" dirty="0" err="1">
                <a:solidFill>
                  <a:srgbClr val="000000"/>
                </a:solidFill>
                <a:latin typeface="+mn-lt"/>
              </a:rPr>
              <a:t>système</a:t>
            </a:r>
            <a:r>
              <a:rPr lang="en-GB" altLang="fr-FR" sz="1800" dirty="0">
                <a:solidFill>
                  <a:srgbClr val="000000"/>
                </a:solidFill>
                <a:latin typeface="+mn-lt"/>
              </a:rPr>
              <a:t> </a:t>
            </a:r>
            <a:r>
              <a:rPr lang="en-GB" altLang="fr-FR" sz="1800" dirty="0" err="1">
                <a:solidFill>
                  <a:srgbClr val="000000"/>
                </a:solidFill>
                <a:latin typeface="+mn-lt"/>
              </a:rPr>
              <a:t>d'exploitation</a:t>
            </a:r>
            <a:r>
              <a:rPr lang="en-GB" altLang="fr-FR" sz="1800" dirty="0">
                <a:solidFill>
                  <a:srgbClr val="000000"/>
                </a:solidFill>
                <a:latin typeface="+mn-lt"/>
              </a:rPr>
              <a:t> utilise </a:t>
            </a:r>
            <a:r>
              <a:rPr lang="en-GB" altLang="fr-FR" sz="1800" dirty="0" err="1">
                <a:solidFill>
                  <a:srgbClr val="000000"/>
                </a:solidFill>
                <a:latin typeface="+mn-lt"/>
              </a:rPr>
              <a:t>une</a:t>
            </a:r>
            <a:r>
              <a:rPr lang="en-GB" altLang="fr-FR" sz="1800" dirty="0">
                <a:solidFill>
                  <a:srgbClr val="000000"/>
                </a:solidFill>
                <a:latin typeface="+mn-lt"/>
              </a:rPr>
              <a:t> </a:t>
            </a:r>
            <a:r>
              <a:rPr lang="en-GB" altLang="fr-FR" sz="1800" dirty="0" err="1">
                <a:solidFill>
                  <a:srgbClr val="000000"/>
                </a:solidFill>
                <a:latin typeface="+mn-lt"/>
              </a:rPr>
              <a:t>liste</a:t>
            </a:r>
            <a:r>
              <a:rPr lang="en-GB" altLang="fr-FR" sz="1800" dirty="0">
                <a:solidFill>
                  <a:srgbClr val="000000"/>
                </a:solidFill>
                <a:latin typeface="+mn-lt"/>
              </a:rPr>
              <a:t> de </a:t>
            </a:r>
            <a:r>
              <a:rPr lang="en-GB" altLang="fr-FR" sz="1800" dirty="0" err="1">
                <a:solidFill>
                  <a:srgbClr val="000000"/>
                </a:solidFill>
                <a:latin typeface="+mn-lt"/>
              </a:rPr>
              <a:t>tâches</a:t>
            </a:r>
            <a:r>
              <a:rPr lang="en-GB" altLang="fr-FR" sz="1800" dirty="0">
                <a:solidFill>
                  <a:srgbClr val="000000"/>
                </a:solidFill>
                <a:latin typeface="+mn-lt"/>
              </a:rPr>
              <a:t> </a:t>
            </a:r>
            <a:r>
              <a:rPr lang="en-GB" altLang="fr-FR" sz="1800" dirty="0" err="1">
                <a:solidFill>
                  <a:srgbClr val="000000"/>
                </a:solidFill>
                <a:latin typeface="+mn-lt"/>
              </a:rPr>
              <a:t>en</a:t>
            </a:r>
            <a:r>
              <a:rPr lang="en-GB" altLang="fr-FR" sz="1800" dirty="0">
                <a:solidFill>
                  <a:srgbClr val="000000"/>
                </a:solidFill>
                <a:latin typeface="+mn-lt"/>
              </a:rPr>
              <a:t> </a:t>
            </a:r>
            <a:r>
              <a:rPr lang="en-GB" altLang="fr-FR" sz="1800" dirty="0" err="1">
                <a:solidFill>
                  <a:srgbClr val="000000"/>
                </a:solidFill>
                <a:latin typeface="+mn-lt"/>
              </a:rPr>
              <a:t>cours</a:t>
            </a:r>
            <a:r>
              <a:rPr lang="en-GB" altLang="fr-FR" sz="1800" dirty="0">
                <a:solidFill>
                  <a:srgbClr val="000000"/>
                </a:solidFill>
                <a:latin typeface="+mn-lt"/>
              </a:rPr>
              <a:t>. Pendant un </a:t>
            </a:r>
            <a:r>
              <a:rPr lang="en-GB" altLang="fr-FR" sz="1800" dirty="0" err="1">
                <a:solidFill>
                  <a:srgbClr val="000000"/>
                </a:solidFill>
                <a:latin typeface="+mn-lt"/>
              </a:rPr>
              <a:t>intervalle</a:t>
            </a:r>
            <a:r>
              <a:rPr lang="en-GB" altLang="fr-FR" sz="1800" dirty="0">
                <a:solidFill>
                  <a:srgbClr val="000000"/>
                </a:solidFill>
                <a:latin typeface="+mn-lt"/>
              </a:rPr>
              <a:t> de temps </a:t>
            </a:r>
            <a:r>
              <a:rPr lang="en-GB" altLang="fr-FR" sz="1800" dirty="0" err="1">
                <a:solidFill>
                  <a:srgbClr val="000000"/>
                </a:solidFill>
                <a:latin typeface="+mn-lt"/>
              </a:rPr>
              <a:t>donné</a:t>
            </a:r>
            <a:r>
              <a:rPr lang="en-GB" altLang="fr-FR" sz="1800" dirty="0">
                <a:solidFill>
                  <a:srgbClr val="000000"/>
                </a:solidFill>
                <a:latin typeface="+mn-lt"/>
              </a:rPr>
              <a:t> et fixe, le </a:t>
            </a:r>
            <a:r>
              <a:rPr lang="en-GB" altLang="fr-FR" sz="1800" dirty="0" err="1">
                <a:solidFill>
                  <a:srgbClr val="000000"/>
                </a:solidFill>
                <a:latin typeface="+mn-lt"/>
              </a:rPr>
              <a:t>système</a:t>
            </a:r>
            <a:r>
              <a:rPr lang="en-GB" altLang="fr-FR" sz="1800" dirty="0">
                <a:solidFill>
                  <a:srgbClr val="000000"/>
                </a:solidFill>
                <a:latin typeface="+mn-lt"/>
              </a:rPr>
              <a:t> </a:t>
            </a:r>
            <a:r>
              <a:rPr lang="en-GB" altLang="fr-FR" sz="1800" dirty="0" err="1">
                <a:solidFill>
                  <a:srgbClr val="000000"/>
                </a:solidFill>
                <a:latin typeface="+mn-lt"/>
              </a:rPr>
              <a:t>exécute</a:t>
            </a:r>
            <a:r>
              <a:rPr lang="en-GB" altLang="fr-FR" sz="1800" dirty="0">
                <a:solidFill>
                  <a:srgbClr val="000000"/>
                </a:solidFill>
                <a:latin typeface="+mn-lt"/>
              </a:rPr>
              <a:t> </a:t>
            </a:r>
            <a:r>
              <a:rPr lang="en-GB" altLang="fr-FR" sz="1800" dirty="0" err="1">
                <a:solidFill>
                  <a:srgbClr val="000000"/>
                </a:solidFill>
                <a:latin typeface="+mn-lt"/>
              </a:rPr>
              <a:t>une</a:t>
            </a:r>
            <a:r>
              <a:rPr lang="en-GB" altLang="fr-FR" sz="1800" dirty="0">
                <a:solidFill>
                  <a:srgbClr val="000000"/>
                </a:solidFill>
                <a:latin typeface="+mn-lt"/>
              </a:rPr>
              <a:t> </a:t>
            </a:r>
            <a:r>
              <a:rPr lang="en-GB" altLang="fr-FR" sz="1800" dirty="0" err="1">
                <a:solidFill>
                  <a:srgbClr val="000000"/>
                </a:solidFill>
                <a:latin typeface="+mn-lt"/>
              </a:rPr>
              <a:t>tâche</a:t>
            </a:r>
            <a:r>
              <a:rPr lang="en-GB" altLang="fr-FR" sz="1800" dirty="0">
                <a:solidFill>
                  <a:srgbClr val="000000"/>
                </a:solidFill>
                <a:latin typeface="+mn-lt"/>
              </a:rPr>
              <a:t>. </a:t>
            </a:r>
            <a:r>
              <a:rPr lang="en-GB" altLang="fr-FR" sz="1800" dirty="0" smtClean="0">
                <a:solidFill>
                  <a:srgbClr val="000000"/>
                </a:solidFill>
                <a:latin typeface="+mn-lt"/>
              </a:rPr>
              <a:t>À la </a:t>
            </a:r>
            <a:r>
              <a:rPr lang="en-GB" altLang="fr-FR" sz="1800" dirty="0">
                <a:solidFill>
                  <a:srgbClr val="000000"/>
                </a:solidFill>
                <a:latin typeface="+mn-lt"/>
              </a:rPr>
              <a:t>fin du temps </a:t>
            </a:r>
            <a:r>
              <a:rPr lang="en-GB" altLang="fr-FR" sz="1800" dirty="0" err="1">
                <a:solidFill>
                  <a:srgbClr val="000000"/>
                </a:solidFill>
                <a:latin typeface="+mn-lt"/>
              </a:rPr>
              <a:t>imparti</a:t>
            </a:r>
            <a:r>
              <a:rPr lang="en-GB" altLang="fr-FR" sz="1800" dirty="0">
                <a:solidFill>
                  <a:srgbClr val="000000"/>
                </a:solidFill>
                <a:latin typeface="+mn-lt"/>
              </a:rPr>
              <a:t>, la </a:t>
            </a:r>
            <a:r>
              <a:rPr lang="en-GB" altLang="fr-FR" sz="1800" dirty="0" err="1">
                <a:solidFill>
                  <a:srgbClr val="000000"/>
                </a:solidFill>
                <a:latin typeface="+mn-lt"/>
              </a:rPr>
              <a:t>tâche</a:t>
            </a:r>
            <a:r>
              <a:rPr lang="en-GB" altLang="fr-FR" sz="1800" dirty="0">
                <a:solidFill>
                  <a:srgbClr val="000000"/>
                </a:solidFill>
                <a:latin typeface="+mn-lt"/>
              </a:rPr>
              <a:t> </a:t>
            </a:r>
            <a:r>
              <a:rPr lang="en-GB" altLang="fr-FR" sz="1800" dirty="0" err="1">
                <a:solidFill>
                  <a:srgbClr val="000000"/>
                </a:solidFill>
                <a:latin typeface="+mn-lt"/>
              </a:rPr>
              <a:t>est</a:t>
            </a:r>
            <a:r>
              <a:rPr lang="en-GB" altLang="fr-FR" sz="1800" dirty="0">
                <a:solidFill>
                  <a:srgbClr val="000000"/>
                </a:solidFill>
                <a:latin typeface="+mn-lt"/>
              </a:rPr>
              <a:t> </a:t>
            </a:r>
            <a:r>
              <a:rPr lang="en-GB" altLang="fr-FR" sz="1800" dirty="0" err="1">
                <a:solidFill>
                  <a:srgbClr val="000000"/>
                </a:solidFill>
                <a:latin typeface="+mn-lt"/>
              </a:rPr>
              <a:t>interrompue</a:t>
            </a:r>
            <a:r>
              <a:rPr lang="en-GB" altLang="fr-FR" sz="1800" dirty="0">
                <a:solidFill>
                  <a:srgbClr val="000000"/>
                </a:solidFill>
                <a:latin typeface="+mn-lt"/>
              </a:rPr>
              <a:t>, </a:t>
            </a:r>
            <a:r>
              <a:rPr lang="en-GB" altLang="fr-FR" sz="1800" dirty="0" err="1">
                <a:solidFill>
                  <a:srgbClr val="000000"/>
                </a:solidFill>
                <a:latin typeface="+mn-lt"/>
              </a:rPr>
              <a:t>placée</a:t>
            </a:r>
            <a:r>
              <a:rPr lang="en-GB" altLang="fr-FR" sz="1800" dirty="0">
                <a:solidFill>
                  <a:srgbClr val="000000"/>
                </a:solidFill>
                <a:latin typeface="+mn-lt"/>
              </a:rPr>
              <a:t> </a:t>
            </a:r>
            <a:r>
              <a:rPr lang="en-GB" altLang="fr-FR" sz="1800" dirty="0" err="1">
                <a:solidFill>
                  <a:srgbClr val="000000"/>
                </a:solidFill>
                <a:latin typeface="+mn-lt"/>
              </a:rPr>
              <a:t>dans</a:t>
            </a:r>
            <a:r>
              <a:rPr lang="en-GB" altLang="fr-FR" sz="1800" dirty="0">
                <a:solidFill>
                  <a:srgbClr val="000000"/>
                </a:solidFill>
                <a:latin typeface="+mn-lt"/>
              </a:rPr>
              <a:t> la </a:t>
            </a:r>
            <a:r>
              <a:rPr lang="en-GB" altLang="fr-FR" sz="1800" dirty="0" err="1">
                <a:solidFill>
                  <a:srgbClr val="000000"/>
                </a:solidFill>
                <a:latin typeface="+mn-lt"/>
              </a:rPr>
              <a:t>liste</a:t>
            </a:r>
            <a:r>
              <a:rPr lang="en-GB" altLang="fr-FR" sz="1800" dirty="0">
                <a:solidFill>
                  <a:srgbClr val="000000"/>
                </a:solidFill>
                <a:latin typeface="+mn-lt"/>
              </a:rPr>
              <a:t> des </a:t>
            </a:r>
            <a:r>
              <a:rPr lang="en-GB" altLang="fr-FR" sz="1800" dirty="0" err="1">
                <a:solidFill>
                  <a:srgbClr val="000000"/>
                </a:solidFill>
                <a:latin typeface="+mn-lt"/>
              </a:rPr>
              <a:t>tâches</a:t>
            </a:r>
            <a:r>
              <a:rPr lang="en-GB" altLang="fr-FR" sz="1800" dirty="0">
                <a:solidFill>
                  <a:srgbClr val="000000"/>
                </a:solidFill>
                <a:latin typeface="+mn-lt"/>
              </a:rPr>
              <a:t> </a:t>
            </a:r>
            <a:r>
              <a:rPr lang="en-GB" altLang="fr-FR" sz="1800" dirty="0" err="1">
                <a:solidFill>
                  <a:srgbClr val="000000"/>
                </a:solidFill>
                <a:latin typeface="+mn-lt"/>
              </a:rPr>
              <a:t>en</a:t>
            </a:r>
            <a:r>
              <a:rPr lang="en-GB" altLang="fr-FR" sz="1800" dirty="0">
                <a:solidFill>
                  <a:srgbClr val="000000"/>
                </a:solidFill>
                <a:latin typeface="+mn-lt"/>
              </a:rPr>
              <a:t> </a:t>
            </a:r>
            <a:r>
              <a:rPr lang="en-GB" altLang="fr-FR" sz="1800" dirty="0" err="1">
                <a:solidFill>
                  <a:srgbClr val="000000"/>
                </a:solidFill>
                <a:latin typeface="+mn-lt"/>
              </a:rPr>
              <a:t>cours</a:t>
            </a:r>
            <a:r>
              <a:rPr lang="en-GB" altLang="fr-FR" sz="1800" dirty="0">
                <a:solidFill>
                  <a:srgbClr val="000000"/>
                </a:solidFill>
                <a:latin typeface="+mn-lt"/>
              </a:rPr>
              <a:t> et la </a:t>
            </a:r>
            <a:r>
              <a:rPr lang="en-GB" altLang="fr-FR" sz="1800" dirty="0" err="1">
                <a:solidFill>
                  <a:srgbClr val="000000"/>
                </a:solidFill>
                <a:latin typeface="+mn-lt"/>
              </a:rPr>
              <a:t>suivante</a:t>
            </a:r>
            <a:r>
              <a:rPr lang="en-GB" altLang="fr-FR" sz="1800" dirty="0">
                <a:solidFill>
                  <a:srgbClr val="000000"/>
                </a:solidFill>
                <a:latin typeface="+mn-lt"/>
              </a:rPr>
              <a:t> </a:t>
            </a:r>
            <a:r>
              <a:rPr lang="en-GB" altLang="fr-FR" sz="1800" dirty="0" err="1">
                <a:solidFill>
                  <a:srgbClr val="000000"/>
                </a:solidFill>
                <a:latin typeface="+mn-lt"/>
              </a:rPr>
              <a:t>est</a:t>
            </a:r>
            <a:r>
              <a:rPr lang="en-GB" altLang="fr-FR" sz="1800" dirty="0">
                <a:solidFill>
                  <a:srgbClr val="000000"/>
                </a:solidFill>
                <a:latin typeface="+mn-lt"/>
              </a:rPr>
              <a:t> </a:t>
            </a:r>
            <a:r>
              <a:rPr lang="en-GB" altLang="fr-FR" sz="1800" dirty="0" err="1">
                <a:solidFill>
                  <a:srgbClr val="000000"/>
                </a:solidFill>
                <a:latin typeface="+mn-lt"/>
              </a:rPr>
              <a:t>alors</a:t>
            </a:r>
            <a:r>
              <a:rPr lang="en-GB" altLang="fr-FR" sz="1800" dirty="0">
                <a:solidFill>
                  <a:srgbClr val="000000"/>
                </a:solidFill>
                <a:latin typeface="+mn-lt"/>
              </a:rPr>
              <a:t> </a:t>
            </a:r>
            <a:r>
              <a:rPr lang="en-GB" altLang="fr-FR" sz="1800" dirty="0" err="1">
                <a:solidFill>
                  <a:srgbClr val="000000"/>
                </a:solidFill>
                <a:latin typeface="+mn-lt"/>
              </a:rPr>
              <a:t>exécutée</a:t>
            </a:r>
            <a:r>
              <a:rPr lang="en-GB" altLang="fr-FR" sz="1800" dirty="0">
                <a:solidFill>
                  <a:srgbClr val="000000"/>
                </a:solidFill>
                <a:latin typeface="+mn-lt"/>
              </a:rPr>
              <a:t>. </a:t>
            </a:r>
            <a:br>
              <a:rPr lang="en-GB" altLang="fr-FR" sz="1800" dirty="0">
                <a:solidFill>
                  <a:srgbClr val="000000"/>
                </a:solidFill>
                <a:latin typeface="+mn-lt"/>
              </a:rPr>
            </a:br>
            <a:r>
              <a:rPr lang="en-GB" altLang="fr-FR" sz="1800" dirty="0">
                <a:solidFill>
                  <a:srgbClr val="000000"/>
                </a:solidFill>
                <a:latin typeface="+mn-lt"/>
              </a:rPr>
              <a:t>La </a:t>
            </a:r>
            <a:r>
              <a:rPr lang="en-GB" altLang="fr-FR" sz="1800" b="1" dirty="0" err="1">
                <a:solidFill>
                  <a:srgbClr val="000000"/>
                </a:solidFill>
                <a:latin typeface="+mn-lt"/>
              </a:rPr>
              <a:t>préemption</a:t>
            </a:r>
            <a:r>
              <a:rPr lang="en-GB" altLang="fr-FR" sz="1800" b="1" dirty="0">
                <a:solidFill>
                  <a:srgbClr val="000000"/>
                </a:solidFill>
                <a:latin typeface="+mn-lt"/>
              </a:rPr>
              <a:t> </a:t>
            </a:r>
            <a:r>
              <a:rPr lang="en-GB" altLang="fr-FR" sz="1800" dirty="0" err="1">
                <a:solidFill>
                  <a:srgbClr val="000000"/>
                </a:solidFill>
                <a:latin typeface="+mn-lt"/>
              </a:rPr>
              <a:t>est</a:t>
            </a:r>
            <a:r>
              <a:rPr lang="en-GB" altLang="fr-FR" sz="1800" dirty="0">
                <a:solidFill>
                  <a:srgbClr val="000000"/>
                </a:solidFill>
                <a:latin typeface="+mn-lt"/>
              </a:rPr>
              <a:t> le </a:t>
            </a:r>
            <a:r>
              <a:rPr lang="en-GB" altLang="fr-FR" sz="1800" dirty="0" err="1">
                <a:solidFill>
                  <a:srgbClr val="000000"/>
                </a:solidFill>
                <a:latin typeface="+mn-lt"/>
              </a:rPr>
              <a:t>mécanisme</a:t>
            </a:r>
            <a:r>
              <a:rPr lang="en-GB" altLang="fr-FR" sz="1800" dirty="0">
                <a:solidFill>
                  <a:srgbClr val="000000"/>
                </a:solidFill>
                <a:latin typeface="+mn-lt"/>
              </a:rPr>
              <a:t> qui </a:t>
            </a:r>
            <a:r>
              <a:rPr lang="en-GB" altLang="fr-FR" sz="1800" dirty="0" err="1">
                <a:solidFill>
                  <a:srgbClr val="000000"/>
                </a:solidFill>
                <a:latin typeface="+mn-lt"/>
              </a:rPr>
              <a:t>permet</a:t>
            </a:r>
            <a:r>
              <a:rPr lang="en-GB" altLang="fr-FR" sz="1800" dirty="0">
                <a:solidFill>
                  <a:srgbClr val="000000"/>
                </a:solidFill>
                <a:latin typeface="+mn-lt"/>
              </a:rPr>
              <a:t> au </a:t>
            </a:r>
            <a:r>
              <a:rPr lang="en-GB" altLang="fr-FR" sz="1800" dirty="0" err="1">
                <a:solidFill>
                  <a:srgbClr val="000000"/>
                </a:solidFill>
                <a:latin typeface="+mn-lt"/>
              </a:rPr>
              <a:t>système</a:t>
            </a:r>
            <a:r>
              <a:rPr lang="en-GB" altLang="fr-FR" sz="1800" dirty="0">
                <a:solidFill>
                  <a:srgbClr val="000000"/>
                </a:solidFill>
                <a:latin typeface="+mn-lt"/>
              </a:rPr>
              <a:t> </a:t>
            </a:r>
            <a:r>
              <a:rPr lang="en-GB" altLang="fr-FR" sz="1800" dirty="0" err="1">
                <a:solidFill>
                  <a:srgbClr val="000000"/>
                </a:solidFill>
                <a:latin typeface="+mn-lt"/>
              </a:rPr>
              <a:t>d'interrompre</a:t>
            </a:r>
            <a:r>
              <a:rPr lang="en-GB" altLang="fr-FR" sz="1800" dirty="0">
                <a:solidFill>
                  <a:srgbClr val="000000"/>
                </a:solidFill>
                <a:latin typeface="+mn-lt"/>
              </a:rPr>
              <a:t> </a:t>
            </a:r>
            <a:r>
              <a:rPr lang="en-GB" altLang="fr-FR" sz="1800" dirty="0" err="1">
                <a:solidFill>
                  <a:srgbClr val="000000"/>
                </a:solidFill>
                <a:latin typeface="+mn-lt"/>
              </a:rPr>
              <a:t>une</a:t>
            </a:r>
            <a:r>
              <a:rPr lang="en-GB" altLang="fr-FR" sz="1800" dirty="0">
                <a:solidFill>
                  <a:srgbClr val="000000"/>
                </a:solidFill>
                <a:latin typeface="+mn-lt"/>
              </a:rPr>
              <a:t> </a:t>
            </a:r>
            <a:r>
              <a:rPr lang="en-GB" altLang="fr-FR" sz="1800" dirty="0" err="1">
                <a:solidFill>
                  <a:srgbClr val="000000"/>
                </a:solidFill>
                <a:latin typeface="+mn-lt"/>
              </a:rPr>
              <a:t>tâche</a:t>
            </a:r>
            <a:r>
              <a:rPr lang="en-GB" altLang="fr-FR" sz="1800" dirty="0">
                <a:solidFill>
                  <a:srgbClr val="000000"/>
                </a:solidFill>
                <a:latin typeface="+mn-lt"/>
              </a:rPr>
              <a:t> à </a:t>
            </a:r>
            <a:r>
              <a:rPr lang="en-GB" altLang="fr-FR" sz="1800" dirty="0" err="1">
                <a:solidFill>
                  <a:srgbClr val="000000"/>
                </a:solidFill>
                <a:latin typeface="+mn-lt"/>
              </a:rPr>
              <a:t>n'importe</a:t>
            </a:r>
            <a:r>
              <a:rPr lang="en-GB" altLang="fr-FR" sz="1800" dirty="0">
                <a:solidFill>
                  <a:srgbClr val="000000"/>
                </a:solidFill>
                <a:latin typeface="+mn-lt"/>
              </a:rPr>
              <a:t> </a:t>
            </a:r>
            <a:r>
              <a:rPr lang="en-GB" altLang="fr-FR" sz="1800" dirty="0" err="1">
                <a:solidFill>
                  <a:srgbClr val="000000"/>
                </a:solidFill>
                <a:latin typeface="+mn-lt"/>
              </a:rPr>
              <a:t>quel</a:t>
            </a:r>
            <a:r>
              <a:rPr lang="en-GB" altLang="fr-FR" sz="1800" dirty="0">
                <a:solidFill>
                  <a:srgbClr val="000000"/>
                </a:solidFill>
                <a:latin typeface="+mn-lt"/>
              </a:rPr>
              <a:t> moment pour </a:t>
            </a:r>
            <a:r>
              <a:rPr lang="en-GB" altLang="fr-FR" sz="1800" dirty="0" err="1">
                <a:solidFill>
                  <a:srgbClr val="000000"/>
                </a:solidFill>
                <a:latin typeface="+mn-lt"/>
              </a:rPr>
              <a:t>offrir</a:t>
            </a:r>
            <a:r>
              <a:rPr lang="en-GB" altLang="fr-FR" sz="1800" dirty="0">
                <a:solidFill>
                  <a:srgbClr val="000000"/>
                </a:solidFill>
                <a:latin typeface="+mn-lt"/>
              </a:rPr>
              <a:t> les </a:t>
            </a:r>
            <a:r>
              <a:rPr lang="en-GB" altLang="fr-FR" sz="1800" dirty="0" err="1">
                <a:solidFill>
                  <a:srgbClr val="000000"/>
                </a:solidFill>
                <a:latin typeface="+mn-lt"/>
              </a:rPr>
              <a:t>ressources</a:t>
            </a:r>
            <a:r>
              <a:rPr lang="en-GB" altLang="fr-FR" sz="1800" dirty="0">
                <a:solidFill>
                  <a:srgbClr val="000000"/>
                </a:solidFill>
                <a:latin typeface="+mn-lt"/>
              </a:rPr>
              <a:t> de la machine à </a:t>
            </a:r>
            <a:r>
              <a:rPr lang="en-GB" altLang="fr-FR" sz="1800" dirty="0" err="1">
                <a:solidFill>
                  <a:srgbClr val="000000"/>
                </a:solidFill>
                <a:latin typeface="+mn-lt"/>
              </a:rPr>
              <a:t>une</a:t>
            </a:r>
            <a:r>
              <a:rPr lang="en-GB" altLang="fr-FR" sz="1800" dirty="0">
                <a:solidFill>
                  <a:srgbClr val="000000"/>
                </a:solidFill>
                <a:latin typeface="+mn-lt"/>
              </a:rPr>
              <a:t> </a:t>
            </a:r>
            <a:r>
              <a:rPr lang="en-GB" altLang="fr-FR" sz="1800" dirty="0" err="1">
                <a:solidFill>
                  <a:srgbClr val="000000"/>
                </a:solidFill>
                <a:latin typeface="+mn-lt"/>
              </a:rPr>
              <a:t>autre</a:t>
            </a:r>
            <a:r>
              <a:rPr lang="en-GB" altLang="fr-FR" sz="1800" dirty="0">
                <a:solidFill>
                  <a:srgbClr val="000000"/>
                </a:solidFill>
                <a:latin typeface="+mn-lt"/>
              </a:rPr>
              <a:t>. </a:t>
            </a:r>
          </a:p>
          <a:p>
            <a:pPr>
              <a:lnSpc>
                <a:spcPct val="160000"/>
              </a:lnSpc>
              <a:spcBef>
                <a:spcPts val="500"/>
              </a:spcBef>
              <a:spcAft>
                <a:spcPts val="500"/>
              </a:spcAft>
              <a:buClrTx/>
              <a:buFontTx/>
              <a:buNone/>
            </a:pPr>
            <a:r>
              <a:rPr lang="en-GB" altLang="fr-FR" sz="1800" dirty="0" err="1">
                <a:solidFill>
                  <a:srgbClr val="000000"/>
                </a:solidFill>
                <a:latin typeface="+mn-lt"/>
              </a:rPr>
              <a:t>L'utilisateur</a:t>
            </a:r>
            <a:r>
              <a:rPr lang="en-GB" altLang="fr-FR" sz="1800" dirty="0">
                <a:solidFill>
                  <a:srgbClr val="000000"/>
                </a:solidFill>
                <a:latin typeface="+mn-lt"/>
              </a:rPr>
              <a:t> a </a:t>
            </a:r>
            <a:r>
              <a:rPr lang="en-GB" altLang="fr-FR" sz="1800" dirty="0" err="1">
                <a:solidFill>
                  <a:srgbClr val="000000"/>
                </a:solidFill>
                <a:latin typeface="+mn-lt"/>
              </a:rPr>
              <a:t>aussi</a:t>
            </a:r>
            <a:r>
              <a:rPr lang="en-GB" altLang="fr-FR" sz="1800" dirty="0">
                <a:solidFill>
                  <a:srgbClr val="000000"/>
                </a:solidFill>
                <a:latin typeface="+mn-lt"/>
              </a:rPr>
              <a:t> la </a:t>
            </a:r>
            <a:r>
              <a:rPr lang="en-GB" altLang="fr-FR" sz="1800" dirty="0" err="1">
                <a:solidFill>
                  <a:srgbClr val="000000"/>
                </a:solidFill>
                <a:latin typeface="+mn-lt"/>
              </a:rPr>
              <a:t>possibilité</a:t>
            </a:r>
            <a:r>
              <a:rPr lang="en-GB" altLang="fr-FR" sz="1800" dirty="0">
                <a:solidFill>
                  <a:srgbClr val="000000"/>
                </a:solidFill>
                <a:latin typeface="+mn-lt"/>
              </a:rPr>
              <a:t> de lancer des </a:t>
            </a:r>
            <a:r>
              <a:rPr lang="en-GB" altLang="fr-FR" sz="1800" dirty="0" err="1">
                <a:solidFill>
                  <a:srgbClr val="000000"/>
                </a:solidFill>
                <a:latin typeface="+mn-lt"/>
              </a:rPr>
              <a:t>tâches</a:t>
            </a:r>
            <a:r>
              <a:rPr lang="en-GB" altLang="fr-FR" sz="1800" dirty="0">
                <a:solidFill>
                  <a:srgbClr val="000000"/>
                </a:solidFill>
                <a:latin typeface="+mn-lt"/>
              </a:rPr>
              <a:t> </a:t>
            </a:r>
            <a:r>
              <a:rPr lang="en-GB" altLang="fr-FR" sz="1800" dirty="0" err="1">
                <a:solidFill>
                  <a:srgbClr val="000000"/>
                </a:solidFill>
                <a:latin typeface="+mn-lt"/>
              </a:rPr>
              <a:t>asynchrones</a:t>
            </a:r>
            <a:r>
              <a:rPr lang="en-GB" altLang="fr-FR" sz="1800" dirty="0">
                <a:solidFill>
                  <a:srgbClr val="000000"/>
                </a:solidFill>
                <a:latin typeface="+mn-lt"/>
              </a:rPr>
              <a:t> (</a:t>
            </a:r>
            <a:r>
              <a:rPr lang="en-GB" altLang="fr-FR" sz="1800" dirty="0" err="1">
                <a:solidFill>
                  <a:srgbClr val="000000"/>
                </a:solidFill>
                <a:latin typeface="+mn-lt"/>
              </a:rPr>
              <a:t>tâches</a:t>
            </a:r>
            <a:r>
              <a:rPr lang="en-GB" altLang="fr-FR" sz="1800" dirty="0">
                <a:solidFill>
                  <a:srgbClr val="000000"/>
                </a:solidFill>
                <a:latin typeface="+mn-lt"/>
              </a:rPr>
              <a:t> de </a:t>
            </a:r>
            <a:r>
              <a:rPr lang="en-GB" altLang="fr-FR" sz="1800" dirty="0" err="1">
                <a:solidFill>
                  <a:srgbClr val="000000"/>
                </a:solidFill>
                <a:latin typeface="+mn-lt"/>
              </a:rPr>
              <a:t>fonds</a:t>
            </a:r>
            <a:r>
              <a:rPr lang="en-GB" altLang="fr-FR" sz="1800" dirty="0">
                <a:solidFill>
                  <a:srgbClr val="000000"/>
                </a:solidFill>
                <a:latin typeface="+mn-lt"/>
              </a:rPr>
              <a:t> "</a:t>
            </a:r>
            <a:r>
              <a:rPr lang="en-GB" altLang="fr-FR" sz="1800" dirty="0" err="1">
                <a:solidFill>
                  <a:srgbClr val="000000"/>
                </a:solidFill>
                <a:latin typeface="+mn-lt"/>
              </a:rPr>
              <a:t>interruptibles</a:t>
            </a:r>
            <a:r>
              <a:rPr lang="en-GB" altLang="fr-FR" sz="1800" dirty="0">
                <a:solidFill>
                  <a:srgbClr val="000000"/>
                </a:solidFill>
                <a:latin typeface="+mn-lt"/>
              </a:rPr>
              <a:t>") </a:t>
            </a:r>
            <a:r>
              <a:rPr lang="en-GB" altLang="fr-FR" sz="1800" dirty="0" err="1">
                <a:solidFill>
                  <a:srgbClr val="000000"/>
                </a:solidFill>
                <a:latin typeface="+mn-lt"/>
              </a:rPr>
              <a:t>afin</a:t>
            </a:r>
            <a:r>
              <a:rPr lang="en-GB" altLang="fr-FR" sz="1800" dirty="0">
                <a:solidFill>
                  <a:srgbClr val="000000"/>
                </a:solidFill>
                <a:latin typeface="+mn-lt"/>
              </a:rPr>
              <a:t> de </a:t>
            </a:r>
            <a:r>
              <a:rPr lang="en-GB" altLang="fr-FR" sz="1800" dirty="0" err="1">
                <a:solidFill>
                  <a:srgbClr val="000000"/>
                </a:solidFill>
                <a:latin typeface="+mn-lt"/>
              </a:rPr>
              <a:t>reprendre</a:t>
            </a:r>
            <a:r>
              <a:rPr lang="en-GB" altLang="fr-FR" sz="1800" dirty="0">
                <a:solidFill>
                  <a:srgbClr val="000000"/>
                </a:solidFill>
                <a:latin typeface="+mn-lt"/>
              </a:rPr>
              <a:t> la main pour </a:t>
            </a:r>
            <a:r>
              <a:rPr lang="en-GB" altLang="fr-FR" sz="1800" dirty="0" err="1">
                <a:solidFill>
                  <a:srgbClr val="000000"/>
                </a:solidFill>
                <a:latin typeface="+mn-lt"/>
              </a:rPr>
              <a:t>d'autres</a:t>
            </a:r>
            <a:r>
              <a:rPr lang="en-GB" altLang="fr-FR" sz="1800" dirty="0">
                <a:solidFill>
                  <a:srgbClr val="000000"/>
                </a:solidFill>
                <a:latin typeface="+mn-lt"/>
              </a:rPr>
              <a:t> </a:t>
            </a:r>
            <a:r>
              <a:rPr lang="en-GB" altLang="fr-FR" sz="1800" dirty="0" err="1">
                <a:solidFill>
                  <a:srgbClr val="000000"/>
                </a:solidFill>
                <a:latin typeface="+mn-lt"/>
              </a:rPr>
              <a:t>traitements</a:t>
            </a:r>
            <a:r>
              <a:rPr lang="en-GB" altLang="fr-FR" sz="1800" dirty="0">
                <a:solidFill>
                  <a:srgbClr val="000000"/>
                </a:solidFill>
                <a:latin typeface="+mn-lt"/>
              </a:rPr>
              <a:t>. Il </a:t>
            </a:r>
            <a:r>
              <a:rPr lang="en-GB" altLang="fr-FR" sz="1800" dirty="0" err="1">
                <a:solidFill>
                  <a:srgbClr val="000000"/>
                </a:solidFill>
                <a:latin typeface="+mn-lt"/>
              </a:rPr>
              <a:t>pourra</a:t>
            </a:r>
            <a:r>
              <a:rPr lang="en-GB" altLang="fr-FR" sz="1800" dirty="0">
                <a:solidFill>
                  <a:srgbClr val="000000"/>
                </a:solidFill>
                <a:latin typeface="+mn-lt"/>
              </a:rPr>
              <a:t> </a:t>
            </a:r>
            <a:r>
              <a:rPr lang="en-GB" altLang="fr-FR" sz="1800" dirty="0" err="1">
                <a:solidFill>
                  <a:srgbClr val="000000"/>
                </a:solidFill>
                <a:latin typeface="+mn-lt"/>
              </a:rPr>
              <a:t>ainsi</a:t>
            </a:r>
            <a:r>
              <a:rPr lang="en-GB" altLang="fr-FR" sz="1800" dirty="0">
                <a:solidFill>
                  <a:srgbClr val="000000"/>
                </a:solidFill>
                <a:latin typeface="+mn-lt"/>
              </a:rPr>
              <a:t> par </a:t>
            </a:r>
            <a:r>
              <a:rPr lang="en-GB" altLang="fr-FR" sz="1800" dirty="0" err="1">
                <a:solidFill>
                  <a:srgbClr val="000000"/>
                </a:solidFill>
                <a:latin typeface="+mn-lt"/>
              </a:rPr>
              <a:t>programmation</a:t>
            </a:r>
            <a:r>
              <a:rPr lang="en-GB" altLang="fr-FR" sz="1800" dirty="0">
                <a:solidFill>
                  <a:srgbClr val="000000"/>
                </a:solidFill>
                <a:latin typeface="+mn-lt"/>
              </a:rPr>
              <a:t> </a:t>
            </a:r>
            <a:r>
              <a:rPr lang="en-GB" altLang="fr-FR" sz="1800" dirty="0" err="1">
                <a:solidFill>
                  <a:srgbClr val="000000"/>
                </a:solidFill>
                <a:latin typeface="+mn-lt"/>
              </a:rPr>
              <a:t>réaliser</a:t>
            </a:r>
            <a:r>
              <a:rPr lang="en-GB" altLang="fr-FR" sz="1800" dirty="0">
                <a:solidFill>
                  <a:srgbClr val="000000"/>
                </a:solidFill>
                <a:latin typeface="+mn-lt"/>
              </a:rPr>
              <a:t> des applications </a:t>
            </a:r>
            <a:r>
              <a:rPr lang="en-GB" altLang="fr-FR" sz="1800" dirty="0" err="1">
                <a:solidFill>
                  <a:srgbClr val="000000"/>
                </a:solidFill>
                <a:latin typeface="+mn-lt"/>
              </a:rPr>
              <a:t>mettant</a:t>
            </a:r>
            <a:r>
              <a:rPr lang="en-GB" altLang="fr-FR" sz="1800" dirty="0">
                <a:solidFill>
                  <a:srgbClr val="000000"/>
                </a:solidFill>
                <a:latin typeface="+mn-lt"/>
              </a:rPr>
              <a:t> </a:t>
            </a:r>
            <a:r>
              <a:rPr lang="en-GB" altLang="fr-FR" sz="1800" dirty="0" err="1">
                <a:solidFill>
                  <a:srgbClr val="000000"/>
                </a:solidFill>
                <a:latin typeface="+mn-lt"/>
              </a:rPr>
              <a:t>en</a:t>
            </a:r>
            <a:r>
              <a:rPr lang="en-GB" altLang="fr-FR" sz="1800" dirty="0">
                <a:solidFill>
                  <a:srgbClr val="000000"/>
                </a:solidFill>
                <a:latin typeface="+mn-lt"/>
              </a:rPr>
              <a:t> </a:t>
            </a:r>
            <a:r>
              <a:rPr lang="en-GB" altLang="fr-FR" sz="1800" dirty="0" err="1">
                <a:solidFill>
                  <a:srgbClr val="000000"/>
                </a:solidFill>
                <a:latin typeface="+mn-lt"/>
              </a:rPr>
              <a:t>œuvre</a:t>
            </a:r>
            <a:r>
              <a:rPr lang="en-GB" altLang="fr-FR" sz="1800" dirty="0">
                <a:solidFill>
                  <a:srgbClr val="000000"/>
                </a:solidFill>
                <a:latin typeface="+mn-lt"/>
              </a:rPr>
              <a:t> </a:t>
            </a:r>
            <a:r>
              <a:rPr lang="en-GB" altLang="fr-FR" sz="1800" dirty="0" err="1">
                <a:solidFill>
                  <a:srgbClr val="000000"/>
                </a:solidFill>
                <a:latin typeface="+mn-lt"/>
              </a:rPr>
              <a:t>plusieurs</a:t>
            </a:r>
            <a:r>
              <a:rPr lang="en-GB" altLang="fr-FR" sz="1800" dirty="0">
                <a:solidFill>
                  <a:srgbClr val="000000"/>
                </a:solidFill>
                <a:latin typeface="+mn-lt"/>
              </a:rPr>
              <a:t> </a:t>
            </a:r>
            <a:r>
              <a:rPr lang="en-GB" altLang="fr-FR" sz="1800" dirty="0" err="1">
                <a:solidFill>
                  <a:srgbClr val="000000"/>
                </a:solidFill>
                <a:latin typeface="+mn-lt"/>
              </a:rPr>
              <a:t>tâches</a:t>
            </a:r>
            <a:r>
              <a:rPr lang="en-GB" altLang="fr-FR" sz="1800" dirty="0">
                <a:solidFill>
                  <a:srgbClr val="000000"/>
                </a:solidFill>
                <a:latin typeface="+mn-lt"/>
              </a:rPr>
              <a:t>. </a:t>
            </a:r>
          </a:p>
        </p:txBody>
      </p:sp>
    </p:spTree>
    <p:extLst>
      <p:ext uri="{BB962C8B-B14F-4D97-AF65-F5344CB8AC3E}">
        <p14:creationId xmlns:p14="http://schemas.microsoft.com/office/powerpoint/2010/main" val="38163466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Temps Partagé / Time Sharing</a:t>
            </a:r>
            <a:endParaRPr lang="fr-FR" dirty="0"/>
          </a:p>
        </p:txBody>
      </p:sp>
      <p:sp>
        <p:nvSpPr>
          <p:cNvPr id="7" name="Rectangle 1"/>
          <p:cNvSpPr>
            <a:spLocks noGrp="1" noChangeArrowheads="1"/>
          </p:cNvSpPr>
          <p:nvPr>
            <p:ph sz="half" idx="1"/>
          </p:nvPr>
        </p:nvSpPr>
        <p:spPr bwMode="auto">
          <a:xfrm>
            <a:off x="457200" y="1600200"/>
            <a:ext cx="4038600" cy="4712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93000"/>
              </a:lnSpc>
              <a:spcBef>
                <a:spcPts val="400"/>
              </a:spcBef>
              <a:buFont typeface="Times New Roman" pitchFamily="16" charset="0"/>
              <a:buChar char="•"/>
            </a:pPr>
            <a:r>
              <a:rPr lang="en-GB" altLang="fr-FR" sz="2000" dirty="0">
                <a:solidFill>
                  <a:srgbClr val="000000"/>
                </a:solidFill>
                <a:latin typeface="+mn-lt"/>
              </a:rPr>
              <a:t>Le </a:t>
            </a:r>
            <a:r>
              <a:rPr lang="en-GB" altLang="fr-FR" sz="2000" dirty="0" err="1">
                <a:solidFill>
                  <a:srgbClr val="000000"/>
                </a:solidFill>
                <a:latin typeface="+mn-lt"/>
              </a:rPr>
              <a:t>processeur</a:t>
            </a:r>
            <a:r>
              <a:rPr lang="en-GB" altLang="fr-FR" sz="2000" dirty="0">
                <a:solidFill>
                  <a:srgbClr val="000000"/>
                </a:solidFill>
                <a:latin typeface="+mn-lt"/>
              </a:rPr>
              <a:t> </a:t>
            </a:r>
            <a:r>
              <a:rPr lang="en-GB" altLang="fr-FR" sz="2000" dirty="0" err="1">
                <a:solidFill>
                  <a:srgbClr val="000000"/>
                </a:solidFill>
                <a:latin typeface="+mn-lt"/>
              </a:rPr>
              <a:t>est</a:t>
            </a:r>
            <a:r>
              <a:rPr lang="en-GB" altLang="fr-FR" sz="2000" dirty="0">
                <a:solidFill>
                  <a:srgbClr val="000000"/>
                </a:solidFill>
                <a:latin typeface="+mn-lt"/>
              </a:rPr>
              <a:t> </a:t>
            </a:r>
            <a:r>
              <a:rPr lang="en-GB" altLang="fr-FR" sz="2000" dirty="0" err="1">
                <a:solidFill>
                  <a:srgbClr val="000000"/>
                </a:solidFill>
                <a:latin typeface="+mn-lt"/>
              </a:rPr>
              <a:t>alloué</a:t>
            </a:r>
            <a:r>
              <a:rPr lang="en-GB" altLang="fr-FR" sz="2000" dirty="0">
                <a:solidFill>
                  <a:srgbClr val="000000"/>
                </a:solidFill>
                <a:latin typeface="+mn-lt"/>
              </a:rPr>
              <a:t>, à tour de </a:t>
            </a:r>
            <a:r>
              <a:rPr lang="en-GB" altLang="fr-FR" sz="2000" dirty="0" err="1">
                <a:solidFill>
                  <a:srgbClr val="000000"/>
                </a:solidFill>
                <a:latin typeface="+mn-lt"/>
              </a:rPr>
              <a:t>rôle</a:t>
            </a:r>
            <a:r>
              <a:rPr lang="en-GB" altLang="fr-FR" sz="2000" dirty="0">
                <a:solidFill>
                  <a:srgbClr val="000000"/>
                </a:solidFill>
                <a:latin typeface="+mn-lt"/>
              </a:rPr>
              <a:t>, pendant un certain temps à un </a:t>
            </a:r>
            <a:r>
              <a:rPr lang="en-GB" altLang="fr-FR" sz="2000" dirty="0" err="1">
                <a:solidFill>
                  <a:srgbClr val="000000"/>
                </a:solidFill>
                <a:latin typeface="+mn-lt"/>
              </a:rPr>
              <a:t>chacun</a:t>
            </a:r>
            <a:r>
              <a:rPr lang="en-GB" altLang="fr-FR" sz="2000" dirty="0">
                <a:solidFill>
                  <a:srgbClr val="000000"/>
                </a:solidFill>
                <a:latin typeface="+mn-lt"/>
              </a:rPr>
              <a:t> des </a:t>
            </a:r>
            <a:r>
              <a:rPr lang="en-GB" altLang="fr-FR" sz="2000" dirty="0" err="1">
                <a:solidFill>
                  <a:srgbClr val="000000"/>
                </a:solidFill>
                <a:latin typeface="+mn-lt"/>
              </a:rPr>
              <a:t>travaux</a:t>
            </a:r>
            <a:r>
              <a:rPr lang="en-GB" altLang="fr-FR" sz="2000" dirty="0">
                <a:solidFill>
                  <a:srgbClr val="000000"/>
                </a:solidFill>
                <a:latin typeface="+mn-lt"/>
              </a:rPr>
              <a:t> </a:t>
            </a:r>
            <a:r>
              <a:rPr lang="en-GB" altLang="fr-FR" sz="2000" dirty="0" err="1">
                <a:solidFill>
                  <a:srgbClr val="000000"/>
                </a:solidFill>
                <a:latin typeface="+mn-lt"/>
              </a:rPr>
              <a:t>en</a:t>
            </a:r>
            <a:r>
              <a:rPr lang="en-GB" altLang="fr-FR" sz="2000" dirty="0">
                <a:solidFill>
                  <a:srgbClr val="000000"/>
                </a:solidFill>
                <a:latin typeface="+mn-lt"/>
              </a:rPr>
              <a:t> </a:t>
            </a:r>
            <a:r>
              <a:rPr lang="en-GB" altLang="fr-FR" sz="2000" dirty="0" err="1">
                <a:solidFill>
                  <a:srgbClr val="000000"/>
                </a:solidFill>
                <a:latin typeface="+mn-lt"/>
              </a:rPr>
              <a:t>attente</a:t>
            </a:r>
            <a:r>
              <a:rPr lang="en-GB" altLang="fr-FR" sz="2000" dirty="0">
                <a:solidFill>
                  <a:srgbClr val="000000"/>
                </a:solidFill>
                <a:latin typeface="+mn-lt"/>
              </a:rPr>
              <a:t> </a:t>
            </a:r>
            <a:r>
              <a:rPr lang="en-GB" altLang="fr-FR" sz="2000" dirty="0" err="1">
                <a:solidFill>
                  <a:srgbClr val="000000"/>
                </a:solidFill>
                <a:latin typeface="+mn-lt"/>
              </a:rPr>
              <a:t>d’exécution</a:t>
            </a:r>
            <a:r>
              <a:rPr lang="en-GB" altLang="fr-FR" sz="2000" dirty="0">
                <a:solidFill>
                  <a:srgbClr val="000000"/>
                </a:solidFill>
                <a:latin typeface="+mn-lt"/>
              </a:rPr>
              <a:t>. Au </a:t>
            </a:r>
            <a:r>
              <a:rPr lang="en-GB" altLang="fr-FR" sz="2000" dirty="0" smtClean="0">
                <a:solidFill>
                  <a:srgbClr val="000000"/>
                </a:solidFill>
                <a:latin typeface="+mn-lt"/>
              </a:rPr>
              <a:t>bout de </a:t>
            </a:r>
            <a:r>
              <a:rPr lang="en-GB" altLang="fr-FR" sz="2000" dirty="0" err="1">
                <a:solidFill>
                  <a:srgbClr val="000000"/>
                </a:solidFill>
                <a:latin typeface="+mn-lt"/>
              </a:rPr>
              <a:t>ce</a:t>
            </a:r>
            <a:r>
              <a:rPr lang="en-GB" altLang="fr-FR" sz="2000" dirty="0">
                <a:solidFill>
                  <a:srgbClr val="000000"/>
                </a:solidFill>
                <a:latin typeface="+mn-lt"/>
              </a:rPr>
              <a:t> temps, </a:t>
            </a:r>
            <a:r>
              <a:rPr lang="en-GB" altLang="fr-FR" sz="2000" dirty="0" err="1">
                <a:solidFill>
                  <a:srgbClr val="000000"/>
                </a:solidFill>
                <a:latin typeface="+mn-lt"/>
              </a:rPr>
              <a:t>l’exécution</a:t>
            </a:r>
            <a:r>
              <a:rPr lang="en-GB" altLang="fr-FR" sz="2000" dirty="0">
                <a:solidFill>
                  <a:srgbClr val="000000"/>
                </a:solidFill>
                <a:latin typeface="+mn-lt"/>
              </a:rPr>
              <a:t> du  travail </a:t>
            </a:r>
            <a:r>
              <a:rPr lang="en-GB" altLang="fr-FR" sz="2000" dirty="0" err="1">
                <a:solidFill>
                  <a:srgbClr val="000000"/>
                </a:solidFill>
                <a:latin typeface="+mn-lt"/>
              </a:rPr>
              <a:t>en</a:t>
            </a:r>
            <a:r>
              <a:rPr lang="en-GB" altLang="fr-FR" sz="2000" dirty="0">
                <a:solidFill>
                  <a:srgbClr val="000000"/>
                </a:solidFill>
                <a:latin typeface="+mn-lt"/>
              </a:rPr>
              <a:t> </a:t>
            </a:r>
            <a:r>
              <a:rPr lang="en-GB" altLang="fr-FR" sz="2000" dirty="0" err="1">
                <a:solidFill>
                  <a:srgbClr val="000000"/>
                </a:solidFill>
                <a:latin typeface="+mn-lt"/>
              </a:rPr>
              <a:t>cours</a:t>
            </a:r>
            <a:r>
              <a:rPr lang="en-GB" altLang="fr-FR" sz="2000" dirty="0">
                <a:solidFill>
                  <a:srgbClr val="000000"/>
                </a:solidFill>
                <a:latin typeface="+mn-lt"/>
              </a:rPr>
              <a:t> </a:t>
            </a:r>
            <a:r>
              <a:rPr lang="en-GB" altLang="fr-FR" sz="2000" dirty="0" err="1">
                <a:solidFill>
                  <a:srgbClr val="000000"/>
                </a:solidFill>
                <a:latin typeface="+mn-lt"/>
              </a:rPr>
              <a:t>est</a:t>
            </a:r>
            <a:r>
              <a:rPr lang="en-GB" altLang="fr-FR" sz="2000" dirty="0">
                <a:solidFill>
                  <a:srgbClr val="000000"/>
                </a:solidFill>
                <a:latin typeface="+mn-lt"/>
              </a:rPr>
              <a:t> </a:t>
            </a:r>
            <a:r>
              <a:rPr lang="en-GB" altLang="fr-FR" sz="2000" dirty="0" err="1">
                <a:solidFill>
                  <a:srgbClr val="000000"/>
                </a:solidFill>
                <a:latin typeface="+mn-lt"/>
              </a:rPr>
              <a:t>suspendue</a:t>
            </a:r>
            <a:r>
              <a:rPr lang="en-GB" altLang="fr-FR" sz="2000" dirty="0">
                <a:solidFill>
                  <a:srgbClr val="000000"/>
                </a:solidFill>
                <a:latin typeface="+mn-lt"/>
              </a:rPr>
              <a:t>. Le </a:t>
            </a:r>
            <a:r>
              <a:rPr lang="en-GB" altLang="fr-FR" sz="2000" dirty="0" err="1">
                <a:solidFill>
                  <a:srgbClr val="000000"/>
                </a:solidFill>
                <a:latin typeface="+mn-lt"/>
              </a:rPr>
              <a:t>processeur</a:t>
            </a:r>
            <a:r>
              <a:rPr lang="en-GB" altLang="fr-FR" sz="2000" dirty="0">
                <a:solidFill>
                  <a:srgbClr val="000000"/>
                </a:solidFill>
                <a:latin typeface="+mn-lt"/>
              </a:rPr>
              <a:t> </a:t>
            </a:r>
            <a:r>
              <a:rPr lang="en-GB" altLang="fr-FR" sz="2000" dirty="0" err="1">
                <a:solidFill>
                  <a:srgbClr val="000000"/>
                </a:solidFill>
                <a:latin typeface="+mn-lt"/>
              </a:rPr>
              <a:t>est</a:t>
            </a:r>
            <a:r>
              <a:rPr lang="en-GB" altLang="fr-FR" sz="2000" dirty="0">
                <a:solidFill>
                  <a:srgbClr val="000000"/>
                </a:solidFill>
                <a:latin typeface="+mn-lt"/>
              </a:rPr>
              <a:t> </a:t>
            </a:r>
            <a:r>
              <a:rPr lang="en-GB" altLang="fr-FR" sz="2000" dirty="0" err="1">
                <a:solidFill>
                  <a:srgbClr val="000000"/>
                </a:solidFill>
                <a:latin typeface="+mn-lt"/>
              </a:rPr>
              <a:t>alors</a:t>
            </a:r>
            <a:r>
              <a:rPr lang="en-GB" altLang="fr-FR" sz="2000" dirty="0">
                <a:solidFill>
                  <a:srgbClr val="000000"/>
                </a:solidFill>
                <a:latin typeface="+mn-lt"/>
              </a:rPr>
              <a:t> </a:t>
            </a:r>
            <a:r>
              <a:rPr lang="en-GB" altLang="fr-FR" sz="2000" dirty="0" err="1">
                <a:solidFill>
                  <a:srgbClr val="000000"/>
                </a:solidFill>
                <a:latin typeface="+mn-lt"/>
              </a:rPr>
              <a:t>alloué</a:t>
            </a:r>
            <a:r>
              <a:rPr lang="en-GB" altLang="fr-FR" sz="2000" dirty="0">
                <a:solidFill>
                  <a:srgbClr val="000000"/>
                </a:solidFill>
                <a:latin typeface="+mn-lt"/>
              </a:rPr>
              <a:t> à un </a:t>
            </a:r>
            <a:r>
              <a:rPr lang="en-GB" altLang="fr-FR" sz="2000" dirty="0" err="1">
                <a:solidFill>
                  <a:srgbClr val="000000"/>
                </a:solidFill>
                <a:latin typeface="+mn-lt"/>
              </a:rPr>
              <a:t>autre</a:t>
            </a:r>
            <a:r>
              <a:rPr lang="en-GB" altLang="fr-FR" sz="2000" dirty="0">
                <a:solidFill>
                  <a:srgbClr val="000000"/>
                </a:solidFill>
                <a:latin typeface="+mn-lt"/>
              </a:rPr>
              <a:t> travail. </a:t>
            </a:r>
            <a:endParaRPr lang="en-GB" altLang="fr-FR" sz="2000" dirty="0" smtClean="0">
              <a:solidFill>
                <a:srgbClr val="000000"/>
              </a:solidFill>
              <a:latin typeface="+mn-lt"/>
            </a:endParaRPr>
          </a:p>
          <a:p>
            <a:pPr>
              <a:lnSpc>
                <a:spcPct val="93000"/>
              </a:lnSpc>
              <a:spcBef>
                <a:spcPts val="400"/>
              </a:spcBef>
              <a:buFont typeface="Times New Roman" pitchFamily="16" charset="0"/>
              <a:buChar char="•"/>
            </a:pPr>
            <a:endParaRPr lang="en-GB" altLang="fr-FR" sz="2000" dirty="0">
              <a:solidFill>
                <a:srgbClr val="000000"/>
              </a:solidFill>
              <a:latin typeface="+mn-lt"/>
            </a:endParaRPr>
          </a:p>
          <a:p>
            <a:pPr>
              <a:lnSpc>
                <a:spcPct val="90000"/>
              </a:lnSpc>
              <a:spcBef>
                <a:spcPts val="400"/>
              </a:spcBef>
              <a:buFont typeface="Times New Roman" pitchFamily="16" charset="0"/>
              <a:buChar char="•"/>
            </a:pPr>
            <a:r>
              <a:rPr lang="en-GB" altLang="fr-FR" sz="2000" dirty="0">
                <a:solidFill>
                  <a:srgbClr val="000000"/>
                </a:solidFill>
                <a:latin typeface="+mn-lt"/>
              </a:rPr>
              <a:t>Si </a:t>
            </a:r>
            <a:r>
              <a:rPr lang="en-GB" altLang="fr-FR" sz="2000" dirty="0" err="1">
                <a:solidFill>
                  <a:srgbClr val="000000"/>
                </a:solidFill>
                <a:latin typeface="+mn-lt"/>
              </a:rPr>
              <a:t>plusieurs</a:t>
            </a:r>
            <a:r>
              <a:rPr lang="en-GB" altLang="fr-FR" sz="2000" dirty="0">
                <a:solidFill>
                  <a:srgbClr val="000000"/>
                </a:solidFill>
                <a:latin typeface="+mn-lt"/>
              </a:rPr>
              <a:t> </a:t>
            </a:r>
            <a:r>
              <a:rPr lang="en-GB" altLang="fr-FR" sz="2000" dirty="0" err="1">
                <a:solidFill>
                  <a:srgbClr val="000000"/>
                </a:solidFill>
                <a:latin typeface="+mn-lt"/>
              </a:rPr>
              <a:t>utilisateurs</a:t>
            </a:r>
            <a:r>
              <a:rPr lang="en-GB" altLang="fr-FR" sz="2000" dirty="0">
                <a:solidFill>
                  <a:srgbClr val="000000"/>
                </a:solidFill>
                <a:latin typeface="+mn-lt"/>
              </a:rPr>
              <a:t> </a:t>
            </a:r>
            <a:r>
              <a:rPr lang="en-GB" altLang="fr-FR" sz="2000" dirty="0" err="1">
                <a:solidFill>
                  <a:srgbClr val="000000"/>
                </a:solidFill>
                <a:latin typeface="+mn-lt"/>
              </a:rPr>
              <a:t>lancent</a:t>
            </a:r>
            <a:r>
              <a:rPr lang="en-GB" altLang="fr-FR" sz="2000" dirty="0">
                <a:solidFill>
                  <a:srgbClr val="000000"/>
                </a:solidFill>
                <a:latin typeface="+mn-lt"/>
              </a:rPr>
              <a:t> à </a:t>
            </a:r>
            <a:r>
              <a:rPr lang="en-GB" altLang="fr-FR" sz="2000" dirty="0" err="1">
                <a:solidFill>
                  <a:srgbClr val="000000"/>
                </a:solidFill>
                <a:latin typeface="+mn-lt"/>
              </a:rPr>
              <a:t>partir</a:t>
            </a:r>
            <a:r>
              <a:rPr lang="en-GB" altLang="fr-FR" sz="2000" dirty="0">
                <a:solidFill>
                  <a:srgbClr val="000000"/>
                </a:solidFill>
                <a:latin typeface="+mn-lt"/>
              </a:rPr>
              <a:t> de </a:t>
            </a:r>
            <a:r>
              <a:rPr lang="en-GB" altLang="fr-FR" sz="2000" dirty="0" err="1">
                <a:solidFill>
                  <a:srgbClr val="000000"/>
                </a:solidFill>
                <a:latin typeface="+mn-lt"/>
              </a:rPr>
              <a:t>leurs</a:t>
            </a:r>
            <a:r>
              <a:rPr lang="en-GB" altLang="fr-FR" sz="2000" dirty="0">
                <a:solidFill>
                  <a:srgbClr val="000000"/>
                </a:solidFill>
                <a:latin typeface="+mn-lt"/>
              </a:rPr>
              <a:t> </a:t>
            </a:r>
            <a:r>
              <a:rPr lang="en-GB" altLang="fr-FR" sz="2000" dirty="0" err="1">
                <a:solidFill>
                  <a:srgbClr val="000000"/>
                </a:solidFill>
                <a:latin typeface="+mn-lt"/>
              </a:rPr>
              <a:t>terminaux</a:t>
            </a:r>
            <a:r>
              <a:rPr lang="en-GB" altLang="fr-FR" sz="2000" dirty="0">
                <a:solidFill>
                  <a:srgbClr val="000000"/>
                </a:solidFill>
                <a:latin typeface="+mn-lt"/>
              </a:rPr>
              <a:t> </a:t>
            </a:r>
            <a:r>
              <a:rPr lang="en-GB" altLang="fr-FR" sz="2000" dirty="0" err="1">
                <a:solidFill>
                  <a:srgbClr val="000000"/>
                </a:solidFill>
                <a:latin typeface="+mn-lt"/>
              </a:rPr>
              <a:t>leurs</a:t>
            </a:r>
            <a:r>
              <a:rPr lang="en-GB" altLang="fr-FR" sz="2000" dirty="0">
                <a:solidFill>
                  <a:srgbClr val="000000"/>
                </a:solidFill>
                <a:latin typeface="+mn-lt"/>
              </a:rPr>
              <a:t> programmes </a:t>
            </a:r>
            <a:r>
              <a:rPr lang="en-GB" altLang="fr-FR" sz="2000" dirty="0" err="1">
                <a:solidFill>
                  <a:srgbClr val="000000"/>
                </a:solidFill>
                <a:latin typeface="+mn-lt"/>
              </a:rPr>
              <a:t>simultanément</a:t>
            </a:r>
            <a:r>
              <a:rPr lang="en-GB" altLang="fr-FR" sz="2000" dirty="0">
                <a:solidFill>
                  <a:srgbClr val="000000"/>
                </a:solidFill>
                <a:latin typeface="+mn-lt"/>
              </a:rPr>
              <a:t>, </a:t>
            </a:r>
            <a:r>
              <a:rPr lang="en-GB" altLang="fr-FR" sz="2000" dirty="0" err="1">
                <a:solidFill>
                  <a:srgbClr val="000000"/>
                </a:solidFill>
                <a:latin typeface="+mn-lt"/>
              </a:rPr>
              <a:t>ce</a:t>
            </a:r>
            <a:r>
              <a:rPr lang="en-GB" altLang="fr-FR" sz="2000" dirty="0">
                <a:solidFill>
                  <a:srgbClr val="000000"/>
                </a:solidFill>
                <a:latin typeface="+mn-lt"/>
              </a:rPr>
              <a:t> mode </a:t>
            </a:r>
            <a:r>
              <a:rPr lang="en-GB" altLang="fr-FR" sz="2000" dirty="0" err="1">
                <a:solidFill>
                  <a:srgbClr val="000000"/>
                </a:solidFill>
                <a:latin typeface="+mn-lt"/>
              </a:rPr>
              <a:t>d’exploitation</a:t>
            </a:r>
            <a:r>
              <a:rPr lang="en-GB" altLang="fr-FR" sz="2000" dirty="0">
                <a:solidFill>
                  <a:srgbClr val="000000"/>
                </a:solidFill>
                <a:latin typeface="+mn-lt"/>
              </a:rPr>
              <a:t> </a:t>
            </a:r>
            <a:r>
              <a:rPr lang="en-GB" altLang="fr-FR" sz="2000" dirty="0" err="1">
                <a:solidFill>
                  <a:srgbClr val="000000"/>
                </a:solidFill>
                <a:latin typeface="+mn-lt"/>
              </a:rPr>
              <a:t>donne</a:t>
            </a:r>
            <a:r>
              <a:rPr lang="en-GB" altLang="fr-FR" sz="2000" dirty="0">
                <a:solidFill>
                  <a:srgbClr val="000000"/>
                </a:solidFill>
                <a:latin typeface="+mn-lt"/>
              </a:rPr>
              <a:t> </a:t>
            </a:r>
            <a:r>
              <a:rPr lang="en-GB" altLang="fr-FR" sz="2000" dirty="0" err="1">
                <a:solidFill>
                  <a:srgbClr val="000000"/>
                </a:solidFill>
                <a:latin typeface="+mn-lt"/>
              </a:rPr>
              <a:t>l’impression</a:t>
            </a:r>
            <a:r>
              <a:rPr lang="en-GB" altLang="fr-FR" sz="2000" dirty="0">
                <a:solidFill>
                  <a:srgbClr val="000000"/>
                </a:solidFill>
                <a:latin typeface="+mn-lt"/>
              </a:rPr>
              <a:t> que les programmes </a:t>
            </a:r>
            <a:r>
              <a:rPr lang="en-GB" altLang="fr-FR" sz="2000" dirty="0" err="1">
                <a:solidFill>
                  <a:srgbClr val="000000"/>
                </a:solidFill>
                <a:latin typeface="+mn-lt"/>
              </a:rPr>
              <a:t>s’exécutent</a:t>
            </a:r>
            <a:r>
              <a:rPr lang="en-GB" altLang="fr-FR" sz="2000" dirty="0">
                <a:solidFill>
                  <a:srgbClr val="000000"/>
                </a:solidFill>
                <a:latin typeface="+mn-lt"/>
              </a:rPr>
              <a:t> </a:t>
            </a:r>
            <a:r>
              <a:rPr lang="en-GB" altLang="fr-FR" sz="2000" dirty="0" err="1">
                <a:solidFill>
                  <a:srgbClr val="000000"/>
                </a:solidFill>
                <a:latin typeface="+mn-lt"/>
              </a:rPr>
              <a:t>en</a:t>
            </a:r>
            <a:r>
              <a:rPr lang="en-GB" altLang="fr-FR" sz="2000" dirty="0">
                <a:solidFill>
                  <a:srgbClr val="000000"/>
                </a:solidFill>
                <a:latin typeface="+mn-lt"/>
              </a:rPr>
              <a:t> </a:t>
            </a:r>
            <a:r>
              <a:rPr lang="en-GB" altLang="fr-FR" sz="2000" dirty="0" err="1">
                <a:solidFill>
                  <a:srgbClr val="000000"/>
                </a:solidFill>
                <a:latin typeface="+mn-lt"/>
              </a:rPr>
              <a:t>parallèle</a:t>
            </a:r>
            <a:r>
              <a:rPr lang="en-GB" altLang="fr-FR" sz="2000" dirty="0">
                <a:solidFill>
                  <a:srgbClr val="000000"/>
                </a:solidFill>
                <a:latin typeface="+mn-lt"/>
              </a:rPr>
              <a:t> (pseudo </a:t>
            </a:r>
            <a:r>
              <a:rPr lang="en-GB" altLang="fr-FR" sz="2000" dirty="0" err="1">
                <a:solidFill>
                  <a:srgbClr val="000000"/>
                </a:solidFill>
                <a:latin typeface="+mn-lt"/>
              </a:rPr>
              <a:t>parallélisme</a:t>
            </a:r>
            <a:r>
              <a:rPr lang="en-GB" altLang="fr-FR" sz="2000" dirty="0" smtClean="0">
                <a:solidFill>
                  <a:srgbClr val="000000"/>
                </a:solidFill>
                <a:latin typeface="+mn-lt"/>
              </a:rPr>
              <a:t>).</a:t>
            </a:r>
            <a:endParaRPr lang="en-GB" altLang="fr-FR" sz="2000" dirty="0">
              <a:solidFill>
                <a:srgbClr val="000000"/>
              </a:solidFill>
              <a:latin typeface="+mn-lt"/>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45</a:t>
            </a:fld>
            <a:endParaRPr lang="fr-BE"/>
          </a:p>
        </p:txBody>
      </p:sp>
      <p:pic>
        <p:nvPicPr>
          <p:cNvPr id="6146"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427984" y="2204864"/>
            <a:ext cx="4760507" cy="2879910"/>
          </a:xfrm>
          <a:prstGeom prst="rect">
            <a:avLst/>
          </a:prstGeom>
          <a:noFill/>
          <a:ln>
            <a:noFill/>
          </a:ln>
          <a:effectLst/>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694118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Ordonnanceur / </a:t>
            </a:r>
            <a:r>
              <a:rPr lang="fr-FR" dirty="0" err="1" smtClean="0"/>
              <a:t>Scheduler</a:t>
            </a:r>
            <a:endParaRPr lang="fr-FR" dirty="0"/>
          </a:p>
        </p:txBody>
      </p:sp>
      <p:sp>
        <p:nvSpPr>
          <p:cNvPr id="3" name="Espace réservé du contenu 2"/>
          <p:cNvSpPr>
            <a:spLocks noGrp="1"/>
          </p:cNvSpPr>
          <p:nvPr>
            <p:ph sz="half" idx="1"/>
          </p:nvPr>
        </p:nvSpPr>
        <p:spPr>
          <a:xfrm>
            <a:off x="457200" y="1600200"/>
            <a:ext cx="4402832" cy="4525963"/>
          </a:xfrm>
        </p:spPr>
        <p:txBody>
          <a:bodyPr>
            <a:normAutofit fontScale="92500" lnSpcReduction="20000"/>
          </a:bodyPr>
          <a:lstStyle/>
          <a:p>
            <a:r>
              <a:rPr lang="fr-FR" dirty="0" smtClean="0"/>
              <a:t>Le temps est partagé entre </a:t>
            </a:r>
            <a:r>
              <a:rPr lang="fr-FR" dirty="0"/>
              <a:t>chaque processus pendant un court </a:t>
            </a:r>
            <a:r>
              <a:rPr lang="fr-FR" dirty="0" smtClean="0"/>
              <a:t>instant, imperceptible </a:t>
            </a:r>
            <a:r>
              <a:rPr lang="fr-FR" dirty="0"/>
              <a:t>pour l'humain, mais suffisant pour gérer </a:t>
            </a:r>
            <a:r>
              <a:rPr lang="fr-FR" dirty="0" smtClean="0"/>
              <a:t>:</a:t>
            </a:r>
          </a:p>
          <a:p>
            <a:pPr lvl="1"/>
            <a:r>
              <a:rPr lang="fr-FR" dirty="0" smtClean="0"/>
              <a:t>les </a:t>
            </a:r>
            <a:r>
              <a:rPr lang="fr-FR" dirty="0"/>
              <a:t>entrées (</a:t>
            </a:r>
            <a:r>
              <a:rPr lang="fr-FR" dirty="0" smtClean="0"/>
              <a:t>souris/clavier)</a:t>
            </a:r>
          </a:p>
          <a:p>
            <a:pPr lvl="1"/>
            <a:r>
              <a:rPr lang="fr-FR" dirty="0" smtClean="0"/>
              <a:t>les </a:t>
            </a:r>
            <a:r>
              <a:rPr lang="fr-FR" dirty="0"/>
              <a:t>traitements et calculs (visite de site web, déplacement d'un personnage dans un jeu, mise à jour d'une formule dans un tableur, </a:t>
            </a:r>
            <a:r>
              <a:rPr lang="fr-FR" dirty="0" smtClean="0"/>
              <a:t>...)</a:t>
            </a:r>
          </a:p>
          <a:p>
            <a:pPr lvl="1"/>
            <a:r>
              <a:rPr lang="fr-FR" dirty="0" smtClean="0"/>
              <a:t>l'affichage </a:t>
            </a:r>
            <a:r>
              <a:rPr lang="fr-FR" dirty="0"/>
              <a:t>à l'écran (écriture en mémoire vidéo</a:t>
            </a:r>
            <a:r>
              <a:rPr lang="fr-FR" dirty="0" smtClean="0"/>
              <a:t>)</a:t>
            </a:r>
            <a:endParaRPr lang="fr-FR" dirty="0"/>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04048" y="1124744"/>
            <a:ext cx="3960440" cy="5291148"/>
          </a:xfrm>
        </p:spPr>
      </p:pic>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46</a:t>
            </a:fld>
            <a:endParaRPr lang="fr-BE"/>
          </a:p>
        </p:txBody>
      </p:sp>
    </p:spTree>
    <p:extLst>
      <p:ext uri="{BB962C8B-B14F-4D97-AF65-F5344CB8AC3E}">
        <p14:creationId xmlns:p14="http://schemas.microsoft.com/office/powerpoint/2010/main" val="403520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Ordonnanceur / </a:t>
            </a:r>
            <a:r>
              <a:rPr lang="fr-FR" dirty="0" err="1" smtClean="0"/>
              <a:t>Scheduler</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47</a:t>
            </a:fld>
            <a:endParaRPr lang="fr-BE"/>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540" y="1124744"/>
            <a:ext cx="5089748" cy="5281813"/>
          </a:xfrm>
        </p:spPr>
      </p:pic>
    </p:spTree>
    <p:extLst>
      <p:ext uri="{BB962C8B-B14F-4D97-AF65-F5344CB8AC3E}">
        <p14:creationId xmlns:p14="http://schemas.microsoft.com/office/powerpoint/2010/main" val="181170101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Ordonnanceur / </a:t>
            </a:r>
            <a:r>
              <a:rPr lang="fr-FR" dirty="0" err="1" smtClean="0"/>
              <a:t>Scheduler</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48</a:t>
            </a:fld>
            <a:endParaRPr lang="fr-BE"/>
          </a:p>
        </p:txBody>
      </p:sp>
      <p:sp>
        <p:nvSpPr>
          <p:cNvPr id="3" name="Espace réservé du contenu 2"/>
          <p:cNvSpPr>
            <a:spLocks noGrp="1"/>
          </p:cNvSpPr>
          <p:nvPr>
            <p:ph idx="1"/>
          </p:nvPr>
        </p:nvSpPr>
        <p:spPr/>
        <p:txBody>
          <a:bodyPr>
            <a:normAutofit fontScale="92500" lnSpcReduction="20000"/>
          </a:bodyPr>
          <a:lstStyle/>
          <a:p>
            <a:r>
              <a:rPr lang="fr-FR" dirty="0"/>
              <a:t>Un </a:t>
            </a:r>
            <a:r>
              <a:rPr lang="fr-FR" b="1" dirty="0"/>
              <a:t>quartz</a:t>
            </a:r>
            <a:r>
              <a:rPr lang="fr-FR" dirty="0"/>
              <a:t> sur les cartes mère crée des interruptions à intervalles régulières, les systèmes d'exploitations s'en servent pour calculer l'heure et maintenir des intervalles de temps très </a:t>
            </a:r>
            <a:r>
              <a:rPr lang="fr-FR" dirty="0" smtClean="0"/>
              <a:t>précises.</a:t>
            </a:r>
          </a:p>
          <a:p>
            <a:endParaRPr lang="fr-FR" dirty="0"/>
          </a:p>
          <a:p>
            <a:r>
              <a:rPr lang="fr-FR" dirty="0" smtClean="0"/>
              <a:t>Ces </a:t>
            </a:r>
            <a:r>
              <a:rPr lang="fr-FR" dirty="0"/>
              <a:t>interruptions permettent de rendre le processeur au système d'exploitation pour "</a:t>
            </a:r>
            <a:r>
              <a:rPr lang="fr-FR" b="1" dirty="0"/>
              <a:t>changer de contexte</a:t>
            </a:r>
            <a:r>
              <a:rPr lang="fr-FR" dirty="0"/>
              <a:t>" (sauvegarder l'état du programme précédent, et recharger un autre programme à la place</a:t>
            </a:r>
            <a:r>
              <a:rPr lang="fr-FR" dirty="0" smtClean="0"/>
              <a:t>).</a:t>
            </a:r>
            <a:endParaRPr lang="fr-FR" dirty="0"/>
          </a:p>
        </p:txBody>
      </p:sp>
    </p:spTree>
    <p:extLst>
      <p:ext uri="{BB962C8B-B14F-4D97-AF65-F5344CB8AC3E}">
        <p14:creationId xmlns:p14="http://schemas.microsoft.com/office/powerpoint/2010/main" val="427472316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Ordonnanceur / </a:t>
            </a:r>
            <a:r>
              <a:rPr lang="fr-FR" dirty="0" err="1" smtClean="0"/>
              <a:t>Scheduler</a:t>
            </a:r>
            <a:endParaRPr lang="fr-FR" dirty="0"/>
          </a:p>
        </p:txBody>
      </p:sp>
      <p:sp>
        <p:nvSpPr>
          <p:cNvPr id="10" name="Espace réservé du contenu 9"/>
          <p:cNvSpPr>
            <a:spLocks noGrp="1"/>
          </p:cNvSpPr>
          <p:nvPr>
            <p:ph sz="half" idx="1"/>
          </p:nvPr>
        </p:nvSpPr>
        <p:spPr>
          <a:xfrm>
            <a:off x="251520" y="1600200"/>
            <a:ext cx="4244280" cy="4525963"/>
          </a:xfrm>
        </p:spPr>
        <p:txBody>
          <a:bodyPr>
            <a:normAutofit/>
          </a:bodyPr>
          <a:lstStyle/>
          <a:p>
            <a:pPr marL="0" indent="0">
              <a:buNone/>
            </a:pPr>
            <a:r>
              <a:rPr lang="fr-FR" dirty="0"/>
              <a:t>Si un programme fait un appel système, son quantum de temps est </a:t>
            </a:r>
            <a:r>
              <a:rPr lang="fr-FR" dirty="0" smtClean="0"/>
              <a:t>réduit.</a:t>
            </a:r>
            <a:br>
              <a:rPr lang="fr-FR" dirty="0" smtClean="0"/>
            </a:br>
            <a:r>
              <a:rPr lang="fr-FR" dirty="0" smtClean="0"/>
              <a:t>Si </a:t>
            </a:r>
            <a:r>
              <a:rPr lang="fr-FR" dirty="0"/>
              <a:t>le </a:t>
            </a:r>
            <a:r>
              <a:rPr lang="fr-FR" dirty="0" err="1"/>
              <a:t>syscall</a:t>
            </a:r>
            <a:r>
              <a:rPr lang="fr-FR" dirty="0"/>
              <a:t> produit une I/O, le programme sera mis en attente tant que l'I/O n'est pas terminée (d'autres programmes se partageront le processeur</a:t>
            </a:r>
            <a:r>
              <a:rPr lang="fr-FR" dirty="0" smtClean="0"/>
              <a:t>).</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49</a:t>
            </a:fld>
            <a:endParaRPr lang="fr-BE"/>
          </a:p>
        </p:txBody>
      </p:sp>
      <p:pic>
        <p:nvPicPr>
          <p:cNvPr id="14" name="Espace réservé du contenu 1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8024" y="1844824"/>
            <a:ext cx="4645508" cy="3816424"/>
          </a:xfrm>
        </p:spPr>
      </p:pic>
    </p:spTree>
    <p:extLst>
      <p:ext uri="{BB962C8B-B14F-4D97-AF65-F5344CB8AC3E}">
        <p14:creationId xmlns:p14="http://schemas.microsoft.com/office/powerpoint/2010/main" val="9216602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a:xfrm>
            <a:off x="179512" y="1600200"/>
            <a:ext cx="8784976" cy="4525963"/>
          </a:xfrm>
        </p:spPr>
        <p:txBody>
          <a:bodyPr anchor="ctr"/>
          <a:lstStyle/>
          <a:p>
            <a:pPr marL="0" indent="0" algn="ctr">
              <a:buNone/>
            </a:pPr>
            <a:r>
              <a:rPr lang="fr-FR" i="1" dirty="0"/>
              <a:t>Comment développer pour toutes les plateformes </a:t>
            </a:r>
            <a:r>
              <a:rPr lang="fr-FR" i="1" dirty="0" smtClean="0"/>
              <a:t>?</a:t>
            </a:r>
          </a:p>
          <a:p>
            <a:pPr marL="0" indent="0" algn="ctr">
              <a:buNone/>
            </a:pPr>
            <a:endParaRPr lang="fr-FR" dirty="0"/>
          </a:p>
          <a:p>
            <a:pPr marL="0" indent="0" algn="ctr">
              <a:buNone/>
            </a:pPr>
            <a:r>
              <a:rPr lang="fr-FR" dirty="0" smtClean="0"/>
              <a:t>…faire une couche d’abstraction</a:t>
            </a:r>
            <a:br>
              <a:rPr lang="fr-FR" dirty="0" smtClean="0"/>
            </a:br>
            <a:r>
              <a:rPr lang="fr-FR" dirty="0" smtClean="0"/>
              <a:t>entre le matériel et les logiciels…</a:t>
            </a:r>
          </a:p>
          <a:p>
            <a:pPr marL="0" indent="0" algn="ctr">
              <a:buNone/>
            </a:pPr>
            <a:endParaRPr lang="fr-FR" dirty="0"/>
          </a:p>
          <a:p>
            <a:pPr marL="0" indent="0" algn="ctr">
              <a:buNone/>
            </a:pPr>
            <a:r>
              <a:rPr lang="fr-FR" dirty="0" smtClean="0"/>
              <a:t>…et offrir des services indépendants</a:t>
            </a:r>
            <a:br>
              <a:rPr lang="fr-FR" dirty="0" smtClean="0"/>
            </a:br>
            <a:r>
              <a:rPr lang="fr-FR" dirty="0" smtClean="0"/>
              <a:t>des spécificités du matériel…</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5</a:t>
            </a:fld>
            <a:endParaRPr lang="fr-BE"/>
          </a:p>
        </p:txBody>
      </p:sp>
    </p:spTree>
    <p:extLst>
      <p:ext uri="{BB962C8B-B14F-4D97-AF65-F5344CB8AC3E}">
        <p14:creationId xmlns:p14="http://schemas.microsoft.com/office/powerpoint/2010/main" val="8430258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Ordonnanceur / </a:t>
            </a:r>
            <a:r>
              <a:rPr lang="fr-FR" dirty="0" err="1" smtClean="0"/>
              <a:t>Scheduler</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50</a:t>
            </a:fld>
            <a:endParaRPr lang="fr-BE"/>
          </a:p>
        </p:txBody>
      </p:sp>
      <p:sp>
        <p:nvSpPr>
          <p:cNvPr id="3" name="Espace réservé du contenu 2"/>
          <p:cNvSpPr>
            <a:spLocks noGrp="1"/>
          </p:cNvSpPr>
          <p:nvPr>
            <p:ph idx="1"/>
          </p:nvPr>
        </p:nvSpPr>
        <p:spPr/>
        <p:txBody>
          <a:bodyPr>
            <a:normAutofit fontScale="77500" lnSpcReduction="20000"/>
          </a:bodyPr>
          <a:lstStyle/>
          <a:p>
            <a:r>
              <a:rPr lang="fr-FR" dirty="0"/>
              <a:t>Dans les machines utilisant plusieurs processeurs, ou dont les processeurs disposent de plusieurs </a:t>
            </a:r>
            <a:r>
              <a:rPr lang="fr-FR" dirty="0" err="1"/>
              <a:t>coeurs</a:t>
            </a:r>
            <a:r>
              <a:rPr lang="fr-FR" dirty="0"/>
              <a:t> d'exécution (les processeurs multi-</a:t>
            </a:r>
            <a:r>
              <a:rPr lang="fr-FR" dirty="0" err="1"/>
              <a:t>coeurs</a:t>
            </a:r>
            <a:r>
              <a:rPr lang="fr-FR" dirty="0"/>
              <a:t>/multi-</a:t>
            </a:r>
            <a:r>
              <a:rPr lang="fr-FR" dirty="0" err="1"/>
              <a:t>cores</a:t>
            </a:r>
            <a:r>
              <a:rPr lang="fr-FR" dirty="0"/>
              <a:t>), les processus peuvent fonctionner en parallèle.</a:t>
            </a:r>
          </a:p>
          <a:p>
            <a:pPr marL="457200" lvl="1" indent="0">
              <a:buNone/>
            </a:pPr>
            <a:r>
              <a:rPr lang="fr-FR" i="1" dirty="0"/>
              <a:t>Attention, il faut que les processus ne partagent aucune ressource (périphérique, page mémoire, fichier, ...).</a:t>
            </a:r>
          </a:p>
          <a:p>
            <a:endParaRPr lang="fr-FR" dirty="0"/>
          </a:p>
          <a:p>
            <a:r>
              <a:rPr lang="fr-FR" dirty="0"/>
              <a:t>C'est le système d'exploitation qui va activer et utiliser ces </a:t>
            </a:r>
            <a:r>
              <a:rPr lang="fr-FR" dirty="0" err="1"/>
              <a:t>coeurs</a:t>
            </a:r>
            <a:r>
              <a:rPr lang="fr-FR" dirty="0"/>
              <a:t>/processeurs supplémentaires selon ses algorithmes (si l'OS n'a pas été développé pour disposer de plusieurs </a:t>
            </a:r>
            <a:r>
              <a:rPr lang="fr-FR" dirty="0" err="1"/>
              <a:t>coeurs</a:t>
            </a:r>
            <a:r>
              <a:rPr lang="fr-FR" dirty="0"/>
              <a:t>/processeurs, un seul </a:t>
            </a:r>
            <a:r>
              <a:rPr lang="fr-FR" dirty="0" err="1"/>
              <a:t>coeur</a:t>
            </a:r>
            <a:r>
              <a:rPr lang="fr-FR" dirty="0"/>
              <a:t>/processeur sera utilisé et visible par l'utilisateur de la machine).</a:t>
            </a:r>
          </a:p>
        </p:txBody>
      </p:sp>
    </p:spTree>
    <p:extLst>
      <p:ext uri="{BB962C8B-B14F-4D97-AF65-F5344CB8AC3E}">
        <p14:creationId xmlns:p14="http://schemas.microsoft.com/office/powerpoint/2010/main" val="15177454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Ordonnanceur / </a:t>
            </a:r>
            <a:r>
              <a:rPr lang="fr-FR" dirty="0" err="1" smtClean="0"/>
              <a:t>Scheduler</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51</a:t>
            </a:fld>
            <a:endParaRPr lang="fr-BE"/>
          </a:p>
        </p:txBody>
      </p:sp>
      <p:pic>
        <p:nvPicPr>
          <p:cNvPr id="10" name="Espace réservé du contenu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6669" y="1124744"/>
            <a:ext cx="4845489" cy="5281813"/>
          </a:xfrm>
        </p:spPr>
      </p:pic>
    </p:spTree>
    <p:extLst>
      <p:ext uri="{BB962C8B-B14F-4D97-AF65-F5344CB8AC3E}">
        <p14:creationId xmlns:p14="http://schemas.microsoft.com/office/powerpoint/2010/main" val="18258105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Ordonnanceur / </a:t>
            </a:r>
            <a:r>
              <a:rPr lang="fr-FR" dirty="0" err="1" smtClean="0"/>
              <a:t>Scheduler</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La capacité d’un système à partager du temps entre plusieurs processus s’appelle :</a:t>
            </a:r>
            <a:br>
              <a:rPr lang="fr-FR" dirty="0" smtClean="0"/>
            </a:br>
            <a:r>
              <a:rPr lang="fr-FR" dirty="0" smtClean="0"/>
              <a:t/>
            </a:r>
            <a:br>
              <a:rPr lang="fr-FR" dirty="0" smtClean="0"/>
            </a:br>
            <a:r>
              <a:rPr lang="fr-FR" b="1" dirty="0" smtClean="0"/>
              <a:t>Système multitâches préemptif à temps partagé</a:t>
            </a:r>
            <a:endParaRPr lang="fr-FR" dirty="0"/>
          </a:p>
          <a:p>
            <a:endParaRPr lang="fr-FR" dirty="0" smtClean="0"/>
          </a:p>
          <a:p>
            <a:r>
              <a:rPr lang="fr-FR" dirty="0" smtClean="0"/>
              <a:t>Multitâches : plusieurs programmes sont actifs</a:t>
            </a:r>
          </a:p>
          <a:p>
            <a:r>
              <a:rPr lang="fr-FR" dirty="0" smtClean="0"/>
              <a:t>Préemption : passer avant les autres</a:t>
            </a:r>
          </a:p>
          <a:p>
            <a:r>
              <a:rPr lang="fr-FR" dirty="0" smtClean="0"/>
              <a:t>Temps partagé : partage entre les processus</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52</a:t>
            </a:fld>
            <a:endParaRPr lang="fr-BE"/>
          </a:p>
        </p:txBody>
      </p:sp>
    </p:spTree>
    <p:extLst>
      <p:ext uri="{BB962C8B-B14F-4D97-AF65-F5344CB8AC3E}">
        <p14:creationId xmlns:p14="http://schemas.microsoft.com/office/powerpoint/2010/main" val="202018846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Légers / Threads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53</a:t>
            </a:fld>
            <a:endParaRPr lang="fr-BE"/>
          </a:p>
        </p:txBody>
      </p:sp>
      <p:sp>
        <p:nvSpPr>
          <p:cNvPr id="3" name="Espace réservé du contenu 2"/>
          <p:cNvSpPr>
            <a:spLocks noGrp="1"/>
          </p:cNvSpPr>
          <p:nvPr>
            <p:ph idx="1"/>
          </p:nvPr>
        </p:nvSpPr>
        <p:spPr/>
        <p:txBody>
          <a:bodyPr>
            <a:normAutofit/>
          </a:bodyPr>
          <a:lstStyle/>
          <a:p>
            <a:r>
              <a:rPr lang="fr-FR" dirty="0"/>
              <a:t>Certains programmes effectuent parfois de multiples opérations dont les paramètres sont indépendants</a:t>
            </a:r>
            <a:r>
              <a:rPr lang="fr-FR" dirty="0" smtClean="0"/>
              <a:t>.</a:t>
            </a:r>
          </a:p>
          <a:p>
            <a:endParaRPr lang="fr-FR" dirty="0"/>
          </a:p>
          <a:p>
            <a:r>
              <a:rPr lang="fr-FR" dirty="0"/>
              <a:t>Pour permettre un usage plus efficace du/des processeurs, on crée des "threads" </a:t>
            </a:r>
            <a:r>
              <a:rPr lang="fr-FR" dirty="0" smtClean="0"/>
              <a:t>(processus légers) dans </a:t>
            </a:r>
            <a:r>
              <a:rPr lang="fr-FR" dirty="0"/>
              <a:t>lesquels certaines de ces opérations seront effectuées</a:t>
            </a:r>
            <a:r>
              <a:rPr lang="fr-FR" dirty="0" smtClean="0"/>
              <a:t>.</a:t>
            </a:r>
            <a:endParaRPr lang="fr-FR" dirty="0"/>
          </a:p>
        </p:txBody>
      </p:sp>
    </p:spTree>
    <p:extLst>
      <p:ext uri="{BB962C8B-B14F-4D97-AF65-F5344CB8AC3E}">
        <p14:creationId xmlns:p14="http://schemas.microsoft.com/office/powerpoint/2010/main" val="366442651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3983764" y="2060848"/>
            <a:ext cx="5196748" cy="3456384"/>
          </a:xfrm>
        </p:spPr>
      </p:pic>
      <p:sp>
        <p:nvSpPr>
          <p:cNvPr id="2" name="Titre 1"/>
          <p:cNvSpPr>
            <a:spLocks noGrp="1"/>
          </p:cNvSpPr>
          <p:nvPr>
            <p:ph type="title"/>
          </p:nvPr>
        </p:nvSpPr>
        <p:spPr/>
        <p:txBody>
          <a:bodyPr/>
          <a:lstStyle/>
          <a:p>
            <a:r>
              <a:rPr lang="fr-FR" dirty="0" smtClean="0"/>
              <a:t>Processus Légers / Threads</a:t>
            </a:r>
            <a:endParaRPr lang="fr-FR" dirty="0"/>
          </a:p>
        </p:txBody>
      </p:sp>
      <p:sp>
        <p:nvSpPr>
          <p:cNvPr id="3" name="Espace réservé du contenu 2"/>
          <p:cNvSpPr>
            <a:spLocks noGrp="1"/>
          </p:cNvSpPr>
          <p:nvPr>
            <p:ph sz="half" idx="1"/>
          </p:nvPr>
        </p:nvSpPr>
        <p:spPr>
          <a:xfrm>
            <a:off x="251520" y="1600200"/>
            <a:ext cx="4104456" cy="4525963"/>
          </a:xfrm>
        </p:spPr>
        <p:txBody>
          <a:bodyPr anchor="ctr">
            <a:normAutofit lnSpcReduction="10000"/>
          </a:bodyPr>
          <a:lstStyle/>
          <a:p>
            <a:pPr marL="0" indent="0">
              <a:buNone/>
            </a:pPr>
            <a:r>
              <a:rPr lang="fr-FR" dirty="0" smtClean="0"/>
              <a:t>Les </a:t>
            </a:r>
            <a:r>
              <a:rPr lang="fr-FR" dirty="0"/>
              <a:t>threads </a:t>
            </a:r>
            <a:r>
              <a:rPr lang="fr-FR" dirty="0" smtClean="0"/>
              <a:t>sont </a:t>
            </a:r>
            <a:r>
              <a:rPr lang="fr-FR" dirty="0"/>
              <a:t>attachés à un processus, ils partagent le même espace mémoire que le processus qui les crée (donc les données sont partagées, et les pages mémoires sont identiques), mais disposent de leur propre pile d'appel dans cet espace mémoire</a:t>
            </a:r>
            <a:r>
              <a:rPr lang="fr-FR" dirty="0" smtClean="0"/>
              <a:t>.</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54</a:t>
            </a:fld>
            <a:endParaRPr lang="fr-BE"/>
          </a:p>
        </p:txBody>
      </p:sp>
    </p:spTree>
    <p:extLst>
      <p:ext uri="{BB962C8B-B14F-4D97-AF65-F5344CB8AC3E}">
        <p14:creationId xmlns:p14="http://schemas.microsoft.com/office/powerpoint/2010/main" val="42473959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Légers / Threads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55</a:t>
            </a:fld>
            <a:endParaRPr lang="fr-BE"/>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24" y="2826060"/>
            <a:ext cx="782260" cy="3411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5472" y="4319972"/>
            <a:ext cx="422220" cy="184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5804" y="4350978"/>
            <a:ext cx="422220" cy="184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5964" y="4319972"/>
            <a:ext cx="422220" cy="184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4116" y="4350978"/>
            <a:ext cx="422220" cy="184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0" y="1340768"/>
            <a:ext cx="1142300" cy="2822800"/>
          </a:xfrm>
          <a:prstGeom prst="rect">
            <a:avLst/>
          </a:prstGeom>
        </p:spPr>
      </p:pic>
      <p:sp>
        <p:nvSpPr>
          <p:cNvPr id="28" name="ZoneTexte 27"/>
          <p:cNvSpPr txBox="1"/>
          <p:nvPr/>
        </p:nvSpPr>
        <p:spPr>
          <a:xfrm>
            <a:off x="251520" y="2204864"/>
            <a:ext cx="1805114" cy="461665"/>
          </a:xfrm>
          <a:prstGeom prst="rect">
            <a:avLst/>
          </a:prstGeom>
          <a:noFill/>
        </p:spPr>
        <p:txBody>
          <a:bodyPr wrap="square" rtlCol="0">
            <a:spAutoFit/>
          </a:bodyPr>
          <a:lstStyle/>
          <a:p>
            <a:pPr algn="ctr"/>
            <a:r>
              <a:rPr lang="fr-FR" sz="2400" dirty="0" smtClean="0"/>
              <a:t>1 Processus</a:t>
            </a:r>
            <a:endParaRPr lang="fr-FR" sz="2400" dirty="0"/>
          </a:p>
        </p:txBody>
      </p:sp>
      <p:sp>
        <p:nvSpPr>
          <p:cNvPr id="29" name="ZoneTexte 28"/>
          <p:cNvSpPr txBox="1"/>
          <p:nvPr/>
        </p:nvSpPr>
        <p:spPr>
          <a:xfrm>
            <a:off x="5935238" y="3759423"/>
            <a:ext cx="1805114" cy="461665"/>
          </a:xfrm>
          <a:prstGeom prst="rect">
            <a:avLst/>
          </a:prstGeom>
          <a:noFill/>
        </p:spPr>
        <p:txBody>
          <a:bodyPr wrap="square" rtlCol="0">
            <a:spAutoFit/>
          </a:bodyPr>
          <a:lstStyle/>
          <a:p>
            <a:pPr algn="ctr"/>
            <a:r>
              <a:rPr lang="fr-FR" sz="2400" dirty="0" smtClean="0"/>
              <a:t>4 Threads</a:t>
            </a:r>
            <a:endParaRPr lang="fr-FR" sz="2400" dirty="0"/>
          </a:p>
        </p:txBody>
      </p:sp>
      <p:sp>
        <p:nvSpPr>
          <p:cNvPr id="30" name="ZoneTexte 29"/>
          <p:cNvSpPr txBox="1"/>
          <p:nvPr/>
        </p:nvSpPr>
        <p:spPr>
          <a:xfrm>
            <a:off x="1835696" y="2204864"/>
            <a:ext cx="1805114" cy="830997"/>
          </a:xfrm>
          <a:prstGeom prst="rect">
            <a:avLst/>
          </a:prstGeom>
          <a:noFill/>
        </p:spPr>
        <p:txBody>
          <a:bodyPr wrap="square" rtlCol="0">
            <a:spAutoFit/>
          </a:bodyPr>
          <a:lstStyle/>
          <a:p>
            <a:pPr algn="ctr"/>
            <a:r>
              <a:rPr lang="fr-FR" sz="2400" dirty="0" smtClean="0"/>
              <a:t>= 1 instance du code</a:t>
            </a:r>
            <a:endParaRPr lang="fr-FR" sz="2400" dirty="0"/>
          </a:p>
        </p:txBody>
      </p:sp>
    </p:spTree>
    <p:extLst>
      <p:ext uri="{BB962C8B-B14F-4D97-AF65-F5344CB8AC3E}">
        <p14:creationId xmlns:p14="http://schemas.microsoft.com/office/powerpoint/2010/main" val="267275584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Légers / Threads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56</a:t>
            </a:fld>
            <a:endParaRPr lang="fr-BE"/>
          </a:p>
        </p:txBody>
      </p:sp>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24" y="2826060"/>
            <a:ext cx="782260" cy="3411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35472" y="4319972"/>
            <a:ext cx="422220" cy="184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5804" y="4350978"/>
            <a:ext cx="422220" cy="184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5964" y="4319972"/>
            <a:ext cx="422220" cy="184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74116" y="4350978"/>
            <a:ext cx="422220" cy="1841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Imag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1920" y="1340768"/>
            <a:ext cx="1142300" cy="2822800"/>
          </a:xfrm>
          <a:prstGeom prst="rect">
            <a:avLst/>
          </a:prstGeom>
        </p:spPr>
      </p:pic>
      <p:cxnSp>
        <p:nvCxnSpPr>
          <p:cNvPr id="9" name="Connecteur droit avec flèche 8"/>
          <p:cNvCxnSpPr/>
          <p:nvPr/>
        </p:nvCxnSpPr>
        <p:spPr>
          <a:xfrm flipH="1">
            <a:off x="4860032" y="1988840"/>
            <a:ext cx="360040" cy="0"/>
          </a:xfrm>
          <a:prstGeom prst="straightConnector1">
            <a:avLst/>
          </a:prstGeom>
          <a:ln w="38100">
            <a:solidFill>
              <a:srgbClr val="FFFF00"/>
            </a:solidFill>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H="1">
            <a:off x="4860032" y="2752168"/>
            <a:ext cx="36004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p:nvPr/>
        </p:nvCxnSpPr>
        <p:spPr>
          <a:xfrm flipH="1">
            <a:off x="5040052" y="2752168"/>
            <a:ext cx="360040"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4894724" y="3501008"/>
            <a:ext cx="360040" cy="0"/>
          </a:xfrm>
          <a:prstGeom prst="straightConnector1">
            <a:avLst/>
          </a:prstGeom>
          <a:ln w="3810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flipH="1">
            <a:off x="4886718" y="3789040"/>
            <a:ext cx="36004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619672" y="5142526"/>
            <a:ext cx="523712" cy="499746"/>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23"/>
          <p:cNvSpPr/>
          <p:nvPr/>
        </p:nvSpPr>
        <p:spPr>
          <a:xfrm>
            <a:off x="3472224" y="5157192"/>
            <a:ext cx="523712" cy="499746"/>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p:cNvSpPr/>
          <p:nvPr/>
        </p:nvSpPr>
        <p:spPr>
          <a:xfrm>
            <a:off x="4912384" y="5157192"/>
            <a:ext cx="523712" cy="49974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p:cNvSpPr/>
          <p:nvPr/>
        </p:nvSpPr>
        <p:spPr>
          <a:xfrm>
            <a:off x="6352544" y="5157192"/>
            <a:ext cx="523712" cy="499746"/>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Rectangle 26"/>
          <p:cNvSpPr/>
          <p:nvPr/>
        </p:nvSpPr>
        <p:spPr>
          <a:xfrm>
            <a:off x="7720696" y="5157192"/>
            <a:ext cx="523712" cy="499746"/>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8997000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Processus Légers / Threads</a:t>
            </a:r>
            <a:endParaRPr lang="fr-FR" dirty="0"/>
          </a:p>
        </p:txBody>
      </p:sp>
      <p:sp>
        <p:nvSpPr>
          <p:cNvPr id="3" name="Espace réservé du contenu 2"/>
          <p:cNvSpPr>
            <a:spLocks noGrp="1"/>
          </p:cNvSpPr>
          <p:nvPr>
            <p:ph idx="1"/>
          </p:nvPr>
        </p:nvSpPr>
        <p:spPr/>
        <p:txBody>
          <a:bodyPr>
            <a:normAutofit/>
          </a:bodyPr>
          <a:lstStyle/>
          <a:p>
            <a:r>
              <a:rPr lang="fr-FR" dirty="0" smtClean="0"/>
              <a:t>Dans </a:t>
            </a:r>
            <a:r>
              <a:rPr lang="fr-FR" dirty="0"/>
              <a:t>l'ordonnanceur, ils sont vus comme des processus </a:t>
            </a:r>
            <a:r>
              <a:rPr lang="fr-FR" dirty="0" smtClean="0"/>
              <a:t>spéciaux/différents.</a:t>
            </a:r>
            <a:endParaRPr lang="fr-FR" dirty="0"/>
          </a:p>
          <a:p>
            <a:r>
              <a:rPr lang="fr-FR" dirty="0"/>
              <a:t>Ils peuvent s'exécuter de façon concurrente (en parallèle) aux autres processus et threads.</a:t>
            </a:r>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57</a:t>
            </a:fld>
            <a:endParaRPr lang="fr-BE"/>
          </a:p>
        </p:txBody>
      </p:sp>
      <p:pic>
        <p:nvPicPr>
          <p:cNvPr id="5" name="Espace réservé du contenu 4"/>
          <p:cNvPicPr>
            <a:picLocks noGrp="1" noChangeAspect="1"/>
          </p:cNvPicPr>
          <p:nvPr>
            <p:ph sz="half" idx="4294967295"/>
          </p:nvPr>
        </p:nvPicPr>
        <p:blipFill>
          <a:blip r:embed="rId2">
            <a:extLst>
              <a:ext uri="{28A0092B-C50C-407E-A947-70E740481C1C}">
                <a14:useLocalDpi xmlns:a14="http://schemas.microsoft.com/office/drawing/2010/main" val="0"/>
              </a:ext>
            </a:extLst>
          </a:blip>
          <a:stretch>
            <a:fillRect/>
          </a:stretch>
        </p:blipFill>
        <p:spPr>
          <a:xfrm>
            <a:off x="647055" y="3862486"/>
            <a:ext cx="7669361" cy="2446834"/>
          </a:xfrm>
        </p:spPr>
      </p:pic>
    </p:spTree>
    <p:extLst>
      <p:ext uri="{BB962C8B-B14F-4D97-AF65-F5344CB8AC3E}">
        <p14:creationId xmlns:p14="http://schemas.microsoft.com/office/powerpoint/2010/main" val="302318602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58</a:t>
            </a:fld>
            <a:endParaRPr lang="fr-BE"/>
          </a:p>
        </p:txBody>
      </p:sp>
      <p:sp>
        <p:nvSpPr>
          <p:cNvPr id="3" name="Espace réservé du contenu 2"/>
          <p:cNvSpPr>
            <a:spLocks noGrp="1"/>
          </p:cNvSpPr>
          <p:nvPr>
            <p:ph idx="1"/>
          </p:nvPr>
        </p:nvSpPr>
        <p:spPr/>
        <p:txBody>
          <a:bodyPr>
            <a:normAutofit fontScale="85000" lnSpcReduction="20000"/>
          </a:bodyPr>
          <a:lstStyle/>
          <a:p>
            <a:r>
              <a:rPr lang="fr-FR" dirty="0"/>
              <a:t>La </a:t>
            </a:r>
            <a:r>
              <a:rPr lang="fr-FR" dirty="0" smtClean="0"/>
              <a:t>mémoire perd </a:t>
            </a:r>
            <a:r>
              <a:rPr lang="fr-FR" dirty="0"/>
              <a:t>son </a:t>
            </a:r>
            <a:r>
              <a:rPr lang="fr-FR" dirty="0" smtClean="0"/>
              <a:t>contenu,</a:t>
            </a:r>
            <a:br>
              <a:rPr lang="fr-FR" dirty="0" smtClean="0"/>
            </a:br>
            <a:r>
              <a:rPr lang="fr-FR" dirty="0" smtClean="0"/>
              <a:t>si </a:t>
            </a:r>
            <a:r>
              <a:rPr lang="fr-FR" dirty="0"/>
              <a:t>elle est mise hors </a:t>
            </a:r>
            <a:r>
              <a:rPr lang="fr-FR" dirty="0" smtClean="0"/>
              <a:t>tension</a:t>
            </a:r>
            <a:r>
              <a:rPr lang="fr-FR" dirty="0"/>
              <a:t>.</a:t>
            </a:r>
          </a:p>
          <a:p>
            <a:endParaRPr lang="fr-FR" dirty="0"/>
          </a:p>
          <a:p>
            <a:r>
              <a:rPr lang="fr-FR" dirty="0" smtClean="0"/>
              <a:t>Comment </a:t>
            </a:r>
            <a:r>
              <a:rPr lang="fr-FR" dirty="0"/>
              <a:t>sauvegarder des données en cas de panne électrique, ou si on veut déplacer la machine, ou plus simplement déplacer les données </a:t>
            </a:r>
            <a:r>
              <a:rPr lang="fr-FR" dirty="0" smtClean="0"/>
              <a:t>?</a:t>
            </a:r>
            <a:br>
              <a:rPr lang="fr-FR" dirty="0" smtClean="0"/>
            </a:br>
            <a:r>
              <a:rPr lang="fr-FR" dirty="0" smtClean="0"/>
              <a:t/>
            </a:r>
            <a:br>
              <a:rPr lang="fr-FR" dirty="0" smtClean="0"/>
            </a:br>
            <a:r>
              <a:rPr lang="fr-FR" dirty="0" smtClean="0"/>
              <a:t>Avec </a:t>
            </a:r>
            <a:r>
              <a:rPr lang="fr-FR" dirty="0"/>
              <a:t>un support physique !</a:t>
            </a:r>
          </a:p>
          <a:p>
            <a:endParaRPr lang="fr-FR" dirty="0"/>
          </a:p>
          <a:p>
            <a:r>
              <a:rPr lang="fr-FR" dirty="0" smtClean="0"/>
              <a:t>Comment </a:t>
            </a:r>
            <a:r>
              <a:rPr lang="fr-FR" dirty="0"/>
              <a:t>différencier les données entre elles </a:t>
            </a:r>
            <a:r>
              <a:rPr lang="fr-FR" dirty="0" smtClean="0"/>
              <a:t>?</a:t>
            </a:r>
            <a:br>
              <a:rPr lang="fr-FR" dirty="0" smtClean="0"/>
            </a:br>
            <a:r>
              <a:rPr lang="fr-FR" dirty="0" smtClean="0"/>
              <a:t/>
            </a:r>
            <a:br>
              <a:rPr lang="fr-FR" dirty="0" smtClean="0"/>
            </a:br>
            <a:r>
              <a:rPr lang="fr-FR" dirty="0" smtClean="0"/>
              <a:t>Avec </a:t>
            </a:r>
            <a:r>
              <a:rPr lang="fr-FR" dirty="0"/>
              <a:t>une organisation en fichiers </a:t>
            </a:r>
            <a:r>
              <a:rPr lang="fr-FR" dirty="0" smtClean="0"/>
              <a: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6753" y="1628800"/>
            <a:ext cx="2129623" cy="1032048"/>
          </a:xfrm>
          <a:prstGeom prst="rect">
            <a:avLst/>
          </a:prstGeom>
        </p:spPr>
      </p:pic>
    </p:spTree>
    <p:extLst>
      <p:ext uri="{BB962C8B-B14F-4D97-AF65-F5344CB8AC3E}">
        <p14:creationId xmlns:p14="http://schemas.microsoft.com/office/powerpoint/2010/main" val="366442651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59</a:t>
            </a:fld>
            <a:endParaRPr lang="fr-BE"/>
          </a:p>
        </p:txBody>
      </p:sp>
      <p:sp>
        <p:nvSpPr>
          <p:cNvPr id="3" name="Espace réservé du contenu 2"/>
          <p:cNvSpPr>
            <a:spLocks noGrp="1"/>
          </p:cNvSpPr>
          <p:nvPr>
            <p:ph idx="1"/>
          </p:nvPr>
        </p:nvSpPr>
        <p:spPr/>
        <p:txBody>
          <a:bodyPr>
            <a:normAutofit lnSpcReduction="10000"/>
          </a:bodyPr>
          <a:lstStyle/>
          <a:p>
            <a:r>
              <a:rPr lang="fr-FR" dirty="0" smtClean="0"/>
              <a:t>Historiquement</a:t>
            </a:r>
            <a:r>
              <a:rPr lang="fr-FR" dirty="0"/>
              <a:t>, un </a:t>
            </a:r>
            <a:r>
              <a:rPr lang="fr-FR" dirty="0" smtClean="0"/>
              <a:t>« </a:t>
            </a:r>
            <a:r>
              <a:rPr lang="fr-FR" i="1" dirty="0" smtClean="0"/>
              <a:t>fichier</a:t>
            </a:r>
            <a:r>
              <a:rPr lang="fr-FR" dirty="0" smtClean="0"/>
              <a:t> » </a:t>
            </a:r>
            <a:br>
              <a:rPr lang="fr-FR" dirty="0" smtClean="0"/>
            </a:br>
            <a:r>
              <a:rPr lang="fr-FR" dirty="0" smtClean="0"/>
              <a:t>est </a:t>
            </a:r>
            <a:r>
              <a:rPr lang="fr-FR" dirty="0"/>
              <a:t>un meuble stockant des fiches</a:t>
            </a:r>
            <a:r>
              <a:rPr lang="fr-FR" dirty="0" smtClean="0"/>
              <a:t>.</a:t>
            </a:r>
            <a:br>
              <a:rPr lang="fr-FR" dirty="0" smtClean="0"/>
            </a:br>
            <a:endParaRPr lang="fr-FR" dirty="0"/>
          </a:p>
          <a:p>
            <a:r>
              <a:rPr lang="fr-FR" dirty="0"/>
              <a:t>Vers les débuts des traitements automatisés, on utilisait des cartes perforées pour stocker les données et programmes (support physique lisible par un humain</a:t>
            </a:r>
            <a:r>
              <a:rPr lang="fr-FR" dirty="0" smtClean="0"/>
              <a:t>).</a:t>
            </a:r>
            <a:br>
              <a:rPr lang="fr-FR" dirty="0" smtClean="0"/>
            </a:br>
            <a:endParaRPr lang="fr-FR" dirty="0"/>
          </a:p>
          <a:p>
            <a:pPr marL="0" indent="0">
              <a:buNone/>
            </a:pPr>
            <a:r>
              <a:rPr lang="fr-FR" sz="2800" dirty="0"/>
              <a:t>Une carte = 72 ~ 80 caractères</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7395" y="4797152"/>
            <a:ext cx="3867093" cy="1440160"/>
          </a:xfrm>
          <a:prstGeom prst="rect">
            <a:avLst/>
          </a:prstGeom>
        </p:spPr>
      </p:pic>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5430" y="908720"/>
            <a:ext cx="1512168" cy="1886742"/>
          </a:xfrm>
          <a:prstGeom prst="rect">
            <a:avLst/>
          </a:prstGeom>
        </p:spPr>
      </p:pic>
    </p:spTree>
    <p:extLst>
      <p:ext uri="{BB962C8B-B14F-4D97-AF65-F5344CB8AC3E}">
        <p14:creationId xmlns:p14="http://schemas.microsoft.com/office/powerpoint/2010/main" val="14993807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6</a:t>
            </a:fld>
            <a:endParaRPr lang="fr-BE"/>
          </a:p>
        </p:txBody>
      </p:sp>
      <p:grpSp>
        <p:nvGrpSpPr>
          <p:cNvPr id="7" name="Groupe 6"/>
          <p:cNvGrpSpPr/>
          <p:nvPr/>
        </p:nvGrpSpPr>
        <p:grpSpPr>
          <a:xfrm>
            <a:off x="1691680" y="1268760"/>
            <a:ext cx="5976664" cy="4752528"/>
            <a:chOff x="1691680" y="1268760"/>
            <a:chExt cx="5976664" cy="4752528"/>
          </a:xfrm>
        </p:grpSpPr>
        <p:grpSp>
          <p:nvGrpSpPr>
            <p:cNvPr id="9" name="Groupe 8"/>
            <p:cNvGrpSpPr/>
            <p:nvPr/>
          </p:nvGrpSpPr>
          <p:grpSpPr>
            <a:xfrm>
              <a:off x="3221836" y="4642849"/>
              <a:ext cx="2724823" cy="1378439"/>
              <a:chOff x="1691680" y="3284985"/>
              <a:chExt cx="6120680" cy="3096343"/>
            </a:xfrm>
          </p:grpSpPr>
          <p:pic>
            <p:nvPicPr>
              <p:cNvPr id="10" name="Imag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91680" y="4509120"/>
                <a:ext cx="1088943" cy="1088943"/>
              </a:xfrm>
              <a:prstGeom prst="rect">
                <a:avLst/>
              </a:prstGeom>
            </p:spPr>
          </p:pic>
          <p:grpSp>
            <p:nvGrpSpPr>
              <p:cNvPr id="11" name="Groupe 10"/>
              <p:cNvGrpSpPr/>
              <p:nvPr/>
            </p:nvGrpSpPr>
            <p:grpSpPr>
              <a:xfrm rot="5400000">
                <a:off x="4106985" y="3278981"/>
                <a:ext cx="796734" cy="808741"/>
                <a:chOff x="5549044" y="2471700"/>
                <a:chExt cx="2716560" cy="2757500"/>
              </a:xfrm>
            </p:grpSpPr>
            <p:grpSp>
              <p:nvGrpSpPr>
                <p:cNvPr id="21" name="Groupe 20"/>
                <p:cNvGrpSpPr/>
                <p:nvPr/>
              </p:nvGrpSpPr>
              <p:grpSpPr>
                <a:xfrm>
                  <a:off x="5549044" y="2471700"/>
                  <a:ext cx="2716560" cy="1358280"/>
                  <a:chOff x="5549044" y="2471700"/>
                  <a:chExt cx="2716560" cy="1358280"/>
                </a:xfrm>
              </p:grpSpPr>
              <p:pic>
                <p:nvPicPr>
                  <p:cNvPr id="25" name="Image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9044" y="2471700"/>
                    <a:ext cx="1358280" cy="1358280"/>
                  </a:xfrm>
                  <a:prstGeom prst="rect">
                    <a:avLst/>
                  </a:prstGeom>
                </p:spPr>
              </p:pic>
              <p:pic>
                <p:nvPicPr>
                  <p:cNvPr id="26" name="Image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7324" y="2471700"/>
                    <a:ext cx="1358280" cy="1358280"/>
                  </a:xfrm>
                  <a:prstGeom prst="rect">
                    <a:avLst/>
                  </a:prstGeom>
                </p:spPr>
              </p:pic>
            </p:grpSp>
            <p:grpSp>
              <p:nvGrpSpPr>
                <p:cNvPr id="22" name="Groupe 21"/>
                <p:cNvGrpSpPr/>
                <p:nvPr/>
              </p:nvGrpSpPr>
              <p:grpSpPr>
                <a:xfrm>
                  <a:off x="5549044" y="3870920"/>
                  <a:ext cx="2716560" cy="1358280"/>
                  <a:chOff x="5549044" y="2471700"/>
                  <a:chExt cx="2716560" cy="1358280"/>
                </a:xfrm>
              </p:grpSpPr>
              <p:pic>
                <p:nvPicPr>
                  <p:cNvPr id="23" name="Imag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49044" y="2471700"/>
                    <a:ext cx="1358280" cy="1358280"/>
                  </a:xfrm>
                  <a:prstGeom prst="rect">
                    <a:avLst/>
                  </a:prstGeom>
                </p:spPr>
              </p:pic>
              <p:pic>
                <p:nvPicPr>
                  <p:cNvPr id="24" name="Imag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07324" y="2471700"/>
                    <a:ext cx="1358280" cy="1358280"/>
                  </a:xfrm>
                  <a:prstGeom prst="rect">
                    <a:avLst/>
                  </a:prstGeom>
                </p:spPr>
              </p:pic>
            </p:grpSp>
          </p:grpSp>
          <p:pic>
            <p:nvPicPr>
              <p:cNvPr id="12" name="Imag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35896" y="4302467"/>
                <a:ext cx="1872208" cy="2078861"/>
              </a:xfrm>
              <a:prstGeom prst="rect">
                <a:avLst/>
              </a:prstGeom>
            </p:spPr>
          </p:pic>
          <p:pic>
            <p:nvPicPr>
              <p:cNvPr id="13" name="Imag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98096" y="4990931"/>
                <a:ext cx="1214264" cy="1214264"/>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21152" y="3577952"/>
                <a:ext cx="931168" cy="931168"/>
              </a:xfrm>
              <a:prstGeom prst="rect">
                <a:avLst/>
              </a:prstGeom>
            </p:spPr>
          </p:pic>
          <p:cxnSp>
            <p:nvCxnSpPr>
              <p:cNvPr id="15" name="Connecteur droit avec flèche 14"/>
              <p:cNvCxnSpPr>
                <a:stCxn id="10" idx="3"/>
              </p:cNvCxnSpPr>
              <p:nvPr/>
            </p:nvCxnSpPr>
            <p:spPr>
              <a:xfrm>
                <a:off x="2780623" y="5053592"/>
                <a:ext cx="711257" cy="0"/>
              </a:xfrm>
              <a:prstGeom prst="straightConnector1">
                <a:avLst/>
              </a:prstGeom>
              <a:ln w="95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7" name="Connecteur droit avec flèche 16"/>
              <p:cNvCxnSpPr/>
              <p:nvPr/>
            </p:nvCxnSpPr>
            <p:spPr>
              <a:xfrm flipV="1">
                <a:off x="3663642" y="3660849"/>
                <a:ext cx="437340" cy="619116"/>
              </a:xfrm>
              <a:prstGeom prst="straightConnector1">
                <a:avLst/>
              </a:prstGeom>
              <a:ln w="95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a:off x="4909723" y="3660849"/>
                <a:ext cx="355628" cy="619116"/>
              </a:xfrm>
              <a:prstGeom prst="straightConnector1">
                <a:avLst/>
              </a:prstGeom>
              <a:ln w="95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endCxn id="14" idx="1"/>
              </p:cNvCxnSpPr>
              <p:nvPr/>
            </p:nvCxnSpPr>
            <p:spPr>
              <a:xfrm flipV="1">
                <a:off x="5508104" y="4043536"/>
                <a:ext cx="1013048" cy="753616"/>
              </a:xfrm>
              <a:prstGeom prst="straightConnector1">
                <a:avLst/>
              </a:prstGeom>
              <a:ln w="95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endCxn id="13" idx="1"/>
              </p:cNvCxnSpPr>
              <p:nvPr/>
            </p:nvCxnSpPr>
            <p:spPr>
              <a:xfrm>
                <a:off x="5508104" y="5598063"/>
                <a:ext cx="1089992" cy="0"/>
              </a:xfrm>
              <a:prstGeom prst="straightConnector1">
                <a:avLst/>
              </a:prstGeom>
              <a:ln w="9525">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grpSp>
          <p:nvGrpSpPr>
            <p:cNvPr id="33" name="Groupe 32"/>
            <p:cNvGrpSpPr/>
            <p:nvPr/>
          </p:nvGrpSpPr>
          <p:grpSpPr>
            <a:xfrm>
              <a:off x="1691680" y="4190227"/>
              <a:ext cx="5976664" cy="390901"/>
              <a:chOff x="1115616" y="3470146"/>
              <a:chExt cx="6840760" cy="781803"/>
            </a:xfrm>
            <a:solidFill>
              <a:schemeClr val="accent1">
                <a:lumMod val="20000"/>
                <a:lumOff val="80000"/>
              </a:schemeClr>
            </a:solidFill>
          </p:grpSpPr>
          <p:grpSp>
            <p:nvGrpSpPr>
              <p:cNvPr id="29" name="Groupe 28"/>
              <p:cNvGrpSpPr/>
              <p:nvPr/>
            </p:nvGrpSpPr>
            <p:grpSpPr>
              <a:xfrm>
                <a:off x="1115616" y="3470146"/>
                <a:ext cx="3425282" cy="781802"/>
                <a:chOff x="1115616" y="3470146"/>
                <a:chExt cx="3425282" cy="781802"/>
              </a:xfrm>
              <a:grpFill/>
            </p:grpSpPr>
            <p:sp>
              <p:nvSpPr>
                <p:cNvPr id="27" name="Organigramme : Bande perforée 26"/>
                <p:cNvSpPr/>
                <p:nvPr/>
              </p:nvSpPr>
              <p:spPr>
                <a:xfrm>
                  <a:off x="1115616" y="3470147"/>
                  <a:ext cx="1728192" cy="781801"/>
                </a:xfrm>
                <a:prstGeom prst="flowChartPunchedTape">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Organigramme : Bande perforée 27"/>
                <p:cNvSpPr/>
                <p:nvPr/>
              </p:nvSpPr>
              <p:spPr>
                <a:xfrm>
                  <a:off x="2812706" y="3470146"/>
                  <a:ext cx="1728192" cy="781801"/>
                </a:xfrm>
                <a:prstGeom prst="flowChartPunchedTape">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0" name="Groupe 29"/>
              <p:cNvGrpSpPr/>
              <p:nvPr/>
            </p:nvGrpSpPr>
            <p:grpSpPr>
              <a:xfrm>
                <a:off x="4531094" y="3470147"/>
                <a:ext cx="3425282" cy="781802"/>
                <a:chOff x="1115616" y="3470146"/>
                <a:chExt cx="3425282" cy="781802"/>
              </a:xfrm>
              <a:grpFill/>
            </p:grpSpPr>
            <p:sp>
              <p:nvSpPr>
                <p:cNvPr id="31" name="Organigramme : Bande perforée 30"/>
                <p:cNvSpPr/>
                <p:nvPr/>
              </p:nvSpPr>
              <p:spPr>
                <a:xfrm>
                  <a:off x="1115616" y="3470147"/>
                  <a:ext cx="1728192" cy="781801"/>
                </a:xfrm>
                <a:prstGeom prst="flowChartPunchedTape">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Organigramme : Bande perforée 31"/>
                <p:cNvSpPr/>
                <p:nvPr/>
              </p:nvSpPr>
              <p:spPr>
                <a:xfrm>
                  <a:off x="2812706" y="3470146"/>
                  <a:ext cx="1728192" cy="781801"/>
                </a:xfrm>
                <a:prstGeom prst="flowChartPunchedTape">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
          <p:nvSpPr>
            <p:cNvPr id="34" name="Nuage 33"/>
            <p:cNvSpPr/>
            <p:nvPr/>
          </p:nvSpPr>
          <p:spPr>
            <a:xfrm>
              <a:off x="2123728" y="2780928"/>
              <a:ext cx="5112568" cy="1296144"/>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smtClean="0">
                  <a:solidFill>
                    <a:schemeClr val="accent1">
                      <a:lumMod val="50000"/>
                    </a:schemeClr>
                  </a:solidFill>
                </a:rPr>
                <a:t>Système d’Exploitation</a:t>
              </a:r>
              <a:endParaRPr lang="fr-FR" sz="2400" dirty="0">
                <a:solidFill>
                  <a:schemeClr val="accent1">
                    <a:lumMod val="50000"/>
                  </a:schemeClr>
                </a:solidFill>
              </a:endParaRPr>
            </a:p>
          </p:txBody>
        </p:sp>
        <p:grpSp>
          <p:nvGrpSpPr>
            <p:cNvPr id="35" name="Groupe 34"/>
            <p:cNvGrpSpPr/>
            <p:nvPr/>
          </p:nvGrpSpPr>
          <p:grpSpPr>
            <a:xfrm>
              <a:off x="1691680" y="2276872"/>
              <a:ext cx="5976664" cy="390901"/>
              <a:chOff x="1115616" y="3470146"/>
              <a:chExt cx="6840760" cy="781803"/>
            </a:xfrm>
            <a:solidFill>
              <a:schemeClr val="accent1">
                <a:lumMod val="20000"/>
                <a:lumOff val="80000"/>
              </a:schemeClr>
            </a:solidFill>
          </p:grpSpPr>
          <p:grpSp>
            <p:nvGrpSpPr>
              <p:cNvPr id="36" name="Groupe 35"/>
              <p:cNvGrpSpPr/>
              <p:nvPr/>
            </p:nvGrpSpPr>
            <p:grpSpPr>
              <a:xfrm>
                <a:off x="1115616" y="3470146"/>
                <a:ext cx="3425282" cy="781802"/>
                <a:chOff x="1115616" y="3470146"/>
                <a:chExt cx="3425282" cy="781802"/>
              </a:xfrm>
              <a:grpFill/>
            </p:grpSpPr>
            <p:sp>
              <p:nvSpPr>
                <p:cNvPr id="40" name="Organigramme : Bande perforée 39"/>
                <p:cNvSpPr/>
                <p:nvPr/>
              </p:nvSpPr>
              <p:spPr>
                <a:xfrm>
                  <a:off x="1115616" y="3470147"/>
                  <a:ext cx="1728192" cy="781801"/>
                </a:xfrm>
                <a:prstGeom prst="flowChartPunchedTape">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Organigramme : Bande perforée 40"/>
                <p:cNvSpPr/>
                <p:nvPr/>
              </p:nvSpPr>
              <p:spPr>
                <a:xfrm>
                  <a:off x="2812706" y="3470146"/>
                  <a:ext cx="1728192" cy="781801"/>
                </a:xfrm>
                <a:prstGeom prst="flowChartPunchedTape">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37" name="Groupe 36"/>
              <p:cNvGrpSpPr/>
              <p:nvPr/>
            </p:nvGrpSpPr>
            <p:grpSpPr>
              <a:xfrm>
                <a:off x="4531094" y="3470147"/>
                <a:ext cx="3425282" cy="781802"/>
                <a:chOff x="1115616" y="3470146"/>
                <a:chExt cx="3425282" cy="781802"/>
              </a:xfrm>
              <a:grpFill/>
            </p:grpSpPr>
            <p:sp>
              <p:nvSpPr>
                <p:cNvPr id="38" name="Organigramme : Bande perforée 37"/>
                <p:cNvSpPr/>
                <p:nvPr/>
              </p:nvSpPr>
              <p:spPr>
                <a:xfrm>
                  <a:off x="1115616" y="3470147"/>
                  <a:ext cx="1728192" cy="781801"/>
                </a:xfrm>
                <a:prstGeom prst="flowChartPunchedTape">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Organigramme : Bande perforée 38"/>
                <p:cNvSpPr/>
                <p:nvPr/>
              </p:nvSpPr>
              <p:spPr>
                <a:xfrm>
                  <a:off x="2812706" y="3470146"/>
                  <a:ext cx="1728192" cy="781801"/>
                </a:xfrm>
                <a:prstGeom prst="flowChartPunchedTape">
                  <a:avLst/>
                </a:prstGeom>
                <a:grp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grpSp>
          <p:nvGrpSpPr>
            <p:cNvPr id="45" name="Groupe 44"/>
            <p:cNvGrpSpPr/>
            <p:nvPr/>
          </p:nvGrpSpPr>
          <p:grpSpPr>
            <a:xfrm>
              <a:off x="2211179" y="1268760"/>
              <a:ext cx="4709203" cy="864096"/>
              <a:chOff x="1691680" y="1268760"/>
              <a:chExt cx="4709203" cy="864096"/>
            </a:xfrm>
            <a:solidFill>
              <a:srgbClr val="7030A0"/>
            </a:solidFill>
          </p:grpSpPr>
          <p:sp>
            <p:nvSpPr>
              <p:cNvPr id="42" name="Rectangle 41"/>
              <p:cNvSpPr/>
              <p:nvPr/>
            </p:nvSpPr>
            <p:spPr>
              <a:xfrm>
                <a:off x="1691680" y="1268760"/>
                <a:ext cx="1340497" cy="86409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Application 1</a:t>
                </a:r>
                <a:endParaRPr lang="fr-FR" sz="1600" dirty="0"/>
              </a:p>
            </p:txBody>
          </p:sp>
          <p:sp>
            <p:nvSpPr>
              <p:cNvPr id="43" name="Rectangle 42"/>
              <p:cNvSpPr/>
              <p:nvPr/>
            </p:nvSpPr>
            <p:spPr>
              <a:xfrm>
                <a:off x="3364322" y="1268760"/>
                <a:ext cx="1340497" cy="86409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Application 2</a:t>
                </a:r>
                <a:endParaRPr lang="fr-FR" sz="1600" dirty="0"/>
              </a:p>
            </p:txBody>
          </p:sp>
          <p:sp>
            <p:nvSpPr>
              <p:cNvPr id="44" name="Rectangle 43"/>
              <p:cNvSpPr/>
              <p:nvPr/>
            </p:nvSpPr>
            <p:spPr>
              <a:xfrm>
                <a:off x="5060386" y="1268760"/>
                <a:ext cx="1340497" cy="864096"/>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smtClean="0"/>
                  <a:t>Application 3</a:t>
                </a:r>
                <a:endParaRPr lang="fr-FR" sz="1600" dirty="0"/>
              </a:p>
            </p:txBody>
          </p:sp>
        </p:grpSp>
      </p:grpSp>
    </p:spTree>
    <p:extLst>
      <p:ext uri="{BB962C8B-B14F-4D97-AF65-F5344CB8AC3E}">
        <p14:creationId xmlns:p14="http://schemas.microsoft.com/office/powerpoint/2010/main" val="90818204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60</a:t>
            </a:fld>
            <a:endParaRPr lang="fr-BE"/>
          </a:p>
        </p:txBody>
      </p:sp>
      <p:sp>
        <p:nvSpPr>
          <p:cNvPr id="3" name="Espace réservé du contenu 2"/>
          <p:cNvSpPr>
            <a:spLocks noGrp="1"/>
          </p:cNvSpPr>
          <p:nvPr>
            <p:ph idx="1"/>
          </p:nvPr>
        </p:nvSpPr>
        <p:spPr/>
        <p:txBody>
          <a:bodyPr>
            <a:normAutofit/>
          </a:bodyPr>
          <a:lstStyle/>
          <a:p>
            <a:r>
              <a:rPr lang="fr-FR" dirty="0" smtClean="0"/>
              <a:t>Comment </a:t>
            </a:r>
            <a:r>
              <a:rPr lang="fr-FR" dirty="0"/>
              <a:t>stocker de GRANDES quantités de données, en réduisant le temps de lecture des cartes ? (et leur tri si on fait tomber le carton les </a:t>
            </a:r>
            <a:r>
              <a:rPr lang="fr-FR" dirty="0" smtClean="0"/>
              <a:t>contenant)</a:t>
            </a:r>
            <a:br>
              <a:rPr lang="fr-FR" dirty="0" smtClean="0"/>
            </a:br>
            <a:r>
              <a:rPr lang="fr-FR" dirty="0" smtClean="0"/>
              <a:t/>
            </a:r>
            <a:br>
              <a:rPr lang="fr-FR" dirty="0" smtClean="0"/>
            </a:br>
            <a:r>
              <a:rPr lang="fr-FR" dirty="0" smtClean="0"/>
              <a:t>Avec </a:t>
            </a:r>
            <a:r>
              <a:rPr lang="fr-FR" dirty="0"/>
              <a:t>un support pré-organisé pour la machine</a:t>
            </a:r>
            <a:r>
              <a:rPr lang="fr-FR" dirty="0" smtClean="0"/>
              <a:t>.</a:t>
            </a:r>
            <a:endParaRPr lang="fr-FR"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4960669"/>
            <a:ext cx="3036865" cy="1276643"/>
          </a:xfrm>
          <a:prstGeom prst="rect">
            <a:avLst/>
          </a:prstGeom>
        </p:spPr>
      </p:pic>
    </p:spTree>
    <p:extLst>
      <p:ext uri="{BB962C8B-B14F-4D97-AF65-F5344CB8AC3E}">
        <p14:creationId xmlns:p14="http://schemas.microsoft.com/office/powerpoint/2010/main" val="32970430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Bandes Magnétiques</a:t>
            </a:r>
            <a:endParaRPr lang="fr-FR" dirty="0"/>
          </a:p>
        </p:txBody>
      </p:sp>
      <p:sp>
        <p:nvSpPr>
          <p:cNvPr id="3" name="Espace réservé du contenu 2"/>
          <p:cNvSpPr>
            <a:spLocks noGrp="1"/>
          </p:cNvSpPr>
          <p:nvPr>
            <p:ph sz="half" idx="1"/>
          </p:nvPr>
        </p:nvSpPr>
        <p:spPr>
          <a:xfrm>
            <a:off x="457200" y="1600200"/>
            <a:ext cx="5770984" cy="4525963"/>
          </a:xfrm>
        </p:spPr>
        <p:txBody>
          <a:bodyPr>
            <a:normAutofit fontScale="85000" lnSpcReduction="20000"/>
          </a:bodyPr>
          <a:lstStyle/>
          <a:p>
            <a:r>
              <a:rPr lang="fr-FR" dirty="0" smtClean="0"/>
              <a:t>Les </a:t>
            </a:r>
            <a:r>
              <a:rPr lang="fr-FR" dirty="0"/>
              <a:t>bandes magnétiques sont plus rapides à lire, et ont une densité d'informations beaucoup plus élevée que les cartes </a:t>
            </a:r>
            <a:r>
              <a:rPr lang="fr-FR" dirty="0" smtClean="0"/>
              <a:t>perforées... </a:t>
            </a:r>
            <a:r>
              <a:rPr lang="fr-FR" dirty="0"/>
              <a:t>mais elles sont un peu plus fragiles, et il est impossible pour un humain de les lire.</a:t>
            </a:r>
          </a:p>
          <a:p>
            <a:endParaRPr lang="fr-FR" dirty="0"/>
          </a:p>
          <a:p>
            <a:r>
              <a:rPr lang="fr-FR" b="1" dirty="0"/>
              <a:t>Accès séquentiel </a:t>
            </a:r>
            <a:r>
              <a:rPr lang="fr-FR" dirty="0"/>
              <a:t>: pour lire la case 1250, on doit dérouler toute la bande jusqu'à cette case. Pas génial si on ne veut accéder qu'à une seule donnée précise de la bande, mais parfait pour les traitements répétitifs sur de grandes </a:t>
            </a:r>
            <a:r>
              <a:rPr lang="fr-FR" dirty="0" smtClean="0"/>
              <a:t>quantités de données.</a:t>
            </a:r>
            <a:endParaRPr lang="fr-FR" sz="2800" dirty="0"/>
          </a:p>
        </p:txBody>
      </p:sp>
      <p:pic>
        <p:nvPicPr>
          <p:cNvPr id="9" name="Espace réservé du contenu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72201" y="1547515"/>
            <a:ext cx="2520280" cy="4545781"/>
          </a:xfrm>
        </p:spPr>
      </p:pic>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61</a:t>
            </a:fld>
            <a:endParaRPr lang="fr-BE"/>
          </a:p>
        </p:txBody>
      </p:sp>
    </p:spTree>
    <p:extLst>
      <p:ext uri="{BB962C8B-B14F-4D97-AF65-F5344CB8AC3E}">
        <p14:creationId xmlns:p14="http://schemas.microsoft.com/office/powerpoint/2010/main" val="31947542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a:t>
            </a:r>
            <a:endParaRPr lang="fr-FR" dirty="0"/>
          </a:p>
        </p:txBody>
      </p:sp>
      <p:sp>
        <p:nvSpPr>
          <p:cNvPr id="3" name="Espace réservé du contenu 2"/>
          <p:cNvSpPr>
            <a:spLocks noGrp="1"/>
          </p:cNvSpPr>
          <p:nvPr>
            <p:ph idx="1"/>
          </p:nvPr>
        </p:nvSpPr>
        <p:spPr/>
        <p:txBody>
          <a:bodyPr>
            <a:normAutofit fontScale="92500" lnSpcReduction="10000"/>
          </a:bodyPr>
          <a:lstStyle/>
          <a:p>
            <a:r>
              <a:rPr lang="fr-FR" dirty="0" smtClean="0"/>
              <a:t>Comment </a:t>
            </a:r>
            <a:r>
              <a:rPr lang="fr-FR" dirty="0"/>
              <a:t>accéder à certaines données précises sans avoir à tout relire/faire passer </a:t>
            </a:r>
            <a:r>
              <a:rPr lang="fr-FR" dirty="0" smtClean="0"/>
              <a:t>?</a:t>
            </a:r>
            <a:br>
              <a:rPr lang="fr-FR" dirty="0" smtClean="0"/>
            </a:br>
            <a:r>
              <a:rPr lang="fr-FR" dirty="0" smtClean="0"/>
              <a:t/>
            </a:r>
            <a:br>
              <a:rPr lang="fr-FR" dirty="0" smtClean="0"/>
            </a:br>
            <a:r>
              <a:rPr lang="fr-FR" dirty="0" smtClean="0"/>
              <a:t>Avec </a:t>
            </a:r>
            <a:r>
              <a:rPr lang="fr-FR" dirty="0"/>
              <a:t>les supports à </a:t>
            </a:r>
            <a:r>
              <a:rPr lang="fr-FR" b="1" dirty="0"/>
              <a:t>accès aléatoire</a:t>
            </a:r>
            <a:r>
              <a:rPr lang="fr-FR" dirty="0"/>
              <a:t>.</a:t>
            </a:r>
          </a:p>
          <a:p>
            <a:endParaRPr lang="fr-FR" dirty="0"/>
          </a:p>
          <a:p>
            <a:r>
              <a:rPr lang="fr-FR" dirty="0"/>
              <a:t>Le support des données permet d'accéder à certaines parties sans avoir à lire l'intégralité du support.</a:t>
            </a:r>
          </a:p>
          <a:p>
            <a:r>
              <a:rPr lang="fr-FR" dirty="0"/>
              <a:t>Exemples : les disques (disques durs, disquettes, CD-ROM, ...) et les mémoires flashs</a:t>
            </a:r>
            <a:r>
              <a:rPr lang="fr-FR" dirty="0" smtClean="0"/>
              <a:t>.</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62</a:t>
            </a:fld>
            <a:endParaRPr lang="fr-BE"/>
          </a:p>
        </p:txBody>
      </p:sp>
    </p:spTree>
    <p:extLst>
      <p:ext uri="{BB962C8B-B14F-4D97-AF65-F5344CB8AC3E}">
        <p14:creationId xmlns:p14="http://schemas.microsoft.com/office/powerpoint/2010/main" val="199849185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584" y="0"/>
            <a:ext cx="7594792" cy="6597352"/>
          </a:xfrm>
        </p:spPr>
      </p:pic>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63</a:t>
            </a:fld>
            <a:endParaRPr lang="fr-BE"/>
          </a:p>
        </p:txBody>
      </p:sp>
    </p:spTree>
    <p:extLst>
      <p:ext uri="{BB962C8B-B14F-4D97-AF65-F5344CB8AC3E}">
        <p14:creationId xmlns:p14="http://schemas.microsoft.com/office/powerpoint/2010/main" val="98011579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a:t>
            </a:r>
            <a:endParaRPr lang="fr-FR" dirty="0"/>
          </a:p>
        </p:txBody>
      </p:sp>
      <p:sp>
        <p:nvSpPr>
          <p:cNvPr id="3" name="Espace réservé du contenu 2"/>
          <p:cNvSpPr>
            <a:spLocks noGrp="1"/>
          </p:cNvSpPr>
          <p:nvPr>
            <p:ph sz="half" idx="1"/>
          </p:nvPr>
        </p:nvSpPr>
        <p:spPr/>
        <p:txBody>
          <a:bodyPr>
            <a:normAutofit fontScale="92500" lnSpcReduction="10000"/>
          </a:bodyPr>
          <a:lstStyle/>
          <a:p>
            <a:r>
              <a:rPr lang="fr-FR" dirty="0" smtClean="0"/>
              <a:t>Les </a:t>
            </a:r>
            <a:r>
              <a:rPr lang="fr-FR" dirty="0"/>
              <a:t>disques contiennent des pistes qui contiennent des blocs de plusieurs octets.</a:t>
            </a:r>
          </a:p>
          <a:p>
            <a:endParaRPr lang="fr-FR" dirty="0" smtClean="0"/>
          </a:p>
          <a:p>
            <a:r>
              <a:rPr lang="fr-FR" dirty="0" smtClean="0"/>
              <a:t>Les </a:t>
            </a:r>
            <a:r>
              <a:rPr lang="fr-FR" dirty="0"/>
              <a:t>mémoires flashs se rapprochent des mémoires classiques, mais elles conservent leur état sans être alimentées par un courant</a:t>
            </a:r>
            <a:r>
              <a:rPr lang="fr-FR" dirty="0" smtClean="0"/>
              <a:t>.</a:t>
            </a:r>
            <a:endParaRPr lang="fr-FR" dirty="0"/>
          </a:p>
        </p:txBody>
      </p:sp>
      <p:pic>
        <p:nvPicPr>
          <p:cNvPr id="5" name="Espace réservé du contenu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14374" y="1365057"/>
            <a:ext cx="4422121" cy="3432095"/>
          </a:xfrm>
        </p:spPr>
      </p:pic>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64</a:t>
            </a:fld>
            <a:endParaRPr lang="fr-BE"/>
          </a:p>
        </p:txBody>
      </p:sp>
      <p:sp>
        <p:nvSpPr>
          <p:cNvPr id="9" name="ZoneTexte 8"/>
          <p:cNvSpPr txBox="1"/>
          <p:nvPr/>
        </p:nvSpPr>
        <p:spPr>
          <a:xfrm>
            <a:off x="4608512" y="5036983"/>
            <a:ext cx="4427984" cy="1200329"/>
          </a:xfrm>
          <a:prstGeom prst="rect">
            <a:avLst/>
          </a:prstGeom>
          <a:noFill/>
        </p:spPr>
        <p:txBody>
          <a:bodyPr wrap="square" rtlCol="0">
            <a:spAutoFit/>
          </a:bodyPr>
          <a:lstStyle/>
          <a:p>
            <a:pPr algn="ctr"/>
            <a:r>
              <a:rPr lang="fr-FR" dirty="0" smtClean="0"/>
              <a:t>Piste, Cylindre, Disque…</a:t>
            </a:r>
            <a:br>
              <a:rPr lang="fr-FR" dirty="0" smtClean="0"/>
            </a:br>
            <a:endParaRPr lang="fr-FR" dirty="0" smtClean="0"/>
          </a:p>
          <a:p>
            <a:pPr algn="ctr"/>
            <a:r>
              <a:rPr lang="fr-FR" dirty="0" smtClean="0"/>
              <a:t>Cylindre = 1 Piste sur chaque Disque</a:t>
            </a:r>
            <a:br>
              <a:rPr lang="fr-FR" dirty="0" smtClean="0"/>
            </a:br>
            <a:r>
              <a:rPr lang="fr-FR" dirty="0" err="1" smtClean="0"/>
              <a:t>Disque</a:t>
            </a:r>
            <a:r>
              <a:rPr lang="fr-FR" dirty="0"/>
              <a:t> </a:t>
            </a:r>
            <a:r>
              <a:rPr lang="fr-FR" dirty="0" smtClean="0"/>
              <a:t>= toutes les Pistes d’un Disque</a:t>
            </a:r>
            <a:endParaRPr lang="fr-FR" dirty="0"/>
          </a:p>
        </p:txBody>
      </p:sp>
    </p:spTree>
    <p:extLst>
      <p:ext uri="{BB962C8B-B14F-4D97-AF65-F5344CB8AC3E}">
        <p14:creationId xmlns:p14="http://schemas.microsoft.com/office/powerpoint/2010/main" val="32159441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a:t>
            </a:r>
            <a:endParaRPr lang="fr-FR" dirty="0"/>
          </a:p>
        </p:txBody>
      </p:sp>
      <p:sp>
        <p:nvSpPr>
          <p:cNvPr id="3" name="Espace réservé du contenu 2"/>
          <p:cNvSpPr>
            <a:spLocks noGrp="1"/>
          </p:cNvSpPr>
          <p:nvPr>
            <p:ph idx="1"/>
          </p:nvPr>
        </p:nvSpPr>
        <p:spPr/>
        <p:txBody>
          <a:bodyPr anchor="ctr">
            <a:noAutofit/>
          </a:bodyPr>
          <a:lstStyle/>
          <a:p>
            <a:r>
              <a:rPr lang="fr-FR" sz="2800" dirty="0"/>
              <a:t>Accès brut aux blocs de données assez rare aujourd'hui (dédié aux systèmes où les temps de réponse doivent être très réduits</a:t>
            </a:r>
            <a:r>
              <a:rPr lang="fr-FR" sz="2800" dirty="0" smtClean="0"/>
              <a:t>).</a:t>
            </a:r>
          </a:p>
          <a:p>
            <a:endParaRPr lang="fr-FR" sz="2800" dirty="0"/>
          </a:p>
          <a:p>
            <a:r>
              <a:rPr lang="fr-FR" sz="2800" dirty="0"/>
              <a:t>Abstraction des </a:t>
            </a:r>
            <a:r>
              <a:rPr lang="fr-FR" sz="2800" i="1" dirty="0" smtClean="0"/>
              <a:t>blocs</a:t>
            </a:r>
            <a:r>
              <a:rPr lang="fr-FR" sz="2800" dirty="0" smtClean="0"/>
              <a:t> / </a:t>
            </a:r>
            <a:r>
              <a:rPr lang="fr-FR" sz="2800" i="1" dirty="0" smtClean="0"/>
              <a:t>secteurs</a:t>
            </a:r>
            <a:r>
              <a:rPr lang="fr-FR" sz="2800" dirty="0" smtClean="0"/>
              <a:t> / </a:t>
            </a:r>
            <a:r>
              <a:rPr lang="fr-FR" sz="2800" i="1" dirty="0" smtClean="0"/>
              <a:t>pistes</a:t>
            </a:r>
            <a:r>
              <a:rPr lang="fr-FR" sz="2800" dirty="0" smtClean="0"/>
              <a:t> / </a:t>
            </a:r>
            <a:r>
              <a:rPr lang="fr-FR" sz="2800" i="1" dirty="0" smtClean="0"/>
              <a:t>cylindres</a:t>
            </a:r>
            <a:r>
              <a:rPr lang="fr-FR" sz="2800" dirty="0" smtClean="0"/>
              <a:t> </a:t>
            </a:r>
            <a:r>
              <a:rPr lang="fr-FR" sz="2800" dirty="0"/>
              <a:t>de chaque disque</a:t>
            </a:r>
            <a:r>
              <a:rPr lang="fr-FR" sz="2800" dirty="0" smtClean="0"/>
              <a:t>.</a:t>
            </a:r>
            <a:endParaRPr lang="fr-FR" sz="2800"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65</a:t>
            </a:fld>
            <a:endParaRPr lang="fr-BE"/>
          </a:p>
        </p:txBody>
      </p:sp>
      <p:sp>
        <p:nvSpPr>
          <p:cNvPr id="4" name="ZoneTexte 3"/>
          <p:cNvSpPr txBox="1"/>
          <p:nvPr/>
        </p:nvSpPr>
        <p:spPr>
          <a:xfrm>
            <a:off x="2699792" y="5301208"/>
            <a:ext cx="5472608" cy="461665"/>
          </a:xfrm>
          <a:prstGeom prst="rect">
            <a:avLst/>
          </a:prstGeom>
          <a:noFill/>
        </p:spPr>
        <p:txBody>
          <a:bodyPr wrap="square" rtlCol="0">
            <a:spAutoFit/>
          </a:bodyPr>
          <a:lstStyle/>
          <a:p>
            <a:pPr algn="ctr"/>
            <a:r>
              <a:rPr lang="fr-FR" sz="2400" dirty="0" smtClean="0"/>
              <a:t>(EN : </a:t>
            </a:r>
            <a:r>
              <a:rPr lang="fr-FR" sz="2400" i="1" dirty="0" smtClean="0"/>
              <a:t>clusters / </a:t>
            </a:r>
            <a:r>
              <a:rPr lang="fr-FR" sz="2400" i="1" dirty="0" err="1" smtClean="0"/>
              <a:t>sectors</a:t>
            </a:r>
            <a:r>
              <a:rPr lang="fr-FR" sz="2400" i="1" dirty="0" smtClean="0"/>
              <a:t> / </a:t>
            </a:r>
            <a:r>
              <a:rPr lang="fr-FR" sz="2400" i="1" dirty="0" err="1" smtClean="0"/>
              <a:t>tracks</a:t>
            </a:r>
            <a:r>
              <a:rPr lang="fr-FR" sz="2400" i="1" dirty="0" smtClean="0"/>
              <a:t> / </a:t>
            </a:r>
            <a:r>
              <a:rPr lang="fr-FR" sz="2400" i="1" dirty="0" err="1" smtClean="0"/>
              <a:t>cylinders</a:t>
            </a:r>
            <a:r>
              <a:rPr lang="fr-FR" sz="2400" i="1" dirty="0" smtClean="0"/>
              <a:t> </a:t>
            </a:r>
            <a:r>
              <a:rPr lang="fr-FR" sz="2400" dirty="0" smtClean="0"/>
              <a:t>)</a:t>
            </a:r>
            <a:endParaRPr lang="fr-FR" sz="2400" dirty="0"/>
          </a:p>
        </p:txBody>
      </p:sp>
    </p:spTree>
    <p:extLst>
      <p:ext uri="{BB962C8B-B14F-4D97-AF65-F5344CB8AC3E}">
        <p14:creationId xmlns:p14="http://schemas.microsoft.com/office/powerpoint/2010/main" val="421331170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arborescence</a:t>
            </a:r>
            <a:endParaRPr lang="fr-FR" dirty="0"/>
          </a:p>
        </p:txBody>
      </p:sp>
      <p:sp>
        <p:nvSpPr>
          <p:cNvPr id="3" name="Espace réservé du contenu 2"/>
          <p:cNvSpPr>
            <a:spLocks noGrp="1"/>
          </p:cNvSpPr>
          <p:nvPr>
            <p:ph idx="1"/>
          </p:nvPr>
        </p:nvSpPr>
        <p:spPr>
          <a:xfrm>
            <a:off x="457200" y="1600201"/>
            <a:ext cx="8229600" cy="1543908"/>
          </a:xfrm>
        </p:spPr>
        <p:txBody>
          <a:bodyPr anchor="t">
            <a:noAutofit/>
          </a:bodyPr>
          <a:lstStyle/>
          <a:p>
            <a:r>
              <a:rPr lang="fr-FR" sz="2800" dirty="0"/>
              <a:t>L'utilisateur ne connait pas l'état réel de son disque, il voit l'organisation abstraite sous forme de fichiers et dossiers : </a:t>
            </a:r>
            <a:r>
              <a:rPr lang="fr-FR" sz="2800" b="1" dirty="0"/>
              <a:t>l'arborescence</a:t>
            </a:r>
            <a:r>
              <a:rPr lang="fr-FR" sz="2800" dirty="0"/>
              <a:t>.</a:t>
            </a:r>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66</a:t>
            </a:fld>
            <a:endParaRPr lang="fr-BE"/>
          </a:p>
        </p:txBody>
      </p:sp>
      <p:pic>
        <p:nvPicPr>
          <p:cNvPr id="9" name="Espace réservé du contenu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 y="3144108"/>
            <a:ext cx="9036496" cy="3237072"/>
          </a:xfrm>
          <a:prstGeom prst="rect">
            <a:avLst/>
          </a:prstGeom>
        </p:spPr>
      </p:pic>
    </p:spTree>
    <p:extLst>
      <p:ext uri="{BB962C8B-B14F-4D97-AF65-F5344CB8AC3E}">
        <p14:creationId xmlns:p14="http://schemas.microsoft.com/office/powerpoint/2010/main" val="97297907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1108348"/>
            <a:ext cx="5328592" cy="5364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re 1"/>
          <p:cNvSpPr>
            <a:spLocks noGrp="1"/>
          </p:cNvSpPr>
          <p:nvPr>
            <p:ph type="title"/>
          </p:nvPr>
        </p:nvSpPr>
        <p:spPr/>
        <p:txBody>
          <a:bodyPr/>
          <a:lstStyle/>
          <a:p>
            <a:r>
              <a:rPr lang="fr-FR" dirty="0"/>
              <a:t>Fichiers : arborescence</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67</a:t>
            </a:fld>
            <a:endParaRPr lang="fr-BE"/>
          </a:p>
        </p:txBody>
      </p:sp>
    </p:spTree>
    <p:extLst>
      <p:ext uri="{BB962C8B-B14F-4D97-AF65-F5344CB8AC3E}">
        <p14:creationId xmlns:p14="http://schemas.microsoft.com/office/powerpoint/2010/main" val="16987963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90" y="3276366"/>
            <a:ext cx="8584890" cy="3248978"/>
          </a:xfrm>
          <a:prstGeom prst="rect">
            <a:avLst/>
          </a:prstGeom>
        </p:spPr>
      </p:pic>
      <p:sp>
        <p:nvSpPr>
          <p:cNvPr id="2" name="Titre 1"/>
          <p:cNvSpPr>
            <a:spLocks noGrp="1"/>
          </p:cNvSpPr>
          <p:nvPr>
            <p:ph type="title"/>
          </p:nvPr>
        </p:nvSpPr>
        <p:spPr/>
        <p:txBody>
          <a:bodyPr/>
          <a:lstStyle/>
          <a:p>
            <a:r>
              <a:rPr lang="fr-FR" dirty="0" smtClean="0"/>
              <a:t>Fichiers : blocs</a:t>
            </a:r>
            <a:endParaRPr lang="fr-FR" dirty="0"/>
          </a:p>
        </p:txBody>
      </p:sp>
      <p:sp>
        <p:nvSpPr>
          <p:cNvPr id="3" name="Espace réservé du contenu 2"/>
          <p:cNvSpPr>
            <a:spLocks noGrp="1"/>
          </p:cNvSpPr>
          <p:nvPr>
            <p:ph idx="1"/>
          </p:nvPr>
        </p:nvSpPr>
        <p:spPr>
          <a:xfrm>
            <a:off x="457200" y="1600201"/>
            <a:ext cx="8229600" cy="1604158"/>
          </a:xfrm>
        </p:spPr>
        <p:txBody>
          <a:bodyPr>
            <a:normAutofit/>
          </a:bodyPr>
          <a:lstStyle/>
          <a:p>
            <a:r>
              <a:rPr lang="fr-FR" dirty="0" smtClean="0"/>
              <a:t>Le </a:t>
            </a:r>
            <a:r>
              <a:rPr lang="fr-FR" dirty="0"/>
              <a:t>fichier contient des données, elles sont éparpillées dans des blocs sur le disque (souvent, les blocs sont éparpillés</a:t>
            </a:r>
            <a:r>
              <a:rPr lang="fr-FR" dirty="0" smtClean="0"/>
              <a:t>).</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68</a:t>
            </a:fld>
            <a:endParaRPr lang="fr-BE"/>
          </a:p>
        </p:txBody>
      </p:sp>
    </p:spTree>
    <p:extLst>
      <p:ext uri="{BB962C8B-B14F-4D97-AF65-F5344CB8AC3E}">
        <p14:creationId xmlns:p14="http://schemas.microsoft.com/office/powerpoint/2010/main" val="238593084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blocs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69</a:t>
            </a:fld>
            <a:endParaRPr lang="fr-BE"/>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496" y="1196752"/>
            <a:ext cx="9021976" cy="518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45023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a:t>
            </a:fld>
            <a:endParaRPr lang="fr-BE"/>
          </a:p>
        </p:txBody>
      </p:sp>
      <p:pic>
        <p:nvPicPr>
          <p:cNvPr id="8" name="Espace réservé du contenu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7775" y="2340380"/>
            <a:ext cx="8402697" cy="2888820"/>
          </a:xfrm>
        </p:spPr>
      </p:pic>
    </p:spTree>
    <p:extLst>
      <p:ext uri="{BB962C8B-B14F-4D97-AF65-F5344CB8AC3E}">
        <p14:creationId xmlns:p14="http://schemas.microsoft.com/office/powerpoint/2010/main" val="42202466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i-</a:t>
            </a:r>
            <a:r>
              <a:rPr lang="fr-FR" dirty="0" err="1" smtClean="0"/>
              <a:t>nodes</a:t>
            </a:r>
            <a:endParaRPr lang="fr-FR" dirty="0"/>
          </a:p>
        </p:txBody>
      </p:sp>
      <p:sp>
        <p:nvSpPr>
          <p:cNvPr id="3" name="Espace réservé du contenu 2"/>
          <p:cNvSpPr>
            <a:spLocks noGrp="1"/>
          </p:cNvSpPr>
          <p:nvPr>
            <p:ph sz="half" idx="1"/>
          </p:nvPr>
        </p:nvSpPr>
        <p:spPr>
          <a:xfrm>
            <a:off x="251520" y="1600200"/>
            <a:ext cx="4608512" cy="4525963"/>
          </a:xfrm>
        </p:spPr>
        <p:txBody>
          <a:bodyPr>
            <a:normAutofit fontScale="77500" lnSpcReduction="20000"/>
          </a:bodyPr>
          <a:lstStyle/>
          <a:p>
            <a:r>
              <a:rPr lang="fr-FR" sz="2800" dirty="0" smtClean="0"/>
              <a:t>Sur UNIX, chaque fichier est identifié par un </a:t>
            </a:r>
            <a:r>
              <a:rPr lang="fr-FR" sz="2800" b="1" dirty="0" smtClean="0"/>
              <a:t>i-</a:t>
            </a:r>
            <a:r>
              <a:rPr lang="fr-FR" sz="2800" b="1" dirty="0" err="1" smtClean="0"/>
              <a:t>node</a:t>
            </a:r>
            <a:r>
              <a:rPr lang="fr-FR" sz="2800" dirty="0" smtClean="0"/>
              <a:t> unique (index </a:t>
            </a:r>
            <a:r>
              <a:rPr lang="fr-FR" sz="2800" dirty="0" err="1" smtClean="0"/>
              <a:t>node</a:t>
            </a:r>
            <a:r>
              <a:rPr lang="fr-FR" sz="2800" dirty="0" smtClean="0"/>
              <a:t>/nœud d’index)</a:t>
            </a:r>
          </a:p>
          <a:p>
            <a:endParaRPr lang="fr-FR" sz="2800" dirty="0" smtClean="0"/>
          </a:p>
          <a:p>
            <a:r>
              <a:rPr lang="fr-FR" sz="2800" dirty="0" smtClean="0"/>
              <a:t>Les blocs contenant les données du fichier sont indexés dans l’</a:t>
            </a:r>
            <a:r>
              <a:rPr lang="fr-FR" sz="2800" b="1" dirty="0" smtClean="0"/>
              <a:t>i-</a:t>
            </a:r>
            <a:r>
              <a:rPr lang="fr-FR" sz="2800" b="1" dirty="0" err="1" smtClean="0"/>
              <a:t>node</a:t>
            </a:r>
            <a:endParaRPr lang="fr-FR" sz="2800" b="1" dirty="0" smtClean="0"/>
          </a:p>
          <a:p>
            <a:endParaRPr lang="fr-FR" sz="2800" dirty="0" smtClean="0"/>
          </a:p>
          <a:p>
            <a:r>
              <a:rPr lang="fr-FR" sz="2800" dirty="0" smtClean="0"/>
              <a:t>L’</a:t>
            </a:r>
            <a:r>
              <a:rPr lang="fr-FR" sz="2800" b="1" dirty="0" smtClean="0"/>
              <a:t>i-</a:t>
            </a:r>
            <a:r>
              <a:rPr lang="fr-FR" sz="2800" b="1" dirty="0" err="1" smtClean="0"/>
              <a:t>node</a:t>
            </a:r>
            <a:r>
              <a:rPr lang="fr-FR" sz="2800" dirty="0" smtClean="0"/>
              <a:t> est une structure qui contient toutes les propriétés du fichier</a:t>
            </a:r>
            <a:endParaRPr lang="fr-FR" sz="2800" b="1" dirty="0"/>
          </a:p>
          <a:p>
            <a:endParaRPr lang="fr-FR" sz="2800" dirty="0" smtClean="0"/>
          </a:p>
          <a:p>
            <a:r>
              <a:rPr lang="fr-FR" sz="2800" dirty="0" smtClean="0"/>
              <a:t>Un </a:t>
            </a:r>
            <a:r>
              <a:rPr lang="fr-FR" sz="2800" b="1" dirty="0" smtClean="0"/>
              <a:t>i-</a:t>
            </a:r>
            <a:r>
              <a:rPr lang="fr-FR" sz="2800" b="1" dirty="0" err="1" smtClean="0"/>
              <a:t>node</a:t>
            </a:r>
            <a:r>
              <a:rPr lang="fr-FR" sz="2800" dirty="0" smtClean="0"/>
              <a:t> </a:t>
            </a:r>
            <a:r>
              <a:rPr lang="fr-FR" sz="2800" dirty="0"/>
              <a:t>ne contient pas le nom du </a:t>
            </a:r>
            <a:r>
              <a:rPr lang="fr-FR" sz="2800" dirty="0" smtClean="0"/>
              <a:t>fichier</a:t>
            </a:r>
            <a:endParaRPr lang="fr-FR" sz="2800" dirty="0"/>
          </a:p>
        </p:txBody>
      </p:sp>
      <p:pic>
        <p:nvPicPr>
          <p:cNvPr id="8" name="Espace réservé du contenu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857114" y="1196752"/>
            <a:ext cx="4262873" cy="5328592"/>
          </a:xfrm>
        </p:spPr>
      </p:pic>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70</a:t>
            </a:fld>
            <a:endParaRPr lang="fr-BE"/>
          </a:p>
        </p:txBody>
      </p:sp>
    </p:spTree>
    <p:extLst>
      <p:ext uri="{BB962C8B-B14F-4D97-AF65-F5344CB8AC3E}">
        <p14:creationId xmlns:p14="http://schemas.microsoft.com/office/powerpoint/2010/main" val="170789521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i-</a:t>
            </a:r>
            <a:r>
              <a:rPr lang="fr-FR" dirty="0" err="1" smtClean="0"/>
              <a:t>nodes</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Un </a:t>
            </a:r>
            <a:r>
              <a:rPr lang="fr-FR" b="1" dirty="0" smtClean="0"/>
              <a:t>i-</a:t>
            </a:r>
            <a:r>
              <a:rPr lang="fr-FR" b="1" dirty="0" err="1" smtClean="0"/>
              <a:t>node</a:t>
            </a:r>
            <a:r>
              <a:rPr lang="fr-FR" dirty="0" smtClean="0"/>
              <a:t> rassemble plusieurs informations :</a:t>
            </a:r>
          </a:p>
          <a:p>
            <a:pPr lvl="1"/>
            <a:r>
              <a:rPr lang="fr-FR" dirty="0" smtClean="0"/>
              <a:t>La taille (en octets)</a:t>
            </a:r>
          </a:p>
          <a:p>
            <a:pPr lvl="1"/>
            <a:r>
              <a:rPr lang="fr-FR" dirty="0" smtClean="0"/>
              <a:t>Les adresses des blocs utilisés sur le disque</a:t>
            </a:r>
          </a:p>
          <a:p>
            <a:pPr lvl="1"/>
            <a:r>
              <a:rPr lang="fr-FR" dirty="0" smtClean="0"/>
              <a:t>L’identification du propriétaire du fichier</a:t>
            </a:r>
          </a:p>
          <a:p>
            <a:pPr lvl="1"/>
            <a:r>
              <a:rPr lang="fr-FR" dirty="0" smtClean="0"/>
              <a:t>Les droits d’accès (chmod et ACL)</a:t>
            </a:r>
          </a:p>
          <a:p>
            <a:pPr lvl="1"/>
            <a:r>
              <a:rPr lang="fr-FR" dirty="0" smtClean="0"/>
              <a:t>Le type du fichier (ordinaire, spécial, …)</a:t>
            </a:r>
          </a:p>
          <a:p>
            <a:pPr lvl="1"/>
            <a:r>
              <a:rPr lang="fr-FR" dirty="0" smtClean="0"/>
              <a:t>Un compteur de liens</a:t>
            </a:r>
          </a:p>
          <a:p>
            <a:pPr lvl="1"/>
            <a:r>
              <a:rPr lang="fr-FR" dirty="0" smtClean="0"/>
              <a:t>Les dates d’opérations principales (création, modification, consultation)</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71</a:t>
            </a:fld>
            <a:endParaRPr lang="fr-BE"/>
          </a:p>
        </p:txBody>
      </p:sp>
    </p:spTree>
    <p:extLst>
      <p:ext uri="{BB962C8B-B14F-4D97-AF65-F5344CB8AC3E}">
        <p14:creationId xmlns:p14="http://schemas.microsoft.com/office/powerpoint/2010/main" val="1300747726"/>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système de fichiers</a:t>
            </a:r>
            <a:endParaRPr lang="fr-FR" dirty="0"/>
          </a:p>
        </p:txBody>
      </p:sp>
      <p:sp>
        <p:nvSpPr>
          <p:cNvPr id="3" name="Espace réservé du contenu 2"/>
          <p:cNvSpPr>
            <a:spLocks noGrp="1"/>
          </p:cNvSpPr>
          <p:nvPr>
            <p:ph idx="1"/>
          </p:nvPr>
        </p:nvSpPr>
        <p:spPr/>
        <p:txBody>
          <a:bodyPr>
            <a:normAutofit fontScale="85000" lnSpcReduction="20000"/>
          </a:bodyPr>
          <a:lstStyle/>
          <a:p>
            <a:r>
              <a:rPr lang="fr-FR" dirty="0" smtClean="0"/>
              <a:t>Un </a:t>
            </a:r>
            <a:r>
              <a:rPr lang="fr-FR" b="1" dirty="0" smtClean="0"/>
              <a:t>File System</a:t>
            </a:r>
            <a:r>
              <a:rPr lang="fr-FR" dirty="0" smtClean="0"/>
              <a:t> (ou FS, ou système de fichiers) est un système permettant d’organiser et stocker des fichiers</a:t>
            </a:r>
          </a:p>
          <a:p>
            <a:pPr lvl="1"/>
            <a:r>
              <a:rPr lang="fr-FR" dirty="0" smtClean="0"/>
              <a:t>Il permet d’exploiter les disques pour y placer des fichiers et les retrouver grâce à leurs noms</a:t>
            </a:r>
          </a:p>
          <a:p>
            <a:pPr lvl="1"/>
            <a:r>
              <a:rPr lang="fr-FR" dirty="0" smtClean="0"/>
              <a:t>Il contient des </a:t>
            </a:r>
            <a:r>
              <a:rPr lang="fr-FR" dirty="0" err="1" smtClean="0"/>
              <a:t>méta-données</a:t>
            </a:r>
            <a:r>
              <a:rPr lang="fr-FR" dirty="0" smtClean="0"/>
              <a:t> concernant les fichiers (droits d’accès, data de modification, type de fichier, …)</a:t>
            </a:r>
          </a:p>
          <a:p>
            <a:pPr lvl="1"/>
            <a:r>
              <a:rPr lang="fr-FR" dirty="0" smtClean="0"/>
              <a:t>Des limitations sont imposées selon le système de fichier (longueur de nom, taille minimale occupée, …)</a:t>
            </a:r>
          </a:p>
          <a:p>
            <a:endParaRPr lang="fr-FR" dirty="0"/>
          </a:p>
          <a:p>
            <a:r>
              <a:rPr lang="fr-FR" dirty="0" smtClean="0"/>
              <a:t>Les systèmes de fichier utilisent divers algorithmes pour organiser et retrouver leurs fichiers (liste chaînée, hash table, B-</a:t>
            </a:r>
            <a:r>
              <a:rPr lang="fr-FR" dirty="0" err="1" smtClean="0"/>
              <a:t>tree</a:t>
            </a:r>
            <a:r>
              <a:rPr lang="fr-FR" dirty="0" smtClean="0"/>
              <a:t>, …)</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72</a:t>
            </a:fld>
            <a:endParaRPr lang="fr-BE"/>
          </a:p>
        </p:txBody>
      </p:sp>
    </p:spTree>
    <p:extLst>
      <p:ext uri="{BB962C8B-B14F-4D97-AF65-F5344CB8AC3E}">
        <p14:creationId xmlns:p14="http://schemas.microsoft.com/office/powerpoint/2010/main" val="1567717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système de fichiers</a:t>
            </a:r>
            <a:endParaRPr lang="fr-FR" dirty="0"/>
          </a:p>
        </p:txBody>
      </p:sp>
      <p:sp>
        <p:nvSpPr>
          <p:cNvPr id="3" name="Espace réservé du contenu 2"/>
          <p:cNvSpPr>
            <a:spLocks noGrp="1"/>
          </p:cNvSpPr>
          <p:nvPr>
            <p:ph idx="1"/>
          </p:nvPr>
        </p:nvSpPr>
        <p:spPr/>
        <p:txBody>
          <a:bodyPr>
            <a:normAutofit fontScale="92500" lnSpcReduction="20000"/>
          </a:bodyPr>
          <a:lstStyle/>
          <a:p>
            <a:r>
              <a:rPr lang="fr-FR" dirty="0" smtClean="0"/>
              <a:t>De nombreux systèmes de fichiers existent :</a:t>
            </a:r>
          </a:p>
          <a:p>
            <a:pPr lvl="1"/>
            <a:r>
              <a:rPr lang="fr-FR" dirty="0" smtClean="0"/>
              <a:t>FAT, FAT32, </a:t>
            </a:r>
            <a:r>
              <a:rPr lang="fr-FR" dirty="0" err="1" smtClean="0"/>
              <a:t>exFAT</a:t>
            </a:r>
            <a:r>
              <a:rPr lang="fr-FR" dirty="0" smtClean="0"/>
              <a:t>, …</a:t>
            </a:r>
          </a:p>
          <a:p>
            <a:pPr lvl="1"/>
            <a:r>
              <a:rPr lang="fr-FR" dirty="0" smtClean="0"/>
              <a:t>NTFS, </a:t>
            </a:r>
            <a:r>
              <a:rPr lang="fr-FR" dirty="0" err="1" smtClean="0"/>
              <a:t>ReiserFS</a:t>
            </a:r>
            <a:r>
              <a:rPr lang="fr-FR" dirty="0" smtClean="0"/>
              <a:t>, …</a:t>
            </a:r>
          </a:p>
          <a:p>
            <a:pPr lvl="1"/>
            <a:r>
              <a:rPr lang="fr-FR" dirty="0" smtClean="0"/>
              <a:t>ext2, ext3, ext4, UFS, …</a:t>
            </a:r>
          </a:p>
          <a:p>
            <a:pPr lvl="1"/>
            <a:r>
              <a:rPr lang="fr-FR" dirty="0" smtClean="0"/>
              <a:t>ZFS, …</a:t>
            </a:r>
          </a:p>
          <a:p>
            <a:pPr lvl="1"/>
            <a:r>
              <a:rPr lang="fr-FR" dirty="0" smtClean="0"/>
              <a:t>Joliet/ISO 9660 (CD-ROM), …</a:t>
            </a:r>
          </a:p>
          <a:p>
            <a:endParaRPr lang="fr-FR" dirty="0"/>
          </a:p>
          <a:p>
            <a:r>
              <a:rPr lang="fr-FR" dirty="0" smtClean="0"/>
              <a:t>Il est possible de « couper » un disque en plusieurs parties qui seront indépendantes les unes des autres : les partitions</a:t>
            </a:r>
          </a:p>
          <a:p>
            <a:pPr lvl="1"/>
            <a:r>
              <a:rPr lang="fr-FR" dirty="0" smtClean="0"/>
              <a:t>Chaque partition disposera de son propre FS</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73</a:t>
            </a:fld>
            <a:endParaRPr lang="fr-BE"/>
          </a:p>
        </p:txBody>
      </p:sp>
    </p:spTree>
    <p:extLst>
      <p:ext uri="{BB962C8B-B14F-4D97-AF65-F5344CB8AC3E}">
        <p14:creationId xmlns:p14="http://schemas.microsoft.com/office/powerpoint/2010/main" val="19519101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système de fichiers</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Sur UNIX, toutes les partitions et tous les disques sont abstraits derrière l’arborescence</a:t>
            </a:r>
          </a:p>
          <a:p>
            <a:pPr lvl="1"/>
            <a:r>
              <a:rPr lang="fr-FR" dirty="0" smtClean="0"/>
              <a:t>On travaille depuis l’arborescence ( / )</a:t>
            </a:r>
          </a:p>
          <a:p>
            <a:pPr lvl="1"/>
            <a:r>
              <a:rPr lang="fr-FR" dirty="0" smtClean="0"/>
              <a:t>Même les disques réseaux sont abstraits</a:t>
            </a:r>
          </a:p>
          <a:p>
            <a:pPr lvl="1"/>
            <a:r>
              <a:rPr lang="fr-FR" dirty="0" smtClean="0"/>
              <a:t>…cependant, la connaissance du support sous-jacent permet de ne pas être surpris si une opération est refusée par le FS</a:t>
            </a:r>
          </a:p>
          <a:p>
            <a:pPr lvl="1"/>
            <a:endParaRPr lang="fr-FR" dirty="0"/>
          </a:p>
          <a:p>
            <a:r>
              <a:rPr lang="fr-FR" sz="2400" i="1" dirty="0" smtClean="0"/>
              <a:t>Sur Windows, on travaille depuis les partitions et disques qui démarrent par des lettres (C:, E:, …)</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74</a:t>
            </a:fld>
            <a:endParaRPr lang="fr-BE"/>
          </a:p>
        </p:txBody>
      </p:sp>
    </p:spTree>
    <p:extLst>
      <p:ext uri="{BB962C8B-B14F-4D97-AF65-F5344CB8AC3E}">
        <p14:creationId xmlns:p14="http://schemas.microsoft.com/office/powerpoint/2010/main" val="415527073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système de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75</a:t>
            </a:fld>
            <a:endParaRPr lang="fr-BE"/>
          </a:p>
        </p:txBody>
      </p:sp>
      <p:sp>
        <p:nvSpPr>
          <p:cNvPr id="3" name="Espace réservé du contenu 2"/>
          <p:cNvSpPr>
            <a:spLocks noGrp="1"/>
          </p:cNvSpPr>
          <p:nvPr>
            <p:ph idx="1"/>
          </p:nvPr>
        </p:nvSpPr>
        <p:spPr>
          <a:xfrm>
            <a:off x="457200" y="1600200"/>
            <a:ext cx="8229600" cy="4853136"/>
          </a:xfrm>
        </p:spPr>
        <p:txBody>
          <a:bodyPr>
            <a:normAutofit fontScale="92500" lnSpcReduction="10000"/>
          </a:bodyPr>
          <a:lstStyle/>
          <a:p>
            <a:r>
              <a:rPr lang="fr-FR" sz="3000" dirty="0" smtClean="0"/>
              <a:t>Les FS pour UNIX contiennent :</a:t>
            </a:r>
          </a:p>
          <a:p>
            <a:pPr lvl="1"/>
            <a:r>
              <a:rPr lang="fr-FR" dirty="0" smtClean="0"/>
              <a:t>un </a:t>
            </a:r>
            <a:r>
              <a:rPr lang="fr-FR" dirty="0" err="1" smtClean="0"/>
              <a:t>superbloc</a:t>
            </a:r>
            <a:r>
              <a:rPr lang="fr-FR" dirty="0" smtClean="0"/>
              <a:t/>
            </a:r>
            <a:br>
              <a:rPr lang="fr-FR" dirty="0" smtClean="0"/>
            </a:br>
            <a:r>
              <a:rPr lang="fr-FR" sz="2400" dirty="0" smtClean="0"/>
              <a:t>(il décrit la table des i-</a:t>
            </a:r>
            <a:r>
              <a:rPr lang="fr-FR" sz="2400" dirty="0" err="1" smtClean="0"/>
              <a:t>nodes</a:t>
            </a:r>
            <a:r>
              <a:rPr lang="fr-FR" sz="2400" dirty="0"/>
              <a:t>,</a:t>
            </a:r>
            <a:r>
              <a:rPr lang="fr-FR" sz="2400" dirty="0" smtClean="0"/>
              <a:t> les informations de la partition dans laquelle se situe le FS, la liste des blocs vides, …)</a:t>
            </a:r>
            <a:endParaRPr lang="fr-FR" sz="2400" dirty="0"/>
          </a:p>
          <a:p>
            <a:pPr lvl="1"/>
            <a:r>
              <a:rPr lang="fr-FR" dirty="0" smtClean="0"/>
              <a:t>une table d’i-</a:t>
            </a:r>
            <a:r>
              <a:rPr lang="fr-FR" dirty="0" err="1" smtClean="0"/>
              <a:t>nodes</a:t>
            </a:r>
            <a:r>
              <a:rPr lang="fr-FR" dirty="0" smtClean="0"/>
              <a:t/>
            </a:r>
            <a:br>
              <a:rPr lang="fr-FR" dirty="0" smtClean="0"/>
            </a:br>
            <a:r>
              <a:rPr lang="fr-FR" sz="2400" dirty="0" smtClean="0"/>
              <a:t>(elle contient un nombre fixé d’i-</a:t>
            </a:r>
            <a:r>
              <a:rPr lang="fr-FR" sz="2400" dirty="0" err="1" smtClean="0"/>
              <a:t>nodes</a:t>
            </a:r>
            <a:r>
              <a:rPr lang="fr-FR" sz="2400" dirty="0" smtClean="0"/>
              <a:t>, donc le nombre maximum de fichiers possibles dans la partition)</a:t>
            </a:r>
          </a:p>
          <a:p>
            <a:pPr lvl="1"/>
            <a:r>
              <a:rPr lang="fr-FR" dirty="0" smtClean="0"/>
              <a:t>l’espace pour les fichiers et dossiers</a:t>
            </a:r>
            <a:br>
              <a:rPr lang="fr-FR" dirty="0" smtClean="0"/>
            </a:br>
            <a:r>
              <a:rPr lang="fr-FR" sz="2400" dirty="0" smtClean="0"/>
              <a:t>(l’ensemble des blocs pour y stocker le contenu des fichiers et dossiers)</a:t>
            </a:r>
          </a:p>
          <a:p>
            <a:pPr lvl="1"/>
            <a:endParaRPr lang="fr-FR" sz="2400" dirty="0"/>
          </a:p>
          <a:p>
            <a:r>
              <a:rPr lang="fr-FR" sz="3000" dirty="0" smtClean="0"/>
              <a:t>On ne peut pas toujours élargir une partition après l’avoir créée…</a:t>
            </a:r>
            <a:endParaRPr lang="fr-FR" sz="3000" dirty="0"/>
          </a:p>
        </p:txBody>
      </p:sp>
    </p:spTree>
    <p:extLst>
      <p:ext uri="{BB962C8B-B14F-4D97-AF65-F5344CB8AC3E}">
        <p14:creationId xmlns:p14="http://schemas.microsoft.com/office/powerpoint/2010/main" val="4729206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smtClean="0"/>
              <a:t>Les blocs constituant un fichier contiennent :</a:t>
            </a:r>
          </a:p>
          <a:p>
            <a:pPr lvl="1"/>
            <a:r>
              <a:rPr lang="fr-FR" sz="2400" dirty="0" smtClean="0"/>
              <a:t>les données brutes stockées dans le fichier</a:t>
            </a:r>
          </a:p>
          <a:p>
            <a:pPr marL="457200" lvl="1" indent="0">
              <a:buNone/>
            </a:pPr>
            <a:endParaRPr lang="fr-FR" sz="2800" dirty="0"/>
          </a:p>
          <a:p>
            <a:r>
              <a:rPr lang="fr-FR" sz="2800" dirty="0" smtClean="0"/>
              <a:t>Les blocs constituant un dossier contiennent :</a:t>
            </a:r>
          </a:p>
          <a:p>
            <a:pPr lvl="1"/>
            <a:r>
              <a:rPr lang="fr-FR" sz="2400" dirty="0" smtClean="0"/>
              <a:t>la liste des noms de fichier contenus dans le dossier</a:t>
            </a:r>
          </a:p>
          <a:p>
            <a:pPr lvl="1"/>
            <a:r>
              <a:rPr lang="fr-FR" sz="2400" dirty="0"/>
              <a:t>l</a:t>
            </a:r>
            <a:r>
              <a:rPr lang="fr-FR" sz="2400" dirty="0" smtClean="0"/>
              <a:t>e numéro de l’i-</a:t>
            </a:r>
            <a:r>
              <a:rPr lang="fr-FR" sz="2400" dirty="0" err="1" smtClean="0"/>
              <a:t>node</a:t>
            </a:r>
            <a:r>
              <a:rPr lang="fr-FR" sz="2400" dirty="0" smtClean="0"/>
              <a:t> associé à chaque fichier contenu</a:t>
            </a:r>
            <a:endParaRPr lang="fr-FR" sz="2400" dirty="0"/>
          </a:p>
        </p:txBody>
      </p:sp>
      <p:sp>
        <p:nvSpPr>
          <p:cNvPr id="2" name="Titre 1"/>
          <p:cNvSpPr>
            <a:spLocks noGrp="1"/>
          </p:cNvSpPr>
          <p:nvPr>
            <p:ph type="title"/>
          </p:nvPr>
        </p:nvSpPr>
        <p:spPr/>
        <p:txBody>
          <a:bodyPr/>
          <a:lstStyle/>
          <a:p>
            <a:r>
              <a:rPr lang="fr-FR" dirty="0" smtClean="0"/>
              <a:t>Fichiers : système de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76</a:t>
            </a:fld>
            <a:endParaRPr lang="fr-BE" dirty="0"/>
          </a:p>
        </p:txBody>
      </p:sp>
      <p:grpSp>
        <p:nvGrpSpPr>
          <p:cNvPr id="19" name="Groupe 18"/>
          <p:cNvGrpSpPr/>
          <p:nvPr/>
        </p:nvGrpSpPr>
        <p:grpSpPr>
          <a:xfrm>
            <a:off x="755576" y="4481595"/>
            <a:ext cx="7704856" cy="1899733"/>
            <a:chOff x="755576" y="4418649"/>
            <a:chExt cx="7704856" cy="1899733"/>
          </a:xfrm>
        </p:grpSpPr>
        <p:sp>
          <p:nvSpPr>
            <p:cNvPr id="5" name="Rectangle 4"/>
            <p:cNvSpPr/>
            <p:nvPr/>
          </p:nvSpPr>
          <p:spPr>
            <a:xfrm>
              <a:off x="755576" y="4797152"/>
              <a:ext cx="1800200"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solidFill>
                    <a:schemeClr val="tx1"/>
                  </a:solidFill>
                </a:rPr>
                <a:t>Texte contenu dans le fichier…</a:t>
              </a:r>
              <a:endParaRPr lang="fr-FR" dirty="0">
                <a:solidFill>
                  <a:schemeClr val="tx1"/>
                </a:solidFill>
              </a:endParaRPr>
            </a:p>
          </p:txBody>
        </p:sp>
        <p:sp>
          <p:nvSpPr>
            <p:cNvPr id="9" name="Rectangle 8"/>
            <p:cNvSpPr/>
            <p:nvPr/>
          </p:nvSpPr>
          <p:spPr>
            <a:xfrm>
              <a:off x="6660232" y="4806214"/>
              <a:ext cx="1800200" cy="15121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fr-FR" dirty="0" smtClean="0">
                  <a:solidFill>
                    <a:schemeClr val="tx1"/>
                  </a:solidFill>
                </a:rPr>
                <a:t>36	file1</a:t>
              </a:r>
            </a:p>
            <a:p>
              <a:r>
                <a:rPr lang="fr-FR" dirty="0" smtClean="0">
                  <a:solidFill>
                    <a:schemeClr val="tx1"/>
                  </a:solidFill>
                </a:rPr>
                <a:t>169	file2</a:t>
              </a:r>
            </a:p>
            <a:p>
              <a:r>
                <a:rPr lang="fr-FR" dirty="0" smtClean="0">
                  <a:solidFill>
                    <a:schemeClr val="tx1"/>
                  </a:solidFill>
                </a:rPr>
                <a:t>1337	dir1</a:t>
              </a:r>
            </a:p>
          </p:txBody>
        </p:sp>
        <p:sp>
          <p:nvSpPr>
            <p:cNvPr id="11" name="ZoneTexte 10"/>
            <p:cNvSpPr txBox="1"/>
            <p:nvPr/>
          </p:nvSpPr>
          <p:spPr>
            <a:xfrm>
              <a:off x="6966266" y="4439084"/>
              <a:ext cx="1188132" cy="369332"/>
            </a:xfrm>
            <a:prstGeom prst="rect">
              <a:avLst/>
            </a:prstGeom>
            <a:noFill/>
          </p:spPr>
          <p:txBody>
            <a:bodyPr wrap="square" rtlCol="0">
              <a:spAutoFit/>
            </a:bodyPr>
            <a:lstStyle/>
            <a:p>
              <a:r>
                <a:rPr lang="fr-FR" dirty="0" smtClean="0"/>
                <a:t>i-</a:t>
              </a:r>
              <a:r>
                <a:rPr lang="fr-FR" dirty="0" err="1" smtClean="0"/>
                <a:t>node</a:t>
              </a:r>
              <a:r>
                <a:rPr lang="fr-FR" dirty="0" smtClean="0"/>
                <a:t> 23</a:t>
              </a:r>
              <a:endParaRPr lang="fr-FR" dirty="0"/>
            </a:p>
          </p:txBody>
        </p:sp>
        <p:sp>
          <p:nvSpPr>
            <p:cNvPr id="12" name="ZoneTexte 11"/>
            <p:cNvSpPr txBox="1"/>
            <p:nvPr/>
          </p:nvSpPr>
          <p:spPr>
            <a:xfrm>
              <a:off x="1061610" y="4418649"/>
              <a:ext cx="1188132" cy="369332"/>
            </a:xfrm>
            <a:prstGeom prst="rect">
              <a:avLst/>
            </a:prstGeom>
            <a:noFill/>
          </p:spPr>
          <p:txBody>
            <a:bodyPr wrap="square" rtlCol="0">
              <a:spAutoFit/>
            </a:bodyPr>
            <a:lstStyle/>
            <a:p>
              <a:r>
                <a:rPr lang="fr-FR" dirty="0" smtClean="0"/>
                <a:t>i-</a:t>
              </a:r>
              <a:r>
                <a:rPr lang="fr-FR" dirty="0" err="1" smtClean="0"/>
                <a:t>node</a:t>
              </a:r>
              <a:r>
                <a:rPr lang="fr-FR" dirty="0" smtClean="0"/>
                <a:t> 36</a:t>
              </a:r>
              <a:endParaRPr lang="fr-FR" dirty="0"/>
            </a:p>
          </p:txBody>
        </p:sp>
        <p:cxnSp>
          <p:nvCxnSpPr>
            <p:cNvPr id="14" name="Connecteur droit avec flèche 13"/>
            <p:cNvCxnSpPr>
              <a:endCxn id="12" idx="3"/>
            </p:cNvCxnSpPr>
            <p:nvPr/>
          </p:nvCxnSpPr>
          <p:spPr>
            <a:xfrm flipH="1" flipV="1">
              <a:off x="2249742" y="4603315"/>
              <a:ext cx="4482498" cy="62588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750822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système de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77</a:t>
            </a:fld>
            <a:endParaRPr lang="fr-BE"/>
          </a:p>
        </p:txBody>
      </p:sp>
      <p:grpSp>
        <p:nvGrpSpPr>
          <p:cNvPr id="73" name="Groupe 72"/>
          <p:cNvGrpSpPr/>
          <p:nvPr/>
        </p:nvGrpSpPr>
        <p:grpSpPr>
          <a:xfrm>
            <a:off x="1547664" y="1484784"/>
            <a:ext cx="6120680" cy="4320480"/>
            <a:chOff x="1547664" y="1772816"/>
            <a:chExt cx="6120680" cy="4320480"/>
          </a:xfrm>
        </p:grpSpPr>
        <p:sp>
          <p:nvSpPr>
            <p:cNvPr id="4" name="Rectangle 3"/>
            <p:cNvSpPr/>
            <p:nvPr/>
          </p:nvSpPr>
          <p:spPr>
            <a:xfrm>
              <a:off x="1547664" y="1772816"/>
              <a:ext cx="6048672" cy="432048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9" name="Connecteur droit 8"/>
            <p:cNvCxnSpPr/>
            <p:nvPr/>
          </p:nvCxnSpPr>
          <p:spPr>
            <a:xfrm>
              <a:off x="1547664" y="2420888"/>
              <a:ext cx="60486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Connecteur droit 9"/>
            <p:cNvCxnSpPr/>
            <p:nvPr/>
          </p:nvCxnSpPr>
          <p:spPr>
            <a:xfrm>
              <a:off x="1547664" y="3356992"/>
              <a:ext cx="60486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ZoneTexte 10"/>
            <p:cNvSpPr txBox="1"/>
            <p:nvPr/>
          </p:nvSpPr>
          <p:spPr>
            <a:xfrm>
              <a:off x="1547664" y="1835532"/>
              <a:ext cx="6048672" cy="461665"/>
            </a:xfrm>
            <a:prstGeom prst="rect">
              <a:avLst/>
            </a:prstGeom>
            <a:noFill/>
          </p:spPr>
          <p:txBody>
            <a:bodyPr wrap="square" rtlCol="0">
              <a:spAutoFit/>
            </a:bodyPr>
            <a:lstStyle/>
            <a:p>
              <a:pPr algn="ctr"/>
              <a:r>
                <a:rPr lang="fr-FR" sz="2400" dirty="0" err="1" smtClean="0"/>
                <a:t>Superbloc</a:t>
              </a:r>
              <a:endParaRPr lang="fr-FR" sz="2400" dirty="0"/>
            </a:p>
          </p:txBody>
        </p:sp>
        <p:sp>
          <p:nvSpPr>
            <p:cNvPr id="12" name="ZoneTexte 11"/>
            <p:cNvSpPr txBox="1"/>
            <p:nvPr/>
          </p:nvSpPr>
          <p:spPr>
            <a:xfrm>
              <a:off x="1547664" y="2699628"/>
              <a:ext cx="6048672" cy="461665"/>
            </a:xfrm>
            <a:prstGeom prst="rect">
              <a:avLst/>
            </a:prstGeom>
            <a:noFill/>
          </p:spPr>
          <p:txBody>
            <a:bodyPr wrap="square" rtlCol="0">
              <a:spAutoFit/>
            </a:bodyPr>
            <a:lstStyle/>
            <a:p>
              <a:pPr algn="ctr"/>
              <a:r>
                <a:rPr lang="fr-FR" sz="2400" dirty="0" smtClean="0"/>
                <a:t>Table d’i-</a:t>
              </a:r>
              <a:r>
                <a:rPr lang="fr-FR" sz="2400" dirty="0" err="1" smtClean="0"/>
                <a:t>nodes</a:t>
              </a:r>
              <a:endParaRPr lang="fr-FR" sz="2400" dirty="0"/>
            </a:p>
          </p:txBody>
        </p:sp>
        <p:sp>
          <p:nvSpPr>
            <p:cNvPr id="13" name="ZoneTexte 12"/>
            <p:cNvSpPr txBox="1"/>
            <p:nvPr/>
          </p:nvSpPr>
          <p:spPr>
            <a:xfrm>
              <a:off x="1547664" y="5549170"/>
              <a:ext cx="6048672" cy="400110"/>
            </a:xfrm>
            <a:prstGeom prst="rect">
              <a:avLst/>
            </a:prstGeom>
            <a:noFill/>
          </p:spPr>
          <p:txBody>
            <a:bodyPr wrap="square" rtlCol="0">
              <a:spAutoFit/>
            </a:bodyPr>
            <a:lstStyle/>
            <a:p>
              <a:pPr algn="ctr"/>
              <a:r>
                <a:rPr lang="fr-FR" sz="2000" dirty="0" smtClean="0"/>
                <a:t>Espace dédié au contenu des fichiers et dossiers</a:t>
              </a:r>
              <a:endParaRPr lang="fr-FR" sz="2000" dirty="0"/>
            </a:p>
          </p:txBody>
        </p:sp>
        <p:grpSp>
          <p:nvGrpSpPr>
            <p:cNvPr id="36" name="Groupe 35"/>
            <p:cNvGrpSpPr/>
            <p:nvPr/>
          </p:nvGrpSpPr>
          <p:grpSpPr>
            <a:xfrm>
              <a:off x="3131840" y="2132856"/>
              <a:ext cx="432048" cy="751438"/>
              <a:chOff x="2411760" y="2132856"/>
              <a:chExt cx="432048" cy="751438"/>
            </a:xfrm>
          </p:grpSpPr>
          <p:cxnSp>
            <p:nvCxnSpPr>
              <p:cNvPr id="19" name="Connecteur droit avec flèche 18"/>
              <p:cNvCxnSpPr/>
              <p:nvPr/>
            </p:nvCxnSpPr>
            <p:spPr>
              <a:xfrm>
                <a:off x="2411760" y="2884294"/>
                <a:ext cx="4320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Connecteur droit 20"/>
              <p:cNvCxnSpPr/>
              <p:nvPr/>
            </p:nvCxnSpPr>
            <p:spPr>
              <a:xfrm flipV="1">
                <a:off x="2411760" y="2132856"/>
                <a:ext cx="0" cy="7514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Connecteur droit 22"/>
              <p:cNvCxnSpPr/>
              <p:nvPr/>
            </p:nvCxnSpPr>
            <p:spPr>
              <a:xfrm flipH="1">
                <a:off x="2411760" y="2132856"/>
                <a:ext cx="43204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Connecteur droit avec flèche 27"/>
            <p:cNvCxnSpPr/>
            <p:nvPr/>
          </p:nvCxnSpPr>
          <p:spPr>
            <a:xfrm flipH="1">
              <a:off x="6225776" y="3075851"/>
              <a:ext cx="362448" cy="11536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6740624" y="3075851"/>
              <a:ext cx="0" cy="11536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Connecteur droit avec flèche 32"/>
            <p:cNvCxnSpPr/>
            <p:nvPr/>
          </p:nvCxnSpPr>
          <p:spPr>
            <a:xfrm>
              <a:off x="6948264" y="3075851"/>
              <a:ext cx="288032" cy="11536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Connecteur droit avec flèche 38"/>
            <p:cNvCxnSpPr/>
            <p:nvPr/>
          </p:nvCxnSpPr>
          <p:spPr>
            <a:xfrm flipH="1">
              <a:off x="1882187" y="2227030"/>
              <a:ext cx="241541" cy="20024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Connecteur droit avec flèche 40"/>
            <p:cNvCxnSpPr/>
            <p:nvPr/>
          </p:nvCxnSpPr>
          <p:spPr>
            <a:xfrm>
              <a:off x="2276128" y="2227030"/>
              <a:ext cx="104274" cy="20024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ZoneTexte 44"/>
            <p:cNvSpPr txBox="1"/>
            <p:nvPr/>
          </p:nvSpPr>
          <p:spPr>
            <a:xfrm>
              <a:off x="1619672" y="1844824"/>
              <a:ext cx="1368152" cy="369332"/>
            </a:xfrm>
            <a:prstGeom prst="rect">
              <a:avLst/>
            </a:prstGeom>
            <a:noFill/>
          </p:spPr>
          <p:txBody>
            <a:bodyPr wrap="square" rtlCol="0">
              <a:spAutoFit/>
            </a:bodyPr>
            <a:lstStyle/>
            <a:p>
              <a:r>
                <a:rPr lang="fr-FR" dirty="0" smtClean="0"/>
                <a:t>(blocs libres)</a:t>
              </a:r>
              <a:endParaRPr lang="fr-FR" dirty="0"/>
            </a:p>
          </p:txBody>
        </p:sp>
        <p:sp>
          <p:nvSpPr>
            <p:cNvPr id="46" name="ZoneTexte 45"/>
            <p:cNvSpPr txBox="1"/>
            <p:nvPr/>
          </p:nvSpPr>
          <p:spPr>
            <a:xfrm>
              <a:off x="6012160" y="2699628"/>
              <a:ext cx="1656184" cy="369332"/>
            </a:xfrm>
            <a:prstGeom prst="rect">
              <a:avLst/>
            </a:prstGeom>
            <a:noFill/>
          </p:spPr>
          <p:txBody>
            <a:bodyPr wrap="square" rtlCol="0">
              <a:spAutoFit/>
            </a:bodyPr>
            <a:lstStyle/>
            <a:p>
              <a:r>
                <a:rPr lang="fr-FR" dirty="0" smtClean="0"/>
                <a:t>(blocs occupés)</a:t>
              </a:r>
              <a:endParaRPr lang="fr-FR" dirty="0"/>
            </a:p>
          </p:txBody>
        </p:sp>
        <p:sp>
          <p:nvSpPr>
            <p:cNvPr id="47" name="Rectangle 46"/>
            <p:cNvSpPr/>
            <p:nvPr/>
          </p:nvSpPr>
          <p:spPr>
            <a:xfrm>
              <a:off x="1706813" y="4302388"/>
              <a:ext cx="350748" cy="350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Rectangle 47"/>
            <p:cNvSpPr/>
            <p:nvPr/>
          </p:nvSpPr>
          <p:spPr>
            <a:xfrm>
              <a:off x="2205028" y="4302388"/>
              <a:ext cx="350748" cy="3507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53"/>
            <p:cNvSpPr/>
            <p:nvPr/>
          </p:nvSpPr>
          <p:spPr>
            <a:xfrm>
              <a:off x="6050402" y="4302388"/>
              <a:ext cx="350748" cy="35074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Rectangle 54"/>
            <p:cNvSpPr/>
            <p:nvPr/>
          </p:nvSpPr>
          <p:spPr>
            <a:xfrm>
              <a:off x="6548617" y="4302388"/>
              <a:ext cx="350748" cy="35074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7" name="Rectangle 56"/>
            <p:cNvSpPr/>
            <p:nvPr/>
          </p:nvSpPr>
          <p:spPr>
            <a:xfrm>
              <a:off x="7060922" y="4302388"/>
              <a:ext cx="350748" cy="350748"/>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59" name="Connecteur droit avec flèche 58"/>
            <p:cNvCxnSpPr/>
            <p:nvPr/>
          </p:nvCxnSpPr>
          <p:spPr>
            <a:xfrm rot="16200000" flipV="1">
              <a:off x="5166503" y="3488088"/>
              <a:ext cx="1547302" cy="432045"/>
            </a:xfrm>
            <a:prstGeom prst="curvedConnector3">
              <a:avLst>
                <a:gd name="adj1" fmla="val 44804"/>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7" name="ZoneTexte 66"/>
            <p:cNvSpPr txBox="1"/>
            <p:nvPr/>
          </p:nvSpPr>
          <p:spPr>
            <a:xfrm>
              <a:off x="4327026" y="4653136"/>
              <a:ext cx="2333206" cy="646331"/>
            </a:xfrm>
            <a:prstGeom prst="rect">
              <a:avLst/>
            </a:prstGeom>
            <a:noFill/>
          </p:spPr>
          <p:txBody>
            <a:bodyPr wrap="square" rtlCol="0">
              <a:spAutoFit/>
            </a:bodyPr>
            <a:lstStyle/>
            <a:p>
              <a:r>
                <a:rPr lang="fr-FR" dirty="0" smtClean="0"/>
                <a:t>(répertoire pointant vers d’autres fichiers)</a:t>
              </a:r>
              <a:endParaRPr lang="fr-FR" dirty="0"/>
            </a:p>
          </p:txBody>
        </p:sp>
      </p:grpSp>
      <p:sp>
        <p:nvSpPr>
          <p:cNvPr id="74" name="ZoneTexte 73"/>
          <p:cNvSpPr txBox="1"/>
          <p:nvPr/>
        </p:nvSpPr>
        <p:spPr>
          <a:xfrm>
            <a:off x="1634805" y="5939988"/>
            <a:ext cx="5889523" cy="369332"/>
          </a:xfrm>
          <a:prstGeom prst="rect">
            <a:avLst/>
          </a:prstGeom>
          <a:noFill/>
        </p:spPr>
        <p:txBody>
          <a:bodyPr wrap="square" rtlCol="0">
            <a:spAutoFit/>
          </a:bodyPr>
          <a:lstStyle/>
          <a:p>
            <a:r>
              <a:rPr lang="fr-FR" dirty="0" smtClean="0"/>
              <a:t>Partition contenant un système de fichiers compatible UNIX</a:t>
            </a:r>
            <a:endParaRPr lang="fr-FR" dirty="0"/>
          </a:p>
        </p:txBody>
      </p:sp>
    </p:spTree>
    <p:extLst>
      <p:ext uri="{BB962C8B-B14F-4D97-AF65-F5344CB8AC3E}">
        <p14:creationId xmlns:p14="http://schemas.microsoft.com/office/powerpoint/2010/main" val="226561432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a:xfrm>
            <a:off x="457200" y="1600200"/>
            <a:ext cx="8435280" cy="4525963"/>
          </a:xfrm>
        </p:spPr>
        <p:txBody>
          <a:bodyPr>
            <a:normAutofit/>
          </a:bodyPr>
          <a:lstStyle/>
          <a:p>
            <a:r>
              <a:rPr lang="fr-FR" sz="2800" dirty="0" smtClean="0"/>
              <a:t>Cas de la racine :	/</a:t>
            </a:r>
          </a:p>
          <a:p>
            <a:pPr lvl="1"/>
            <a:endParaRPr lang="fr-FR" sz="2400" dirty="0"/>
          </a:p>
          <a:p>
            <a:pPr lvl="1"/>
            <a:r>
              <a:rPr lang="fr-FR" sz="2400" dirty="0" smtClean="0"/>
              <a:t>/ est son propre père</a:t>
            </a:r>
          </a:p>
          <a:p>
            <a:pPr lvl="1"/>
            <a:r>
              <a:rPr lang="fr-FR" sz="2400" dirty="0" smtClean="0"/>
              <a:t>Tous les autres dossiers ont un parent différent d’</a:t>
            </a:r>
            <a:r>
              <a:rPr lang="fr-FR" sz="2400" dirty="0" err="1" smtClean="0"/>
              <a:t>eux-même</a:t>
            </a:r>
            <a:endParaRPr lang="fr-FR" sz="2400" dirty="0"/>
          </a:p>
        </p:txBody>
      </p:sp>
      <p:sp>
        <p:nvSpPr>
          <p:cNvPr id="2" name="Titre 1"/>
          <p:cNvSpPr>
            <a:spLocks noGrp="1"/>
          </p:cNvSpPr>
          <p:nvPr>
            <p:ph type="title"/>
          </p:nvPr>
        </p:nvSpPr>
        <p:spPr/>
        <p:txBody>
          <a:bodyPr/>
          <a:lstStyle/>
          <a:p>
            <a:r>
              <a:rPr lang="fr-FR" dirty="0" smtClean="0"/>
              <a:t>Fichiers : système de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78</a:t>
            </a:fld>
            <a:endParaRPr lang="fr-BE" dirty="0"/>
          </a:p>
        </p:txBody>
      </p:sp>
      <p:grpSp>
        <p:nvGrpSpPr>
          <p:cNvPr id="24" name="Groupe 23"/>
          <p:cNvGrpSpPr/>
          <p:nvPr/>
        </p:nvGrpSpPr>
        <p:grpSpPr>
          <a:xfrm>
            <a:off x="3419872" y="3861048"/>
            <a:ext cx="2376264" cy="2265424"/>
            <a:chOff x="3707904" y="3323816"/>
            <a:chExt cx="2376264" cy="2265424"/>
          </a:xfrm>
        </p:grpSpPr>
        <p:sp>
          <p:nvSpPr>
            <p:cNvPr id="9" name="Rectangle 8"/>
            <p:cNvSpPr/>
            <p:nvPr/>
          </p:nvSpPr>
          <p:spPr>
            <a:xfrm>
              <a:off x="4283968" y="3717032"/>
              <a:ext cx="1800200" cy="18722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r>
                <a:rPr lang="fr-FR" dirty="0" smtClean="0">
                  <a:solidFill>
                    <a:schemeClr val="tx1"/>
                  </a:solidFill>
                </a:rPr>
                <a:t>0	.</a:t>
              </a:r>
            </a:p>
            <a:p>
              <a:r>
                <a:rPr lang="fr-FR" dirty="0" smtClean="0">
                  <a:solidFill>
                    <a:schemeClr val="tx1"/>
                  </a:solidFill>
                </a:rPr>
                <a:t>0	..</a:t>
              </a:r>
            </a:p>
            <a:p>
              <a:r>
                <a:rPr lang="fr-FR" dirty="0" smtClean="0">
                  <a:solidFill>
                    <a:schemeClr val="tx1"/>
                  </a:solidFill>
                </a:rPr>
                <a:t>1	bin</a:t>
              </a:r>
              <a:br>
                <a:rPr lang="fr-FR" dirty="0" smtClean="0">
                  <a:solidFill>
                    <a:schemeClr val="tx1"/>
                  </a:solidFill>
                </a:rPr>
              </a:br>
              <a:r>
                <a:rPr lang="fr-FR" dirty="0" smtClean="0">
                  <a:solidFill>
                    <a:schemeClr val="tx1"/>
                  </a:solidFill>
                </a:rPr>
                <a:t>2	</a:t>
              </a:r>
              <a:r>
                <a:rPr lang="fr-FR" dirty="0" err="1" smtClean="0">
                  <a:solidFill>
                    <a:schemeClr val="tx1"/>
                  </a:solidFill>
                </a:rPr>
                <a:t>etc</a:t>
              </a:r>
              <a:r>
                <a:rPr lang="fr-FR" dirty="0" smtClean="0">
                  <a:solidFill>
                    <a:schemeClr val="tx1"/>
                  </a:solidFill>
                </a:rPr>
                <a:t/>
              </a:r>
              <a:br>
                <a:rPr lang="fr-FR" dirty="0" smtClean="0">
                  <a:solidFill>
                    <a:schemeClr val="tx1"/>
                  </a:solidFill>
                </a:rPr>
              </a:br>
              <a:r>
                <a:rPr lang="fr-FR" dirty="0" smtClean="0">
                  <a:solidFill>
                    <a:schemeClr val="tx1"/>
                  </a:solidFill>
                </a:rPr>
                <a:t>3	</a:t>
              </a:r>
              <a:r>
                <a:rPr lang="fr-FR" dirty="0" err="1" smtClean="0">
                  <a:solidFill>
                    <a:schemeClr val="tx1"/>
                  </a:solidFill>
                </a:rPr>
                <a:t>usr</a:t>
              </a:r>
              <a:r>
                <a:rPr lang="fr-FR" dirty="0" smtClean="0">
                  <a:solidFill>
                    <a:schemeClr val="tx1"/>
                  </a:solidFill>
                </a:rPr>
                <a:t/>
              </a:r>
              <a:br>
                <a:rPr lang="fr-FR" dirty="0" smtClean="0">
                  <a:solidFill>
                    <a:schemeClr val="tx1"/>
                  </a:solidFill>
                </a:rPr>
              </a:br>
              <a:r>
                <a:rPr lang="fr-FR" dirty="0" smtClean="0">
                  <a:solidFill>
                    <a:schemeClr val="tx1"/>
                  </a:solidFill>
                </a:rPr>
                <a:t>…	…</a:t>
              </a:r>
            </a:p>
          </p:txBody>
        </p:sp>
        <p:sp>
          <p:nvSpPr>
            <p:cNvPr id="11" name="ZoneTexte 10"/>
            <p:cNvSpPr txBox="1"/>
            <p:nvPr/>
          </p:nvSpPr>
          <p:spPr>
            <a:xfrm>
              <a:off x="4590002" y="3323816"/>
              <a:ext cx="1188132" cy="369332"/>
            </a:xfrm>
            <a:prstGeom prst="rect">
              <a:avLst/>
            </a:prstGeom>
            <a:noFill/>
          </p:spPr>
          <p:txBody>
            <a:bodyPr wrap="square" rtlCol="0">
              <a:spAutoFit/>
            </a:bodyPr>
            <a:lstStyle/>
            <a:p>
              <a:r>
                <a:rPr lang="fr-FR" dirty="0" smtClean="0"/>
                <a:t>i-</a:t>
              </a:r>
              <a:r>
                <a:rPr lang="fr-FR" dirty="0" err="1" smtClean="0"/>
                <a:t>node</a:t>
              </a:r>
              <a:r>
                <a:rPr lang="fr-FR" dirty="0" smtClean="0"/>
                <a:t> 0</a:t>
              </a:r>
              <a:endParaRPr lang="fr-FR" dirty="0"/>
            </a:p>
          </p:txBody>
        </p:sp>
        <p:grpSp>
          <p:nvGrpSpPr>
            <p:cNvPr id="23" name="Groupe 22"/>
            <p:cNvGrpSpPr/>
            <p:nvPr/>
          </p:nvGrpSpPr>
          <p:grpSpPr>
            <a:xfrm>
              <a:off x="3707904" y="3501008"/>
              <a:ext cx="936104" cy="731366"/>
              <a:chOff x="3707904" y="3501008"/>
              <a:chExt cx="936104" cy="731366"/>
            </a:xfrm>
          </p:grpSpPr>
          <p:cxnSp>
            <p:nvCxnSpPr>
              <p:cNvPr id="15" name="Connecteur droit 14"/>
              <p:cNvCxnSpPr/>
              <p:nvPr/>
            </p:nvCxnSpPr>
            <p:spPr>
              <a:xfrm flipH="1">
                <a:off x="3707904" y="4232373"/>
                <a:ext cx="6480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Connecteur droit 16"/>
              <p:cNvCxnSpPr/>
              <p:nvPr/>
            </p:nvCxnSpPr>
            <p:spPr>
              <a:xfrm flipH="1">
                <a:off x="3707904" y="3933056"/>
                <a:ext cx="6480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necteur droit 17"/>
              <p:cNvCxnSpPr/>
              <p:nvPr/>
            </p:nvCxnSpPr>
            <p:spPr>
              <a:xfrm flipV="1">
                <a:off x="3707904" y="3501008"/>
                <a:ext cx="0" cy="7313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p:nvPr/>
            </p:nvCxnSpPr>
            <p:spPr>
              <a:xfrm>
                <a:off x="3707904" y="3501008"/>
                <a:ext cx="93610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6197821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manipulation</a:t>
            </a:r>
            <a:endParaRPr lang="fr-FR" dirty="0"/>
          </a:p>
        </p:txBody>
      </p:sp>
      <p:sp>
        <p:nvSpPr>
          <p:cNvPr id="3" name="Espace réservé du contenu 2"/>
          <p:cNvSpPr>
            <a:spLocks noGrp="1"/>
          </p:cNvSpPr>
          <p:nvPr>
            <p:ph idx="1"/>
          </p:nvPr>
        </p:nvSpPr>
        <p:spPr/>
        <p:txBody>
          <a:bodyPr>
            <a:normAutofit/>
          </a:bodyPr>
          <a:lstStyle/>
          <a:p>
            <a:r>
              <a:rPr lang="fr-FR" dirty="0" smtClean="0"/>
              <a:t>Plusieurs </a:t>
            </a:r>
            <a:r>
              <a:rPr lang="fr-FR" dirty="0" err="1" smtClean="0"/>
              <a:t>syscalls</a:t>
            </a:r>
            <a:r>
              <a:rPr lang="fr-FR" dirty="0" smtClean="0"/>
              <a:t> permettent de manipuler les fichiers</a:t>
            </a:r>
            <a:r>
              <a:rPr lang="fr-FR" dirty="0"/>
              <a:t> </a:t>
            </a:r>
            <a:r>
              <a:rPr lang="fr-FR" dirty="0" smtClean="0"/>
              <a:t>:</a:t>
            </a:r>
          </a:p>
          <a:p>
            <a:endParaRPr lang="fr-FR" dirty="0" smtClean="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79</a:t>
            </a:fld>
            <a:endParaRPr lang="fr-BE"/>
          </a:p>
        </p:txBody>
      </p:sp>
      <p:graphicFrame>
        <p:nvGraphicFramePr>
          <p:cNvPr id="7" name="Tableau 6"/>
          <p:cNvGraphicFramePr>
            <a:graphicFrameLocks noGrp="1"/>
          </p:cNvGraphicFramePr>
          <p:nvPr>
            <p:extLst>
              <p:ext uri="{D42A27DB-BD31-4B8C-83A1-F6EECF244321}">
                <p14:modId xmlns:p14="http://schemas.microsoft.com/office/powerpoint/2010/main" val="1064168545"/>
              </p:ext>
            </p:extLst>
          </p:nvPr>
        </p:nvGraphicFramePr>
        <p:xfrm>
          <a:off x="1043608" y="2852936"/>
          <a:ext cx="7056784" cy="3312366"/>
        </p:xfrm>
        <a:graphic>
          <a:graphicData uri="http://schemas.openxmlformats.org/drawingml/2006/table">
            <a:tbl>
              <a:tblPr firstRow="1" bandRow="1">
                <a:tableStyleId>{5940675A-B579-460E-94D1-54222C63F5DA}</a:tableStyleId>
              </a:tblPr>
              <a:tblGrid>
                <a:gridCol w="1000285"/>
                <a:gridCol w="6056499"/>
              </a:tblGrid>
              <a:tr h="552061">
                <a:tc>
                  <a:txBody>
                    <a:bodyPr/>
                    <a:lstStyle/>
                    <a:p>
                      <a:pPr algn="ctr"/>
                      <a:r>
                        <a:rPr lang="fr-FR" b="1" dirty="0" smtClean="0"/>
                        <a:t>open</a:t>
                      </a:r>
                      <a:endParaRPr lang="fr-FR" b="1" dirty="0"/>
                    </a:p>
                  </a:txBody>
                  <a:tcPr anchor="ctr"/>
                </a:tc>
                <a:tc>
                  <a:txBody>
                    <a:bodyPr/>
                    <a:lstStyle/>
                    <a:p>
                      <a:pPr algn="ctr"/>
                      <a:r>
                        <a:rPr lang="fr-FR" dirty="0" smtClean="0"/>
                        <a:t>Ouvre ou crée</a:t>
                      </a:r>
                      <a:r>
                        <a:rPr lang="fr-FR" baseline="0" dirty="0" smtClean="0"/>
                        <a:t> un fichier en lecture, écriture, ou les 2</a:t>
                      </a:r>
                      <a:endParaRPr lang="fr-FR" dirty="0"/>
                    </a:p>
                  </a:txBody>
                  <a:tcPr anchor="ctr"/>
                </a:tc>
              </a:tr>
              <a:tr h="552061">
                <a:tc>
                  <a:txBody>
                    <a:bodyPr/>
                    <a:lstStyle/>
                    <a:p>
                      <a:pPr algn="ctr"/>
                      <a:r>
                        <a:rPr lang="fr-FR" b="1" dirty="0" err="1" smtClean="0"/>
                        <a:t>read</a:t>
                      </a:r>
                      <a:endParaRPr lang="fr-FR" b="1" dirty="0"/>
                    </a:p>
                  </a:txBody>
                  <a:tcPr anchor="ctr"/>
                </a:tc>
                <a:tc>
                  <a:txBody>
                    <a:bodyPr/>
                    <a:lstStyle/>
                    <a:p>
                      <a:pPr algn="ctr"/>
                      <a:r>
                        <a:rPr lang="fr-FR" dirty="0" smtClean="0"/>
                        <a:t>Lit un fichier/Extrait</a:t>
                      </a:r>
                      <a:r>
                        <a:rPr lang="fr-FR" baseline="0" dirty="0" smtClean="0"/>
                        <a:t> des octets vers un buffer</a:t>
                      </a:r>
                      <a:endParaRPr lang="fr-FR" dirty="0"/>
                    </a:p>
                  </a:txBody>
                  <a:tcPr anchor="ctr"/>
                </a:tc>
              </a:tr>
              <a:tr h="552061">
                <a:tc>
                  <a:txBody>
                    <a:bodyPr/>
                    <a:lstStyle/>
                    <a:p>
                      <a:pPr algn="ctr"/>
                      <a:r>
                        <a:rPr lang="fr-FR" b="1" dirty="0" err="1" smtClean="0"/>
                        <a:t>write</a:t>
                      </a:r>
                      <a:endParaRPr lang="fr-FR" b="1" dirty="0"/>
                    </a:p>
                  </a:txBody>
                  <a:tcPr anchor="ctr"/>
                </a:tc>
                <a:tc>
                  <a:txBody>
                    <a:bodyPr/>
                    <a:lstStyle/>
                    <a:p>
                      <a:pPr algn="ctr"/>
                      <a:r>
                        <a:rPr lang="fr-FR" dirty="0" smtClean="0"/>
                        <a:t>Écrit</a:t>
                      </a:r>
                      <a:r>
                        <a:rPr lang="fr-FR" baseline="0" dirty="0" smtClean="0"/>
                        <a:t> un fichier/Inscrit des octets depuis un buffer</a:t>
                      </a:r>
                      <a:endParaRPr lang="fr-FR" dirty="0"/>
                    </a:p>
                  </a:txBody>
                  <a:tcPr anchor="ctr"/>
                </a:tc>
              </a:tr>
              <a:tr h="552061">
                <a:tc>
                  <a:txBody>
                    <a:bodyPr/>
                    <a:lstStyle/>
                    <a:p>
                      <a:pPr algn="ctr"/>
                      <a:r>
                        <a:rPr lang="fr-FR" b="1" dirty="0" smtClean="0"/>
                        <a:t>close</a:t>
                      </a:r>
                      <a:endParaRPr lang="fr-FR" b="1" dirty="0"/>
                    </a:p>
                  </a:txBody>
                  <a:tcPr anchor="ctr"/>
                </a:tc>
                <a:tc>
                  <a:txBody>
                    <a:bodyPr/>
                    <a:lstStyle/>
                    <a:p>
                      <a:pPr algn="ctr"/>
                      <a:r>
                        <a:rPr lang="fr-FR" dirty="0" smtClean="0"/>
                        <a:t>Ferme un fichier</a:t>
                      </a:r>
                      <a:endParaRPr lang="fr-FR" dirty="0"/>
                    </a:p>
                  </a:txBody>
                  <a:tcPr anchor="ctr"/>
                </a:tc>
              </a:tr>
              <a:tr h="552061">
                <a:tc>
                  <a:txBody>
                    <a:bodyPr/>
                    <a:lstStyle/>
                    <a:p>
                      <a:pPr algn="ctr"/>
                      <a:r>
                        <a:rPr lang="fr-FR" b="1" dirty="0" err="1" smtClean="0"/>
                        <a:t>lseek</a:t>
                      </a:r>
                      <a:endParaRPr lang="fr-FR" b="1" dirty="0"/>
                    </a:p>
                  </a:txBody>
                  <a:tcPr anchor="ctr"/>
                </a:tc>
                <a:tc>
                  <a:txBody>
                    <a:bodyPr/>
                    <a:lstStyle/>
                    <a:p>
                      <a:pPr algn="ctr"/>
                      <a:r>
                        <a:rPr lang="fr-FR" dirty="0" smtClean="0"/>
                        <a:t>Déplace le pointeur de</a:t>
                      </a:r>
                      <a:r>
                        <a:rPr lang="fr-FR" baseline="0" dirty="0" smtClean="0"/>
                        <a:t> lecture/écriture dans le fichier</a:t>
                      </a:r>
                      <a:endParaRPr lang="fr-FR" dirty="0"/>
                    </a:p>
                  </a:txBody>
                  <a:tcPr anchor="ctr"/>
                </a:tc>
              </a:tr>
              <a:tr h="552061">
                <a:tc>
                  <a:txBody>
                    <a:bodyPr/>
                    <a:lstStyle/>
                    <a:p>
                      <a:pPr algn="ctr"/>
                      <a:r>
                        <a:rPr lang="fr-FR" b="1" dirty="0" smtClean="0"/>
                        <a:t>stat</a:t>
                      </a:r>
                      <a:endParaRPr lang="fr-FR" b="1" dirty="0"/>
                    </a:p>
                  </a:txBody>
                  <a:tcPr anchor="ctr"/>
                </a:tc>
                <a:tc>
                  <a:txBody>
                    <a:bodyPr/>
                    <a:lstStyle/>
                    <a:p>
                      <a:pPr algn="ctr"/>
                      <a:r>
                        <a:rPr lang="fr-FR" dirty="0" smtClean="0"/>
                        <a:t>Obtient</a:t>
                      </a:r>
                      <a:r>
                        <a:rPr lang="fr-FR" baseline="0" dirty="0" smtClean="0"/>
                        <a:t> les informations du fichier (infos de l’i-</a:t>
                      </a:r>
                      <a:r>
                        <a:rPr lang="fr-FR" baseline="0" dirty="0" err="1" smtClean="0"/>
                        <a:t>node</a:t>
                      </a:r>
                      <a:r>
                        <a:rPr lang="fr-FR" baseline="0" dirty="0" smtClean="0"/>
                        <a:t>)</a:t>
                      </a:r>
                      <a:endParaRPr lang="fr-FR" dirty="0"/>
                    </a:p>
                  </a:txBody>
                  <a:tcPr anchor="ctr"/>
                </a:tc>
              </a:tr>
            </a:tbl>
          </a:graphicData>
        </a:graphic>
      </p:graphicFrame>
    </p:spTree>
    <p:extLst>
      <p:ext uri="{BB962C8B-B14F-4D97-AF65-F5344CB8AC3E}">
        <p14:creationId xmlns:p14="http://schemas.microsoft.com/office/powerpoint/2010/main" val="1162142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a:xfrm>
            <a:off x="395536" y="1600200"/>
            <a:ext cx="8352928" cy="4525963"/>
          </a:xfrm>
        </p:spPr>
        <p:txBody>
          <a:bodyPr anchor="ctr"/>
          <a:lstStyle/>
          <a:p>
            <a:pPr marL="0" indent="0" algn="ctr">
              <a:buNone/>
            </a:pPr>
            <a:r>
              <a:rPr lang="fr-FR" i="1" dirty="0"/>
              <a:t>Comment </a:t>
            </a:r>
            <a:r>
              <a:rPr lang="fr-FR" i="1" dirty="0" smtClean="0"/>
              <a:t>faire cohabiter plusieurs programmes ?</a:t>
            </a:r>
          </a:p>
          <a:p>
            <a:pPr marL="0" indent="0" algn="ctr">
              <a:buNone/>
            </a:pPr>
            <a:endParaRPr lang="fr-FR" dirty="0"/>
          </a:p>
          <a:p>
            <a:pPr marL="0" indent="0" algn="ctr">
              <a:buNone/>
            </a:pPr>
            <a:r>
              <a:rPr lang="fr-FR" dirty="0" smtClean="0"/>
              <a:t>…on ne le permet pas…</a:t>
            </a:r>
          </a:p>
          <a:p>
            <a:pPr marL="0" indent="0" algn="ctr">
              <a:buNone/>
            </a:pPr>
            <a:endParaRPr lang="fr-FR" dirty="0"/>
          </a:p>
          <a:p>
            <a:pPr marL="0" indent="0" algn="ctr">
              <a:buNone/>
            </a:pPr>
            <a:r>
              <a:rPr lang="fr-FR" dirty="0" smtClean="0"/>
              <a:t>…ou…</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a:t>
            </a:fld>
            <a:endParaRPr lang="fr-BE"/>
          </a:p>
        </p:txBody>
      </p:sp>
    </p:spTree>
    <p:extLst>
      <p:ext uri="{BB962C8B-B14F-4D97-AF65-F5344CB8AC3E}">
        <p14:creationId xmlns:p14="http://schemas.microsoft.com/office/powerpoint/2010/main" val="314758659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manipulation</a:t>
            </a:r>
            <a:endParaRPr lang="fr-FR" dirty="0"/>
          </a:p>
        </p:txBody>
      </p:sp>
      <p:sp>
        <p:nvSpPr>
          <p:cNvPr id="3" name="Espace réservé du contenu 2"/>
          <p:cNvSpPr>
            <a:spLocks noGrp="1"/>
          </p:cNvSpPr>
          <p:nvPr>
            <p:ph idx="1"/>
          </p:nvPr>
        </p:nvSpPr>
        <p:spPr/>
        <p:txBody>
          <a:bodyPr>
            <a:normAutofit/>
          </a:bodyPr>
          <a:lstStyle/>
          <a:p>
            <a:r>
              <a:rPr lang="fr-FR" dirty="0" smtClean="0"/>
              <a:t>Plusieurs programmes (s’appuyant sur les </a:t>
            </a:r>
            <a:r>
              <a:rPr lang="fr-FR" dirty="0" err="1" smtClean="0"/>
              <a:t>syscalls</a:t>
            </a:r>
            <a:r>
              <a:rPr lang="fr-FR" dirty="0" smtClean="0"/>
              <a:t>) permettent de manipuler les fichiers :</a:t>
            </a:r>
          </a:p>
          <a:p>
            <a:endParaRPr lang="fr-FR" dirty="0" smtClean="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80</a:t>
            </a:fld>
            <a:endParaRPr lang="fr-BE"/>
          </a:p>
        </p:txBody>
      </p:sp>
      <p:graphicFrame>
        <p:nvGraphicFramePr>
          <p:cNvPr id="7" name="Tableau 6"/>
          <p:cNvGraphicFramePr>
            <a:graphicFrameLocks noGrp="1"/>
          </p:cNvGraphicFramePr>
          <p:nvPr>
            <p:extLst>
              <p:ext uri="{D42A27DB-BD31-4B8C-83A1-F6EECF244321}">
                <p14:modId xmlns:p14="http://schemas.microsoft.com/office/powerpoint/2010/main" val="2887205361"/>
              </p:ext>
            </p:extLst>
          </p:nvPr>
        </p:nvGraphicFramePr>
        <p:xfrm>
          <a:off x="1043608" y="2852936"/>
          <a:ext cx="7056784" cy="3312366"/>
        </p:xfrm>
        <a:graphic>
          <a:graphicData uri="http://schemas.openxmlformats.org/drawingml/2006/table">
            <a:tbl>
              <a:tblPr firstRow="1" bandRow="1">
                <a:tableStyleId>{5940675A-B579-460E-94D1-54222C63F5DA}</a:tableStyleId>
              </a:tblPr>
              <a:tblGrid>
                <a:gridCol w="1000285"/>
                <a:gridCol w="6056499"/>
              </a:tblGrid>
              <a:tr h="552061">
                <a:tc>
                  <a:txBody>
                    <a:bodyPr/>
                    <a:lstStyle/>
                    <a:p>
                      <a:pPr algn="ctr"/>
                      <a:r>
                        <a:rPr lang="fr-FR" b="1" dirty="0" err="1" smtClean="0"/>
                        <a:t>ls</a:t>
                      </a:r>
                      <a:endParaRPr lang="fr-FR" b="1" dirty="0"/>
                    </a:p>
                  </a:txBody>
                  <a:tcPr anchor="ctr"/>
                </a:tc>
                <a:tc>
                  <a:txBody>
                    <a:bodyPr/>
                    <a:lstStyle/>
                    <a:p>
                      <a:pPr algn="ctr"/>
                      <a:r>
                        <a:rPr lang="fr-FR" dirty="0" smtClean="0"/>
                        <a:t>Liste les fichiers et</a:t>
                      </a:r>
                      <a:r>
                        <a:rPr lang="fr-FR" baseline="0" dirty="0" smtClean="0"/>
                        <a:t> dossiers</a:t>
                      </a:r>
                      <a:endParaRPr lang="fr-FR" dirty="0"/>
                    </a:p>
                  </a:txBody>
                  <a:tcPr anchor="ctr"/>
                </a:tc>
              </a:tr>
              <a:tr h="552061">
                <a:tc>
                  <a:txBody>
                    <a:bodyPr/>
                    <a:lstStyle/>
                    <a:p>
                      <a:pPr algn="ctr"/>
                      <a:r>
                        <a:rPr lang="fr-FR" b="1" dirty="0" err="1" smtClean="0"/>
                        <a:t>cp</a:t>
                      </a:r>
                      <a:endParaRPr lang="fr-FR" b="1" dirty="0"/>
                    </a:p>
                  </a:txBody>
                  <a:tcPr anchor="ctr"/>
                </a:tc>
                <a:tc>
                  <a:txBody>
                    <a:bodyPr/>
                    <a:lstStyle/>
                    <a:p>
                      <a:pPr algn="ctr"/>
                      <a:r>
                        <a:rPr lang="fr-FR" dirty="0" smtClean="0"/>
                        <a:t>Copie un/des</a:t>
                      </a:r>
                      <a:r>
                        <a:rPr lang="fr-FR" baseline="0" dirty="0" smtClean="0"/>
                        <a:t> fichiers ou dossiers</a:t>
                      </a:r>
                      <a:endParaRPr lang="fr-FR" dirty="0"/>
                    </a:p>
                  </a:txBody>
                  <a:tcPr anchor="ctr"/>
                </a:tc>
              </a:tr>
              <a:tr h="552061">
                <a:tc>
                  <a:txBody>
                    <a:bodyPr/>
                    <a:lstStyle/>
                    <a:p>
                      <a:pPr algn="ctr"/>
                      <a:r>
                        <a:rPr lang="fr-FR" b="1" dirty="0" err="1" smtClean="0"/>
                        <a:t>rm</a:t>
                      </a:r>
                      <a:endParaRPr lang="fr-FR" b="1" dirty="0"/>
                    </a:p>
                  </a:txBody>
                  <a:tcPr anchor="ctr"/>
                </a:tc>
                <a:tc>
                  <a:txBody>
                    <a:bodyPr/>
                    <a:lstStyle/>
                    <a:p>
                      <a:pPr algn="ctr"/>
                      <a:r>
                        <a:rPr lang="fr-FR" dirty="0" smtClean="0"/>
                        <a:t>Supprimer un/des fichiers ou dossiers</a:t>
                      </a:r>
                      <a:endParaRPr lang="fr-FR" dirty="0"/>
                    </a:p>
                  </a:txBody>
                  <a:tcPr anchor="ctr"/>
                </a:tc>
              </a:tr>
              <a:tr h="552061">
                <a:tc>
                  <a:txBody>
                    <a:bodyPr/>
                    <a:lstStyle/>
                    <a:p>
                      <a:pPr algn="ctr"/>
                      <a:r>
                        <a:rPr lang="fr-FR" b="1" dirty="0" smtClean="0"/>
                        <a:t>mv</a:t>
                      </a:r>
                      <a:endParaRPr lang="fr-FR" b="1" dirty="0"/>
                    </a:p>
                  </a:txBody>
                  <a:tcPr anchor="ctr"/>
                </a:tc>
                <a:tc>
                  <a:txBody>
                    <a:bodyPr/>
                    <a:lstStyle/>
                    <a:p>
                      <a:pPr algn="ctr"/>
                      <a:r>
                        <a:rPr lang="fr-FR" dirty="0" smtClean="0"/>
                        <a:t>Déplace</a:t>
                      </a:r>
                      <a:r>
                        <a:rPr lang="fr-FR" baseline="0" dirty="0" smtClean="0"/>
                        <a:t> un/des fichiers ou dossiers</a:t>
                      </a:r>
                      <a:endParaRPr lang="fr-FR" dirty="0"/>
                    </a:p>
                  </a:txBody>
                  <a:tcPr anchor="ctr"/>
                </a:tc>
              </a:tr>
              <a:tr h="552061">
                <a:tc>
                  <a:txBody>
                    <a:bodyPr/>
                    <a:lstStyle/>
                    <a:p>
                      <a:pPr algn="ctr"/>
                      <a:r>
                        <a:rPr lang="fr-FR" b="1" dirty="0" err="1" smtClean="0"/>
                        <a:t>mkdir</a:t>
                      </a:r>
                      <a:endParaRPr lang="fr-FR" b="1" dirty="0"/>
                    </a:p>
                  </a:txBody>
                  <a:tcPr anchor="ctr"/>
                </a:tc>
                <a:tc>
                  <a:txBody>
                    <a:bodyPr/>
                    <a:lstStyle/>
                    <a:p>
                      <a:pPr algn="ctr"/>
                      <a:r>
                        <a:rPr lang="fr-FR" dirty="0" smtClean="0"/>
                        <a:t>Créer un/des dossiers</a:t>
                      </a:r>
                      <a:endParaRPr lang="fr-FR" dirty="0"/>
                    </a:p>
                  </a:txBody>
                  <a:tcPr anchor="ctr"/>
                </a:tc>
              </a:tr>
              <a:tr h="552061">
                <a:tc>
                  <a:txBody>
                    <a:bodyPr/>
                    <a:lstStyle/>
                    <a:p>
                      <a:pPr algn="ctr"/>
                      <a:r>
                        <a:rPr lang="fr-FR" b="1" dirty="0" err="1" smtClean="0"/>
                        <a:t>rmdir</a:t>
                      </a:r>
                      <a:endParaRPr lang="fr-FR" b="1" dirty="0"/>
                    </a:p>
                  </a:txBody>
                  <a:tcPr anchor="ctr"/>
                </a:tc>
                <a:tc>
                  <a:txBody>
                    <a:bodyPr/>
                    <a:lstStyle/>
                    <a:p>
                      <a:pPr algn="ctr"/>
                      <a:r>
                        <a:rPr lang="fr-FR" dirty="0" smtClean="0"/>
                        <a:t>Supprime</a:t>
                      </a:r>
                      <a:r>
                        <a:rPr lang="fr-FR" baseline="0" dirty="0" smtClean="0"/>
                        <a:t> un/des dossiers</a:t>
                      </a:r>
                      <a:endParaRPr lang="fr-FR" dirty="0"/>
                    </a:p>
                  </a:txBody>
                  <a:tcPr anchor="ctr"/>
                </a:tc>
              </a:tr>
            </a:tbl>
          </a:graphicData>
        </a:graphic>
      </p:graphicFrame>
      <p:sp>
        <p:nvSpPr>
          <p:cNvPr id="8" name="ZoneTexte 7"/>
          <p:cNvSpPr txBox="1"/>
          <p:nvPr/>
        </p:nvSpPr>
        <p:spPr>
          <a:xfrm>
            <a:off x="1043608" y="6156012"/>
            <a:ext cx="2088232" cy="369332"/>
          </a:xfrm>
          <a:prstGeom prst="rect">
            <a:avLst/>
          </a:prstGeom>
          <a:noFill/>
        </p:spPr>
        <p:txBody>
          <a:bodyPr wrap="square" rtlCol="0">
            <a:spAutoFit/>
          </a:bodyPr>
          <a:lstStyle/>
          <a:p>
            <a:r>
              <a:rPr lang="fr-FR" dirty="0" smtClean="0"/>
              <a:t>Liste non exhaustive</a:t>
            </a:r>
            <a:endParaRPr lang="fr-FR" dirty="0"/>
          </a:p>
        </p:txBody>
      </p:sp>
    </p:spTree>
    <p:extLst>
      <p:ext uri="{BB962C8B-B14F-4D97-AF65-F5344CB8AC3E}">
        <p14:creationId xmlns:p14="http://schemas.microsoft.com/office/powerpoint/2010/main" val="412668307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types de fichiers</a:t>
            </a:r>
            <a:endParaRPr lang="fr-FR" dirty="0"/>
          </a:p>
        </p:txBody>
      </p:sp>
      <p:sp>
        <p:nvSpPr>
          <p:cNvPr id="3" name="Espace réservé du contenu 2"/>
          <p:cNvSpPr>
            <a:spLocks noGrp="1"/>
          </p:cNvSpPr>
          <p:nvPr>
            <p:ph idx="1"/>
          </p:nvPr>
        </p:nvSpPr>
        <p:spPr>
          <a:xfrm>
            <a:off x="251520" y="1600200"/>
            <a:ext cx="8640960" cy="4781128"/>
          </a:xfrm>
        </p:spPr>
        <p:txBody>
          <a:bodyPr>
            <a:normAutofit fontScale="77500" lnSpcReduction="20000"/>
          </a:bodyPr>
          <a:lstStyle/>
          <a:p>
            <a:r>
              <a:rPr lang="fr-FR" b="1" dirty="0" smtClean="0"/>
              <a:t>Fichiers Ordinaires</a:t>
            </a:r>
            <a:r>
              <a:rPr lang="fr-FR" dirty="0" smtClean="0"/>
              <a:t> : les fichiers contenant des données, du texte, ou des programmes exécutables</a:t>
            </a:r>
          </a:p>
          <a:p>
            <a:endParaRPr lang="fr-FR" dirty="0"/>
          </a:p>
          <a:p>
            <a:r>
              <a:rPr lang="fr-FR" b="1" dirty="0" smtClean="0"/>
              <a:t>Fichiers Spéciaux</a:t>
            </a:r>
            <a:r>
              <a:rPr lang="fr-FR" dirty="0" smtClean="0"/>
              <a:t> : les périphériques, les tubes/pipes, ou IPC</a:t>
            </a:r>
          </a:p>
          <a:p>
            <a:pPr lvl="1"/>
            <a:r>
              <a:rPr lang="fr-FR" dirty="0" smtClean="0"/>
              <a:t>Mode caractère : E/S réalisées caractère par caractère (terminaux, imprimantes, …)</a:t>
            </a:r>
          </a:p>
          <a:p>
            <a:pPr lvl="1"/>
            <a:r>
              <a:rPr lang="fr-FR" dirty="0" smtClean="0"/>
              <a:t>Mode bloc : E/S réalisées par blocs de caractères (disques, …)</a:t>
            </a:r>
          </a:p>
          <a:p>
            <a:endParaRPr lang="fr-FR" dirty="0"/>
          </a:p>
          <a:p>
            <a:r>
              <a:rPr lang="fr-FR" b="1" dirty="0" smtClean="0"/>
              <a:t>Répertoires</a:t>
            </a:r>
            <a:r>
              <a:rPr lang="fr-FR" dirty="0" smtClean="0"/>
              <a:t> : contiennent les couples (i-</a:t>
            </a:r>
            <a:r>
              <a:rPr lang="fr-FR" dirty="0" err="1" smtClean="0"/>
              <a:t>node</a:t>
            </a:r>
            <a:r>
              <a:rPr lang="fr-FR" dirty="0" smtClean="0"/>
              <a:t>, nom de fichier)</a:t>
            </a:r>
          </a:p>
          <a:p>
            <a:pPr lvl="1"/>
            <a:r>
              <a:rPr lang="fr-FR" dirty="0" smtClean="0"/>
              <a:t>Création, modification, lecture, </a:t>
            </a:r>
            <a:r>
              <a:rPr lang="fr-FR" dirty="0"/>
              <a:t>effacement</a:t>
            </a:r>
            <a:r>
              <a:rPr lang="fr-FR" dirty="0" smtClean="0"/>
              <a:t> par primitives systèmes spécifiques</a:t>
            </a:r>
          </a:p>
          <a:p>
            <a:pPr lvl="1"/>
            <a:r>
              <a:rPr lang="fr-FR" dirty="0" smtClean="0"/>
              <a:t>Répertoires sont aussi appelés « catalogues » ou « directories »</a:t>
            </a:r>
          </a:p>
          <a:p>
            <a:endParaRPr lang="fr-FR" dirty="0" smtClean="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81</a:t>
            </a:fld>
            <a:endParaRPr lang="fr-BE"/>
          </a:p>
        </p:txBody>
      </p:sp>
    </p:spTree>
    <p:extLst>
      <p:ext uri="{BB962C8B-B14F-4D97-AF65-F5344CB8AC3E}">
        <p14:creationId xmlns:p14="http://schemas.microsoft.com/office/powerpoint/2010/main" val="331218869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types de fichiers</a:t>
            </a:r>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2761454339"/>
              </p:ext>
            </p:extLst>
          </p:nvPr>
        </p:nvGraphicFramePr>
        <p:xfrm>
          <a:off x="467544" y="1484784"/>
          <a:ext cx="8280921" cy="4536504"/>
        </p:xfrm>
        <a:graphic>
          <a:graphicData uri="http://schemas.openxmlformats.org/drawingml/2006/table">
            <a:tbl>
              <a:tblPr firstRow="1" bandRow="1">
                <a:tableStyleId>{5940675A-B579-460E-94D1-54222C63F5DA}</a:tableStyleId>
              </a:tblPr>
              <a:tblGrid>
                <a:gridCol w="6003702"/>
                <a:gridCol w="2277219"/>
              </a:tblGrid>
              <a:tr h="648072">
                <a:tc>
                  <a:txBody>
                    <a:bodyPr/>
                    <a:lstStyle/>
                    <a:p>
                      <a:pPr algn="l"/>
                      <a:r>
                        <a:rPr lang="fr-FR" sz="2400" b="1" dirty="0" smtClean="0"/>
                        <a:t>Fichier Ordinaire</a:t>
                      </a:r>
                      <a:endParaRPr lang="fr-FR" sz="2400" b="1" dirty="0"/>
                    </a:p>
                  </a:txBody>
                  <a:tcPr anchor="ctr"/>
                </a:tc>
                <a:tc>
                  <a:txBody>
                    <a:bodyPr/>
                    <a:lstStyle/>
                    <a:p>
                      <a:pPr algn="ctr"/>
                      <a:r>
                        <a:rPr lang="fr-FR" sz="2400" b="1" dirty="0" smtClean="0"/>
                        <a:t>-</a:t>
                      </a:r>
                      <a:endParaRPr lang="fr-FR" sz="2400" b="1" dirty="0"/>
                    </a:p>
                  </a:txBody>
                  <a:tcPr anchor="ctr"/>
                </a:tc>
              </a:tr>
              <a:tr h="648072">
                <a:tc>
                  <a:txBody>
                    <a:bodyPr/>
                    <a:lstStyle/>
                    <a:p>
                      <a:pPr algn="l"/>
                      <a:r>
                        <a:rPr lang="fr-FR" sz="2400" b="1" dirty="0" smtClean="0"/>
                        <a:t>Répertoire</a:t>
                      </a:r>
                      <a:endParaRPr lang="fr-FR" sz="2400" b="1" dirty="0"/>
                    </a:p>
                  </a:txBody>
                  <a:tcPr anchor="ctr"/>
                </a:tc>
                <a:tc>
                  <a:txBody>
                    <a:bodyPr/>
                    <a:lstStyle/>
                    <a:p>
                      <a:pPr algn="ctr"/>
                      <a:r>
                        <a:rPr lang="fr-FR" sz="2400" b="1" dirty="0" smtClean="0"/>
                        <a:t>d</a:t>
                      </a:r>
                      <a:endParaRPr lang="fr-FR" sz="2400" b="1" dirty="0"/>
                    </a:p>
                  </a:txBody>
                  <a:tcPr anchor="ctr"/>
                </a:tc>
              </a:tr>
              <a:tr h="648072">
                <a:tc>
                  <a:txBody>
                    <a:bodyPr/>
                    <a:lstStyle/>
                    <a:p>
                      <a:pPr algn="l"/>
                      <a:r>
                        <a:rPr lang="fr-FR" sz="2400" b="1" dirty="0" smtClean="0"/>
                        <a:t>Fichier Spécial (accès en mode caractère)</a:t>
                      </a:r>
                      <a:endParaRPr lang="fr-FR" sz="2400" b="1" dirty="0"/>
                    </a:p>
                  </a:txBody>
                  <a:tcPr anchor="ctr"/>
                </a:tc>
                <a:tc>
                  <a:txBody>
                    <a:bodyPr/>
                    <a:lstStyle/>
                    <a:p>
                      <a:pPr algn="ctr"/>
                      <a:r>
                        <a:rPr lang="fr-FR" sz="2400" b="1" dirty="0" smtClean="0"/>
                        <a:t>c</a:t>
                      </a:r>
                      <a:endParaRPr lang="fr-FR" sz="2400" b="1" dirty="0"/>
                    </a:p>
                  </a:txBody>
                  <a:tcPr anchor="ctr"/>
                </a:tc>
              </a:tr>
              <a:tr h="648072">
                <a:tc>
                  <a:txBody>
                    <a:bodyPr/>
                    <a:lstStyle/>
                    <a:p>
                      <a:pPr algn="l"/>
                      <a:r>
                        <a:rPr lang="fr-FR" sz="2400" b="1" dirty="0" smtClean="0"/>
                        <a:t>Fichier Spécial (accès en mode</a:t>
                      </a:r>
                      <a:r>
                        <a:rPr lang="fr-FR" sz="2400" b="1" baseline="0" dirty="0" smtClean="0"/>
                        <a:t> bloc)</a:t>
                      </a:r>
                      <a:endParaRPr lang="fr-FR" sz="2400" b="1" dirty="0"/>
                    </a:p>
                  </a:txBody>
                  <a:tcPr anchor="ctr"/>
                </a:tc>
                <a:tc>
                  <a:txBody>
                    <a:bodyPr/>
                    <a:lstStyle/>
                    <a:p>
                      <a:pPr algn="ctr"/>
                      <a:r>
                        <a:rPr lang="fr-FR" sz="2400" b="1" dirty="0" smtClean="0"/>
                        <a:t>b</a:t>
                      </a:r>
                      <a:endParaRPr lang="fr-FR" sz="2400" b="1" dirty="0"/>
                    </a:p>
                  </a:txBody>
                  <a:tcPr anchor="ctr"/>
                </a:tc>
              </a:tr>
              <a:tr h="648072">
                <a:tc>
                  <a:txBody>
                    <a:bodyPr/>
                    <a:lstStyle/>
                    <a:p>
                      <a:pPr algn="l"/>
                      <a:r>
                        <a:rPr lang="fr-FR" sz="2400" b="1" dirty="0" smtClean="0"/>
                        <a:t>Tube nommé (FIFO)</a:t>
                      </a:r>
                      <a:endParaRPr lang="fr-FR" sz="2400" b="1" dirty="0"/>
                    </a:p>
                  </a:txBody>
                  <a:tcPr anchor="ctr"/>
                </a:tc>
                <a:tc>
                  <a:txBody>
                    <a:bodyPr/>
                    <a:lstStyle/>
                    <a:p>
                      <a:pPr algn="ctr"/>
                      <a:r>
                        <a:rPr lang="fr-FR" sz="2400" b="1" dirty="0" smtClean="0"/>
                        <a:t>p</a:t>
                      </a:r>
                      <a:endParaRPr lang="fr-FR" sz="2400" b="1" dirty="0"/>
                    </a:p>
                  </a:txBody>
                  <a:tcPr anchor="ctr"/>
                </a:tc>
              </a:tr>
              <a:tr h="648072">
                <a:tc>
                  <a:txBody>
                    <a:bodyPr/>
                    <a:lstStyle/>
                    <a:p>
                      <a:pPr algn="l"/>
                      <a:r>
                        <a:rPr lang="fr-FR" sz="2400" b="1" dirty="0" smtClean="0"/>
                        <a:t>Lien</a:t>
                      </a:r>
                      <a:r>
                        <a:rPr lang="fr-FR" sz="2400" b="1" baseline="0" dirty="0" smtClean="0"/>
                        <a:t> Symbolique</a:t>
                      </a:r>
                      <a:endParaRPr lang="fr-FR" sz="2400" b="1" dirty="0"/>
                    </a:p>
                  </a:txBody>
                  <a:tcPr anchor="ctr"/>
                </a:tc>
                <a:tc>
                  <a:txBody>
                    <a:bodyPr/>
                    <a:lstStyle/>
                    <a:p>
                      <a:pPr algn="ctr"/>
                      <a:r>
                        <a:rPr lang="fr-FR" sz="2400" b="1" dirty="0" smtClean="0"/>
                        <a:t>l</a:t>
                      </a:r>
                      <a:endParaRPr lang="fr-FR" sz="2400" b="1" dirty="0"/>
                    </a:p>
                  </a:txBody>
                  <a:tcPr anchor="ctr"/>
                </a:tc>
              </a:tr>
              <a:tr h="648072">
                <a:tc>
                  <a:txBody>
                    <a:bodyPr/>
                    <a:lstStyle/>
                    <a:p>
                      <a:pPr algn="l"/>
                      <a:r>
                        <a:rPr lang="fr-FR" sz="2400" b="1" dirty="0" smtClean="0"/>
                        <a:t>Socket</a:t>
                      </a:r>
                      <a:endParaRPr lang="fr-FR" sz="2400" b="1" dirty="0"/>
                    </a:p>
                  </a:txBody>
                  <a:tcPr anchor="ctr"/>
                </a:tc>
                <a:tc>
                  <a:txBody>
                    <a:bodyPr/>
                    <a:lstStyle/>
                    <a:p>
                      <a:pPr algn="ctr"/>
                      <a:r>
                        <a:rPr lang="fr-FR" sz="2400" b="1" dirty="0" smtClean="0"/>
                        <a:t>s</a:t>
                      </a:r>
                      <a:endParaRPr lang="fr-FR" sz="2400" b="1" dirty="0"/>
                    </a:p>
                  </a:txBody>
                  <a:tcPr anchor="ctr"/>
                </a:tc>
              </a:tr>
            </a:tbl>
          </a:graphicData>
        </a:graphic>
      </p:graphicFrame>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82</a:t>
            </a:fld>
            <a:endParaRPr lang="fr-BE"/>
          </a:p>
        </p:txBody>
      </p:sp>
    </p:spTree>
    <p:extLst>
      <p:ext uri="{BB962C8B-B14F-4D97-AF65-F5344CB8AC3E}">
        <p14:creationId xmlns:p14="http://schemas.microsoft.com/office/powerpoint/2010/main" val="163106902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convention de nommage</a:t>
            </a:r>
            <a:endParaRPr lang="fr-FR" dirty="0"/>
          </a:p>
        </p:txBody>
      </p:sp>
      <p:graphicFrame>
        <p:nvGraphicFramePr>
          <p:cNvPr id="7" name="Espace réservé du contenu 6"/>
          <p:cNvGraphicFramePr>
            <a:graphicFrameLocks noGrp="1"/>
          </p:cNvGraphicFramePr>
          <p:nvPr>
            <p:ph idx="1"/>
            <p:extLst>
              <p:ext uri="{D42A27DB-BD31-4B8C-83A1-F6EECF244321}">
                <p14:modId xmlns:p14="http://schemas.microsoft.com/office/powerpoint/2010/main" val="1437056134"/>
              </p:ext>
            </p:extLst>
          </p:nvPr>
        </p:nvGraphicFramePr>
        <p:xfrm>
          <a:off x="250825" y="2320279"/>
          <a:ext cx="8642349" cy="2933490"/>
        </p:xfrm>
        <a:graphic>
          <a:graphicData uri="http://schemas.openxmlformats.org/drawingml/2006/table">
            <a:tbl>
              <a:tblPr firstRow="1" bandRow="1">
                <a:tableStyleId>{5940675A-B579-460E-94D1-54222C63F5DA}</a:tableStyleId>
              </a:tblPr>
              <a:tblGrid>
                <a:gridCol w="720775"/>
                <a:gridCol w="1800200"/>
                <a:gridCol w="6121374"/>
              </a:tblGrid>
              <a:tr h="1062388">
                <a:tc>
                  <a:txBody>
                    <a:bodyPr/>
                    <a:lstStyle/>
                    <a:p>
                      <a:pPr algn="ctr"/>
                      <a:r>
                        <a:rPr lang="fr-FR" dirty="0" smtClean="0"/>
                        <a:t>/</a:t>
                      </a:r>
                      <a:endParaRPr lang="fr-FR" dirty="0"/>
                    </a:p>
                  </a:txBody>
                  <a:tcPr anchor="ctr"/>
                </a:tc>
                <a:tc>
                  <a:txBody>
                    <a:bodyPr/>
                    <a:lstStyle/>
                    <a:p>
                      <a:pPr algn="ctr"/>
                      <a:r>
                        <a:rPr lang="fr-FR" dirty="0" smtClean="0"/>
                        <a:t>« Slash »</a:t>
                      </a:r>
                      <a:endParaRPr lang="fr-FR" dirty="0"/>
                    </a:p>
                  </a:txBody>
                  <a:tcPr anchor="ctr"/>
                </a:tc>
                <a:tc>
                  <a:txBody>
                    <a:bodyPr/>
                    <a:lstStyle/>
                    <a:p>
                      <a:pPr algn="ctr"/>
                      <a:r>
                        <a:rPr lang="fr-FR" i="1" dirty="0" smtClean="0"/>
                        <a:t>Racine/</a:t>
                      </a:r>
                      <a:r>
                        <a:rPr lang="fr-FR" i="1" dirty="0" err="1" smtClean="0"/>
                        <a:t>Root</a:t>
                      </a:r>
                      <a:r>
                        <a:rPr lang="fr-FR" dirty="0" smtClean="0"/>
                        <a:t> de l’arborescence</a:t>
                      </a:r>
                      <a:br>
                        <a:rPr lang="fr-FR" dirty="0" smtClean="0"/>
                      </a:br>
                      <a:r>
                        <a:rPr lang="fr-FR" dirty="0" smtClean="0"/>
                        <a:t>+ Séparateur de dossiers</a:t>
                      </a:r>
                      <a:endParaRPr lang="fr-FR" dirty="0"/>
                    </a:p>
                  </a:txBody>
                  <a:tcPr anchor="ctr"/>
                </a:tc>
              </a:tr>
              <a:tr h="615511">
                <a:tc>
                  <a:txBody>
                    <a:bodyPr/>
                    <a:lstStyle/>
                    <a:p>
                      <a:pPr algn="ctr"/>
                      <a:r>
                        <a:rPr lang="fr-FR" dirty="0" smtClean="0"/>
                        <a:t>.</a:t>
                      </a:r>
                      <a:endParaRPr lang="fr-FR" dirty="0"/>
                    </a:p>
                  </a:txBody>
                  <a:tcPr anchor="ctr"/>
                </a:tc>
                <a:tc>
                  <a:txBody>
                    <a:bodyPr/>
                    <a:lstStyle/>
                    <a:p>
                      <a:pPr algn="ctr"/>
                      <a:r>
                        <a:rPr lang="fr-FR" dirty="0" smtClean="0"/>
                        <a:t>« Point »</a:t>
                      </a:r>
                      <a:endParaRPr lang="fr-FR" dirty="0"/>
                    </a:p>
                  </a:txBody>
                  <a:tcPr anchor="ctr"/>
                </a:tc>
                <a:tc>
                  <a:txBody>
                    <a:bodyPr/>
                    <a:lstStyle/>
                    <a:p>
                      <a:pPr algn="ctr"/>
                      <a:r>
                        <a:rPr lang="fr-FR" dirty="0" smtClean="0"/>
                        <a:t>Répertoire courant</a:t>
                      </a:r>
                      <a:endParaRPr lang="fr-FR" dirty="0"/>
                    </a:p>
                  </a:txBody>
                  <a:tcPr anchor="ctr"/>
                </a:tc>
              </a:tr>
              <a:tr h="615511">
                <a:tc>
                  <a:txBody>
                    <a:bodyPr/>
                    <a:lstStyle/>
                    <a:p>
                      <a:pPr algn="ctr"/>
                      <a:r>
                        <a:rPr lang="fr-FR" dirty="0" smtClean="0"/>
                        <a:t>..</a:t>
                      </a:r>
                      <a:endParaRPr lang="fr-FR" dirty="0"/>
                    </a:p>
                  </a:txBody>
                  <a:tcPr anchor="ctr"/>
                </a:tc>
                <a:tc>
                  <a:txBody>
                    <a:bodyPr/>
                    <a:lstStyle/>
                    <a:p>
                      <a:pPr algn="ctr"/>
                      <a:r>
                        <a:rPr lang="fr-FR" dirty="0" smtClean="0"/>
                        <a:t>« Point </a:t>
                      </a:r>
                      <a:r>
                        <a:rPr lang="fr-FR" dirty="0" err="1" smtClean="0"/>
                        <a:t>Point</a:t>
                      </a:r>
                      <a:r>
                        <a:rPr lang="fr-FR" dirty="0" smtClean="0"/>
                        <a:t> »</a:t>
                      </a:r>
                      <a:endParaRPr lang="fr-FR" dirty="0"/>
                    </a:p>
                  </a:txBody>
                  <a:tcPr anchor="ctr"/>
                </a:tc>
                <a:tc>
                  <a:txBody>
                    <a:bodyPr/>
                    <a:lstStyle/>
                    <a:p>
                      <a:pPr algn="ctr"/>
                      <a:r>
                        <a:rPr lang="fr-FR" dirty="0" smtClean="0"/>
                        <a:t>Répertoire parent du dossier courant</a:t>
                      </a:r>
                      <a:endParaRPr lang="fr-FR" dirty="0"/>
                    </a:p>
                  </a:txBody>
                  <a:tcPr anchor="ctr"/>
                </a:tc>
              </a:tr>
              <a:tr h="615511">
                <a:tc>
                  <a:txBody>
                    <a:bodyPr/>
                    <a:lstStyle/>
                    <a:p>
                      <a:pPr algn="ctr"/>
                      <a:r>
                        <a:rPr lang="fr-FR" dirty="0" smtClean="0"/>
                        <a:t>~</a:t>
                      </a:r>
                      <a:endParaRPr lang="fr-FR" dirty="0"/>
                    </a:p>
                  </a:txBody>
                  <a:tcPr anchor="ctr"/>
                </a:tc>
                <a:tc>
                  <a:txBody>
                    <a:bodyPr/>
                    <a:lstStyle/>
                    <a:p>
                      <a:pPr algn="ctr"/>
                      <a:r>
                        <a:rPr lang="fr-FR" dirty="0" smtClean="0"/>
                        <a:t>« Tilde »</a:t>
                      </a:r>
                      <a:endParaRPr lang="fr-FR" dirty="0"/>
                    </a:p>
                  </a:txBody>
                  <a:tcPr anchor="ctr"/>
                </a:tc>
                <a:tc>
                  <a:txBody>
                    <a:bodyPr/>
                    <a:lstStyle/>
                    <a:p>
                      <a:pPr algn="ctr"/>
                      <a:r>
                        <a:rPr lang="fr-FR" dirty="0" smtClean="0"/>
                        <a:t>« </a:t>
                      </a:r>
                      <a:r>
                        <a:rPr lang="fr-FR" i="1" dirty="0" smtClean="0"/>
                        <a:t>Home Directory</a:t>
                      </a:r>
                      <a:r>
                        <a:rPr lang="fr-FR" dirty="0" smtClean="0"/>
                        <a:t> »</a:t>
                      </a:r>
                      <a:br>
                        <a:rPr lang="fr-FR" dirty="0" smtClean="0"/>
                      </a:br>
                      <a:r>
                        <a:rPr lang="fr-FR" dirty="0" smtClean="0"/>
                        <a:t>Dossier personnel de l’utilisateur courant</a:t>
                      </a:r>
                      <a:endParaRPr lang="fr-FR" dirty="0"/>
                    </a:p>
                  </a:txBody>
                  <a:tcPr anchor="ctr"/>
                </a:tc>
              </a:tr>
            </a:tbl>
          </a:graphicData>
        </a:graphic>
      </p:graphicFrame>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83</a:t>
            </a:fld>
            <a:endParaRPr lang="fr-BE"/>
          </a:p>
        </p:txBody>
      </p:sp>
    </p:spTree>
    <p:extLst>
      <p:ext uri="{BB962C8B-B14F-4D97-AF65-F5344CB8AC3E}">
        <p14:creationId xmlns:p14="http://schemas.microsoft.com/office/powerpoint/2010/main" val="82309729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convention de nommage</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84</a:t>
            </a:fld>
            <a:endParaRPr lang="fr-BE"/>
          </a:p>
        </p:txBody>
      </p:sp>
      <p:sp>
        <p:nvSpPr>
          <p:cNvPr id="3" name="Espace réservé du contenu 2"/>
          <p:cNvSpPr>
            <a:spLocks noGrp="1"/>
          </p:cNvSpPr>
          <p:nvPr>
            <p:ph idx="1"/>
          </p:nvPr>
        </p:nvSpPr>
        <p:spPr/>
        <p:txBody>
          <a:bodyPr>
            <a:normAutofit fontScale="92500" lnSpcReduction="20000"/>
          </a:bodyPr>
          <a:lstStyle/>
          <a:p>
            <a:r>
              <a:rPr lang="fr-FR" dirty="0" smtClean="0"/>
              <a:t>Le </a:t>
            </a:r>
            <a:r>
              <a:rPr lang="fr-FR" b="1" dirty="0" smtClean="0"/>
              <a:t>chemin d’accès</a:t>
            </a:r>
            <a:r>
              <a:rPr lang="fr-FR" dirty="0" smtClean="0"/>
              <a:t> est la chaîne de caractère permettant d’accéder/identifier un fichier précis</a:t>
            </a:r>
            <a:br>
              <a:rPr lang="fr-FR" dirty="0" smtClean="0"/>
            </a:br>
            <a:endParaRPr lang="fr-FR" dirty="0" smtClean="0"/>
          </a:p>
          <a:p>
            <a:r>
              <a:rPr lang="fr-FR" dirty="0" smtClean="0"/>
              <a:t>C’est une suite de noms de répertoires se terminant par le fichier ou dossier visé</a:t>
            </a:r>
          </a:p>
          <a:p>
            <a:pPr marL="457200" lvl="1" indent="0">
              <a:buNone/>
            </a:pPr>
            <a:r>
              <a:rPr lang="fr-FR" dirty="0" smtClean="0"/>
              <a:t/>
            </a:r>
            <a:br>
              <a:rPr lang="fr-FR" dirty="0" smtClean="0"/>
            </a:br>
            <a:r>
              <a:rPr lang="fr-FR" dirty="0" smtClean="0"/>
              <a:t>/</a:t>
            </a:r>
            <a:r>
              <a:rPr lang="fr-FR" dirty="0" err="1" smtClean="0"/>
              <a:t>usr</a:t>
            </a:r>
            <a:r>
              <a:rPr lang="fr-FR" dirty="0" smtClean="0"/>
              <a:t>/bin/</a:t>
            </a:r>
            <a:r>
              <a:rPr lang="fr-FR" dirty="0" err="1" smtClean="0"/>
              <a:t>convert</a:t>
            </a:r>
            <a:endParaRPr lang="fr-FR" dirty="0" smtClean="0"/>
          </a:p>
          <a:p>
            <a:pPr lvl="1">
              <a:buFont typeface="Wingdings" panose="05000000000000000000" pitchFamily="2" charset="2"/>
              <a:buChar char="Ø"/>
            </a:pPr>
            <a:r>
              <a:rPr lang="fr-FR" b="1" dirty="0" smtClean="0"/>
              <a:t>/</a:t>
            </a:r>
            <a:r>
              <a:rPr lang="fr-FR" dirty="0" smtClean="0"/>
              <a:t> - racine</a:t>
            </a:r>
          </a:p>
          <a:p>
            <a:pPr lvl="1">
              <a:buFont typeface="Wingdings" panose="05000000000000000000" pitchFamily="2" charset="2"/>
              <a:buChar char="Ø"/>
            </a:pPr>
            <a:r>
              <a:rPr lang="fr-FR" b="1" dirty="0" err="1" smtClean="0"/>
              <a:t>usr</a:t>
            </a:r>
            <a:r>
              <a:rPr lang="fr-FR" dirty="0" smtClean="0"/>
              <a:t> - dossier</a:t>
            </a:r>
          </a:p>
          <a:p>
            <a:pPr lvl="1">
              <a:buFont typeface="Wingdings" panose="05000000000000000000" pitchFamily="2" charset="2"/>
              <a:buChar char="Ø"/>
            </a:pPr>
            <a:r>
              <a:rPr lang="fr-FR" b="1" dirty="0" smtClean="0"/>
              <a:t>bin</a:t>
            </a:r>
            <a:r>
              <a:rPr lang="fr-FR" dirty="0" smtClean="0"/>
              <a:t> - dossier</a:t>
            </a:r>
          </a:p>
          <a:p>
            <a:pPr lvl="1">
              <a:buFont typeface="Wingdings" panose="05000000000000000000" pitchFamily="2" charset="2"/>
              <a:buChar char="Ø"/>
            </a:pPr>
            <a:r>
              <a:rPr lang="fr-FR" b="1" dirty="0" err="1" smtClean="0"/>
              <a:t>convert</a:t>
            </a:r>
            <a:r>
              <a:rPr lang="fr-FR" dirty="0" smtClean="0"/>
              <a:t> - fichier ou dossier</a:t>
            </a:r>
            <a:endParaRPr lang="fr-FR" dirty="0"/>
          </a:p>
        </p:txBody>
      </p:sp>
    </p:spTree>
    <p:extLst>
      <p:ext uri="{BB962C8B-B14F-4D97-AF65-F5344CB8AC3E}">
        <p14:creationId xmlns:p14="http://schemas.microsoft.com/office/powerpoint/2010/main" val="18661837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convention de nommage</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85</a:t>
            </a:fld>
            <a:endParaRPr lang="fr-BE"/>
          </a:p>
        </p:txBody>
      </p:sp>
      <p:sp>
        <p:nvSpPr>
          <p:cNvPr id="3" name="Espace réservé du contenu 2"/>
          <p:cNvSpPr>
            <a:spLocks noGrp="1"/>
          </p:cNvSpPr>
          <p:nvPr>
            <p:ph idx="1"/>
          </p:nvPr>
        </p:nvSpPr>
        <p:spPr/>
        <p:txBody>
          <a:bodyPr>
            <a:normAutofit/>
          </a:bodyPr>
          <a:lstStyle/>
          <a:p>
            <a:r>
              <a:rPr lang="fr-FR" dirty="0" smtClean="0"/>
              <a:t>Chemin absolu :</a:t>
            </a:r>
          </a:p>
          <a:p>
            <a:pPr marL="457200" lvl="1" indent="0">
              <a:buNone/>
            </a:pPr>
            <a:r>
              <a:rPr lang="fr-FR" dirty="0" smtClean="0"/>
              <a:t>on indique le chemin depuis la racine</a:t>
            </a:r>
            <a:r>
              <a:rPr lang="fr-FR" sz="2400" dirty="0" smtClean="0"/>
              <a:t>      </a:t>
            </a:r>
            <a:r>
              <a:rPr lang="fr-FR" sz="2000" i="1" dirty="0" smtClean="0"/>
              <a:t>(démarre par /)</a:t>
            </a:r>
            <a:endParaRPr lang="fr-FR" sz="2400" i="1" dirty="0" smtClean="0"/>
          </a:p>
          <a:p>
            <a:pPr marL="457200" lvl="1" indent="0">
              <a:buNone/>
            </a:pPr>
            <a:r>
              <a:rPr lang="fr-FR" dirty="0" smtClean="0"/>
              <a:t>	/</a:t>
            </a:r>
            <a:r>
              <a:rPr lang="fr-FR" dirty="0" err="1" smtClean="0"/>
              <a:t>usr</a:t>
            </a:r>
            <a:r>
              <a:rPr lang="fr-FR" dirty="0" smtClean="0"/>
              <a:t>/local/bin/</a:t>
            </a:r>
            <a:r>
              <a:rPr lang="fr-FR" dirty="0" err="1" smtClean="0"/>
              <a:t>ffmpeg</a:t>
            </a:r>
            <a:endParaRPr lang="fr-FR" dirty="0"/>
          </a:p>
          <a:p>
            <a:endParaRPr lang="fr-FR" dirty="0" smtClean="0"/>
          </a:p>
          <a:p>
            <a:r>
              <a:rPr lang="fr-FR" dirty="0" smtClean="0"/>
              <a:t>Chemin relatif :</a:t>
            </a:r>
          </a:p>
          <a:p>
            <a:pPr marL="457200" lvl="1" indent="0">
              <a:buNone/>
            </a:pPr>
            <a:r>
              <a:rPr lang="fr-FR" dirty="0" smtClean="0"/>
              <a:t>on indique le chemin depuis le dossier courant</a:t>
            </a:r>
          </a:p>
          <a:p>
            <a:pPr marL="457200" lvl="1" indent="0">
              <a:buNone/>
            </a:pPr>
            <a:r>
              <a:rPr lang="fr-FR" dirty="0"/>
              <a:t>	</a:t>
            </a:r>
            <a:r>
              <a:rPr lang="fr-FR" dirty="0" smtClean="0"/>
              <a:t>../../local/bin/</a:t>
            </a:r>
            <a:r>
              <a:rPr lang="fr-FR" dirty="0" err="1" smtClean="0"/>
              <a:t>ffmpeg</a:t>
            </a:r>
            <a:endParaRPr lang="fr-FR" dirty="0" smtClean="0"/>
          </a:p>
        </p:txBody>
      </p:sp>
    </p:spTree>
    <p:extLst>
      <p:ext uri="{BB962C8B-B14F-4D97-AF65-F5344CB8AC3E}">
        <p14:creationId xmlns:p14="http://schemas.microsoft.com/office/powerpoint/2010/main" val="417388650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commandes courantes</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err="1"/>
              <a:t>l</a:t>
            </a:r>
            <a:r>
              <a:rPr lang="fr-FR" dirty="0" err="1" smtClean="0"/>
              <a:t>s</a:t>
            </a:r>
            <a:r>
              <a:rPr lang="fr-FR" dirty="0" smtClean="0"/>
              <a:t>		Lister le contenu d’un répertoire</a:t>
            </a:r>
          </a:p>
          <a:p>
            <a:r>
              <a:rPr lang="fr-FR" dirty="0" smtClean="0"/>
              <a:t>cd 		Changer de dossier/Se déplacer</a:t>
            </a:r>
          </a:p>
          <a:p>
            <a:endParaRPr lang="fr-FR" dirty="0" smtClean="0"/>
          </a:p>
          <a:p>
            <a:r>
              <a:rPr lang="fr-FR" dirty="0" err="1" smtClean="0"/>
              <a:t>cp</a:t>
            </a:r>
            <a:r>
              <a:rPr lang="fr-FR" dirty="0" smtClean="0"/>
              <a:t>		Copier un fichier (</a:t>
            </a:r>
            <a:r>
              <a:rPr lang="fr-FR" dirty="0" err="1" smtClean="0"/>
              <a:t>cp</a:t>
            </a:r>
            <a:r>
              <a:rPr lang="fr-FR" dirty="0" smtClean="0"/>
              <a:t> -r pour dossier)</a:t>
            </a:r>
          </a:p>
          <a:p>
            <a:r>
              <a:rPr lang="fr-FR" dirty="0"/>
              <a:t>m</a:t>
            </a:r>
            <a:r>
              <a:rPr lang="fr-FR" dirty="0" smtClean="0"/>
              <a:t>v		Déplacer un fichier/dossier</a:t>
            </a:r>
          </a:p>
          <a:p>
            <a:r>
              <a:rPr lang="fr-FR" dirty="0" err="1"/>
              <a:t>r</a:t>
            </a:r>
            <a:r>
              <a:rPr lang="fr-FR" dirty="0" err="1" smtClean="0"/>
              <a:t>m</a:t>
            </a:r>
            <a:r>
              <a:rPr lang="fr-FR" dirty="0" smtClean="0"/>
              <a:t>		Supprimer un fichier (</a:t>
            </a:r>
            <a:r>
              <a:rPr lang="fr-FR" dirty="0" err="1" smtClean="0"/>
              <a:t>rm</a:t>
            </a:r>
            <a:r>
              <a:rPr lang="fr-FR" dirty="0" smtClean="0"/>
              <a:t> -r pour dossier)</a:t>
            </a:r>
          </a:p>
          <a:p>
            <a:endParaRPr lang="fr-FR" dirty="0" smtClean="0"/>
          </a:p>
          <a:p>
            <a:r>
              <a:rPr lang="fr-FR" dirty="0" err="1"/>
              <a:t>m</a:t>
            </a:r>
            <a:r>
              <a:rPr lang="fr-FR" dirty="0" err="1" smtClean="0"/>
              <a:t>kdir</a:t>
            </a:r>
            <a:r>
              <a:rPr lang="fr-FR" dirty="0" smtClean="0"/>
              <a:t>	Créer un dossier</a:t>
            </a:r>
          </a:p>
          <a:p>
            <a:r>
              <a:rPr lang="fr-FR" dirty="0" err="1"/>
              <a:t>r</a:t>
            </a:r>
            <a:r>
              <a:rPr lang="fr-FR" dirty="0" err="1" smtClean="0"/>
              <a:t>mdir</a:t>
            </a:r>
            <a:r>
              <a:rPr lang="fr-FR" dirty="0" smtClean="0"/>
              <a:t>	Supprimer un dossier vide</a:t>
            </a:r>
          </a:p>
          <a:p>
            <a:endParaRPr lang="fr-FR" dirty="0"/>
          </a:p>
          <a:p>
            <a:r>
              <a:rPr lang="fr-FR" dirty="0" err="1"/>
              <a:t>t</a:t>
            </a:r>
            <a:r>
              <a:rPr lang="fr-FR" dirty="0" err="1" smtClean="0"/>
              <a:t>ouch</a:t>
            </a:r>
            <a:r>
              <a:rPr lang="fr-FR" dirty="0"/>
              <a:t>	</a:t>
            </a:r>
            <a:r>
              <a:rPr lang="fr-FR" dirty="0" smtClean="0"/>
              <a:t>Mettre à jour la date d’accès (…et créer fichier)</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86</a:t>
            </a:fld>
            <a:endParaRPr lang="fr-BE"/>
          </a:p>
        </p:txBody>
      </p:sp>
    </p:spTree>
    <p:extLst>
      <p:ext uri="{BB962C8B-B14F-4D97-AF65-F5344CB8AC3E}">
        <p14:creationId xmlns:p14="http://schemas.microsoft.com/office/powerpoint/2010/main" val="747475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Fichiers : exemple « </a:t>
            </a:r>
            <a:r>
              <a:rPr lang="fr-FR" dirty="0" err="1" smtClean="0">
                <a:latin typeface="Courier New" panose="02070309020205020404" pitchFamily="49" charset="0"/>
                <a:cs typeface="Courier New" panose="02070309020205020404" pitchFamily="49" charset="0"/>
              </a:rPr>
              <a:t>ls</a:t>
            </a:r>
            <a:r>
              <a:rPr lang="fr-FR" dirty="0" smtClean="0">
                <a:latin typeface="Courier New" panose="02070309020205020404" pitchFamily="49" charset="0"/>
                <a:cs typeface="Courier New" panose="02070309020205020404" pitchFamily="49" charset="0"/>
              </a:rPr>
              <a:t> –al</a:t>
            </a:r>
            <a:r>
              <a:rPr lang="fr-FR" dirty="0" smtClean="0"/>
              <a:t> »</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87</a:t>
            </a:fld>
            <a:endParaRPr lang="fr-BE"/>
          </a:p>
        </p:txBody>
      </p:sp>
      <p:grpSp>
        <p:nvGrpSpPr>
          <p:cNvPr id="24" name="Groupe 23"/>
          <p:cNvGrpSpPr/>
          <p:nvPr/>
        </p:nvGrpSpPr>
        <p:grpSpPr>
          <a:xfrm>
            <a:off x="467544" y="1446237"/>
            <a:ext cx="8260531" cy="4791075"/>
            <a:chOff x="467544" y="1446237"/>
            <a:chExt cx="8260531" cy="4791075"/>
          </a:xfrm>
        </p:grpSpPr>
        <p:sp>
          <p:nvSpPr>
            <p:cNvPr id="7" name="Rectangle 1"/>
            <p:cNvSpPr>
              <a:spLocks noChangeArrowheads="1"/>
            </p:cNvSpPr>
            <p:nvPr/>
          </p:nvSpPr>
          <p:spPr bwMode="auto">
            <a:xfrm>
              <a:off x="552450" y="2085999"/>
              <a:ext cx="7935913" cy="2310505"/>
            </a:xfrm>
            <a:prstGeom prst="rect">
              <a:avLst/>
            </a:prstGeom>
            <a:solidFill>
              <a:schemeClr val="bg1">
                <a:lumMod val="95000"/>
              </a:schemeClr>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600" dirty="0" smtClean="0">
                  <a:solidFill>
                    <a:srgbClr val="000000"/>
                  </a:solidFill>
                  <a:latin typeface="Courier New" pitchFamily="49" charset="0"/>
                </a:rPr>
                <a:t>$ ls </a:t>
              </a:r>
              <a:r>
                <a:rPr lang="en-GB" altLang="fr-FR" sz="1600" dirty="0">
                  <a:solidFill>
                    <a:srgbClr val="000000"/>
                  </a:solidFill>
                  <a:latin typeface="Courier New" pitchFamily="49" charset="0"/>
                </a:rPr>
                <a:t>-al</a:t>
              </a:r>
            </a:p>
            <a:p>
              <a:pPr>
                <a:lnSpc>
                  <a:spcPct val="100000"/>
                </a:lnSpc>
                <a:buClrTx/>
                <a:buFontTx/>
                <a:buNone/>
              </a:pPr>
              <a:r>
                <a:rPr lang="en-GB" altLang="fr-FR" sz="1600" dirty="0">
                  <a:solidFill>
                    <a:srgbClr val="000000"/>
                  </a:solidFill>
                  <a:latin typeface="Courier New" pitchFamily="49" charset="0"/>
                </a:rPr>
                <a:t>total 106</a:t>
              </a:r>
            </a:p>
            <a:p>
              <a:pPr>
                <a:lnSpc>
                  <a:spcPct val="100000"/>
                </a:lnSpc>
                <a:buClrTx/>
                <a:buFontTx/>
                <a:buNone/>
              </a:pPr>
              <a:r>
                <a:rPr lang="en-GB" altLang="fr-FR" sz="1600" dirty="0" err="1">
                  <a:solidFill>
                    <a:srgbClr val="000000"/>
                  </a:solidFill>
                  <a:latin typeface="Courier New" pitchFamily="49" charset="0"/>
                </a:rPr>
                <a:t>drwxr</a:t>
              </a:r>
              <a:r>
                <a:rPr lang="en-GB" altLang="fr-FR" sz="1600" dirty="0">
                  <a:solidFill>
                    <a:srgbClr val="000000"/>
                  </a:solidFill>
                  <a:latin typeface="Courier New" pitchFamily="49" charset="0"/>
                </a:rPr>
                <a:t>-</a:t>
              </a:r>
              <a:r>
                <a:rPr lang="en-GB" altLang="fr-FR" sz="1600" dirty="0" err="1">
                  <a:solidFill>
                    <a:srgbClr val="000000"/>
                  </a:solidFill>
                  <a:latin typeface="Courier New" pitchFamily="49" charset="0"/>
                </a:rPr>
                <a:t>xr</a:t>
              </a:r>
              <a:r>
                <a:rPr lang="en-GB" altLang="fr-FR" sz="1600" dirty="0">
                  <a:solidFill>
                    <a:srgbClr val="000000"/>
                  </a:solidFill>
                  <a:latin typeface="Courier New" pitchFamily="49" charset="0"/>
                </a:rPr>
                <a:t>-x   4  </a:t>
              </a:r>
              <a:r>
                <a:rPr lang="en-GB" altLang="fr-FR" sz="1600" dirty="0" err="1">
                  <a:solidFill>
                    <a:srgbClr val="000000"/>
                  </a:solidFill>
                  <a:latin typeface="Courier New" pitchFamily="49" charset="0"/>
                </a:rPr>
                <a:t>toto</a:t>
              </a:r>
              <a:r>
                <a:rPr lang="en-GB" altLang="fr-FR" sz="1600" dirty="0">
                  <a:solidFill>
                    <a:srgbClr val="000000"/>
                  </a:solidFill>
                  <a:latin typeface="Courier New" pitchFamily="49" charset="0"/>
                </a:rPr>
                <a:t>  </a:t>
              </a:r>
              <a:r>
                <a:rPr lang="en-GB" altLang="fr-FR" sz="1600" dirty="0" err="1" smtClean="0">
                  <a:solidFill>
                    <a:srgbClr val="000000"/>
                  </a:solidFill>
                  <a:latin typeface="Courier New" pitchFamily="49" charset="0"/>
                </a:rPr>
                <a:t>crir</a:t>
              </a:r>
              <a:r>
                <a:rPr lang="en-GB" altLang="fr-FR" sz="1600" dirty="0" smtClean="0">
                  <a:solidFill>
                    <a:srgbClr val="000000"/>
                  </a:solidFill>
                  <a:latin typeface="Courier New" pitchFamily="49" charset="0"/>
                </a:rPr>
                <a:t>     512 </a:t>
              </a:r>
              <a:r>
                <a:rPr lang="en-GB" altLang="fr-FR" sz="1600" dirty="0">
                  <a:solidFill>
                    <a:srgbClr val="000000"/>
                  </a:solidFill>
                  <a:latin typeface="Courier New" pitchFamily="49" charset="0"/>
                </a:rPr>
                <a:t>	Jul 19 10:25 	.</a:t>
              </a:r>
            </a:p>
            <a:p>
              <a:pPr>
                <a:lnSpc>
                  <a:spcPct val="100000"/>
                </a:lnSpc>
                <a:buClrTx/>
                <a:buFontTx/>
                <a:buNone/>
              </a:pPr>
              <a:r>
                <a:rPr lang="en-GB" altLang="fr-FR" sz="1600" dirty="0" err="1">
                  <a:solidFill>
                    <a:srgbClr val="000000"/>
                  </a:solidFill>
                  <a:latin typeface="Courier New" pitchFamily="49" charset="0"/>
                </a:rPr>
                <a:t>drwxr</a:t>
              </a:r>
              <a:r>
                <a:rPr lang="en-GB" altLang="fr-FR" sz="1600" dirty="0">
                  <a:solidFill>
                    <a:srgbClr val="000000"/>
                  </a:solidFill>
                  <a:latin typeface="Courier New" pitchFamily="49" charset="0"/>
                </a:rPr>
                <a:t>-</a:t>
              </a:r>
              <a:r>
                <a:rPr lang="en-GB" altLang="fr-FR" sz="1600" dirty="0" err="1">
                  <a:solidFill>
                    <a:srgbClr val="000000"/>
                  </a:solidFill>
                  <a:latin typeface="Courier New" pitchFamily="49" charset="0"/>
                </a:rPr>
                <a:t>xr</a:t>
              </a:r>
              <a:r>
                <a:rPr lang="en-GB" altLang="fr-FR" sz="1600" dirty="0">
                  <a:solidFill>
                    <a:srgbClr val="000000"/>
                  </a:solidFill>
                  <a:latin typeface="Courier New" pitchFamily="49" charset="0"/>
                </a:rPr>
                <a:t>-x 2113 root  </a:t>
              </a:r>
              <a:r>
                <a:rPr lang="en-GB" altLang="fr-FR" sz="1600" dirty="0" err="1" smtClean="0">
                  <a:solidFill>
                    <a:srgbClr val="000000"/>
                  </a:solidFill>
                  <a:latin typeface="Courier New" pitchFamily="49" charset="0"/>
                </a:rPr>
                <a:t>root</a:t>
              </a:r>
              <a:r>
                <a:rPr lang="en-GB" altLang="fr-FR" sz="1600" dirty="0" smtClean="0">
                  <a:solidFill>
                    <a:srgbClr val="000000"/>
                  </a:solidFill>
                  <a:latin typeface="Courier New" pitchFamily="49" charset="0"/>
                </a:rPr>
                <a:t>   36352 </a:t>
              </a:r>
              <a:r>
                <a:rPr lang="en-GB" altLang="fr-FR" sz="1600" dirty="0">
                  <a:solidFill>
                    <a:srgbClr val="000000"/>
                  </a:solidFill>
                  <a:latin typeface="Courier New" pitchFamily="49" charset="0"/>
                </a:rPr>
                <a:t>	Jul 22 12:22 	..</a:t>
              </a:r>
            </a:p>
            <a:p>
              <a:pPr>
                <a:lnSpc>
                  <a:spcPct val="100000"/>
                </a:lnSpc>
                <a:buClrTx/>
                <a:buFontTx/>
                <a:buNone/>
              </a:pPr>
              <a:r>
                <a:rPr lang="en-GB" altLang="fr-FR" sz="1600" dirty="0" err="1">
                  <a:solidFill>
                    <a:srgbClr val="000000"/>
                  </a:solidFill>
                  <a:latin typeface="Courier New" pitchFamily="49" charset="0"/>
                </a:rPr>
                <a:t>drwx</a:t>
              </a:r>
              <a:r>
                <a:rPr lang="en-GB" altLang="fr-FR" sz="1600" dirty="0">
                  <a:solidFill>
                    <a:srgbClr val="000000"/>
                  </a:solidFill>
                  <a:latin typeface="Courier New" pitchFamily="49" charset="0"/>
                </a:rPr>
                <a:t>------   2  </a:t>
              </a:r>
              <a:r>
                <a:rPr lang="en-GB" altLang="fr-FR" sz="1600" dirty="0" err="1">
                  <a:solidFill>
                    <a:srgbClr val="000000"/>
                  </a:solidFill>
                  <a:latin typeface="Courier New" pitchFamily="49" charset="0"/>
                </a:rPr>
                <a:t>toto</a:t>
              </a:r>
              <a:r>
                <a:rPr lang="en-GB" altLang="fr-FR" sz="1600" dirty="0">
                  <a:solidFill>
                    <a:srgbClr val="000000"/>
                  </a:solidFill>
                  <a:latin typeface="Courier New" pitchFamily="49" charset="0"/>
                </a:rPr>
                <a:t>  </a:t>
              </a:r>
              <a:r>
                <a:rPr lang="en-GB" altLang="fr-FR" sz="1600" dirty="0" err="1">
                  <a:solidFill>
                    <a:srgbClr val="000000"/>
                  </a:solidFill>
                  <a:latin typeface="Courier New" pitchFamily="49" charset="0"/>
                </a:rPr>
                <a:t>crir</a:t>
              </a:r>
              <a:r>
                <a:rPr lang="en-GB" altLang="fr-FR" sz="1600" dirty="0">
                  <a:solidFill>
                    <a:srgbClr val="000000"/>
                  </a:solidFill>
                  <a:latin typeface="Courier New" pitchFamily="49" charset="0"/>
                </a:rPr>
                <a:t>     512 	Sep  1  1998 	.elm</a:t>
              </a:r>
            </a:p>
            <a:p>
              <a:pPr>
                <a:lnSpc>
                  <a:spcPct val="100000"/>
                </a:lnSpc>
                <a:buClrTx/>
                <a:buFontTx/>
                <a:buNone/>
              </a:pPr>
              <a:r>
                <a:rPr lang="en-GB" altLang="fr-FR" sz="1600" dirty="0">
                  <a:solidFill>
                    <a:srgbClr val="000000"/>
                  </a:solidFill>
                  <a:latin typeface="Courier New" pitchFamily="49" charset="0"/>
                </a:rPr>
                <a:t>-</a:t>
              </a:r>
              <a:r>
                <a:rPr lang="en-GB" altLang="fr-FR" sz="1600" dirty="0" err="1">
                  <a:solidFill>
                    <a:srgbClr val="000000"/>
                  </a:solidFill>
                  <a:latin typeface="Courier New" pitchFamily="49" charset="0"/>
                </a:rPr>
                <a:t>rw</a:t>
              </a:r>
              <a:r>
                <a:rPr lang="en-GB" altLang="fr-FR" sz="1600" dirty="0">
                  <a:solidFill>
                    <a:srgbClr val="000000"/>
                  </a:solidFill>
                  <a:latin typeface="Courier New" pitchFamily="49" charset="0"/>
                </a:rPr>
                <a:t>-r--r--   1  </a:t>
              </a:r>
              <a:r>
                <a:rPr lang="en-GB" altLang="fr-FR" sz="1600" dirty="0" err="1">
                  <a:solidFill>
                    <a:srgbClr val="000000"/>
                  </a:solidFill>
                  <a:latin typeface="Courier New" pitchFamily="49" charset="0"/>
                </a:rPr>
                <a:t>toto</a:t>
              </a:r>
              <a:r>
                <a:rPr lang="en-GB" altLang="fr-FR" sz="1600" dirty="0">
                  <a:solidFill>
                    <a:srgbClr val="000000"/>
                  </a:solidFill>
                  <a:latin typeface="Courier New" pitchFamily="49" charset="0"/>
                </a:rPr>
                <a:t>  </a:t>
              </a:r>
              <a:r>
                <a:rPr lang="en-GB" altLang="fr-FR" sz="1600" dirty="0" err="1">
                  <a:solidFill>
                    <a:srgbClr val="000000"/>
                  </a:solidFill>
                  <a:latin typeface="Courier New" pitchFamily="49" charset="0"/>
                </a:rPr>
                <a:t>crir</a:t>
              </a:r>
              <a:r>
                <a:rPr lang="en-GB" altLang="fr-FR" sz="1600" dirty="0">
                  <a:solidFill>
                    <a:srgbClr val="000000"/>
                  </a:solidFill>
                  <a:latin typeface="Courier New" pitchFamily="49" charset="0"/>
                </a:rPr>
                <a:t>     157 	Aug 18  1998	</a:t>
              </a:r>
              <a:r>
                <a:rPr lang="en-GB" altLang="fr-FR" sz="1600" dirty="0" smtClean="0">
                  <a:solidFill>
                    <a:srgbClr val="000000"/>
                  </a:solidFill>
                  <a:latin typeface="Courier New" pitchFamily="49" charset="0"/>
                </a:rPr>
                <a:t>.</a:t>
              </a:r>
              <a:r>
                <a:rPr lang="en-GB" altLang="fr-FR" sz="1600" dirty="0">
                  <a:solidFill>
                    <a:srgbClr val="000000"/>
                  </a:solidFill>
                  <a:latin typeface="Courier New" pitchFamily="49" charset="0"/>
                </a:rPr>
                <a:t>profile</a:t>
              </a:r>
            </a:p>
            <a:p>
              <a:pPr>
                <a:lnSpc>
                  <a:spcPct val="100000"/>
                </a:lnSpc>
                <a:buClrTx/>
                <a:buFontTx/>
                <a:buNone/>
              </a:pPr>
              <a:r>
                <a:rPr lang="en-GB" altLang="fr-FR" sz="1600" dirty="0">
                  <a:solidFill>
                    <a:srgbClr val="000000"/>
                  </a:solidFill>
                  <a:latin typeface="Courier New" pitchFamily="49" charset="0"/>
                </a:rPr>
                <a:t>-</a:t>
              </a:r>
              <a:r>
                <a:rPr lang="en-GB" altLang="fr-FR" sz="1600" dirty="0" err="1">
                  <a:solidFill>
                    <a:srgbClr val="000000"/>
                  </a:solidFill>
                  <a:latin typeface="Courier New" pitchFamily="49" charset="0"/>
                </a:rPr>
                <a:t>rw</a:t>
              </a:r>
              <a:r>
                <a:rPr lang="en-GB" altLang="fr-FR" sz="1600" dirty="0">
                  <a:solidFill>
                    <a:srgbClr val="000000"/>
                  </a:solidFill>
                  <a:latin typeface="Courier New" pitchFamily="49" charset="0"/>
                </a:rPr>
                <a:t>-------   1  </a:t>
              </a:r>
              <a:r>
                <a:rPr lang="en-GB" altLang="fr-FR" sz="1600" dirty="0" err="1">
                  <a:solidFill>
                    <a:srgbClr val="000000"/>
                  </a:solidFill>
                  <a:latin typeface="Courier New" pitchFamily="49" charset="0"/>
                </a:rPr>
                <a:t>toto</a:t>
              </a:r>
              <a:r>
                <a:rPr lang="en-GB" altLang="fr-FR" sz="1600" dirty="0">
                  <a:solidFill>
                    <a:srgbClr val="000000"/>
                  </a:solidFill>
                  <a:latin typeface="Courier New" pitchFamily="49" charset="0"/>
                </a:rPr>
                <a:t>  </a:t>
              </a:r>
              <a:r>
                <a:rPr lang="en-GB" altLang="fr-FR" sz="1600" dirty="0" err="1">
                  <a:solidFill>
                    <a:srgbClr val="000000"/>
                  </a:solidFill>
                  <a:latin typeface="Courier New" pitchFamily="49" charset="0"/>
                </a:rPr>
                <a:t>crir</a:t>
              </a:r>
              <a:r>
                <a:rPr lang="en-GB" altLang="fr-FR" sz="1600" dirty="0">
                  <a:solidFill>
                    <a:srgbClr val="000000"/>
                  </a:solidFill>
                  <a:latin typeface="Courier New" pitchFamily="49" charset="0"/>
                </a:rPr>
                <a:t>     195 	Oct  6  1998 	</a:t>
              </a:r>
              <a:r>
                <a:rPr lang="en-GB" altLang="fr-FR" sz="1600" dirty="0" err="1">
                  <a:solidFill>
                    <a:srgbClr val="000000"/>
                  </a:solidFill>
                  <a:latin typeface="Courier New" pitchFamily="49" charset="0"/>
                </a:rPr>
                <a:t>dead.letter</a:t>
              </a:r>
              <a:endParaRPr lang="en-GB" altLang="fr-FR" sz="1600" dirty="0">
                <a:solidFill>
                  <a:srgbClr val="000000"/>
                </a:solidFill>
                <a:latin typeface="Courier New" pitchFamily="49" charset="0"/>
              </a:endParaRPr>
            </a:p>
            <a:p>
              <a:pPr>
                <a:lnSpc>
                  <a:spcPct val="100000"/>
                </a:lnSpc>
                <a:buClrTx/>
                <a:buFontTx/>
                <a:buNone/>
              </a:pPr>
              <a:r>
                <a:rPr lang="en-GB" altLang="fr-FR" sz="1600" dirty="0" err="1">
                  <a:solidFill>
                    <a:srgbClr val="000000"/>
                  </a:solidFill>
                  <a:latin typeface="Courier New" pitchFamily="49" charset="0"/>
                </a:rPr>
                <a:t>drwx</a:t>
              </a:r>
              <a:r>
                <a:rPr lang="en-GB" altLang="fr-FR" sz="1600" dirty="0">
                  <a:solidFill>
                    <a:srgbClr val="000000"/>
                  </a:solidFill>
                  <a:latin typeface="Courier New" pitchFamily="49" charset="0"/>
                </a:rPr>
                <a:t>------   2  </a:t>
              </a:r>
              <a:r>
                <a:rPr lang="en-GB" altLang="fr-FR" sz="1600" dirty="0" err="1">
                  <a:solidFill>
                    <a:srgbClr val="000000"/>
                  </a:solidFill>
                  <a:latin typeface="Courier New" pitchFamily="49" charset="0"/>
                </a:rPr>
                <a:t>toto</a:t>
              </a:r>
              <a:r>
                <a:rPr lang="en-GB" altLang="fr-FR" sz="1600" dirty="0">
                  <a:solidFill>
                    <a:srgbClr val="000000"/>
                  </a:solidFill>
                  <a:latin typeface="Courier New" pitchFamily="49" charset="0"/>
                </a:rPr>
                <a:t>  </a:t>
              </a:r>
              <a:r>
                <a:rPr lang="en-GB" altLang="fr-FR" sz="1600" dirty="0" err="1">
                  <a:solidFill>
                    <a:srgbClr val="000000"/>
                  </a:solidFill>
                  <a:latin typeface="Courier New" pitchFamily="49" charset="0"/>
                </a:rPr>
                <a:t>crir</a:t>
              </a:r>
              <a:r>
                <a:rPr lang="en-GB" altLang="fr-FR" sz="1600" dirty="0">
                  <a:solidFill>
                    <a:srgbClr val="000000"/>
                  </a:solidFill>
                  <a:latin typeface="Courier New" pitchFamily="49" charset="0"/>
                </a:rPr>
                <a:t>     512 	Sep  1  1998	</a:t>
              </a:r>
              <a:r>
                <a:rPr lang="en-GB" altLang="fr-FR" sz="1600" dirty="0" smtClean="0">
                  <a:solidFill>
                    <a:srgbClr val="000000"/>
                  </a:solidFill>
                  <a:latin typeface="Courier New" pitchFamily="49" charset="0"/>
                </a:rPr>
                <a:t>Mail</a:t>
              </a:r>
              <a:endParaRPr lang="en-GB" altLang="fr-FR" sz="1600" dirty="0">
                <a:solidFill>
                  <a:srgbClr val="000000"/>
                </a:solidFill>
                <a:latin typeface="Courier New" pitchFamily="49" charset="0"/>
              </a:endParaRPr>
            </a:p>
            <a:p>
              <a:pPr>
                <a:lnSpc>
                  <a:spcPct val="100000"/>
                </a:lnSpc>
                <a:buClrTx/>
                <a:buFontTx/>
                <a:buNone/>
              </a:pPr>
              <a:r>
                <a:rPr lang="en-GB" altLang="fr-FR" sz="1600" dirty="0">
                  <a:solidFill>
                    <a:srgbClr val="000000"/>
                  </a:solidFill>
                  <a:latin typeface="Courier New" pitchFamily="49" charset="0"/>
                </a:rPr>
                <a:t>-</a:t>
              </a:r>
              <a:r>
                <a:rPr lang="en-GB" altLang="fr-FR" sz="1600" dirty="0" err="1">
                  <a:solidFill>
                    <a:srgbClr val="000000"/>
                  </a:solidFill>
                  <a:latin typeface="Courier New" pitchFamily="49" charset="0"/>
                </a:rPr>
                <a:t>rw</a:t>
              </a:r>
              <a:r>
                <a:rPr lang="en-GB" altLang="fr-FR" sz="1600" dirty="0">
                  <a:solidFill>
                    <a:srgbClr val="000000"/>
                  </a:solidFill>
                  <a:latin typeface="Courier New" pitchFamily="49" charset="0"/>
                </a:rPr>
                <a:t>-------   1  </a:t>
              </a:r>
              <a:r>
                <a:rPr lang="en-GB" altLang="fr-FR" sz="1600" dirty="0" err="1">
                  <a:solidFill>
                    <a:srgbClr val="000000"/>
                  </a:solidFill>
                  <a:latin typeface="Courier New" pitchFamily="49" charset="0"/>
                </a:rPr>
                <a:t>toto</a:t>
              </a:r>
              <a:r>
                <a:rPr lang="en-GB" altLang="fr-FR" sz="1600" dirty="0">
                  <a:solidFill>
                    <a:srgbClr val="000000"/>
                  </a:solidFill>
                  <a:latin typeface="Courier New" pitchFamily="49" charset="0"/>
                </a:rPr>
                <a:t>  </a:t>
              </a:r>
              <a:r>
                <a:rPr lang="en-GB" altLang="fr-FR" sz="1600" dirty="0" err="1">
                  <a:solidFill>
                    <a:srgbClr val="000000"/>
                  </a:solidFill>
                  <a:latin typeface="Courier New" pitchFamily="49" charset="0"/>
                </a:rPr>
                <a:t>crir</a:t>
              </a:r>
              <a:r>
                <a:rPr lang="en-GB" altLang="fr-FR" sz="1600" dirty="0">
                  <a:solidFill>
                    <a:srgbClr val="000000"/>
                  </a:solidFill>
                  <a:latin typeface="Courier New" pitchFamily="49" charset="0"/>
                </a:rPr>
                <a:t>   </a:t>
              </a:r>
              <a:r>
                <a:rPr lang="en-GB" altLang="fr-FR" sz="1600" dirty="0" smtClean="0">
                  <a:solidFill>
                    <a:srgbClr val="000000"/>
                  </a:solidFill>
                  <a:latin typeface="Courier New" pitchFamily="49" charset="0"/>
                </a:rPr>
                <a:t>11689 	May </a:t>
              </a:r>
              <a:r>
                <a:rPr lang="en-GB" altLang="fr-FR" sz="1600" dirty="0">
                  <a:solidFill>
                    <a:srgbClr val="000000"/>
                  </a:solidFill>
                  <a:latin typeface="Courier New" pitchFamily="49" charset="0"/>
                </a:rPr>
                <a:t>27 10:24	</a:t>
              </a:r>
              <a:r>
                <a:rPr lang="en-GB" altLang="fr-FR" sz="1600" dirty="0" err="1" smtClean="0">
                  <a:solidFill>
                    <a:srgbClr val="000000"/>
                  </a:solidFill>
                  <a:latin typeface="Courier New" pitchFamily="49" charset="0"/>
                </a:rPr>
                <a:t>mbox</a:t>
              </a:r>
              <a:endParaRPr lang="en-GB" altLang="fr-FR" sz="1600" dirty="0">
                <a:solidFill>
                  <a:srgbClr val="000000"/>
                </a:solidFill>
                <a:latin typeface="Courier New" pitchFamily="49" charset="0"/>
              </a:endParaRPr>
            </a:p>
          </p:txBody>
        </p:sp>
        <p:sp>
          <p:nvSpPr>
            <p:cNvPr id="8" name="Text Box 2"/>
            <p:cNvSpPr txBox="1">
              <a:spLocks noChangeArrowheads="1"/>
            </p:cNvSpPr>
            <p:nvPr/>
          </p:nvSpPr>
          <p:spPr bwMode="auto">
            <a:xfrm>
              <a:off x="595313" y="1446237"/>
              <a:ext cx="115638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800" dirty="0" err="1" smtClean="0">
                  <a:solidFill>
                    <a:srgbClr val="000000"/>
                  </a:solidFill>
                </a:rPr>
                <a:t>Répertoire</a:t>
              </a:r>
              <a:endParaRPr lang="en-GB" altLang="fr-FR" sz="1800" dirty="0">
                <a:solidFill>
                  <a:srgbClr val="000000"/>
                </a:solidFill>
              </a:endParaRPr>
            </a:p>
          </p:txBody>
        </p:sp>
        <p:sp>
          <p:nvSpPr>
            <p:cNvPr id="9" name="Text Box 3"/>
            <p:cNvSpPr txBox="1">
              <a:spLocks noChangeArrowheads="1"/>
            </p:cNvSpPr>
            <p:nvPr/>
          </p:nvSpPr>
          <p:spPr bwMode="auto">
            <a:xfrm>
              <a:off x="467544" y="5436964"/>
              <a:ext cx="835783"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800" dirty="0" err="1" smtClean="0">
                  <a:solidFill>
                    <a:srgbClr val="000000"/>
                  </a:solidFill>
                </a:rPr>
                <a:t>Fichier</a:t>
              </a:r>
              <a:endParaRPr lang="en-GB" altLang="fr-FR" sz="1800" dirty="0">
                <a:solidFill>
                  <a:srgbClr val="000000"/>
                </a:solidFill>
              </a:endParaRPr>
            </a:p>
          </p:txBody>
        </p:sp>
        <p:sp>
          <p:nvSpPr>
            <p:cNvPr id="10" name="Text Box 4"/>
            <p:cNvSpPr txBox="1">
              <a:spLocks noChangeArrowheads="1"/>
            </p:cNvSpPr>
            <p:nvPr/>
          </p:nvSpPr>
          <p:spPr bwMode="auto">
            <a:xfrm>
              <a:off x="1909763" y="5114949"/>
              <a:ext cx="127180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800" dirty="0" err="1" smtClean="0">
                  <a:solidFill>
                    <a:srgbClr val="000000"/>
                  </a:solidFill>
                </a:rPr>
                <a:t>Propriétaire</a:t>
              </a:r>
              <a:endParaRPr lang="en-GB" altLang="fr-FR" sz="1800" dirty="0">
                <a:solidFill>
                  <a:srgbClr val="000000"/>
                </a:solidFill>
              </a:endParaRPr>
            </a:p>
          </p:txBody>
        </p:sp>
        <p:sp>
          <p:nvSpPr>
            <p:cNvPr id="11" name="Text Box 5"/>
            <p:cNvSpPr txBox="1">
              <a:spLocks noChangeArrowheads="1"/>
            </p:cNvSpPr>
            <p:nvPr/>
          </p:nvSpPr>
          <p:spPr bwMode="auto">
            <a:xfrm>
              <a:off x="3322638" y="5197499"/>
              <a:ext cx="16160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800">
                  <a:solidFill>
                    <a:srgbClr val="000000"/>
                  </a:solidFill>
                </a:rPr>
                <a:t>Nom du groupe</a:t>
              </a:r>
            </a:p>
          </p:txBody>
        </p:sp>
        <p:sp>
          <p:nvSpPr>
            <p:cNvPr id="12" name="Text Box 6"/>
            <p:cNvSpPr txBox="1">
              <a:spLocks noChangeArrowheads="1"/>
            </p:cNvSpPr>
            <p:nvPr/>
          </p:nvSpPr>
          <p:spPr bwMode="auto">
            <a:xfrm>
              <a:off x="2679700" y="1658962"/>
              <a:ext cx="263683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800" dirty="0" err="1">
                  <a:solidFill>
                    <a:srgbClr val="000000"/>
                  </a:solidFill>
                </a:rPr>
                <a:t>Nombre</a:t>
              </a:r>
              <a:r>
                <a:rPr lang="en-GB" altLang="fr-FR" sz="1800" dirty="0">
                  <a:solidFill>
                    <a:srgbClr val="000000"/>
                  </a:solidFill>
                </a:rPr>
                <a:t> de liens du </a:t>
              </a:r>
              <a:r>
                <a:rPr lang="en-GB" altLang="fr-FR" sz="1800" dirty="0" err="1">
                  <a:solidFill>
                    <a:srgbClr val="000000"/>
                  </a:solidFill>
                </a:rPr>
                <a:t>fichier</a:t>
              </a:r>
              <a:endParaRPr lang="en-GB" altLang="fr-FR" sz="1800" dirty="0">
                <a:solidFill>
                  <a:srgbClr val="000000"/>
                </a:solidFill>
              </a:endParaRPr>
            </a:p>
          </p:txBody>
        </p:sp>
        <p:sp>
          <p:nvSpPr>
            <p:cNvPr id="13" name="Text Box 7"/>
            <p:cNvSpPr txBox="1">
              <a:spLocks noChangeArrowheads="1"/>
            </p:cNvSpPr>
            <p:nvPr/>
          </p:nvSpPr>
          <p:spPr bwMode="auto">
            <a:xfrm>
              <a:off x="4732338" y="5519762"/>
              <a:ext cx="15843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800">
                  <a:solidFill>
                    <a:srgbClr val="000000"/>
                  </a:solidFill>
                </a:rPr>
                <a:t>Taille en octets</a:t>
              </a:r>
            </a:p>
          </p:txBody>
        </p:sp>
        <p:sp>
          <p:nvSpPr>
            <p:cNvPr id="14" name="Text Box 8"/>
            <p:cNvSpPr txBox="1">
              <a:spLocks noChangeArrowheads="1"/>
            </p:cNvSpPr>
            <p:nvPr/>
          </p:nvSpPr>
          <p:spPr bwMode="auto">
            <a:xfrm>
              <a:off x="5526856" y="5869012"/>
              <a:ext cx="3149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800" dirty="0">
                  <a:solidFill>
                    <a:srgbClr val="000000"/>
                  </a:solidFill>
                </a:rPr>
                <a:t>Date de la </a:t>
              </a:r>
              <a:r>
                <a:rPr lang="en-GB" altLang="fr-FR" sz="1800" dirty="0" err="1" smtClean="0">
                  <a:solidFill>
                    <a:srgbClr val="000000"/>
                  </a:solidFill>
                </a:rPr>
                <a:t>dernière</a:t>
              </a:r>
              <a:r>
                <a:rPr lang="en-GB" altLang="fr-FR" sz="1800" dirty="0" smtClean="0">
                  <a:solidFill>
                    <a:srgbClr val="000000"/>
                  </a:solidFill>
                </a:rPr>
                <a:t> </a:t>
              </a:r>
              <a:r>
                <a:rPr lang="en-GB" altLang="fr-FR" sz="1800" dirty="0">
                  <a:solidFill>
                    <a:srgbClr val="000000"/>
                  </a:solidFill>
                </a:rPr>
                <a:t>modification</a:t>
              </a:r>
            </a:p>
          </p:txBody>
        </p:sp>
        <p:sp>
          <p:nvSpPr>
            <p:cNvPr id="15" name="Text Box 9"/>
            <p:cNvSpPr txBox="1">
              <a:spLocks noChangeArrowheads="1"/>
            </p:cNvSpPr>
            <p:nvPr/>
          </p:nvSpPr>
          <p:spPr bwMode="auto">
            <a:xfrm>
              <a:off x="7148513" y="1574824"/>
              <a:ext cx="1579562"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5pPr>
              <a:lvl6pPr marL="25146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6pPr>
              <a:lvl7pPr marL="29718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7pPr>
              <a:lvl8pPr marL="34290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8pPr>
              <a:lvl9pPr marL="3886200" indent="-228600" defTabSz="449263" eaLnBrk="0" fontAlgn="base" hangingPunct="0">
                <a:lnSpc>
                  <a:spcPct val="64000"/>
                </a:lnSpc>
                <a:spcBef>
                  <a:spcPct val="0"/>
                </a:spcBef>
                <a:spcAft>
                  <a:spcPct val="0"/>
                </a:spcAft>
                <a:buClr>
                  <a:srgbClr val="000000"/>
                </a:buClr>
                <a:buSzPct val="100000"/>
                <a:buFont typeface="Times New Roman" pitchFamily="16"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FFFFFF"/>
                  </a:solidFill>
                  <a:latin typeface="Times New Roman" pitchFamily="16" charset="0"/>
                  <a:cs typeface="Arial Unicode MS" pitchFamily="32" charset="0"/>
                </a:defRPr>
              </a:lvl9pPr>
            </a:lstStyle>
            <a:p>
              <a:pPr>
                <a:lnSpc>
                  <a:spcPct val="100000"/>
                </a:lnSpc>
                <a:buClrTx/>
                <a:buFontTx/>
                <a:buNone/>
              </a:pPr>
              <a:r>
                <a:rPr lang="en-GB" altLang="fr-FR" sz="1800">
                  <a:solidFill>
                    <a:srgbClr val="000000"/>
                  </a:solidFill>
                </a:rPr>
                <a:t>Nom du fichier</a:t>
              </a:r>
            </a:p>
          </p:txBody>
        </p:sp>
        <p:sp>
          <p:nvSpPr>
            <p:cNvPr id="16" name="Line 10"/>
            <p:cNvSpPr>
              <a:spLocks noChangeShapeType="1"/>
            </p:cNvSpPr>
            <p:nvPr/>
          </p:nvSpPr>
          <p:spPr bwMode="auto">
            <a:xfrm flipH="1" flipV="1">
              <a:off x="685800" y="4303737"/>
              <a:ext cx="84138" cy="1168400"/>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17" name="Line 11"/>
            <p:cNvSpPr>
              <a:spLocks noChangeShapeType="1"/>
            </p:cNvSpPr>
            <p:nvPr/>
          </p:nvSpPr>
          <p:spPr bwMode="auto">
            <a:xfrm flipV="1">
              <a:off x="2608263" y="4395812"/>
              <a:ext cx="82550" cy="75723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18" name="Line 12"/>
            <p:cNvSpPr>
              <a:spLocks noChangeShapeType="1"/>
            </p:cNvSpPr>
            <p:nvPr/>
          </p:nvSpPr>
          <p:spPr bwMode="auto">
            <a:xfrm flipH="1" flipV="1">
              <a:off x="3635895" y="4395811"/>
              <a:ext cx="204267" cy="80168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19" name="Line 13"/>
            <p:cNvSpPr>
              <a:spLocks noChangeShapeType="1"/>
            </p:cNvSpPr>
            <p:nvPr/>
          </p:nvSpPr>
          <p:spPr bwMode="auto">
            <a:xfrm flipH="1">
              <a:off x="685800" y="1776437"/>
              <a:ext cx="265113" cy="836612"/>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20" name="Line 14"/>
            <p:cNvSpPr>
              <a:spLocks noChangeShapeType="1"/>
            </p:cNvSpPr>
            <p:nvPr/>
          </p:nvSpPr>
          <p:spPr bwMode="auto">
            <a:xfrm flipH="1">
              <a:off x="2339751" y="2071712"/>
              <a:ext cx="400273" cy="502443"/>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21" name="Line 15"/>
            <p:cNvSpPr>
              <a:spLocks noChangeShapeType="1"/>
            </p:cNvSpPr>
            <p:nvPr/>
          </p:nvSpPr>
          <p:spPr bwMode="auto">
            <a:xfrm flipH="1" flipV="1">
              <a:off x="5070475" y="4395812"/>
              <a:ext cx="412750" cy="1150937"/>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22" name="Line 16"/>
            <p:cNvSpPr>
              <a:spLocks noChangeShapeType="1"/>
            </p:cNvSpPr>
            <p:nvPr/>
          </p:nvSpPr>
          <p:spPr bwMode="auto">
            <a:xfrm flipH="1" flipV="1">
              <a:off x="6434137" y="4460898"/>
              <a:ext cx="714375" cy="1427163"/>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sp>
          <p:nvSpPr>
            <p:cNvPr id="23" name="Line 17"/>
            <p:cNvSpPr>
              <a:spLocks noChangeShapeType="1"/>
            </p:cNvSpPr>
            <p:nvPr/>
          </p:nvSpPr>
          <p:spPr bwMode="auto">
            <a:xfrm flipH="1">
              <a:off x="7713662" y="1943124"/>
              <a:ext cx="249237" cy="1262063"/>
            </a:xfrm>
            <a:prstGeom prst="line">
              <a:avLst/>
            </a:prstGeom>
            <a:noFill/>
            <a:ln w="9360" cap="sq">
              <a:solidFill>
                <a:srgbClr val="00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fr-FR"/>
            </a:p>
          </p:txBody>
        </p:sp>
      </p:grpSp>
    </p:spTree>
    <p:extLst>
      <p:ext uri="{BB962C8B-B14F-4D97-AF65-F5344CB8AC3E}">
        <p14:creationId xmlns:p14="http://schemas.microsoft.com/office/powerpoint/2010/main" val="17721714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Droits sur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88</a:t>
            </a:fld>
            <a:endParaRPr lang="fr-BE"/>
          </a:p>
        </p:txBody>
      </p:sp>
      <p:sp>
        <p:nvSpPr>
          <p:cNvPr id="9" name="Espace réservé du contenu 8"/>
          <p:cNvSpPr>
            <a:spLocks noGrp="1"/>
          </p:cNvSpPr>
          <p:nvPr>
            <p:ph idx="1"/>
          </p:nvPr>
        </p:nvSpPr>
        <p:spPr/>
        <p:txBody>
          <a:bodyPr>
            <a:normAutofit/>
          </a:bodyPr>
          <a:lstStyle/>
          <a:p>
            <a:r>
              <a:rPr lang="fr-FR" dirty="0" smtClean="0"/>
              <a:t>Trois propriétés « classiques » :</a:t>
            </a:r>
          </a:p>
          <a:p>
            <a:pPr lvl="1"/>
            <a:r>
              <a:rPr lang="fr-FR" dirty="0" smtClean="0"/>
              <a:t>Propriétaire</a:t>
            </a:r>
            <a:br>
              <a:rPr lang="fr-FR" dirty="0" smtClean="0"/>
            </a:br>
            <a:r>
              <a:rPr lang="fr-FR" sz="2000" dirty="0" smtClean="0"/>
              <a:t>usage générique : créateur du fichier</a:t>
            </a:r>
          </a:p>
          <a:p>
            <a:pPr lvl="1"/>
            <a:endParaRPr lang="fr-FR" dirty="0"/>
          </a:p>
          <a:p>
            <a:pPr lvl="1"/>
            <a:r>
              <a:rPr lang="fr-FR" dirty="0" smtClean="0"/>
              <a:t>Groupe Propriétaire</a:t>
            </a:r>
            <a:br>
              <a:rPr lang="fr-FR" dirty="0" smtClean="0"/>
            </a:br>
            <a:r>
              <a:rPr lang="fr-FR" sz="2000" dirty="0"/>
              <a:t>usage générique : ceux </a:t>
            </a:r>
            <a:r>
              <a:rPr lang="fr-FR" sz="2000" dirty="0" smtClean="0"/>
              <a:t>qui travailleront avec le fichier</a:t>
            </a:r>
            <a:endParaRPr lang="fr-FR" dirty="0" smtClean="0"/>
          </a:p>
          <a:p>
            <a:pPr lvl="1"/>
            <a:endParaRPr lang="fr-FR" dirty="0"/>
          </a:p>
          <a:p>
            <a:pPr lvl="1"/>
            <a:r>
              <a:rPr lang="fr-FR" dirty="0" smtClean="0"/>
              <a:t>Les autres</a:t>
            </a:r>
            <a:br>
              <a:rPr lang="fr-FR" dirty="0" smtClean="0"/>
            </a:br>
            <a:r>
              <a:rPr lang="fr-FR" sz="2000" dirty="0"/>
              <a:t>usage générique : le </a:t>
            </a:r>
            <a:r>
              <a:rPr lang="fr-FR" sz="2000" dirty="0" smtClean="0"/>
              <a:t>fichier est-il public ou non</a:t>
            </a:r>
            <a:endParaRPr lang="fr-FR" dirty="0" smtClean="0"/>
          </a:p>
        </p:txBody>
      </p:sp>
    </p:spTree>
    <p:extLst>
      <p:ext uri="{BB962C8B-B14F-4D97-AF65-F5344CB8AC3E}">
        <p14:creationId xmlns:p14="http://schemas.microsoft.com/office/powerpoint/2010/main" val="391818496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Droits sur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89</a:t>
            </a:fld>
            <a:endParaRPr lang="fr-BE"/>
          </a:p>
        </p:txBody>
      </p:sp>
      <p:sp>
        <p:nvSpPr>
          <p:cNvPr id="9" name="Espace réservé du contenu 8"/>
          <p:cNvSpPr>
            <a:spLocks noGrp="1"/>
          </p:cNvSpPr>
          <p:nvPr>
            <p:ph idx="1"/>
          </p:nvPr>
        </p:nvSpPr>
        <p:spPr/>
        <p:txBody>
          <a:bodyPr>
            <a:normAutofit fontScale="92500" lnSpcReduction="10000"/>
          </a:bodyPr>
          <a:lstStyle/>
          <a:p>
            <a:r>
              <a:rPr lang="fr-FR" dirty="0" smtClean="0"/>
              <a:t>Trois droits « classiques » :</a:t>
            </a:r>
          </a:p>
          <a:p>
            <a:pPr lvl="1"/>
            <a:r>
              <a:rPr lang="fr-FR" dirty="0" smtClean="0"/>
              <a:t>Lire</a:t>
            </a:r>
          </a:p>
          <a:p>
            <a:pPr lvl="2"/>
            <a:r>
              <a:rPr lang="fr-FR" dirty="0" smtClean="0"/>
              <a:t>Lit le contenu d’un fichier</a:t>
            </a:r>
          </a:p>
          <a:p>
            <a:pPr lvl="2"/>
            <a:r>
              <a:rPr lang="fr-FR" dirty="0" smtClean="0"/>
              <a:t>Lit les fichiers contenus dans un dossier</a:t>
            </a:r>
          </a:p>
          <a:p>
            <a:pPr lvl="1"/>
            <a:r>
              <a:rPr lang="fr-FR" dirty="0" smtClean="0"/>
              <a:t>Ecrire</a:t>
            </a:r>
          </a:p>
          <a:p>
            <a:pPr lvl="2"/>
            <a:r>
              <a:rPr lang="fr-FR" dirty="0" smtClean="0"/>
              <a:t>Modifier le contenu d’un fichier</a:t>
            </a:r>
          </a:p>
          <a:p>
            <a:pPr lvl="2"/>
            <a:r>
              <a:rPr lang="fr-FR" dirty="0" smtClean="0"/>
              <a:t>Modifier le contenu d’un dossier</a:t>
            </a:r>
          </a:p>
          <a:p>
            <a:pPr lvl="1"/>
            <a:r>
              <a:rPr lang="fr-FR" dirty="0" smtClean="0"/>
              <a:t>Exécuter</a:t>
            </a:r>
          </a:p>
          <a:p>
            <a:pPr lvl="2"/>
            <a:r>
              <a:rPr lang="fr-FR" dirty="0" smtClean="0"/>
              <a:t>« Lancer »/Exécuter le fichier (ex :   </a:t>
            </a:r>
            <a:r>
              <a:rPr lang="fr-FR" i="1" dirty="0" smtClean="0"/>
              <a:t>./monscript.sh  </a:t>
            </a:r>
            <a:r>
              <a:rPr lang="fr-FR" dirty="0" smtClean="0"/>
              <a:t>)</a:t>
            </a:r>
          </a:p>
          <a:p>
            <a:pPr lvl="2"/>
            <a:r>
              <a:rPr lang="fr-FR" dirty="0" smtClean="0"/>
              <a:t>ATTENTION ! N’empêche pas de faire :   </a:t>
            </a:r>
            <a:r>
              <a:rPr lang="fr-FR" i="1" dirty="0" smtClean="0"/>
              <a:t>sh monscript.sh</a:t>
            </a:r>
            <a:endParaRPr lang="fr-FR" dirty="0" smtClean="0"/>
          </a:p>
          <a:p>
            <a:pPr lvl="2"/>
            <a:r>
              <a:rPr lang="fr-FR" dirty="0" smtClean="0"/>
              <a:t>Autorise de passer dans un dossier (mais voir le contenu)</a:t>
            </a:r>
            <a:endParaRPr lang="fr-FR" dirty="0"/>
          </a:p>
        </p:txBody>
      </p:sp>
    </p:spTree>
    <p:extLst>
      <p:ext uri="{BB962C8B-B14F-4D97-AF65-F5344CB8AC3E}">
        <p14:creationId xmlns:p14="http://schemas.microsoft.com/office/powerpoint/2010/main" val="3664426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3600" dirty="0" smtClean="0"/>
              <a:t>Les Systèmes d’Exploitation</a:t>
            </a:r>
            <a:endParaRPr lang="fr-FR" sz="3600" dirty="0"/>
          </a:p>
        </p:txBody>
      </p:sp>
      <p:sp>
        <p:nvSpPr>
          <p:cNvPr id="16" name="Espace réservé du contenu 15"/>
          <p:cNvSpPr>
            <a:spLocks noGrp="1"/>
          </p:cNvSpPr>
          <p:nvPr>
            <p:ph idx="1"/>
          </p:nvPr>
        </p:nvSpPr>
        <p:spPr>
          <a:xfrm>
            <a:off x="395536" y="1600200"/>
            <a:ext cx="8352928" cy="4525963"/>
          </a:xfrm>
        </p:spPr>
        <p:txBody>
          <a:bodyPr anchor="ctr"/>
          <a:lstStyle/>
          <a:p>
            <a:pPr marL="0" indent="0" algn="ctr">
              <a:buNone/>
            </a:pPr>
            <a:r>
              <a:rPr lang="fr-FR" i="1" dirty="0"/>
              <a:t>Comment </a:t>
            </a:r>
            <a:r>
              <a:rPr lang="fr-FR" i="1" dirty="0" smtClean="0"/>
              <a:t>faire cohabiter plusieurs programmes ?</a:t>
            </a:r>
          </a:p>
          <a:p>
            <a:pPr marL="0" indent="0" algn="ctr">
              <a:buNone/>
            </a:pPr>
            <a:endParaRPr lang="fr-FR" dirty="0"/>
          </a:p>
          <a:p>
            <a:pPr marL="0" indent="0" algn="ctr">
              <a:buNone/>
            </a:pPr>
            <a:r>
              <a:rPr lang="fr-FR" dirty="0" smtClean="0"/>
              <a:t>…chaque programme doit « donner » du temps aux autres programmes…</a:t>
            </a:r>
          </a:p>
          <a:p>
            <a:pPr marL="0" indent="0" algn="ctr">
              <a:buNone/>
            </a:pPr>
            <a:endParaRPr lang="fr-FR" dirty="0"/>
          </a:p>
          <a:p>
            <a:pPr marL="0" indent="0" algn="ctr">
              <a:buNone/>
            </a:pPr>
            <a:r>
              <a:rPr lang="fr-FR" dirty="0" smtClean="0"/>
              <a:t>…ou…</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FR"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a:t>
            </a:fld>
            <a:endParaRPr lang="fr-BE"/>
          </a:p>
        </p:txBody>
      </p:sp>
    </p:spTree>
    <p:extLst>
      <p:ext uri="{BB962C8B-B14F-4D97-AF65-F5344CB8AC3E}">
        <p14:creationId xmlns:p14="http://schemas.microsoft.com/office/powerpoint/2010/main" val="760371581"/>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51" y="1270825"/>
            <a:ext cx="8980953" cy="1438095"/>
          </a:xfrm>
          <a:prstGeom prst="rect">
            <a:avLst/>
          </a:prstGeom>
        </p:spPr>
      </p:pic>
      <p:sp>
        <p:nvSpPr>
          <p:cNvPr id="2" name="Titre 1"/>
          <p:cNvSpPr>
            <a:spLocks noGrp="1"/>
          </p:cNvSpPr>
          <p:nvPr>
            <p:ph type="title"/>
          </p:nvPr>
        </p:nvSpPr>
        <p:spPr/>
        <p:txBody>
          <a:bodyPr/>
          <a:lstStyle/>
          <a:p>
            <a:r>
              <a:rPr lang="fr-FR" dirty="0" smtClean="0"/>
              <a:t>Droits sur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90</a:t>
            </a:fld>
            <a:endParaRPr lang="fr-BE"/>
          </a:p>
        </p:txBody>
      </p:sp>
      <p:sp>
        <p:nvSpPr>
          <p:cNvPr id="3" name="Espace réservé du contenu 2"/>
          <p:cNvSpPr>
            <a:spLocks noGrp="1"/>
          </p:cNvSpPr>
          <p:nvPr>
            <p:ph idx="1"/>
          </p:nvPr>
        </p:nvSpPr>
        <p:spPr>
          <a:xfrm>
            <a:off x="457200" y="2060848"/>
            <a:ext cx="8229600" cy="4065315"/>
          </a:xfrm>
        </p:spPr>
        <p:txBody>
          <a:bodyPr anchor="ctr">
            <a:normAutofit/>
          </a:bodyPr>
          <a:lstStyle/>
          <a:p>
            <a:r>
              <a:rPr lang="fr-FR" sz="2400" dirty="0"/>
              <a:t>Principe du masque binaire :</a:t>
            </a:r>
          </a:p>
          <a:p>
            <a:pPr marL="0" indent="0">
              <a:buNone/>
            </a:pPr>
            <a:r>
              <a:rPr lang="fr-FR" sz="2400" dirty="0"/>
              <a:t>Exécution + Ecriture + Lecture = 1 + 2 + 4 = </a:t>
            </a:r>
            <a:r>
              <a:rPr lang="fr-FR" sz="2400" dirty="0" smtClean="0"/>
              <a:t>7		(111</a:t>
            </a:r>
            <a:r>
              <a:rPr lang="fr-FR" sz="2400" dirty="0"/>
              <a:t>)</a:t>
            </a:r>
          </a:p>
          <a:p>
            <a:pPr marL="0" indent="0">
              <a:buNone/>
            </a:pPr>
            <a:r>
              <a:rPr lang="fr-FR" sz="2400" dirty="0"/>
              <a:t>Exécution + Lecture = 1 + 4 = 5 	(101)</a:t>
            </a:r>
          </a:p>
          <a:p>
            <a:endParaRPr lang="fr-FR" sz="2400" dirty="0"/>
          </a:p>
          <a:p>
            <a:r>
              <a:rPr lang="fr-FR" sz="2400" dirty="0"/>
              <a:t>Donner tous les droits à moi, et seulement certains à mon </a:t>
            </a:r>
            <a:r>
              <a:rPr lang="fr-FR" sz="2400" dirty="0" smtClean="0"/>
              <a:t>groupe, et </a:t>
            </a:r>
            <a:r>
              <a:rPr lang="fr-FR" sz="2400" dirty="0"/>
              <a:t>exécution au reste :</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23" y="5517232"/>
            <a:ext cx="8980953" cy="523810"/>
          </a:xfrm>
          <a:prstGeom prst="rect">
            <a:avLst/>
          </a:prstGeom>
        </p:spPr>
      </p:pic>
    </p:spTree>
    <p:extLst>
      <p:ext uri="{BB962C8B-B14F-4D97-AF65-F5344CB8AC3E}">
        <p14:creationId xmlns:p14="http://schemas.microsoft.com/office/powerpoint/2010/main" val="19726500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51" y="1270825"/>
            <a:ext cx="8980953" cy="1438095"/>
          </a:xfrm>
          <a:prstGeom prst="rect">
            <a:avLst/>
          </a:prstGeom>
        </p:spPr>
      </p:pic>
      <p:sp>
        <p:nvSpPr>
          <p:cNvPr id="2" name="Titre 1"/>
          <p:cNvSpPr>
            <a:spLocks noGrp="1"/>
          </p:cNvSpPr>
          <p:nvPr>
            <p:ph type="title"/>
          </p:nvPr>
        </p:nvSpPr>
        <p:spPr/>
        <p:txBody>
          <a:bodyPr/>
          <a:lstStyle/>
          <a:p>
            <a:r>
              <a:rPr lang="fr-FR" dirty="0" smtClean="0"/>
              <a:t>Droits sur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91</a:t>
            </a:fld>
            <a:endParaRPr lang="fr-BE"/>
          </a:p>
        </p:txBody>
      </p:sp>
      <p:sp>
        <p:nvSpPr>
          <p:cNvPr id="3" name="Espace réservé du contenu 2"/>
          <p:cNvSpPr>
            <a:spLocks noGrp="1"/>
          </p:cNvSpPr>
          <p:nvPr>
            <p:ph idx="1"/>
          </p:nvPr>
        </p:nvSpPr>
        <p:spPr>
          <a:xfrm>
            <a:off x="457200" y="2060848"/>
            <a:ext cx="8229600" cy="4065315"/>
          </a:xfrm>
        </p:spPr>
        <p:txBody>
          <a:bodyPr anchor="ctr">
            <a:normAutofit/>
          </a:bodyPr>
          <a:lstStyle/>
          <a:p>
            <a:r>
              <a:rPr lang="fr-FR" sz="2400" dirty="0" smtClean="0"/>
              <a:t>Méthode avec des lettres :</a:t>
            </a:r>
          </a:p>
          <a:p>
            <a:pPr marL="0" indent="0">
              <a:buNone/>
            </a:pPr>
            <a:r>
              <a:rPr lang="fr-FR" sz="2400" dirty="0" smtClean="0"/>
              <a:t>Donner </a:t>
            </a:r>
            <a:r>
              <a:rPr lang="fr-FR" sz="2400" dirty="0"/>
              <a:t>tous les droits à "moi" : </a:t>
            </a:r>
            <a:r>
              <a:rPr lang="fr-FR" sz="2400" b="1" dirty="0"/>
              <a:t>u=</a:t>
            </a:r>
            <a:r>
              <a:rPr lang="fr-FR" sz="2400" b="1" dirty="0" err="1"/>
              <a:t>rwx</a:t>
            </a:r>
            <a:endParaRPr lang="fr-FR" sz="2400" b="1" dirty="0"/>
          </a:p>
          <a:p>
            <a:pPr marL="0" indent="0">
              <a:buNone/>
            </a:pPr>
            <a:r>
              <a:rPr lang="fr-FR" sz="2400" dirty="0" smtClean="0"/>
              <a:t>Pareil </a:t>
            </a:r>
            <a:r>
              <a:rPr lang="fr-FR" sz="2400" dirty="0"/>
              <a:t>+ mon groupe lit et exécute : </a:t>
            </a:r>
            <a:r>
              <a:rPr lang="fr-FR" sz="2400" b="1" dirty="0"/>
              <a:t>u=</a:t>
            </a:r>
            <a:r>
              <a:rPr lang="fr-FR" sz="2400" b="1" dirty="0" err="1"/>
              <a:t>rwx,g</a:t>
            </a:r>
            <a:r>
              <a:rPr lang="fr-FR" sz="2400" b="1" dirty="0"/>
              <a:t>=</a:t>
            </a:r>
            <a:r>
              <a:rPr lang="fr-FR" sz="2400" b="1" dirty="0" err="1"/>
              <a:t>rx</a:t>
            </a:r>
            <a:endParaRPr lang="fr-FR" sz="2400" b="1" dirty="0"/>
          </a:p>
          <a:p>
            <a:pPr marL="0" indent="0">
              <a:buNone/>
            </a:pPr>
            <a:r>
              <a:rPr lang="fr-FR" sz="2400" dirty="0" smtClean="0"/>
              <a:t>Pareil </a:t>
            </a:r>
            <a:r>
              <a:rPr lang="fr-FR" sz="2400" dirty="0"/>
              <a:t>+ mon groupe et le reste lisent et exécutent : </a:t>
            </a:r>
            <a:r>
              <a:rPr lang="fr-FR" sz="2400" b="1" dirty="0"/>
              <a:t>u=</a:t>
            </a:r>
            <a:r>
              <a:rPr lang="fr-FR" sz="2400" b="1" dirty="0" err="1"/>
              <a:t>rwx,go</a:t>
            </a:r>
            <a:r>
              <a:rPr lang="fr-FR" sz="2400" b="1" dirty="0"/>
              <a:t>=</a:t>
            </a:r>
            <a:r>
              <a:rPr lang="fr-FR" sz="2400" b="1" dirty="0" err="1"/>
              <a:t>rx</a:t>
            </a:r>
            <a:endParaRPr lang="fr-FR" sz="2400" b="1" dirty="0"/>
          </a:p>
          <a:p>
            <a:pPr marL="0" indent="0">
              <a:buNone/>
            </a:pPr>
            <a:r>
              <a:rPr lang="fr-FR" sz="2400" dirty="0" smtClean="0"/>
              <a:t>Retirer </a:t>
            </a:r>
            <a:r>
              <a:rPr lang="fr-FR" sz="2400" dirty="0"/>
              <a:t>tous les droits aux groupe et autres : </a:t>
            </a:r>
            <a:r>
              <a:rPr lang="fr-FR" sz="2400" b="1" dirty="0"/>
              <a:t>go=</a:t>
            </a:r>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9531" y="5517232"/>
            <a:ext cx="8448933" cy="792088"/>
          </a:xfrm>
          <a:prstGeom prst="rect">
            <a:avLst/>
          </a:prstGeom>
        </p:spPr>
      </p:pic>
    </p:spTree>
    <p:extLst>
      <p:ext uri="{BB962C8B-B14F-4D97-AF65-F5344CB8AC3E}">
        <p14:creationId xmlns:p14="http://schemas.microsoft.com/office/powerpoint/2010/main" val="389073358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Droits sur Fichiers</a:t>
            </a:r>
            <a:endParaRPr lang="fr-FR" dirty="0"/>
          </a:p>
        </p:txBody>
      </p:sp>
      <p:sp>
        <p:nvSpPr>
          <p:cNvPr id="6" name="Espace réservé de la date 5"/>
          <p:cNvSpPr>
            <a:spLocks noGrp="1"/>
          </p:cNvSpPr>
          <p:nvPr>
            <p:ph type="dt" sz="half" idx="10"/>
          </p:nvPr>
        </p:nvSpPr>
        <p:spPr/>
        <p:txBody>
          <a:bodyPr/>
          <a:lstStyle/>
          <a:p>
            <a:r>
              <a:rPr lang="fr-FR" smtClean="0"/>
              <a:t>2017-2018</a:t>
            </a:r>
            <a:endParaRPr lang="fr-BE"/>
          </a:p>
        </p:txBody>
      </p:sp>
      <p:sp>
        <p:nvSpPr>
          <p:cNvPr id="7" name="Espace réservé du pied de page 6"/>
          <p:cNvSpPr>
            <a:spLocks noGrp="1"/>
          </p:cNvSpPr>
          <p:nvPr>
            <p:ph type="ftr" sz="quarter" idx="11"/>
          </p:nvPr>
        </p:nvSpPr>
        <p:spPr/>
        <p:txBody>
          <a:bodyPr/>
          <a:lstStyle/>
          <a:p>
            <a:r>
              <a:rPr lang="fr-BE" smtClean="0"/>
              <a:t>Partie 2 : Système d'Exploitation</a:t>
            </a:r>
            <a:endParaRPr lang="fr-BE"/>
          </a:p>
        </p:txBody>
      </p:sp>
      <p:sp>
        <p:nvSpPr>
          <p:cNvPr id="8" name="Espace réservé du numéro de diapositive 7"/>
          <p:cNvSpPr>
            <a:spLocks noGrp="1"/>
          </p:cNvSpPr>
          <p:nvPr>
            <p:ph type="sldNum" sz="quarter" idx="12"/>
          </p:nvPr>
        </p:nvSpPr>
        <p:spPr/>
        <p:txBody>
          <a:bodyPr/>
          <a:lstStyle/>
          <a:p>
            <a:fld id="{CF4668DC-857F-487D-BFFA-8C0CA5037977}" type="slidenum">
              <a:rPr lang="fr-BE" smtClean="0"/>
              <a:t>92</a:t>
            </a:fld>
            <a:endParaRPr lang="fr-BE"/>
          </a:p>
        </p:txBody>
      </p:sp>
      <p:sp>
        <p:nvSpPr>
          <p:cNvPr id="9" name="Espace réservé du contenu 8"/>
          <p:cNvSpPr>
            <a:spLocks noGrp="1"/>
          </p:cNvSpPr>
          <p:nvPr>
            <p:ph idx="1"/>
          </p:nvPr>
        </p:nvSpPr>
        <p:spPr/>
        <p:txBody>
          <a:bodyPr>
            <a:normAutofit/>
          </a:bodyPr>
          <a:lstStyle/>
          <a:p>
            <a:r>
              <a:rPr lang="fr-FR" dirty="0" smtClean="0"/>
              <a:t>Droits avancés : ACL (Access Control List)</a:t>
            </a:r>
          </a:p>
          <a:p>
            <a:endParaRPr lang="fr-FR" dirty="0" smtClean="0"/>
          </a:p>
          <a:p>
            <a:pPr lvl="1"/>
            <a:r>
              <a:rPr lang="fr-FR" dirty="0" smtClean="0"/>
              <a:t>Maîtrise plus fine des groupes &amp; personnes</a:t>
            </a:r>
          </a:p>
          <a:p>
            <a:pPr marL="914400" lvl="2" indent="0">
              <a:buNone/>
            </a:pPr>
            <a:r>
              <a:rPr lang="fr-FR" i="1" dirty="0" smtClean="0"/>
              <a:t>Autoriser des groupes et personnes précis  à avoir des droits précis</a:t>
            </a:r>
          </a:p>
          <a:p>
            <a:pPr lvl="1"/>
            <a:endParaRPr lang="fr-FR" dirty="0" smtClean="0"/>
          </a:p>
          <a:p>
            <a:pPr lvl="1"/>
            <a:r>
              <a:rPr lang="fr-FR" dirty="0" smtClean="0"/>
              <a:t>Maîtrise plus fine des droits</a:t>
            </a:r>
          </a:p>
          <a:p>
            <a:pPr marL="914400" lvl="2" indent="0">
              <a:buNone/>
            </a:pPr>
            <a:r>
              <a:rPr lang="fr-FR" i="1" dirty="0" smtClean="0"/>
              <a:t>Accéder aux </a:t>
            </a:r>
            <a:r>
              <a:rPr lang="fr-FR" i="1" dirty="0" err="1" smtClean="0"/>
              <a:t>méta-données</a:t>
            </a:r>
            <a:r>
              <a:rPr lang="fr-FR" i="1" dirty="0" smtClean="0"/>
              <a:t>, changer les droits, modifier le contenu d’un fichier, ajouter un fichier, …</a:t>
            </a:r>
          </a:p>
        </p:txBody>
      </p:sp>
    </p:spTree>
    <p:extLst>
      <p:ext uri="{BB962C8B-B14F-4D97-AF65-F5344CB8AC3E}">
        <p14:creationId xmlns:p14="http://schemas.microsoft.com/office/powerpoint/2010/main" val="52496531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Utilisateurs &amp; Groupes</a:t>
            </a:r>
            <a:endParaRPr lang="fr-FR" dirty="0"/>
          </a:p>
        </p:txBody>
      </p:sp>
      <p:sp>
        <p:nvSpPr>
          <p:cNvPr id="3" name="Espace réservé du contenu 2"/>
          <p:cNvSpPr>
            <a:spLocks noGrp="1"/>
          </p:cNvSpPr>
          <p:nvPr>
            <p:ph idx="1"/>
          </p:nvPr>
        </p:nvSpPr>
        <p:spPr/>
        <p:txBody>
          <a:bodyPr/>
          <a:lstStyle/>
          <a:p>
            <a:r>
              <a:rPr lang="fr-FR" dirty="0" smtClean="0"/>
              <a:t>Utilisateurs de la machine déclarés dans :</a:t>
            </a:r>
          </a:p>
          <a:p>
            <a:pPr marL="457200" lvl="1" indent="0">
              <a:buNone/>
            </a:pP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etc</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passwd</a:t>
            </a:r>
            <a:endParaRPr lang="fr-FR" dirty="0" smtClean="0">
              <a:latin typeface="Courier New" panose="02070309020205020404" pitchFamily="49" charset="0"/>
              <a:cs typeface="Courier New" panose="02070309020205020404" pitchFamily="49" charset="0"/>
            </a:endParaRPr>
          </a:p>
          <a:p>
            <a:pPr marL="514350" indent="-457200"/>
            <a:endParaRPr lang="fr-FR" dirty="0"/>
          </a:p>
          <a:p>
            <a:pPr marL="514350" indent="-457200"/>
            <a:r>
              <a:rPr lang="fr-FR" dirty="0" smtClean="0"/>
              <a:t>Groupes de la machine déclarés dans :</a:t>
            </a:r>
          </a:p>
          <a:p>
            <a:pPr marL="457200" lvl="1" indent="0">
              <a:buNone/>
            </a:pP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etc</a:t>
            </a:r>
            <a:r>
              <a:rPr lang="fr-FR" dirty="0" smtClean="0">
                <a:latin typeface="Courier New" panose="02070309020205020404" pitchFamily="49" charset="0"/>
                <a:cs typeface="Courier New" panose="02070309020205020404" pitchFamily="49" charset="0"/>
              </a:rPr>
              <a:t>/group</a:t>
            </a:r>
          </a:p>
          <a:p>
            <a:pPr marL="514350" indent="-457200"/>
            <a:endParaRPr lang="fr-FR" dirty="0"/>
          </a:p>
          <a:p>
            <a:pPr marL="57150" indent="0">
              <a:buNone/>
            </a:pPr>
            <a:r>
              <a:rPr lang="fr-FR" sz="2800" dirty="0" smtClean="0"/>
              <a:t>(toutes ces définitions sont dans le contexte UNIX)</a:t>
            </a:r>
            <a:endParaRPr lang="fr-FR"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93</a:t>
            </a:fld>
            <a:endParaRPr lang="fr-BE"/>
          </a:p>
        </p:txBody>
      </p:sp>
    </p:spTree>
    <p:extLst>
      <p:ext uri="{BB962C8B-B14F-4D97-AF65-F5344CB8AC3E}">
        <p14:creationId xmlns:p14="http://schemas.microsoft.com/office/powerpoint/2010/main" val="217621878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Utilisateurs</a:t>
            </a:r>
            <a:endParaRPr lang="fr-FR" dirty="0"/>
          </a:p>
        </p:txBody>
      </p:sp>
      <p:sp>
        <p:nvSpPr>
          <p:cNvPr id="3" name="Espace réservé du contenu 2"/>
          <p:cNvSpPr>
            <a:spLocks noGrp="1"/>
          </p:cNvSpPr>
          <p:nvPr>
            <p:ph idx="1"/>
          </p:nvPr>
        </p:nvSpPr>
        <p:spPr>
          <a:xfrm>
            <a:off x="457200" y="1600200"/>
            <a:ext cx="8229600" cy="4781128"/>
          </a:xfrm>
        </p:spPr>
        <p:txBody>
          <a:bodyPr>
            <a:normAutofit lnSpcReduction="10000"/>
          </a:bodyPr>
          <a:lstStyle/>
          <a:p>
            <a:r>
              <a:rPr lang="fr-FR" sz="3000" dirty="0" smtClean="0">
                <a:latin typeface="Courier New" panose="02070309020205020404" pitchFamily="49" charset="0"/>
                <a:cs typeface="Courier New" panose="02070309020205020404" pitchFamily="49" charset="0"/>
              </a:rPr>
              <a:t>/</a:t>
            </a:r>
            <a:r>
              <a:rPr lang="fr-FR" sz="3000" dirty="0" err="1" smtClean="0">
                <a:latin typeface="Courier New" panose="02070309020205020404" pitchFamily="49" charset="0"/>
                <a:cs typeface="Courier New" panose="02070309020205020404" pitchFamily="49" charset="0"/>
              </a:rPr>
              <a:t>etc</a:t>
            </a:r>
            <a:r>
              <a:rPr lang="fr-FR" sz="3000" dirty="0" smtClean="0">
                <a:latin typeface="Courier New" panose="02070309020205020404" pitchFamily="49" charset="0"/>
                <a:cs typeface="Courier New" panose="02070309020205020404" pitchFamily="49" charset="0"/>
              </a:rPr>
              <a:t>/</a:t>
            </a:r>
            <a:r>
              <a:rPr lang="fr-FR" sz="3000" dirty="0" err="1" smtClean="0">
                <a:latin typeface="Courier New" panose="02070309020205020404" pitchFamily="49" charset="0"/>
                <a:cs typeface="Courier New" panose="02070309020205020404" pitchFamily="49" charset="0"/>
              </a:rPr>
              <a:t>passwd</a:t>
            </a:r>
            <a:r>
              <a:rPr lang="fr-FR" sz="3000" dirty="0" smtClean="0">
                <a:latin typeface="Courier New" panose="02070309020205020404" pitchFamily="49" charset="0"/>
                <a:cs typeface="Courier New" panose="02070309020205020404" pitchFamily="49" charset="0"/>
              </a:rPr>
              <a:t> </a:t>
            </a:r>
            <a:r>
              <a:rPr lang="fr-FR" sz="3000" dirty="0" smtClean="0">
                <a:cs typeface="Courier New" panose="02070309020205020404" pitchFamily="49" charset="0"/>
              </a:rPr>
              <a:t>contient dans l’ordre :</a:t>
            </a:r>
            <a:endParaRPr lang="fr-FR" sz="3000" dirty="0"/>
          </a:p>
          <a:p>
            <a:pPr lvl="1"/>
            <a:r>
              <a:rPr lang="fr-FR" dirty="0" smtClean="0"/>
              <a:t>login</a:t>
            </a:r>
          </a:p>
          <a:p>
            <a:pPr lvl="1"/>
            <a:r>
              <a:rPr lang="fr-FR" dirty="0" smtClean="0"/>
              <a:t>mot </a:t>
            </a:r>
            <a:r>
              <a:rPr lang="fr-FR" dirty="0"/>
              <a:t>de passe chiffré (ou </a:t>
            </a:r>
            <a:r>
              <a:rPr lang="fr-FR" dirty="0" smtClean="0"/>
              <a:t>x)</a:t>
            </a:r>
          </a:p>
          <a:p>
            <a:pPr lvl="1"/>
            <a:r>
              <a:rPr lang="fr-FR" dirty="0" smtClean="0"/>
              <a:t>numéro </a:t>
            </a:r>
            <a:r>
              <a:rPr lang="fr-FR" dirty="0"/>
              <a:t>unique d'utilisateur (</a:t>
            </a:r>
            <a:r>
              <a:rPr lang="fr-FR" dirty="0" smtClean="0"/>
              <a:t>UID)</a:t>
            </a:r>
          </a:p>
          <a:p>
            <a:pPr lvl="1"/>
            <a:r>
              <a:rPr lang="fr-FR" dirty="0" smtClean="0"/>
              <a:t>numéro </a:t>
            </a:r>
            <a:r>
              <a:rPr lang="fr-FR" dirty="0"/>
              <a:t>unique de groupe (</a:t>
            </a:r>
            <a:r>
              <a:rPr lang="fr-FR" dirty="0" smtClean="0"/>
              <a:t>GID)</a:t>
            </a:r>
          </a:p>
          <a:p>
            <a:pPr lvl="1"/>
            <a:r>
              <a:rPr lang="fr-FR" dirty="0" smtClean="0"/>
              <a:t>nom </a:t>
            </a:r>
            <a:r>
              <a:rPr lang="fr-FR" dirty="0"/>
              <a:t>complet de </a:t>
            </a:r>
            <a:r>
              <a:rPr lang="fr-FR" dirty="0" smtClean="0"/>
              <a:t>l'utilisateur</a:t>
            </a:r>
          </a:p>
          <a:p>
            <a:pPr lvl="1"/>
            <a:r>
              <a:rPr lang="fr-FR" dirty="0" smtClean="0"/>
              <a:t>répertoire utilisateur (HOME directory)</a:t>
            </a:r>
          </a:p>
          <a:p>
            <a:pPr lvl="1"/>
            <a:r>
              <a:rPr lang="fr-FR" dirty="0" smtClean="0"/>
              <a:t>interpréteur </a:t>
            </a:r>
            <a:r>
              <a:rPr lang="fr-FR" dirty="0"/>
              <a:t>de commande </a:t>
            </a:r>
            <a:r>
              <a:rPr lang="fr-FR" dirty="0" smtClean="0"/>
              <a:t>(SHELL)</a:t>
            </a:r>
            <a:br>
              <a:rPr lang="fr-FR" dirty="0" smtClean="0"/>
            </a:br>
            <a:endParaRPr lang="fr-FR" dirty="0" smtClean="0"/>
          </a:p>
          <a:p>
            <a:r>
              <a:rPr lang="fr-FR" sz="3000" dirty="0" smtClean="0">
                <a:cs typeface="Courier New" panose="02070309020205020404" pitchFamily="49" charset="0"/>
              </a:rPr>
              <a:t>Le tout séparé par des</a:t>
            </a:r>
            <a:r>
              <a:rPr lang="fr-FR" sz="3000" dirty="0">
                <a:latin typeface="Courier New" panose="02070309020205020404" pitchFamily="49" charset="0"/>
                <a:cs typeface="Courier New" panose="02070309020205020404" pitchFamily="49" charset="0"/>
              </a:rPr>
              <a:t> </a:t>
            </a:r>
            <a:r>
              <a:rPr lang="fr-FR" sz="3000" dirty="0" smtClean="0">
                <a:latin typeface="Courier New" panose="02070309020205020404" pitchFamily="49" charset="0"/>
                <a:cs typeface="Courier New" panose="02070309020205020404" pitchFamily="49" charset="0"/>
              </a:rPr>
              <a:t>: </a:t>
            </a:r>
            <a:r>
              <a:rPr lang="fr-FR" sz="3000" dirty="0" smtClean="0">
                <a:cs typeface="Courier New" panose="02070309020205020404" pitchFamily="49" charset="0"/>
              </a:rPr>
              <a:t>(deux points)</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94</a:t>
            </a:fld>
            <a:endParaRPr lang="fr-BE"/>
          </a:p>
        </p:txBody>
      </p:sp>
    </p:spTree>
    <p:extLst>
      <p:ext uri="{BB962C8B-B14F-4D97-AF65-F5344CB8AC3E}">
        <p14:creationId xmlns:p14="http://schemas.microsoft.com/office/powerpoint/2010/main" val="35160212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Utilisateurs</a:t>
            </a:r>
            <a:endParaRPr lang="fr-FR" dirty="0"/>
          </a:p>
        </p:txBody>
      </p:sp>
      <p:sp>
        <p:nvSpPr>
          <p:cNvPr id="3" name="Espace réservé du contenu 2"/>
          <p:cNvSpPr>
            <a:spLocks noGrp="1"/>
          </p:cNvSpPr>
          <p:nvPr>
            <p:ph idx="1"/>
          </p:nvPr>
        </p:nvSpPr>
        <p:spPr>
          <a:xfrm>
            <a:off x="457200" y="1600201"/>
            <a:ext cx="8229600" cy="604664"/>
          </a:xfrm>
        </p:spPr>
        <p:txBody>
          <a:bodyPr>
            <a:normAutofit/>
          </a:bodyPr>
          <a:lstStyle/>
          <a:p>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etc</a:t>
            </a:r>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passwd</a:t>
            </a:r>
            <a:endParaRPr lang="fr-FR" dirty="0" smtClean="0">
              <a:cs typeface="Courier New" panose="02070309020205020404" pitchFamily="49" charset="0"/>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95</a:t>
            </a:fld>
            <a:endParaRPr lang="fr-BE"/>
          </a:p>
        </p:txBody>
      </p:sp>
      <p:sp>
        <p:nvSpPr>
          <p:cNvPr id="7" name="ZoneTexte 6"/>
          <p:cNvSpPr txBox="1"/>
          <p:nvPr/>
        </p:nvSpPr>
        <p:spPr>
          <a:xfrm>
            <a:off x="36512" y="2726918"/>
            <a:ext cx="9144000" cy="2862322"/>
          </a:xfrm>
          <a:prstGeom prst="rect">
            <a:avLst/>
          </a:prstGeom>
          <a:noFill/>
        </p:spPr>
        <p:txBody>
          <a:bodyPr wrap="square" rtlCol="0">
            <a:spAutoFit/>
          </a:bodyPr>
          <a:lstStyle/>
          <a:p>
            <a:pPr>
              <a:lnSpc>
                <a:spcPct val="200000"/>
              </a:lnSpc>
            </a:pPr>
            <a:r>
              <a:rPr lang="fr-FR" dirty="0" smtClean="0">
                <a:latin typeface="Courier New" panose="02070309020205020404" pitchFamily="49" charset="0"/>
                <a:cs typeface="Courier New" panose="02070309020205020404" pitchFamily="49" charset="0"/>
              </a:rPr>
              <a:t>root:JuemgoFbPLY:0:3::/</a:t>
            </a:r>
            <a:r>
              <a:rPr lang="fr-FR" dirty="0" err="1" smtClean="0">
                <a:latin typeface="Courier New" panose="02070309020205020404" pitchFamily="49" charset="0"/>
                <a:cs typeface="Courier New" panose="02070309020205020404" pitchFamily="49" charset="0"/>
              </a:rPr>
              <a:t>root</a:t>
            </a:r>
            <a:r>
              <a:rPr lang="fr-FR" dirty="0" smtClean="0">
                <a:latin typeface="Courier New" panose="02070309020205020404" pitchFamily="49" charset="0"/>
                <a:cs typeface="Courier New" panose="02070309020205020404" pitchFamily="49" charset="0"/>
              </a:rPr>
              <a:t>:/</a:t>
            </a:r>
            <a:r>
              <a:rPr lang="fr-FR" dirty="0">
                <a:latin typeface="Courier New" panose="02070309020205020404" pitchFamily="49" charset="0"/>
                <a:cs typeface="Courier New" panose="02070309020205020404" pitchFamily="49" charset="0"/>
              </a:rPr>
              <a:t>bin/sh </a:t>
            </a:r>
          </a:p>
          <a:p>
            <a:pPr>
              <a:lnSpc>
                <a:spcPct val="200000"/>
              </a:lnSpc>
            </a:pPr>
            <a:r>
              <a:rPr lang="fr-FR" dirty="0">
                <a:latin typeface="Courier New" panose="02070309020205020404" pitchFamily="49" charset="0"/>
                <a:cs typeface="Courier New" panose="02070309020205020404" pitchFamily="49" charset="0"/>
              </a:rPr>
              <a:t>daemon:*:1:5::/:/bin/sh </a:t>
            </a:r>
          </a:p>
          <a:p>
            <a:pPr>
              <a:lnSpc>
                <a:spcPct val="200000"/>
              </a:lnSpc>
            </a:pPr>
            <a:r>
              <a:rPr lang="fr-FR" dirty="0">
                <a:latin typeface="Courier New" panose="02070309020205020404" pitchFamily="49" charset="0"/>
                <a:cs typeface="Courier New" panose="02070309020205020404" pitchFamily="49" charset="0"/>
              </a:rPr>
              <a:t>bin:*:2:2::/bin:/bin/sh </a:t>
            </a:r>
          </a:p>
          <a:p>
            <a:pPr>
              <a:lnSpc>
                <a:spcPct val="200000"/>
              </a:lnSpc>
            </a:pPr>
            <a:r>
              <a:rPr lang="fr-FR" dirty="0" smtClean="0">
                <a:latin typeface="Courier New" panose="02070309020205020404" pitchFamily="49" charset="0"/>
                <a:cs typeface="Courier New" panose="02070309020205020404" pitchFamily="49" charset="0"/>
              </a:rPr>
              <a:t>bilbo:gzHCK12Vq99:101:102:Utilisateur1:/home/</a:t>
            </a:r>
            <a:r>
              <a:rPr lang="fr-FR" dirty="0" err="1" smtClean="0">
                <a:latin typeface="Courier New" panose="02070309020205020404" pitchFamily="49" charset="0"/>
                <a:cs typeface="Courier New" panose="02070309020205020404" pitchFamily="49" charset="0"/>
              </a:rPr>
              <a:t>bilbo</a:t>
            </a:r>
            <a:r>
              <a:rPr lang="fr-FR" dirty="0" smtClean="0">
                <a:latin typeface="Courier New" panose="02070309020205020404" pitchFamily="49" charset="0"/>
                <a:cs typeface="Courier New" panose="02070309020205020404" pitchFamily="49" charset="0"/>
              </a:rPr>
              <a:t>:/bin/sh</a:t>
            </a:r>
            <a:endParaRPr lang="fr-FR" dirty="0">
              <a:latin typeface="Courier New" panose="02070309020205020404" pitchFamily="49" charset="0"/>
              <a:cs typeface="Courier New" panose="02070309020205020404" pitchFamily="49" charset="0"/>
            </a:endParaRPr>
          </a:p>
          <a:p>
            <a:pPr>
              <a:lnSpc>
                <a:spcPct val="200000"/>
              </a:lnSpc>
            </a:pPr>
            <a:r>
              <a:rPr lang="fr-FR" dirty="0" smtClean="0">
                <a:latin typeface="Courier New" panose="02070309020205020404" pitchFamily="49" charset="0"/>
                <a:cs typeface="Courier New" panose="02070309020205020404" pitchFamily="49" charset="0"/>
              </a:rPr>
              <a:t>ygir:emWAhG7HfZ:202:901:YvonneGIRARD,SCIPRE</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users</a:t>
            </a:r>
            <a:r>
              <a:rPr lang="fr-FR" dirty="0">
                <a:latin typeface="Courier New" panose="02070309020205020404" pitchFamily="49" charset="0"/>
                <a:cs typeface="Courier New" panose="02070309020205020404" pitchFamily="49" charset="0"/>
              </a:rPr>
              <a:t>/</a:t>
            </a:r>
            <a:r>
              <a:rPr lang="fr-FR" dirty="0" err="1">
                <a:latin typeface="Courier New" panose="02070309020205020404" pitchFamily="49" charset="0"/>
                <a:cs typeface="Courier New" panose="02070309020205020404" pitchFamily="49" charset="0"/>
              </a:rPr>
              <a:t>ygir</a:t>
            </a:r>
            <a:r>
              <a:rPr lang="fr-FR" dirty="0">
                <a:latin typeface="Courier New" panose="02070309020205020404" pitchFamily="49" charset="0"/>
                <a:cs typeface="Courier New" panose="02070309020205020404" pitchFamily="49" charset="0"/>
              </a:rPr>
              <a:t>:/</a:t>
            </a:r>
            <a:r>
              <a:rPr lang="fr-FR" dirty="0" smtClean="0">
                <a:latin typeface="Courier New" panose="02070309020205020404" pitchFamily="49" charset="0"/>
                <a:cs typeface="Courier New" panose="02070309020205020404" pitchFamily="49" charset="0"/>
              </a:rPr>
              <a:t>bin/sh</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55012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Utilisateurs</a:t>
            </a:r>
            <a:endParaRPr lang="fr-FR" dirty="0"/>
          </a:p>
        </p:txBody>
      </p:sp>
      <p:sp>
        <p:nvSpPr>
          <p:cNvPr id="3" name="Espace réservé du contenu 2"/>
          <p:cNvSpPr>
            <a:spLocks noGrp="1"/>
          </p:cNvSpPr>
          <p:nvPr>
            <p:ph idx="1"/>
          </p:nvPr>
        </p:nvSpPr>
        <p:spPr>
          <a:xfrm>
            <a:off x="457200" y="1600200"/>
            <a:ext cx="8229600" cy="4781128"/>
          </a:xfrm>
        </p:spPr>
        <p:txBody>
          <a:bodyPr>
            <a:normAutofit/>
          </a:bodyPr>
          <a:lstStyle/>
          <a:p>
            <a:r>
              <a:rPr lang="fr-FR" sz="3000" dirty="0" smtClean="0">
                <a:cs typeface="Courier New" panose="02070309020205020404" pitchFamily="49" charset="0"/>
              </a:rPr>
              <a:t>Utilisateur spécial :</a:t>
            </a:r>
            <a:r>
              <a:rPr lang="fr-FR" sz="3000" dirty="0" smtClean="0">
                <a:latin typeface="Courier New" panose="02070309020205020404" pitchFamily="49" charset="0"/>
                <a:cs typeface="Courier New" panose="02070309020205020404" pitchFamily="49" charset="0"/>
              </a:rPr>
              <a:t> </a:t>
            </a:r>
            <a:r>
              <a:rPr lang="fr-FR" sz="3000" dirty="0" err="1" smtClean="0">
                <a:latin typeface="Courier New" panose="02070309020205020404" pitchFamily="49" charset="0"/>
                <a:cs typeface="Courier New" panose="02070309020205020404" pitchFamily="49" charset="0"/>
              </a:rPr>
              <a:t>root</a:t>
            </a:r>
            <a:endParaRPr lang="fr-FR" sz="3000" dirty="0" smtClean="0">
              <a:latin typeface="Courier New" panose="02070309020205020404" pitchFamily="49" charset="0"/>
              <a:cs typeface="Courier New" panose="02070309020205020404" pitchFamily="49" charset="0"/>
            </a:endParaRPr>
          </a:p>
          <a:p>
            <a:pPr lvl="1"/>
            <a:r>
              <a:rPr lang="fr-FR" sz="2600" dirty="0" smtClean="0">
                <a:cs typeface="Courier New" panose="02070309020205020404" pitchFamily="49" charset="0"/>
              </a:rPr>
              <a:t>« Super-utilisateur » de l’OS</a:t>
            </a:r>
          </a:p>
          <a:p>
            <a:pPr lvl="1"/>
            <a:r>
              <a:rPr lang="fr-FR" sz="2600" dirty="0">
                <a:solidFill>
                  <a:srgbClr val="FF0000"/>
                </a:solidFill>
                <a:cs typeface="Courier New" panose="02070309020205020404" pitchFamily="49" charset="0"/>
              </a:rPr>
              <a:t>N’est PAS le « Super-utilisateur » du processeur </a:t>
            </a:r>
            <a:r>
              <a:rPr lang="fr-FR" sz="2600" dirty="0" smtClean="0">
                <a:solidFill>
                  <a:srgbClr val="FF0000"/>
                </a:solidFill>
                <a:cs typeface="Courier New" panose="02070309020205020404" pitchFamily="49" charset="0"/>
              </a:rPr>
              <a:t>!</a:t>
            </a:r>
            <a:endParaRPr lang="fr-FR" sz="2600" dirty="0" smtClean="0">
              <a:cs typeface="Courier New" panose="02070309020205020404" pitchFamily="49" charset="0"/>
            </a:endParaRPr>
          </a:p>
          <a:p>
            <a:pPr lvl="1"/>
            <a:r>
              <a:rPr lang="fr-FR" sz="2600" dirty="0" smtClean="0">
                <a:cs typeface="Courier New" panose="02070309020205020404" pitchFamily="49" charset="0"/>
              </a:rPr>
              <a:t>Dispose de tous les droits dans le système de fichiers</a:t>
            </a:r>
          </a:p>
          <a:p>
            <a:pPr lvl="1"/>
            <a:r>
              <a:rPr lang="fr-FR" sz="2600" dirty="0" smtClean="0">
                <a:cs typeface="Courier New" panose="02070309020205020404" pitchFamily="49" charset="0"/>
              </a:rPr>
              <a:t>UID réservé : 0</a:t>
            </a:r>
          </a:p>
          <a:p>
            <a:endParaRPr lang="fr-FR" sz="3000" dirty="0">
              <a:cs typeface="Courier New" panose="02070309020205020404" pitchFamily="49" charset="0"/>
            </a:endParaRPr>
          </a:p>
          <a:p>
            <a:r>
              <a:rPr lang="fr-FR" sz="2800" dirty="0" smtClean="0">
                <a:cs typeface="Courier New" panose="02070309020205020404" pitchFamily="49" charset="0"/>
              </a:rPr>
              <a:t>Un utilisateur classique peut demander des droits « supérieurs » temporairement avec </a:t>
            </a:r>
            <a:r>
              <a:rPr lang="fr-FR" sz="2800" dirty="0" err="1" smtClean="0">
                <a:latin typeface="Courier New" panose="02070309020205020404" pitchFamily="49" charset="0"/>
                <a:cs typeface="Courier New" panose="02070309020205020404" pitchFamily="49" charset="0"/>
              </a:rPr>
              <a:t>sudo</a:t>
            </a:r>
            <a:endParaRPr lang="fr-FR" sz="2800" dirty="0" smtClean="0">
              <a:latin typeface="Courier New" panose="02070309020205020404" pitchFamily="49" charset="0"/>
              <a:cs typeface="Courier New" panose="02070309020205020404" pitchFamily="49" charset="0"/>
            </a:endParaRPr>
          </a:p>
          <a:p>
            <a:r>
              <a:rPr lang="fr-FR" sz="2800" dirty="0" smtClean="0">
                <a:cs typeface="Courier New" panose="02070309020205020404" pitchFamily="49" charset="0"/>
              </a:rPr>
              <a:t>Commande </a:t>
            </a:r>
            <a:r>
              <a:rPr lang="fr-FR" sz="2800" dirty="0" smtClean="0">
                <a:latin typeface="Courier New" panose="02070309020205020404" pitchFamily="49" charset="0"/>
                <a:cs typeface="Courier New" panose="02070309020205020404" pitchFamily="49" charset="0"/>
              </a:rPr>
              <a:t>su</a:t>
            </a:r>
            <a:r>
              <a:rPr lang="fr-FR" sz="2800" dirty="0" smtClean="0">
                <a:cs typeface="Courier New" panose="02070309020205020404" pitchFamily="49" charset="0"/>
              </a:rPr>
              <a:t> permet de changer de user courant</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96</a:t>
            </a:fld>
            <a:endParaRPr lang="fr-BE"/>
          </a:p>
        </p:txBody>
      </p:sp>
    </p:spTree>
    <p:extLst>
      <p:ext uri="{BB962C8B-B14F-4D97-AF65-F5344CB8AC3E}">
        <p14:creationId xmlns:p14="http://schemas.microsoft.com/office/powerpoint/2010/main" val="116591858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Groupes</a:t>
            </a:r>
            <a:endParaRPr lang="fr-FR" dirty="0"/>
          </a:p>
        </p:txBody>
      </p:sp>
      <p:sp>
        <p:nvSpPr>
          <p:cNvPr id="3" name="Espace réservé du contenu 2"/>
          <p:cNvSpPr>
            <a:spLocks noGrp="1"/>
          </p:cNvSpPr>
          <p:nvPr>
            <p:ph idx="1"/>
          </p:nvPr>
        </p:nvSpPr>
        <p:spPr/>
        <p:txBody>
          <a:bodyPr>
            <a:normAutofit fontScale="92500"/>
          </a:bodyPr>
          <a:lstStyle/>
          <a:p>
            <a:r>
              <a:rPr lang="fr-FR" sz="3000" dirty="0" smtClean="0">
                <a:latin typeface="Courier New" panose="02070309020205020404" pitchFamily="49" charset="0"/>
                <a:cs typeface="Courier New" panose="02070309020205020404" pitchFamily="49" charset="0"/>
              </a:rPr>
              <a:t>/</a:t>
            </a:r>
            <a:r>
              <a:rPr lang="fr-FR" sz="3000" dirty="0" err="1" smtClean="0">
                <a:latin typeface="Courier New" panose="02070309020205020404" pitchFamily="49" charset="0"/>
                <a:cs typeface="Courier New" panose="02070309020205020404" pitchFamily="49" charset="0"/>
              </a:rPr>
              <a:t>etc</a:t>
            </a:r>
            <a:r>
              <a:rPr lang="fr-FR" sz="3000" dirty="0" smtClean="0">
                <a:latin typeface="Courier New" panose="02070309020205020404" pitchFamily="49" charset="0"/>
                <a:cs typeface="Courier New" panose="02070309020205020404" pitchFamily="49" charset="0"/>
              </a:rPr>
              <a:t>/group </a:t>
            </a:r>
            <a:r>
              <a:rPr lang="fr-FR" sz="3000" dirty="0" smtClean="0">
                <a:cs typeface="Courier New" panose="02070309020205020404" pitchFamily="49" charset="0"/>
              </a:rPr>
              <a:t>contient dans l’ordre :</a:t>
            </a:r>
            <a:endParaRPr lang="fr-FR" dirty="0"/>
          </a:p>
          <a:p>
            <a:pPr lvl="1"/>
            <a:r>
              <a:rPr lang="fr-FR" dirty="0" smtClean="0"/>
              <a:t>nom </a:t>
            </a:r>
            <a:r>
              <a:rPr lang="fr-FR" dirty="0"/>
              <a:t>de </a:t>
            </a:r>
            <a:r>
              <a:rPr lang="fr-FR" dirty="0" smtClean="0"/>
              <a:t>groupe</a:t>
            </a:r>
          </a:p>
          <a:p>
            <a:pPr lvl="1"/>
            <a:r>
              <a:rPr lang="fr-FR" dirty="0"/>
              <a:t>mot de passe chiffré (ou x</a:t>
            </a:r>
            <a:r>
              <a:rPr lang="fr-FR" dirty="0" smtClean="0"/>
              <a:t>)	&lt;= vide en général</a:t>
            </a:r>
            <a:endParaRPr lang="fr-FR" dirty="0"/>
          </a:p>
          <a:p>
            <a:pPr lvl="1"/>
            <a:r>
              <a:rPr lang="fr-FR" dirty="0" smtClean="0"/>
              <a:t>numéro </a:t>
            </a:r>
            <a:r>
              <a:rPr lang="fr-FR" dirty="0"/>
              <a:t>unique de groupe (GID) </a:t>
            </a:r>
          </a:p>
          <a:p>
            <a:pPr lvl="1"/>
            <a:r>
              <a:rPr lang="fr-FR" dirty="0" smtClean="0"/>
              <a:t>la </a:t>
            </a:r>
            <a:r>
              <a:rPr lang="fr-FR" dirty="0"/>
              <a:t>liste des utilisateurs du </a:t>
            </a:r>
            <a:r>
              <a:rPr lang="fr-FR" dirty="0" smtClean="0"/>
              <a:t>groupe</a:t>
            </a:r>
            <a:br>
              <a:rPr lang="fr-FR" dirty="0" smtClean="0"/>
            </a:br>
            <a:r>
              <a:rPr lang="fr-FR" sz="2400" dirty="0" smtClean="0"/>
              <a:t>(un </a:t>
            </a:r>
            <a:r>
              <a:rPr lang="fr-FR" sz="2400" dirty="0"/>
              <a:t>utilisateur peut appartenir à plusieurs </a:t>
            </a:r>
            <a:r>
              <a:rPr lang="fr-FR" sz="2400" dirty="0" smtClean="0"/>
              <a:t>groupes)</a:t>
            </a:r>
            <a:endParaRPr lang="fr-FR" dirty="0"/>
          </a:p>
          <a:p>
            <a:pPr lvl="1"/>
            <a:endParaRPr lang="fr-FR" dirty="0" smtClean="0"/>
          </a:p>
          <a:p>
            <a:pPr lvl="1"/>
            <a:endParaRPr lang="fr-FR" dirty="0" smtClean="0"/>
          </a:p>
          <a:p>
            <a:r>
              <a:rPr lang="fr-FR" sz="3000" dirty="0" smtClean="0">
                <a:cs typeface="Courier New" panose="02070309020205020404" pitchFamily="49" charset="0"/>
              </a:rPr>
              <a:t>Le tout séparé par des</a:t>
            </a:r>
            <a:r>
              <a:rPr lang="fr-FR" sz="3000" dirty="0">
                <a:latin typeface="Courier New" panose="02070309020205020404" pitchFamily="49" charset="0"/>
                <a:cs typeface="Courier New" panose="02070309020205020404" pitchFamily="49" charset="0"/>
              </a:rPr>
              <a:t> </a:t>
            </a:r>
            <a:r>
              <a:rPr lang="fr-FR" sz="3000" dirty="0" smtClean="0">
                <a:latin typeface="Courier New" panose="02070309020205020404" pitchFamily="49" charset="0"/>
                <a:cs typeface="Courier New" panose="02070309020205020404" pitchFamily="49" charset="0"/>
              </a:rPr>
              <a:t>: </a:t>
            </a:r>
            <a:r>
              <a:rPr lang="fr-FR" sz="3000" dirty="0" smtClean="0">
                <a:cs typeface="Courier New" panose="02070309020205020404" pitchFamily="49" charset="0"/>
              </a:rPr>
              <a:t>(deux points)</a:t>
            </a: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97</a:t>
            </a:fld>
            <a:endParaRPr lang="fr-BE"/>
          </a:p>
        </p:txBody>
      </p:sp>
    </p:spTree>
    <p:extLst>
      <p:ext uri="{BB962C8B-B14F-4D97-AF65-F5344CB8AC3E}">
        <p14:creationId xmlns:p14="http://schemas.microsoft.com/office/powerpoint/2010/main" val="150180770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Groupes</a:t>
            </a:r>
            <a:endParaRPr lang="fr-FR" dirty="0"/>
          </a:p>
        </p:txBody>
      </p:sp>
      <p:sp>
        <p:nvSpPr>
          <p:cNvPr id="3" name="Espace réservé du contenu 2"/>
          <p:cNvSpPr>
            <a:spLocks noGrp="1"/>
          </p:cNvSpPr>
          <p:nvPr>
            <p:ph idx="1"/>
          </p:nvPr>
        </p:nvSpPr>
        <p:spPr>
          <a:xfrm>
            <a:off x="457200" y="1600201"/>
            <a:ext cx="8229600" cy="604664"/>
          </a:xfrm>
        </p:spPr>
        <p:txBody>
          <a:bodyPr>
            <a:normAutofit/>
          </a:bodyPr>
          <a:lstStyle/>
          <a:p>
            <a:r>
              <a:rPr lang="fr-FR" dirty="0" smtClean="0">
                <a:latin typeface="Courier New" panose="02070309020205020404" pitchFamily="49" charset="0"/>
                <a:cs typeface="Courier New" panose="02070309020205020404" pitchFamily="49" charset="0"/>
              </a:rPr>
              <a:t>/</a:t>
            </a:r>
            <a:r>
              <a:rPr lang="fr-FR" dirty="0" err="1" smtClean="0">
                <a:latin typeface="Courier New" panose="02070309020205020404" pitchFamily="49" charset="0"/>
                <a:cs typeface="Courier New" panose="02070309020205020404" pitchFamily="49" charset="0"/>
              </a:rPr>
              <a:t>etc</a:t>
            </a:r>
            <a:r>
              <a:rPr lang="fr-FR" dirty="0" smtClean="0">
                <a:latin typeface="Courier New" panose="02070309020205020404" pitchFamily="49" charset="0"/>
                <a:cs typeface="Courier New" panose="02070309020205020404" pitchFamily="49" charset="0"/>
              </a:rPr>
              <a:t>/group</a:t>
            </a:r>
            <a:endParaRPr lang="fr-FR" dirty="0" smtClean="0">
              <a:cs typeface="Courier New" panose="02070309020205020404" pitchFamily="49" charset="0"/>
            </a:endParaRPr>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98</a:t>
            </a:fld>
            <a:endParaRPr lang="fr-BE"/>
          </a:p>
        </p:txBody>
      </p:sp>
      <p:sp>
        <p:nvSpPr>
          <p:cNvPr id="7" name="ZoneTexte 6"/>
          <p:cNvSpPr txBox="1"/>
          <p:nvPr/>
        </p:nvSpPr>
        <p:spPr>
          <a:xfrm>
            <a:off x="36512" y="2970818"/>
            <a:ext cx="9144000" cy="1754326"/>
          </a:xfrm>
          <a:prstGeom prst="rect">
            <a:avLst/>
          </a:prstGeom>
          <a:noFill/>
        </p:spPr>
        <p:txBody>
          <a:bodyPr wrap="square" rtlCol="0">
            <a:spAutoFit/>
          </a:bodyPr>
          <a:lstStyle/>
          <a:p>
            <a:pPr>
              <a:lnSpc>
                <a:spcPct val="200000"/>
              </a:lnSpc>
            </a:pPr>
            <a:r>
              <a:rPr lang="fr-FR" dirty="0" err="1">
                <a:latin typeface="Courier New" panose="02070309020205020404" pitchFamily="49" charset="0"/>
                <a:cs typeface="Courier New" panose="02070309020205020404" pitchFamily="49" charset="0"/>
              </a:rPr>
              <a:t>s</a:t>
            </a:r>
            <a:r>
              <a:rPr lang="fr-FR" dirty="0" err="1" smtClean="0">
                <a:latin typeface="Courier New" panose="02070309020205020404" pitchFamily="49" charset="0"/>
                <a:cs typeface="Courier New" panose="02070309020205020404" pitchFamily="49" charset="0"/>
              </a:rPr>
              <a:t>cipre</a:t>
            </a:r>
            <a:r>
              <a:rPr lang="fr-FR" dirty="0" smtClean="0">
                <a:latin typeface="Courier New" panose="02070309020205020404" pitchFamily="49" charset="0"/>
                <a:cs typeface="Courier New" panose="02070309020205020404" pitchFamily="49" charset="0"/>
              </a:rPr>
              <a:t>:*:901:bdeco,stage_sa,www,zebulon,yoel,cd,testpth,bontems</a:t>
            </a:r>
            <a:endParaRPr lang="fr-FR" dirty="0">
              <a:latin typeface="Courier New" panose="02070309020205020404" pitchFamily="49" charset="0"/>
              <a:cs typeface="Courier New" panose="02070309020205020404" pitchFamily="49" charset="0"/>
            </a:endParaRPr>
          </a:p>
          <a:p>
            <a:pPr>
              <a:lnSpc>
                <a:spcPct val="200000"/>
              </a:lnSpc>
            </a:pPr>
            <a:r>
              <a:rPr lang="fr-FR" dirty="0" err="1">
                <a:latin typeface="Courier New" panose="02070309020205020404" pitchFamily="49" charset="0"/>
                <a:cs typeface="Courier New" panose="02070309020205020404" pitchFamily="49" charset="0"/>
              </a:rPr>
              <a:t>m</a:t>
            </a:r>
            <a:r>
              <a:rPr lang="fr-FR" dirty="0" err="1" smtClean="0">
                <a:latin typeface="Courier New" panose="02070309020205020404" pitchFamily="49" charset="0"/>
                <a:cs typeface="Courier New" panose="02070309020205020404" pitchFamily="49" charset="0"/>
              </a:rPr>
              <a:t>mod</a:t>
            </a:r>
            <a:r>
              <a:rPr lang="fr-FR" dirty="0" smtClean="0">
                <a:latin typeface="Courier New" panose="02070309020205020404" pitchFamily="49" charset="0"/>
                <a:cs typeface="Courier New" panose="02070309020205020404" pitchFamily="49" charset="0"/>
              </a:rPr>
              <a:t>:*:907:nicolini,laffeach,heymann,www</a:t>
            </a:r>
            <a:endParaRPr lang="fr-FR" dirty="0">
              <a:latin typeface="Courier New" panose="02070309020205020404" pitchFamily="49" charset="0"/>
              <a:cs typeface="Courier New" panose="02070309020205020404" pitchFamily="49" charset="0"/>
            </a:endParaRPr>
          </a:p>
          <a:p>
            <a:pPr>
              <a:lnSpc>
                <a:spcPct val="200000"/>
              </a:lnSpc>
            </a:pPr>
            <a:r>
              <a:rPr lang="fr-FR" dirty="0" err="1" smtClean="0">
                <a:latin typeface="Courier New" panose="02070309020205020404" pitchFamily="49" charset="0"/>
                <a:cs typeface="Courier New" panose="02070309020205020404" pitchFamily="49" charset="0"/>
              </a:rPr>
              <a:t>iufm</a:t>
            </a:r>
            <a:r>
              <a:rPr lang="fr-FR" dirty="0" smtClean="0">
                <a:latin typeface="Courier New" panose="02070309020205020404" pitchFamily="49" charset="0"/>
                <a:cs typeface="Courier New" panose="02070309020205020404" pitchFamily="49" charset="0"/>
              </a:rPr>
              <a:t>:*:908:michaux,www</a:t>
            </a:r>
            <a:endParaRPr lang="fr-FR"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2644361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Utilisateurs &amp; Groupes</a:t>
            </a:r>
            <a:endParaRPr lang="fr-FR" dirty="0"/>
          </a:p>
        </p:txBody>
      </p:sp>
      <p:sp>
        <p:nvSpPr>
          <p:cNvPr id="3" name="Espace réservé du contenu 2"/>
          <p:cNvSpPr>
            <a:spLocks noGrp="1"/>
          </p:cNvSpPr>
          <p:nvPr>
            <p:ph idx="1"/>
          </p:nvPr>
        </p:nvSpPr>
        <p:spPr/>
        <p:txBody>
          <a:bodyPr>
            <a:normAutofit/>
          </a:bodyPr>
          <a:lstStyle/>
          <a:p>
            <a:r>
              <a:rPr lang="fr-FR" dirty="0" smtClean="0"/>
              <a:t>Lorsque qu’un utilisateur s’authentifie :</a:t>
            </a:r>
          </a:p>
          <a:p>
            <a:pPr lvl="1"/>
            <a:r>
              <a:rPr lang="fr-FR" dirty="0" smtClean="0"/>
              <a:t>L’OS vérifie que le login existe</a:t>
            </a:r>
          </a:p>
          <a:p>
            <a:pPr lvl="1"/>
            <a:r>
              <a:rPr lang="fr-FR" dirty="0" smtClean="0"/>
              <a:t>L’OS vérifie que le mot de passe est correct</a:t>
            </a:r>
          </a:p>
          <a:p>
            <a:pPr lvl="1"/>
            <a:r>
              <a:rPr lang="fr-FR" dirty="0" smtClean="0"/>
              <a:t>L’OS vérifie que l’utilisateur a le droit d’accéder à la machine (en fait, que le </a:t>
            </a:r>
            <a:r>
              <a:rPr lang="fr-FR" dirty="0" err="1" smtClean="0"/>
              <a:t>shell</a:t>
            </a:r>
            <a:r>
              <a:rPr lang="fr-FR" dirty="0" smtClean="0"/>
              <a:t> existe)</a:t>
            </a:r>
          </a:p>
          <a:p>
            <a:pPr lvl="1"/>
            <a:r>
              <a:rPr lang="fr-FR" dirty="0" smtClean="0"/>
              <a:t>L’OS prépare l’environnement (variables HOME, …)</a:t>
            </a:r>
          </a:p>
          <a:p>
            <a:pPr lvl="1"/>
            <a:r>
              <a:rPr lang="fr-FR" dirty="0" smtClean="0"/>
              <a:t>L’OS lance le </a:t>
            </a:r>
            <a:r>
              <a:rPr lang="fr-FR" dirty="0" err="1" smtClean="0"/>
              <a:t>shell</a:t>
            </a:r>
            <a:r>
              <a:rPr lang="fr-FR" dirty="0" smtClean="0"/>
              <a:t> (champ SHELL)</a:t>
            </a:r>
            <a:endParaRPr lang="fr-FR" dirty="0"/>
          </a:p>
          <a:p>
            <a:pPr lvl="1"/>
            <a:r>
              <a:rPr lang="fr-FR" dirty="0" smtClean="0"/>
              <a:t>Le </a:t>
            </a:r>
            <a:r>
              <a:rPr lang="fr-FR" dirty="0" err="1" smtClean="0"/>
              <a:t>shell</a:t>
            </a:r>
            <a:r>
              <a:rPr lang="fr-FR" dirty="0" smtClean="0"/>
              <a:t> lit plusieurs fichiers (</a:t>
            </a:r>
            <a:r>
              <a:rPr lang="fr-FR" i="1" dirty="0" smtClean="0"/>
              <a:t>.profile</a:t>
            </a:r>
            <a:r>
              <a:rPr lang="fr-FR" dirty="0" smtClean="0"/>
              <a:t>, </a:t>
            </a:r>
            <a:r>
              <a:rPr lang="fr-FR" i="1" dirty="0" smtClean="0"/>
              <a:t>.</a:t>
            </a:r>
            <a:r>
              <a:rPr lang="fr-FR" i="1" dirty="0" err="1" smtClean="0"/>
              <a:t>shrc</a:t>
            </a:r>
            <a:r>
              <a:rPr lang="fr-FR" dirty="0" smtClean="0"/>
              <a:t>, …)</a:t>
            </a:r>
          </a:p>
          <a:p>
            <a:pPr marL="0" indent="0" algn="ctr">
              <a:buNone/>
            </a:pPr>
            <a:r>
              <a:rPr lang="fr-FR" sz="2400" dirty="0" smtClean="0"/>
              <a:t>(chaque </a:t>
            </a:r>
            <a:r>
              <a:rPr lang="fr-FR" sz="2400" dirty="0" err="1" smtClean="0"/>
              <a:t>shell</a:t>
            </a:r>
            <a:r>
              <a:rPr lang="fr-FR" sz="2400" dirty="0" smtClean="0"/>
              <a:t> dispose de son fichier : </a:t>
            </a:r>
            <a:r>
              <a:rPr lang="fr-FR" sz="2400" dirty="0" smtClean="0">
                <a:latin typeface="Courier New" panose="02070309020205020404" pitchFamily="49" charset="0"/>
                <a:cs typeface="Courier New" panose="02070309020205020404" pitchFamily="49" charset="0"/>
              </a:rPr>
              <a:t>.</a:t>
            </a:r>
            <a:r>
              <a:rPr lang="fr-FR" sz="2400" dirty="0" err="1" smtClean="0">
                <a:latin typeface="Courier New" panose="02070309020205020404" pitchFamily="49" charset="0"/>
                <a:cs typeface="Courier New" panose="02070309020205020404" pitchFamily="49" charset="0"/>
              </a:rPr>
              <a:t>bashrc</a:t>
            </a:r>
            <a:r>
              <a:rPr lang="fr-FR" sz="2400" dirty="0" smtClean="0">
                <a:latin typeface="Courier New" panose="02070309020205020404" pitchFamily="49" charset="0"/>
                <a:cs typeface="Courier New" panose="02070309020205020404" pitchFamily="49" charset="0"/>
              </a:rPr>
              <a:t> .</a:t>
            </a:r>
            <a:r>
              <a:rPr lang="fr-FR" sz="2400" dirty="0" err="1" smtClean="0">
                <a:latin typeface="Courier New" panose="02070309020205020404" pitchFamily="49" charset="0"/>
                <a:cs typeface="Courier New" panose="02070309020205020404" pitchFamily="49" charset="0"/>
              </a:rPr>
              <a:t>tcshrc</a:t>
            </a:r>
            <a:r>
              <a:rPr lang="fr-FR" sz="2400" dirty="0" smtClean="0"/>
              <a:t>)</a:t>
            </a:r>
            <a:endParaRPr lang="fr-FR" sz="2400" dirty="0"/>
          </a:p>
        </p:txBody>
      </p:sp>
      <p:sp>
        <p:nvSpPr>
          <p:cNvPr id="4" name="Espace réservé de la date 3"/>
          <p:cNvSpPr>
            <a:spLocks noGrp="1"/>
          </p:cNvSpPr>
          <p:nvPr>
            <p:ph type="dt" sz="half" idx="10"/>
          </p:nvPr>
        </p:nvSpPr>
        <p:spPr/>
        <p:txBody>
          <a:bodyPr/>
          <a:lstStyle/>
          <a:p>
            <a:r>
              <a:rPr lang="fr-FR" smtClean="0"/>
              <a:t>2017-2018</a:t>
            </a:r>
            <a:endParaRPr lang="fr-BE"/>
          </a:p>
        </p:txBody>
      </p:sp>
      <p:sp>
        <p:nvSpPr>
          <p:cNvPr id="5" name="Espace réservé du pied de page 4"/>
          <p:cNvSpPr>
            <a:spLocks noGrp="1"/>
          </p:cNvSpPr>
          <p:nvPr>
            <p:ph type="ftr" sz="quarter" idx="11"/>
          </p:nvPr>
        </p:nvSpPr>
        <p:spPr/>
        <p:txBody>
          <a:bodyPr/>
          <a:lstStyle/>
          <a:p>
            <a:r>
              <a:rPr lang="fr-BE" smtClean="0"/>
              <a:t>Partie 2 : Système d'Exploitation</a:t>
            </a:r>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99</a:t>
            </a:fld>
            <a:endParaRPr lang="fr-BE"/>
          </a:p>
        </p:txBody>
      </p:sp>
    </p:spTree>
    <p:extLst>
      <p:ext uri="{BB962C8B-B14F-4D97-AF65-F5344CB8AC3E}">
        <p14:creationId xmlns:p14="http://schemas.microsoft.com/office/powerpoint/2010/main" val="68803861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2504</TotalTime>
  <Words>3752</Words>
  <Application>Microsoft Office PowerPoint</Application>
  <PresentationFormat>Affichage à l'écran (4:3)</PresentationFormat>
  <Paragraphs>949</Paragraphs>
  <Slides>101</Slides>
  <Notes>3</Notes>
  <HiddenSlides>0</HiddenSlides>
  <MMClips>0</MMClips>
  <ScaleCrop>false</ScaleCrop>
  <HeadingPairs>
    <vt:vector size="4" baseType="variant">
      <vt:variant>
        <vt:lpstr>Thème</vt:lpstr>
      </vt:variant>
      <vt:variant>
        <vt:i4>1</vt:i4>
      </vt:variant>
      <vt:variant>
        <vt:lpstr>Titres des diapositives</vt:lpstr>
      </vt:variant>
      <vt:variant>
        <vt:i4>101</vt:i4>
      </vt:variant>
    </vt:vector>
  </HeadingPairs>
  <TitlesOfParts>
    <vt:vector size="102" baseType="lpstr">
      <vt:lpstr>Thème Office</vt:lpstr>
      <vt:lpstr>Architecture des Ordinateurs et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Les Systèmes d’Exploitation</vt:lpstr>
      <vt:lpstr>Quelques Systèmes d’Exploitation</vt:lpstr>
      <vt:lpstr>Références Bibliographiques</vt:lpstr>
      <vt:lpstr>Références Bibliographiques</vt:lpstr>
      <vt:lpstr>Système d’Exploitation</vt:lpstr>
      <vt:lpstr>Système d’Exploitation</vt:lpstr>
      <vt:lpstr>Système d’Exploitation</vt:lpstr>
      <vt:lpstr>Système d’Exploitation</vt:lpstr>
      <vt:lpstr>Pilotes / Drivers</vt:lpstr>
      <vt:lpstr>Hyperviseurs</vt:lpstr>
      <vt:lpstr>Hyperviseurs</vt:lpstr>
      <vt:lpstr>Système d’Exploitation : 3 concepts</vt:lpstr>
      <vt:lpstr>Interpréteur de Commandes</vt:lpstr>
      <vt:lpstr>Interpréteur de Commandes</vt:lpstr>
      <vt:lpstr>UNIX</vt:lpstr>
      <vt:lpstr>UNIX : Historique</vt:lpstr>
      <vt:lpstr>Présentation PowerPoint</vt:lpstr>
      <vt:lpstr>UNIX &amp; Linux</vt:lpstr>
      <vt:lpstr>UNIX &amp; Linux</vt:lpstr>
      <vt:lpstr>UNIX : Système Multi-Utilisateurs et Multi-Tâches</vt:lpstr>
      <vt:lpstr>Les Processus</vt:lpstr>
      <vt:lpstr>Les Processus</vt:lpstr>
      <vt:lpstr>Espace d’Adressage</vt:lpstr>
      <vt:lpstr>Espace d’Adressage</vt:lpstr>
      <vt:lpstr>Présentation PowerPoint</vt:lpstr>
      <vt:lpstr>Processus vs Programme</vt:lpstr>
      <vt:lpstr>Processus</vt:lpstr>
      <vt:lpstr>Processus : Arborescence</vt:lpstr>
      <vt:lpstr>Ordonnanceur / Scheduler</vt:lpstr>
      <vt:lpstr>Temps Partagé / Time Sharing</vt:lpstr>
      <vt:lpstr>Temps Partagé / Time Sharing</vt:lpstr>
      <vt:lpstr>Ordonnanceur / Scheduler</vt:lpstr>
      <vt:lpstr>Ordonnanceur / Scheduler</vt:lpstr>
      <vt:lpstr>Ordonnanceur / Scheduler</vt:lpstr>
      <vt:lpstr>Ordonnanceur / Scheduler</vt:lpstr>
      <vt:lpstr>Ordonnanceur / Scheduler</vt:lpstr>
      <vt:lpstr>Ordonnanceur / Scheduler</vt:lpstr>
      <vt:lpstr>Ordonnanceur / Scheduler</vt:lpstr>
      <vt:lpstr>Processus Légers / Threads</vt:lpstr>
      <vt:lpstr>Processus Légers / Threads</vt:lpstr>
      <vt:lpstr>Processus Légers / Threads</vt:lpstr>
      <vt:lpstr>Processus Légers / Threads</vt:lpstr>
      <vt:lpstr>Processus Légers / Threads</vt:lpstr>
      <vt:lpstr>Fichiers</vt:lpstr>
      <vt:lpstr>Fichiers</vt:lpstr>
      <vt:lpstr>Fichiers</vt:lpstr>
      <vt:lpstr>Bandes Magnétiques</vt:lpstr>
      <vt:lpstr>Fichiers</vt:lpstr>
      <vt:lpstr>Présentation PowerPoint</vt:lpstr>
      <vt:lpstr>Fichiers</vt:lpstr>
      <vt:lpstr>Fichiers</vt:lpstr>
      <vt:lpstr>Fichiers : arborescence</vt:lpstr>
      <vt:lpstr>Fichiers : arborescence</vt:lpstr>
      <vt:lpstr>Fichiers : blocs</vt:lpstr>
      <vt:lpstr>Fichiers : blocs</vt:lpstr>
      <vt:lpstr>Fichiers : i-nodes</vt:lpstr>
      <vt:lpstr>Fichiers : i-nodes</vt:lpstr>
      <vt:lpstr>Fichiers : système de fichiers</vt:lpstr>
      <vt:lpstr>Fichiers : système de fichiers</vt:lpstr>
      <vt:lpstr>Fichiers : système de fichiers</vt:lpstr>
      <vt:lpstr>Fichiers : système de fichiers</vt:lpstr>
      <vt:lpstr>Fichiers : système de fichiers</vt:lpstr>
      <vt:lpstr>Fichiers : système de fichiers</vt:lpstr>
      <vt:lpstr>Fichiers : système de fichiers</vt:lpstr>
      <vt:lpstr>Fichiers : manipulation</vt:lpstr>
      <vt:lpstr>Fichiers : manipulation</vt:lpstr>
      <vt:lpstr>Fichiers : types de fichiers</vt:lpstr>
      <vt:lpstr>Fichiers : types de fichiers</vt:lpstr>
      <vt:lpstr>Fichiers : convention de nommage</vt:lpstr>
      <vt:lpstr>Fichiers : convention de nommage</vt:lpstr>
      <vt:lpstr>Fichiers : convention de nommage</vt:lpstr>
      <vt:lpstr>Fichiers : commandes courantes</vt:lpstr>
      <vt:lpstr>Fichiers : exemple « ls –al »</vt:lpstr>
      <vt:lpstr>Droits sur Fichiers</vt:lpstr>
      <vt:lpstr>Droits sur Fichiers</vt:lpstr>
      <vt:lpstr>Droits sur Fichiers</vt:lpstr>
      <vt:lpstr>Droits sur Fichiers</vt:lpstr>
      <vt:lpstr>Droits sur Fichiers</vt:lpstr>
      <vt:lpstr>Utilisateurs &amp; Groupes</vt:lpstr>
      <vt:lpstr>Utilisateurs</vt:lpstr>
      <vt:lpstr>Utilisateurs</vt:lpstr>
      <vt:lpstr>Utilisateurs</vt:lpstr>
      <vt:lpstr>Groupes</vt:lpstr>
      <vt:lpstr>Groupes</vt:lpstr>
      <vt:lpstr>Utilisateurs &amp; Groupes</vt:lpstr>
      <vt:lpstr>Utilisateurs &amp; Groupes</vt:lpstr>
      <vt:lpstr>Utilisateurs &amp; Groupes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 Ordinateurs et Systèmes d’Exploitation</dc:title>
  <dc:creator>Metalman</dc:creator>
  <cp:lastModifiedBy>Fabrice BOISSIER</cp:lastModifiedBy>
  <cp:revision>239</cp:revision>
  <dcterms:created xsi:type="dcterms:W3CDTF">2017-09-11T09:53:22Z</dcterms:created>
  <dcterms:modified xsi:type="dcterms:W3CDTF">2017-11-10T15:24:17Z</dcterms:modified>
</cp:coreProperties>
</file>