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8"/>
  </p:notesMasterIdLst>
  <p:sldIdLst>
    <p:sldId id="256" r:id="rId2"/>
    <p:sldId id="268" r:id="rId3"/>
    <p:sldId id="267" r:id="rId4"/>
    <p:sldId id="260" r:id="rId5"/>
    <p:sldId id="276" r:id="rId6"/>
    <p:sldId id="309" r:id="rId7"/>
    <p:sldId id="310" r:id="rId8"/>
    <p:sldId id="331" r:id="rId9"/>
    <p:sldId id="311" r:id="rId10"/>
    <p:sldId id="378" r:id="rId11"/>
    <p:sldId id="379" r:id="rId12"/>
    <p:sldId id="380" r:id="rId13"/>
    <p:sldId id="315" r:id="rId14"/>
    <p:sldId id="317" r:id="rId15"/>
    <p:sldId id="316" r:id="rId16"/>
    <p:sldId id="313" r:id="rId17"/>
    <p:sldId id="312" r:id="rId18"/>
    <p:sldId id="308" r:id="rId19"/>
    <p:sldId id="314" r:id="rId20"/>
    <p:sldId id="321" r:id="rId21"/>
    <p:sldId id="441" r:id="rId22"/>
    <p:sldId id="389" r:id="rId23"/>
    <p:sldId id="336" r:id="rId24"/>
    <p:sldId id="338" r:id="rId25"/>
    <p:sldId id="337" r:id="rId26"/>
    <p:sldId id="318" r:id="rId27"/>
    <p:sldId id="322" r:id="rId28"/>
    <p:sldId id="340" r:id="rId29"/>
    <p:sldId id="444" r:id="rId30"/>
    <p:sldId id="341" r:id="rId31"/>
    <p:sldId id="342" r:id="rId32"/>
    <p:sldId id="319" r:id="rId33"/>
    <p:sldId id="326" r:id="rId34"/>
    <p:sldId id="434" r:id="rId35"/>
    <p:sldId id="435" r:id="rId36"/>
    <p:sldId id="327" r:id="rId37"/>
    <p:sldId id="320" r:id="rId38"/>
    <p:sldId id="366" r:id="rId39"/>
    <p:sldId id="323" r:id="rId40"/>
    <p:sldId id="324" r:id="rId41"/>
    <p:sldId id="325" r:id="rId42"/>
    <p:sldId id="328" r:id="rId43"/>
    <p:sldId id="443" r:id="rId44"/>
    <p:sldId id="386" r:id="rId45"/>
    <p:sldId id="387" r:id="rId46"/>
    <p:sldId id="390" r:id="rId47"/>
    <p:sldId id="391" r:id="rId48"/>
    <p:sldId id="410" r:id="rId49"/>
    <p:sldId id="411" r:id="rId50"/>
    <p:sldId id="412" r:id="rId51"/>
    <p:sldId id="329" r:id="rId52"/>
    <p:sldId id="330" r:id="rId53"/>
    <p:sldId id="416" r:id="rId54"/>
    <p:sldId id="432" r:id="rId55"/>
    <p:sldId id="417" r:id="rId56"/>
    <p:sldId id="433" r:id="rId57"/>
    <p:sldId id="418" r:id="rId58"/>
    <p:sldId id="424" r:id="rId59"/>
    <p:sldId id="425" r:id="rId60"/>
    <p:sldId id="426" r:id="rId61"/>
    <p:sldId id="420" r:id="rId62"/>
    <p:sldId id="419" r:id="rId63"/>
    <p:sldId id="427" r:id="rId64"/>
    <p:sldId id="428" r:id="rId65"/>
    <p:sldId id="429" r:id="rId66"/>
    <p:sldId id="430" r:id="rId67"/>
    <p:sldId id="423" r:id="rId68"/>
    <p:sldId id="431" r:id="rId69"/>
    <p:sldId id="438" r:id="rId70"/>
    <p:sldId id="439" r:id="rId71"/>
    <p:sldId id="332" r:id="rId72"/>
    <p:sldId id="437" r:id="rId73"/>
    <p:sldId id="440" r:id="rId74"/>
    <p:sldId id="442" r:id="rId75"/>
    <p:sldId id="394" r:id="rId76"/>
    <p:sldId id="396" r:id="rId77"/>
    <p:sldId id="436" r:id="rId78"/>
    <p:sldId id="397" r:id="rId79"/>
    <p:sldId id="398" r:id="rId80"/>
    <p:sldId id="413" r:id="rId81"/>
    <p:sldId id="414" r:id="rId82"/>
    <p:sldId id="422" r:id="rId83"/>
    <p:sldId id="334" r:id="rId84"/>
    <p:sldId id="335" r:id="rId85"/>
    <p:sldId id="343" r:id="rId86"/>
    <p:sldId id="421" r:id="rId87"/>
    <p:sldId id="388" r:id="rId88"/>
    <p:sldId id="415" r:id="rId89"/>
    <p:sldId id="344" r:id="rId90"/>
    <p:sldId id="346" r:id="rId91"/>
    <p:sldId id="347" r:id="rId92"/>
    <p:sldId id="348" r:id="rId93"/>
    <p:sldId id="349" r:id="rId94"/>
    <p:sldId id="351" r:id="rId95"/>
    <p:sldId id="350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400" r:id="rId104"/>
    <p:sldId id="404" r:id="rId105"/>
    <p:sldId id="402" r:id="rId106"/>
    <p:sldId id="406" r:id="rId107"/>
    <p:sldId id="408" r:id="rId108"/>
    <p:sldId id="407" r:id="rId109"/>
    <p:sldId id="409" r:id="rId110"/>
    <p:sldId id="405" r:id="rId111"/>
    <p:sldId id="403" r:id="rId112"/>
    <p:sldId id="345" r:id="rId113"/>
    <p:sldId id="359" r:id="rId114"/>
    <p:sldId id="360" r:id="rId115"/>
    <p:sldId id="361" r:id="rId116"/>
    <p:sldId id="362" r:id="rId117"/>
    <p:sldId id="363" r:id="rId118"/>
    <p:sldId id="364" r:id="rId119"/>
    <p:sldId id="365" r:id="rId120"/>
    <p:sldId id="375" r:id="rId121"/>
    <p:sldId id="376" r:id="rId122"/>
    <p:sldId id="377" r:id="rId123"/>
    <p:sldId id="381" r:id="rId124"/>
    <p:sldId id="382" r:id="rId125"/>
    <p:sldId id="383" r:id="rId126"/>
    <p:sldId id="384" r:id="rId127"/>
    <p:sldId id="392" r:id="rId128"/>
    <p:sldId id="393" r:id="rId129"/>
    <p:sldId id="367" r:id="rId130"/>
    <p:sldId id="370" r:id="rId131"/>
    <p:sldId id="371" r:id="rId132"/>
    <p:sldId id="372" r:id="rId133"/>
    <p:sldId id="373" r:id="rId134"/>
    <p:sldId id="385" r:id="rId135"/>
    <p:sldId id="399" r:id="rId136"/>
    <p:sldId id="374" r:id="rId1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6CE43BE-15F4-4D21-9B84-4AE2F4106168}">
          <p14:sldIdLst>
            <p14:sldId id="256"/>
          </p14:sldIdLst>
        </p14:section>
        <p14:section name="Vue d'Ensemble / Rappel" id="{128BA1CE-1410-4956-9BAF-A4E4EDD77354}">
          <p14:sldIdLst>
            <p14:sldId id="268"/>
            <p14:sldId id="267"/>
            <p14:sldId id="260"/>
            <p14:sldId id="276"/>
            <p14:sldId id="309"/>
            <p14:sldId id="310"/>
            <p14:sldId id="331"/>
            <p14:sldId id="311"/>
          </p14:sldIdLst>
        </p14:section>
        <p14:section name="Manuels / Man Pages" id="{84923F16-8EC0-425B-87E9-B6718A475920}">
          <p14:sldIdLst>
            <p14:sldId id="378"/>
            <p14:sldId id="379"/>
            <p14:sldId id="380"/>
          </p14:sldIdLst>
        </p14:section>
        <p14:section name="Shell &amp; Terminal" id="{99A25095-8828-400A-9184-8C8F111AB9B2}">
          <p14:sldIdLst>
            <p14:sldId id="315"/>
            <p14:sldId id="317"/>
            <p14:sldId id="316"/>
          </p14:sldIdLst>
        </p14:section>
        <p14:section name="Commandes et Outils (intro)" id="{6EF58857-628F-4664-BD8E-75AA58EDE7EC}">
          <p14:sldIdLst>
            <p14:sldId id="313"/>
            <p14:sldId id="312"/>
            <p14:sldId id="308"/>
            <p14:sldId id="314"/>
          </p14:sldIdLst>
        </p14:section>
        <p14:section name="Langage Shell" id="{B65B741E-E0D2-4602-8451-8C3AE02C6501}">
          <p14:sldIdLst>
            <p14:sldId id="321"/>
            <p14:sldId id="441"/>
            <p14:sldId id="389"/>
            <p14:sldId id="336"/>
            <p14:sldId id="338"/>
            <p14:sldId id="337"/>
            <p14:sldId id="318"/>
            <p14:sldId id="322"/>
            <p14:sldId id="340"/>
            <p14:sldId id="444"/>
            <p14:sldId id="341"/>
            <p14:sldId id="342"/>
            <p14:sldId id="319"/>
            <p14:sldId id="326"/>
            <p14:sldId id="434"/>
            <p14:sldId id="435"/>
            <p14:sldId id="327"/>
            <p14:sldId id="320"/>
            <p14:sldId id="366"/>
            <p14:sldId id="323"/>
            <p14:sldId id="324"/>
            <p14:sldId id="325"/>
            <p14:sldId id="328"/>
            <p14:sldId id="443"/>
            <p14:sldId id="386"/>
            <p14:sldId id="387"/>
            <p14:sldId id="390"/>
            <p14:sldId id="391"/>
            <p14:sldId id="410"/>
            <p14:sldId id="411"/>
            <p14:sldId id="412"/>
            <p14:sldId id="329"/>
            <p14:sldId id="330"/>
            <p14:sldId id="416"/>
            <p14:sldId id="432"/>
            <p14:sldId id="417"/>
            <p14:sldId id="433"/>
            <p14:sldId id="418"/>
            <p14:sldId id="424"/>
            <p14:sldId id="425"/>
            <p14:sldId id="426"/>
            <p14:sldId id="420"/>
            <p14:sldId id="419"/>
            <p14:sldId id="427"/>
            <p14:sldId id="428"/>
            <p14:sldId id="429"/>
            <p14:sldId id="430"/>
            <p14:sldId id="423"/>
            <p14:sldId id="431"/>
            <p14:sldId id="438"/>
            <p14:sldId id="439"/>
            <p14:sldId id="332"/>
            <p14:sldId id="437"/>
            <p14:sldId id="440"/>
            <p14:sldId id="442"/>
            <p14:sldId id="394"/>
            <p14:sldId id="396"/>
            <p14:sldId id="436"/>
            <p14:sldId id="397"/>
            <p14:sldId id="398"/>
            <p14:sldId id="413"/>
            <p14:sldId id="414"/>
          </p14:sldIdLst>
        </p14:section>
        <p14:section name="Environnement" id="{33EA7E91-A7B6-42D7-ABE1-5E127B8664D9}">
          <p14:sldIdLst>
            <p14:sldId id="422"/>
            <p14:sldId id="334"/>
            <p14:sldId id="335"/>
            <p14:sldId id="343"/>
            <p14:sldId id="421"/>
            <p14:sldId id="388"/>
            <p14:sldId id="415"/>
          </p14:sldIdLst>
        </p14:section>
        <p14:section name="Redirections" id="{030092C8-9DD7-4139-AAA5-4FC895C95B63}">
          <p14:sldIdLst>
            <p14:sldId id="344"/>
            <p14:sldId id="346"/>
            <p14:sldId id="347"/>
            <p14:sldId id="348"/>
            <p14:sldId id="349"/>
            <p14:sldId id="351"/>
            <p14:sldId id="350"/>
            <p14:sldId id="352"/>
            <p14:sldId id="353"/>
            <p14:sldId id="354"/>
            <p14:sldId id="355"/>
            <p14:sldId id="356"/>
            <p14:sldId id="357"/>
            <p14:sldId id="358"/>
            <p14:sldId id="400"/>
            <p14:sldId id="404"/>
            <p14:sldId id="402"/>
            <p14:sldId id="406"/>
            <p14:sldId id="408"/>
            <p14:sldId id="407"/>
            <p14:sldId id="409"/>
            <p14:sldId id="405"/>
            <p14:sldId id="403"/>
          </p14:sldIdLst>
        </p14:section>
        <p14:section name="Enchaînement Commandes" id="{D70E60F5-E2B4-42B6-A009-20BE1CD8F8B5}">
          <p14:sldIdLst>
            <p14:sldId id="345"/>
            <p14:sldId id="359"/>
            <p14:sldId id="360"/>
            <p14:sldId id="361"/>
            <p14:sldId id="362"/>
            <p14:sldId id="363"/>
            <p14:sldId id="364"/>
            <p14:sldId id="365"/>
          </p14:sldIdLst>
        </p14:section>
        <p14:section name="Background/Foreground" id="{5EE3D3EA-2A75-4CC6-A874-CCA1ACDBEF28}">
          <p14:sldIdLst>
            <p14:sldId id="375"/>
            <p14:sldId id="376"/>
            <p14:sldId id="377"/>
            <p14:sldId id="381"/>
            <p14:sldId id="382"/>
            <p14:sldId id="383"/>
            <p14:sldId id="384"/>
            <p14:sldId id="392"/>
            <p14:sldId id="393"/>
          </p14:sldIdLst>
        </p14:section>
        <p14:section name="Shell &amp; Syscalls" id="{69AD1117-B472-4974-93D0-C1C6C7465CBF}">
          <p14:sldIdLst>
            <p14:sldId id="367"/>
            <p14:sldId id="370"/>
            <p14:sldId id="371"/>
            <p14:sldId id="372"/>
            <p14:sldId id="373"/>
            <p14:sldId id="385"/>
            <p14:sldId id="399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4CB18-B056-41BB-9DF3-9B5A7CC033F2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58984-B049-4E45-BF73-AF59AB8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5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B2C9C-0EC0-4B14-99E9-FD78125223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15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 </a:t>
            </a:r>
            <a:r>
              <a:rPr lang="fr-FR" dirty="0"/>
              <a:t>des </a:t>
            </a:r>
            <a:r>
              <a:rPr lang="fr-FR" dirty="0" smtClean="0"/>
              <a:t>Ordinateurs</a:t>
            </a:r>
            <a:br>
              <a:rPr lang="fr-FR" dirty="0" smtClean="0"/>
            </a:br>
            <a:r>
              <a:rPr lang="fr-FR" dirty="0" smtClean="0"/>
              <a:t>et</a:t>
            </a:r>
            <a:br>
              <a:rPr lang="fr-FR" dirty="0" smtClean="0"/>
            </a:br>
            <a:r>
              <a:rPr lang="fr-FR" dirty="0" smtClean="0"/>
              <a:t>Systèmes d’Exploitation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Fabrice BOISSIER &amp; Elena KUSHNAREVA </a:t>
            </a:r>
            <a:br>
              <a:rPr lang="fr-FR" sz="2400" dirty="0"/>
            </a:br>
            <a:r>
              <a:rPr lang="fr-FR" sz="2400" dirty="0"/>
              <a:t>2017/2018</a:t>
            </a:r>
          </a:p>
          <a:p>
            <a:r>
              <a:rPr lang="fr-FR" sz="2400" dirty="0"/>
              <a:t>fabrice.boissier@gmail.com</a:t>
            </a:r>
            <a:br>
              <a:rPr lang="fr-FR" sz="2400" dirty="0"/>
            </a:br>
            <a:r>
              <a:rPr lang="fr-FR" sz="2400" dirty="0"/>
              <a:t>elena.kushnareva@malix.univ-paris1.fr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292494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Partie 3 : Shell</a:t>
            </a:r>
          </a:p>
          <a:p>
            <a:pPr algn="ctr"/>
            <a:r>
              <a:rPr lang="fr-FR" sz="3200" b="1" dirty="0" smtClean="0"/>
              <a:t>Cours (suite) &amp; TD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92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Usage des Manuels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Commande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</a:p>
          <a:p>
            <a:r>
              <a:rPr lang="fr-FR" dirty="0" smtClean="0"/>
              <a:t>Plusieurs sections :</a:t>
            </a:r>
            <a:endParaRPr lang="fr-FR" dirty="0"/>
          </a:p>
          <a:p>
            <a:pPr lvl="1"/>
            <a:r>
              <a:rPr lang="fr-FR" dirty="0" smtClean="0"/>
              <a:t>1 commande/programme</a:t>
            </a:r>
          </a:p>
          <a:p>
            <a:pPr lvl="1"/>
            <a:r>
              <a:rPr lang="fr-FR" dirty="0" smtClean="0"/>
              <a:t>2 appel système (</a:t>
            </a:r>
            <a:r>
              <a:rPr lang="fr-FR" dirty="0" err="1" smtClean="0"/>
              <a:t>syscall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3 fonction C (</a:t>
            </a:r>
            <a:r>
              <a:rPr lang="fr-FR" dirty="0" err="1" smtClean="0"/>
              <a:t>subroutine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4 fichiers spéciaux</a:t>
            </a:r>
          </a:p>
          <a:p>
            <a:pPr lvl="1"/>
            <a:r>
              <a:rPr lang="fr-FR" dirty="0" smtClean="0"/>
              <a:t>5 format de fichier</a:t>
            </a:r>
          </a:p>
          <a:p>
            <a:pPr lvl="1"/>
            <a:r>
              <a:rPr lang="fr-FR" dirty="0" smtClean="0"/>
              <a:t>7 macros et conventions</a:t>
            </a:r>
          </a:p>
          <a:p>
            <a:pPr lvl="1"/>
            <a:r>
              <a:rPr lang="fr-FR" dirty="0" smtClean="0"/>
              <a:t>8 commande de maintenance (super user)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60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7150" lvl="1" indent="0">
              <a:buNone/>
            </a:pPr>
            <a:r>
              <a:rPr lang="fr-FR" sz="3200" dirty="0" smtClean="0"/>
              <a:t>&gt;&amp;-	Fermer un file </a:t>
            </a:r>
            <a:r>
              <a:rPr lang="fr-FR" sz="3200" dirty="0" err="1" smtClean="0"/>
              <a:t>descriptor</a:t>
            </a: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impossible d'accéder à '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No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 or directory</a:t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file1		file2</a:t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2&gt;&amp;-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		file2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100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5796136" y="19888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cs typeface="Courier New" panose="02070309020205020404" pitchFamily="49" charset="0"/>
              </a:rPr>
              <a:t>(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&gt;&amp;- </a:t>
            </a:r>
            <a:r>
              <a:rPr lang="fr-FR" dirty="0" smtClean="0"/>
              <a:t>on renvoie ferme X)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1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101</a:t>
            </a:fld>
            <a:endParaRPr lang="fr-BE"/>
          </a:p>
        </p:txBody>
      </p:sp>
      <p:sp>
        <p:nvSpPr>
          <p:cNvPr id="8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file1 2&gt; file2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..	file1		file2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impossible d'accéder à '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No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 or directory</a:t>
            </a:r>
            <a:endParaRPr lang="fr-F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 &amp; </a:t>
            </a:r>
            <a:r>
              <a:rPr lang="fr-FR" dirty="0" err="1" smtClean="0"/>
              <a:t>exec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exec</a:t>
            </a:r>
            <a:r>
              <a:rPr lang="fr-FR" dirty="0" smtClean="0"/>
              <a:t> : deux usages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Permet de lancer une commande SANS </a:t>
            </a:r>
            <a:r>
              <a:rPr lang="fr-FR" dirty="0" err="1" smtClean="0"/>
              <a:t>forker</a:t>
            </a:r>
            <a:r>
              <a:rPr lang="fr-FR" dirty="0" smtClean="0"/>
              <a:t>…</a:t>
            </a:r>
            <a:br>
              <a:rPr lang="fr-FR" dirty="0" smtClean="0"/>
            </a:br>
            <a:r>
              <a:rPr lang="fr-FR" dirty="0" smtClean="0"/>
              <a:t>c’est-à-dire : écrase le programme courant par un autre (comme en C)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var=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tcsh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$var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76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 &amp; </a:t>
            </a:r>
            <a:r>
              <a:rPr lang="fr-FR" dirty="0" err="1" smtClean="0"/>
              <a:t>exec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 smtClean="0"/>
              <a:t>exec</a:t>
            </a:r>
            <a:r>
              <a:rPr lang="fr-FR" dirty="0" smtClean="0"/>
              <a:t> : deux usages</a:t>
            </a:r>
          </a:p>
          <a:p>
            <a:pPr marL="457200" lvl="1" indent="0">
              <a:buNone/>
            </a:pPr>
            <a:endParaRPr lang="fr-FR" sz="1800" dirty="0" smtClean="0"/>
          </a:p>
          <a:p>
            <a:pPr lvl="1"/>
            <a:r>
              <a:rPr lang="fr-FR" sz="3100" dirty="0" smtClean="0"/>
              <a:t>Créer </a:t>
            </a:r>
            <a:r>
              <a:rPr lang="fr-FR" sz="3100" dirty="0"/>
              <a:t>et </a:t>
            </a:r>
            <a:r>
              <a:rPr lang="fr-FR" sz="3100" dirty="0" smtClean="0"/>
              <a:t>rediriger </a:t>
            </a:r>
            <a:r>
              <a:rPr lang="fr-FR" sz="3100" dirty="0"/>
              <a:t>des </a:t>
            </a:r>
            <a:r>
              <a:rPr lang="fr-FR" sz="3100" dirty="0" smtClean="0"/>
              <a:t>flux (les File </a:t>
            </a:r>
            <a:r>
              <a:rPr lang="fr-FR" sz="3100" dirty="0" err="1" smtClean="0"/>
              <a:t>Descriptors</a:t>
            </a:r>
            <a:r>
              <a:rPr lang="fr-FR" sz="3100" dirty="0" smtClean="0"/>
              <a:t>)</a:t>
            </a:r>
            <a:endParaRPr lang="fr-FR" sz="31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3&lt;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		# Ouvre le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en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   lecture pour file1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-u 3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		# Lit une ligne depuis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		#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et l’affiche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LINE &lt;&amp;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# Autre façon de lire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		#   le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&lt;&amp;-			# Fermeture du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10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 &amp; </a:t>
            </a:r>
            <a:r>
              <a:rPr lang="fr-FR" dirty="0" err="1" smtClean="0"/>
              <a:t>exec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/>
              <a:t>e</a:t>
            </a:r>
            <a:r>
              <a:rPr lang="fr-FR" dirty="0" err="1" smtClean="0"/>
              <a:t>xec</a:t>
            </a:r>
            <a:r>
              <a:rPr lang="fr-FR" dirty="0" smtClean="0"/>
              <a:t> : deux usages</a:t>
            </a:r>
          </a:p>
          <a:p>
            <a:pPr marL="457200" lvl="1" indent="0">
              <a:buNone/>
            </a:pPr>
            <a:endParaRPr lang="fr-FR" sz="1400" dirty="0" smtClean="0"/>
          </a:p>
          <a:p>
            <a:pPr lvl="1"/>
            <a:r>
              <a:rPr lang="fr-FR" dirty="0" smtClean="0"/>
              <a:t>Créer et rediriger des flux (avec File </a:t>
            </a:r>
            <a:r>
              <a:rPr lang="fr-FR" dirty="0" err="1" smtClean="0"/>
              <a:t>Descriptors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Au début d’un script : </a:t>
            </a:r>
            <a:r>
              <a:rPr lang="fr-FR" sz="2800" i="1" dirty="0" smtClean="0"/>
              <a:t>(redirige </a:t>
            </a:r>
            <a:r>
              <a:rPr lang="fr-FR" sz="2800" i="1" dirty="0" err="1" smtClean="0"/>
              <a:t>stdout</a:t>
            </a:r>
            <a:r>
              <a:rPr lang="fr-FR" sz="2800" i="1" dirty="0" smtClean="0"/>
              <a:t> et </a:t>
            </a:r>
            <a:r>
              <a:rPr lang="fr-FR" sz="2800" i="1" dirty="0" err="1" smtClean="0"/>
              <a:t>stderr</a:t>
            </a:r>
            <a:r>
              <a:rPr lang="fr-FR" sz="2800" i="1" dirty="0" smtClean="0"/>
              <a:t> vers un fichier)</a:t>
            </a:r>
            <a:endParaRPr lang="fr-FR" i="1" dirty="0" smtClean="0"/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&gt;custom.log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2&gt;&amp;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-42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i="1" dirty="0" smtClean="0">
                <a:cs typeface="Courier New" panose="02070309020205020404" pitchFamily="49" charset="0"/>
              </a:rPr>
              <a:t>Attention : ne pas oublier de</a:t>
            </a:r>
            <a:r>
              <a:rPr lang="fr-FR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exit </a:t>
            </a:r>
            <a:r>
              <a:rPr lang="fr-FR" i="1" dirty="0" smtClean="0">
                <a:cs typeface="Courier New" panose="02070309020205020404" pitchFamily="49" charset="0"/>
              </a:rPr>
              <a:t>à la fin </a:t>
            </a:r>
            <a:r>
              <a:rPr lang="fr-FR" sz="2300" i="1" dirty="0" smtClean="0">
                <a:cs typeface="Courier New" panose="02070309020205020404" pitchFamily="49" charset="0"/>
              </a:rPr>
              <a:t>(pour reprendre la main)</a:t>
            </a:r>
            <a:endParaRPr lang="fr-FR" i="1" dirty="0"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85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 &amp; </a:t>
            </a:r>
            <a:r>
              <a:rPr lang="fr-FR" dirty="0" err="1" smtClean="0"/>
              <a:t>exec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105</a:t>
            </a:fld>
            <a:endParaRPr lang="fr-BE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16330"/>
              </p:ext>
            </p:extLst>
          </p:nvPr>
        </p:nvGraphicFramePr>
        <p:xfrm>
          <a:off x="179512" y="1412776"/>
          <a:ext cx="8784976" cy="4910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2006"/>
                <a:gridCol w="5852970"/>
              </a:tblGrid>
              <a:tr h="613867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</a:t>
                      </a:r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3&lt; file1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Ouvre le fichier « file1 » en lecture vers le File </a:t>
                      </a:r>
                      <a:r>
                        <a:rPr lang="fr-FR" dirty="0" err="1" smtClean="0">
                          <a:latin typeface="+mn-lt"/>
                          <a:cs typeface="Courier New" panose="02070309020205020404" pitchFamily="49" charset="0"/>
                        </a:rPr>
                        <a:t>Descriptor</a:t>
                      </a: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 3</a:t>
                      </a:r>
                      <a:endParaRPr lang="fr-FR" dirty="0">
                        <a:latin typeface="+mn-lt"/>
                      </a:endParaRPr>
                    </a:p>
                  </a:txBody>
                  <a:tcPr anchor="ctr"/>
                </a:tc>
              </a:tr>
              <a:tr h="613867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</a:t>
                      </a:r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4&gt; file2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Ouvre le fichier « file2 » en écriture depuis le </a:t>
                      </a:r>
                      <a:r>
                        <a:rPr lang="fr-FR" dirty="0" err="1" smtClean="0">
                          <a:latin typeface="+mn-lt"/>
                          <a:cs typeface="Courier New" panose="02070309020205020404" pitchFamily="49" charset="0"/>
                        </a:rPr>
                        <a:t>fd</a:t>
                      </a: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 4</a:t>
                      </a:r>
                      <a:endParaRPr lang="fr-FR" dirty="0">
                        <a:latin typeface="+mn-lt"/>
                      </a:endParaRPr>
                    </a:p>
                  </a:txBody>
                  <a:tcPr anchor="ctr"/>
                </a:tc>
              </a:tr>
              <a:tr h="613867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</a:t>
                      </a:r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8&lt;&gt; file3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(BASH ONLY) Ouvre file</a:t>
                      </a:r>
                      <a:r>
                        <a:rPr lang="fr-FR" baseline="0" dirty="0" smtClean="0">
                          <a:latin typeface="+mn-lt"/>
                          <a:cs typeface="Courier New" panose="02070309020205020404" pitchFamily="49" charset="0"/>
                        </a:rPr>
                        <a:t>3 en lecture et écriture avec </a:t>
                      </a:r>
                      <a:r>
                        <a:rPr lang="fr-FR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fd</a:t>
                      </a:r>
                      <a:r>
                        <a:rPr lang="fr-FR" baseline="0" dirty="0" smtClean="0">
                          <a:latin typeface="+mn-lt"/>
                          <a:cs typeface="Courier New" panose="02070309020205020404" pitchFamily="49" charset="0"/>
                        </a:rPr>
                        <a:t> 8</a:t>
                      </a:r>
                      <a:endParaRPr lang="fr-FR" dirty="0">
                        <a:latin typeface="+mn-lt"/>
                      </a:endParaRPr>
                    </a:p>
                  </a:txBody>
                  <a:tcPr anchor="ctr"/>
                </a:tc>
              </a:tr>
              <a:tr h="613867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</a:t>
                      </a:r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6&gt;&gt; file4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Ouvre file4</a:t>
                      </a:r>
                      <a:r>
                        <a:rPr lang="fr-FR" baseline="0" dirty="0" smtClean="0">
                          <a:latin typeface="+mn-lt"/>
                          <a:cs typeface="Courier New" panose="02070309020205020404" pitchFamily="49" charset="0"/>
                        </a:rPr>
                        <a:t> en mode « append » depuis le </a:t>
                      </a:r>
                      <a:r>
                        <a:rPr lang="fr-FR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fd</a:t>
                      </a:r>
                      <a:r>
                        <a:rPr lang="fr-FR" baseline="0" dirty="0" smtClean="0">
                          <a:latin typeface="+mn-lt"/>
                          <a:cs typeface="Courier New" panose="02070309020205020404" pitchFamily="49" charset="0"/>
                        </a:rPr>
                        <a:t> 6</a:t>
                      </a:r>
                      <a:endParaRPr lang="fr-FR" dirty="0">
                        <a:latin typeface="+mn-lt"/>
                      </a:endParaRPr>
                    </a:p>
                  </a:txBody>
                  <a:tcPr anchor="ctr"/>
                </a:tc>
              </a:tr>
              <a:tr h="613867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</a:t>
                      </a:r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5&lt;&amp;0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Redirige la lecture du</a:t>
                      </a:r>
                      <a:r>
                        <a:rPr lang="fr-FR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fd</a:t>
                      </a: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 0 vers le </a:t>
                      </a:r>
                      <a:r>
                        <a:rPr lang="fr-FR" dirty="0" err="1" smtClean="0">
                          <a:latin typeface="+mn-lt"/>
                          <a:cs typeface="Courier New" panose="02070309020205020404" pitchFamily="49" charset="0"/>
                        </a:rPr>
                        <a:t>fd</a:t>
                      </a: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 5</a:t>
                      </a:r>
                      <a:endParaRPr lang="fr-FR" dirty="0">
                        <a:latin typeface="+mn-lt"/>
                      </a:endParaRPr>
                    </a:p>
                  </a:txBody>
                  <a:tcPr anchor="ctr"/>
                </a:tc>
              </a:tr>
              <a:tr h="613867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</a:t>
                      </a:r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7&gt;&amp;4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# copy </a:t>
                      </a:r>
                      <a:r>
                        <a:rPr lang="fr-FR" dirty="0" err="1" smtClean="0">
                          <a:latin typeface="+mn-lt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dirty="0" err="1" smtClean="0">
                          <a:latin typeface="+mn-lt"/>
                          <a:cs typeface="Courier New" panose="02070309020205020404" pitchFamily="49" charset="0"/>
                        </a:rPr>
                        <a:t>fd</a:t>
                      </a: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 4 onto </a:t>
                      </a:r>
                      <a:r>
                        <a:rPr lang="fr-FR" dirty="0" err="1" smtClean="0">
                          <a:latin typeface="+mn-lt"/>
                          <a:cs typeface="Courier New" panose="02070309020205020404" pitchFamily="49" charset="0"/>
                        </a:rPr>
                        <a:t>fd</a:t>
                      </a: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 7</a:t>
                      </a:r>
                      <a:endParaRPr lang="fr-FR" dirty="0">
                        <a:latin typeface="+mn-lt"/>
                      </a:endParaRPr>
                    </a:p>
                  </a:txBody>
                  <a:tcPr anchor="ctr"/>
                </a:tc>
              </a:tr>
              <a:tr h="613867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</a:t>
                      </a:r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3&lt;&amp;-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# close the </a:t>
                      </a:r>
                      <a:r>
                        <a:rPr lang="fr-FR" dirty="0" err="1" smtClean="0">
                          <a:latin typeface="+mn-lt"/>
                          <a:cs typeface="Courier New" panose="02070309020205020404" pitchFamily="49" charset="0"/>
                        </a:rPr>
                        <a:t>read</a:t>
                      </a: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dirty="0" err="1" smtClean="0">
                          <a:latin typeface="+mn-lt"/>
                          <a:cs typeface="Courier New" panose="02070309020205020404" pitchFamily="49" charset="0"/>
                        </a:rPr>
                        <a:t>fd</a:t>
                      </a: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 3</a:t>
                      </a:r>
                      <a:endParaRPr lang="fr-FR" dirty="0">
                        <a:latin typeface="+mn-lt"/>
                      </a:endParaRPr>
                    </a:p>
                  </a:txBody>
                  <a:tcPr anchor="ctr"/>
                </a:tc>
              </a:tr>
              <a:tr h="613867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</a:t>
                      </a:r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6&gt;&amp;-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# close the </a:t>
                      </a:r>
                      <a:r>
                        <a:rPr lang="fr-FR" dirty="0" err="1" smtClean="0">
                          <a:latin typeface="+mn-lt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dirty="0" err="1" smtClean="0">
                          <a:latin typeface="+mn-lt"/>
                          <a:cs typeface="Courier New" panose="02070309020205020404" pitchFamily="49" charset="0"/>
                        </a:rPr>
                        <a:t>fd</a:t>
                      </a:r>
                      <a:r>
                        <a:rPr lang="fr-FR" dirty="0" smtClean="0">
                          <a:latin typeface="+mn-lt"/>
                          <a:cs typeface="Courier New" panose="02070309020205020404" pitchFamily="49" charset="0"/>
                        </a:rPr>
                        <a:t> 6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1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 &amp; </a:t>
            </a:r>
            <a:r>
              <a:rPr lang="fr-FR" dirty="0" err="1" smtClean="0"/>
              <a:t>exec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106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637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 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-e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Ligne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nLigne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nLigne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3" &gt; file1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		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file1 in reading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LINE 		# read one line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"echo1 :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LINE"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&lt;&amp;3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# read one line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"echo2 :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LINE"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3&lt;&amp;- 			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002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 &amp; </a:t>
            </a:r>
            <a:r>
              <a:rPr lang="fr-FR" dirty="0" err="1" smtClean="0"/>
              <a:t>exec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107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 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-e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Ligne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nLigne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nLigne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3" &gt; file1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		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file1 in reading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4&lt;&amp;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			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redirect read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&lt;&amp;- 			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 can close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 4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 		# read one line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"echo1 :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LINE"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&lt;&amp;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# read one line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"echo2 :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LINE"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&lt;&amp;- 			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 &amp; </a:t>
            </a:r>
            <a:r>
              <a:rPr lang="fr-FR" dirty="0" err="1" smtClean="0"/>
              <a:t>exec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108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 /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"" &gt;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6&gt;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 file2 in writing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"Test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1"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"Test 1"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&gt;&amp;6 	# write 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6&gt;&amp;- 		# close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8391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 &amp; </a:t>
            </a:r>
            <a:r>
              <a:rPr lang="fr-FR" dirty="0" err="1" smtClean="0"/>
              <a:t>exec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109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0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 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""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 		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file2 in writing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7&gt;&amp;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redirect write from 7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&gt;&amp;- 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can close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"Test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1"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"Test 1" &gt;&amp;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	# write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&gt;&amp;- 			# close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5878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Usage des Manuels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: man 1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fr-FR" dirty="0" smtClean="0"/>
              <a:t>		=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1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fr-FR" dirty="0" smtClean="0">
                <a:cs typeface="Courier New" panose="02070309020205020404" pitchFamily="49" charset="0"/>
              </a:rPr>
              <a:t>	=	</a:t>
            </a:r>
            <a:r>
              <a:rPr lang="fr-FR" sz="2400" dirty="0" smtClean="0">
                <a:cs typeface="Courier New" panose="02070309020205020404" pitchFamily="49" charset="0"/>
              </a:rPr>
              <a:t>format du fichier </a:t>
            </a:r>
            <a:r>
              <a:rPr lang="fr-FR" sz="2400" dirty="0" err="1" smtClean="0">
                <a:cs typeface="Courier New" panose="02070309020205020404" pitchFamily="49" charset="0"/>
              </a:rPr>
              <a:t>passwd</a:t>
            </a:r>
            <a:endParaRPr lang="fr-FR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dirty="0">
                <a:cs typeface="Courier New" panose="02070309020205020404" pitchFamily="49" charset="0"/>
              </a:rPr>
              <a:t>	</a:t>
            </a:r>
            <a:r>
              <a:rPr lang="fr-FR" dirty="0" smtClean="0">
                <a:cs typeface="Courier New" panose="02070309020205020404" pitchFamily="49" charset="0"/>
              </a:rPr>
              <a:t>	!=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fr-FR" dirty="0" smtClean="0">
                <a:cs typeface="Courier New" panose="02070309020205020404" pitchFamily="49" charset="0"/>
              </a:rPr>
              <a:t>		!=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2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6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 &amp; </a:t>
            </a:r>
            <a:r>
              <a:rPr lang="fr-FR" dirty="0" err="1" smtClean="0"/>
              <a:t>exec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110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</a:t>
            </a:r>
            <a:r>
              <a:rPr lang="fr-FR" dirty="0" err="1" smtClean="0"/>
              <a:t>xec</a:t>
            </a:r>
            <a:r>
              <a:rPr lang="fr-FR" dirty="0" smtClean="0"/>
              <a:t> : deux usages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Lance un programme (on indique le programme)</a:t>
            </a:r>
            <a:br>
              <a:rPr lang="fr-FR" dirty="0" smtClean="0"/>
            </a:b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programme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Redirige un flux (on n’indique pas de programme)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2&gt; file</a:t>
            </a:r>
          </a:p>
        </p:txBody>
      </p:sp>
    </p:spTree>
    <p:extLst>
      <p:ext uri="{BB962C8B-B14F-4D97-AF65-F5344CB8AC3E}">
        <p14:creationId xmlns:p14="http://schemas.microsoft.com/office/powerpoint/2010/main" val="32068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Shell : </a:t>
            </a:r>
            <a:r>
              <a:rPr lang="fr-FR" dirty="0" smtClean="0"/>
              <a:t>Redirections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Attention dans tous les cas :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Ne jamais ajouter d’espace entre le numéro du file </a:t>
            </a:r>
            <a:r>
              <a:rPr lang="fr-FR" dirty="0" err="1" smtClean="0"/>
              <a:t>descriptor</a:t>
            </a:r>
            <a:r>
              <a:rPr lang="fr-FR" dirty="0" smtClean="0"/>
              <a:t> et l’opérateur</a:t>
            </a: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-42 2&gt;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# OK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-42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# KO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1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Enchaînement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Enchaîner plusieurs commandes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112</a:t>
            </a:fld>
            <a:endParaRPr lang="fr-BE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8273"/>
              </p:ext>
            </p:extLst>
          </p:nvPr>
        </p:nvGraphicFramePr>
        <p:xfrm>
          <a:off x="323528" y="2253457"/>
          <a:ext cx="8496945" cy="4055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3378169"/>
                <a:gridCol w="4614720"/>
              </a:tblGrid>
              <a:tr h="43223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;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Enchaînement simple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Toutes les</a:t>
                      </a:r>
                      <a:r>
                        <a:rPr lang="fr-FR" baseline="0" dirty="0" smtClean="0"/>
                        <a:t> commandes sont effectuées</a:t>
                      </a:r>
                      <a:endParaRPr lang="fr-FR" dirty="0"/>
                    </a:p>
                  </a:txBody>
                  <a:tcPr anchor="ctr"/>
                </a:tc>
              </a:tr>
              <a:tr h="106577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&amp;&amp;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Enchaînement conditionnel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Exécute</a:t>
                      </a:r>
                      <a:r>
                        <a:rPr lang="fr-FR" baseline="0" dirty="0" smtClean="0"/>
                        <a:t> chaque commande, de gauche à droite, tant que la valeur de retour est 0</a:t>
                      </a:r>
                      <a:endParaRPr lang="fr-FR" dirty="0"/>
                    </a:p>
                  </a:txBody>
                  <a:tcPr anchor="ctr"/>
                </a:tc>
              </a:tr>
              <a:tr h="106577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||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Enchaînement conditionnel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Exécute chaque commande, de gauche à droite, tant que la valeur de retour n’est pas 0</a:t>
                      </a:r>
                      <a:endParaRPr lang="fr-FR" dirty="0"/>
                    </a:p>
                  </a:txBody>
                  <a:tcPr anchor="ctr"/>
                </a:tc>
              </a:tr>
              <a:tr h="74604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&amp;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Lancement en arrière plan/parallèle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Chaque commande est lancée en arrière plan (donc en parallèle)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604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|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Enchaînement avec passage de données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La sortie de la commande à</a:t>
                      </a:r>
                      <a:r>
                        <a:rPr lang="fr-FR" baseline="0" dirty="0" smtClean="0"/>
                        <a:t> gauche est reliée à l’entrée de celle à droite</a:t>
                      </a:r>
                      <a:endParaRPr lang="fr-FR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028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Enchaînement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4600" dirty="0" smtClean="0"/>
              <a:t>;	Enchaînement simple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ntoto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	..		file1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	..		file1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11979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Enchaînement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4600" dirty="0" smtClean="0"/>
              <a:t>&amp;&amp;	Enchaînement conditionnel </a:t>
            </a:r>
            <a:r>
              <a:rPr lang="fr-FR" sz="3400" dirty="0" smtClean="0"/>
              <a:t>(si return == 0)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ntoto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	..		file1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	..		file1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54064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Enchaînement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&amp;&amp;	Enchaînement conditionnel </a:t>
            </a:r>
            <a:r>
              <a:rPr lang="fr-FR" sz="2400" dirty="0" smtClean="0"/>
              <a:t>(si return == 0)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ntoto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impossible d'accéder à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No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file or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79553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Enchaînement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||	Enchaînement conditionnel </a:t>
            </a:r>
            <a:r>
              <a:rPr lang="fr-FR" sz="2400" dirty="0" smtClean="0"/>
              <a:t>(si return != 0)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ntoto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impossible d'accéder à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No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file or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40675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Enchaînement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||	Enchaînement conditionnel </a:t>
            </a:r>
            <a:r>
              <a:rPr lang="fr-FR" sz="2400" dirty="0" smtClean="0"/>
              <a:t>(si return != 0)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ntoto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impossible d'accéder à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No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file or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71014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Enchaînement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3800" dirty="0" smtClean="0"/>
              <a:t>&amp;	Lancement en arrière plan (parallèle)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ntoto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1337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1338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	..		file1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		..		file1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toto</a:t>
            </a:r>
            <a:b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]- Termine 2		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 Fini		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ntoto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41864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Enchaînement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|	Enchaînement avec passage de données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(pipe/tube : STDOUT est relié à STDIN entre chaque commande)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b\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\n1\n3\na\n2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sort |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[a-z]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831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Usage des Manuels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Pour lire le manuel de la commande :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1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cs typeface="Courier New" panose="02070309020205020404" pitchFamily="49" charset="0"/>
            </a:endParaRPr>
          </a:p>
          <a:p>
            <a:r>
              <a:rPr lang="fr-FR" dirty="0" smtClean="0">
                <a:cs typeface="Courier New" panose="02070309020205020404" pitchFamily="49" charset="0"/>
              </a:rPr>
              <a:t>Pour lire le manuel de l’appel system :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2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cs typeface="Courier New" panose="02070309020205020404" pitchFamily="49" charset="0"/>
            </a:endParaRPr>
          </a:p>
          <a:p>
            <a:r>
              <a:rPr lang="fr-FR" dirty="0" smtClean="0">
                <a:cs typeface="Courier New" panose="02070309020205020404" pitchFamily="49" charset="0"/>
              </a:rPr>
              <a:t>Pour lire le manuel de la fonction C :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 err="1" smtClean="0"/>
              <a:t>bg</a:t>
            </a:r>
            <a:r>
              <a:rPr lang="fr-FR" dirty="0" smtClean="0"/>
              <a:t> / fg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Background : tâches en arrière plan</a:t>
            </a:r>
          </a:p>
          <a:p>
            <a:r>
              <a:rPr lang="fr-FR" dirty="0" err="1" smtClean="0"/>
              <a:t>Foreground</a:t>
            </a:r>
            <a:r>
              <a:rPr lang="fr-FR" dirty="0" smtClean="0"/>
              <a:t> : tâche(s) visible(s)</a:t>
            </a:r>
          </a:p>
          <a:p>
            <a:endParaRPr lang="fr-FR" dirty="0"/>
          </a:p>
          <a:p>
            <a:r>
              <a:rPr lang="fr-FR" dirty="0" smtClean="0"/>
              <a:t>Pour lancer un programme en background : </a:t>
            </a:r>
            <a:br>
              <a:rPr lang="fr-FR" dirty="0" smtClean="0"/>
            </a:br>
            <a:r>
              <a:rPr lang="fr-FR" dirty="0" smtClean="0"/>
              <a:t>finir la commande par un &amp;</a:t>
            </a: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pPr marL="57150" indent="0">
              <a:buNone/>
            </a:pPr>
            <a:endParaRPr lang="fr-FR" dirty="0">
              <a:cs typeface="Courier New" panose="02070309020205020404" pitchFamily="49" charset="0"/>
            </a:endParaRPr>
          </a:p>
          <a:p>
            <a:pPr marL="514350" indent="-457200"/>
            <a:r>
              <a:rPr lang="fr-FR" dirty="0" smtClean="0">
                <a:cs typeface="Courier New" panose="02070309020205020404" pitchFamily="49" charset="0"/>
              </a:rPr>
              <a:t>Le programme fonctionne, mais n’est pas visible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52947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 err="1" smtClean="0"/>
              <a:t>bg</a:t>
            </a:r>
            <a:r>
              <a:rPr lang="fr-FR" dirty="0" smtClean="0"/>
              <a:t> / fg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fr-FR" dirty="0" smtClean="0">
                <a:cs typeface="Courier New" panose="02070309020205020404" pitchFamily="49" charset="0"/>
              </a:rPr>
              <a:t>La commande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fr-FR" dirty="0" smtClean="0">
                <a:cs typeface="Courier New" panose="02070309020205020404" pitchFamily="49" charset="0"/>
              </a:rPr>
              <a:t> permet de voir les processus en cours (dont ceux en arrière plan)</a:t>
            </a:r>
          </a:p>
          <a:p>
            <a:pPr marL="514350" indent="-457200"/>
            <a:r>
              <a:rPr lang="fr-FR" dirty="0" smtClean="0">
                <a:cs typeface="Courier New" panose="02070309020205020404" pitchFamily="49" charset="0"/>
              </a:rPr>
              <a:t>La commande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r>
              <a:rPr lang="fr-FR" dirty="0" smtClean="0">
                <a:cs typeface="Courier New" panose="02070309020205020404" pitchFamily="49" charset="0"/>
              </a:rPr>
              <a:t> permet de voir les processus en arrière plan du </a:t>
            </a:r>
            <a:r>
              <a:rPr lang="fr-FR" dirty="0" err="1" smtClean="0">
                <a:cs typeface="Courier New" panose="02070309020205020404" pitchFamily="49" charset="0"/>
              </a:rPr>
              <a:t>shell</a:t>
            </a:r>
            <a:r>
              <a:rPr lang="fr-FR" dirty="0" smtClean="0">
                <a:cs typeface="Courier New" panose="02070309020205020404" pitchFamily="49" charset="0"/>
              </a:rPr>
              <a:t> courant</a:t>
            </a:r>
            <a:endParaRPr lang="fr-FR" dirty="0">
              <a:cs typeface="Courier New" panose="02070309020205020404" pitchFamily="49" charset="0"/>
            </a:endParaRPr>
          </a:p>
          <a:p>
            <a:pPr marL="514350" indent="-457200"/>
            <a:endParaRPr lang="fr-FR" dirty="0" smtClean="0">
              <a:cs typeface="Courier New" panose="02070309020205020404" pitchFamily="49" charset="0"/>
            </a:endParaRPr>
          </a:p>
          <a:p>
            <a:pPr marL="514350" indent="-457200"/>
            <a:r>
              <a:rPr lang="fr-FR" dirty="0" smtClean="0">
                <a:cs typeface="Courier New" panose="02070309020205020404" pitchFamily="49" charset="0"/>
              </a:rPr>
              <a:t>La commande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fg </a:t>
            </a:r>
            <a:r>
              <a:rPr lang="fr-FR" dirty="0" smtClean="0">
                <a:cs typeface="Courier New" panose="02070309020205020404" pitchFamily="49" charset="0"/>
              </a:rPr>
              <a:t>permet de remettre en </a:t>
            </a:r>
            <a:r>
              <a:rPr lang="fr-FR" dirty="0" err="1" smtClean="0">
                <a:cs typeface="Courier New" panose="02070309020205020404" pitchFamily="49" charset="0"/>
              </a:rPr>
              <a:t>foreground</a:t>
            </a:r>
            <a:r>
              <a:rPr lang="fr-FR" dirty="0" smtClean="0">
                <a:cs typeface="Courier New" panose="02070309020205020404" pitchFamily="49" charset="0"/>
              </a:rPr>
              <a:t> une tâche en background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52170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 err="1" smtClean="0"/>
              <a:t>bg</a:t>
            </a:r>
            <a:r>
              <a:rPr lang="fr-FR" dirty="0" smtClean="0"/>
              <a:t> / fg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3390</a:t>
            </a:r>
          </a:p>
          <a:p>
            <a:pPr marL="457200" lvl="1" indent="0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b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[1]+ En cours d’exécution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91986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 err="1" smtClean="0"/>
              <a:t>bg</a:t>
            </a:r>
            <a:r>
              <a:rPr lang="fr-FR" dirty="0" smtClean="0"/>
              <a:t> / fg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vi &amp; top &amp;</a:t>
            </a:r>
            <a:b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3390</a:t>
            </a: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3391</a:t>
            </a: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3392</a:t>
            </a:r>
          </a:p>
          <a:p>
            <a:pPr marL="457200" lvl="1" indent="0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b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 En cours d’exécution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[2]+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 cours d’exécution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[3]-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 cours d’exécution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fg 2</a:t>
            </a:r>
            <a:b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 smtClean="0">
                <a:cs typeface="Courier New" panose="02070309020205020404" pitchFamily="49" charset="0"/>
              </a:rPr>
              <a:t>=&gt; vi revient au premier plan</a:t>
            </a: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104244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 err="1" smtClean="0"/>
              <a:t>bg</a:t>
            </a:r>
            <a:r>
              <a:rPr lang="fr-FR" dirty="0" smtClean="0"/>
              <a:t> / fg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Appuyer sur Ctrl + Z pendant l’exécution d’un programme le stoppe, puis le met en arrière plan (signal SIGTSTP)</a:t>
            </a:r>
          </a:p>
          <a:p>
            <a:endParaRPr lang="fr-FR" dirty="0"/>
          </a:p>
          <a:p>
            <a:r>
              <a:rPr lang="fr-FR" dirty="0" smtClean="0"/>
              <a:t>Appuyer sur Ctrl + C pendant l’exécution d‘un programme permet de l’arrêter, en général (signal SIGINT)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96998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 err="1" smtClean="0"/>
              <a:t>bg</a:t>
            </a:r>
            <a:r>
              <a:rPr lang="fr-FR" dirty="0" smtClean="0"/>
              <a:t> / fg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Un processus actif stoppé par Ctrl + Z peut être relancé en premier plan avec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</a:p>
          <a:p>
            <a:endParaRPr lang="fr-FR" dirty="0" smtClean="0"/>
          </a:p>
          <a:p>
            <a:r>
              <a:rPr lang="fr-FR" dirty="0" smtClean="0"/>
              <a:t>Un processus actif stoppé par Ctrl + Z peut être relancé en arrière plan avec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862320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 err="1" smtClean="0"/>
              <a:t>bg</a:t>
            </a:r>
            <a:r>
              <a:rPr lang="fr-FR" dirty="0" smtClean="0"/>
              <a:t> / fg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main(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time_wait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4;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char  *str1 = "Coucou1\n";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char  *str2 = "Coucou2\n";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(STDOUT_FILENO, str1,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(str1));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time_wait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(STDOUT_FILENO, str2,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(str2));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(0);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87231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 err="1" smtClean="0"/>
              <a:t>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wait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Attends que des processus se terminent</a:t>
            </a:r>
          </a:p>
          <a:p>
            <a:pPr lvl="1"/>
            <a:r>
              <a:rPr lang="fr-FR" sz="2000" dirty="0" smtClean="0"/>
              <a:t>Utile si des tâches sont lancées en fond</a:t>
            </a:r>
          </a:p>
          <a:p>
            <a:r>
              <a:rPr lang="fr-FR" sz="2400" dirty="0" smtClean="0"/>
              <a:t>Peut attendre des processus précis ou tous les précédents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&amp;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5841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 err="1" smtClean="0"/>
              <a:t>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wait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wait</a:t>
            </a:r>
            <a:r>
              <a:rPr lang="fr-FR" sz="2400" dirty="0" smtClean="0"/>
              <a:t> </a:t>
            </a:r>
            <a:r>
              <a:rPr lang="fr-FR" sz="2400" i="1" dirty="0" smtClean="0"/>
              <a:t>PID</a:t>
            </a:r>
            <a:r>
              <a:rPr lang="fr-FR" sz="2400" dirty="0" smtClean="0"/>
              <a:t>		attends que le processus n° </a:t>
            </a:r>
            <a:r>
              <a:rPr lang="fr-FR" sz="2400" i="1" dirty="0" smtClean="0"/>
              <a:t>PID</a:t>
            </a:r>
            <a:r>
              <a:rPr lang="fr-FR" sz="2400" dirty="0" smtClean="0"/>
              <a:t> se termine</a:t>
            </a:r>
            <a:endParaRPr lang="fr-FR" sz="2400" i="1" dirty="0" smtClean="0"/>
          </a:p>
          <a:p>
            <a:endParaRPr lang="fr-FR" sz="2400" dirty="0" smtClean="0"/>
          </a:p>
          <a:p>
            <a:r>
              <a:rPr lang="fr-FR" sz="2400" dirty="0" err="1" smtClean="0"/>
              <a:t>wait</a:t>
            </a:r>
            <a:r>
              <a:rPr lang="fr-FR" sz="2400" dirty="0" smtClean="0"/>
              <a:t> </a:t>
            </a:r>
            <a:r>
              <a:rPr lang="fr-FR" sz="2400" i="1" dirty="0" smtClean="0"/>
              <a:t>JOB_ID</a:t>
            </a:r>
            <a:r>
              <a:rPr lang="fr-FR" sz="2400" dirty="0" smtClean="0"/>
              <a:t>		attends que le processus dans le </a:t>
            </a:r>
            <a:r>
              <a:rPr lang="fr-FR" sz="2400" dirty="0" err="1" smtClean="0"/>
              <a:t>shell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			courant avec le n° </a:t>
            </a:r>
            <a:r>
              <a:rPr lang="fr-FR" sz="2400" i="1" dirty="0" smtClean="0"/>
              <a:t>JOB_ID</a:t>
            </a:r>
            <a:r>
              <a:rPr lang="fr-FR" sz="2400" dirty="0" smtClean="0"/>
              <a:t> se termine</a:t>
            </a:r>
            <a:endParaRPr lang="fr-FR" sz="2400" i="1" dirty="0" smtClean="0"/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4242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&amp;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%1 &amp;&amp;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47148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</a:t>
            </a:r>
            <a:r>
              <a:rPr lang="fr-FR" dirty="0" err="1" smtClean="0"/>
              <a:t>Syscalls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 plupart des commandes précédentes sont des surcouches « utilisateurs » pour utiliser des appels systèmes</a:t>
            </a:r>
          </a:p>
          <a:p>
            <a:endParaRPr lang="fr-FR" dirty="0"/>
          </a:p>
          <a:p>
            <a:r>
              <a:rPr lang="fr-FR" dirty="0" smtClean="0"/>
              <a:t>Rappel : un appel système (</a:t>
            </a:r>
            <a:r>
              <a:rPr lang="fr-FR" dirty="0" err="1" smtClean="0"/>
              <a:t>syscall</a:t>
            </a:r>
            <a:r>
              <a:rPr lang="fr-FR" dirty="0" smtClean="0"/>
              <a:t>) est une fonction que le système d’exploitation expose aux utilisateurs/développeurs, afin de permettre l’utilisation de la machine sans avoir à connaitre exactement le matériel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652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Interpréteur de commandes</a:t>
            </a:r>
          </a:p>
          <a:p>
            <a:pPr lvl="1"/>
            <a:r>
              <a:rPr lang="fr-FR" dirty="0" smtClean="0"/>
              <a:t>Lit ce que l’on tape/Exécute ce qu’il comprend</a:t>
            </a:r>
          </a:p>
          <a:p>
            <a:pPr lvl="1"/>
            <a:r>
              <a:rPr lang="fr-FR" dirty="0" smtClean="0"/>
              <a:t>Permet de lancer des programmes…</a:t>
            </a:r>
          </a:p>
          <a:p>
            <a:pPr lvl="1"/>
            <a:r>
              <a:rPr lang="fr-FR" dirty="0" smtClean="0"/>
              <a:t>…et de les enchaîner les uns après les autres</a:t>
            </a:r>
          </a:p>
          <a:p>
            <a:endParaRPr lang="fr-FR" dirty="0"/>
          </a:p>
          <a:p>
            <a:r>
              <a:rPr lang="fr-FR" dirty="0" smtClean="0"/>
              <a:t>Récupère les messages des programmes</a:t>
            </a:r>
          </a:p>
          <a:p>
            <a:pPr lvl="1"/>
            <a:r>
              <a:rPr lang="fr-FR" dirty="0" smtClean="0"/>
              <a:t>Et les renvoie vers le terminal</a:t>
            </a:r>
          </a:p>
          <a:p>
            <a:pPr lvl="1"/>
            <a:endParaRPr lang="fr-FR" dirty="0"/>
          </a:p>
          <a:p>
            <a:r>
              <a:rPr lang="fr-FR" dirty="0" smtClean="0"/>
              <a:t>Command Line Interface (CLI - opposé de GUI)</a:t>
            </a:r>
          </a:p>
          <a:p>
            <a:endParaRPr lang="fr-FR" dirty="0"/>
          </a:p>
          <a:p>
            <a:r>
              <a:rPr lang="fr-FR" dirty="0" smtClean="0"/>
              <a:t>Shell  !=  Terminal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84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Shell &amp; </a:t>
            </a:r>
            <a:r>
              <a:rPr lang="fr-FR" sz="3600" dirty="0" err="1"/>
              <a:t>Syscalls</a:t>
            </a:r>
            <a:endParaRPr lang="fr-FR" sz="36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02888"/>
            <a:ext cx="9093541" cy="490643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25486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</a:t>
            </a:r>
            <a:r>
              <a:rPr lang="fr-FR" dirty="0" err="1" smtClean="0"/>
              <a:t>Syscalls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Redirections :</a:t>
            </a:r>
            <a:br>
              <a:rPr lang="fr-FR" dirty="0" smtClean="0"/>
            </a:br>
            <a:r>
              <a:rPr lang="fr-FR" dirty="0" smtClean="0"/>
              <a:t>&gt; et &gt;&gt;	correspondent aux appels système</a:t>
            </a:r>
          </a:p>
          <a:p>
            <a:pPr lvl="1"/>
            <a:r>
              <a:rPr lang="fr-FR" dirty="0" smtClean="0"/>
              <a:t>open(2)</a:t>
            </a:r>
          </a:p>
          <a:p>
            <a:pPr lvl="1"/>
            <a:r>
              <a:rPr lang="fr-FR" dirty="0" smtClean="0"/>
              <a:t>close(2)</a:t>
            </a:r>
          </a:p>
          <a:p>
            <a:pPr lvl="1"/>
            <a:r>
              <a:rPr lang="fr-FR" dirty="0" err="1" smtClean="0"/>
              <a:t>dup</a:t>
            </a:r>
            <a:r>
              <a:rPr lang="fr-FR" dirty="0" smtClean="0"/>
              <a:t>(2) dup2(2)</a:t>
            </a:r>
            <a:br>
              <a:rPr lang="fr-FR" dirty="0" smtClean="0"/>
            </a:br>
            <a:endParaRPr lang="fr-FR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fr-FR" sz="2400" i="1" dirty="0" err="1"/>
              <a:t>int</a:t>
            </a:r>
            <a:r>
              <a:rPr lang="fr-FR" sz="2400" i="1" dirty="0"/>
              <a:t> </a:t>
            </a:r>
            <a:r>
              <a:rPr lang="fr-FR" sz="2400" i="1" dirty="0" err="1"/>
              <a:t>fd</a:t>
            </a:r>
            <a:r>
              <a:rPr lang="fr-FR" sz="2400" i="1" dirty="0"/>
              <a:t> = open(file1, </a:t>
            </a:r>
            <a:r>
              <a:rPr lang="fr-FR" sz="2400" i="1" dirty="0" smtClean="0"/>
              <a:t>O_TRUNC </a:t>
            </a:r>
            <a:r>
              <a:rPr lang="fr-FR" sz="2400" i="1" dirty="0"/>
              <a:t>| </a:t>
            </a:r>
            <a:r>
              <a:rPr lang="fr-FR" sz="2400" i="1" dirty="0" smtClean="0"/>
              <a:t>O_CREAT |O_WRITEONLY</a:t>
            </a:r>
            <a:r>
              <a:rPr lang="fr-FR" sz="2400" i="1" dirty="0"/>
              <a:t>);</a:t>
            </a:r>
            <a:r>
              <a:rPr lang="fr-FR" sz="2400" i="1" dirty="0" smtClean="0"/>
              <a:t/>
            </a:r>
            <a:br>
              <a:rPr lang="fr-FR" sz="2400" i="1" dirty="0" smtClean="0"/>
            </a:br>
            <a:r>
              <a:rPr lang="fr-FR" sz="2400" i="1" dirty="0" err="1" smtClean="0"/>
              <a:t>int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fd</a:t>
            </a:r>
            <a:r>
              <a:rPr lang="fr-FR" sz="2400" i="1" dirty="0" smtClean="0"/>
              <a:t> = open(file1, O_APPEND | O_WRITEONLY);</a:t>
            </a:r>
            <a:r>
              <a:rPr lang="fr-FR" sz="2400" i="1" dirty="0"/>
              <a:t/>
            </a:r>
            <a:br>
              <a:rPr lang="fr-FR" sz="2400" i="1" dirty="0"/>
            </a:br>
            <a:r>
              <a:rPr lang="fr-FR" sz="2400" i="1" dirty="0" smtClean="0"/>
              <a:t>dup2(</a:t>
            </a:r>
            <a:r>
              <a:rPr lang="fr-FR" sz="2400" i="1" dirty="0" err="1" smtClean="0"/>
              <a:t>fd</a:t>
            </a:r>
            <a:r>
              <a:rPr lang="fr-FR" sz="2400" i="1" dirty="0" smtClean="0"/>
              <a:t>, 1);</a:t>
            </a: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77113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</a:t>
            </a:r>
            <a:r>
              <a:rPr lang="fr-FR" dirty="0" err="1" smtClean="0"/>
              <a:t>Syscalls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Enchaînements :</a:t>
            </a:r>
            <a:br>
              <a:rPr lang="fr-FR" dirty="0" smtClean="0"/>
            </a:br>
            <a:r>
              <a:rPr lang="fr-FR" dirty="0" smtClean="0"/>
              <a:t>; &amp;&amp; || &amp; |	correspondent à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ork(2)</a:t>
            </a:r>
          </a:p>
          <a:p>
            <a:pPr lvl="1"/>
            <a:r>
              <a:rPr lang="fr-FR" dirty="0" err="1" smtClean="0"/>
              <a:t>exec</a:t>
            </a:r>
            <a:r>
              <a:rPr lang="fr-FR" dirty="0" smtClean="0"/>
              <a:t>(2) </a:t>
            </a:r>
            <a:r>
              <a:rPr lang="fr-FR" dirty="0" err="1" smtClean="0"/>
              <a:t>execvp</a:t>
            </a:r>
            <a:r>
              <a:rPr lang="fr-FR" dirty="0" smtClean="0"/>
              <a:t>(2) </a:t>
            </a:r>
            <a:r>
              <a:rPr lang="fr-FR" dirty="0" err="1" smtClean="0"/>
              <a:t>execve</a:t>
            </a:r>
            <a:r>
              <a:rPr lang="fr-FR" dirty="0" smtClean="0"/>
              <a:t>(2) </a:t>
            </a:r>
            <a:r>
              <a:rPr lang="fr-FR" dirty="0" err="1" smtClean="0"/>
              <a:t>exec</a:t>
            </a:r>
            <a:r>
              <a:rPr lang="fr-FR" dirty="0" smtClean="0"/>
              <a:t>…</a:t>
            </a:r>
            <a:br>
              <a:rPr lang="fr-FR" dirty="0" smtClean="0"/>
            </a:br>
            <a:endParaRPr lang="fr-FR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fr-FR" sz="2400" i="1" dirty="0" smtClean="0"/>
              <a:t>if (fork())</a:t>
            </a:r>
            <a:br>
              <a:rPr lang="fr-FR" sz="2400" i="1" dirty="0" smtClean="0"/>
            </a:br>
            <a:r>
              <a:rPr lang="fr-FR" sz="2400" i="1" dirty="0" smtClean="0"/>
              <a:t>	</a:t>
            </a:r>
            <a:r>
              <a:rPr lang="fr-FR" sz="2400" i="1" dirty="0" err="1" smtClean="0"/>
              <a:t>execvp</a:t>
            </a:r>
            <a:r>
              <a:rPr lang="fr-FR" sz="2400" i="1" dirty="0" smtClean="0"/>
              <a:t>(cmd);</a:t>
            </a:r>
            <a:br>
              <a:rPr lang="fr-FR" sz="2400" i="1" dirty="0" smtClean="0"/>
            </a:br>
            <a:r>
              <a:rPr lang="fr-FR" sz="2400" i="1" dirty="0" err="1" smtClean="0"/>
              <a:t>else</a:t>
            </a:r>
            <a:r>
              <a:rPr lang="fr-FR" sz="2400" i="1" dirty="0" smtClean="0"/>
              <a:t/>
            </a:r>
            <a:br>
              <a:rPr lang="fr-FR" sz="2400" i="1" dirty="0" smtClean="0"/>
            </a:br>
            <a:r>
              <a:rPr lang="fr-FR" sz="2400" i="1" dirty="0" smtClean="0"/>
              <a:t>	exit(0);</a:t>
            </a: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594421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</a:t>
            </a:r>
            <a:r>
              <a:rPr lang="fr-FR" dirty="0" err="1" smtClean="0"/>
              <a:t>Syscalls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Enchaînements :</a:t>
            </a:r>
            <a:br>
              <a:rPr lang="fr-FR" dirty="0" smtClean="0"/>
            </a:br>
            <a:r>
              <a:rPr lang="fr-FR" dirty="0" smtClean="0"/>
              <a:t>|		correspond à</a:t>
            </a:r>
          </a:p>
          <a:p>
            <a:pPr lvl="1"/>
            <a:r>
              <a:rPr lang="fr-FR" dirty="0" smtClean="0"/>
              <a:t>close(2)</a:t>
            </a:r>
            <a:endParaRPr lang="fr-FR" dirty="0"/>
          </a:p>
          <a:p>
            <a:pPr lvl="1"/>
            <a:r>
              <a:rPr lang="fr-FR" dirty="0" err="1" smtClean="0"/>
              <a:t>dup</a:t>
            </a:r>
            <a:r>
              <a:rPr lang="fr-FR" dirty="0" smtClean="0"/>
              <a:t>(2) dup2(2)</a:t>
            </a:r>
          </a:p>
          <a:p>
            <a:pPr lvl="1"/>
            <a:r>
              <a:rPr lang="fr-FR" dirty="0" smtClean="0"/>
              <a:t>fork(2)</a:t>
            </a:r>
          </a:p>
          <a:p>
            <a:pPr lvl="1"/>
            <a:r>
              <a:rPr lang="fr-FR" dirty="0" err="1" smtClean="0"/>
              <a:t>exec</a:t>
            </a:r>
            <a:r>
              <a:rPr lang="fr-FR" dirty="0" smtClean="0"/>
              <a:t>(2) </a:t>
            </a:r>
            <a:r>
              <a:rPr lang="fr-FR" dirty="0" err="1" smtClean="0"/>
              <a:t>execvp</a:t>
            </a:r>
            <a:r>
              <a:rPr lang="fr-FR" dirty="0" smtClean="0"/>
              <a:t>(2) </a:t>
            </a:r>
            <a:r>
              <a:rPr lang="fr-FR" dirty="0" err="1" smtClean="0"/>
              <a:t>execve</a:t>
            </a:r>
            <a:r>
              <a:rPr lang="fr-FR" dirty="0" smtClean="0"/>
              <a:t>(2) </a:t>
            </a:r>
            <a:r>
              <a:rPr lang="fr-FR" dirty="0" err="1" smtClean="0"/>
              <a:t>exec</a:t>
            </a:r>
            <a:r>
              <a:rPr lang="fr-FR" dirty="0" smtClean="0"/>
              <a:t>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96563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</a:t>
            </a:r>
            <a:r>
              <a:rPr lang="fr-FR" dirty="0" err="1" smtClean="0"/>
              <a:t>Syscalls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Background/</a:t>
            </a:r>
            <a:r>
              <a:rPr lang="fr-FR" dirty="0" err="1" smtClean="0"/>
              <a:t>Foreground</a:t>
            </a:r>
            <a:r>
              <a:rPr lang="fr-FR" dirty="0" smtClean="0"/>
              <a:t> 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bg</a:t>
            </a:r>
            <a:r>
              <a:rPr lang="fr-FR" dirty="0" smtClean="0"/>
              <a:t> fg	</a:t>
            </a:r>
            <a:r>
              <a:rPr lang="fr-FR" dirty="0"/>
              <a:t>	</a:t>
            </a:r>
            <a:r>
              <a:rPr lang="fr-FR" dirty="0" smtClean="0"/>
              <a:t>correspondent à</a:t>
            </a:r>
            <a:endParaRPr lang="fr-FR" dirty="0"/>
          </a:p>
          <a:p>
            <a:pPr lvl="1"/>
            <a:r>
              <a:rPr lang="fr-FR" dirty="0" err="1" smtClean="0"/>
              <a:t>kill</a:t>
            </a:r>
            <a:r>
              <a:rPr lang="fr-FR" dirty="0" smtClean="0"/>
              <a:t>(2</a:t>
            </a:r>
            <a:r>
              <a:rPr lang="fr-FR" dirty="0"/>
              <a:t>)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fr-FR" sz="2400" i="1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fr-FR" sz="2400" i="1" dirty="0" err="1" smtClean="0"/>
              <a:t>int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pid</a:t>
            </a:r>
            <a:r>
              <a:rPr lang="fr-FR" sz="2400" i="1" dirty="0" smtClean="0"/>
              <a:t> = 1337;</a:t>
            </a:r>
            <a:br>
              <a:rPr lang="fr-FR" sz="2400" i="1" dirty="0" smtClean="0"/>
            </a:br>
            <a:r>
              <a:rPr lang="fr-FR" sz="2400" i="1" dirty="0" err="1" smtClean="0"/>
              <a:t>kill</a:t>
            </a:r>
            <a:r>
              <a:rPr lang="fr-FR" sz="2400" i="1" dirty="0" smtClean="0"/>
              <a:t>(</a:t>
            </a:r>
            <a:r>
              <a:rPr lang="fr-FR" sz="2400" i="1" dirty="0" err="1" smtClean="0"/>
              <a:t>pid</a:t>
            </a:r>
            <a:r>
              <a:rPr lang="fr-FR" sz="2400" i="1" dirty="0" smtClean="0"/>
              <a:t>, SIGTSTP);</a:t>
            </a:r>
            <a:br>
              <a:rPr lang="fr-FR" sz="2400" i="1" dirty="0" smtClean="0"/>
            </a:br>
            <a:r>
              <a:rPr lang="fr-FR" sz="2400" i="1" dirty="0" err="1" smtClean="0"/>
              <a:t>kill</a:t>
            </a:r>
            <a:r>
              <a:rPr lang="fr-FR" sz="2400" i="1" dirty="0" smtClean="0"/>
              <a:t>(</a:t>
            </a:r>
            <a:r>
              <a:rPr lang="fr-FR" sz="2400" i="1" dirty="0" err="1" smtClean="0"/>
              <a:t>pid</a:t>
            </a:r>
            <a:r>
              <a:rPr lang="fr-FR" sz="2400" i="1" dirty="0" smtClean="0"/>
              <a:t>, SIGCONT);</a:t>
            </a:r>
            <a:endParaRPr lang="fr-FR" sz="2400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391161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</a:t>
            </a:r>
            <a:r>
              <a:rPr lang="fr-FR" dirty="0" err="1" smtClean="0"/>
              <a:t>Syscalls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Exec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execve</a:t>
            </a:r>
            <a:r>
              <a:rPr lang="fr-FR" dirty="0" smtClean="0"/>
              <a:t>(2)</a:t>
            </a:r>
          </a:p>
          <a:p>
            <a:pPr lvl="1"/>
            <a:r>
              <a:rPr lang="fr-FR" dirty="0" smtClean="0"/>
              <a:t>famille </a:t>
            </a:r>
            <a:r>
              <a:rPr lang="fr-FR" dirty="0" err="1" smtClean="0"/>
              <a:t>exec</a:t>
            </a:r>
            <a:r>
              <a:rPr lang="fr-FR" dirty="0" smtClean="0"/>
              <a:t>* (</a:t>
            </a:r>
            <a:r>
              <a:rPr lang="fr-FR" dirty="0" err="1" smtClean="0"/>
              <a:t>execv</a:t>
            </a:r>
            <a:r>
              <a:rPr lang="fr-FR" dirty="0" smtClean="0"/>
              <a:t>, </a:t>
            </a:r>
            <a:r>
              <a:rPr lang="fr-FR" dirty="0" err="1" smtClean="0"/>
              <a:t>execvp</a:t>
            </a:r>
            <a:r>
              <a:rPr lang="fr-FR" dirty="0" smtClean="0"/>
              <a:t>, </a:t>
            </a:r>
            <a:r>
              <a:rPr lang="fr-FR" dirty="0" err="1" smtClean="0"/>
              <a:t>execl</a:t>
            </a:r>
            <a:r>
              <a:rPr lang="fr-FR" dirty="0" smtClean="0"/>
              <a:t>, …)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fr-FR" sz="2400" i="1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fr-FR" sz="2400" i="1" dirty="0" err="1" smtClean="0"/>
              <a:t>int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args</a:t>
            </a:r>
            <a:r>
              <a:rPr lang="fr-FR" sz="2400" i="1" dirty="0" smtClean="0"/>
              <a:t> </a:t>
            </a:r>
            <a:r>
              <a:rPr lang="fr-FR" sz="2400" i="1" dirty="0"/>
              <a:t>= "-</a:t>
            </a:r>
            <a:r>
              <a:rPr lang="fr-FR" sz="2400" i="1" dirty="0" smtClean="0"/>
              <a:t>la";</a:t>
            </a:r>
            <a:br>
              <a:rPr lang="fr-FR" sz="2400" i="1" dirty="0" smtClean="0"/>
            </a:br>
            <a:r>
              <a:rPr lang="fr-FR" sz="2400" i="1" dirty="0" err="1"/>
              <a:t>execv</a:t>
            </a:r>
            <a:r>
              <a:rPr lang="fr-FR" sz="2400" i="1" dirty="0"/>
              <a:t>("/</a:t>
            </a:r>
            <a:r>
              <a:rPr lang="fr-FR" sz="2400" i="1" dirty="0" smtClean="0"/>
              <a:t>bin/</a:t>
            </a:r>
            <a:r>
              <a:rPr lang="fr-FR" sz="2400" i="1" dirty="0" err="1" smtClean="0"/>
              <a:t>ls</a:t>
            </a:r>
            <a:r>
              <a:rPr lang="fr-FR" sz="2400" i="1" dirty="0"/>
              <a:t>", </a:t>
            </a:r>
            <a:r>
              <a:rPr lang="fr-FR" sz="2400" i="1" dirty="0" err="1" smtClean="0"/>
              <a:t>args</a:t>
            </a:r>
            <a:r>
              <a:rPr lang="fr-FR" sz="2400" i="1" dirty="0" smtClean="0"/>
              <a:t>);</a:t>
            </a:r>
            <a:endParaRPr lang="fr-FR" i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71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</a:t>
            </a:r>
            <a:r>
              <a:rPr lang="fr-FR" dirty="0" err="1" smtClean="0"/>
              <a:t>Syscalls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Shell permet déjà à des non-développeurs d’utiliser les fonctionnalités typiquement </a:t>
            </a:r>
            <a:r>
              <a:rPr lang="fr-FR" dirty="0" err="1" smtClean="0"/>
              <a:t>unixiennes</a:t>
            </a:r>
            <a:r>
              <a:rPr lang="fr-FR" dirty="0" smtClean="0"/>
              <a:t> pour travailler</a:t>
            </a:r>
          </a:p>
          <a:p>
            <a:pPr marL="457200" lvl="1" indent="0">
              <a:buNone/>
            </a:pPr>
            <a:r>
              <a:rPr lang="fr-FR" dirty="0" smtClean="0"/>
              <a:t>ex : </a:t>
            </a:r>
            <a:r>
              <a:rPr lang="fr-FR" i="1" dirty="0" smtClean="0"/>
              <a:t>fork, </a:t>
            </a:r>
            <a:r>
              <a:rPr lang="fr-FR" i="1" dirty="0" err="1" smtClean="0"/>
              <a:t>exec</a:t>
            </a:r>
            <a:r>
              <a:rPr lang="fr-FR" i="1" dirty="0" smtClean="0"/>
              <a:t>, </a:t>
            </a:r>
            <a:r>
              <a:rPr lang="fr-FR" i="1" dirty="0" err="1" smtClean="0"/>
              <a:t>dup</a:t>
            </a:r>
            <a:r>
              <a:rPr lang="fr-FR" i="1" dirty="0" smtClean="0"/>
              <a:t>, …</a:t>
            </a:r>
          </a:p>
          <a:p>
            <a:endParaRPr lang="fr-FR" dirty="0" smtClean="0"/>
          </a:p>
          <a:p>
            <a:r>
              <a:rPr lang="fr-FR" dirty="0" smtClean="0"/>
              <a:t>Le « paradigme » de l’OS peut donc malgré tout se percevoir bien au-delà des aspects développement système/bas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2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Famille </a:t>
            </a:r>
            <a:r>
              <a:rPr lang="fr-FR" b="1" dirty="0" smtClean="0"/>
              <a:t>sh</a:t>
            </a:r>
            <a:r>
              <a:rPr lang="fr-FR" dirty="0" smtClean="0"/>
              <a:t> :</a:t>
            </a:r>
            <a:endParaRPr lang="fr-FR" b="1" dirty="0" smtClean="0"/>
          </a:p>
          <a:p>
            <a:pPr lvl="1"/>
            <a:r>
              <a:rPr lang="fr-FR" dirty="0" smtClean="0"/>
              <a:t>sh (</a:t>
            </a:r>
            <a:r>
              <a:rPr lang="fr-FR" dirty="0" err="1" smtClean="0"/>
              <a:t>Bourne</a:t>
            </a:r>
            <a:r>
              <a:rPr lang="fr-FR" dirty="0" smtClean="0"/>
              <a:t> Shell)</a:t>
            </a:r>
          </a:p>
          <a:p>
            <a:pPr lvl="1"/>
            <a:r>
              <a:rPr lang="fr-FR" dirty="0" err="1" smtClean="0"/>
              <a:t>bash</a:t>
            </a:r>
            <a:r>
              <a:rPr lang="fr-FR" dirty="0" smtClean="0"/>
              <a:t> (</a:t>
            </a:r>
            <a:r>
              <a:rPr lang="fr-FR" dirty="0" err="1" smtClean="0"/>
              <a:t>Bourne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 Shell)</a:t>
            </a:r>
          </a:p>
          <a:p>
            <a:pPr lvl="1"/>
            <a:r>
              <a:rPr lang="fr-FR" dirty="0" err="1" smtClean="0"/>
              <a:t>ksh</a:t>
            </a:r>
            <a:r>
              <a:rPr lang="fr-FR" dirty="0" smtClean="0"/>
              <a:t> (Korn Shell)		</a:t>
            </a:r>
            <a:r>
              <a:rPr lang="fr-FR" sz="2400" dirty="0" smtClean="0"/>
              <a:t>&lt;=</a:t>
            </a:r>
            <a:r>
              <a:rPr lang="fr-FR" sz="2400" dirty="0"/>
              <a:t> </a:t>
            </a:r>
            <a:r>
              <a:rPr lang="fr-FR" sz="2400" dirty="0" smtClean="0"/>
              <a:t>utilisé dans environnement certifié</a:t>
            </a:r>
          </a:p>
          <a:p>
            <a:pPr lvl="1"/>
            <a:r>
              <a:rPr lang="fr-FR" dirty="0" err="1"/>
              <a:t>p</a:t>
            </a:r>
            <a:r>
              <a:rPr lang="fr-FR" dirty="0" err="1" smtClean="0"/>
              <a:t>dksh</a:t>
            </a:r>
            <a:r>
              <a:rPr lang="fr-FR" dirty="0" smtClean="0"/>
              <a:t> (Public Domain </a:t>
            </a:r>
            <a:r>
              <a:rPr lang="fr-FR" dirty="0" err="1" smtClean="0"/>
              <a:t>ksh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ash</a:t>
            </a:r>
            <a:r>
              <a:rPr lang="fr-FR" dirty="0" smtClean="0"/>
              <a:t> / </a:t>
            </a:r>
            <a:r>
              <a:rPr lang="fr-FR" dirty="0" err="1" smtClean="0"/>
              <a:t>dash</a:t>
            </a:r>
            <a:endParaRPr lang="fr-FR" dirty="0" smtClean="0"/>
          </a:p>
          <a:p>
            <a:pPr lvl="1"/>
            <a:r>
              <a:rPr lang="fr-FR" dirty="0" err="1" smtClean="0"/>
              <a:t>zsh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Famille </a:t>
            </a:r>
            <a:r>
              <a:rPr lang="fr-FR" b="1" dirty="0" err="1" smtClean="0"/>
              <a:t>csh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csh</a:t>
            </a:r>
            <a:r>
              <a:rPr lang="fr-FR" dirty="0" smtClean="0"/>
              <a:t> (C Shell - disparu)</a:t>
            </a:r>
          </a:p>
          <a:p>
            <a:pPr lvl="1"/>
            <a:r>
              <a:rPr lang="fr-FR" dirty="0" err="1" smtClean="0"/>
              <a:t>tcsh</a:t>
            </a:r>
            <a:r>
              <a:rPr lang="fr-FR" dirty="0" smtClean="0"/>
              <a:t> (</a:t>
            </a:r>
            <a:r>
              <a:rPr lang="fr-FR" dirty="0" err="1" smtClean="0"/>
              <a:t>Tenex</a:t>
            </a:r>
            <a:r>
              <a:rPr lang="fr-FR" dirty="0" smtClean="0"/>
              <a:t> C Shell)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20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Terminal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Fenêtre « noire » (ou verte)</a:t>
            </a:r>
          </a:p>
          <a:p>
            <a:pPr lvl="1"/>
            <a:r>
              <a:rPr lang="fr-FR" sz="2400" dirty="0" smtClean="0"/>
              <a:t>Envoie les caractères lus vers le programme contenu (le </a:t>
            </a:r>
            <a:r>
              <a:rPr lang="fr-FR" sz="2400" dirty="0" err="1" smtClean="0"/>
              <a:t>shell</a:t>
            </a:r>
            <a:r>
              <a:rPr lang="fr-FR" sz="2400" dirty="0" smtClean="0"/>
              <a:t> en général)</a:t>
            </a:r>
          </a:p>
          <a:p>
            <a:endParaRPr lang="fr-FR" sz="2800" dirty="0"/>
          </a:p>
          <a:p>
            <a:r>
              <a:rPr lang="fr-FR" dirty="0" smtClean="0"/>
              <a:t>Transfère les caractères entre :</a:t>
            </a:r>
          </a:p>
          <a:p>
            <a:pPr lvl="1"/>
            <a:r>
              <a:rPr lang="fr-FR" sz="2400" dirty="0" smtClean="0"/>
              <a:t>Clavier =&gt; Ordinateur =&gt; Programme</a:t>
            </a:r>
          </a:p>
          <a:p>
            <a:pPr lvl="1"/>
            <a:r>
              <a:rPr lang="fr-FR" sz="2400" dirty="0" smtClean="0"/>
              <a:t>Programme =&gt; Ordinateur =&gt; Écran</a:t>
            </a:r>
          </a:p>
          <a:p>
            <a:endParaRPr lang="fr-FR" dirty="0"/>
          </a:p>
          <a:p>
            <a:r>
              <a:rPr lang="fr-FR" dirty="0" smtClean="0"/>
              <a:t>Plusieurs modes possibles de fonctionnement</a:t>
            </a:r>
          </a:p>
          <a:p>
            <a:endParaRPr lang="fr-FR" dirty="0" smtClean="0"/>
          </a:p>
          <a:p>
            <a:r>
              <a:rPr lang="fr-FR" dirty="0" smtClean="0"/>
              <a:t>Codes de caractères dépendent de la langue configurée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2100" dirty="0" smtClean="0"/>
              <a:t>0100.0001 = A en ascii US… mais et en UTF-8 ?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02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rapide d’outils classiques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Commandes/Outils de base :</a:t>
            </a:r>
          </a:p>
          <a:p>
            <a:pPr lvl="1"/>
            <a:r>
              <a:rPr lang="fr-FR" dirty="0" smtClean="0"/>
              <a:t>man, sh, </a:t>
            </a:r>
            <a:r>
              <a:rPr lang="fr-FR" dirty="0" err="1" smtClean="0"/>
              <a:t>bash</a:t>
            </a:r>
            <a:r>
              <a:rPr lang="fr-FR" dirty="0" smtClean="0"/>
              <a:t>, </a:t>
            </a:r>
            <a:r>
              <a:rPr lang="fr-FR" dirty="0" err="1" smtClean="0"/>
              <a:t>tcsh</a:t>
            </a:r>
            <a:r>
              <a:rPr lang="fr-FR" dirty="0" smtClean="0"/>
              <a:t>, exit, </a:t>
            </a:r>
            <a:r>
              <a:rPr lang="fr-FR" dirty="0" err="1" smtClean="0"/>
              <a:t>echo</a:t>
            </a:r>
            <a:endParaRPr lang="fr-FR" dirty="0" smtClean="0"/>
          </a:p>
          <a:p>
            <a:pPr lvl="1"/>
            <a:r>
              <a:rPr lang="fr-FR" dirty="0"/>
              <a:t>c</a:t>
            </a:r>
            <a:r>
              <a:rPr lang="fr-FR" dirty="0" smtClean="0"/>
              <a:t>d, </a:t>
            </a:r>
            <a:r>
              <a:rPr lang="fr-FR" dirty="0" err="1" smtClean="0"/>
              <a:t>ls</a:t>
            </a:r>
            <a:r>
              <a:rPr lang="fr-FR" dirty="0" smtClean="0"/>
              <a:t>, </a:t>
            </a:r>
            <a:r>
              <a:rPr lang="fr-FR" dirty="0" err="1" smtClean="0"/>
              <a:t>cp</a:t>
            </a:r>
            <a:r>
              <a:rPr lang="fr-FR" dirty="0" smtClean="0"/>
              <a:t>, mv, </a:t>
            </a:r>
            <a:r>
              <a:rPr lang="fr-FR" dirty="0" err="1" smtClean="0"/>
              <a:t>rm</a:t>
            </a:r>
            <a:r>
              <a:rPr lang="fr-FR" dirty="0" smtClean="0"/>
              <a:t>, </a:t>
            </a:r>
            <a:r>
              <a:rPr lang="fr-FR" dirty="0" err="1" smtClean="0"/>
              <a:t>mkdir</a:t>
            </a:r>
            <a:r>
              <a:rPr lang="fr-FR" dirty="0" smtClean="0"/>
              <a:t>, </a:t>
            </a:r>
            <a:r>
              <a:rPr lang="fr-FR" dirty="0" err="1" smtClean="0"/>
              <a:t>rmdir</a:t>
            </a:r>
            <a:endParaRPr lang="fr-FR" dirty="0" smtClean="0"/>
          </a:p>
          <a:p>
            <a:pPr lvl="1"/>
            <a:r>
              <a:rPr lang="fr-FR" dirty="0"/>
              <a:t>vi, </a:t>
            </a:r>
            <a:r>
              <a:rPr lang="fr-FR" dirty="0" err="1"/>
              <a:t>vim</a:t>
            </a:r>
            <a:r>
              <a:rPr lang="fr-FR" dirty="0"/>
              <a:t>, </a:t>
            </a:r>
            <a:r>
              <a:rPr lang="fr-FR" dirty="0" err="1"/>
              <a:t>emacs</a:t>
            </a:r>
            <a:r>
              <a:rPr lang="fr-FR" dirty="0"/>
              <a:t>, nano, </a:t>
            </a:r>
            <a:r>
              <a:rPr lang="fr-FR" dirty="0" err="1"/>
              <a:t>ed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Outils :</a:t>
            </a:r>
          </a:p>
          <a:p>
            <a:pPr lvl="1"/>
            <a:r>
              <a:rPr lang="fr-FR" dirty="0" err="1"/>
              <a:t>f</a:t>
            </a:r>
            <a:r>
              <a:rPr lang="fr-FR" dirty="0" err="1" smtClean="0"/>
              <a:t>ind</a:t>
            </a:r>
            <a:r>
              <a:rPr lang="fr-FR" dirty="0" smtClean="0"/>
              <a:t>, date, </a:t>
            </a:r>
          </a:p>
          <a:p>
            <a:pPr lvl="1"/>
            <a:r>
              <a:rPr lang="fr-FR" dirty="0" smtClean="0"/>
              <a:t>cat</a:t>
            </a:r>
            <a:r>
              <a:rPr lang="fr-FR" dirty="0"/>
              <a:t>, </a:t>
            </a:r>
            <a:r>
              <a:rPr lang="fr-FR" dirty="0" err="1"/>
              <a:t>cut</a:t>
            </a:r>
            <a:r>
              <a:rPr lang="fr-FR" dirty="0"/>
              <a:t>, </a:t>
            </a:r>
            <a:r>
              <a:rPr lang="fr-FR" dirty="0" err="1"/>
              <a:t>paste</a:t>
            </a:r>
            <a:r>
              <a:rPr lang="fr-FR" dirty="0"/>
              <a:t>, tr, tee, sort, </a:t>
            </a:r>
            <a:r>
              <a:rPr lang="fr-FR" dirty="0" err="1"/>
              <a:t>mktemp</a:t>
            </a:r>
            <a:r>
              <a:rPr lang="fr-FR" dirty="0"/>
              <a:t>, </a:t>
            </a:r>
            <a:r>
              <a:rPr lang="fr-FR" dirty="0" err="1"/>
              <a:t>basename</a:t>
            </a:r>
            <a:r>
              <a:rPr lang="fr-FR" dirty="0"/>
              <a:t>, …</a:t>
            </a:r>
          </a:p>
          <a:p>
            <a:pPr lvl="1"/>
            <a:r>
              <a:rPr lang="fr-FR" dirty="0" err="1"/>
              <a:t>diff</a:t>
            </a:r>
            <a:r>
              <a:rPr lang="fr-FR" dirty="0"/>
              <a:t>, </a:t>
            </a:r>
            <a:r>
              <a:rPr lang="fr-FR" dirty="0" err="1"/>
              <a:t>head</a:t>
            </a:r>
            <a:r>
              <a:rPr lang="fr-FR" dirty="0"/>
              <a:t>, </a:t>
            </a:r>
            <a:r>
              <a:rPr lang="fr-FR" dirty="0" err="1"/>
              <a:t>tail</a:t>
            </a:r>
            <a:r>
              <a:rPr lang="fr-FR" dirty="0"/>
              <a:t>, </a:t>
            </a:r>
            <a:r>
              <a:rPr lang="fr-FR" dirty="0" smtClean="0"/>
              <a:t>more, </a:t>
            </a:r>
            <a:r>
              <a:rPr lang="fr-FR" dirty="0" err="1" smtClean="0"/>
              <a:t>wc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Outils avancés :</a:t>
            </a:r>
          </a:p>
          <a:p>
            <a:pPr lvl="1"/>
            <a:r>
              <a:rPr lang="fr-FR" dirty="0" err="1" smtClean="0"/>
              <a:t>grep</a:t>
            </a:r>
            <a:r>
              <a:rPr lang="fr-FR" dirty="0" smtClean="0"/>
              <a:t>, </a:t>
            </a:r>
            <a:r>
              <a:rPr lang="fr-FR" dirty="0" err="1" smtClean="0"/>
              <a:t>expr</a:t>
            </a:r>
            <a:r>
              <a:rPr lang="fr-FR" dirty="0" smtClean="0"/>
              <a:t>, </a:t>
            </a:r>
            <a:r>
              <a:rPr lang="fr-FR" dirty="0" err="1" smtClean="0"/>
              <a:t>sed</a:t>
            </a:r>
            <a:r>
              <a:rPr lang="fr-FR" dirty="0" smtClean="0"/>
              <a:t>, </a:t>
            </a:r>
            <a:r>
              <a:rPr lang="fr-FR" dirty="0" err="1" smtClean="0"/>
              <a:t>awk</a:t>
            </a:r>
            <a:r>
              <a:rPr lang="fr-FR" dirty="0" smtClean="0"/>
              <a:t>, </a:t>
            </a:r>
            <a:r>
              <a:rPr lang="fr-FR" dirty="0" err="1"/>
              <a:t>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37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man</a:t>
            </a:r>
          </a:p>
          <a:p>
            <a:r>
              <a:rPr lang="fr-FR" dirty="0" smtClean="0"/>
              <a:t>sh, </a:t>
            </a:r>
            <a:r>
              <a:rPr lang="fr-FR" dirty="0" err="1" smtClean="0"/>
              <a:t>bash</a:t>
            </a:r>
            <a:endParaRPr lang="fr-FR" dirty="0" smtClean="0"/>
          </a:p>
          <a:p>
            <a:r>
              <a:rPr lang="fr-FR" dirty="0" err="1"/>
              <a:t>l</a:t>
            </a:r>
            <a:r>
              <a:rPr lang="fr-FR" dirty="0" err="1" smtClean="0"/>
              <a:t>s</a:t>
            </a:r>
            <a:r>
              <a:rPr lang="fr-FR" dirty="0" smtClean="0"/>
              <a:t>, </a:t>
            </a:r>
            <a:r>
              <a:rPr lang="fr-FR" dirty="0" err="1" smtClean="0"/>
              <a:t>cp</a:t>
            </a:r>
            <a:r>
              <a:rPr lang="fr-FR" dirty="0" smtClean="0"/>
              <a:t>, mv, </a:t>
            </a:r>
            <a:r>
              <a:rPr lang="fr-FR" dirty="0" err="1" smtClean="0"/>
              <a:t>rm</a:t>
            </a:r>
            <a:r>
              <a:rPr lang="fr-FR" dirty="0" smtClean="0"/>
              <a:t>, </a:t>
            </a:r>
            <a:r>
              <a:rPr lang="fr-FR" dirty="0" err="1" smtClean="0"/>
              <a:t>mkdir</a:t>
            </a:r>
            <a:r>
              <a:rPr lang="fr-FR" dirty="0" smtClean="0"/>
              <a:t>, </a:t>
            </a:r>
            <a:r>
              <a:rPr lang="fr-FR" dirty="0" err="1" smtClean="0"/>
              <a:t>rmdir</a:t>
            </a:r>
            <a:r>
              <a:rPr lang="fr-FR" dirty="0" smtClean="0"/>
              <a:t>, </a:t>
            </a:r>
            <a:r>
              <a:rPr lang="fr-FR" dirty="0" err="1" smtClean="0"/>
              <a:t>touch</a:t>
            </a:r>
            <a:r>
              <a:rPr lang="fr-FR" dirty="0" smtClean="0"/>
              <a:t>, </a:t>
            </a:r>
            <a:r>
              <a:rPr lang="fr-FR" dirty="0" err="1" smtClean="0"/>
              <a:t>pwd</a:t>
            </a:r>
            <a:r>
              <a:rPr lang="fr-FR" dirty="0" smtClean="0"/>
              <a:t>, </a:t>
            </a:r>
            <a:r>
              <a:rPr lang="fr-FR" dirty="0" err="1" smtClean="0"/>
              <a:t>mktemp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cat, </a:t>
            </a:r>
            <a:r>
              <a:rPr lang="fr-FR" dirty="0" err="1" smtClean="0"/>
              <a:t>cut</a:t>
            </a:r>
            <a:r>
              <a:rPr lang="fr-FR" dirty="0" smtClean="0"/>
              <a:t>, </a:t>
            </a:r>
            <a:r>
              <a:rPr lang="fr-FR" dirty="0" err="1" smtClean="0"/>
              <a:t>paste</a:t>
            </a:r>
            <a:r>
              <a:rPr lang="fr-FR" dirty="0" smtClean="0"/>
              <a:t>, tr, tee, </a:t>
            </a:r>
            <a:r>
              <a:rPr lang="fr-FR" dirty="0" err="1" smtClean="0"/>
              <a:t>wc</a:t>
            </a:r>
            <a:r>
              <a:rPr lang="fr-FR" dirty="0" smtClean="0"/>
              <a:t>, sort, </a:t>
            </a:r>
            <a:r>
              <a:rPr lang="fr-FR" dirty="0" err="1" smtClean="0"/>
              <a:t>head</a:t>
            </a:r>
            <a:r>
              <a:rPr lang="fr-FR" dirty="0" smtClean="0"/>
              <a:t>, </a:t>
            </a:r>
            <a:r>
              <a:rPr lang="fr-FR" dirty="0" err="1" smtClean="0"/>
              <a:t>tail</a:t>
            </a:r>
            <a:r>
              <a:rPr lang="fr-FR" dirty="0" smtClean="0"/>
              <a:t>, more, </a:t>
            </a:r>
            <a:r>
              <a:rPr lang="fr-FR" dirty="0" err="1" smtClean="0"/>
              <a:t>ed</a:t>
            </a:r>
            <a:r>
              <a:rPr lang="fr-FR" dirty="0"/>
              <a:t>, </a:t>
            </a:r>
            <a:r>
              <a:rPr lang="fr-FR" dirty="0" err="1" smtClean="0"/>
              <a:t>diff</a:t>
            </a:r>
            <a:r>
              <a:rPr lang="fr-FR" dirty="0" smtClean="0"/>
              <a:t>, </a:t>
            </a:r>
            <a:r>
              <a:rPr lang="fr-FR" dirty="0" err="1" smtClean="0"/>
              <a:t>dirname</a:t>
            </a:r>
            <a:r>
              <a:rPr lang="fr-FR" dirty="0"/>
              <a:t>, </a:t>
            </a:r>
            <a:r>
              <a:rPr lang="fr-FR" dirty="0" err="1"/>
              <a:t>basename</a:t>
            </a:r>
            <a:r>
              <a:rPr lang="fr-FR" dirty="0"/>
              <a:t>, </a:t>
            </a:r>
            <a:r>
              <a:rPr lang="fr-FR" dirty="0" smtClean="0"/>
              <a:t>…</a:t>
            </a:r>
          </a:p>
          <a:p>
            <a:r>
              <a:rPr lang="fr-FR" dirty="0" err="1" smtClean="0"/>
              <a:t>find</a:t>
            </a:r>
            <a:r>
              <a:rPr lang="fr-FR" dirty="0" smtClean="0"/>
              <a:t>, </a:t>
            </a:r>
            <a:r>
              <a:rPr lang="fr-FR" dirty="0" err="1" smtClean="0"/>
              <a:t>grep</a:t>
            </a:r>
            <a:r>
              <a:rPr lang="fr-FR" dirty="0"/>
              <a:t>, </a:t>
            </a:r>
            <a:r>
              <a:rPr lang="fr-FR" dirty="0" err="1"/>
              <a:t>expr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, </a:t>
            </a:r>
            <a:r>
              <a:rPr lang="fr-FR" dirty="0" err="1"/>
              <a:t>awk</a:t>
            </a:r>
            <a:endParaRPr lang="fr-FR" dirty="0"/>
          </a:p>
          <a:p>
            <a:r>
              <a:rPr lang="fr-FR" dirty="0" err="1" smtClean="0"/>
              <a:t>emacs</a:t>
            </a:r>
            <a:r>
              <a:rPr lang="fr-FR" dirty="0" smtClean="0"/>
              <a:t>, vi, </a:t>
            </a:r>
            <a:r>
              <a:rPr lang="fr-FR" dirty="0" err="1" smtClean="0"/>
              <a:t>vim</a:t>
            </a:r>
            <a:r>
              <a:rPr lang="fr-FR" dirty="0" smtClean="0"/>
              <a:t>, nano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00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Programmes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sh, </a:t>
            </a:r>
            <a:r>
              <a:rPr lang="fr-FR" dirty="0" err="1" smtClean="0"/>
              <a:t>bash</a:t>
            </a:r>
            <a:r>
              <a:rPr lang="fr-FR" dirty="0" smtClean="0"/>
              <a:t>, </a:t>
            </a:r>
            <a:r>
              <a:rPr lang="fr-FR" dirty="0" err="1" smtClean="0"/>
              <a:t>tcsh</a:t>
            </a:r>
            <a:endParaRPr lang="fr-FR" dirty="0" smtClean="0"/>
          </a:p>
          <a:p>
            <a:r>
              <a:rPr lang="fr-FR" dirty="0" err="1" smtClean="0"/>
              <a:t>ls</a:t>
            </a:r>
            <a:r>
              <a:rPr lang="fr-FR" dirty="0" smtClean="0"/>
              <a:t>, </a:t>
            </a:r>
            <a:r>
              <a:rPr lang="fr-FR" dirty="0" err="1" smtClean="0"/>
              <a:t>cp</a:t>
            </a:r>
            <a:r>
              <a:rPr lang="fr-FR" dirty="0" smtClean="0"/>
              <a:t>, mv, </a:t>
            </a:r>
            <a:r>
              <a:rPr lang="fr-FR" dirty="0" err="1" smtClean="0"/>
              <a:t>rm</a:t>
            </a:r>
            <a:r>
              <a:rPr lang="fr-FR" dirty="0" smtClean="0"/>
              <a:t>, </a:t>
            </a:r>
            <a:r>
              <a:rPr lang="fr-FR" dirty="0" err="1" smtClean="0"/>
              <a:t>mkdir</a:t>
            </a:r>
            <a:r>
              <a:rPr lang="fr-FR" dirty="0" smtClean="0"/>
              <a:t>, </a:t>
            </a:r>
            <a:r>
              <a:rPr lang="fr-FR" dirty="0" err="1" smtClean="0"/>
              <a:t>rmdir</a:t>
            </a:r>
            <a:r>
              <a:rPr lang="fr-FR" dirty="0" smtClean="0"/>
              <a:t>, </a:t>
            </a:r>
            <a:r>
              <a:rPr lang="fr-FR" dirty="0" err="1" smtClean="0"/>
              <a:t>touch</a:t>
            </a:r>
            <a:r>
              <a:rPr lang="fr-FR" dirty="0" smtClean="0"/>
              <a:t>, </a:t>
            </a:r>
            <a:r>
              <a:rPr lang="fr-FR" dirty="0" err="1" smtClean="0"/>
              <a:t>pwd</a:t>
            </a:r>
            <a:r>
              <a:rPr lang="fr-FR" dirty="0" smtClean="0"/>
              <a:t>, </a:t>
            </a:r>
            <a:r>
              <a:rPr lang="fr-FR" dirty="0"/>
              <a:t>du, </a:t>
            </a:r>
            <a:r>
              <a:rPr lang="fr-FR" dirty="0" err="1"/>
              <a:t>df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, </a:t>
            </a:r>
            <a:r>
              <a:rPr lang="fr-FR" dirty="0" err="1" smtClean="0"/>
              <a:t>dirname</a:t>
            </a:r>
            <a:r>
              <a:rPr lang="fr-FR" dirty="0" smtClean="0"/>
              <a:t>, </a:t>
            </a:r>
            <a:r>
              <a:rPr lang="fr-FR" dirty="0" err="1" smtClean="0"/>
              <a:t>basename</a:t>
            </a:r>
            <a:r>
              <a:rPr lang="fr-FR" dirty="0" smtClean="0"/>
              <a:t>, chmod, </a:t>
            </a:r>
            <a:r>
              <a:rPr lang="fr-FR" dirty="0" err="1" smtClean="0"/>
              <a:t>umask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date, </a:t>
            </a:r>
            <a:r>
              <a:rPr lang="fr-FR" dirty="0" err="1" smtClean="0"/>
              <a:t>env</a:t>
            </a:r>
            <a:r>
              <a:rPr lang="fr-FR" dirty="0" smtClean="0"/>
              <a:t>, </a:t>
            </a:r>
            <a:r>
              <a:rPr lang="fr-FR" dirty="0" err="1" smtClean="0"/>
              <a:t>ed</a:t>
            </a:r>
            <a:endParaRPr lang="fr-FR" dirty="0" smtClean="0"/>
          </a:p>
          <a:p>
            <a:r>
              <a:rPr lang="fr-FR" dirty="0" err="1" smtClean="0"/>
              <a:t>ps</a:t>
            </a:r>
            <a:r>
              <a:rPr lang="fr-FR" dirty="0" smtClean="0"/>
              <a:t>, top, </a:t>
            </a:r>
            <a:r>
              <a:rPr lang="fr-FR" dirty="0" err="1" smtClean="0"/>
              <a:t>kill</a:t>
            </a:r>
            <a:r>
              <a:rPr lang="fr-FR" dirty="0" smtClean="0"/>
              <a:t>, </a:t>
            </a:r>
            <a:r>
              <a:rPr lang="fr-FR" dirty="0" err="1" smtClean="0"/>
              <a:t>who</a:t>
            </a:r>
            <a:r>
              <a:rPr lang="fr-FR" dirty="0" smtClean="0"/>
              <a:t>, </a:t>
            </a:r>
            <a:r>
              <a:rPr lang="fr-FR" dirty="0" err="1" smtClean="0"/>
              <a:t>whoami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29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Builtins</a:t>
            </a:r>
            <a:r>
              <a:rPr lang="fr-FR" dirty="0" smtClean="0"/>
              <a:t> Shell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Redirections :	&lt;	&gt;</a:t>
            </a:r>
            <a:endParaRPr lang="fr-FR" dirty="0"/>
          </a:p>
          <a:p>
            <a:r>
              <a:rPr lang="fr-FR" dirty="0" smtClean="0"/>
              <a:t>test / [</a:t>
            </a:r>
          </a:p>
          <a:p>
            <a:r>
              <a:rPr lang="fr-FR" dirty="0" err="1"/>
              <a:t>echo</a:t>
            </a:r>
            <a:endParaRPr lang="fr-FR" dirty="0"/>
          </a:p>
          <a:p>
            <a:r>
              <a:rPr lang="fr-FR" dirty="0" smtClean="0"/>
              <a:t>exit</a:t>
            </a:r>
          </a:p>
          <a:p>
            <a:r>
              <a:rPr lang="fr-FR" dirty="0" smtClean="0"/>
              <a:t>set / </a:t>
            </a:r>
            <a:r>
              <a:rPr lang="fr-FR" dirty="0" err="1" smtClean="0"/>
              <a:t>unset</a:t>
            </a:r>
            <a:endParaRPr lang="fr-FR" dirty="0" smtClean="0"/>
          </a:p>
          <a:p>
            <a:r>
              <a:rPr lang="fr-FR" dirty="0" smtClean="0"/>
              <a:t>export (</a:t>
            </a:r>
            <a:r>
              <a:rPr lang="fr-FR" dirty="0" err="1" smtClean="0"/>
              <a:t>setenv</a:t>
            </a:r>
            <a:r>
              <a:rPr lang="fr-FR" dirty="0" smtClean="0"/>
              <a:t>)</a:t>
            </a:r>
          </a:p>
          <a:p>
            <a:r>
              <a:rPr lang="fr-FR" dirty="0" smtClean="0"/>
              <a:t>alias / </a:t>
            </a:r>
            <a:r>
              <a:rPr lang="fr-FR" dirty="0" err="1" smtClean="0"/>
              <a:t>unalias</a:t>
            </a:r>
            <a:endParaRPr lang="fr-FR" dirty="0" smtClean="0"/>
          </a:p>
          <a:p>
            <a:r>
              <a:rPr lang="fr-FR" dirty="0" err="1" smtClean="0"/>
              <a:t>read</a:t>
            </a:r>
            <a:endParaRPr lang="fr-FR" dirty="0"/>
          </a:p>
          <a:p>
            <a:r>
              <a:rPr lang="fr-FR" dirty="0" err="1" smtClean="0"/>
              <a:t>readonly</a:t>
            </a:r>
            <a:endParaRPr lang="fr-FR" dirty="0" smtClean="0"/>
          </a:p>
          <a:p>
            <a:r>
              <a:rPr lang="fr-FR" dirty="0" smtClean="0"/>
              <a:t>return</a:t>
            </a:r>
          </a:p>
          <a:p>
            <a:r>
              <a:rPr lang="fr-FR" dirty="0" err="1" smtClean="0"/>
              <a:t>eval</a:t>
            </a:r>
            <a:endParaRPr lang="fr-FR" dirty="0"/>
          </a:p>
          <a:p>
            <a:r>
              <a:rPr lang="fr-FR" dirty="0" smtClean="0"/>
              <a:t>let</a:t>
            </a:r>
          </a:p>
          <a:p>
            <a:r>
              <a:rPr lang="fr-FR" dirty="0" smtClean="0"/>
              <a:t>type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	&lt;&lt;</a:t>
            </a:r>
            <a:r>
              <a:rPr lang="fr-FR" dirty="0"/>
              <a:t>	&gt;&gt;	</a:t>
            </a:r>
            <a:r>
              <a:rPr lang="fr-FR" dirty="0" smtClean="0"/>
              <a:t>|</a:t>
            </a:r>
          </a:p>
          <a:p>
            <a:r>
              <a:rPr lang="fr-FR" dirty="0" smtClean="0"/>
              <a:t>=</a:t>
            </a:r>
          </a:p>
          <a:p>
            <a:r>
              <a:rPr lang="fr-FR" dirty="0" smtClean="0"/>
              <a:t>cd</a:t>
            </a:r>
          </a:p>
          <a:p>
            <a:r>
              <a:rPr lang="fr-FR" dirty="0"/>
              <a:t>s</a:t>
            </a:r>
            <a:r>
              <a:rPr lang="fr-FR" dirty="0" smtClean="0"/>
              <a:t>ource</a:t>
            </a:r>
          </a:p>
          <a:p>
            <a:r>
              <a:rPr lang="fr-FR" dirty="0"/>
              <a:t>jobs</a:t>
            </a:r>
          </a:p>
          <a:p>
            <a:r>
              <a:rPr lang="fr-FR" dirty="0" smtClean="0"/>
              <a:t>fg / </a:t>
            </a:r>
            <a:r>
              <a:rPr lang="fr-FR" dirty="0" err="1" smtClean="0"/>
              <a:t>bg</a:t>
            </a:r>
            <a:endParaRPr lang="fr-FR" dirty="0" smtClean="0"/>
          </a:p>
          <a:p>
            <a:r>
              <a:rPr lang="fr-FR" dirty="0" err="1"/>
              <a:t>f</a:t>
            </a:r>
            <a:r>
              <a:rPr lang="fr-FR" dirty="0" err="1" smtClean="0"/>
              <a:t>c</a:t>
            </a:r>
            <a:endParaRPr lang="fr-FR" dirty="0" smtClean="0"/>
          </a:p>
          <a:p>
            <a:r>
              <a:rPr lang="fr-FR" dirty="0" smtClean="0"/>
              <a:t>break / continue</a:t>
            </a:r>
          </a:p>
          <a:p>
            <a:r>
              <a:rPr lang="fr-FR" dirty="0" err="1" smtClean="0"/>
              <a:t>kill</a:t>
            </a:r>
            <a:endParaRPr lang="fr-FR" dirty="0" smtClean="0"/>
          </a:p>
          <a:p>
            <a:r>
              <a:rPr lang="fr-FR" dirty="0" smtClean="0"/>
              <a:t>command</a:t>
            </a:r>
          </a:p>
          <a:p>
            <a:r>
              <a:rPr lang="fr-FR" dirty="0" err="1" smtClean="0"/>
              <a:t>dirs</a:t>
            </a:r>
            <a:r>
              <a:rPr lang="fr-FR" dirty="0" smtClean="0"/>
              <a:t> / </a:t>
            </a:r>
            <a:r>
              <a:rPr lang="fr-FR" dirty="0" err="1" smtClean="0"/>
              <a:t>pushd</a:t>
            </a:r>
            <a:r>
              <a:rPr lang="fr-FR" dirty="0" smtClean="0"/>
              <a:t> / </a:t>
            </a:r>
            <a:r>
              <a:rPr lang="fr-FR" dirty="0" err="1" smtClean="0"/>
              <a:t>popd</a:t>
            </a:r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imes</a:t>
            </a:r>
          </a:p>
          <a:p>
            <a:r>
              <a:rPr lang="fr-FR" dirty="0" err="1" smtClean="0"/>
              <a:t>wait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67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Les Systèmes d’Exploitation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5" y="1340768"/>
            <a:ext cx="4917473" cy="491747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66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Tout script commence par :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</a:t>
            </a:r>
            <a:r>
              <a:rPr lang="en-US" sz="2400" dirty="0"/>
              <a:t>, then, </a:t>
            </a:r>
            <a:r>
              <a:rPr lang="en-US" sz="2400" dirty="0" err="1" smtClean="0"/>
              <a:t>elif</a:t>
            </a:r>
            <a:r>
              <a:rPr lang="en-US" sz="2400" dirty="0" smtClean="0"/>
              <a:t>, else</a:t>
            </a:r>
            <a:r>
              <a:rPr lang="en-US" sz="2400" dirty="0"/>
              <a:t>, </a:t>
            </a:r>
            <a:r>
              <a:rPr lang="en-US" sz="2400" dirty="0" smtClean="0"/>
              <a:t>fi		</a:t>
            </a:r>
          </a:p>
          <a:p>
            <a:r>
              <a:rPr lang="en-US" sz="2400" dirty="0"/>
              <a:t>case, </a:t>
            </a:r>
            <a:r>
              <a:rPr lang="en-US" sz="2400" dirty="0" smtClean="0"/>
              <a:t>in, </a:t>
            </a:r>
            <a:r>
              <a:rPr lang="en-US" sz="2400" dirty="0" err="1" smtClean="0"/>
              <a:t>esac</a:t>
            </a:r>
            <a:endParaRPr lang="en-US" sz="2400" dirty="0" smtClean="0"/>
          </a:p>
          <a:p>
            <a:r>
              <a:rPr lang="en-US" sz="2400" dirty="0" smtClean="0"/>
              <a:t>while, do</a:t>
            </a:r>
            <a:r>
              <a:rPr lang="en-US" sz="2400" dirty="0"/>
              <a:t>, </a:t>
            </a:r>
            <a:r>
              <a:rPr lang="en-US" sz="2400" dirty="0" smtClean="0"/>
              <a:t>done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ntil, do, done</a:t>
            </a:r>
          </a:p>
          <a:p>
            <a:r>
              <a:rPr lang="en-US" sz="2400" dirty="0" smtClean="0"/>
              <a:t>for</a:t>
            </a:r>
            <a:r>
              <a:rPr lang="en-US" sz="2400" dirty="0"/>
              <a:t>, </a:t>
            </a:r>
            <a:r>
              <a:rPr lang="en-US" sz="2400" dirty="0" smtClean="0"/>
              <a:t>in, </a:t>
            </a:r>
            <a:r>
              <a:rPr lang="en-US" sz="2400" dirty="0"/>
              <a:t>do, </a:t>
            </a:r>
            <a:r>
              <a:rPr lang="en-US" sz="2400" dirty="0" smtClean="0"/>
              <a:t>done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mode </a:t>
            </a:r>
            <a:r>
              <a:rPr lang="en-US" sz="2400" dirty="0" err="1"/>
              <a:t>maths</a:t>
            </a:r>
            <a:endParaRPr lang="en-US" sz="2400" dirty="0"/>
          </a:p>
          <a:p>
            <a:endParaRPr lang="fr-FR" sz="2400" dirty="0" smtClean="0"/>
          </a:p>
          <a:p>
            <a:r>
              <a:rPr lang="fr-FR" sz="2400" dirty="0" smtClean="0"/>
              <a:t>shift</a:t>
            </a:r>
          </a:p>
          <a:p>
            <a:r>
              <a:rPr lang="fr-FR" sz="2400" dirty="0" smtClean="0"/>
              <a:t>break</a:t>
            </a:r>
          </a:p>
          <a:p>
            <a:r>
              <a:rPr lang="fr-FR" sz="2400" dirty="0" err="1" smtClean="0"/>
              <a:t>read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90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</a:t>
            </a:r>
            <a:r>
              <a:rPr lang="fr-FR" dirty="0" err="1" smtClean="0"/>
              <a:t>echo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echo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Affiche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chaîne</a:t>
            </a:r>
            <a:r>
              <a:rPr lang="en-US" sz="2400" dirty="0" smtClean="0"/>
              <a:t> de </a:t>
            </a:r>
            <a:r>
              <a:rPr lang="en-US" sz="2400" dirty="0" err="1" smtClean="0"/>
              <a:t>caractères</a:t>
            </a:r>
            <a:r>
              <a:rPr lang="en-US" sz="2400" dirty="0" smtClean="0"/>
              <a:t> </a:t>
            </a:r>
            <a:r>
              <a:rPr lang="en-US" sz="2400" dirty="0" err="1" smtClean="0"/>
              <a:t>dans</a:t>
            </a:r>
            <a:r>
              <a:rPr lang="en-US" sz="2400" dirty="0" smtClean="0"/>
              <a:t> le terminal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cs typeface="Courier New" panose="02070309020205020404" pitchFamily="49" charset="0"/>
              </a:rPr>
              <a:t>cho -e	</a:t>
            </a:r>
            <a:r>
              <a:rPr lang="en-US" sz="2400" dirty="0" err="1" smtClean="0">
                <a:cs typeface="Courier New" panose="02070309020205020404" pitchFamily="49" charset="0"/>
              </a:rPr>
              <a:t>interprète</a:t>
            </a:r>
            <a:r>
              <a:rPr lang="en-US" sz="2400" dirty="0" smtClean="0">
                <a:cs typeface="Courier New" panose="02070309020205020404" pitchFamily="49" charset="0"/>
              </a:rPr>
              <a:t> les </a:t>
            </a:r>
            <a:r>
              <a:rPr lang="en-US" sz="2400" dirty="0" err="1" smtClean="0">
                <a:cs typeface="Courier New" panose="02070309020205020404" pitchFamily="49" charset="0"/>
              </a:rPr>
              <a:t>caractères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cs typeface="Courier New" panose="02070309020205020404" pitchFamily="49" charset="0"/>
              </a:rPr>
              <a:t>spéciaux</a:t>
            </a:r>
            <a:endParaRPr lang="en-US" sz="2400" dirty="0" smtClean="0"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 -e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World!\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nBonjour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tout le monde !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4067944" y="5941105"/>
            <a:ext cx="4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\n sera interprété comme un retour à la ligne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572000" y="5597415"/>
            <a:ext cx="0" cy="4238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Tout script commence par :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/>
          </a:p>
          <a:p>
            <a:r>
              <a:rPr lang="en-US" sz="2400" dirty="0" smtClean="0"/>
              <a:t>Si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ligne</a:t>
            </a:r>
            <a:r>
              <a:rPr lang="en-US" sz="2400" dirty="0" smtClean="0"/>
              <a:t> </a:t>
            </a:r>
            <a:r>
              <a:rPr lang="en-US" sz="2400" dirty="0" err="1" smtClean="0"/>
              <a:t>est</a:t>
            </a:r>
            <a:r>
              <a:rPr lang="en-US" sz="2400" dirty="0" smtClean="0"/>
              <a:t> trop longue, on </a:t>
            </a:r>
            <a:r>
              <a:rPr lang="en-US" sz="2400" dirty="0" err="1" smtClean="0"/>
              <a:t>peut</a:t>
            </a:r>
            <a:r>
              <a:rPr lang="en-US" sz="2400" dirty="0" smtClean="0"/>
              <a:t> la </a:t>
            </a:r>
            <a:r>
              <a:rPr lang="en-US" sz="2400" dirty="0" err="1" smtClean="0"/>
              <a:t>couper</a:t>
            </a:r>
            <a:r>
              <a:rPr lang="en-US" sz="2400" dirty="0" smtClean="0"/>
              <a:t> par un ‘\’</a:t>
            </a:r>
          </a:p>
          <a:p>
            <a:pPr lvl="1"/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pratique</a:t>
            </a:r>
            <a:r>
              <a:rPr lang="en-US" sz="2000" dirty="0" smtClean="0"/>
              <a:t>, on tape \ </a:t>
            </a:r>
            <a:r>
              <a:rPr lang="en-US" sz="2000" dirty="0" err="1" smtClean="0"/>
              <a:t>puis</a:t>
            </a:r>
            <a:r>
              <a:rPr lang="en-US" sz="2000" dirty="0" smtClean="0"/>
              <a:t> on </a:t>
            </a:r>
            <a:r>
              <a:rPr lang="en-US" sz="2000" dirty="0" err="1" smtClean="0"/>
              <a:t>appuie</a:t>
            </a:r>
            <a:r>
              <a:rPr lang="en-US" sz="2000" dirty="0" smtClean="0"/>
              <a:t> sur ENTER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Ceci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énorme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ligne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avec beaucoup trop de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caractères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92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Commencent</a:t>
            </a:r>
            <a:r>
              <a:rPr lang="en-US" dirty="0" smtClean="0"/>
              <a:t> par 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lvl="1"/>
            <a:r>
              <a:rPr lang="en-US" dirty="0" smtClean="0"/>
              <a:t>Ex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 de variable avec un nom </a:t>
            </a:r>
            <a:r>
              <a:rPr lang="en-US" dirty="0" err="1" smtClean="0"/>
              <a:t>pouvant</a:t>
            </a:r>
            <a:r>
              <a:rPr lang="en-US" dirty="0" smtClean="0"/>
              <a:t> </a:t>
            </a:r>
            <a:r>
              <a:rPr lang="en-US" dirty="0" err="1" smtClean="0"/>
              <a:t>ressembler</a:t>
            </a:r>
            <a:r>
              <a:rPr lang="en-US" dirty="0" smtClean="0"/>
              <a:t> à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commande</a:t>
            </a:r>
            <a:r>
              <a:rPr lang="en-US" dirty="0" smtClean="0"/>
              <a:t>, on </a:t>
            </a:r>
            <a:r>
              <a:rPr lang="en-US" dirty="0" err="1" smtClean="0"/>
              <a:t>encadre</a:t>
            </a:r>
            <a:r>
              <a:rPr lang="en-US" dirty="0" smtClean="0"/>
              <a:t> le nom de la variable par des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}</a:t>
            </a:r>
          </a:p>
          <a:p>
            <a:pPr lvl="1"/>
            <a:r>
              <a:rPr lang="en-US" sz="2400" dirty="0" smtClean="0"/>
              <a:t>Ex 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thetime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 =&gt;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thetime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dirty="0" smtClean="0"/>
              <a:t>  </a:t>
            </a:r>
            <a:r>
              <a:rPr lang="en-US" sz="2400" dirty="0" err="1" smtClean="0"/>
              <a:t>ou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${the}time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98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Déclaration</a:t>
            </a:r>
            <a:r>
              <a:rPr lang="en-US" dirty="0" smtClean="0"/>
              <a:t> 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Lecture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${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}Blob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97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Variables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variables « classiques » sont limitées au </a:t>
            </a:r>
            <a:r>
              <a:rPr lang="fr-FR" dirty="0" err="1" smtClean="0"/>
              <a:t>shell</a:t>
            </a:r>
            <a:r>
              <a:rPr lang="fr-FR" dirty="0" smtClean="0"/>
              <a:t> courant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Testez ce code :</a:t>
            </a:r>
            <a:br>
              <a:rPr lang="fr-FR" dirty="0" smtClean="0"/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var=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$var</a:t>
            </a:r>
          </a:p>
        </p:txBody>
      </p:sp>
    </p:spTree>
    <p:extLst>
      <p:ext uri="{BB962C8B-B14F-4D97-AF65-F5344CB8AC3E}">
        <p14:creationId xmlns:p14="http://schemas.microsoft.com/office/powerpoint/2010/main" val="22466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Paramètres du script :</a:t>
            </a:r>
          </a:p>
          <a:p>
            <a:pPr marL="457200" lvl="1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$#   $0   $1 $2 $3 $4 $5 $6 $7 $8 $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endParaRPr lang="fr-FR" dirty="0"/>
          </a:p>
          <a:p>
            <a:r>
              <a:rPr lang="fr-FR" dirty="0"/>
              <a:t>Paramètres spéciaux :</a:t>
            </a:r>
          </a:p>
          <a:p>
            <a:pPr marL="457200" lvl="1" indent="0" algn="ctr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$#   $*   $@   $$   $?   $-   $!</a:t>
            </a:r>
          </a:p>
          <a:p>
            <a:endParaRPr lang="fr-FR" dirty="0"/>
          </a:p>
          <a:p>
            <a:r>
              <a:rPr lang="fr-FR" dirty="0" smtClean="0"/>
              <a:t>Commentaires :</a:t>
            </a:r>
            <a:br>
              <a:rPr lang="fr-FR" dirty="0" smtClean="0"/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commentaire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69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Langage Shell : paramètres spéciaux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6715"/>
              </p:ext>
            </p:extLst>
          </p:nvPr>
        </p:nvGraphicFramePr>
        <p:xfrm>
          <a:off x="1547664" y="1412776"/>
          <a:ext cx="6264696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553"/>
                <a:gridCol w="5565143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Commande/Shell actuel</a:t>
                      </a:r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$-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Paramètres du </a:t>
                      </a:r>
                      <a:r>
                        <a:rPr lang="fr-FR" sz="2400" dirty="0" err="1" smtClean="0"/>
                        <a:t>shell</a:t>
                      </a:r>
                      <a:r>
                        <a:rPr lang="fr-FR" sz="2400" dirty="0" smtClean="0"/>
                        <a:t> actuel</a:t>
                      </a:r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$#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Nombre de paramètres positionnels</a:t>
                      </a:r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$*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Liste des paramètres en un seul mot</a:t>
                      </a:r>
                      <a:endParaRPr lang="fr-FR" sz="2400" dirty="0"/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$@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Liste des paramètres en plusieurs mots</a:t>
                      </a:r>
                      <a:endParaRPr lang="fr-FR" sz="2400" dirty="0"/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$?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Valeur</a:t>
                      </a:r>
                      <a:r>
                        <a:rPr lang="fr-FR" sz="2400" baseline="0" dirty="0" smtClean="0"/>
                        <a:t> de retour de la dernière commande</a:t>
                      </a:r>
                      <a:endParaRPr lang="fr-FR" sz="2400" dirty="0"/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$!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PID du dernier processus en background</a:t>
                      </a:r>
                      <a:endParaRPr lang="fr-FR" sz="2400" dirty="0"/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$$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PID du </a:t>
                      </a:r>
                      <a:r>
                        <a:rPr lang="fr-FR" sz="2400" dirty="0" err="1" smtClean="0"/>
                        <a:t>shell</a:t>
                      </a:r>
                      <a:r>
                        <a:rPr lang="fr-FR" sz="2400" dirty="0" smtClean="0"/>
                        <a:t> courant</a:t>
                      </a:r>
                      <a:endParaRPr lang="fr-FR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4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</a:t>
            </a:r>
            <a:r>
              <a:rPr lang="fr-FR" dirty="0" smtClean="0"/>
              <a:t>Shell : arguments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Testez :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./script.sh 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42 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bloub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b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script.sh "coucou"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(contenu de script.sh)</a:t>
            </a:r>
            <a:endParaRPr lang="fr-FR" dirty="0"/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$#     # Affiche le nombre d’arguments</a:t>
            </a:r>
          </a:p>
          <a:p>
            <a:pPr marL="457200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$1     # Affiche l’argument 1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$2     #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Affiche l’argument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Affiche l’argument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69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</a:t>
            </a:r>
            <a:r>
              <a:rPr lang="fr-FR" dirty="0" smtClean="0"/>
              <a:t>Shell : set/</a:t>
            </a:r>
            <a:r>
              <a:rPr lang="fr-FR" dirty="0" err="1" smtClean="0"/>
              <a:t>unset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paramètres positionnels peuvent être modifiés pendant l’exécution :</a:t>
            </a:r>
          </a:p>
          <a:p>
            <a:pPr lvl="1"/>
            <a:r>
              <a:rPr lang="fr-FR" dirty="0" smtClean="0"/>
              <a:t>man set(1) </a:t>
            </a:r>
            <a:r>
              <a:rPr lang="fr-FR" dirty="0" err="1" smtClean="0"/>
              <a:t>unset</a:t>
            </a:r>
            <a:r>
              <a:rPr lang="fr-FR" dirty="0" smtClean="0"/>
              <a:t>(2)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 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pouet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$1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$2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3995936" y="5313982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set</a:t>
            </a:r>
            <a:r>
              <a:rPr lang="fr-FR" dirty="0" smtClean="0"/>
              <a:t> contrôle beaucoup de paramètres liés au </a:t>
            </a:r>
            <a:r>
              <a:rPr lang="fr-FR" dirty="0" err="1" smtClean="0"/>
              <a:t>shell</a:t>
            </a:r>
            <a:r>
              <a:rPr lang="fr-FR" dirty="0"/>
              <a:t>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L’affichage du script en cours : set -x</a:t>
            </a:r>
            <a:br>
              <a:rPr lang="fr-FR" dirty="0" smtClean="0"/>
            </a:br>
            <a:r>
              <a:rPr lang="fr-FR" dirty="0" smtClean="0"/>
              <a:t>Ou beaucoup d’autres choses.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9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Les Systèmes d’Exploitation</a:t>
            </a:r>
            <a:endParaRPr lang="fr-FR" sz="3600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Le Système d’Exploitation gère tout.</a:t>
            </a:r>
          </a:p>
          <a:p>
            <a:pPr marL="0" indent="0" algn="ctr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C’est un « système » qui « exploite » la machine/plateforme pour rendre des services aux utilisateurs.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88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</a:t>
            </a:r>
            <a:r>
              <a:rPr lang="fr-FR" dirty="0" smtClean="0"/>
              <a:t>Shell : set/</a:t>
            </a:r>
            <a:r>
              <a:rPr lang="fr-FR" dirty="0" err="1" smtClean="0"/>
              <a:t>unset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Vider le contenu d’une variable :</a:t>
            </a:r>
            <a:br>
              <a:rPr lang="fr-FR" dirty="0" smtClean="0"/>
            </a:b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sz="2800" dirty="0" smtClean="0"/>
          </a:p>
          <a:p>
            <a:endParaRPr lang="fr-FR" dirty="0"/>
          </a:p>
          <a:p>
            <a:r>
              <a:rPr lang="fr-FR" dirty="0" smtClean="0"/>
              <a:t>Libérer une variable :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var=42</a:t>
            </a:r>
          </a:p>
          <a:p>
            <a:pPr marL="457200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$var</a:t>
            </a:r>
          </a:p>
          <a:p>
            <a:pPr marL="457200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$var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8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</a:t>
            </a:r>
            <a:r>
              <a:rPr lang="fr-FR" dirty="0" smtClean="0"/>
              <a:t>Shell : </a:t>
            </a:r>
            <a:r>
              <a:rPr lang="fr-FR" dirty="0" err="1" smtClean="0"/>
              <a:t>readonly</a:t>
            </a:r>
            <a:r>
              <a:rPr lang="fr-FR" dirty="0" smtClean="0"/>
              <a:t>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 smtClean="0"/>
              <a:t>Déclarer une variable en lecture seule :</a:t>
            </a:r>
            <a:br>
              <a:rPr lang="fr-FR" dirty="0" smtClean="0"/>
            </a:b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var="Test"</a:t>
            </a:r>
            <a:endParaRPr lang="fr-FR" sz="2800" dirty="0" smtClean="0"/>
          </a:p>
          <a:p>
            <a:endParaRPr lang="fr-FR" dirty="0" smtClean="0"/>
          </a:p>
          <a:p>
            <a:r>
              <a:rPr lang="fr-FR" dirty="0" smtClean="0"/>
              <a:t>Impossible de libérer les variables </a:t>
            </a:r>
            <a:r>
              <a:rPr lang="fr-FR" dirty="0" err="1" smtClean="0"/>
              <a:t>readonly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…sans passer par du bas niveau qui ne fonctionnera pas toujours…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23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if/</a:t>
            </a:r>
            <a:r>
              <a:rPr lang="fr-FR" dirty="0" err="1" smtClean="0"/>
              <a:t>then</a:t>
            </a:r>
            <a:r>
              <a:rPr lang="fr-FR" dirty="0" smtClean="0"/>
              <a:t>/</a:t>
            </a:r>
            <a:r>
              <a:rPr lang="fr-FR" dirty="0" err="1" smtClean="0"/>
              <a:t>else</a:t>
            </a:r>
            <a:r>
              <a:rPr lang="fr-FR" dirty="0" smtClean="0"/>
              <a:t>/fi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dirty="0"/>
              <a:t>, then, </a:t>
            </a:r>
            <a:r>
              <a:rPr lang="en-US" dirty="0" smtClean="0"/>
              <a:t>else, fi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[ "$#" = 0 ]</a:t>
            </a:r>
          </a:p>
          <a:p>
            <a:pPr marL="40005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"OK"</a:t>
            </a:r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sans 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211960" y="1600200"/>
            <a:ext cx="4474840" cy="4525963"/>
          </a:xfrm>
        </p:spPr>
        <p:txBody>
          <a:bodyPr/>
          <a:lstStyle/>
          <a:p>
            <a:pPr marL="400050" lvl="1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"$#" = 0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"OK"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avec 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  <p:cxnSp>
        <p:nvCxnSpPr>
          <p:cNvPr id="9" name="Connecteur droit 8"/>
          <p:cNvCxnSpPr/>
          <p:nvPr/>
        </p:nvCxnSpPr>
        <p:spPr>
          <a:xfrm>
            <a:off x="4283968" y="2132856"/>
            <a:ext cx="0" cy="3744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if/</a:t>
            </a:r>
            <a:r>
              <a:rPr lang="fr-FR" dirty="0" err="1" smtClean="0"/>
              <a:t>then</a:t>
            </a:r>
            <a:r>
              <a:rPr lang="fr-FR" dirty="0" smtClean="0"/>
              <a:t>/</a:t>
            </a:r>
            <a:r>
              <a:rPr lang="fr-FR" dirty="0" err="1" smtClean="0"/>
              <a:t>elif</a:t>
            </a:r>
            <a:r>
              <a:rPr lang="fr-FR" dirty="0" smtClean="0"/>
              <a:t>/</a:t>
            </a:r>
            <a:r>
              <a:rPr lang="fr-FR" dirty="0" err="1" smtClean="0"/>
              <a:t>else</a:t>
            </a:r>
            <a:r>
              <a:rPr lang="fr-FR" dirty="0" smtClean="0"/>
              <a:t>/fi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</a:t>
            </a:r>
            <a:r>
              <a:rPr lang="en-US" dirty="0"/>
              <a:t>, then, </a:t>
            </a:r>
            <a:r>
              <a:rPr lang="en-US" dirty="0" err="1" smtClean="0"/>
              <a:t>elif</a:t>
            </a:r>
            <a:r>
              <a:rPr lang="en-US" dirty="0" smtClean="0"/>
              <a:t>, else, fi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[ "$#" = 0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"$#" = 1 ];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"1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"OK"</a:t>
            </a:r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53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if/</a:t>
            </a:r>
            <a:r>
              <a:rPr lang="fr-FR" dirty="0" err="1" smtClean="0"/>
              <a:t>then</a:t>
            </a:r>
            <a:r>
              <a:rPr lang="fr-FR" dirty="0" smtClean="0"/>
              <a:t>/</a:t>
            </a:r>
            <a:r>
              <a:rPr lang="fr-FR" dirty="0" err="1" smtClean="0"/>
              <a:t>elif</a:t>
            </a:r>
            <a:r>
              <a:rPr lang="fr-FR" dirty="0" smtClean="0"/>
              <a:t>/</a:t>
            </a:r>
            <a:r>
              <a:rPr lang="fr-FR" dirty="0" err="1" smtClean="0"/>
              <a:t>else</a:t>
            </a:r>
            <a:r>
              <a:rPr lang="fr-FR" dirty="0" smtClean="0"/>
              <a:t>/fi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dirty="0"/>
              <a:t>, then, </a:t>
            </a:r>
            <a:r>
              <a:rPr lang="en-US" dirty="0" err="1" smtClean="0"/>
              <a:t>elif</a:t>
            </a:r>
            <a:r>
              <a:rPr lang="en-US" dirty="0" smtClean="0"/>
              <a:t>, else, fi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[ "$#" = 0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"A"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"A" ]</a:t>
            </a:r>
          </a:p>
          <a:p>
            <a:pPr marL="400050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"OK"</a:t>
            </a:r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20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if/</a:t>
            </a:r>
            <a:r>
              <a:rPr lang="fr-FR" dirty="0" err="1" smtClean="0"/>
              <a:t>then</a:t>
            </a:r>
            <a:r>
              <a:rPr lang="fr-FR" dirty="0" smtClean="0"/>
              <a:t>/</a:t>
            </a:r>
            <a:r>
              <a:rPr lang="fr-FR" dirty="0" err="1" smtClean="0"/>
              <a:t>elif</a:t>
            </a:r>
            <a:r>
              <a:rPr lang="fr-FR" dirty="0" smtClean="0"/>
              <a:t>/</a:t>
            </a:r>
            <a:r>
              <a:rPr lang="fr-FR" dirty="0" err="1" smtClean="0"/>
              <a:t>else</a:t>
            </a:r>
            <a:r>
              <a:rPr lang="fr-FR" dirty="0" smtClean="0"/>
              <a:t>/fi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dirty="0"/>
              <a:t>, then, </a:t>
            </a:r>
            <a:r>
              <a:rPr lang="en-US" dirty="0" err="1" smtClean="0"/>
              <a:t>elif</a:t>
            </a:r>
            <a:r>
              <a:rPr lang="en-US" dirty="0" smtClean="0"/>
              <a:t>, else, fi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[ "$#" = 0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|| [ "B"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"A" ]</a:t>
            </a:r>
          </a:p>
          <a:p>
            <a:pPr marL="400050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"OK"</a:t>
            </a:r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98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case/in/</a:t>
            </a:r>
            <a:r>
              <a:rPr lang="fr-FR" dirty="0" err="1" smtClean="0"/>
              <a:t>esac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case/in/</a:t>
            </a:r>
            <a:r>
              <a:rPr lang="en-US" dirty="0" err="1" smtClean="0"/>
              <a:t>esac</a:t>
            </a:r>
            <a:endParaRPr lang="en-US" dirty="0" smtClean="0"/>
          </a:p>
          <a:p>
            <a:endParaRPr lang="en-US" dirty="0"/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"$1"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"couleur Rouge"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couleur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Verte"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couleur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Bleue"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)</a:t>
            </a: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couleur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inconnue"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marL="400050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esac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50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</a:t>
            </a:r>
            <a:r>
              <a:rPr lang="fr-FR" dirty="0" err="1" smtClean="0"/>
              <a:t>while</a:t>
            </a:r>
            <a:r>
              <a:rPr lang="fr-FR" dirty="0" smtClean="0"/>
              <a:t>/do/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while, do, done</a:t>
            </a:r>
          </a:p>
          <a:p>
            <a:endParaRPr lang="en-US" sz="2400" dirty="0"/>
          </a:p>
          <a:p>
            <a:pPr marL="400050" lvl="1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i=0</a:t>
            </a:r>
          </a:p>
          <a:p>
            <a:pPr marL="400050" lvl="1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max=3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$i -ne $max ]</a:t>
            </a:r>
          </a:p>
          <a:p>
            <a:pPr marL="400050" lvl="1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"Test : $i"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i=$(( $i + 1 ))</a:t>
            </a:r>
          </a:p>
          <a:p>
            <a:pPr marL="40005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211960" y="1628800"/>
            <a:ext cx="447484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fr-FR" dirty="0" smtClean="0">
                <a:ea typeface="Cambria Math" panose="02040503050406030204" pitchFamily="18" charset="0"/>
                <a:cs typeface="Courier New" panose="02070309020205020404" pitchFamily="49" charset="0"/>
              </a:rPr>
              <a:t>(tant que condition vraie)</a:t>
            </a:r>
          </a:p>
          <a:p>
            <a:pPr marL="400050" lvl="1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i=0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max=3</a:t>
            </a:r>
          </a:p>
          <a:p>
            <a:pPr marL="400050" lvl="1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$i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$max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do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"Test : $i"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i=$(( $i + 1 ))</a:t>
            </a: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37</a:t>
            </a:fld>
            <a:endParaRPr lang="fr-BE"/>
          </a:p>
        </p:txBody>
      </p:sp>
      <p:cxnSp>
        <p:nvCxnSpPr>
          <p:cNvPr id="10" name="Connecteur droit 9"/>
          <p:cNvCxnSpPr/>
          <p:nvPr/>
        </p:nvCxnSpPr>
        <p:spPr>
          <a:xfrm>
            <a:off x="4427984" y="2132856"/>
            <a:ext cx="0" cy="3744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</a:t>
            </a:r>
            <a:r>
              <a:rPr lang="fr-FR" dirty="0" err="1" smtClean="0"/>
              <a:t>until</a:t>
            </a:r>
            <a:r>
              <a:rPr lang="fr-FR" dirty="0" smtClean="0"/>
              <a:t>/do/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until, </a:t>
            </a:r>
            <a:r>
              <a:rPr lang="en-US" dirty="0"/>
              <a:t>do, done</a:t>
            </a:r>
          </a:p>
          <a:p>
            <a:endParaRPr lang="en-US" sz="2400" dirty="0"/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="NO"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"$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OK" =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"OK" ]</a:t>
            </a:r>
          </a:p>
          <a:p>
            <a:pPr marL="400050" lvl="1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"Voila"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OK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="OK"</a:t>
            </a:r>
          </a:p>
          <a:p>
            <a:pPr marL="40005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211960" y="1628800"/>
            <a:ext cx="4608512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fr-FR" dirty="0" smtClean="0">
                <a:cs typeface="Courier New" panose="02070309020205020404" pitchFamily="49" charset="0"/>
              </a:rPr>
              <a:t>(tant que condition pas vraie)</a:t>
            </a:r>
          </a:p>
          <a:p>
            <a:pPr marL="400050" lvl="1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OK="NO"</a:t>
            </a:r>
          </a:p>
          <a:p>
            <a:pPr marL="400050" lvl="1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"$OK"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"OK"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do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"Voila"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OK="OK"</a:t>
            </a: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38</a:t>
            </a:fld>
            <a:endParaRPr lang="fr-BE"/>
          </a:p>
        </p:txBody>
      </p:sp>
      <p:cxnSp>
        <p:nvCxnSpPr>
          <p:cNvPr id="9" name="Connecteur droit 8"/>
          <p:cNvCxnSpPr/>
          <p:nvPr/>
        </p:nvCxnSpPr>
        <p:spPr>
          <a:xfrm>
            <a:off x="4427984" y="2132856"/>
            <a:ext cx="0" cy="3744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for/in/do/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for, in, do</a:t>
            </a:r>
            <a:r>
              <a:rPr lang="en-US" dirty="0"/>
              <a:t>, done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w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"$@"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40005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"Mot : $w"</a:t>
            </a:r>
          </a:p>
          <a:p>
            <a:pPr marL="40005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211960" y="1600200"/>
            <a:ext cx="4474840" cy="4525963"/>
          </a:xfrm>
        </p:spPr>
        <p:txBody>
          <a:bodyPr/>
          <a:lstStyle/>
          <a:p>
            <a:pPr marL="400050" lvl="1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w in "$@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do</a:t>
            </a:r>
          </a:p>
          <a:p>
            <a:pPr marL="400050" lvl="1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"Mot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$w"</a:t>
            </a:r>
          </a:p>
          <a:p>
            <a:pPr marL="40005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39</a:t>
            </a:fld>
            <a:endParaRPr lang="fr-BE"/>
          </a:p>
        </p:txBody>
      </p:sp>
      <p:cxnSp>
        <p:nvCxnSpPr>
          <p:cNvPr id="10" name="Connecteur droit 9"/>
          <p:cNvCxnSpPr/>
          <p:nvPr/>
        </p:nvCxnSpPr>
        <p:spPr>
          <a:xfrm>
            <a:off x="4427984" y="2132856"/>
            <a:ext cx="0" cy="3744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Les Systèmes d’Exploitation</a:t>
            </a:r>
            <a:endParaRPr lang="fr-FR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grpSp>
        <p:nvGrpSpPr>
          <p:cNvPr id="7" name="Groupe 6"/>
          <p:cNvGrpSpPr/>
          <p:nvPr/>
        </p:nvGrpSpPr>
        <p:grpSpPr>
          <a:xfrm>
            <a:off x="1691680" y="1268760"/>
            <a:ext cx="5976664" cy="4752528"/>
            <a:chOff x="1691680" y="1268760"/>
            <a:chExt cx="5976664" cy="4752528"/>
          </a:xfrm>
        </p:grpSpPr>
        <p:grpSp>
          <p:nvGrpSpPr>
            <p:cNvPr id="9" name="Groupe 8"/>
            <p:cNvGrpSpPr/>
            <p:nvPr/>
          </p:nvGrpSpPr>
          <p:grpSpPr>
            <a:xfrm>
              <a:off x="3221836" y="4642849"/>
              <a:ext cx="2724823" cy="1378439"/>
              <a:chOff x="1691680" y="3284985"/>
              <a:chExt cx="6120680" cy="3096343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1680" y="4509120"/>
                <a:ext cx="1088943" cy="1088943"/>
              </a:xfrm>
              <a:prstGeom prst="rect">
                <a:avLst/>
              </a:prstGeom>
            </p:spPr>
          </p:pic>
          <p:grpSp>
            <p:nvGrpSpPr>
              <p:cNvPr id="11" name="Groupe 10"/>
              <p:cNvGrpSpPr/>
              <p:nvPr/>
            </p:nvGrpSpPr>
            <p:grpSpPr>
              <a:xfrm rot="5400000">
                <a:off x="4106985" y="3278981"/>
                <a:ext cx="796734" cy="808741"/>
                <a:chOff x="5549044" y="2471700"/>
                <a:chExt cx="2716560" cy="2757500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5549044" y="2471700"/>
                  <a:ext cx="2716560" cy="1358280"/>
                  <a:chOff x="5549044" y="2471700"/>
                  <a:chExt cx="2716560" cy="1358280"/>
                </a:xfrm>
              </p:grpSpPr>
              <p:pic>
                <p:nvPicPr>
                  <p:cNvPr id="25" name="Image 2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49044" y="2471700"/>
                    <a:ext cx="1358280" cy="1358280"/>
                  </a:xfrm>
                  <a:prstGeom prst="rect">
                    <a:avLst/>
                  </a:prstGeom>
                </p:spPr>
              </p:pic>
              <p:pic>
                <p:nvPicPr>
                  <p:cNvPr id="26" name="Image 2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07324" y="2471700"/>
                    <a:ext cx="1358280" cy="13582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e 21"/>
                <p:cNvGrpSpPr/>
                <p:nvPr/>
              </p:nvGrpSpPr>
              <p:grpSpPr>
                <a:xfrm>
                  <a:off x="5549044" y="3870920"/>
                  <a:ext cx="2716560" cy="1358280"/>
                  <a:chOff x="5549044" y="2471700"/>
                  <a:chExt cx="2716560" cy="1358280"/>
                </a:xfrm>
              </p:grpSpPr>
              <p:pic>
                <p:nvPicPr>
                  <p:cNvPr id="23" name="Image 2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49044" y="2471700"/>
                    <a:ext cx="1358280" cy="1358280"/>
                  </a:xfrm>
                  <a:prstGeom prst="rect">
                    <a:avLst/>
                  </a:prstGeom>
                </p:spPr>
              </p:pic>
              <p:pic>
                <p:nvPicPr>
                  <p:cNvPr id="24" name="Image 2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07324" y="2471700"/>
                    <a:ext cx="1358280" cy="135828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4302467"/>
                <a:ext cx="1872208" cy="2078861"/>
              </a:xfrm>
              <a:prstGeom prst="rect">
                <a:avLst/>
              </a:prstGeom>
            </p:spPr>
          </p:pic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8096" y="4990931"/>
                <a:ext cx="1214264" cy="1214264"/>
              </a:xfrm>
              <a:prstGeom prst="rect">
                <a:avLst/>
              </a:prstGeom>
            </p:spPr>
          </p:pic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1152" y="3577952"/>
                <a:ext cx="931168" cy="931168"/>
              </a:xfrm>
              <a:prstGeom prst="rect">
                <a:avLst/>
              </a:prstGeom>
            </p:spPr>
          </p:pic>
          <p:cxnSp>
            <p:nvCxnSpPr>
              <p:cNvPr id="15" name="Connecteur droit avec flèche 14"/>
              <p:cNvCxnSpPr>
                <a:stCxn id="10" idx="3"/>
              </p:cNvCxnSpPr>
              <p:nvPr/>
            </p:nvCxnSpPr>
            <p:spPr>
              <a:xfrm>
                <a:off x="2780623" y="5053592"/>
                <a:ext cx="711257" cy="0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/>
              <p:nvPr/>
            </p:nvCxnSpPr>
            <p:spPr>
              <a:xfrm flipV="1">
                <a:off x="3663642" y="3660849"/>
                <a:ext cx="437340" cy="619116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/>
              <p:cNvCxnSpPr/>
              <p:nvPr/>
            </p:nvCxnSpPr>
            <p:spPr>
              <a:xfrm>
                <a:off x="4909723" y="3660849"/>
                <a:ext cx="355628" cy="619116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>
                <a:endCxn id="14" idx="1"/>
              </p:cNvCxnSpPr>
              <p:nvPr/>
            </p:nvCxnSpPr>
            <p:spPr>
              <a:xfrm flipV="1">
                <a:off x="5508104" y="4043536"/>
                <a:ext cx="1013048" cy="753616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>
                <a:endCxn id="13" idx="1"/>
              </p:cNvCxnSpPr>
              <p:nvPr/>
            </p:nvCxnSpPr>
            <p:spPr>
              <a:xfrm>
                <a:off x="5508104" y="5598063"/>
                <a:ext cx="1089992" cy="0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e 32"/>
            <p:cNvGrpSpPr/>
            <p:nvPr/>
          </p:nvGrpSpPr>
          <p:grpSpPr>
            <a:xfrm>
              <a:off x="1691680" y="4190227"/>
              <a:ext cx="5976664" cy="390901"/>
              <a:chOff x="1115616" y="3470146"/>
              <a:chExt cx="6840760" cy="781803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29" name="Groupe 28"/>
              <p:cNvGrpSpPr/>
              <p:nvPr/>
            </p:nvGrpSpPr>
            <p:grpSpPr>
              <a:xfrm>
                <a:off x="1115616" y="3470146"/>
                <a:ext cx="3425282" cy="781802"/>
                <a:chOff x="1115616" y="3470146"/>
                <a:chExt cx="3425282" cy="781802"/>
              </a:xfrm>
              <a:grpFill/>
            </p:grpSpPr>
            <p:sp>
              <p:nvSpPr>
                <p:cNvPr id="27" name="Organigramme : Bande perforée 26"/>
                <p:cNvSpPr/>
                <p:nvPr/>
              </p:nvSpPr>
              <p:spPr>
                <a:xfrm>
                  <a:off x="1115616" y="3470147"/>
                  <a:ext cx="1728192" cy="781801"/>
                </a:xfrm>
                <a:prstGeom prst="flowChartPunchedTape">
                  <a:avLst/>
                </a:prstGeom>
                <a:grp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Organigramme : Bande perforée 27"/>
                <p:cNvSpPr/>
                <p:nvPr/>
              </p:nvSpPr>
              <p:spPr>
                <a:xfrm>
                  <a:off x="2812706" y="3470146"/>
                  <a:ext cx="1728192" cy="781801"/>
                </a:xfrm>
                <a:prstGeom prst="flowChartPunchedTape">
                  <a:avLst/>
                </a:prstGeom>
                <a:grp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0" name="Groupe 29"/>
              <p:cNvGrpSpPr/>
              <p:nvPr/>
            </p:nvGrpSpPr>
            <p:grpSpPr>
              <a:xfrm>
                <a:off x="4531094" y="3470147"/>
                <a:ext cx="3425282" cy="781802"/>
                <a:chOff x="1115616" y="3470146"/>
                <a:chExt cx="3425282" cy="781802"/>
              </a:xfrm>
              <a:grpFill/>
            </p:grpSpPr>
            <p:sp>
              <p:nvSpPr>
                <p:cNvPr id="31" name="Organigramme : Bande perforée 30"/>
                <p:cNvSpPr/>
                <p:nvPr/>
              </p:nvSpPr>
              <p:spPr>
                <a:xfrm>
                  <a:off x="1115616" y="3470147"/>
                  <a:ext cx="1728192" cy="781801"/>
                </a:xfrm>
                <a:prstGeom prst="flowChartPunchedTape">
                  <a:avLst/>
                </a:prstGeom>
                <a:grp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Organigramme : Bande perforée 31"/>
                <p:cNvSpPr/>
                <p:nvPr/>
              </p:nvSpPr>
              <p:spPr>
                <a:xfrm>
                  <a:off x="2812706" y="3470146"/>
                  <a:ext cx="1728192" cy="781801"/>
                </a:xfrm>
                <a:prstGeom prst="flowChartPunchedTape">
                  <a:avLst/>
                </a:prstGeom>
                <a:grp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34" name="Nuage 33"/>
            <p:cNvSpPr/>
            <p:nvPr/>
          </p:nvSpPr>
          <p:spPr>
            <a:xfrm>
              <a:off x="2123728" y="2852936"/>
              <a:ext cx="5112568" cy="1296144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accent1">
                      <a:lumMod val="50000"/>
                    </a:schemeClr>
                  </a:solidFill>
                </a:rPr>
                <a:t>Système d’Exploitation</a:t>
              </a:r>
              <a:endParaRPr lang="fr-FR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1691680" y="2276872"/>
              <a:ext cx="5976664" cy="390901"/>
              <a:chOff x="1115616" y="3470146"/>
              <a:chExt cx="6840760" cy="781803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36" name="Groupe 35"/>
              <p:cNvGrpSpPr/>
              <p:nvPr/>
            </p:nvGrpSpPr>
            <p:grpSpPr>
              <a:xfrm>
                <a:off x="1115616" y="3470146"/>
                <a:ext cx="3425282" cy="781802"/>
                <a:chOff x="1115616" y="3470146"/>
                <a:chExt cx="3425282" cy="781802"/>
              </a:xfrm>
              <a:grpFill/>
            </p:grpSpPr>
            <p:sp>
              <p:nvSpPr>
                <p:cNvPr id="40" name="Organigramme : Bande perforée 39"/>
                <p:cNvSpPr/>
                <p:nvPr/>
              </p:nvSpPr>
              <p:spPr>
                <a:xfrm>
                  <a:off x="1115616" y="3470147"/>
                  <a:ext cx="1728192" cy="781801"/>
                </a:xfrm>
                <a:prstGeom prst="flowChartPunchedTape">
                  <a:avLst/>
                </a:prstGeom>
                <a:grp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Organigramme : Bande perforée 40"/>
                <p:cNvSpPr/>
                <p:nvPr/>
              </p:nvSpPr>
              <p:spPr>
                <a:xfrm>
                  <a:off x="2812706" y="3470146"/>
                  <a:ext cx="1728192" cy="781801"/>
                </a:xfrm>
                <a:prstGeom prst="flowChartPunchedTape">
                  <a:avLst/>
                </a:prstGeom>
                <a:grp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7" name="Groupe 36"/>
              <p:cNvGrpSpPr/>
              <p:nvPr/>
            </p:nvGrpSpPr>
            <p:grpSpPr>
              <a:xfrm>
                <a:off x="4531094" y="3470147"/>
                <a:ext cx="3425282" cy="781802"/>
                <a:chOff x="1115616" y="3470146"/>
                <a:chExt cx="3425282" cy="781802"/>
              </a:xfrm>
              <a:grpFill/>
            </p:grpSpPr>
            <p:sp>
              <p:nvSpPr>
                <p:cNvPr id="38" name="Organigramme : Bande perforée 37"/>
                <p:cNvSpPr/>
                <p:nvPr/>
              </p:nvSpPr>
              <p:spPr>
                <a:xfrm>
                  <a:off x="1115616" y="3470147"/>
                  <a:ext cx="1728192" cy="781801"/>
                </a:xfrm>
                <a:prstGeom prst="flowChartPunchedTape">
                  <a:avLst/>
                </a:prstGeom>
                <a:grp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Organigramme : Bande perforée 38"/>
                <p:cNvSpPr/>
                <p:nvPr/>
              </p:nvSpPr>
              <p:spPr>
                <a:xfrm>
                  <a:off x="2812706" y="3470146"/>
                  <a:ext cx="1728192" cy="781801"/>
                </a:xfrm>
                <a:prstGeom prst="flowChartPunchedTape">
                  <a:avLst/>
                </a:prstGeom>
                <a:grp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45" name="Groupe 44"/>
            <p:cNvGrpSpPr/>
            <p:nvPr/>
          </p:nvGrpSpPr>
          <p:grpSpPr>
            <a:xfrm>
              <a:off x="2211179" y="1268760"/>
              <a:ext cx="4709203" cy="864096"/>
              <a:chOff x="1691680" y="1268760"/>
              <a:chExt cx="4709203" cy="864096"/>
            </a:xfrm>
            <a:solidFill>
              <a:srgbClr val="7030A0"/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1691680" y="1268760"/>
                <a:ext cx="1340497" cy="864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Application 1</a:t>
                </a:r>
                <a:endParaRPr lang="fr-FR" sz="16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364322" y="1268760"/>
                <a:ext cx="1340497" cy="864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Application 2</a:t>
                </a:r>
                <a:endParaRPr lang="fr-FR" sz="16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060386" y="1268760"/>
                <a:ext cx="1340497" cy="864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Application 3</a:t>
                </a:r>
                <a:endParaRPr lang="fr-F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81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$@ et $*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Testez</a:t>
            </a:r>
            <a:r>
              <a:rPr lang="en-US" dirty="0" smtClean="0"/>
              <a:t> </a:t>
            </a:r>
            <a:r>
              <a:rPr lang="en-US" dirty="0" err="1" smtClean="0"/>
              <a:t>donc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sz="2400" dirty="0" smtClean="0"/>
              <a:t>./script.sh a b c</a:t>
            </a:r>
            <a:br>
              <a:rPr lang="en-US" sz="2400" dirty="0" smtClean="0"/>
            </a:br>
            <a:r>
              <a:rPr lang="en-US" sz="2400" dirty="0" smtClean="0"/>
              <a:t>./script.sh ‘a b’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$*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 err="1" smtClean="0"/>
              <a:t>Puis</a:t>
            </a:r>
            <a:r>
              <a:rPr lang="en-US" sz="2800" dirty="0" smtClean="0"/>
              <a:t> avec :</a:t>
            </a:r>
            <a:br>
              <a:rPr lang="en-US" sz="2800" dirty="0" smtClean="0"/>
            </a:br>
            <a:r>
              <a:rPr lang="en-US" dirty="0" smtClean="0"/>
              <a:t>./script.sh a b c</a:t>
            </a:r>
            <a:br>
              <a:rPr lang="en-US" dirty="0" smtClean="0"/>
            </a:br>
            <a:r>
              <a:rPr lang="en-US" dirty="0" smtClean="0"/>
              <a:t>./script.sh ‘a b’ c</a:t>
            </a:r>
          </a:p>
          <a:p>
            <a:pPr marL="400050" lvl="1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40</a:t>
            </a:fld>
            <a:endParaRPr lang="fr-BE"/>
          </a:p>
        </p:txBody>
      </p:sp>
      <p:cxnSp>
        <p:nvCxnSpPr>
          <p:cNvPr id="9" name="Connecteur droit 8"/>
          <p:cNvCxnSpPr/>
          <p:nvPr/>
        </p:nvCxnSpPr>
        <p:spPr>
          <a:xfrm>
            <a:off x="4283968" y="2132856"/>
            <a:ext cx="0" cy="3744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$@ et $*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Testez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/>
              <a:t>./script.sh a b c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./</a:t>
            </a:r>
            <a:r>
              <a:rPr lang="en-US" sz="2400" dirty="0" smtClean="0"/>
              <a:t>script.sh ‘a b’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$*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 err="1"/>
              <a:t>Puis</a:t>
            </a:r>
            <a:r>
              <a:rPr lang="en-US" sz="2800" dirty="0"/>
              <a:t> avec :</a:t>
            </a:r>
            <a:br>
              <a:rPr lang="en-US" sz="2800" dirty="0"/>
            </a:br>
            <a:r>
              <a:rPr lang="en-US" dirty="0" smtClean="0"/>
              <a:t>./script.sh a b c</a:t>
            </a:r>
            <a:br>
              <a:rPr lang="en-US" dirty="0" smtClean="0"/>
            </a:br>
            <a:r>
              <a:rPr lang="en-US" dirty="0" smtClean="0"/>
              <a:t>./script.sh </a:t>
            </a:r>
            <a:r>
              <a:rPr lang="en-US" dirty="0"/>
              <a:t>‘a b’ </a:t>
            </a:r>
            <a:r>
              <a:rPr lang="en-US" dirty="0" smtClean="0"/>
              <a:t>c</a:t>
            </a:r>
          </a:p>
          <a:p>
            <a:pPr marL="400050" lvl="1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400050" lvl="1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41</a:t>
            </a:fld>
            <a:endParaRPr lang="fr-BE"/>
          </a:p>
        </p:txBody>
      </p:sp>
      <p:cxnSp>
        <p:nvCxnSpPr>
          <p:cNvPr id="9" name="Connecteur droit 8"/>
          <p:cNvCxnSpPr/>
          <p:nvPr/>
        </p:nvCxnSpPr>
        <p:spPr>
          <a:xfrm>
            <a:off x="4283968" y="2132856"/>
            <a:ext cx="0" cy="3744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for </a:t>
            </a:r>
            <a:r>
              <a:rPr lang="fr-FR" dirty="0"/>
              <a:t>et </a:t>
            </a:r>
            <a:r>
              <a:rPr lang="fr-FR" dirty="0" smtClean="0"/>
              <a:t>plus…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itérer</a:t>
            </a:r>
            <a:r>
              <a:rPr lang="en-US" dirty="0" smtClean="0"/>
              <a:t> sur beaucoup de choses…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en</a:t>
            </a:r>
            <a:r>
              <a:rPr lang="en-US" sz="2000" dirty="0" smtClean="0"/>
              <a:t> fait l’* </a:t>
            </a:r>
            <a:r>
              <a:rPr lang="en-US" sz="2000" dirty="0" err="1" smtClean="0"/>
              <a:t>est</a:t>
            </a:r>
            <a:r>
              <a:rPr lang="en-US" sz="2000" dirty="0" smtClean="0"/>
              <a:t> </a:t>
            </a:r>
            <a:r>
              <a:rPr lang="en-US" sz="2000" dirty="0" err="1" smtClean="0"/>
              <a:t>transformée</a:t>
            </a:r>
            <a:r>
              <a:rPr lang="en-US" sz="2000" dirty="0" smtClean="0"/>
              <a:t> par les </a:t>
            </a:r>
            <a:r>
              <a:rPr lang="en-US" sz="2000" dirty="0" err="1" smtClean="0"/>
              <a:t>fichiers</a:t>
            </a:r>
            <a:r>
              <a:rPr lang="en-US" sz="2000" dirty="0"/>
              <a:t> </a:t>
            </a:r>
            <a:r>
              <a:rPr lang="en-US" sz="2000" dirty="0" err="1" smtClean="0"/>
              <a:t>autour</a:t>
            </a:r>
            <a:r>
              <a:rPr lang="en-US" sz="2000" dirty="0" smtClean="0"/>
              <a:t> du dossier courant)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f in *; do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-&gt; $f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3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for et plus…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itère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fait sur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de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fournit</a:t>
            </a:r>
            <a:r>
              <a:rPr lang="en-US" dirty="0" smtClean="0"/>
              <a:t>. La </a:t>
            </a:r>
            <a:r>
              <a:rPr lang="en-US" dirty="0" err="1" smtClean="0"/>
              <a:t>commande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générer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  <a:r>
              <a:rPr lang="en-US" dirty="0" err="1" smtClean="0"/>
              <a:t>nombres</a:t>
            </a:r>
            <a:r>
              <a:rPr lang="en-US" dirty="0" smtClean="0"/>
              <a:t> sur </a:t>
            </a:r>
            <a:r>
              <a:rPr lang="en-US" dirty="0" err="1" smtClean="0"/>
              <a:t>lesquels</a:t>
            </a:r>
            <a:r>
              <a:rPr lang="en-US" dirty="0" smtClean="0"/>
              <a:t> </a:t>
            </a:r>
            <a:r>
              <a:rPr lang="en-US" dirty="0" err="1" smtClean="0"/>
              <a:t>itérer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./script.sh  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0 $1`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76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shift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Instruction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shift </a:t>
            </a:r>
            <a:r>
              <a:rPr lang="en-US" sz="2800" dirty="0" err="1" smtClean="0"/>
              <a:t>décale</a:t>
            </a:r>
            <a:r>
              <a:rPr lang="en-US" sz="2800" dirty="0" smtClean="0"/>
              <a:t> les </a:t>
            </a:r>
            <a:r>
              <a:rPr lang="en-US" sz="2800" dirty="0" err="1" smtClean="0"/>
              <a:t>paramètres</a:t>
            </a:r>
            <a:r>
              <a:rPr lang="en-US" sz="2800" dirty="0" smtClean="0"/>
              <a:t> </a:t>
            </a:r>
            <a:r>
              <a:rPr lang="en-US" sz="2800" dirty="0" err="1" smtClean="0"/>
              <a:t>positionnels</a:t>
            </a:r>
            <a:endParaRPr lang="en-US" sz="2000" dirty="0" smtClean="0"/>
          </a:p>
          <a:p>
            <a:pPr marL="0" indent="0">
              <a:buNone/>
            </a:pPr>
            <a:endParaRPr lang="en-US" sz="2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cs typeface="Courier New" panose="02070309020205020404" pitchFamily="49" charset="0"/>
              </a:rPr>
              <a:t>Testez</a:t>
            </a:r>
            <a:r>
              <a:rPr lang="en-US" sz="2800" dirty="0" smtClean="0">
                <a:cs typeface="Courier New" panose="020703090202050204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./script.sh param1 param2 param3</a:t>
            </a:r>
            <a:endParaRPr lang="en-US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44</a:t>
            </a:fld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5796136" y="2134011"/>
            <a:ext cx="1872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 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$#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$#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$#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break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Instruction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break </a:t>
            </a:r>
            <a:r>
              <a:rPr lang="en-US" sz="2800" dirty="0" err="1" smtClean="0"/>
              <a:t>stoppe</a:t>
            </a:r>
            <a:r>
              <a:rPr lang="en-US" sz="2800" dirty="0" smtClean="0"/>
              <a:t> </a:t>
            </a:r>
            <a:r>
              <a:rPr lang="en-US" sz="2800" dirty="0" err="1" smtClean="0"/>
              <a:t>une</a:t>
            </a:r>
            <a:r>
              <a:rPr lang="en-US" sz="2800" dirty="0" smtClean="0"/>
              <a:t> boucle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cours</a:t>
            </a:r>
            <a:r>
              <a:rPr lang="en-US" sz="2800" dirty="0" smtClean="0"/>
              <a:t> (for, while, until)</a:t>
            </a: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#! /bin/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i=0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max=3</a:t>
            </a:r>
          </a:p>
          <a:p>
            <a:pPr marL="400050" lvl="1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$i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$max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do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"Test : $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i"</a:t>
            </a:r>
            <a:b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[ $i -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1 ]; do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i=$(( $i + 1 ))</a:t>
            </a:r>
          </a:p>
          <a:p>
            <a:pPr marL="40005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20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err="1" smtClean="0"/>
              <a:t>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Instruction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read </a:t>
            </a:r>
            <a:r>
              <a:rPr lang="en-US" sz="2800" dirty="0" smtClean="0"/>
              <a:t>lit du </a:t>
            </a:r>
            <a:r>
              <a:rPr lang="en-US" sz="2800" dirty="0" err="1" smtClean="0"/>
              <a:t>texte</a:t>
            </a:r>
            <a:r>
              <a:rPr lang="en-US" sz="2800" dirty="0" smtClean="0"/>
              <a:t> du terminal, et le met </a:t>
            </a:r>
            <a:r>
              <a:rPr lang="en-US" sz="2800" dirty="0" err="1" smtClean="0"/>
              <a:t>dans</a:t>
            </a:r>
            <a:r>
              <a:rPr lang="en-US" sz="2800" dirty="0" smtClean="0"/>
              <a:t> </a:t>
            </a:r>
            <a:r>
              <a:rPr lang="en-US" sz="2800" dirty="0" err="1" smtClean="0"/>
              <a:t>une</a:t>
            </a:r>
            <a:r>
              <a:rPr lang="en-US" sz="2800" dirty="0" smtClean="0"/>
              <a:t> variable</a:t>
            </a: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#! /bin/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var1=A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$var1</a:t>
            </a: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"Input Var2 :"</a:t>
            </a: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var2</a:t>
            </a: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$var2</a:t>
            </a: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"Input Var1 :"</a:t>
            </a: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var1</a:t>
            </a:r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03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err="1" smtClean="0"/>
              <a:t>true</a:t>
            </a:r>
            <a:r>
              <a:rPr lang="fr-FR" dirty="0" smtClean="0"/>
              <a:t> false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Comme</a:t>
            </a:r>
            <a:r>
              <a:rPr lang="en-US" sz="2800" dirty="0" smtClean="0"/>
              <a:t> </a:t>
            </a:r>
            <a:r>
              <a:rPr lang="en-US" sz="2800" dirty="0" err="1" smtClean="0"/>
              <a:t>leurs</a:t>
            </a:r>
            <a:r>
              <a:rPr lang="en-US" sz="2800" dirty="0" smtClean="0"/>
              <a:t> </a:t>
            </a:r>
            <a:r>
              <a:rPr lang="en-US" sz="2800" dirty="0" err="1" smtClean="0"/>
              <a:t>noms</a:t>
            </a:r>
            <a:r>
              <a:rPr lang="en-US" sz="2800" dirty="0" smtClean="0"/>
              <a:t> </a:t>
            </a:r>
            <a:r>
              <a:rPr lang="en-US" sz="2800" dirty="0" err="1" smtClean="0"/>
              <a:t>l’indiquent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US" sz="2800" dirty="0" smtClean="0"/>
              <a:t>et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800" dirty="0" smtClean="0"/>
              <a:t>correspondent aux </a:t>
            </a:r>
            <a:r>
              <a:rPr lang="en-US" sz="2800" dirty="0" err="1" smtClean="0"/>
              <a:t>valeurs</a:t>
            </a:r>
            <a:r>
              <a:rPr lang="en-US" sz="2800" dirty="0" smtClean="0"/>
              <a:t> </a:t>
            </a:r>
            <a:r>
              <a:rPr lang="fr-FR" sz="2800" dirty="0"/>
              <a:t>« </a:t>
            </a:r>
            <a:r>
              <a:rPr lang="en-US" sz="2800" dirty="0" err="1" smtClean="0"/>
              <a:t>vrai</a:t>
            </a:r>
            <a:r>
              <a:rPr lang="en-US" sz="2800" dirty="0" smtClean="0"/>
              <a:t> </a:t>
            </a:r>
            <a:r>
              <a:rPr lang="fr-FR" sz="2800" dirty="0"/>
              <a:t>» </a:t>
            </a:r>
            <a:r>
              <a:rPr lang="en-US" sz="2800" dirty="0" smtClean="0"/>
              <a:t>et </a:t>
            </a:r>
            <a:r>
              <a:rPr lang="fr-FR" sz="2800" dirty="0"/>
              <a:t>« </a:t>
            </a:r>
            <a:r>
              <a:rPr lang="en-US" sz="2800" dirty="0" smtClean="0"/>
              <a:t>faux</a:t>
            </a:r>
            <a:r>
              <a:rPr lang="fr-FR" sz="2800" dirty="0"/>
              <a:t> »</a:t>
            </a:r>
            <a:r>
              <a:rPr lang="en-US" sz="2800" smtClean="0"/>
              <a:t> </a:t>
            </a:r>
            <a:r>
              <a:rPr lang="en-US" sz="2800" dirty="0" err="1" smtClean="0"/>
              <a:t>habituelles</a:t>
            </a: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#! /bin/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[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];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passera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toujours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ici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passera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jamais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ici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08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test	</a:t>
            </a:r>
            <a:r>
              <a:rPr lang="fr-FR" sz="2400" dirty="0" smtClean="0"/>
              <a:t>ou</a:t>
            </a:r>
            <a:r>
              <a:rPr lang="fr-FR" dirty="0" smtClean="0"/>
              <a:t>	[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test -n </a:t>
            </a:r>
            <a:r>
              <a:rPr lang="fr-FR" i="1" dirty="0" err="1" smtClean="0"/>
              <a:t>str</a:t>
            </a:r>
            <a:r>
              <a:rPr lang="fr-FR" dirty="0" smtClean="0"/>
              <a:t>	chaîne n’est pas vide OU inexistante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est -z </a:t>
            </a:r>
            <a:r>
              <a:rPr lang="fr-FR" i="1" dirty="0" err="1" smtClean="0"/>
              <a:t>str</a:t>
            </a:r>
            <a:r>
              <a:rPr lang="fr-FR" dirty="0" smtClean="0"/>
              <a:t>	chaîne est vide OU inexistante</a:t>
            </a:r>
          </a:p>
          <a:p>
            <a:pPr marL="457200" lvl="1" indent="0" algn="ctr">
              <a:buNone/>
            </a:pPr>
            <a:r>
              <a:rPr lang="fr-FR" sz="2400" b="1" dirty="0" smtClean="0"/>
              <a:t>(toujours mettre les variables entre guillemets)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test -e </a:t>
            </a:r>
            <a:r>
              <a:rPr lang="fr-FR" i="1" dirty="0" smtClean="0"/>
              <a:t>file</a:t>
            </a:r>
            <a:r>
              <a:rPr lang="fr-FR" dirty="0" smtClean="0"/>
              <a:t>	fichier existe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est -d </a:t>
            </a:r>
            <a:r>
              <a:rPr lang="fr-FR" i="1" dirty="0" smtClean="0"/>
              <a:t>file</a:t>
            </a:r>
            <a:r>
              <a:rPr lang="fr-FR" dirty="0" smtClean="0"/>
              <a:t>	fichier est un répertoire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est -x </a:t>
            </a:r>
            <a:r>
              <a:rPr lang="fr-FR" i="1" dirty="0" smtClean="0"/>
              <a:t>file</a:t>
            </a:r>
            <a:r>
              <a:rPr lang="fr-FR" dirty="0" smtClean="0"/>
              <a:t>	fichier est-il exécutable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sz="2400" dirty="0" smtClean="0"/>
              <a:t>(ou dossier, pour pouvoir le traverser)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73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#! /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bin/sh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str1=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str2=""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="Bla"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test -n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$str1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# vrai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test -z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$str1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vrai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test -n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$str2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vrai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test -z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$str2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vrai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test -n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$str3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vrai</a:t>
            </a:r>
          </a:p>
          <a:p>
            <a:pPr marL="0" indent="0">
              <a:buNone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-z $str3 		# faux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$str4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vrai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test -z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$str4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vrai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68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Les Systèmes d’Exploitation</a:t>
            </a:r>
            <a:endParaRPr lang="fr-FR" sz="3600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fr-FR" dirty="0" smtClean="0"/>
              <a:t>Fonctionnellement :</a:t>
            </a:r>
          </a:p>
          <a:p>
            <a:pPr marL="457200" lvl="1" indent="0">
              <a:buNone/>
            </a:pPr>
            <a:r>
              <a:rPr lang="fr-FR" dirty="0" smtClean="0"/>
              <a:t>Fourni des services utiles aux utilisateurs</a:t>
            </a:r>
          </a:p>
          <a:p>
            <a:pPr marL="514350" indent="-457200"/>
            <a:endParaRPr lang="fr-FR" dirty="0" smtClean="0"/>
          </a:p>
          <a:p>
            <a:pPr marL="57150" indent="0">
              <a:buNone/>
            </a:pPr>
            <a:endParaRPr lang="fr-FR" dirty="0" smtClean="0"/>
          </a:p>
          <a:p>
            <a:pPr marL="514350" indent="-457200"/>
            <a:r>
              <a:rPr lang="fr-FR" dirty="0" smtClean="0"/>
              <a:t>Techniquement :</a:t>
            </a:r>
          </a:p>
          <a:p>
            <a:pPr marL="457200" lvl="1" indent="0">
              <a:buNone/>
            </a:pPr>
            <a:r>
              <a:rPr lang="fr-FR" dirty="0" smtClean="0"/>
              <a:t>Utilise le plus efficacement la plateforme</a:t>
            </a:r>
          </a:p>
          <a:p>
            <a:pPr marL="57150" indent="0">
              <a:buNone/>
            </a:pPr>
            <a:endParaRPr lang="fr-FR" dirty="0" smtClean="0"/>
          </a:p>
          <a:p>
            <a:pPr marL="57150" indent="0">
              <a:buNone/>
            </a:pPr>
            <a:endParaRPr lang="fr-FR" dirty="0"/>
          </a:p>
          <a:p>
            <a:pPr marL="57150" indent="0">
              <a:buNone/>
            </a:pPr>
            <a:r>
              <a:rPr lang="fr-FR" dirty="0" smtClean="0"/>
              <a:t>En offrant une surcouche indépendante du matériel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72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#! /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bin/sh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str1=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str2=""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="Bla"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-n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"$str1" 		# faux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test -z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$str1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vrai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-n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"$str2"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faux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test -z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$str2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vrai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test -n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$str3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vrai</a:t>
            </a:r>
          </a:p>
          <a:p>
            <a:pPr marL="0" indent="0">
              <a:buNone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-z "$str3" 		# faux</a:t>
            </a:r>
          </a:p>
          <a:p>
            <a:pPr marL="0" indent="0">
              <a:buNone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"$str4"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faux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test -z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$str4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vrai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mode maths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2 modes dans le </a:t>
            </a:r>
            <a:r>
              <a:rPr lang="fr-FR" dirty="0" err="1" smtClean="0"/>
              <a:t>shell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Mode texte/Comparaisons classiques</a:t>
            </a:r>
          </a:p>
          <a:p>
            <a:pPr marL="914400" lvl="2" indent="0">
              <a:buNone/>
            </a:pPr>
            <a:r>
              <a:rPr lang="fr-FR" dirty="0" smtClean="0"/>
              <a:t>var=</a:t>
            </a:r>
            <a:r>
              <a:rPr lang="fr-FR" dirty="0" smtClean="0">
                <a:cs typeface="Courier New" panose="02070309020205020404" pitchFamily="49" charset="0"/>
              </a:rPr>
              <a:t>"</a:t>
            </a:r>
            <a:r>
              <a:rPr lang="fr-FR" dirty="0" err="1" smtClean="0"/>
              <a:t>lol</a:t>
            </a:r>
            <a:r>
              <a:rPr lang="fr-FR" dirty="0">
                <a:cs typeface="Courier New" panose="02070309020205020404" pitchFamily="49" charset="0"/>
              </a:rPr>
              <a:t>"</a:t>
            </a:r>
            <a:endParaRPr lang="fr-FR" dirty="0" smtClean="0"/>
          </a:p>
          <a:p>
            <a:pPr marL="914400" lvl="2" indent="0">
              <a:buNone/>
            </a:pPr>
            <a:r>
              <a:rPr lang="fr-FR" dirty="0" smtClean="0"/>
              <a:t>if [ </a:t>
            </a:r>
            <a:r>
              <a:rPr lang="fr-FR" dirty="0" smtClean="0">
                <a:cs typeface="Courier New" panose="02070309020205020404" pitchFamily="49" charset="0"/>
              </a:rPr>
              <a:t>"</a:t>
            </a:r>
            <a:r>
              <a:rPr lang="fr-FR" dirty="0" smtClean="0"/>
              <a:t>$var</a:t>
            </a:r>
            <a:r>
              <a:rPr lang="fr-FR" dirty="0">
                <a:cs typeface="Courier New" panose="02070309020205020404" pitchFamily="49" charset="0"/>
              </a:rPr>
              <a:t>"</a:t>
            </a:r>
            <a:r>
              <a:rPr lang="fr-FR" dirty="0" smtClean="0"/>
              <a:t> != </a:t>
            </a:r>
            <a:r>
              <a:rPr lang="fr-FR" dirty="0">
                <a:cs typeface="Courier New" panose="02070309020205020404" pitchFamily="49" charset="0"/>
              </a:rPr>
              <a:t>"</a:t>
            </a:r>
            <a:r>
              <a:rPr lang="fr-FR" dirty="0" smtClean="0"/>
              <a:t>$b</a:t>
            </a:r>
            <a:r>
              <a:rPr lang="fr-FR" dirty="0">
                <a:cs typeface="Courier New" panose="02070309020205020404" pitchFamily="49" charset="0"/>
              </a:rPr>
              <a:t>"</a:t>
            </a:r>
            <a:r>
              <a:rPr lang="fr-FR" dirty="0" smtClean="0"/>
              <a:t> ]; </a:t>
            </a:r>
            <a:r>
              <a:rPr lang="fr-FR" dirty="0" err="1" smtClean="0"/>
              <a:t>then</a:t>
            </a:r>
            <a:endParaRPr lang="fr-FR" dirty="0" smtClean="0"/>
          </a:p>
          <a:p>
            <a:pPr marL="914400" lvl="2" indent="0">
              <a:buNone/>
            </a:pPr>
            <a:r>
              <a:rPr lang="fr-FR" dirty="0" smtClean="0"/>
              <a:t>if test </a:t>
            </a:r>
            <a:r>
              <a:rPr lang="fr-FR" dirty="0">
                <a:cs typeface="Courier New" panose="02070309020205020404" pitchFamily="49" charset="0"/>
              </a:rPr>
              <a:t>"</a:t>
            </a:r>
            <a:r>
              <a:rPr lang="fr-FR" dirty="0" smtClean="0"/>
              <a:t>$var</a:t>
            </a:r>
            <a:r>
              <a:rPr lang="fr-FR" dirty="0">
                <a:cs typeface="Courier New" panose="02070309020205020404" pitchFamily="49" charset="0"/>
              </a:rPr>
              <a:t>"</a:t>
            </a:r>
            <a:r>
              <a:rPr lang="fr-FR" dirty="0" smtClean="0"/>
              <a:t> != </a:t>
            </a:r>
            <a:r>
              <a:rPr lang="fr-FR" dirty="0">
                <a:cs typeface="Courier New" panose="02070309020205020404" pitchFamily="49" charset="0"/>
              </a:rPr>
              <a:t>"</a:t>
            </a:r>
            <a:r>
              <a:rPr lang="fr-FR" dirty="0" smtClean="0"/>
              <a:t>$b</a:t>
            </a:r>
            <a:r>
              <a:rPr lang="fr-FR" dirty="0">
                <a:cs typeface="Courier New" panose="02070309020205020404" pitchFamily="49" charset="0"/>
              </a:rPr>
              <a:t>"</a:t>
            </a:r>
            <a:r>
              <a:rPr lang="fr-FR" dirty="0" smtClean="0"/>
              <a:t> ; </a:t>
            </a:r>
            <a:r>
              <a:rPr lang="fr-FR" dirty="0" err="1" smtClean="0"/>
              <a:t>then</a:t>
            </a:r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Mode maths</a:t>
            </a:r>
          </a:p>
          <a:p>
            <a:pPr marL="914400" lvl="2" indent="0">
              <a:buNone/>
            </a:pPr>
            <a:r>
              <a:rPr lang="fr-FR" dirty="0" smtClean="0"/>
              <a:t>i=42</a:t>
            </a:r>
          </a:p>
          <a:p>
            <a:pPr marL="914400" lvl="2" indent="0">
              <a:buNone/>
            </a:pPr>
            <a:r>
              <a:rPr lang="fr-FR" dirty="0" smtClean="0"/>
              <a:t>if [ $i -ne 42 ]; </a:t>
            </a:r>
            <a:r>
              <a:rPr lang="fr-FR" dirty="0" err="1" smtClean="0"/>
              <a:t>then</a:t>
            </a:r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marL="914400" lvl="2" indent="0">
              <a:buNone/>
            </a:pPr>
            <a:r>
              <a:rPr lang="fr-FR" dirty="0" smtClean="0"/>
              <a:t>i=$(( $i + 1 ))		&lt;= addition mathématique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74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mode maths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Mode maths entouré par ((   )) ou $(( ))</a:t>
            </a:r>
          </a:p>
          <a:p>
            <a:endParaRPr lang="fr-FR" dirty="0"/>
          </a:p>
          <a:p>
            <a:r>
              <a:rPr lang="fr-FR" dirty="0" smtClean="0"/>
              <a:t>Comparaisons mathématiques :</a:t>
            </a:r>
          </a:p>
          <a:p>
            <a:pPr lvl="1"/>
            <a:r>
              <a:rPr lang="fr-FR" dirty="0" smtClean="0"/>
              <a:t>-</a:t>
            </a:r>
            <a:r>
              <a:rPr lang="fr-FR" dirty="0" err="1" smtClean="0"/>
              <a:t>eq</a:t>
            </a:r>
            <a:r>
              <a:rPr lang="fr-FR" dirty="0" smtClean="0"/>
              <a:t>, -ne, -gt, -</a:t>
            </a:r>
            <a:r>
              <a:rPr lang="fr-FR" dirty="0" err="1" smtClean="0"/>
              <a:t>ge</a:t>
            </a:r>
            <a:r>
              <a:rPr lang="fr-FR" dirty="0" smtClean="0"/>
              <a:t>, -</a:t>
            </a:r>
            <a:r>
              <a:rPr lang="fr-FR" dirty="0" err="1" smtClean="0"/>
              <a:t>lt</a:t>
            </a:r>
            <a:r>
              <a:rPr lang="fr-FR" dirty="0" smtClean="0"/>
              <a:t>, -le, =, !=	</a:t>
            </a:r>
            <a:r>
              <a:rPr lang="fr-FR" dirty="0"/>
              <a:t>	</a:t>
            </a:r>
            <a:r>
              <a:rPr lang="fr-FR" dirty="0" smtClean="0"/>
              <a:t>&lt;= pour test ou [ ];</a:t>
            </a:r>
          </a:p>
          <a:p>
            <a:pPr lvl="1"/>
            <a:r>
              <a:rPr lang="fr-FR" dirty="0" smtClean="0"/>
              <a:t> ==,   !=,     &gt;,  &gt;=,   &lt;, &lt;=		&lt;= pour (( ))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((nb = 4 + 3))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nb=$((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4 + 3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(( nb &lt; 42 ));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06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mode maths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 maths entouré par ((   )) ou $(( ))</a:t>
            </a:r>
          </a:p>
          <a:p>
            <a:endParaRPr lang="fr-FR" dirty="0"/>
          </a:p>
          <a:p>
            <a:r>
              <a:rPr lang="fr-FR" dirty="0" smtClean="0"/>
              <a:t>Opérateurs arithmétiques :</a:t>
            </a:r>
          </a:p>
          <a:p>
            <a:endParaRPr lang="fr-FR" dirty="0">
              <a:cs typeface="Courier New" panose="02070309020205020404" pitchFamily="49" charset="0"/>
            </a:endParaRPr>
          </a:p>
          <a:p>
            <a:endParaRPr lang="fr-FR" dirty="0" smtClean="0">
              <a:cs typeface="Courier New" panose="02070309020205020404" pitchFamily="49" charset="0"/>
            </a:endParaRPr>
          </a:p>
          <a:p>
            <a:r>
              <a:rPr lang="fr-FR" dirty="0" smtClean="0">
                <a:cs typeface="Courier New" panose="02070309020205020404" pitchFamily="49" charset="0"/>
              </a:rPr>
              <a:t>Opérateurs logiques :</a:t>
            </a:r>
            <a:endParaRPr lang="fr-FR" dirty="0"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53</a:t>
            </a:fld>
            <a:endParaRPr lang="fr-BE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30959"/>
              </p:ext>
            </p:extLst>
          </p:nvPr>
        </p:nvGraphicFramePr>
        <p:xfrm>
          <a:off x="107504" y="3501008"/>
          <a:ext cx="893718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380"/>
                <a:gridCol w="1378966"/>
                <a:gridCol w="1661986"/>
                <a:gridCol w="1723898"/>
                <a:gridCol w="1517142"/>
                <a:gridCol w="946468"/>
                <a:gridCol w="700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addition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soustraction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incrémentation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décrémentation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multiplication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division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reste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73314"/>
              </p:ext>
            </p:extLst>
          </p:nvPr>
        </p:nvGraphicFramePr>
        <p:xfrm>
          <a:off x="2754916" y="5279608"/>
          <a:ext cx="404933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380"/>
                <a:gridCol w="1378966"/>
                <a:gridCol w="1661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0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mode maths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A=60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B=13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((B++))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C=$(( A * B ))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$A $B $C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(( (C &gt;= 42) &amp;&amp; (A &lt; 100) ));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41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mode maths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 maths entouré par ((   )) ou $(( ))</a:t>
            </a:r>
          </a:p>
          <a:p>
            <a:endParaRPr lang="fr-FR" dirty="0"/>
          </a:p>
          <a:p>
            <a:r>
              <a:rPr lang="fr-FR" dirty="0" smtClean="0"/>
              <a:t>Opérateurs bit à bit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400" dirty="0" smtClean="0"/>
              <a:t>Pour A = 60 = % 0011 1100</a:t>
            </a:r>
            <a:br>
              <a:rPr lang="fr-FR" sz="2400" dirty="0" smtClean="0"/>
            </a:br>
            <a:r>
              <a:rPr lang="fr-FR" sz="2400" dirty="0" smtClean="0"/>
              <a:t>et      B = 13 = % 0000 1101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55</a:t>
            </a:fld>
            <a:endParaRPr lang="fr-BE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06089"/>
              </p:ext>
            </p:extLst>
          </p:nvPr>
        </p:nvGraphicFramePr>
        <p:xfrm>
          <a:off x="251520" y="3501008"/>
          <a:ext cx="86658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208"/>
                <a:gridCol w="1230820"/>
                <a:gridCol w="622618"/>
                <a:gridCol w="1849310"/>
                <a:gridCol w="1849310"/>
                <a:gridCol w="19575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endParaRPr lang="fr-F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 binaire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 binaire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XOR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Inversion des bits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Décalage</a:t>
                      </a:r>
                      <a:r>
                        <a:rPr lang="fr-FR" baseline="0" dirty="0" smtClean="0"/>
                        <a:t> à droite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Décalage à gauche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29522"/>
              </p:ext>
            </p:extLst>
          </p:nvPr>
        </p:nvGraphicFramePr>
        <p:xfrm>
          <a:off x="251520" y="5445224"/>
          <a:ext cx="86409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 B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fr-F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B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~A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&gt;&gt; 2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&lt;&lt; 2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% 0000 1100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% 0011 1101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% 0011 0001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% 1100 0011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% 0000 1111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% 1111 0000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mode maths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A=60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B=13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C=$(( A &amp; B ))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"A &amp; B : "$C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C=$(( A | B ))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"A | B : "$C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C=$(( A ^ B ))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"A ^ B : "$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A=60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B=13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=$(( ~A ))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"~A : "$C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C=$(( A &gt;&gt; 2 ))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"A &gt;&gt; 2 : "$C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C=$(( A &lt;&lt; 2 ))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"A &lt;&lt; 2 : "$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56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283968" y="1700808"/>
            <a:ext cx="0" cy="4392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strings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57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Opérations sur les chaînes de caractères intégré à la gestion des variables :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31998"/>
              </p:ext>
            </p:extLst>
          </p:nvPr>
        </p:nvGraphicFramePr>
        <p:xfrm>
          <a:off x="467544" y="2708920"/>
          <a:ext cx="840818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290"/>
                <a:gridCol w="3664585"/>
                <a:gridCol w="280831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i="1" dirty="0" smtClean="0"/>
                        <a:t>${variable}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i="1" dirty="0" smtClean="0"/>
                        <a:t>Affiche</a:t>
                      </a:r>
                      <a:r>
                        <a:rPr lang="fr-FR" i="1" baseline="0" dirty="0" smtClean="0"/>
                        <a:t> la variable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i="1" dirty="0" err="1" smtClean="0"/>
                        <a:t>mmachainee</a:t>
                      </a:r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${#variable}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Longueur de la chaîne (</a:t>
                      </a:r>
                      <a:r>
                        <a:rPr lang="fr-FR" dirty="0" err="1" smtClean="0"/>
                        <a:t>strlen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${</a:t>
                      </a:r>
                      <a:r>
                        <a:rPr lang="fr-FR" dirty="0" err="1" smtClean="0"/>
                        <a:t>variable%a</a:t>
                      </a:r>
                      <a:r>
                        <a:rPr lang="fr-FR" dirty="0" smtClean="0"/>
                        <a:t>*}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Retire le plus petit suffixe possible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mmach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${variable%%a*}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Retire le plus grand suffixe possible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${variable#*m}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Retire le plus petit préfixe possible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machainee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${variable##*m}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Retire le plus long préfixe</a:t>
                      </a:r>
                      <a:r>
                        <a:rPr lang="fr-FR" baseline="0" dirty="0" smtClean="0"/>
                        <a:t> possible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achainee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TMP=‘a*’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${variable%$TMP}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Retire plus petit suffixe avec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mmach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TMP=‘*m’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${variable#$TMP}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Retire plus petit préfixe avec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machainee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strings ${#VAR}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mmmamachainedecaracteresblablablabla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'$VAR '"\t\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t"$VAR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""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'${#VAR} '"\t"${#VAR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80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strings ${</a:t>
            </a:r>
            <a:r>
              <a:rPr lang="fr-FR" dirty="0" err="1" smtClean="0"/>
              <a:t>VAR%xxx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Pattern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'${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VAR%bla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'"\t"${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VAR%bla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Pattern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'${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'"\t"${VAR%%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TMP='a*'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'$TMP '$TMP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'${VAR%$TMP} '"\t"${VAR%$TMP}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'${VAR%%$TMP} '"\t"${VAR%%$TMP}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96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Les Systèmes d’Exploitation</a:t>
            </a:r>
            <a:endParaRPr lang="fr-FR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5" y="2340380"/>
            <a:ext cx="8402697" cy="2888820"/>
          </a:xfrm>
        </p:spPr>
      </p:pic>
    </p:spTree>
    <p:extLst>
      <p:ext uri="{BB962C8B-B14F-4D97-AF65-F5344CB8AC3E}">
        <p14:creationId xmlns:p14="http://schemas.microsoft.com/office/powerpoint/2010/main" val="42202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strings ${</a:t>
            </a:r>
            <a:r>
              <a:rPr lang="fr-FR" dirty="0" err="1" smtClean="0"/>
              <a:t>VAR#xxx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Pattern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'${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VAR#m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'"\t"${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VAR#ma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Pattern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'${VAR##m} '"\t"${VAR##ma}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TMP='*m'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'$TMP '$TMP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'${VAR#$TMP} '"\t"${VAR#$TMP}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'${VAR##$TMP} '"\t"${VAR##$TMP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76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strings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61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Opérations sur les chaînes de caractères intégrées à la gestion des variables :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11319"/>
              </p:ext>
            </p:extLst>
          </p:nvPr>
        </p:nvGraphicFramePr>
        <p:xfrm>
          <a:off x="1221576" y="2672928"/>
          <a:ext cx="659283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990"/>
                <a:gridCol w="464484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TMP=‘</a:t>
                      </a:r>
                      <a:r>
                        <a:rPr lang="fr-FR" i="1" dirty="0" err="1" smtClean="0"/>
                        <a:t>bla</a:t>
                      </a:r>
                      <a:r>
                        <a:rPr lang="fr-FR" i="1" dirty="0" smtClean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i="1" dirty="0" smtClean="0"/>
                        <a:t>${variable}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${variable:-$TMP}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Use Default Values</a:t>
                      </a:r>
                      <a:endParaRPr lang="fr-FR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${variable-$TMP}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${variable:=$TMP}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/>
                        <a:t>Assign</a:t>
                      </a:r>
                      <a:r>
                        <a:rPr lang="fr-FR" b="1" dirty="0" smtClean="0"/>
                        <a:t> Default Values</a:t>
                      </a:r>
                      <a:endParaRPr lang="fr-FR" b="1" i="1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${variable=$TMP}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${variable:?$TMP}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Indicate Error if Null or Unset</a:t>
                      </a:r>
                      <a:endParaRPr lang="fr-FR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${variable?$TMP}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${variable:+$TMP}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Use Alternative Value</a:t>
                      </a:r>
                      <a:endParaRPr lang="fr-FR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${variable+$TMP}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strings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62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Opérations sur les chaînes de caractères intégrées à la gestion des variables :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72859"/>
              </p:ext>
            </p:extLst>
          </p:nvPr>
        </p:nvGraphicFramePr>
        <p:xfrm>
          <a:off x="107504" y="2755736"/>
          <a:ext cx="891624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990"/>
                <a:gridCol w="696825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TMP=‘</a:t>
                      </a:r>
                      <a:r>
                        <a:rPr lang="fr-FR" i="1" dirty="0" err="1" smtClean="0"/>
                        <a:t>bla</a:t>
                      </a:r>
                      <a:r>
                        <a:rPr lang="fr-FR" i="1" dirty="0" smtClean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i="1" dirty="0" smtClean="0"/>
                        <a:t>${variable}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i="1" dirty="0" smtClean="0"/>
                        <a:t>Affiche</a:t>
                      </a:r>
                      <a:r>
                        <a:rPr lang="fr-FR" i="1" baseline="0" dirty="0" smtClean="0"/>
                        <a:t> la variable</a:t>
                      </a:r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${variable:-$TMP}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i="1" baseline="0" dirty="0" smtClean="0"/>
                        <a:t>VARIABLE</a:t>
                      </a:r>
                      <a:r>
                        <a:rPr lang="fr-FR" baseline="0" dirty="0" smtClean="0"/>
                        <a:t> est nulle ou </a:t>
                      </a:r>
                      <a:r>
                        <a:rPr lang="fr-FR" baseline="0" dirty="0" err="1" smtClean="0"/>
                        <a:t>unset</a:t>
                      </a:r>
                      <a:r>
                        <a:rPr lang="fr-FR" baseline="0" dirty="0" smtClean="0"/>
                        <a:t> affiche </a:t>
                      </a:r>
                      <a:r>
                        <a:rPr lang="fr-FR" i="1" baseline="0" dirty="0" err="1" smtClean="0"/>
                        <a:t>bla</a:t>
                      </a:r>
                      <a:r>
                        <a:rPr lang="fr-FR" i="0" baseline="0" dirty="0" smtClean="0"/>
                        <a:t>,   sinon affiche $variable</a:t>
                      </a:r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${variable-$TMP}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Si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i="1" baseline="0" dirty="0" smtClean="0"/>
                        <a:t>VARIABLE</a:t>
                      </a:r>
                      <a:r>
                        <a:rPr lang="fr-FR" baseline="0" dirty="0" smtClean="0"/>
                        <a:t> est </a:t>
                      </a:r>
                      <a:r>
                        <a:rPr lang="fr-FR" i="0" baseline="0" dirty="0" smtClean="0"/>
                        <a:t>nulle affiche </a:t>
                      </a:r>
                      <a:r>
                        <a:rPr lang="fr-FR" i="1" baseline="0" dirty="0" smtClean="0"/>
                        <a:t>*rien*</a:t>
                      </a:r>
                      <a:r>
                        <a:rPr lang="fr-FR" i="0" baseline="0" dirty="0" smtClean="0"/>
                        <a:t>, si </a:t>
                      </a:r>
                      <a:r>
                        <a:rPr lang="fr-FR" i="0" baseline="0" dirty="0" err="1" smtClean="0"/>
                        <a:t>unset</a:t>
                      </a:r>
                      <a:r>
                        <a:rPr lang="fr-FR" baseline="0" dirty="0" smtClean="0"/>
                        <a:t> affiche </a:t>
                      </a:r>
                      <a:r>
                        <a:rPr lang="fr-FR" i="1" baseline="0" dirty="0" err="1" smtClean="0"/>
                        <a:t>bla</a:t>
                      </a:r>
                      <a:r>
                        <a:rPr lang="fr-FR" i="0" baseline="0" dirty="0" smtClean="0"/>
                        <a:t>,   sinon $variable</a:t>
                      </a:r>
                      <a:endParaRPr lang="fr-FR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${variable:=$TMP}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Si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i="1" baseline="0" dirty="0" smtClean="0"/>
                        <a:t>VARIABLE</a:t>
                      </a:r>
                      <a:r>
                        <a:rPr lang="fr-FR" baseline="0" dirty="0" smtClean="0"/>
                        <a:t> est nulle ou </a:t>
                      </a:r>
                      <a:r>
                        <a:rPr lang="fr-FR" baseline="0" dirty="0" err="1" smtClean="0"/>
                        <a:t>unset</a:t>
                      </a:r>
                      <a:r>
                        <a:rPr lang="fr-FR" baseline="0" dirty="0" smtClean="0"/>
                        <a:t> affiche </a:t>
                      </a:r>
                      <a:r>
                        <a:rPr lang="fr-FR" i="1" baseline="0" dirty="0" err="1" smtClean="0"/>
                        <a:t>bla</a:t>
                      </a:r>
                      <a:r>
                        <a:rPr lang="fr-FR" i="0" baseline="0" dirty="0" smtClean="0"/>
                        <a:t>,   sinon $variable</a:t>
                      </a:r>
                      <a:endParaRPr lang="fr-FR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${variable=$TMP}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Si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i="1" baseline="0" dirty="0" smtClean="0"/>
                        <a:t>VARIABLE</a:t>
                      </a:r>
                      <a:r>
                        <a:rPr lang="fr-FR" baseline="0" dirty="0" smtClean="0"/>
                        <a:t> est nulle ou </a:t>
                      </a:r>
                      <a:r>
                        <a:rPr lang="fr-FR" baseline="0" dirty="0" err="1" smtClean="0"/>
                        <a:t>unset</a:t>
                      </a:r>
                      <a:r>
                        <a:rPr lang="fr-FR" baseline="0" dirty="0" smtClean="0"/>
                        <a:t> affiche </a:t>
                      </a:r>
                      <a:r>
                        <a:rPr lang="fr-FR" i="1" baseline="0" dirty="0" err="1" smtClean="0"/>
                        <a:t>bla</a:t>
                      </a:r>
                      <a:r>
                        <a:rPr lang="fr-FR" i="0" baseline="0" dirty="0" smtClean="0"/>
                        <a:t>,   sinon $variable</a:t>
                      </a:r>
                      <a:endParaRPr lang="fr-FR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${variable:?$TMP}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i="1" baseline="0" dirty="0" smtClean="0"/>
                        <a:t>VARIABLE</a:t>
                      </a:r>
                      <a:r>
                        <a:rPr lang="fr-FR" baseline="0" dirty="0" smtClean="0"/>
                        <a:t> est nulle ou </a:t>
                      </a:r>
                      <a:r>
                        <a:rPr lang="fr-FR" baseline="0" dirty="0" err="1" smtClean="0"/>
                        <a:t>unset</a:t>
                      </a:r>
                      <a:r>
                        <a:rPr lang="fr-FR" baseline="0" dirty="0" smtClean="0"/>
                        <a:t> ERREUR,   sinon $variable</a:t>
                      </a:r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${variable?$TMP}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Si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i="1" baseline="0" dirty="0" smtClean="0"/>
                        <a:t>VARIABLE</a:t>
                      </a:r>
                      <a:r>
                        <a:rPr lang="fr-FR" baseline="0" dirty="0" smtClean="0"/>
                        <a:t> est </a:t>
                      </a:r>
                      <a:r>
                        <a:rPr lang="fr-FR" i="0" baseline="0" dirty="0" smtClean="0"/>
                        <a:t>nulle affiche </a:t>
                      </a:r>
                      <a:r>
                        <a:rPr lang="fr-FR" i="1" baseline="0" dirty="0" smtClean="0"/>
                        <a:t>*rien*</a:t>
                      </a:r>
                      <a:r>
                        <a:rPr lang="fr-FR" i="0" baseline="0" dirty="0" smtClean="0"/>
                        <a:t>, si </a:t>
                      </a:r>
                      <a:r>
                        <a:rPr lang="fr-FR" i="0" baseline="0" dirty="0" err="1" smtClean="0"/>
                        <a:t>unset</a:t>
                      </a:r>
                      <a:r>
                        <a:rPr lang="fr-FR" baseline="0" dirty="0" smtClean="0"/>
                        <a:t> ERREUR</a:t>
                      </a:r>
                      <a:r>
                        <a:rPr lang="fr-FR" i="0" baseline="0" dirty="0" smtClean="0"/>
                        <a:t>,   sinon $variable</a:t>
                      </a:r>
                      <a:endParaRPr lang="fr-FR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${variable:+$TMP}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Si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i="1" baseline="0" dirty="0" smtClean="0"/>
                        <a:t>VARIABLE</a:t>
                      </a:r>
                      <a:r>
                        <a:rPr lang="fr-FR" baseline="0" dirty="0" smtClean="0"/>
                        <a:t> est nulle ou </a:t>
                      </a:r>
                      <a:r>
                        <a:rPr lang="fr-FR" baseline="0" dirty="0" err="1" smtClean="0"/>
                        <a:t>unset</a:t>
                      </a:r>
                      <a:r>
                        <a:rPr lang="fr-FR" baseline="0" dirty="0" smtClean="0"/>
                        <a:t> affiche *</a:t>
                      </a:r>
                      <a:r>
                        <a:rPr lang="fr-FR" i="1" baseline="0" dirty="0" smtClean="0"/>
                        <a:t>rien*</a:t>
                      </a:r>
                      <a:r>
                        <a:rPr lang="fr-FR" i="0" baseline="0" dirty="0" smtClean="0"/>
                        <a:t>,   sinon affiche </a:t>
                      </a:r>
                      <a:r>
                        <a:rPr lang="fr-FR" i="1" baseline="0" dirty="0" err="1" smtClean="0"/>
                        <a:t>bla</a:t>
                      </a:r>
                      <a:endParaRPr lang="fr-FR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${variable+$TMP}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Si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i="1" baseline="0" dirty="0" smtClean="0"/>
                        <a:t>VARIABLE</a:t>
                      </a:r>
                      <a:r>
                        <a:rPr lang="fr-FR" baseline="0" dirty="0" smtClean="0"/>
                        <a:t> est </a:t>
                      </a:r>
                      <a:r>
                        <a:rPr lang="fr-FR" baseline="0" dirty="0" err="1" smtClean="0"/>
                        <a:t>unset</a:t>
                      </a:r>
                      <a:r>
                        <a:rPr lang="fr-FR" baseline="0" dirty="0" smtClean="0"/>
                        <a:t> affiche *</a:t>
                      </a:r>
                      <a:r>
                        <a:rPr lang="fr-FR" i="1" baseline="0" dirty="0" smtClean="0"/>
                        <a:t>rien*</a:t>
                      </a:r>
                      <a:r>
                        <a:rPr lang="fr-FR" i="0" baseline="0" dirty="0" smtClean="0"/>
                        <a:t>,   sinon affiche </a:t>
                      </a:r>
                      <a:r>
                        <a:rPr lang="fr-FR" i="1" baseline="0" dirty="0" err="1" smtClean="0"/>
                        <a:t>bla</a:t>
                      </a:r>
                      <a:endParaRPr lang="fr-FR" i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5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</a:t>
            </a:r>
            <a:r>
              <a:rPr lang="fr-FR" dirty="0" smtClean="0"/>
              <a:t>strings ${VAR:-xxx}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63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VAR="chaine"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'$VAR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'${VAR:-PLOP} '"\t"${VAR:-PLOP}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'${VAR-PLOP} '"\t"${VAR-PLOP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VAR=""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*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*'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'${VAR:-PLOP} '"\t"${VAR:-PLOP}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'${VAR-PLOP} '"\t"${VAR-PLOP}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'${VAR:-PLOP} '"\t"${VAR:-PLOP}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'${VAR-PLOP} '"\t"${VAR-PLOP}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strings ${VAR</a:t>
            </a:r>
            <a:r>
              <a:rPr lang="fr-FR" dirty="0" smtClean="0"/>
              <a:t>:=xxx</a:t>
            </a:r>
            <a:r>
              <a:rPr lang="fr-FR" dirty="0"/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64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VAR="chaine"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'$VAR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'${VAR:=PLOP} '"\t"${VAR:=PLOP}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'${VAR=PLOP} '"\t"${VAR=PLOP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VAR=""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*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*'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'${VAR:=PLOP} '"\t"${VAR:=PLOP}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'${VAR=PLOP} '"\t"${VAR=PLOP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VAR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'${VAR:=PLOP} '"\t"${VAR:=PLOP}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'${VAR=PLOP} '"\t"${VAR=PLOP}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strings ${VAR</a:t>
            </a:r>
            <a:r>
              <a:rPr lang="fr-FR" dirty="0" smtClean="0"/>
              <a:t>:+xxx</a:t>
            </a:r>
            <a:r>
              <a:rPr lang="fr-FR" dirty="0"/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65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VAR="chaine"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'$VAR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'${VAR:+PLOP} '"\t"${VAR:+PLOP}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'${VAR+PLOP} '"\t"${VAR+PLOP}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VAR=""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*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*'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'${VAR:+PLOP} '"\t"${VAR:+PLOP}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'${VAR+PLOP} '"\t"${VAR+PLOP}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VAR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'${VAR:+PLOP} '"\t"${VAR:+PLOP}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'${VAR+PLOP} '"\t"${VAR+PLOP}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: strings ${VAR</a:t>
            </a:r>
            <a:r>
              <a:rPr lang="fr-FR" dirty="0" smtClean="0"/>
              <a:t>:?xxx</a:t>
            </a:r>
            <a:r>
              <a:rPr lang="fr-FR" dirty="0"/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66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VAR="chaine"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'$VAR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'${VAR:?PLOP} '"\t"${VAR:?PLOP}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'${VAR?PLOP} '"\t"${VAR?PLOP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VAR=""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*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*'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-e '${VAR:?PLOP} '"\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t"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&lt;= ${VAR:?PLOP}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-e '${VAR?PLOP} '"\t"${VAR?PLOP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VAR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-e '${VAR:?PLOP} '"\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t"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&lt;= ${VAR:?PLOP}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-e '${VAR?PLOP} '"\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t"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&lt;= ${</a:t>
            </a:r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VAR?PLOP</a:t>
            </a: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372200" y="458112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 smtClean="0">
                <a:solidFill>
                  <a:srgbClr val="FF0000"/>
                </a:solidFill>
              </a:rPr>
              <a:t>Si VAR est vide ou </a:t>
            </a:r>
            <a:r>
              <a:rPr lang="fr-FR" i="1" u="sng" dirty="0" err="1" smtClean="0">
                <a:solidFill>
                  <a:srgbClr val="FF0000"/>
                </a:solidFill>
              </a:rPr>
              <a:t>unset</a:t>
            </a:r>
            <a:r>
              <a:rPr lang="fr-FR" i="1" u="sng" dirty="0" smtClean="0">
                <a:solidFill>
                  <a:srgbClr val="FF0000"/>
                </a:solidFill>
              </a:rPr>
              <a:t>, dans ces 3 cas cela crashera le script</a:t>
            </a:r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9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Spécificités de </a:t>
            </a:r>
            <a:r>
              <a:rPr lang="fr-FR" dirty="0" err="1" smtClean="0"/>
              <a:t>Bash</a:t>
            </a:r>
            <a:r>
              <a:rPr lang="fr-FR" dirty="0" smtClean="0"/>
              <a:t> : </a:t>
            </a:r>
            <a:r>
              <a:rPr lang="fr-FR" dirty="0" err="1" smtClean="0"/>
              <a:t>substrings</a:t>
            </a:r>
            <a:r>
              <a:rPr lang="fr-FR" dirty="0" smtClean="0"/>
              <a:t> et case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67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Opérations sur les sous-chaînes de caractères intégrées à la gestion des variables dans </a:t>
            </a:r>
            <a:r>
              <a:rPr lang="fr-FR" dirty="0" err="1" smtClean="0"/>
              <a:t>Bash</a:t>
            </a:r>
            <a:r>
              <a:rPr lang="fr-FR" dirty="0" smtClean="0"/>
              <a:t> :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15198"/>
              </p:ext>
            </p:extLst>
          </p:nvPr>
        </p:nvGraphicFramePr>
        <p:xfrm>
          <a:off x="107504" y="2755736"/>
          <a:ext cx="891624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990"/>
                <a:gridCol w="696825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TMP=‘</a:t>
                      </a:r>
                      <a:r>
                        <a:rPr lang="fr-FR" i="1" dirty="0" err="1" smtClean="0"/>
                        <a:t>MaChaine</a:t>
                      </a:r>
                      <a:r>
                        <a:rPr lang="fr-FR" i="1" dirty="0" smtClean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i="1" dirty="0" smtClean="0"/>
                        <a:t>${variable}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i="1" dirty="0" smtClean="0"/>
                        <a:t>Affiche</a:t>
                      </a:r>
                      <a:r>
                        <a:rPr lang="fr-FR" i="1" baseline="0" dirty="0" smtClean="0"/>
                        <a:t> la variable</a:t>
                      </a:r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${variable:2}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Déma</a:t>
                      </a:r>
                      <a:r>
                        <a:rPr lang="fr-FR" baseline="0" dirty="0" smtClean="0"/>
                        <a:t>rre la chaîne à partir de l’offset 2 (affichera : « Chaine »)</a:t>
                      </a:r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${variable: -4}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Démarre la chaîne par la fin (4</a:t>
                      </a:r>
                      <a:r>
                        <a:rPr lang="fr-FR" i="0" baseline="0" dirty="0" smtClean="0"/>
                        <a:t> derniers caractères </a:t>
                      </a:r>
                      <a:r>
                        <a:rPr lang="fr-FR" i="0" dirty="0" smtClean="0"/>
                        <a:t>: « aine »)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${variable:2:3}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Affichera</a:t>
                      </a:r>
                      <a:r>
                        <a:rPr lang="fr-FR" baseline="0" dirty="0" smtClean="0"/>
                        <a:t> 3 caractères à partir de l’offset 2 (« </a:t>
                      </a:r>
                      <a:r>
                        <a:rPr lang="fr-FR" baseline="0" dirty="0" err="1" smtClean="0"/>
                        <a:t>Cha</a:t>
                      </a:r>
                      <a:r>
                        <a:rPr lang="fr-FR" baseline="0" dirty="0" smtClean="0"/>
                        <a:t> »)</a:t>
                      </a:r>
                      <a:endParaRPr lang="fr-FR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${variable: -4:3}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Affichera</a:t>
                      </a:r>
                      <a:r>
                        <a:rPr lang="fr-FR" baseline="0" dirty="0" smtClean="0"/>
                        <a:t> 3 caractères à partir de l’offset -4 (« </a:t>
                      </a:r>
                      <a:r>
                        <a:rPr lang="fr-FR" baseline="0" dirty="0" err="1" smtClean="0"/>
                        <a:t>ain</a:t>
                      </a:r>
                      <a:r>
                        <a:rPr lang="fr-FR" baseline="0" dirty="0" smtClean="0"/>
                        <a:t> »)</a:t>
                      </a:r>
                      <a:endParaRPr lang="fr-FR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${variable^^}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Affiche le contenu de la variable en « </a:t>
                      </a:r>
                      <a:r>
                        <a:rPr lang="fr-FR" dirty="0" err="1" smtClean="0"/>
                        <a:t>uppercase</a:t>
                      </a:r>
                      <a:r>
                        <a:rPr lang="fr-FR" dirty="0" smtClean="0"/>
                        <a:t> » (majuscules)</a:t>
                      </a:r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${variable,,}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Affiche le contenu de la variable en « </a:t>
                      </a:r>
                      <a:r>
                        <a:rPr lang="fr-FR" dirty="0" err="1" smtClean="0"/>
                        <a:t>lowercase</a:t>
                      </a:r>
                      <a:r>
                        <a:rPr lang="fr-FR" dirty="0" smtClean="0"/>
                        <a:t> » (minuscules)</a:t>
                      </a:r>
                      <a:endParaRPr lang="fr-FR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${variable^^a}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Transforme tous les ‘a’ en ‘A’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${</a:t>
                      </a:r>
                      <a:r>
                        <a:rPr lang="fr-FR" i="1" dirty="0" err="1" smtClean="0"/>
                        <a:t>variable,M</a:t>
                      </a:r>
                      <a:r>
                        <a:rPr lang="fr-FR" i="1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Transforme le premier ‘M’ en ‘m’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2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Spécificités de </a:t>
            </a:r>
            <a:r>
              <a:rPr lang="fr-FR" dirty="0" err="1" smtClean="0"/>
              <a:t>Bash</a:t>
            </a:r>
            <a:r>
              <a:rPr lang="fr-FR" dirty="0" smtClean="0"/>
              <a:t> : </a:t>
            </a:r>
            <a:r>
              <a:rPr lang="fr-FR" dirty="0" err="1" smtClean="0"/>
              <a:t>substrings</a:t>
            </a:r>
            <a:r>
              <a:rPr lang="fr-FR" dirty="0" smtClean="0"/>
              <a:t> et case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68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VAR=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MaChaine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'${VAR:2} : '${VAR:2}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'${VAR:2:3} : '${VAR:2:3}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'${VAR: -4} : '${VAR: -4}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'${VAR: -4:3} : '${VAR: -4:3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VAR^^}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'${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VAR^^}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'${VAR,,} : '${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VAR,,}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'${VAR,M} : '${VAR,M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'${VAR^^a} : '${VAR^^a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Spécificités de </a:t>
            </a:r>
            <a:r>
              <a:rPr lang="fr-FR" dirty="0" err="1" smtClean="0"/>
              <a:t>Bash</a:t>
            </a:r>
            <a:r>
              <a:rPr lang="fr-FR" dirty="0" smtClean="0"/>
              <a:t> : pattern </a:t>
            </a:r>
            <a:r>
              <a:rPr lang="fr-FR" dirty="0" err="1" smtClean="0"/>
              <a:t>matching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${variable/pattern/replace}</a:t>
            </a:r>
          </a:p>
          <a:p>
            <a:endParaRPr lang="fr-FR" dirty="0"/>
          </a:p>
          <a:p>
            <a:r>
              <a:rPr lang="fr-FR" dirty="0" smtClean="0"/>
              <a:t>On cherche un « pattern » dans la ${variable}, et s’il existe, on le remplace par « replace »</a:t>
            </a:r>
          </a:p>
          <a:p>
            <a:pPr lvl="1"/>
            <a:r>
              <a:rPr lang="fr-FR" dirty="0" smtClean="0"/>
              <a:t>Une seule fois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Si pattern démarre par :</a:t>
            </a:r>
          </a:p>
          <a:p>
            <a:pPr lvl="1"/>
            <a:r>
              <a:rPr lang="fr-FR" dirty="0" smtClean="0"/>
              <a:t>/ : on remplace autant de fois que nécessaire le pattern</a:t>
            </a:r>
          </a:p>
          <a:p>
            <a:pPr lvl="1"/>
            <a:r>
              <a:rPr lang="fr-FR" dirty="0" smtClean="0"/>
              <a:t># : on cherche uniquement à partir du début de la variable</a:t>
            </a:r>
          </a:p>
          <a:p>
            <a:pPr lvl="1"/>
            <a:r>
              <a:rPr lang="fr-FR" dirty="0" smtClean="0"/>
              <a:t>% : on chercher uniquement à partir de la fin de la variable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711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Les Systèmes d’Exploitation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77316"/>
            <a:ext cx="8568952" cy="4932004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50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Spécificités de </a:t>
            </a:r>
            <a:r>
              <a:rPr lang="fr-FR" dirty="0" err="1" smtClean="0"/>
              <a:t>Bash</a:t>
            </a:r>
            <a:r>
              <a:rPr lang="fr-FR" dirty="0" smtClean="0"/>
              <a:t> : pattern </a:t>
            </a:r>
            <a:r>
              <a:rPr lang="fr-FR" dirty="0" err="1" smtClean="0"/>
              <a:t>matching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MaChaine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echo '${VAR/"C"/"S"} : ' ${VAR/"C"/"S"}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'${VAR/a/i} : ' ${VAR/a/i}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'${VAR//a/i} : ' ${VAR//a/i}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'${VAR/#C/S} : ' ${VAR/#C/S}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'${VAR/#M/L} : ' ${VAR/#M/L}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echo '${VAR/#Ma/Lo} : ' ${VAR/#Ma/Lo}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'${VAR/%C/S} : ' ${VAR/%C/S}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echo '${VAR/%e/o} : ' ${VAR/%e/o}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'${VAR/%ne/po} : ' ${VAR/%ne/po}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40071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</a:t>
            </a:r>
            <a:r>
              <a:rPr lang="fr-FR" dirty="0" smtClean="0"/>
              <a:t>: guillemets/</a:t>
            </a:r>
            <a:r>
              <a:rPr lang="fr-FR" dirty="0" err="1" smtClean="0"/>
              <a:t>quotes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0912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Double </a:t>
            </a:r>
            <a:r>
              <a:rPr lang="fr-FR" dirty="0" err="1" smtClean="0"/>
              <a:t>quote</a:t>
            </a:r>
            <a:r>
              <a:rPr lang="fr-FR" dirty="0" smtClean="0"/>
              <a:t> :		</a:t>
            </a:r>
            <a:r>
              <a:rPr lang="fr-FR" dirty="0" smtClean="0">
                <a:cs typeface="Courier New" panose="02070309020205020404" pitchFamily="49" charset="0"/>
              </a:rPr>
              <a:t>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(touche 3)</a:t>
            </a:r>
          </a:p>
          <a:p>
            <a:pPr lvl="1">
              <a:lnSpc>
                <a:spcPct val="120000"/>
              </a:lnSpc>
            </a:pPr>
            <a:r>
              <a:rPr lang="fr-FR" sz="2600" dirty="0" smtClean="0"/>
              <a:t>Contient du texte et des variables remplacées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600" dirty="0" smtClean="0">
                <a:cs typeface="Courier New" panose="02070309020205020404" pitchFamily="49" charset="0"/>
              </a:rPr>
              <a:t>"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Coucou $nom !</a:t>
            </a:r>
            <a:r>
              <a:rPr lang="fr-FR" sz="2600" dirty="0" smtClean="0">
                <a:cs typeface="Courier New" panose="02070309020205020404" pitchFamily="49" charset="0"/>
              </a:rPr>
              <a:t>" </a:t>
            </a:r>
            <a:r>
              <a:rPr lang="fr-FR" sz="2600" dirty="0" smtClean="0"/>
              <a:t>	=&gt;	</a:t>
            </a:r>
            <a:r>
              <a:rPr lang="fr-FR" sz="2600" dirty="0" smtClean="0">
                <a:cs typeface="Courier New" panose="02070309020205020404" pitchFamily="49" charset="0"/>
              </a:rPr>
              <a:t> "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Coucou BOISSIER !</a:t>
            </a:r>
            <a:r>
              <a:rPr lang="fr-FR" sz="2600" dirty="0" smtClean="0">
                <a:cs typeface="Courier New" panose="02070309020205020404" pitchFamily="49" charset="0"/>
              </a:rPr>
              <a:t>"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  <a:p>
            <a:r>
              <a:rPr lang="fr-FR" dirty="0" smtClean="0"/>
              <a:t>Simple </a:t>
            </a:r>
            <a:r>
              <a:rPr lang="fr-FR" dirty="0" err="1" smtClean="0"/>
              <a:t>quote</a:t>
            </a:r>
            <a:r>
              <a:rPr lang="fr-FR" dirty="0" smtClean="0"/>
              <a:t> :	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(touche 4)</a:t>
            </a:r>
          </a:p>
          <a:p>
            <a:pPr lvl="1">
              <a:lnSpc>
                <a:spcPct val="120000"/>
              </a:lnSpc>
            </a:pPr>
            <a:r>
              <a:rPr lang="fr-FR" sz="2600" dirty="0" smtClean="0"/>
              <a:t>Contient du texte et des variables « non » remplacées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'Coucou 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$nom !'</a:t>
            </a:r>
            <a:r>
              <a:rPr lang="fr-FR" sz="2600" dirty="0" smtClean="0"/>
              <a:t>	=&gt;	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'Coucou 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$nom !'</a:t>
            </a:r>
          </a:p>
          <a:p>
            <a:endParaRPr lang="fr-FR" dirty="0"/>
          </a:p>
          <a:p>
            <a:r>
              <a:rPr lang="fr-FR" dirty="0" smtClean="0"/>
              <a:t>Back </a:t>
            </a:r>
            <a:r>
              <a:rPr lang="fr-FR" dirty="0" err="1" smtClean="0"/>
              <a:t>quote</a:t>
            </a:r>
            <a:r>
              <a:rPr lang="fr-FR" dirty="0" smtClean="0"/>
              <a:t> :	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	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AltGr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+ 7)</a:t>
            </a:r>
          </a:p>
          <a:p>
            <a:pPr lvl="1">
              <a:lnSpc>
                <a:spcPct val="120000"/>
              </a:lnSpc>
            </a:pPr>
            <a:r>
              <a:rPr lang="fr-FR" sz="2600" dirty="0" smtClean="0"/>
              <a:t>Contient une commande qui sera exécutée dans un sous </a:t>
            </a:r>
            <a:r>
              <a:rPr lang="fr-FR" sz="2600" dirty="0" err="1" smtClean="0"/>
              <a:t>shell</a:t>
            </a:r>
            <a:r>
              <a:rPr lang="fr-FR" sz="3000" dirty="0" smtClean="0"/>
              <a:t/>
            </a:r>
            <a:br>
              <a:rPr lang="fr-FR" sz="3000" dirty="0" smtClean="0"/>
            </a:b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fr-FR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-a`</a:t>
            </a:r>
            <a:r>
              <a:rPr lang="fr-FR" sz="2600" dirty="0" smtClean="0"/>
              <a:t>	=&gt;	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	..	file1"</a:t>
            </a:r>
            <a:endParaRPr lang="fr-F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71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5076056" y="13407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(sur AZERTY :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7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</a:t>
            </a:r>
            <a:r>
              <a:rPr lang="fr-FR" dirty="0" smtClean="0"/>
              <a:t>: guillemets/</a:t>
            </a:r>
            <a:r>
              <a:rPr lang="fr-FR" dirty="0" err="1" smtClean="0"/>
              <a:t>quotes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09120"/>
          </a:xfrm>
        </p:spPr>
        <p:txBody>
          <a:bodyPr>
            <a:normAutofit/>
          </a:bodyPr>
          <a:lstStyle/>
          <a:p>
            <a:r>
              <a:rPr lang="fr-FR" sz="2600" dirty="0" smtClean="0">
                <a:cs typeface="Courier New" panose="02070309020205020404" pitchFamily="49" charset="0"/>
              </a:rPr>
              <a:t>Variables imbriquées et parenthèses</a:t>
            </a:r>
            <a:endParaRPr lang="fr-FR" sz="2200" dirty="0" smtClean="0">
              <a:cs typeface="Courier New" panose="02070309020205020404" pitchFamily="49" charset="0"/>
            </a:endParaRPr>
          </a:p>
          <a:p>
            <a:endParaRPr lang="fr-FR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NOM="BOISSIER"</a:t>
            </a:r>
          </a:p>
          <a:p>
            <a:pPr marL="0" indent="0">
              <a:buNone/>
            </a:pPr>
            <a:endParaRPr lang="fr-FR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VAR=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Coucou ${NOM}"</a:t>
            </a:r>
          </a:p>
          <a:p>
            <a:pPr marL="0" indent="0">
              <a:buNone/>
            </a:pPr>
            <a:r>
              <a:rPr lang="fr-FR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${VAR}</a:t>
            </a:r>
          </a:p>
          <a:p>
            <a:pPr marL="0" indent="0">
              <a:buNone/>
            </a:pPr>
            <a:endParaRPr lang="fr-FR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VAR=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Coucou 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${NOM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</a:p>
          <a:p>
            <a:pPr marL="0" indent="0"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${VAR}</a:t>
            </a:r>
          </a:p>
          <a:p>
            <a:pPr marL="0" indent="0">
              <a:buNone/>
            </a:pPr>
            <a:endParaRPr lang="fr-F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68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</a:t>
            </a:r>
            <a:r>
              <a:rPr lang="fr-FR" dirty="0" smtClean="0"/>
              <a:t>: guillemets/</a:t>
            </a:r>
            <a:r>
              <a:rPr lang="fr-FR" dirty="0" err="1" smtClean="0"/>
              <a:t>quotes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09120"/>
          </a:xfrm>
        </p:spPr>
        <p:txBody>
          <a:bodyPr>
            <a:normAutofit/>
          </a:bodyPr>
          <a:lstStyle/>
          <a:p>
            <a:r>
              <a:rPr lang="fr-FR" sz="2600" dirty="0" smtClean="0">
                <a:cs typeface="Courier New" panose="02070309020205020404" pitchFamily="49" charset="0"/>
              </a:rPr>
              <a:t>Inclusion des guillemets dans un texte :</a:t>
            </a:r>
          </a:p>
          <a:p>
            <a:pPr lvl="1"/>
            <a:r>
              <a:rPr lang="fr-FR" sz="2200" dirty="0" smtClean="0">
                <a:cs typeface="Courier New" panose="02070309020205020404" pitchFamily="49" charset="0"/>
              </a:rPr>
              <a:t>on échappe avec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 </a:t>
            </a:r>
            <a:r>
              <a:rPr lang="fr-FR" sz="2200" dirty="0" smtClean="0">
                <a:cs typeface="Courier New" panose="02070309020205020404" pitchFamily="49" charset="0"/>
              </a:rPr>
              <a:t>, ou on change de guillemets</a:t>
            </a:r>
          </a:p>
          <a:p>
            <a:pPr lvl="1"/>
            <a:r>
              <a:rPr lang="fr-FR" sz="2200" dirty="0" smtClean="0">
                <a:cs typeface="Courier New" panose="02070309020205020404" pitchFamily="49" charset="0"/>
              </a:rPr>
              <a:t>Impossible d’inclure des guillemets « simple » dans des guillemets simples (ils annulent déjà toute interprétation du contenu)</a:t>
            </a:r>
          </a:p>
          <a:p>
            <a:endParaRPr lang="fr-FR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1 : \" ."</a:t>
            </a:r>
          </a:p>
          <a:p>
            <a:pPr marL="0" indent="0"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1 : ' ."</a:t>
            </a:r>
          </a:p>
          <a:p>
            <a:pPr marL="0" indent="0">
              <a:buNone/>
            </a:pPr>
            <a:endParaRPr lang="fr-F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'Test 2 : '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fr-FR" sz="2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.'</a:t>
            </a:r>
          </a:p>
          <a:p>
            <a:pPr marL="0" indent="0"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'Test 2 : " .'</a:t>
            </a:r>
          </a:p>
          <a:p>
            <a:pPr marL="0" indent="0">
              <a:buNone/>
            </a:pPr>
            <a:endParaRPr lang="fr-F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0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</a:t>
            </a:r>
            <a:r>
              <a:rPr lang="fr-FR" dirty="0" smtClean="0"/>
              <a:t>: échappement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09120"/>
          </a:xfrm>
        </p:spPr>
        <p:txBody>
          <a:bodyPr>
            <a:normAutofit/>
          </a:bodyPr>
          <a:lstStyle/>
          <a:p>
            <a:r>
              <a:rPr lang="fr-FR" sz="2600" dirty="0" smtClean="0">
                <a:cs typeface="Courier New" panose="02070309020205020404" pitchFamily="49" charset="0"/>
              </a:rPr>
              <a:t>Pour afficher certains caractères :</a:t>
            </a:r>
          </a:p>
          <a:p>
            <a:pPr lvl="1"/>
            <a:r>
              <a:rPr lang="fr-FR" sz="2200" dirty="0" smtClean="0">
                <a:cs typeface="Courier New" panose="02070309020205020404" pitchFamily="49" charset="0"/>
              </a:rPr>
              <a:t>on échappe avec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lvl="1"/>
            <a:r>
              <a:rPr lang="fr-FR" sz="2200" dirty="0" smtClean="0">
                <a:cs typeface="Courier New" panose="02070309020205020404" pitchFamily="49" charset="0"/>
              </a:rPr>
              <a:t>on utilise des simples </a:t>
            </a:r>
            <a:r>
              <a:rPr lang="fr-FR" sz="2200" dirty="0" err="1" smtClean="0">
                <a:cs typeface="Courier New" panose="02070309020205020404" pitchFamily="49" charset="0"/>
              </a:rPr>
              <a:t>quotes</a:t>
            </a:r>
            <a:endParaRPr lang="fr-FR" sz="22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"Test : \\"</a:t>
            </a:r>
            <a:endParaRPr lang="fr-F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74</a:t>
            </a:fld>
            <a:endParaRPr lang="fr-BE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21735"/>
              </p:ext>
            </p:extLst>
          </p:nvPr>
        </p:nvGraphicFramePr>
        <p:xfrm>
          <a:off x="251519" y="3138894"/>
          <a:ext cx="8640960" cy="216231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8192"/>
                <a:gridCol w="1728192"/>
                <a:gridCol w="1728192"/>
                <a:gridCol w="1728192"/>
                <a:gridCol w="1728192"/>
              </a:tblGrid>
              <a:tr h="43204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\\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\$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\n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\r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\t</a:t>
                      </a:r>
                      <a:endParaRPr lang="fr-FR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Backslash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Symbole $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Retour à la ligne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Retour chariot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Tabulation horizontale</a:t>
                      </a:r>
                    </a:p>
                  </a:txBody>
                  <a:tcPr anchor="ctr"/>
                </a:tc>
              </a:tr>
              <a:tr h="4421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\v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\a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\b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\f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42198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Tabulation verticale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bell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Backspace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« </a:t>
                      </a:r>
                      <a:r>
                        <a:rPr lang="fr-FR" dirty="0" err="1" smtClean="0"/>
                        <a:t>Form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feed</a:t>
                      </a:r>
                      <a:r>
                        <a:rPr lang="fr-FR" dirty="0" smtClean="0"/>
                        <a:t> 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</a:t>
            </a:r>
            <a:r>
              <a:rPr lang="fr-FR" dirty="0" smtClean="0"/>
              <a:t>: fonctions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de fonctions proche du C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r>
              <a:rPr lang="fr-FR" dirty="0" smtClean="0"/>
              <a:t>Attention : 	exit quitte le script</a:t>
            </a:r>
            <a:br>
              <a:rPr lang="fr-FR" dirty="0" smtClean="0"/>
            </a:br>
            <a:r>
              <a:rPr lang="fr-FR" dirty="0" smtClean="0"/>
              <a:t>			return quitte la fonction ($?)</a:t>
            </a:r>
          </a:p>
          <a:p>
            <a:r>
              <a:rPr lang="fr-FR" dirty="0" smtClean="0"/>
              <a:t>Pas de déclaration de paramètre explicite</a:t>
            </a:r>
          </a:p>
          <a:p>
            <a:r>
              <a:rPr lang="fr-FR" dirty="0" smtClean="0"/>
              <a:t>Accès aux paramètres par $1, $2, …</a:t>
            </a:r>
          </a:p>
          <a:p>
            <a:pPr lvl="1"/>
            <a:r>
              <a:rPr lang="fr-FR" dirty="0" smtClean="0"/>
              <a:t>$0 reste le nom du 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9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</a:t>
            </a:r>
            <a:r>
              <a:rPr lang="fr-FR" dirty="0" smtClean="0"/>
              <a:t>: fonctions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ajouter() {</a:t>
            </a:r>
          </a:p>
          <a:p>
            <a:pPr marL="0" indent="0">
              <a:buNone/>
            </a:pP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VAR=$(( $1 + $2 ))</a:t>
            </a:r>
          </a:p>
          <a:p>
            <a:pPr marL="0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$VAR</a:t>
            </a:r>
          </a:p>
          <a:p>
            <a:pPr marL="0" indent="0">
              <a:buNone/>
            </a:pP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ajouter 3 2</a:t>
            </a:r>
          </a:p>
          <a:p>
            <a:pPr marL="0" indent="0">
              <a:buNone/>
            </a:pP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RES=$?</a:t>
            </a:r>
          </a:p>
          <a:p>
            <a:pPr marL="0" indent="0">
              <a:buNone/>
            </a:pP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ajouter()</a:t>
            </a:r>
          </a:p>
          <a:p>
            <a:pPr marL="0" indent="0">
              <a:buNone/>
            </a:pP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VAR=$(( $1 + $2 ))</a:t>
            </a:r>
          </a:p>
          <a:p>
            <a:pPr marL="0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$VAR</a:t>
            </a:r>
          </a:p>
          <a:p>
            <a:pPr marL="0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ajouter 3 2</a:t>
            </a:r>
          </a:p>
          <a:p>
            <a:pPr marL="0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RES=$?</a:t>
            </a:r>
          </a:p>
          <a:p>
            <a:pPr marL="0" indent="0">
              <a:buNone/>
            </a:pP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76</a:t>
            </a:fld>
            <a:endParaRPr lang="fr-BE"/>
          </a:p>
        </p:txBody>
      </p:sp>
      <p:cxnSp>
        <p:nvCxnSpPr>
          <p:cNvPr id="9" name="Connecteur droit 8"/>
          <p:cNvCxnSpPr/>
          <p:nvPr/>
        </p:nvCxnSpPr>
        <p:spPr>
          <a:xfrm>
            <a:off x="4499992" y="2132856"/>
            <a:ext cx="0" cy="3744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strings &amp; fonctions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23528" y="1600200"/>
            <a:ext cx="8579296" cy="4853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#! /bin/sh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reqsubstr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="$1"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="$@"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 -z "${string##*$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reqsubstr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*}" ] 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"String '$string'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reqsubstr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'.";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"String '$string'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doesn't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reqsubstr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'."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"a" "Ma Chaine"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"b c d" "Ma Chaine"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3500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</a:t>
            </a:r>
            <a:r>
              <a:rPr lang="fr-FR" dirty="0" smtClean="0"/>
              <a:t>: source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source : lit un script dans le </a:t>
            </a:r>
            <a:r>
              <a:rPr lang="fr-FR" dirty="0" err="1" smtClean="0"/>
              <a:t>shell</a:t>
            </a:r>
            <a:r>
              <a:rPr lang="fr-FR" dirty="0" smtClean="0"/>
              <a:t> courant et l’exécute (similaire à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 script.sh</a:t>
            </a:r>
            <a:r>
              <a:rPr lang="fr-FR" dirty="0" smtClean="0"/>
              <a:t>, mais sans ouvrir de sous-</a:t>
            </a:r>
            <a:r>
              <a:rPr lang="fr-FR" dirty="0" err="1" smtClean="0"/>
              <a:t>shell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script.sh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autre_script.sh arg1 arg2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90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Shell </a:t>
            </a:r>
            <a:r>
              <a:rPr lang="fr-FR" dirty="0" smtClean="0"/>
              <a:t>: </a:t>
            </a:r>
            <a:r>
              <a:rPr lang="fr-FR" dirty="0" err="1" smtClean="0"/>
              <a:t>eval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eval</a:t>
            </a:r>
            <a:r>
              <a:rPr lang="fr-FR" dirty="0" smtClean="0"/>
              <a:t> : exécute une commande précédemment construite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cmd=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$cmd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var=</a:t>
            </a:r>
            <a:r>
              <a:rPr lang="fr-FR" dirty="0"/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smtClean="0"/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$cmd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$var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 smtClean="0"/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/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$var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20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Les Systèmes d’Exploitation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02888"/>
            <a:ext cx="9093541" cy="490643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82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</a:t>
            </a:r>
            <a:r>
              <a:rPr lang="fr-FR" dirty="0" err="1" smtClean="0"/>
              <a:t>Globbing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Globbing</a:t>
            </a:r>
            <a:r>
              <a:rPr lang="fr-FR" dirty="0" smtClean="0"/>
              <a:t>, similaire aux </a:t>
            </a:r>
            <a:r>
              <a:rPr lang="fr-FR" dirty="0" err="1" smtClean="0"/>
              <a:t>RegExp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80</a:t>
            </a:fld>
            <a:endParaRPr lang="fr-BE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61686"/>
              </p:ext>
            </p:extLst>
          </p:nvPr>
        </p:nvGraphicFramePr>
        <p:xfrm>
          <a:off x="72008" y="2492897"/>
          <a:ext cx="8964488" cy="3744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826"/>
                <a:gridCol w="5915662"/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?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 caractère</a:t>
                      </a:r>
                      <a:endParaRPr lang="fr-FR" sz="2800" dirty="0"/>
                    </a:p>
                  </a:txBody>
                  <a:tcPr anchor="ctr"/>
                </a:tc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*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 ou n</a:t>
                      </a:r>
                      <a:r>
                        <a:rPr lang="fr-FR" sz="2800" baseline="0" dirty="0" smtClean="0"/>
                        <a:t> caractères</a:t>
                      </a:r>
                      <a:endParaRPr lang="fr-FR" sz="2800" dirty="0"/>
                    </a:p>
                  </a:txBody>
                  <a:tcPr anchor="ctr"/>
                </a:tc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[</a:t>
                      </a:r>
                      <a:r>
                        <a:rPr lang="fr-FR" sz="2800" dirty="0" err="1" smtClean="0"/>
                        <a:t>aeiouy</a:t>
                      </a:r>
                      <a:r>
                        <a:rPr lang="fr-FR" sz="2800" dirty="0" smtClean="0"/>
                        <a:t>]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 seul caractère parmi la liste</a:t>
                      </a:r>
                      <a:endParaRPr lang="fr-FR" sz="2800" dirty="0"/>
                    </a:p>
                  </a:txBody>
                  <a:tcPr anchor="ctr"/>
                </a:tc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[m-z]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 caractère compris entre m et z</a:t>
                      </a:r>
                      <a:endParaRPr lang="fr-FR" sz="2800" dirty="0"/>
                    </a:p>
                  </a:txBody>
                  <a:tcPr anchor="ctr"/>
                </a:tc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[^ACTG]</a:t>
                      </a:r>
                      <a:r>
                        <a:rPr lang="fr-FR" sz="2800" baseline="0" dirty="0" smtClean="0"/>
                        <a:t> ou [!ACTG]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 caractère</a:t>
                      </a:r>
                      <a:r>
                        <a:rPr lang="fr-FR" sz="2800" baseline="0" dirty="0" smtClean="0"/>
                        <a:t> différent de ceux de la liste</a:t>
                      </a:r>
                      <a:endParaRPr lang="fr-FR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0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Shell : </a:t>
            </a:r>
            <a:r>
              <a:rPr lang="fr-FR" dirty="0" err="1" smtClean="0"/>
              <a:t>Globbing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Globbing</a:t>
            </a:r>
            <a:r>
              <a:rPr lang="fr-FR" dirty="0" smtClean="0"/>
              <a:t>, similaire aux </a:t>
            </a:r>
            <a:r>
              <a:rPr lang="fr-FR" dirty="0" err="1" smtClean="0"/>
              <a:t>RegExp</a:t>
            </a:r>
            <a:r>
              <a:rPr lang="fr-FR" dirty="0" smtClean="0"/>
              <a:t>…</a:t>
            </a:r>
          </a:p>
          <a:p>
            <a:endParaRPr lang="fr-FR" dirty="0"/>
          </a:p>
          <a:p>
            <a:r>
              <a:rPr lang="fr-FR" dirty="0" smtClean="0"/>
              <a:t>Énumère les fichiers ou dossiers correspondants à l’expression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/[a-e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]??	# 3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caracteres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 /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bin 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h*e		# 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caracteres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# /home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4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Qu’est-ce qui différencie un programme que j’exécute d’un programme exécuté par quelqu’un d’autre sur la même machine au même moment ?</a:t>
            </a:r>
          </a:p>
          <a:p>
            <a:pPr marL="0" indent="0" algn="ctr">
              <a:buNone/>
            </a:pPr>
            <a:endParaRPr lang="fr-FR" dirty="0"/>
          </a:p>
          <a:p>
            <a:pPr algn="ctr"/>
            <a:r>
              <a:rPr lang="fr-FR" dirty="0" smtClean="0"/>
              <a:t>Le PID…</a:t>
            </a:r>
          </a:p>
          <a:p>
            <a:pPr algn="ctr"/>
            <a:r>
              <a:rPr lang="fr-FR" dirty="0" smtClean="0"/>
              <a:t>L’utilisateur/UID…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87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fr-FR" dirty="0" smtClean="0"/>
              <a:t>L’OS différencie les sessions avec divers ID</a:t>
            </a:r>
          </a:p>
          <a:p>
            <a:pPr lvl="1"/>
            <a:r>
              <a:rPr lang="fr-FR" dirty="0" smtClean="0"/>
              <a:t>Ex: UID et PID ont des valeurs uniques</a:t>
            </a:r>
          </a:p>
          <a:p>
            <a:pPr lvl="1"/>
            <a:endParaRPr lang="fr-FR" dirty="0"/>
          </a:p>
          <a:p>
            <a:r>
              <a:rPr lang="fr-FR" dirty="0" smtClean="0"/>
              <a:t>Toutes ces variables à valeurs « uniques » forment : l’environnement</a:t>
            </a:r>
          </a:p>
          <a:p>
            <a:endParaRPr lang="fr-FR" dirty="0"/>
          </a:p>
          <a:p>
            <a:r>
              <a:rPr lang="fr-FR" dirty="0" smtClean="0"/>
              <a:t>Chaque utilisateur peut connaitre son environnement avec les commandes :</a:t>
            </a:r>
            <a:br>
              <a:rPr lang="fr-FR" dirty="0" smtClean="0"/>
            </a:b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fr-FR" dirty="0" smtClean="0"/>
              <a:t> ou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13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Environnement : Variables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84</a:t>
            </a:fld>
            <a:endParaRPr lang="fr-BE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Pour définir une variable d’environnement :</a:t>
            </a:r>
          </a:p>
          <a:p>
            <a:pPr lvl="1"/>
            <a:r>
              <a:rPr lang="fr-FR" dirty="0" smtClean="0"/>
              <a:t>Famille </a:t>
            </a:r>
            <a:r>
              <a:rPr lang="fr-FR" dirty="0" err="1" smtClean="0"/>
              <a:t>bourne</a:t>
            </a:r>
            <a:r>
              <a:rPr lang="fr-FR" dirty="0" smtClean="0"/>
              <a:t> </a:t>
            </a:r>
            <a:r>
              <a:rPr lang="fr-FR" dirty="0" err="1" smtClean="0"/>
              <a:t>shell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MaVariable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="valeur"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MaVariable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  <a:p>
            <a:pPr lvl="1"/>
            <a:r>
              <a:rPr lang="fr-FR" dirty="0" smtClean="0"/>
              <a:t>Famille </a:t>
            </a:r>
            <a:r>
              <a:rPr lang="fr-FR" dirty="0" err="1" smtClean="0"/>
              <a:t>Csh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setenv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MaVariable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"valeur"  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unsetenv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MaVariable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  <a:p>
            <a:pPr lvl="1"/>
            <a:r>
              <a:rPr lang="fr-FR" dirty="0" smtClean="0"/>
              <a:t>En C :</a:t>
            </a:r>
            <a:br>
              <a:rPr lang="fr-FR" dirty="0" smtClean="0"/>
            </a:br>
            <a:r>
              <a:rPr lang="fr-FR" dirty="0" smtClean="0"/>
              <a:t>man </a:t>
            </a:r>
            <a:r>
              <a:rPr lang="fr-FR" dirty="0" err="1" smtClean="0"/>
              <a:t>setenv</a:t>
            </a:r>
            <a:r>
              <a:rPr lang="fr-FR" dirty="0" smtClean="0"/>
              <a:t>(3) </a:t>
            </a:r>
            <a:r>
              <a:rPr lang="fr-FR" dirty="0" err="1" smtClean="0"/>
              <a:t>getenv</a:t>
            </a:r>
            <a:r>
              <a:rPr lang="fr-FR" dirty="0" smtClean="0"/>
              <a:t>(3) </a:t>
            </a:r>
            <a:r>
              <a:rPr lang="fr-FR" dirty="0" err="1" smtClean="0"/>
              <a:t>unsetenv</a:t>
            </a:r>
            <a:r>
              <a:rPr lang="fr-FR" dirty="0" smtClean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819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Environnement : Variables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85</a:t>
            </a:fld>
            <a:endParaRPr lang="fr-BE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Multiples variables d’environnement existantes :</a:t>
            </a:r>
          </a:p>
          <a:p>
            <a:pPr marL="0" indent="0">
              <a:buNone/>
            </a:pPr>
            <a:r>
              <a:rPr lang="fr-FR" dirty="0" smtClean="0"/>
              <a:t>Prompt : PS1, PS2, PS3, PS4</a:t>
            </a:r>
          </a:p>
          <a:p>
            <a:pPr marL="0" indent="0">
              <a:buNone/>
            </a:pPr>
            <a:r>
              <a:rPr lang="fr-FR" dirty="0" smtClean="0"/>
              <a:t>PATH, HOME, USER, PWD, HOSTNAME, LANG, EDITOR, SHELL, SHLVL, …</a:t>
            </a:r>
          </a:p>
        </p:txBody>
      </p:sp>
    </p:spTree>
    <p:extLst>
      <p:ext uri="{BB962C8B-B14F-4D97-AF65-F5344CB8AC3E}">
        <p14:creationId xmlns:p14="http://schemas.microsoft.com/office/powerpoint/2010/main" val="12614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Environnement : IFS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86</a:t>
            </a:fld>
            <a:endParaRPr lang="fr-BE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IFS : </a:t>
            </a:r>
            <a:r>
              <a:rPr lang="fr-FR" dirty="0" err="1" smtClean="0"/>
              <a:t>Internal</a:t>
            </a:r>
            <a:r>
              <a:rPr lang="fr-FR" dirty="0" smtClean="0"/>
              <a:t> Field </a:t>
            </a:r>
            <a:r>
              <a:rPr lang="fr-FR" dirty="0" err="1" smtClean="0"/>
              <a:t>Separator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Séparateur de « paramètres »</a:t>
            </a:r>
          </a:p>
          <a:p>
            <a:pPr lvl="1"/>
            <a:r>
              <a:rPr lang="fr-FR" dirty="0" smtClean="0"/>
              <a:t>Comment détecter le 1</a:t>
            </a:r>
            <a:r>
              <a:rPr lang="fr-FR" baseline="30000" dirty="0" smtClean="0"/>
              <a:t>er</a:t>
            </a:r>
            <a:r>
              <a:rPr lang="fr-FR" dirty="0" smtClean="0"/>
              <a:t>, 2</a:t>
            </a:r>
            <a:r>
              <a:rPr lang="fr-FR" baseline="30000" dirty="0" smtClean="0"/>
              <a:t>e</a:t>
            </a:r>
            <a:r>
              <a:rPr lang="fr-FR" dirty="0" smtClean="0"/>
              <a:t>, 3</a:t>
            </a:r>
            <a:r>
              <a:rPr lang="fr-FR" baseline="30000" dirty="0" smtClean="0"/>
              <a:t>e</a:t>
            </a:r>
            <a:r>
              <a:rPr lang="fr-FR" dirty="0" smtClean="0"/>
              <a:t>, … paramètres ?</a:t>
            </a:r>
          </a:p>
          <a:p>
            <a:pPr lvl="1"/>
            <a:r>
              <a:rPr lang="fr-FR" dirty="0" smtClean="0"/>
              <a:t>Par les espaces entre les mots…</a:t>
            </a:r>
          </a:p>
          <a:p>
            <a:pPr lvl="1"/>
            <a:r>
              <a:rPr lang="fr-FR" dirty="0" smtClean="0"/>
              <a:t>…ou les tabulations.</a:t>
            </a:r>
          </a:p>
          <a:p>
            <a:endParaRPr lang="fr-FR" dirty="0"/>
          </a:p>
          <a:p>
            <a:r>
              <a:rPr lang="fr-FR" dirty="0" smtClean="0"/>
              <a:t>Liste des caractères d’espacement dans la variable IFS</a:t>
            </a:r>
          </a:p>
          <a:p>
            <a:pPr lvl="1"/>
            <a:r>
              <a:rPr lang="fr-FR" dirty="0" smtClean="0"/>
              <a:t>Par défaut : &lt;</a:t>
            </a:r>
            <a:r>
              <a:rPr lang="fr-FR" dirty="0" err="1" smtClean="0"/>
              <a:t>space</a:t>
            </a:r>
            <a:r>
              <a:rPr lang="fr-FR" dirty="0" smtClean="0"/>
              <a:t>&gt; &lt;tab&gt; &lt;</a:t>
            </a:r>
            <a:r>
              <a:rPr lang="fr-FR" dirty="0" err="1" smtClean="0"/>
              <a:t>newline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Modifiable pour y mettre son propre séparateur</a:t>
            </a:r>
          </a:p>
        </p:txBody>
      </p:sp>
    </p:spTree>
    <p:extLst>
      <p:ext uri="{BB962C8B-B14F-4D97-AF65-F5344CB8AC3E}">
        <p14:creationId xmlns:p14="http://schemas.microsoft.com/office/powerpoint/2010/main" val="22110958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Environnement : alias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Possibilité de créer des alias aux commandes</a:t>
            </a:r>
          </a:p>
          <a:p>
            <a:r>
              <a:rPr lang="fr-FR" dirty="0" smtClean="0"/>
              <a:t>Au lieu de taper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-la</a:t>
            </a:r>
            <a:r>
              <a:rPr lang="fr-FR" dirty="0" smtClean="0"/>
              <a:t>, juste taper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lias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-la"</a:t>
            </a:r>
          </a:p>
          <a:p>
            <a:endParaRPr lang="fr-FR" dirty="0"/>
          </a:p>
          <a:p>
            <a:r>
              <a:rPr lang="fr-FR" dirty="0" smtClean="0"/>
              <a:t>Comment utiliser la commande originale en outrepassant les alias ?</a:t>
            </a:r>
          </a:p>
          <a:p>
            <a:r>
              <a:rPr lang="fr-FR" dirty="0" smtClean="0"/>
              <a:t>Avec un </a:t>
            </a:r>
            <a:r>
              <a:rPr lang="fr-FR" dirty="0" err="1" smtClean="0"/>
              <a:t>backslash</a:t>
            </a:r>
            <a:r>
              <a:rPr lang="fr-FR" dirty="0" smtClean="0"/>
              <a:t> devant :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84347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&amp; Environnement : cd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88</a:t>
            </a:fld>
            <a:endParaRPr lang="fr-BE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cd</a:t>
            </a:r>
          </a:p>
          <a:p>
            <a:endParaRPr lang="fr-FR" dirty="0"/>
          </a:p>
          <a:p>
            <a:r>
              <a:rPr lang="fr-FR" dirty="0" smtClean="0"/>
              <a:t>La commande « cd » n’est pas un programme</a:t>
            </a:r>
          </a:p>
          <a:p>
            <a:r>
              <a:rPr lang="fr-FR" dirty="0" smtClean="0"/>
              <a:t>On modifie seulement la variable d’environnement PWD avec cd !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dirty="0" smtClean="0"/>
              <a:t>	</a:t>
            </a:r>
            <a:r>
              <a:rPr lang="fr-FR" dirty="0" smtClean="0">
                <a:sym typeface="Wingdings" panose="05000000000000000000" pitchFamily="2" charset="2"/>
              </a:rPr>
              <a:t>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export PWD=${PWD}/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dir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-</a:t>
            </a:r>
            <a:r>
              <a:rPr lang="fr-FR" dirty="0" smtClean="0"/>
              <a:t>	on revient dans le dossier précédent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fr-FR" dirty="0" smtClean="0"/>
              <a:t>		on revient dans son </a:t>
            </a:r>
            <a:r>
              <a:rPr lang="fr-FR" i="1" dirty="0" smtClean="0"/>
              <a:t>home directory</a:t>
            </a:r>
          </a:p>
        </p:txBody>
      </p:sp>
    </p:spTree>
    <p:extLst>
      <p:ext uri="{BB962C8B-B14F-4D97-AF65-F5344CB8AC3E}">
        <p14:creationId xmlns:p14="http://schemas.microsoft.com/office/powerpoint/2010/main" val="9222142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 de Flux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89</a:t>
            </a:fld>
            <a:endParaRPr lang="fr-BE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4 types de redirections :</a:t>
            </a:r>
          </a:p>
          <a:p>
            <a:pPr lvl="1"/>
            <a:endParaRPr lang="fr-FR" sz="1200" dirty="0" smtClean="0"/>
          </a:p>
          <a:p>
            <a:pPr lvl="1"/>
            <a:r>
              <a:rPr lang="fr-FR" sz="2400" dirty="0" smtClean="0"/>
              <a:t>Flux de Sortie</a:t>
            </a:r>
          </a:p>
          <a:p>
            <a:pPr marL="457200" lvl="1" indent="0">
              <a:buNone/>
            </a:pPr>
            <a:r>
              <a:rPr lang="fr-FR" sz="2400" dirty="0" smtClean="0"/>
              <a:t>&gt;		: écrasement fichier sortie &amp; écriture</a:t>
            </a:r>
          </a:p>
          <a:p>
            <a:pPr marL="457200" lvl="1" indent="0">
              <a:buNone/>
            </a:pPr>
            <a:r>
              <a:rPr lang="fr-FR" sz="2400" dirty="0" smtClean="0"/>
              <a:t>&gt;&gt;		: ajout en fin de fichier</a:t>
            </a:r>
          </a:p>
          <a:p>
            <a:pPr marL="457200" lvl="1" indent="0">
              <a:buNone/>
            </a:pPr>
            <a:endParaRPr lang="fr-FR" sz="2400" dirty="0" smtClean="0"/>
          </a:p>
          <a:p>
            <a:pPr lvl="1"/>
            <a:r>
              <a:rPr lang="fr-FR" sz="2400" dirty="0" smtClean="0"/>
              <a:t>Flux d’Entrée</a:t>
            </a:r>
          </a:p>
          <a:p>
            <a:pPr marL="457200" lvl="1" indent="0">
              <a:buNone/>
            </a:pPr>
            <a:r>
              <a:rPr lang="fr-FR" sz="2400" dirty="0" smtClean="0"/>
              <a:t>&lt;		: lecture fichier</a:t>
            </a:r>
          </a:p>
          <a:p>
            <a:pPr marL="457200" lvl="1" indent="0">
              <a:buNone/>
            </a:pPr>
            <a:r>
              <a:rPr lang="fr-FR" sz="2400" dirty="0" smtClean="0"/>
              <a:t>&lt;&lt;		: « </a:t>
            </a:r>
            <a:r>
              <a:rPr lang="fr-FR" sz="2400" dirty="0" err="1" smtClean="0"/>
              <a:t>here</a:t>
            </a:r>
            <a:r>
              <a:rPr lang="fr-FR" sz="2400" dirty="0" smtClean="0"/>
              <a:t> doc » / lecture clavier jusqu’à un pattern</a:t>
            </a:r>
          </a:p>
        </p:txBody>
      </p:sp>
    </p:spTree>
    <p:extLst>
      <p:ext uri="{BB962C8B-B14F-4D97-AF65-F5344CB8AC3E}">
        <p14:creationId xmlns:p14="http://schemas.microsoft.com/office/powerpoint/2010/main" val="38312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Bibliographiques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FreeBSD </a:t>
            </a:r>
            <a:r>
              <a:rPr lang="fr-FR" dirty="0" err="1" smtClean="0"/>
              <a:t>Handbook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Linux </a:t>
            </a:r>
            <a:r>
              <a:rPr lang="fr-FR" dirty="0"/>
              <a:t>Man </a:t>
            </a:r>
            <a:r>
              <a:rPr lang="fr-FR" dirty="0" smtClean="0"/>
              <a:t>Pages</a:t>
            </a:r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/>
              <a:t>Open Group</a:t>
            </a:r>
            <a:br>
              <a:rPr lang="fr-FR" dirty="0"/>
            </a:br>
            <a:r>
              <a:rPr lang="fr-FR" dirty="0"/>
              <a:t>Single UNIX </a:t>
            </a:r>
            <a:r>
              <a:rPr lang="fr-FR" dirty="0" err="1"/>
              <a:t>Specification</a:t>
            </a:r>
            <a:r>
              <a:rPr lang="fr-FR" dirty="0"/>
              <a:t> / </a:t>
            </a:r>
            <a:r>
              <a:rPr lang="fr-FR" dirty="0" smtClean="0"/>
              <a:t>SUSv4</a:t>
            </a:r>
            <a:endParaRPr lang="fr-FR" sz="17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78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/>
              <a:t>Redirections de Flux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&gt;	écrasement </a:t>
            </a:r>
            <a:r>
              <a:rPr lang="fr-FR" dirty="0"/>
              <a:t>fichier sortie &amp; </a:t>
            </a:r>
            <a:r>
              <a:rPr lang="fr-FR" dirty="0" smtClean="0"/>
              <a:t>écriture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file1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 &gt; file1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file1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..	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42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/>
              <a:t>Redirections de Flux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fr-FR" dirty="0" smtClean="0"/>
              <a:t>&gt;&gt;</a:t>
            </a:r>
            <a:r>
              <a:rPr lang="fr-FR" dirty="0"/>
              <a:t>	</a:t>
            </a:r>
            <a:r>
              <a:rPr lang="fr-FR" dirty="0" smtClean="0"/>
              <a:t>ajout </a:t>
            </a:r>
            <a:r>
              <a:rPr lang="fr-FR" dirty="0"/>
              <a:t>en fin de fichier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file1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 &gt;&gt; file1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file1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texte.	..	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60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/>
              <a:t>Redirections de Flux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" lvl="1" indent="0">
              <a:buNone/>
            </a:pPr>
            <a:r>
              <a:rPr lang="fr-FR" sz="4100" dirty="0" smtClean="0"/>
              <a:t>&lt;</a:t>
            </a:r>
            <a:r>
              <a:rPr lang="fr-FR" sz="4100" dirty="0"/>
              <a:t>	lecture </a:t>
            </a:r>
            <a:r>
              <a:rPr lang="fr-FR" sz="4100" dirty="0" smtClean="0"/>
              <a:t>fichier</a:t>
            </a:r>
            <a:endParaRPr lang="fr-FR" sz="41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file1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&lt; file1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1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</a:t>
            </a:r>
            <a:r>
              <a:rPr lang="fr-FR" dirty="0"/>
              <a:t>Redirections de Flux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lvl="1" indent="0">
              <a:buNone/>
            </a:pPr>
            <a:r>
              <a:rPr lang="fr-FR" sz="3200" dirty="0" smtClean="0"/>
              <a:t>&lt;&lt;</a:t>
            </a:r>
            <a:r>
              <a:rPr lang="fr-FR" sz="3200" dirty="0"/>
              <a:t>	</a:t>
            </a:r>
            <a:r>
              <a:rPr lang="fr-FR" sz="3200" dirty="0" smtClean="0"/>
              <a:t>lecture </a:t>
            </a:r>
            <a:r>
              <a:rPr lang="fr-FR" sz="3200" dirty="0"/>
              <a:t>clavier jusqu’à un </a:t>
            </a:r>
            <a:r>
              <a:rPr lang="fr-FR" sz="3200" dirty="0" smtClean="0"/>
              <a:t>pattern </a:t>
            </a:r>
            <a:r>
              <a:rPr lang="fr-FR" sz="2400" dirty="0" smtClean="0"/>
              <a:t>(« </a:t>
            </a:r>
            <a:r>
              <a:rPr lang="fr-FR" sz="2400" dirty="0" err="1" smtClean="0"/>
              <a:t>here</a:t>
            </a:r>
            <a:r>
              <a:rPr lang="fr-FR" sz="2400" dirty="0" smtClean="0"/>
              <a:t> doc »)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&lt;&lt; FIN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71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Flux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2800" dirty="0" smtClean="0"/>
              <a:t>« File </a:t>
            </a:r>
            <a:r>
              <a:rPr lang="fr-FR" sz="2800" dirty="0" err="1" smtClean="0"/>
              <a:t>Descriptors</a:t>
            </a:r>
            <a:r>
              <a:rPr lang="fr-FR" sz="2800" dirty="0" smtClean="0"/>
              <a:t> » liés aux processus</a:t>
            </a:r>
          </a:p>
          <a:p>
            <a:endParaRPr lang="fr-FR" sz="2800" dirty="0" smtClean="0"/>
          </a:p>
          <a:p>
            <a:r>
              <a:rPr lang="fr-FR" sz="2800" dirty="0" smtClean="0"/>
              <a:t>0, 1, 2</a:t>
            </a:r>
          </a:p>
          <a:p>
            <a:r>
              <a:rPr lang="fr-FR" sz="2800" dirty="0" smtClean="0"/>
              <a:t>STDIN, STDOUT, STDERR</a:t>
            </a:r>
          </a:p>
          <a:p>
            <a:r>
              <a:rPr lang="fr-FR" sz="2800" dirty="0" err="1" smtClean="0"/>
              <a:t>STandarD</a:t>
            </a:r>
            <a:r>
              <a:rPr lang="fr-FR" sz="2800" dirty="0" smtClean="0"/>
              <a:t> IN, </a:t>
            </a:r>
            <a:r>
              <a:rPr lang="fr-FR" sz="2800" dirty="0" err="1" smtClean="0"/>
              <a:t>STandarD</a:t>
            </a:r>
            <a:r>
              <a:rPr lang="fr-FR" sz="2800" dirty="0" smtClean="0"/>
              <a:t> OUT, </a:t>
            </a:r>
            <a:r>
              <a:rPr lang="fr-FR" sz="2800" dirty="0" err="1" smtClean="0"/>
              <a:t>STandarD</a:t>
            </a:r>
            <a:r>
              <a:rPr lang="fr-FR" sz="2800" dirty="0" smtClean="0"/>
              <a:t> </a:t>
            </a:r>
            <a:r>
              <a:rPr lang="fr-FR" sz="2800" dirty="0" err="1" smtClean="0"/>
              <a:t>ERRor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Entrée Standard, Sortie Standard, Sortie d’Erreur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82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lvl="1" indent="0">
              <a:buNone/>
            </a:pPr>
            <a:r>
              <a:rPr lang="fr-FR" sz="3200" dirty="0" smtClean="0"/>
              <a:t>2 / STDERR</a:t>
            </a:r>
            <a:r>
              <a:rPr lang="fr-FR" sz="3200" dirty="0"/>
              <a:t>	</a:t>
            </a:r>
            <a:r>
              <a:rPr lang="fr-FR" sz="3200" dirty="0" smtClean="0"/>
              <a:t>Sortie d’Erreur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impossible d'accéder à '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No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 or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		file2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2&gt; file2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		file2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8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lvl="1" indent="0">
              <a:buNone/>
            </a:pPr>
            <a:r>
              <a:rPr lang="fr-FR" sz="3200" dirty="0" smtClean="0"/>
              <a:t>1 / STDOUT</a:t>
            </a:r>
            <a:r>
              <a:rPr lang="fr-FR" sz="3200" dirty="0"/>
              <a:t>	</a:t>
            </a:r>
            <a:r>
              <a:rPr lang="fr-FR" sz="3200" dirty="0" smtClean="0"/>
              <a:t>Sortie Standard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impossible d'accéder à '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No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 or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		file2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1&gt; file2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impossible d'accéder à '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No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 or directory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49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" lvl="1" indent="0">
              <a:buNone/>
            </a:pPr>
            <a:r>
              <a:rPr lang="fr-FR" sz="3200" dirty="0" smtClean="0"/>
              <a:t>0 / STDIN</a:t>
            </a:r>
            <a:r>
              <a:rPr lang="fr-FR" sz="3200" dirty="0"/>
              <a:t>	</a:t>
            </a:r>
            <a:r>
              <a:rPr lang="fr-FR" sz="3200" dirty="0" smtClean="0"/>
              <a:t>Entrée Standard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file1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0&lt; file1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6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lvl="1" indent="0">
              <a:buNone/>
            </a:pPr>
            <a:r>
              <a:rPr lang="fr-FR" sz="3200" dirty="0" smtClean="0"/>
              <a:t>&gt;&amp;	Renvoyer un file </a:t>
            </a:r>
            <a:r>
              <a:rPr lang="fr-FR" sz="3200" dirty="0" err="1" smtClean="0"/>
              <a:t>descriptor</a:t>
            </a:r>
            <a:r>
              <a:rPr lang="fr-FR" sz="3200" dirty="0" smtClean="0"/>
              <a:t> vers un autre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impossible d'accéder à '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No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 or directory</a:t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file1		file2</a:t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file1 2&gt;&amp;1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23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Shell : Redirections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lvl="1" indent="0">
              <a:buNone/>
            </a:pPr>
            <a:r>
              <a:rPr lang="fr-FR" sz="3200" dirty="0" smtClean="0"/>
              <a:t>&gt;&amp;	Renvoyer un file </a:t>
            </a:r>
            <a:r>
              <a:rPr lang="fr-FR" sz="3200" dirty="0" err="1" smtClean="0"/>
              <a:t>descriptor</a:t>
            </a:r>
            <a:r>
              <a:rPr lang="fr-FR" sz="3200" dirty="0" smtClean="0"/>
              <a:t> vers un autre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impossible d'accéder à '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No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 or directory</a:t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file1		file2</a:t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2&gt;&amp;1 &gt; file1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impossible d'accéder à '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No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 or directory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3 : Shell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99</a:t>
            </a:fld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5796136" y="19888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cs typeface="Courier New" panose="02070309020205020404" pitchFamily="49" charset="0"/>
              </a:rPr>
              <a:t>(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&gt;&amp; Y </a:t>
            </a:r>
            <a:r>
              <a:rPr lang="fr-FR" dirty="0" smtClean="0"/>
              <a:t>on renvoie X vers Y)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7355</TotalTime>
  <Words>5205</Words>
  <Application>Microsoft Office PowerPoint</Application>
  <PresentationFormat>Affichage à l'écran (4:3)</PresentationFormat>
  <Paragraphs>1809</Paragraphs>
  <Slides>136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136</vt:i4>
      </vt:variant>
    </vt:vector>
  </HeadingPairs>
  <TitlesOfParts>
    <vt:vector size="137" baseType="lpstr">
      <vt:lpstr>Thème Office</vt:lpstr>
      <vt:lpstr>Architecture des Ordinateurs et Systèmes d’Exploitation</vt:lpstr>
      <vt:lpstr>Les Systèmes d’Exploitation</vt:lpstr>
      <vt:lpstr>Les Systèmes d’Exploitation</vt:lpstr>
      <vt:lpstr>Les Systèmes d’Exploitation</vt:lpstr>
      <vt:lpstr>Les Systèmes d’Exploitation</vt:lpstr>
      <vt:lpstr>Les Systèmes d’Exploitation</vt:lpstr>
      <vt:lpstr>Les Systèmes d’Exploitation</vt:lpstr>
      <vt:lpstr>Les Systèmes d’Exploitation</vt:lpstr>
      <vt:lpstr>Références Bibliographiques</vt:lpstr>
      <vt:lpstr>Usage des Manuels</vt:lpstr>
      <vt:lpstr>Usage des Manuels</vt:lpstr>
      <vt:lpstr>Usage des Manuels</vt:lpstr>
      <vt:lpstr>Shell</vt:lpstr>
      <vt:lpstr>Shell</vt:lpstr>
      <vt:lpstr>Terminal</vt:lpstr>
      <vt:lpstr>Liste rapide d’outils classiques</vt:lpstr>
      <vt:lpstr>Utilitaires</vt:lpstr>
      <vt:lpstr>Programmes Système</vt:lpstr>
      <vt:lpstr>Builtins Shell</vt:lpstr>
      <vt:lpstr>Langage Shell</vt:lpstr>
      <vt:lpstr>Langage Shell : echo</vt:lpstr>
      <vt:lpstr>Langage Shell</vt:lpstr>
      <vt:lpstr>Langage Shell : Variables</vt:lpstr>
      <vt:lpstr>Langage Shell : Variables</vt:lpstr>
      <vt:lpstr>Langage Shell : Variables</vt:lpstr>
      <vt:lpstr>Langage Shell</vt:lpstr>
      <vt:lpstr>Langage Shell : paramètres spéciaux</vt:lpstr>
      <vt:lpstr>Langage Shell : arguments</vt:lpstr>
      <vt:lpstr>Langage Shell : set/unset</vt:lpstr>
      <vt:lpstr>Langage Shell : set/unset</vt:lpstr>
      <vt:lpstr>Langage Shell : readonly variable</vt:lpstr>
      <vt:lpstr>Langage Shell : if/then/else/fi</vt:lpstr>
      <vt:lpstr>Langage Shell : if/then/elif/else/fi</vt:lpstr>
      <vt:lpstr>Langage Shell : if/then/elif/else/fi</vt:lpstr>
      <vt:lpstr>Langage Shell : if/then/elif/else/fi</vt:lpstr>
      <vt:lpstr>Langage Shell : case/in/esac</vt:lpstr>
      <vt:lpstr>Langage Shell : while/do/done</vt:lpstr>
      <vt:lpstr>Langage Shell : until/do/done</vt:lpstr>
      <vt:lpstr>Langage Shell : for/in/do/done</vt:lpstr>
      <vt:lpstr>Langage Shell : $@ et $*</vt:lpstr>
      <vt:lpstr>Langage Shell : $@ et $*</vt:lpstr>
      <vt:lpstr>Langage Shell : for et plus…</vt:lpstr>
      <vt:lpstr>Langage Shell : for et plus…</vt:lpstr>
      <vt:lpstr>Langage Shell : shift</vt:lpstr>
      <vt:lpstr>Langage Shell : break</vt:lpstr>
      <vt:lpstr>Langage Shell : read</vt:lpstr>
      <vt:lpstr>Langage Shell : true false</vt:lpstr>
      <vt:lpstr>Langage Shell : test</vt:lpstr>
      <vt:lpstr>Langage Shell : test</vt:lpstr>
      <vt:lpstr>Langage Shell : test</vt:lpstr>
      <vt:lpstr>Langage Shell : mode maths</vt:lpstr>
      <vt:lpstr>Langage Shell : mode maths</vt:lpstr>
      <vt:lpstr>Langage Shell : mode maths</vt:lpstr>
      <vt:lpstr>Langage Shell : mode maths</vt:lpstr>
      <vt:lpstr>Langage Shell : mode maths</vt:lpstr>
      <vt:lpstr>Langage Shell : mode maths</vt:lpstr>
      <vt:lpstr>Langage Shell : strings</vt:lpstr>
      <vt:lpstr>Langage Shell : strings ${#VAR}</vt:lpstr>
      <vt:lpstr>Langage Shell : strings ${VAR%xxx}</vt:lpstr>
      <vt:lpstr>Langage Shell : strings ${VAR#xxx}</vt:lpstr>
      <vt:lpstr>Langage Shell : strings</vt:lpstr>
      <vt:lpstr>Langage Shell : strings</vt:lpstr>
      <vt:lpstr>Langage Shell : strings ${VAR:-xxx}</vt:lpstr>
      <vt:lpstr>Langage Shell : strings ${VAR:=xxx}</vt:lpstr>
      <vt:lpstr>Langage Shell : strings ${VAR:+xxx}</vt:lpstr>
      <vt:lpstr>Langage Shell : strings ${VAR:?xxx}</vt:lpstr>
      <vt:lpstr>Spécificités de Bash : substrings et case</vt:lpstr>
      <vt:lpstr>Spécificités de Bash : substrings et case</vt:lpstr>
      <vt:lpstr>Spécificités de Bash : pattern matching</vt:lpstr>
      <vt:lpstr>Spécificités de Bash : pattern matching</vt:lpstr>
      <vt:lpstr>Langage Shell : guillemets/quotes</vt:lpstr>
      <vt:lpstr>Langage Shell : guillemets/quotes</vt:lpstr>
      <vt:lpstr>Langage Shell : guillemets/quotes</vt:lpstr>
      <vt:lpstr>Langage Shell : échappement</vt:lpstr>
      <vt:lpstr>Langage Shell : fonctions</vt:lpstr>
      <vt:lpstr>Langage Shell : fonctions</vt:lpstr>
      <vt:lpstr>Langage Shell : strings &amp; fonctions</vt:lpstr>
      <vt:lpstr>Langage Shell : source</vt:lpstr>
      <vt:lpstr>Langage Shell : eval</vt:lpstr>
      <vt:lpstr>Langage Shell : Globbing</vt:lpstr>
      <vt:lpstr>Langage Shell : Globbing</vt:lpstr>
      <vt:lpstr>Shell &amp; Environnement</vt:lpstr>
      <vt:lpstr>Shell &amp; Environnement</vt:lpstr>
      <vt:lpstr>Shell &amp; Environnement : Variables</vt:lpstr>
      <vt:lpstr>Shell &amp; Environnement : Variables</vt:lpstr>
      <vt:lpstr>Shell &amp; Environnement : IFS</vt:lpstr>
      <vt:lpstr>Shell &amp; Environnement : alias</vt:lpstr>
      <vt:lpstr>Shell &amp; Environnement : cd</vt:lpstr>
      <vt:lpstr>Shell : Redirections de Flux</vt:lpstr>
      <vt:lpstr>Shell : Redirections de Flux</vt:lpstr>
      <vt:lpstr>Shell : Redirections de Flux</vt:lpstr>
      <vt:lpstr>Shell : Redirections de Flux</vt:lpstr>
      <vt:lpstr>Shell : Redirections de Flux</vt:lpstr>
      <vt:lpstr>Shell : Flux Système</vt:lpstr>
      <vt:lpstr>Shell : Redirections</vt:lpstr>
      <vt:lpstr>Shell : Redirections</vt:lpstr>
      <vt:lpstr>Shell : Redirections</vt:lpstr>
      <vt:lpstr>Shell : Redirections</vt:lpstr>
      <vt:lpstr>Shell : Redirections</vt:lpstr>
      <vt:lpstr>Shell : Redirections</vt:lpstr>
      <vt:lpstr>Shell : Redirections</vt:lpstr>
      <vt:lpstr>Shell : Redirections &amp; exec</vt:lpstr>
      <vt:lpstr>Shell : Redirections &amp; exec</vt:lpstr>
      <vt:lpstr>Shell : Redirections &amp; exec</vt:lpstr>
      <vt:lpstr>Shell : Redirections &amp; exec</vt:lpstr>
      <vt:lpstr>Shell : Redirections &amp; exec</vt:lpstr>
      <vt:lpstr>Shell : Redirections &amp; exec</vt:lpstr>
      <vt:lpstr>Shell : Redirections &amp; exec</vt:lpstr>
      <vt:lpstr>Shell : Redirections &amp; exec</vt:lpstr>
      <vt:lpstr>Shell : Redirections &amp; exec</vt:lpstr>
      <vt:lpstr>Shell : Redirections</vt:lpstr>
      <vt:lpstr>Shell : Enchaînement</vt:lpstr>
      <vt:lpstr>Shell : Enchaînement</vt:lpstr>
      <vt:lpstr>Shell : Enchaînement</vt:lpstr>
      <vt:lpstr>Shell : Enchaînement</vt:lpstr>
      <vt:lpstr>Shell : Enchaînement</vt:lpstr>
      <vt:lpstr>Shell : Enchaînement</vt:lpstr>
      <vt:lpstr>Shell : Enchaînement</vt:lpstr>
      <vt:lpstr>Shell : Enchaînement</vt:lpstr>
      <vt:lpstr>Shell : bg / fg</vt:lpstr>
      <vt:lpstr>Shell : bg / fg</vt:lpstr>
      <vt:lpstr>Shell : bg / fg</vt:lpstr>
      <vt:lpstr>Shell : bg / fg</vt:lpstr>
      <vt:lpstr>Shell : bg / fg</vt:lpstr>
      <vt:lpstr>Shell : bg / fg</vt:lpstr>
      <vt:lpstr>Shell : bg / fg</vt:lpstr>
      <vt:lpstr>Shell : wait</vt:lpstr>
      <vt:lpstr>Shell : wait</vt:lpstr>
      <vt:lpstr>Shell &amp; Syscalls</vt:lpstr>
      <vt:lpstr>Shell &amp; Syscalls</vt:lpstr>
      <vt:lpstr>Shell &amp; Syscalls</vt:lpstr>
      <vt:lpstr>Shell &amp; Syscalls</vt:lpstr>
      <vt:lpstr>Shell &amp; Syscalls</vt:lpstr>
      <vt:lpstr>Shell &amp; Syscalls</vt:lpstr>
      <vt:lpstr>Shell &amp; Syscalls</vt:lpstr>
      <vt:lpstr>Shell &amp; Syscalls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 Ordinateurs et Systèmes d’Exploitation</dc:title>
  <dc:creator>Metalman</dc:creator>
  <cp:lastModifiedBy>Fabrice BOISSIER</cp:lastModifiedBy>
  <cp:revision>464</cp:revision>
  <dcterms:created xsi:type="dcterms:W3CDTF">2017-09-11T09:53:22Z</dcterms:created>
  <dcterms:modified xsi:type="dcterms:W3CDTF">2017-11-27T15:40:48Z</dcterms:modified>
</cp:coreProperties>
</file>