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6"/>
  </p:notesMasterIdLst>
  <p:sldIdLst>
    <p:sldId id="256" r:id="rId2"/>
    <p:sldId id="331" r:id="rId3"/>
    <p:sldId id="321" r:id="rId4"/>
    <p:sldId id="332" r:id="rId5"/>
    <p:sldId id="386" r:id="rId6"/>
    <p:sldId id="343" r:id="rId7"/>
    <p:sldId id="314" r:id="rId8"/>
    <p:sldId id="313" r:id="rId9"/>
    <p:sldId id="311" r:id="rId10"/>
    <p:sldId id="378" r:id="rId11"/>
    <p:sldId id="379" r:id="rId12"/>
    <p:sldId id="380" r:id="rId13"/>
    <p:sldId id="442" r:id="rId14"/>
    <p:sldId id="443" r:id="rId15"/>
    <p:sldId id="446" r:id="rId16"/>
    <p:sldId id="452" r:id="rId17"/>
    <p:sldId id="444" r:id="rId18"/>
    <p:sldId id="447" r:id="rId19"/>
    <p:sldId id="448" r:id="rId20"/>
    <p:sldId id="449" r:id="rId21"/>
    <p:sldId id="450" r:id="rId22"/>
    <p:sldId id="451" r:id="rId23"/>
    <p:sldId id="445" r:id="rId24"/>
    <p:sldId id="411" r:id="rId25"/>
    <p:sldId id="387" r:id="rId26"/>
    <p:sldId id="389" r:id="rId27"/>
    <p:sldId id="388" r:id="rId28"/>
    <p:sldId id="394" r:id="rId29"/>
    <p:sldId id="396" r:id="rId30"/>
    <p:sldId id="392" r:id="rId31"/>
    <p:sldId id="390" r:id="rId32"/>
    <p:sldId id="393" r:id="rId33"/>
    <p:sldId id="391" r:id="rId34"/>
    <p:sldId id="395" r:id="rId35"/>
    <p:sldId id="397" r:id="rId36"/>
    <p:sldId id="398" r:id="rId37"/>
    <p:sldId id="399" r:id="rId38"/>
    <p:sldId id="400" r:id="rId39"/>
    <p:sldId id="401" r:id="rId40"/>
    <p:sldId id="402" r:id="rId41"/>
    <p:sldId id="403" r:id="rId42"/>
    <p:sldId id="404" r:id="rId43"/>
    <p:sldId id="405" r:id="rId44"/>
    <p:sldId id="406" r:id="rId45"/>
    <p:sldId id="407" r:id="rId46"/>
    <p:sldId id="408" r:id="rId47"/>
    <p:sldId id="409" r:id="rId48"/>
    <p:sldId id="410" r:id="rId49"/>
    <p:sldId id="415" r:id="rId50"/>
    <p:sldId id="422" r:id="rId51"/>
    <p:sldId id="416" r:id="rId52"/>
    <p:sldId id="417" r:id="rId53"/>
    <p:sldId id="418" r:id="rId54"/>
    <p:sldId id="419" r:id="rId55"/>
    <p:sldId id="420" r:id="rId56"/>
    <p:sldId id="421" r:id="rId57"/>
    <p:sldId id="412" r:id="rId58"/>
    <p:sldId id="413" r:id="rId59"/>
    <p:sldId id="414" r:id="rId60"/>
    <p:sldId id="438" r:id="rId61"/>
    <p:sldId id="439" r:id="rId62"/>
    <p:sldId id="441" r:id="rId63"/>
    <p:sldId id="423" r:id="rId64"/>
    <p:sldId id="425" r:id="rId65"/>
    <p:sldId id="424" r:id="rId66"/>
    <p:sldId id="427" r:id="rId67"/>
    <p:sldId id="426" r:id="rId68"/>
    <p:sldId id="428" r:id="rId69"/>
    <p:sldId id="429" r:id="rId70"/>
    <p:sldId id="430" r:id="rId71"/>
    <p:sldId id="615" r:id="rId72"/>
    <p:sldId id="616" r:id="rId73"/>
    <p:sldId id="431" r:id="rId74"/>
    <p:sldId id="432" r:id="rId75"/>
    <p:sldId id="433" r:id="rId76"/>
    <p:sldId id="434" r:id="rId77"/>
    <p:sldId id="435" r:id="rId78"/>
    <p:sldId id="436" r:id="rId79"/>
    <p:sldId id="437" r:id="rId80"/>
    <p:sldId id="486" r:id="rId81"/>
    <p:sldId id="497" r:id="rId82"/>
    <p:sldId id="498" r:id="rId83"/>
    <p:sldId id="499" r:id="rId84"/>
    <p:sldId id="454" r:id="rId85"/>
    <p:sldId id="500" r:id="rId86"/>
    <p:sldId id="501" r:id="rId87"/>
    <p:sldId id="456" r:id="rId88"/>
    <p:sldId id="502" r:id="rId89"/>
    <p:sldId id="503" r:id="rId90"/>
    <p:sldId id="459" r:id="rId91"/>
    <p:sldId id="462" r:id="rId92"/>
    <p:sldId id="460" r:id="rId93"/>
    <p:sldId id="504" r:id="rId94"/>
    <p:sldId id="461" r:id="rId95"/>
    <p:sldId id="505" r:id="rId96"/>
    <p:sldId id="506" r:id="rId97"/>
    <p:sldId id="471" r:id="rId98"/>
    <p:sldId id="610" r:id="rId99"/>
    <p:sldId id="511" r:id="rId100"/>
    <p:sldId id="512" r:id="rId101"/>
    <p:sldId id="455" r:id="rId102"/>
    <p:sldId id="457" r:id="rId103"/>
    <p:sldId id="513" r:id="rId104"/>
    <p:sldId id="514" r:id="rId105"/>
    <p:sldId id="515" r:id="rId106"/>
    <p:sldId id="516" r:id="rId107"/>
    <p:sldId id="464" r:id="rId108"/>
    <p:sldId id="508" r:id="rId109"/>
    <p:sldId id="509" r:id="rId110"/>
    <p:sldId id="510" r:id="rId111"/>
    <p:sldId id="463" r:id="rId112"/>
    <p:sldId id="470" r:id="rId113"/>
    <p:sldId id="613" r:id="rId114"/>
    <p:sldId id="614" r:id="rId115"/>
    <p:sldId id="488" r:id="rId116"/>
    <p:sldId id="517" r:id="rId117"/>
    <p:sldId id="518" r:id="rId118"/>
    <p:sldId id="466" r:id="rId119"/>
    <p:sldId id="519" r:id="rId120"/>
    <p:sldId id="520" r:id="rId121"/>
    <p:sldId id="467" r:id="rId122"/>
    <p:sldId id="521" r:id="rId123"/>
    <p:sldId id="522" r:id="rId124"/>
    <p:sldId id="527" r:id="rId125"/>
    <p:sldId id="524" r:id="rId126"/>
    <p:sldId id="525" r:id="rId127"/>
    <p:sldId id="526" r:id="rId128"/>
    <p:sldId id="528" r:id="rId129"/>
    <p:sldId id="529" r:id="rId130"/>
    <p:sldId id="477" r:id="rId131"/>
    <p:sldId id="530" r:id="rId132"/>
    <p:sldId id="531" r:id="rId133"/>
    <p:sldId id="618" r:id="rId134"/>
    <p:sldId id="619" r:id="rId135"/>
    <p:sldId id="468" r:id="rId136"/>
    <p:sldId id="532" r:id="rId137"/>
    <p:sldId id="469" r:id="rId138"/>
    <p:sldId id="533" r:id="rId139"/>
    <p:sldId id="534" r:id="rId140"/>
    <p:sldId id="535" r:id="rId141"/>
    <p:sldId id="472" r:id="rId142"/>
    <p:sldId id="536" r:id="rId143"/>
    <p:sldId id="537" r:id="rId144"/>
    <p:sldId id="473" r:id="rId145"/>
    <p:sldId id="538" r:id="rId146"/>
    <p:sldId id="546" r:id="rId147"/>
    <p:sldId id="548" r:id="rId148"/>
    <p:sldId id="549" r:id="rId149"/>
    <p:sldId id="547" r:id="rId150"/>
    <p:sldId id="550" r:id="rId151"/>
    <p:sldId id="474" r:id="rId152"/>
    <p:sldId id="539" r:id="rId153"/>
    <p:sldId id="475" r:id="rId154"/>
    <p:sldId id="476" r:id="rId155"/>
    <p:sldId id="540" r:id="rId156"/>
    <p:sldId id="484" r:id="rId157"/>
    <p:sldId id="542" r:id="rId158"/>
    <p:sldId id="543" r:id="rId159"/>
    <p:sldId id="485" r:id="rId160"/>
    <p:sldId id="478" r:id="rId161"/>
    <p:sldId id="545" r:id="rId162"/>
    <p:sldId id="544" r:id="rId163"/>
    <p:sldId id="483" r:id="rId164"/>
    <p:sldId id="551" r:id="rId165"/>
    <p:sldId id="552" r:id="rId166"/>
    <p:sldId id="553" r:id="rId167"/>
    <p:sldId id="554" r:id="rId168"/>
    <p:sldId id="479" r:id="rId169"/>
    <p:sldId id="555" r:id="rId170"/>
    <p:sldId id="556" r:id="rId171"/>
    <p:sldId id="557" r:id="rId172"/>
    <p:sldId id="558" r:id="rId173"/>
    <p:sldId id="480" r:id="rId174"/>
    <p:sldId id="576" r:id="rId175"/>
    <p:sldId id="568" r:id="rId176"/>
    <p:sldId id="575" r:id="rId177"/>
    <p:sldId id="572" r:id="rId178"/>
    <p:sldId id="571" r:id="rId179"/>
    <p:sldId id="579" r:id="rId180"/>
    <p:sldId id="569" r:id="rId181"/>
    <p:sldId id="573" r:id="rId182"/>
    <p:sldId id="574" r:id="rId183"/>
    <p:sldId id="570" r:id="rId184"/>
    <p:sldId id="577" r:id="rId185"/>
    <p:sldId id="578" r:id="rId186"/>
    <p:sldId id="580" r:id="rId187"/>
    <p:sldId id="581" r:id="rId188"/>
    <p:sldId id="582" r:id="rId189"/>
    <p:sldId id="481" r:id="rId190"/>
    <p:sldId id="585" r:id="rId191"/>
    <p:sldId id="583" r:id="rId192"/>
    <p:sldId id="586" r:id="rId193"/>
    <p:sldId id="587" r:id="rId194"/>
    <p:sldId id="584" r:id="rId195"/>
    <p:sldId id="588" r:id="rId196"/>
    <p:sldId id="590" r:id="rId197"/>
    <p:sldId id="589" r:id="rId198"/>
    <p:sldId id="591" r:id="rId199"/>
    <p:sldId id="491" r:id="rId200"/>
    <p:sldId id="592" r:id="rId201"/>
    <p:sldId id="593" r:id="rId202"/>
    <p:sldId id="594" r:id="rId203"/>
    <p:sldId id="597" r:id="rId204"/>
    <p:sldId id="595" r:id="rId205"/>
    <p:sldId id="596" r:id="rId206"/>
    <p:sldId id="600" r:id="rId207"/>
    <p:sldId id="601" r:id="rId208"/>
    <p:sldId id="617" r:id="rId209"/>
    <p:sldId id="598" r:id="rId210"/>
    <p:sldId id="482" r:id="rId211"/>
    <p:sldId id="602" r:id="rId212"/>
    <p:sldId id="603" r:id="rId213"/>
    <p:sldId id="604" r:id="rId214"/>
    <p:sldId id="605" r:id="rId215"/>
    <p:sldId id="606" r:id="rId216"/>
    <p:sldId id="611" r:id="rId217"/>
    <p:sldId id="607" r:id="rId218"/>
    <p:sldId id="608" r:id="rId219"/>
    <p:sldId id="609" r:id="rId220"/>
    <p:sldId id="453" r:id="rId221"/>
    <p:sldId id="489" r:id="rId222"/>
    <p:sldId id="492" r:id="rId223"/>
    <p:sldId id="493" r:id="rId224"/>
    <p:sldId id="559" r:id="rId225"/>
    <p:sldId id="560" r:id="rId226"/>
    <p:sldId id="561" r:id="rId227"/>
    <p:sldId id="562" r:id="rId228"/>
    <p:sldId id="494" r:id="rId229"/>
    <p:sldId id="563" r:id="rId230"/>
    <p:sldId id="564" r:id="rId231"/>
    <p:sldId id="495" r:id="rId232"/>
    <p:sldId id="565" r:id="rId233"/>
    <p:sldId id="566" r:id="rId234"/>
    <p:sldId id="567" r:id="rId23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96CE43BE-15F4-4D21-9B84-4AE2F4106168}">
          <p14:sldIdLst>
            <p14:sldId id="256"/>
          </p14:sldIdLst>
        </p14:section>
        <p14:section name="Vue d'Ensemble / Rappel" id="{128BA1CE-1410-4956-9BAF-A4E4EDD77354}">
          <p14:sldIdLst>
            <p14:sldId id="331"/>
            <p14:sldId id="321"/>
            <p14:sldId id="332"/>
            <p14:sldId id="386"/>
            <p14:sldId id="343"/>
            <p14:sldId id="314"/>
            <p14:sldId id="313"/>
            <p14:sldId id="311"/>
          </p14:sldIdLst>
        </p14:section>
        <p14:section name="Rappel Manuels" id="{84923F16-8EC0-425B-87E9-B6718A475920}">
          <p14:sldIdLst>
            <p14:sldId id="378"/>
            <p14:sldId id="379"/>
            <p14:sldId id="380"/>
          </p14:sldIdLst>
        </p14:section>
        <p14:section name="Editeurs Texte" id="{6F240AA8-716C-467C-89AA-8830682E0D3E}">
          <p14:sldIdLst>
            <p14:sldId id="442"/>
            <p14:sldId id="443"/>
            <p14:sldId id="446"/>
            <p14:sldId id="452"/>
            <p14:sldId id="444"/>
            <p14:sldId id="447"/>
            <p14:sldId id="448"/>
            <p14:sldId id="449"/>
            <p14:sldId id="450"/>
            <p14:sldId id="451"/>
            <p14:sldId id="445"/>
          </p14:sldIdLst>
        </p14:section>
        <p14:section name="commande script" id="{F2EC7740-45C9-4385-BD98-E0C912940F8B}">
          <p14:sldIdLst>
            <p14:sldId id="411"/>
          </p14:sldIdLst>
        </p14:section>
        <p14:section name="Deplacement Arborescence" id="{97AC51C2-F0F7-443D-A0FD-6B11C7A709C7}">
          <p14:sldIdLst>
            <p14:sldId id="387"/>
            <p14:sldId id="389"/>
          </p14:sldIdLst>
        </p14:section>
        <p14:section name="Fichiers &amp; Dossiers" id="{B65B741E-E0D2-4602-8451-8C3AE02C6501}">
          <p14:sldIdLst>
            <p14:sldId id="388"/>
            <p14:sldId id="394"/>
            <p14:sldId id="396"/>
            <p14:sldId id="392"/>
            <p14:sldId id="390"/>
            <p14:sldId id="393"/>
            <p14:sldId id="391"/>
            <p14:sldId id="395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  <p14:sldId id="410"/>
            <p14:sldId id="415"/>
            <p14:sldId id="422"/>
            <p14:sldId id="416"/>
            <p14:sldId id="417"/>
            <p14:sldId id="418"/>
            <p14:sldId id="419"/>
            <p14:sldId id="420"/>
            <p14:sldId id="421"/>
          </p14:sldIdLst>
        </p14:section>
        <p14:section name="Recherches" id="{F990BC89-E244-4DC6-821D-E25CAF22FCC0}">
          <p14:sldIdLst>
            <p14:sldId id="412"/>
            <p14:sldId id="413"/>
            <p14:sldId id="414"/>
            <p14:sldId id="438"/>
            <p14:sldId id="439"/>
            <p14:sldId id="441"/>
            <p14:sldId id="423"/>
            <p14:sldId id="425"/>
            <p14:sldId id="424"/>
            <p14:sldId id="427"/>
            <p14:sldId id="426"/>
            <p14:sldId id="428"/>
            <p14:sldId id="429"/>
            <p14:sldId id="430"/>
            <p14:sldId id="615"/>
            <p14:sldId id="616"/>
            <p14:sldId id="431"/>
            <p14:sldId id="432"/>
            <p14:sldId id="433"/>
            <p14:sldId id="434"/>
            <p14:sldId id="435"/>
            <p14:sldId id="436"/>
            <p14:sldId id="437"/>
          </p14:sldIdLst>
        </p14:section>
        <p14:section name="Processus" id="{F7E5AD31-612D-4164-AEDF-25D7EF006BE2}">
          <p14:sldIdLst>
            <p14:sldId id="486"/>
            <p14:sldId id="497"/>
            <p14:sldId id="498"/>
            <p14:sldId id="499"/>
            <p14:sldId id="454"/>
            <p14:sldId id="500"/>
            <p14:sldId id="501"/>
            <p14:sldId id="456"/>
            <p14:sldId id="502"/>
            <p14:sldId id="503"/>
            <p14:sldId id="459"/>
            <p14:sldId id="462"/>
            <p14:sldId id="460"/>
            <p14:sldId id="504"/>
            <p14:sldId id="461"/>
            <p14:sldId id="505"/>
            <p14:sldId id="506"/>
            <p14:sldId id="471"/>
            <p14:sldId id="610"/>
            <p14:sldId id="511"/>
            <p14:sldId id="512"/>
          </p14:sldIdLst>
        </p14:section>
        <p14:section name="Planification de tâches" id="{D31BD2E8-516F-4B5B-8A7C-2F28D4240D04}">
          <p14:sldIdLst>
            <p14:sldId id="455"/>
            <p14:sldId id="457"/>
            <p14:sldId id="513"/>
            <p14:sldId id="514"/>
            <p14:sldId id="515"/>
            <p14:sldId id="516"/>
            <p14:sldId id="464"/>
            <p14:sldId id="508"/>
            <p14:sldId id="509"/>
            <p14:sldId id="510"/>
            <p14:sldId id="463"/>
          </p14:sldIdLst>
        </p14:section>
        <p14:section name="Traitement de Flux" id="{462A82F0-363F-4798-901D-2B7F57A7B528}">
          <p14:sldIdLst>
            <p14:sldId id="470"/>
            <p14:sldId id="613"/>
            <p14:sldId id="614"/>
            <p14:sldId id="488"/>
            <p14:sldId id="517"/>
            <p14:sldId id="518"/>
            <p14:sldId id="466"/>
            <p14:sldId id="519"/>
            <p14:sldId id="520"/>
            <p14:sldId id="467"/>
            <p14:sldId id="521"/>
            <p14:sldId id="522"/>
            <p14:sldId id="527"/>
            <p14:sldId id="524"/>
            <p14:sldId id="525"/>
            <p14:sldId id="526"/>
            <p14:sldId id="528"/>
            <p14:sldId id="529"/>
            <p14:sldId id="477"/>
            <p14:sldId id="530"/>
            <p14:sldId id="531"/>
            <p14:sldId id="618"/>
            <p14:sldId id="619"/>
            <p14:sldId id="468"/>
            <p14:sldId id="532"/>
            <p14:sldId id="469"/>
            <p14:sldId id="533"/>
            <p14:sldId id="534"/>
            <p14:sldId id="535"/>
            <p14:sldId id="472"/>
            <p14:sldId id="536"/>
            <p14:sldId id="537"/>
            <p14:sldId id="473"/>
            <p14:sldId id="538"/>
            <p14:sldId id="546"/>
            <p14:sldId id="548"/>
            <p14:sldId id="549"/>
            <p14:sldId id="547"/>
            <p14:sldId id="550"/>
            <p14:sldId id="474"/>
            <p14:sldId id="539"/>
            <p14:sldId id="475"/>
            <p14:sldId id="476"/>
            <p14:sldId id="540"/>
            <p14:sldId id="484"/>
            <p14:sldId id="542"/>
            <p14:sldId id="543"/>
            <p14:sldId id="485"/>
            <p14:sldId id="478"/>
            <p14:sldId id="545"/>
            <p14:sldId id="544"/>
            <p14:sldId id="483"/>
            <p14:sldId id="551"/>
            <p14:sldId id="552"/>
            <p14:sldId id="553"/>
            <p14:sldId id="554"/>
            <p14:sldId id="479"/>
            <p14:sldId id="555"/>
            <p14:sldId id="556"/>
            <p14:sldId id="557"/>
            <p14:sldId id="558"/>
          </p14:sldIdLst>
        </p14:section>
        <p14:section name="ed" id="{A1263FD8-AC90-4B30-984F-4FC0FEC6FB38}">
          <p14:sldIdLst>
            <p14:sldId id="480"/>
            <p14:sldId id="576"/>
            <p14:sldId id="568"/>
            <p14:sldId id="575"/>
            <p14:sldId id="572"/>
            <p14:sldId id="571"/>
            <p14:sldId id="579"/>
            <p14:sldId id="569"/>
            <p14:sldId id="573"/>
            <p14:sldId id="574"/>
            <p14:sldId id="570"/>
            <p14:sldId id="577"/>
            <p14:sldId id="578"/>
            <p14:sldId id="580"/>
            <p14:sldId id="581"/>
            <p14:sldId id="582"/>
          </p14:sldIdLst>
        </p14:section>
        <p14:section name="expr" id="{3C138619-E686-4769-80FE-73E4D5563D69}">
          <p14:sldIdLst>
            <p14:sldId id="481"/>
            <p14:sldId id="585"/>
            <p14:sldId id="583"/>
            <p14:sldId id="586"/>
            <p14:sldId id="587"/>
            <p14:sldId id="584"/>
            <p14:sldId id="588"/>
            <p14:sldId id="590"/>
            <p14:sldId id="589"/>
            <p14:sldId id="591"/>
          </p14:sldIdLst>
        </p14:section>
        <p14:section name="sed" id="{162F5176-2182-4D2F-A356-F701A19E9774}">
          <p14:sldIdLst>
            <p14:sldId id="491"/>
            <p14:sldId id="592"/>
            <p14:sldId id="593"/>
            <p14:sldId id="594"/>
            <p14:sldId id="597"/>
            <p14:sldId id="595"/>
            <p14:sldId id="596"/>
            <p14:sldId id="600"/>
            <p14:sldId id="601"/>
            <p14:sldId id="617"/>
            <p14:sldId id="598"/>
          </p14:sldIdLst>
        </p14:section>
        <p14:section name="awk" id="{61884B5C-DC3B-4FFB-A9F4-FAC5C082FA91}">
          <p14:sldIdLst>
            <p14:sldId id="482"/>
            <p14:sldId id="602"/>
            <p14:sldId id="603"/>
            <p14:sldId id="604"/>
            <p14:sldId id="605"/>
            <p14:sldId id="606"/>
            <p14:sldId id="611"/>
            <p14:sldId id="607"/>
            <p14:sldId id="608"/>
            <p14:sldId id="609"/>
          </p14:sldIdLst>
        </p14:section>
        <p14:section name="Autres Commandes" id="{4FCB91A3-C70F-48AC-9312-182E87D09648}">
          <p14:sldIdLst>
            <p14:sldId id="453"/>
            <p14:sldId id="489"/>
            <p14:sldId id="492"/>
            <p14:sldId id="493"/>
            <p14:sldId id="559"/>
            <p14:sldId id="560"/>
            <p14:sldId id="561"/>
            <p14:sldId id="562"/>
            <p14:sldId id="494"/>
            <p14:sldId id="563"/>
            <p14:sldId id="564"/>
            <p14:sldId id="495"/>
            <p14:sldId id="565"/>
            <p14:sldId id="566"/>
            <p14:sldId id="56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presProps" Target="presProp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openxmlformats.org/officeDocument/2006/relationships/viewProps" Target="viewProps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openxmlformats.org/officeDocument/2006/relationships/theme" Target="theme/theme1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240" Type="http://schemas.openxmlformats.org/officeDocument/2006/relationships/tableStyles" Target="tableStyles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notesMaster" Target="notesMasters/notesMaster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4CB18-B056-41BB-9DF3-9B5A7CC033F2}" type="datetimeFigureOut">
              <a:rPr lang="fr-FR" smtClean="0"/>
              <a:t>31/12/2017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558984-B049-4E45-BF73-AF59AB80DC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50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Fabrice BOISSIER &amp; Elena KUSHNAREVA </a:t>
            </a:r>
            <a:br>
              <a:rPr lang="fr-FR" sz="2400" dirty="0"/>
            </a:br>
            <a:r>
              <a:rPr lang="fr-FR" sz="2400" dirty="0"/>
              <a:t>2017/2018</a:t>
            </a:r>
          </a:p>
          <a:p>
            <a:r>
              <a:rPr lang="fr-FR" sz="2400" dirty="0"/>
              <a:t>fabrice.boissier@gmail.com</a:t>
            </a:r>
            <a:br>
              <a:rPr lang="fr-FR" sz="2400" dirty="0"/>
            </a:br>
            <a:r>
              <a:rPr lang="fr-FR" sz="2400" dirty="0"/>
              <a:t>elena.kushnareva@malix.univ-paris1.fr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4 : Commandes</a:t>
            </a:r>
          </a:p>
          <a:p>
            <a:pPr algn="ctr"/>
            <a:r>
              <a:rPr lang="fr-FR" sz="3200" b="1" dirty="0" smtClean="0"/>
              <a:t>Cours (suite) &amp; TD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9258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Commande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</a:t>
            </a:r>
          </a:p>
          <a:p>
            <a:r>
              <a:rPr lang="fr-FR" dirty="0" smtClean="0"/>
              <a:t>Plusieurs sections :</a:t>
            </a:r>
            <a:endParaRPr lang="fr-FR" dirty="0"/>
          </a:p>
          <a:p>
            <a:pPr lvl="1"/>
            <a:r>
              <a:rPr lang="fr-FR" dirty="0" smtClean="0"/>
              <a:t>1 commande/programme</a:t>
            </a:r>
          </a:p>
          <a:p>
            <a:pPr lvl="1"/>
            <a:r>
              <a:rPr lang="fr-FR" dirty="0" smtClean="0"/>
              <a:t>2 appel système (</a:t>
            </a:r>
            <a:r>
              <a:rPr lang="fr-FR" dirty="0" err="1" smtClean="0"/>
              <a:t>syscall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3 fonction C (</a:t>
            </a:r>
            <a:r>
              <a:rPr lang="fr-FR" dirty="0" err="1" smtClean="0"/>
              <a:t>subroutine</a:t>
            </a:r>
            <a:r>
              <a:rPr lang="fr-FR" dirty="0" smtClean="0"/>
              <a:t>)</a:t>
            </a:r>
          </a:p>
          <a:p>
            <a:pPr lvl="1"/>
            <a:r>
              <a:rPr lang="fr-FR" dirty="0" smtClean="0"/>
              <a:t>4 fichiers spéciaux</a:t>
            </a:r>
          </a:p>
          <a:p>
            <a:pPr lvl="1"/>
            <a:r>
              <a:rPr lang="fr-FR" dirty="0" smtClean="0"/>
              <a:t>5 format de fichier</a:t>
            </a:r>
          </a:p>
          <a:p>
            <a:pPr lvl="1"/>
            <a:r>
              <a:rPr lang="fr-FR" dirty="0" smtClean="0"/>
              <a:t>7 macros et conventions</a:t>
            </a:r>
          </a:p>
          <a:p>
            <a:pPr lvl="1"/>
            <a:r>
              <a:rPr lang="fr-FR" dirty="0" smtClean="0"/>
              <a:t>8 commande de maintenance (super user)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606301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touch</a:t>
            </a:r>
            <a:r>
              <a:rPr lang="fr-FR" dirty="0" smtClean="0"/>
              <a:t> (retour)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sz="2800" dirty="0" err="1" smtClean="0"/>
              <a:t>touch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err="1" smtClean="0"/>
              <a:t>touch</a:t>
            </a:r>
            <a:r>
              <a:rPr lang="fr-FR" sz="2800" dirty="0" smtClean="0"/>
              <a:t> -c</a:t>
            </a:r>
            <a:r>
              <a:rPr lang="fr-FR" sz="2800" dirty="0"/>
              <a:t>	</a:t>
            </a:r>
            <a:r>
              <a:rPr lang="fr-FR" sz="2800" dirty="0" smtClean="0"/>
              <a:t>	ne </a:t>
            </a:r>
            <a:r>
              <a:rPr lang="fr-FR" sz="2800" dirty="0"/>
              <a:t>crée pas de fichier s’il n’existe </a:t>
            </a:r>
            <a:r>
              <a:rPr lang="fr-FR" sz="2800" dirty="0" smtClean="0"/>
              <a:t>pas</a:t>
            </a:r>
          </a:p>
          <a:p>
            <a:r>
              <a:rPr lang="fr-FR" sz="2800" dirty="0" err="1" smtClean="0"/>
              <a:t>touch</a:t>
            </a:r>
            <a:r>
              <a:rPr lang="fr-FR" sz="2800" dirty="0" smtClean="0"/>
              <a:t> -a		change l’heure d’accès</a:t>
            </a:r>
          </a:p>
          <a:p>
            <a:r>
              <a:rPr lang="fr-FR" sz="2800" dirty="0" err="1" smtClean="0"/>
              <a:t>touch</a:t>
            </a:r>
            <a:r>
              <a:rPr lang="fr-FR" sz="2800" dirty="0" smtClean="0"/>
              <a:t> -m		change l’heure de modification</a:t>
            </a:r>
          </a:p>
          <a:p>
            <a:r>
              <a:rPr lang="fr-FR" sz="2800" dirty="0" err="1" smtClean="0"/>
              <a:t>touch</a:t>
            </a:r>
            <a:r>
              <a:rPr lang="fr-FR" sz="2800" dirty="0" smtClean="0"/>
              <a:t> -r </a:t>
            </a:r>
            <a:r>
              <a:rPr lang="fr-FR" sz="2800" i="1" dirty="0" smtClean="0"/>
              <a:t>file</a:t>
            </a:r>
            <a:r>
              <a:rPr lang="fr-FR" sz="2800" dirty="0" smtClean="0"/>
              <a:t>	copie les caractéristiques de </a:t>
            </a:r>
            <a:r>
              <a:rPr lang="fr-FR" sz="2800" i="1" dirty="0" smtClean="0"/>
              <a:t>file</a:t>
            </a:r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10211430 file1</a:t>
            </a: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10211430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-a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reffile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512528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cron</a:t>
            </a:r>
            <a:r>
              <a:rPr lang="fr-FR" sz="2400" dirty="0" smtClean="0"/>
              <a:t>		(</a:t>
            </a:r>
            <a:r>
              <a:rPr lang="fr-FR" sz="2400" dirty="0" err="1" smtClean="0"/>
              <a:t>Vixie</a:t>
            </a:r>
            <a:r>
              <a:rPr lang="fr-FR" sz="2400" dirty="0" smtClean="0"/>
              <a:t> </a:t>
            </a:r>
            <a:r>
              <a:rPr lang="fr-FR" sz="2400" dirty="0" err="1" smtClean="0"/>
              <a:t>Cron</a:t>
            </a:r>
            <a:r>
              <a:rPr lang="fr-FR" sz="2400" dirty="0"/>
              <a:t>)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Planificateur de tâches sur UNIX</a:t>
            </a:r>
          </a:p>
          <a:p>
            <a:r>
              <a:rPr lang="fr-FR" sz="2400" dirty="0" smtClean="0"/>
              <a:t>Lit un fichier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fr-FR" sz="2400" dirty="0" smtClean="0"/>
              <a:t> puis exécute aux heures indiquées les commandes</a:t>
            </a:r>
          </a:p>
          <a:p>
            <a:r>
              <a:rPr lang="fr-FR" sz="2400" dirty="0" smtClean="0"/>
              <a:t>Souvent, uniquement contrôlable par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/>
              <a:t>Est lancé automatiquement par le système</a:t>
            </a:r>
          </a:p>
          <a:p>
            <a:r>
              <a:rPr lang="fr-FR" sz="2400" dirty="0" smtClean="0"/>
              <a:t>Lit un fichier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/>
              <a:t>dans lequel se trouve des tâches planifiées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69847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crontab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crontab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Fichier contenant les tâches planifiées (comme une « table »)</a:t>
            </a:r>
          </a:p>
          <a:p>
            <a:r>
              <a:rPr lang="fr-FR" sz="2400" dirty="0" smtClean="0"/>
              <a:t>Une « table » par utilisateur</a:t>
            </a:r>
          </a:p>
          <a:p>
            <a:r>
              <a:rPr lang="fr-FR" sz="2400" dirty="0" smtClean="0"/>
              <a:t>Permet de modifier les tâches planifiées</a:t>
            </a:r>
          </a:p>
          <a:p>
            <a:r>
              <a:rPr lang="fr-FR" sz="2400" dirty="0" smtClean="0"/>
              <a:t>Les tâches lancées par </a:t>
            </a:r>
            <a:r>
              <a:rPr lang="fr-FR" sz="2400" dirty="0" err="1" smtClean="0"/>
              <a:t>cron</a:t>
            </a:r>
            <a:r>
              <a:rPr lang="fr-FR" sz="2400" dirty="0" smtClean="0"/>
              <a:t>/</a:t>
            </a:r>
            <a:r>
              <a:rPr lang="fr-FR" sz="2400" dirty="0" err="1" smtClean="0"/>
              <a:t>crontab</a:t>
            </a:r>
            <a:r>
              <a:rPr lang="fr-FR" sz="2400" dirty="0" smtClean="0"/>
              <a:t> utilisent le </a:t>
            </a:r>
            <a:r>
              <a:rPr lang="fr-FR" sz="2400" dirty="0" err="1" smtClean="0"/>
              <a:t>shell</a:t>
            </a:r>
            <a:r>
              <a:rPr lang="fr-FR" sz="2400" dirty="0" smtClean="0"/>
              <a:t> de l’utilisateur </a:t>
            </a:r>
            <a:r>
              <a:rPr lang="fr-FR" sz="2400" dirty="0" err="1" smtClean="0"/>
              <a:t>cron</a:t>
            </a:r>
            <a:endParaRPr lang="fr-FR" sz="2400" dirty="0"/>
          </a:p>
          <a:p>
            <a:pPr lvl="1"/>
            <a:r>
              <a:rPr lang="fr-FR" sz="2000" dirty="0" smtClean="0"/>
              <a:t>Penser à vérifier la syntaxe que ce </a:t>
            </a:r>
            <a:r>
              <a:rPr lang="fr-FR" sz="2000" dirty="0" err="1" smtClean="0"/>
              <a:t>shell</a:t>
            </a:r>
            <a:r>
              <a:rPr lang="fr-FR" sz="2000" dirty="0" smtClean="0"/>
              <a:t> accepte (sh ou </a:t>
            </a:r>
            <a:r>
              <a:rPr lang="fr-FR" sz="2000" dirty="0" err="1" smtClean="0"/>
              <a:t>csh</a:t>
            </a:r>
            <a:r>
              <a:rPr lang="fr-FR" sz="2000" dirty="0" smtClean="0"/>
              <a:t>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9032025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crontab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crontab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cron</a:t>
            </a:r>
            <a:r>
              <a:rPr lang="fr-FR" sz="2400" dirty="0" smtClean="0"/>
              <a:t>	tab -l		affiche les tâches prévues</a:t>
            </a:r>
          </a:p>
          <a:p>
            <a:r>
              <a:rPr lang="fr-FR" sz="2400" dirty="0" err="1" smtClean="0"/>
              <a:t>crontab</a:t>
            </a:r>
            <a:r>
              <a:rPr lang="fr-FR" sz="2400" dirty="0" smtClean="0"/>
              <a:t> -r		supprime la table courante</a:t>
            </a:r>
          </a:p>
          <a:p>
            <a:r>
              <a:rPr lang="fr-FR" sz="2400" dirty="0" err="1"/>
              <a:t>crontab</a:t>
            </a:r>
            <a:r>
              <a:rPr lang="fr-FR" sz="2400" dirty="0"/>
              <a:t> </a:t>
            </a:r>
            <a:r>
              <a:rPr lang="fr-FR" sz="2400" dirty="0" smtClean="0"/>
              <a:t>-e</a:t>
            </a:r>
            <a:r>
              <a:rPr lang="fr-FR" sz="2400" dirty="0"/>
              <a:t>		édite la table avec l’éditeur texte par </a:t>
            </a:r>
            <a:r>
              <a:rPr lang="fr-FR" sz="2400" dirty="0" smtClean="0"/>
              <a:t>défaut</a:t>
            </a:r>
          </a:p>
          <a:p>
            <a:r>
              <a:rPr lang="fr-FR" sz="2400" dirty="0" err="1" smtClean="0"/>
              <a:t>crontab</a:t>
            </a:r>
            <a:r>
              <a:rPr lang="fr-FR" sz="2400" dirty="0" smtClean="0"/>
              <a:t> -u </a:t>
            </a:r>
            <a:r>
              <a:rPr lang="fr-FR" sz="2400" i="1" dirty="0" smtClean="0"/>
              <a:t>USER</a:t>
            </a:r>
            <a:r>
              <a:rPr lang="fr-FR" sz="2400" dirty="0" smtClean="0"/>
              <a:t>	gère les tâches de l’utilisateur </a:t>
            </a:r>
            <a:r>
              <a:rPr lang="fr-FR" sz="2400" i="1" dirty="0" smtClean="0"/>
              <a:t>USER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rontab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rontab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 user -l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51412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crontab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crontab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Format :	* * * * * 	commande à exécuter</a:t>
            </a:r>
          </a:p>
          <a:p>
            <a:pPr marL="0" indent="0">
              <a:buNone/>
            </a:pPr>
            <a:r>
              <a:rPr lang="fr-FR" sz="2400" dirty="0" smtClean="0"/>
              <a:t>minute(0-59) heure(0-23) jour(1-31) mois(1-12) </a:t>
            </a:r>
            <a:r>
              <a:rPr lang="fr-FR" sz="2400" dirty="0" err="1" smtClean="0"/>
              <a:t>jour_semaine</a:t>
            </a:r>
            <a:r>
              <a:rPr lang="fr-FR" sz="2400" dirty="0" smtClean="0"/>
              <a:t>(0-6)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err="1" smtClean="0"/>
              <a:t>jour_semaine</a:t>
            </a:r>
            <a:r>
              <a:rPr lang="fr-FR" sz="2400" dirty="0" smtClean="0"/>
              <a:t> : du dimanche au samedi, parfois, 7 = dimanche)</a:t>
            </a:r>
          </a:p>
          <a:p>
            <a:r>
              <a:rPr lang="fr-FR" sz="2400" dirty="0" smtClean="0"/>
              <a:t>* 	= 	tous les</a:t>
            </a:r>
          </a:p>
          <a:p>
            <a:pPr marL="0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ex :	effacer la </a:t>
            </a:r>
            <a:r>
              <a:rPr lang="fr-FR" sz="2400" dirty="0" err="1" smtClean="0"/>
              <a:t>error_log</a:t>
            </a:r>
            <a:r>
              <a:rPr lang="fr-FR" sz="2400" dirty="0" smtClean="0"/>
              <a:t> tous les jours à 00:01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0 * * *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/var/log/apache/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error_log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8791564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crontab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Exécuter script.sh tous les samedi (6</a:t>
            </a:r>
            <a:r>
              <a:rPr lang="fr-FR" sz="2400" baseline="30000" dirty="0" smtClean="0"/>
              <a:t>e</a:t>
            </a:r>
            <a:r>
              <a:rPr lang="fr-FR" sz="2400" dirty="0" smtClean="0"/>
              <a:t> jour semaine) à 23h45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45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23 * * 6 /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home/user/script.sh</a:t>
            </a:r>
          </a:p>
          <a:p>
            <a:pPr marL="0" indent="0">
              <a:buNone/>
            </a:pPr>
            <a:endParaRPr lang="fr-FR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cs typeface="Courier New" panose="02070309020205020404" pitchFamily="49" charset="0"/>
              </a:rPr>
              <a:t>Exécute le 1</a:t>
            </a:r>
            <a:r>
              <a:rPr lang="fr-FR" sz="2400" baseline="30000" dirty="0" smtClean="0">
                <a:cs typeface="Courier New" panose="02070309020205020404" pitchFamily="49" charset="0"/>
              </a:rPr>
              <a:t>er</a:t>
            </a:r>
            <a:r>
              <a:rPr lang="fr-FR" sz="2400" dirty="0" smtClean="0">
                <a:cs typeface="Courier New" panose="02070309020205020404" pitchFamily="49" charset="0"/>
              </a:rPr>
              <a:t> et le 15 de chaque mois, et tous les lundi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 1,15 *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/home/user/script.sh</a:t>
            </a:r>
          </a:p>
          <a:p>
            <a:pPr marL="0" indent="0">
              <a:buNone/>
            </a:pPr>
            <a:endParaRPr lang="fr-FR" sz="1400" dirty="0" smtClean="0">
              <a:cs typeface="Courier New" panose="02070309020205020404" pitchFamily="49" charset="0"/>
            </a:endParaRPr>
          </a:p>
          <a:p>
            <a:r>
              <a:rPr lang="fr-FR" sz="2400" dirty="0" smtClean="0">
                <a:cs typeface="Courier New" panose="02070309020205020404" pitchFamily="49" charset="0"/>
              </a:rPr>
              <a:t>Exécute seulement le lundi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0 * *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/home/user/script.sh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400" dirty="0">
              <a:cs typeface="Courier New" panose="02070309020205020404" pitchFamily="49" charset="0"/>
            </a:endParaRPr>
          </a:p>
          <a:p>
            <a:r>
              <a:rPr lang="fr-FR" sz="2400" dirty="0" smtClean="0">
                <a:cs typeface="Courier New" panose="02070309020205020404" pitchFamily="49" charset="0"/>
              </a:rPr>
              <a:t>Seulement une date par an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0 12 14 2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/home/user/script.sh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580631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crontab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crontab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106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683815"/>
              </p:ext>
            </p:extLst>
          </p:nvPr>
        </p:nvGraphicFramePr>
        <p:xfrm>
          <a:off x="179512" y="2276873"/>
          <a:ext cx="8856984" cy="3888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72679"/>
                <a:gridCol w="2684305"/>
              </a:tblGrid>
              <a:tr h="777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Une fois par an le 1</a:t>
                      </a:r>
                      <a:r>
                        <a:rPr lang="fr-FR" sz="2400" baseline="30000" dirty="0" smtClean="0"/>
                        <a:t>er</a:t>
                      </a:r>
                      <a:r>
                        <a:rPr lang="fr-FR" sz="2400" dirty="0" smtClean="0"/>
                        <a:t> janvier à minuit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0 1 1 *</a:t>
                      </a:r>
                      <a:endPara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777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Une fois par mois le 1</a:t>
                      </a:r>
                      <a:r>
                        <a:rPr lang="fr-FR" sz="2400" baseline="30000" dirty="0" smtClean="0"/>
                        <a:t>er</a:t>
                      </a:r>
                      <a:r>
                        <a:rPr lang="fr-FR" sz="2400" dirty="0" smtClean="0"/>
                        <a:t> jour à minuit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0 1 * *</a:t>
                      </a:r>
                      <a:endPara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777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Une fois par semaine le dimanche </a:t>
                      </a:r>
                      <a:r>
                        <a:rPr lang="fr-FR" sz="2400" baseline="0" dirty="0" smtClean="0"/>
                        <a:t>à minuit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0 * * 0</a:t>
                      </a:r>
                      <a:endPara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777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Une fois par jour à minuit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0 * * *</a:t>
                      </a:r>
                      <a:endPara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  <a:tr h="777686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Une fois par heure (début heure)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* * * *</a:t>
                      </a:r>
                      <a:endParaRPr lang="fr-FR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6119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at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Exécute des commandes en mode différé, sans terminal de rattachement</a:t>
            </a:r>
          </a:p>
          <a:p>
            <a:r>
              <a:rPr lang="fr-FR" sz="2400" dirty="0" smtClean="0"/>
              <a:t>Copie les variables d’environnement (ENVVARS), le dossier courant (CWD), le masque de création de fichiers (UMASK), et quelques autres options « lors » de l’inscription de la tâche</a:t>
            </a:r>
          </a:p>
          <a:p>
            <a:r>
              <a:rPr lang="fr-FR" sz="2400" dirty="0" smtClean="0"/>
              <a:t>Les utilisateurs doivent être déclarés dans </a:t>
            </a:r>
            <a:r>
              <a:rPr lang="fr-FR" sz="2400" dirty="0" err="1" smtClean="0"/>
              <a:t>at.allow</a:t>
            </a:r>
            <a:r>
              <a:rPr lang="fr-FR" sz="2400" dirty="0" smtClean="0"/>
              <a:t> ou </a:t>
            </a:r>
            <a:r>
              <a:rPr lang="fr-FR" sz="2400" dirty="0" err="1" smtClean="0"/>
              <a:t>at.deny</a:t>
            </a:r>
            <a:endParaRPr lang="fr-FR" sz="2400" dirty="0" smtClean="0"/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Fichier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at.deny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/>
              <a:t>vide = tout le monde peut utiliser la commande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818479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at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at -f	</a:t>
            </a:r>
            <a:r>
              <a:rPr lang="fr-FR" sz="2400" i="1" dirty="0" smtClean="0"/>
              <a:t>FILE</a:t>
            </a:r>
            <a:r>
              <a:rPr lang="fr-FR" sz="2400" dirty="0" smtClean="0"/>
              <a:t>	lit le fichier </a:t>
            </a:r>
            <a:r>
              <a:rPr lang="fr-FR" sz="2400" i="1" dirty="0" smtClean="0"/>
              <a:t>FILE</a:t>
            </a:r>
            <a:r>
              <a:rPr lang="fr-FR" sz="2400" dirty="0" smtClean="0"/>
              <a:t> qui contient des commandes</a:t>
            </a:r>
          </a:p>
          <a:p>
            <a:r>
              <a:rPr lang="fr-FR" sz="2400" dirty="0" smtClean="0"/>
              <a:t>at -m	envoie un mail à l’utilisateur une fois les tâches</a:t>
            </a:r>
            <a:br>
              <a:rPr lang="fr-FR" sz="2400" dirty="0" smtClean="0"/>
            </a:br>
            <a:r>
              <a:rPr lang="fr-FR" sz="2400" dirty="0" smtClean="0"/>
              <a:t>		effectuées</a:t>
            </a:r>
          </a:p>
          <a:p>
            <a:r>
              <a:rPr lang="fr-FR" sz="2400" dirty="0" smtClean="0"/>
              <a:t>at -l		liste les jobs en attente de l’utilisateur courant</a:t>
            </a:r>
          </a:p>
          <a:p>
            <a:r>
              <a:rPr lang="fr-FR" sz="2400" dirty="0" smtClean="0"/>
              <a:t>at -r </a:t>
            </a:r>
            <a:r>
              <a:rPr lang="fr-FR" sz="2400" i="1" dirty="0" smtClean="0"/>
              <a:t>AT_ID</a:t>
            </a:r>
            <a:r>
              <a:rPr lang="fr-FR" sz="2400" dirty="0" smtClean="0"/>
              <a:t>	supprime le job en attente n° </a:t>
            </a:r>
            <a:r>
              <a:rPr lang="fr-FR" sz="2400" i="1" dirty="0" smtClean="0"/>
              <a:t>AT_ID</a:t>
            </a:r>
          </a:p>
          <a:p>
            <a:r>
              <a:rPr lang="fr-FR" sz="2400" dirty="0"/>
              <a:t>at </a:t>
            </a:r>
            <a:r>
              <a:rPr lang="fr-FR" sz="2400" dirty="0" smtClean="0"/>
              <a:t>-q </a:t>
            </a:r>
            <a:r>
              <a:rPr lang="fr-FR" sz="2400" i="1" dirty="0" smtClean="0"/>
              <a:t>QUEUE</a:t>
            </a:r>
            <a:r>
              <a:rPr lang="fr-FR" sz="2400" dirty="0" smtClean="0"/>
              <a:t>	envoie le job dans la file </a:t>
            </a:r>
            <a:r>
              <a:rPr lang="fr-FR" sz="2400" i="1" dirty="0" smtClean="0"/>
              <a:t>QUEUE</a:t>
            </a:r>
            <a:br>
              <a:rPr lang="fr-FR" sz="2400" i="1" dirty="0" smtClean="0"/>
            </a:br>
            <a:r>
              <a:rPr lang="fr-FR" sz="2400" i="1" dirty="0" smtClean="0"/>
              <a:t>			</a:t>
            </a:r>
            <a:r>
              <a:rPr lang="fr-FR" sz="2400" dirty="0" smtClean="0"/>
              <a:t>file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2400" dirty="0" smtClean="0"/>
              <a:t>par défaut, file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 </a:t>
            </a:r>
            <a:r>
              <a:rPr lang="fr-FR" sz="2400" dirty="0" smtClean="0"/>
              <a:t>pour batch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-f file1 -q 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2487745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at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at </a:t>
            </a:r>
            <a:r>
              <a:rPr lang="fr-FR" sz="2400" i="1" dirty="0" err="1" smtClean="0"/>
              <a:t>timespec</a:t>
            </a:r>
            <a:r>
              <a:rPr lang="fr-FR" sz="2400" dirty="0" smtClean="0"/>
              <a:t>		date au format :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dirty="0" err="1" smtClean="0"/>
              <a:t>midnight</a:t>
            </a:r>
            <a:r>
              <a:rPr lang="fr-FR" sz="2400" dirty="0" smtClean="0"/>
              <a:t>, </a:t>
            </a:r>
            <a:r>
              <a:rPr lang="fr-FR" sz="2400" dirty="0" err="1" smtClean="0"/>
              <a:t>noon</a:t>
            </a:r>
            <a:r>
              <a:rPr lang="fr-FR" sz="2400" dirty="0" smtClean="0"/>
              <a:t>, </a:t>
            </a:r>
            <a:r>
              <a:rPr lang="fr-FR" sz="2400" dirty="0" err="1" smtClean="0"/>
              <a:t>now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dirty="0" err="1" smtClean="0"/>
              <a:t>today</a:t>
            </a:r>
            <a:r>
              <a:rPr lang="fr-FR" sz="2400" dirty="0" smtClean="0"/>
              <a:t>, </a:t>
            </a:r>
            <a:r>
              <a:rPr lang="fr-FR" sz="2400" dirty="0" err="1" smtClean="0"/>
              <a:t>tomorrow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2pm + 1 </a:t>
            </a:r>
            <a:r>
              <a:rPr lang="fr-FR" sz="2400" dirty="0" err="1" smtClean="0"/>
              <a:t>week</a:t>
            </a:r>
            <a:r>
              <a:rPr lang="fr-FR" sz="2400" dirty="0" smtClean="0"/>
              <a:t>, 2pm </a:t>
            </a:r>
            <a:r>
              <a:rPr lang="fr-FR" sz="2400" dirty="0" err="1" smtClean="0"/>
              <a:t>next</a:t>
            </a:r>
            <a:r>
              <a:rPr lang="fr-FR" sz="2400" dirty="0" smtClean="0"/>
              <a:t> </a:t>
            </a:r>
            <a:r>
              <a:rPr lang="fr-FR" sz="2400" dirty="0" err="1" smtClean="0"/>
              <a:t>week</a:t>
            </a:r>
            <a:r>
              <a:rPr lang="fr-FR" sz="2400" dirty="0" smtClean="0"/>
              <a:t>, …</a:t>
            </a:r>
            <a:br>
              <a:rPr lang="fr-FR" sz="2400" dirty="0" smtClean="0"/>
            </a:br>
            <a:r>
              <a:rPr lang="fr-FR" sz="2400" dirty="0" smtClean="0"/>
              <a:t>	(supporte : minutes, </a:t>
            </a:r>
            <a:r>
              <a:rPr lang="fr-FR" sz="2400" dirty="0" err="1" smtClean="0"/>
              <a:t>hours</a:t>
            </a:r>
            <a:r>
              <a:rPr lang="fr-FR" sz="2400" dirty="0" smtClean="0"/>
              <a:t>, </a:t>
            </a:r>
            <a:r>
              <a:rPr lang="fr-FR" sz="2400" dirty="0" err="1" smtClean="0"/>
              <a:t>days</a:t>
            </a:r>
            <a:r>
              <a:rPr lang="fr-FR" sz="2400" dirty="0" smtClean="0"/>
              <a:t>, </a:t>
            </a:r>
            <a:r>
              <a:rPr lang="fr-FR" sz="2400" dirty="0" err="1" smtClean="0"/>
              <a:t>weeks</a:t>
            </a:r>
            <a:r>
              <a:rPr lang="fr-FR" sz="2400" dirty="0" smtClean="0"/>
              <a:t>, </a:t>
            </a:r>
            <a:r>
              <a:rPr lang="fr-FR" sz="2400" dirty="0" err="1" smtClean="0"/>
              <a:t>months</a:t>
            </a:r>
            <a:r>
              <a:rPr lang="fr-FR" sz="2400" dirty="0" smtClean="0"/>
              <a:t>, </a:t>
            </a:r>
            <a:r>
              <a:rPr lang="fr-FR" sz="2400" dirty="0" err="1" smtClean="0"/>
              <a:t>years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-f file1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109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18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 défaut : man 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dirty="0" smtClean="0"/>
              <a:t>		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5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fr-FR" dirty="0" smtClean="0">
                <a:cs typeface="Courier New" panose="02070309020205020404" pitchFamily="49" charset="0"/>
              </a:rPr>
              <a:t>	=	</a:t>
            </a:r>
            <a:r>
              <a:rPr lang="fr-FR" sz="2400" dirty="0" smtClean="0">
                <a:cs typeface="Courier New" panose="02070309020205020404" pitchFamily="49" charset="0"/>
              </a:rPr>
              <a:t>format du fichier </a:t>
            </a:r>
            <a:r>
              <a:rPr lang="fr-FR" sz="2400" dirty="0" err="1" smtClean="0">
                <a:cs typeface="Courier New" panose="02070309020205020404" pitchFamily="49" charset="0"/>
              </a:rPr>
              <a:t>passwd</a:t>
            </a: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fr-FR" dirty="0">
                <a:cs typeface="Courier New" panose="02070309020205020404" pitchFamily="49" charset="0"/>
              </a:rPr>
              <a:t>	</a:t>
            </a:r>
            <a:r>
              <a:rPr lang="fr-FR" dirty="0" smtClean="0">
                <a:cs typeface="Courier New" panose="02070309020205020404" pitchFamily="49" charset="0"/>
              </a:rPr>
              <a:t>	!=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r>
              <a:rPr lang="fr-FR" dirty="0" smtClean="0">
                <a:cs typeface="Courier New" panose="02070309020205020404" pitchFamily="49" charset="0"/>
              </a:rPr>
              <a:t>		!=	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2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0863314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at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>
                <a:cs typeface="Courier New" panose="02070309020205020404" pitchFamily="49" charset="0"/>
              </a:rPr>
              <a:t>at -t </a:t>
            </a:r>
            <a:r>
              <a:rPr lang="fr-FR" sz="2400" i="1" dirty="0" err="1" smtClean="0">
                <a:cs typeface="Courier New" panose="02070309020205020404" pitchFamily="49" charset="0"/>
              </a:rPr>
              <a:t>time_arg</a:t>
            </a:r>
            <a:r>
              <a:rPr lang="fr-FR" sz="2400" dirty="0" smtClean="0">
                <a:cs typeface="Courier New" panose="02070309020205020404" pitchFamily="49" charset="0"/>
              </a:rPr>
              <a:t>	date au format : [[</a:t>
            </a:r>
            <a:r>
              <a:rPr lang="fr-FR" sz="2400" i="1" dirty="0" smtClean="0"/>
              <a:t>CC</a:t>
            </a:r>
            <a:r>
              <a:rPr lang="fr-FR" sz="2400" dirty="0" smtClean="0"/>
              <a:t>]</a:t>
            </a:r>
            <a:r>
              <a:rPr lang="fr-FR" sz="2400" i="1" dirty="0" smtClean="0"/>
              <a:t>YY</a:t>
            </a:r>
            <a:r>
              <a:rPr lang="fr-FR" sz="2400" dirty="0" smtClean="0"/>
              <a:t>]</a:t>
            </a:r>
            <a:r>
              <a:rPr lang="fr-FR" sz="2400" i="1" dirty="0" err="1" smtClean="0"/>
              <a:t>MMDDhhmm</a:t>
            </a:r>
            <a:r>
              <a:rPr lang="fr-FR" sz="2400" dirty="0"/>
              <a:t>[.</a:t>
            </a:r>
            <a:r>
              <a:rPr lang="fr-FR" sz="2400" i="1" dirty="0"/>
              <a:t>SS</a:t>
            </a:r>
            <a:r>
              <a:rPr lang="fr-FR" sz="2400" dirty="0" smtClean="0"/>
              <a:t>]</a:t>
            </a:r>
            <a:br>
              <a:rPr lang="fr-FR" sz="2400" dirty="0" smtClean="0"/>
            </a:br>
            <a:r>
              <a:rPr lang="fr-FR" sz="2400" dirty="0" smtClean="0"/>
              <a:t>			CC siècle, YY année, MM mois [01-12],</a:t>
            </a:r>
            <a:br>
              <a:rPr lang="fr-FR" sz="2400" dirty="0" smtClean="0"/>
            </a:br>
            <a:r>
              <a:rPr lang="fr-FR" sz="2400" dirty="0" smtClean="0"/>
              <a:t>			DD jour [01-31], </a:t>
            </a:r>
            <a:r>
              <a:rPr lang="fr-FR" sz="2400" dirty="0" err="1" smtClean="0"/>
              <a:t>hh</a:t>
            </a:r>
            <a:r>
              <a:rPr lang="fr-FR" sz="2400" dirty="0" smtClean="0"/>
              <a:t> heure [00, 23],</a:t>
            </a:r>
            <a:br>
              <a:rPr lang="fr-FR" sz="2400" dirty="0" smtClean="0"/>
            </a:br>
            <a:r>
              <a:rPr lang="fr-FR" sz="2400" dirty="0" smtClean="0"/>
              <a:t>			mm minute [00, 59], SS seconde [00, 60]</a:t>
            </a:r>
            <a:endParaRPr lang="fr-FR" sz="2400" i="1" dirty="0"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-f file1 -t 201710302342.00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-f file1 -t 201710302342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-t 10302342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-t 10302342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4236466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batch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batch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Équivalent à la commande :	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at -q b -m now 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/>
              <a:t>Lance des tâches immédiatement, si le processeur n’est pas trop chargé</a:t>
            </a:r>
          </a:p>
          <a:p>
            <a:r>
              <a:rPr lang="fr-FR" sz="2400" dirty="0" smtClean="0"/>
              <a:t>Comme la commande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fr-FR" sz="2400" dirty="0" smtClean="0"/>
              <a:t>, il va lire l’entrée standard par défaut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Mais batch ne fait « que » lire l’entrée standard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Termine la lecture par un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Ctrl + D </a:t>
            </a:r>
            <a:r>
              <a:rPr lang="fr-FR" sz="2000" dirty="0" smtClean="0">
                <a:cs typeface="Courier New" panose="02070309020205020404" pitchFamily="49" charset="0"/>
              </a:rPr>
              <a:t>ou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EOF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batch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643516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yes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yes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Ecrit indéfiniment « </a:t>
            </a:r>
            <a:r>
              <a:rPr lang="fr-FR" sz="2400" dirty="0" err="1" smtClean="0"/>
              <a:t>yes</a:t>
            </a:r>
            <a:r>
              <a:rPr lang="fr-FR" sz="2400" dirty="0" smtClean="0"/>
              <a:t> »</a:t>
            </a:r>
          </a:p>
          <a:p>
            <a:r>
              <a:rPr lang="fr-FR" sz="2400" dirty="0" smtClean="0"/>
              <a:t>Ecrit indéfiniment un texte précis</a:t>
            </a:r>
          </a:p>
          <a:p>
            <a:r>
              <a:rPr lang="fr-FR" sz="2400" dirty="0" smtClean="0"/>
              <a:t>(Ctrl C pour quitter)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haha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hehe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hihi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huhu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hyhy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825941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mktemp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mktemp</a:t>
            </a:r>
            <a:r>
              <a:rPr lang="fr-FR" sz="2400" dirty="0"/>
              <a:t>	</a:t>
            </a:r>
            <a:r>
              <a:rPr lang="fr-FR" sz="2400" dirty="0" smtClean="0"/>
              <a:t>(</a:t>
            </a:r>
            <a:r>
              <a:rPr lang="fr-FR" sz="2400" dirty="0" err="1" smtClean="0"/>
              <a:t>make</a:t>
            </a:r>
            <a:r>
              <a:rPr lang="fr-FR" sz="2400" dirty="0" smtClean="0"/>
              <a:t> </a:t>
            </a:r>
            <a:r>
              <a:rPr lang="fr-FR" sz="2400" dirty="0" err="1" smtClean="0"/>
              <a:t>temporary</a:t>
            </a:r>
            <a:r>
              <a:rPr lang="fr-FR" sz="2400" dirty="0" smtClean="0"/>
              <a:t>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Créer un fichier (ou dossier) avec un nom aléatoire</a:t>
            </a:r>
          </a:p>
          <a:p>
            <a:r>
              <a:rPr lang="fr-FR" sz="2400" dirty="0" smtClean="0"/>
              <a:t>Permet de créer un fichier qui n’existe pas</a:t>
            </a:r>
          </a:p>
          <a:p>
            <a:r>
              <a:rPr lang="fr-FR" sz="2400" dirty="0" smtClean="0"/>
              <a:t>Renvoie le nom du fichier créé sur STDOUT</a:t>
            </a:r>
          </a:p>
          <a:p>
            <a:r>
              <a:rPr lang="fr-FR" sz="2400" dirty="0" smtClean="0"/>
              <a:t>Utilise un </a:t>
            </a:r>
            <a:r>
              <a:rPr lang="fr-FR" sz="2400" dirty="0" err="1" smtClean="0"/>
              <a:t>template</a:t>
            </a:r>
            <a:r>
              <a:rPr lang="fr-FR" sz="2400" dirty="0" smtClean="0"/>
              <a:t> (remplace les XXXX par des caractères)</a:t>
            </a:r>
          </a:p>
          <a:p>
            <a:r>
              <a:rPr lang="fr-FR" sz="2400" dirty="0" smtClean="0"/>
              <a:t>Ne pas oublier de le supprimer avant la fin du traitement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mktemp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ktemp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FichierXXXXXX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6213770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mktemp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mktemp</a:t>
            </a:r>
            <a:r>
              <a:rPr lang="fr-FR" sz="2400" dirty="0"/>
              <a:t>	(</a:t>
            </a:r>
            <a:r>
              <a:rPr lang="fr-FR" sz="2400" dirty="0" err="1"/>
              <a:t>make</a:t>
            </a:r>
            <a:r>
              <a:rPr lang="fr-FR" sz="2400" dirty="0"/>
              <a:t> </a:t>
            </a:r>
            <a:r>
              <a:rPr lang="fr-FR" sz="2400" dirty="0" err="1"/>
              <a:t>temporary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 smtClean="0"/>
          </a:p>
          <a:p>
            <a:r>
              <a:rPr lang="fr-FR" sz="2400" dirty="0" err="1"/>
              <a:t>mktemp</a:t>
            </a:r>
            <a:r>
              <a:rPr lang="fr-FR" sz="2400" dirty="0"/>
              <a:t> </a:t>
            </a:r>
            <a:r>
              <a:rPr lang="fr-FR" sz="2400" dirty="0" smtClean="0"/>
              <a:t>-d		crée un répertoire plutôt qu’un fichier</a:t>
            </a:r>
          </a:p>
          <a:p>
            <a:r>
              <a:rPr lang="fr-FR" sz="2400" dirty="0" err="1"/>
              <a:t>mktemp</a:t>
            </a:r>
            <a:r>
              <a:rPr lang="fr-FR" sz="2400" dirty="0"/>
              <a:t> </a:t>
            </a:r>
            <a:r>
              <a:rPr lang="fr-FR" sz="2400" dirty="0" smtClean="0"/>
              <a:t>-q		échoue silencieusement (ne fait pas crasher</a:t>
            </a:r>
            <a:br>
              <a:rPr lang="fr-FR" sz="2400" dirty="0" smtClean="0"/>
            </a:br>
            <a:r>
              <a:rPr lang="fr-FR" sz="2400" dirty="0" smtClean="0"/>
              <a:t>			le script ni n’écrit sur STDERR)</a:t>
            </a:r>
          </a:p>
          <a:p>
            <a:r>
              <a:rPr lang="fr-FR" sz="2400" dirty="0" err="1"/>
              <a:t>mktemp</a:t>
            </a:r>
            <a:r>
              <a:rPr lang="fr-FR" sz="2400" dirty="0"/>
              <a:t> </a:t>
            </a:r>
            <a:r>
              <a:rPr lang="fr-FR" sz="2400" dirty="0" smtClean="0"/>
              <a:t>-p </a:t>
            </a:r>
            <a:r>
              <a:rPr lang="fr-FR" sz="2400" i="1" dirty="0" smtClean="0"/>
              <a:t>DIR</a:t>
            </a:r>
            <a:r>
              <a:rPr lang="fr-FR" sz="2400" dirty="0" smtClean="0"/>
              <a:t>	utilise </a:t>
            </a:r>
            <a:r>
              <a:rPr lang="fr-FR" sz="2400" i="1" dirty="0" smtClean="0"/>
              <a:t>DIR</a:t>
            </a:r>
            <a:r>
              <a:rPr lang="fr-FR" sz="2400" dirty="0" smtClean="0"/>
              <a:t> comme préfixe du chemin</a:t>
            </a:r>
          </a:p>
          <a:p>
            <a:r>
              <a:rPr lang="fr-FR" sz="2400" dirty="0" err="1"/>
              <a:t>mktemp</a:t>
            </a:r>
            <a:r>
              <a:rPr lang="fr-FR" sz="2400" dirty="0"/>
              <a:t> </a:t>
            </a:r>
            <a:r>
              <a:rPr lang="fr-FR" sz="2400" dirty="0" smtClean="0"/>
              <a:t>-t		renvoie un chemin complet vers le fichier</a:t>
            </a:r>
            <a:br>
              <a:rPr lang="fr-FR" sz="2400" dirty="0" smtClean="0"/>
            </a:br>
            <a:r>
              <a:rPr lang="fr-FR" sz="2400" dirty="0" smtClean="0"/>
              <a:t>			(sans -p, utilise le dossier /</a:t>
            </a:r>
            <a:r>
              <a:rPr lang="fr-FR" sz="2400" dirty="0" err="1" smtClean="0"/>
              <a:t>tmp</a:t>
            </a:r>
            <a:r>
              <a:rPr lang="fr-FR" sz="2400" dirty="0"/>
              <a:t> </a:t>
            </a:r>
            <a:r>
              <a:rPr lang="fr-FR" sz="2400" dirty="0" smtClean="0"/>
              <a:t>)</a:t>
            </a:r>
            <a:endParaRPr lang="fr-FR" sz="2400" i="1" dirty="0" smtClean="0"/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mktemp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~ -t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temporary.XXXXX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TMP_FILE=</a:t>
            </a:r>
            <a:r>
              <a:rPr lang="fr-FR" sz="2400" dirty="0" smtClean="0"/>
              <a:t>`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mktemp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temporary.XXXXX</a:t>
            </a:r>
            <a:r>
              <a:rPr lang="fr-FR" sz="2400" dirty="0"/>
              <a:t>`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8612820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xargs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xargs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Construit une ligne de commande à partir d’une commande (en argument), et d’une liste de paramètre sur l’entrée standard</a:t>
            </a:r>
          </a:p>
          <a:p>
            <a:pPr lvl="1"/>
            <a:r>
              <a:rPr lang="fr-FR" sz="2000" dirty="0" smtClean="0"/>
              <a:t>Espaces, tabulations, retour à la ligne, EOF comme séparateurs</a:t>
            </a:r>
          </a:p>
          <a:p>
            <a:r>
              <a:rPr lang="fr-FR" sz="2400" dirty="0" smtClean="0"/>
              <a:t>Utile pour rediriger des flux</a:t>
            </a:r>
          </a:p>
          <a:p>
            <a:r>
              <a:rPr lang="fr-FR" sz="2400" dirty="0" smtClean="0"/>
              <a:t>Parfois, ligne de commande trop « longue », </a:t>
            </a:r>
            <a:r>
              <a:rPr lang="fr-FR" sz="2400" dirty="0" err="1" smtClean="0"/>
              <a:t>xargs</a:t>
            </a:r>
            <a:r>
              <a:rPr lang="fr-FR" sz="2400" dirty="0" smtClean="0"/>
              <a:t> aide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/path -type f -print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29438323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xargs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xargs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-t</a:t>
            </a:r>
            <a:r>
              <a:rPr lang="fr-FR" sz="2400" dirty="0"/>
              <a:t>	écrit les traces d’exécution sur </a:t>
            </a:r>
            <a:r>
              <a:rPr lang="fr-FR" sz="2400" dirty="0" smtClean="0"/>
              <a:t>STDERR</a:t>
            </a:r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-p	demande confirmation de chaque ligne construite</a:t>
            </a:r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-x	quitte si la taille de la commande est trop longue</a:t>
            </a:r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-I </a:t>
            </a:r>
            <a:r>
              <a:rPr lang="fr-FR" sz="2400" i="1" dirty="0" smtClean="0"/>
              <a:t>CHAR</a:t>
            </a:r>
            <a:r>
              <a:rPr lang="fr-FR" sz="2400" dirty="0" smtClean="0"/>
              <a:t>	place les arguments dans la ligne à la place</a:t>
            </a:r>
            <a:br>
              <a:rPr lang="fr-FR" sz="2400" dirty="0" smtClean="0"/>
            </a:br>
            <a:r>
              <a:rPr lang="fr-FR" sz="2400" dirty="0" smtClean="0"/>
              <a:t>			du/des caractère(s) </a:t>
            </a:r>
            <a:r>
              <a:rPr lang="fr-FR" sz="2400" i="1" dirty="0" smtClean="0"/>
              <a:t>CHAR</a:t>
            </a:r>
          </a:p>
          <a:p>
            <a:pPr marL="0" indent="0">
              <a:buNone/>
            </a:pP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/path -type f -print 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endParaRPr lang="en-US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xargs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-I {} -t mv dir1/{} dir2/{}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9308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xargs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xargs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-n </a:t>
            </a:r>
            <a:r>
              <a:rPr lang="fr-FR" sz="2400" i="1" dirty="0" smtClean="0"/>
              <a:t>NUM</a:t>
            </a:r>
            <a:r>
              <a:rPr lang="fr-FR" sz="2400" dirty="0" smtClean="0"/>
              <a:t>	place </a:t>
            </a:r>
            <a:r>
              <a:rPr lang="fr-FR" sz="2400" i="1" dirty="0" smtClean="0"/>
              <a:t>NUM</a:t>
            </a:r>
            <a:r>
              <a:rPr lang="fr-FR" sz="2400" dirty="0" smtClean="0"/>
              <a:t> arguments maximum par ligne</a:t>
            </a:r>
            <a:br>
              <a:rPr lang="fr-FR" sz="2400" dirty="0" smtClean="0"/>
            </a:br>
            <a:r>
              <a:rPr lang="fr-FR" sz="2400" dirty="0" smtClean="0"/>
              <a:t>			de commande effectuée (cmd arg1 arg2 …)</a:t>
            </a:r>
            <a:endParaRPr lang="fr-FR" sz="2000" dirty="0" smtClean="0"/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-L </a:t>
            </a:r>
            <a:r>
              <a:rPr lang="fr-FR" sz="2400" i="1" dirty="0"/>
              <a:t>NUM</a:t>
            </a:r>
            <a:r>
              <a:rPr lang="fr-FR" sz="2400" dirty="0"/>
              <a:t>	</a:t>
            </a:r>
            <a:r>
              <a:rPr lang="fr-FR" sz="2400" dirty="0" smtClean="0"/>
              <a:t>utilise au plus </a:t>
            </a:r>
            <a:r>
              <a:rPr lang="fr-FR" sz="2400" i="1" dirty="0" smtClean="0"/>
              <a:t>NUM</a:t>
            </a:r>
            <a:r>
              <a:rPr lang="fr-FR" sz="2400" dirty="0" smtClean="0"/>
              <a:t> lignes pour construire</a:t>
            </a:r>
            <a:br>
              <a:rPr lang="fr-FR" sz="2400" dirty="0" smtClean="0"/>
            </a:br>
            <a:r>
              <a:rPr lang="fr-FR" sz="2400" dirty="0" smtClean="0"/>
              <a:t>			la ligne de commande</a:t>
            </a:r>
            <a:r>
              <a:rPr lang="fr-FR" sz="2400" dirty="0"/>
              <a:t> </a:t>
            </a:r>
            <a:r>
              <a:rPr lang="fr-FR" sz="2000" dirty="0" smtClean="0"/>
              <a:t>(implique -x</a:t>
            </a:r>
            <a:r>
              <a:rPr lang="fr-FR" sz="2000" dirty="0"/>
              <a:t>)</a:t>
            </a:r>
            <a:endParaRPr lang="fr-FR" sz="2000" dirty="0" smtClean="0"/>
          </a:p>
          <a:p>
            <a:r>
              <a:rPr lang="fr-FR" sz="2400" dirty="0" err="1" smtClean="0"/>
              <a:t>xargs</a:t>
            </a:r>
            <a:r>
              <a:rPr lang="fr-FR" sz="2400" dirty="0" smtClean="0"/>
              <a:t> -s </a:t>
            </a:r>
            <a:r>
              <a:rPr lang="fr-FR" sz="2400" i="1" dirty="0" smtClean="0"/>
              <a:t>NUM</a:t>
            </a:r>
            <a:r>
              <a:rPr lang="fr-FR" sz="2400" dirty="0" smtClean="0"/>
              <a:t>	utilise au plus </a:t>
            </a:r>
            <a:r>
              <a:rPr lang="fr-FR" sz="2400" i="1" dirty="0" smtClean="0"/>
              <a:t>NUM</a:t>
            </a:r>
            <a:r>
              <a:rPr lang="fr-FR" sz="2400" dirty="0" smtClean="0"/>
              <a:t> caractères pour</a:t>
            </a:r>
            <a:br>
              <a:rPr lang="fr-FR" sz="2400" dirty="0" smtClean="0"/>
            </a:br>
            <a:r>
              <a:rPr lang="fr-FR" sz="2400" dirty="0" smtClean="0"/>
              <a:t>			construire la ligne de commande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echo {0..9} | xargs -n 2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1710463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cat		(</a:t>
            </a:r>
            <a:r>
              <a:rPr lang="fr-FR" sz="2400" dirty="0" err="1" smtClean="0"/>
              <a:t>Concatenate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Concatène des fichiers et les imprime</a:t>
            </a:r>
          </a:p>
          <a:p>
            <a:r>
              <a:rPr lang="fr-FR" sz="2400" dirty="0" smtClean="0"/>
              <a:t>Utilisation quasi exclusivement avec des redirections et pipes</a:t>
            </a:r>
          </a:p>
          <a:p>
            <a:r>
              <a:rPr lang="fr-FR" sz="2400" dirty="0" smtClean="0"/>
              <a:t>Redirige aussi l’entrée standard</a:t>
            </a:r>
          </a:p>
          <a:p>
            <a:endParaRPr lang="fr-FR" sz="2400" dirty="0"/>
          </a:p>
          <a:p>
            <a:r>
              <a:rPr lang="fr-FR" sz="2400" dirty="0" smtClean="0">
                <a:solidFill>
                  <a:srgbClr val="FF0000"/>
                </a:solidFill>
              </a:rPr>
              <a:t>!!! ATTENTION !!! Aux caractères non imprimables contenus dans des fichiers : ceux-ci peuvent modifier le comportement du terminal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2631917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cat		(</a:t>
            </a:r>
            <a:r>
              <a:rPr lang="fr-FR" sz="2400" dirty="0" err="1" smtClean="0"/>
              <a:t>Concatenate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cat - 	lit STDIN, et renvoie ligne à ligne vers STDOUT</a:t>
            </a:r>
            <a:br>
              <a:rPr lang="fr-FR" sz="2400" dirty="0" smtClean="0"/>
            </a:br>
            <a:r>
              <a:rPr lang="fr-FR" sz="2400" dirty="0" smtClean="0"/>
              <a:t>		jusqu’à lire un Ctrl + D ou un EOF</a:t>
            </a:r>
          </a:p>
          <a:p>
            <a:r>
              <a:rPr lang="fr-FR" sz="2400" dirty="0" smtClean="0"/>
              <a:t>cat		(même chose que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-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&gt; file1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&gt; file2 &lt;&lt; EOF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cat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79867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Usage des Manuels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</a:t>
            </a:fld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Pour lire le manuel de la commande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cs typeface="Courier New" panose="02070309020205020404" pitchFamily="49" charset="0"/>
            </a:endParaRPr>
          </a:p>
          <a:p>
            <a:r>
              <a:rPr lang="fr-FR" dirty="0" smtClean="0">
                <a:cs typeface="Courier New" panose="02070309020205020404" pitchFamily="49" charset="0"/>
              </a:rPr>
              <a:t>Pour lire le manuel de l’appel system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an 2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>
              <a:cs typeface="Courier New" panose="02070309020205020404" pitchFamily="49" charset="0"/>
            </a:endParaRPr>
          </a:p>
          <a:p>
            <a:r>
              <a:rPr lang="fr-FR" dirty="0" smtClean="0">
                <a:cs typeface="Courier New" panose="02070309020205020404" pitchFamily="49" charset="0"/>
              </a:rPr>
              <a:t>Pour lire le manuel de la fonction C :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man 3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638972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cat		(</a:t>
            </a:r>
            <a:r>
              <a:rPr lang="fr-FR" sz="2400" dirty="0" err="1" smtClean="0"/>
              <a:t>Concatenate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>
                <a:cs typeface="Courier New" panose="02070309020205020404" pitchFamily="49" charset="0"/>
              </a:rPr>
              <a:t>cat -u	copie les caractères immédiatement/</a:t>
            </a:r>
            <a:r>
              <a:rPr lang="fr-FR" sz="24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sans </a:t>
            </a:r>
            <a:r>
              <a:rPr lang="fr-FR" sz="2400" dirty="0" err="1" smtClean="0">
                <a:ea typeface="Cambria Math" panose="02040503050406030204" pitchFamily="18" charset="0"/>
                <a:cs typeface="Courier New" panose="02070309020205020404" pitchFamily="49" charset="0"/>
              </a:rPr>
              <a:t>buffering</a:t>
            </a:r>
            <a:r>
              <a:rPr lang="fr-FR" sz="2400" dirty="0">
                <a:ea typeface="Cambria Math" panose="02040503050406030204" pitchFamily="18" charset="0"/>
                <a:cs typeface="Courier New" panose="02070309020205020404" pitchFamily="49" charset="0"/>
              </a:rPr>
              <a:t/>
            </a:r>
            <a:br>
              <a:rPr lang="fr-FR" sz="2400" dirty="0">
                <a:ea typeface="Cambria Math" panose="02040503050406030204" pitchFamily="18" charset="0"/>
                <a:cs typeface="Courier New" panose="02070309020205020404" pitchFamily="49" charset="0"/>
              </a:rPr>
            </a:br>
            <a:r>
              <a:rPr lang="fr-FR" sz="24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		(fait des </a:t>
            </a:r>
            <a:r>
              <a:rPr lang="fr-FR" sz="2400" dirty="0" err="1" smtClean="0">
                <a:ea typeface="Cambria Math" panose="02040503050406030204" pitchFamily="18" charset="0"/>
                <a:cs typeface="Courier New" panose="02070309020205020404" pitchFamily="49" charset="0"/>
              </a:rPr>
              <a:t>read</a:t>
            </a:r>
            <a:r>
              <a:rPr lang="fr-FR" sz="2400" dirty="0" smtClean="0">
                <a:ea typeface="Cambria Math" panose="02040503050406030204" pitchFamily="18" charset="0"/>
                <a:cs typeface="Courier New" panose="02070309020205020404" pitchFamily="49" charset="0"/>
              </a:rPr>
              <a:t> non bloquants)</a:t>
            </a:r>
            <a:endParaRPr lang="fr-FR" sz="2000" dirty="0" smtClean="0">
              <a:ea typeface="Cambria Math" panose="02040503050406030204" pitchFamily="18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mkfifo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/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/tty13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-u &gt;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573751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Trie le contenu des fichiers</a:t>
            </a:r>
          </a:p>
          <a:p>
            <a:r>
              <a:rPr lang="fr-FR" sz="2400" dirty="0" smtClean="0"/>
              <a:t>Fusionne le contenu de fichiers</a:t>
            </a:r>
          </a:p>
          <a:p>
            <a:r>
              <a:rPr lang="fr-FR" sz="2400" dirty="0" smtClean="0"/>
              <a:t>Vérifie qu’un fichier est trié</a:t>
            </a:r>
          </a:p>
          <a:p>
            <a:endParaRPr lang="fr-FR" sz="2400" dirty="0"/>
          </a:p>
          <a:p>
            <a:r>
              <a:rPr lang="fr-FR" sz="2400" dirty="0" smtClean="0"/>
              <a:t>Tri numérique, alphanumérique, inverse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"3\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nx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\n4\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nz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\n1\n2\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042620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	-n	tri numérique  (valeur de la chaîne)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"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03\n-0\n-1\n0\n42\n008\n  13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file2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-n 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9222641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	-i		ignore les caractères non imprimables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ort -f		ignore la casse (</a:t>
            </a:r>
            <a:r>
              <a:rPr lang="fr-FR" sz="2400" dirty="0" err="1" smtClean="0"/>
              <a:t>lowercase</a:t>
            </a:r>
            <a:r>
              <a:rPr lang="fr-FR" sz="2400" dirty="0" smtClean="0"/>
              <a:t>/</a:t>
            </a:r>
            <a:r>
              <a:rPr lang="fr-FR" sz="2400" dirty="0" err="1" smtClean="0"/>
              <a:t>uppercase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sort -r 		inverse l’ordre</a:t>
            </a:r>
          </a:p>
          <a:p>
            <a:r>
              <a:rPr lang="fr-FR" sz="2400" dirty="0" smtClean="0"/>
              <a:t>sort -o </a:t>
            </a:r>
            <a:r>
              <a:rPr lang="fr-FR" sz="2400" i="1" dirty="0" smtClean="0"/>
              <a:t>OUTPUT</a:t>
            </a:r>
            <a:r>
              <a:rPr lang="fr-FR" sz="2400" dirty="0" smtClean="0"/>
              <a:t>	écrit la sortie triée dans le fichier </a:t>
            </a:r>
            <a:r>
              <a:rPr lang="fr-FR" sz="2400" i="1" dirty="0" smtClean="0"/>
              <a:t>OUTPUT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-i -f -r 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-o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fileout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957133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	-b	ignore les caractères blancs en début de colonne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ort -d	caractères blancs et alphanumériques utilisés</a:t>
            </a:r>
            <a:br>
              <a:rPr lang="fr-FR" sz="2400" dirty="0" smtClean="0"/>
            </a:br>
            <a:r>
              <a:rPr lang="fr-FR" sz="2400" dirty="0" smtClean="0"/>
              <a:t>		(impossible à utiliser avec -i ou -n)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echo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" C\nA\n   B" &gt;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file3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ort -b file3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669068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 -u	ne garde qu’une seule occurrence en cas de doublon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"E\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\nb\na\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-u file4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-f -u file4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386386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 -k </a:t>
            </a:r>
            <a:r>
              <a:rPr lang="fr-FR" sz="2400" i="1" dirty="0" smtClean="0"/>
              <a:t>NUM</a:t>
            </a:r>
            <a:r>
              <a:rPr lang="fr-FR" sz="2400" dirty="0" smtClean="0"/>
              <a:t>	trie selon la colonne </a:t>
            </a:r>
            <a:r>
              <a:rPr lang="fr-FR" sz="2400" i="1" dirty="0" smtClean="0"/>
              <a:t>NUM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ort -k </a:t>
            </a:r>
            <a:r>
              <a:rPr lang="fr-FR" sz="2400" i="1" dirty="0" smtClean="0"/>
              <a:t>X</a:t>
            </a:r>
            <a:r>
              <a:rPr lang="fr-FR" sz="2400" dirty="0" smtClean="0"/>
              <a:t>,</a:t>
            </a:r>
            <a:r>
              <a:rPr lang="fr-FR" sz="2400" i="1" dirty="0" smtClean="0"/>
              <a:t>Y</a:t>
            </a:r>
            <a:r>
              <a:rPr lang="fr-FR" sz="2400" dirty="0" smtClean="0"/>
              <a:t>		trie selon les caractères entre la</a:t>
            </a:r>
            <a:br>
              <a:rPr lang="fr-FR" sz="2400" dirty="0" smtClean="0"/>
            </a:br>
            <a:r>
              <a:rPr lang="fr-FR" sz="2400" dirty="0" smtClean="0"/>
              <a:t>			colonne </a:t>
            </a:r>
            <a:r>
              <a:rPr lang="fr-FR" sz="2400" i="1" dirty="0" smtClean="0"/>
              <a:t>X</a:t>
            </a:r>
            <a:r>
              <a:rPr lang="fr-FR" sz="2400" dirty="0" smtClean="0"/>
              <a:t> et </a:t>
            </a:r>
            <a:r>
              <a:rPr lang="fr-FR" sz="2400" i="1" dirty="0" smtClean="0"/>
              <a:t>Y</a:t>
            </a:r>
          </a:p>
          <a:p>
            <a:r>
              <a:rPr lang="fr-FR" sz="2400" dirty="0" smtClean="0"/>
              <a:t>sort -t’</a:t>
            </a:r>
            <a:r>
              <a:rPr lang="fr-FR" sz="2400" i="1" dirty="0" smtClean="0"/>
              <a:t>CHAR</a:t>
            </a:r>
            <a:r>
              <a:rPr lang="fr-FR" sz="2400" dirty="0" smtClean="0"/>
              <a:t>’	le caractère </a:t>
            </a:r>
            <a:r>
              <a:rPr lang="fr-FR" sz="2400" i="1" dirty="0" smtClean="0"/>
              <a:t>CHAR</a:t>
            </a:r>
            <a:r>
              <a:rPr lang="fr-FR" sz="2400" dirty="0" smtClean="0"/>
              <a:t> est utilisé comme</a:t>
            </a:r>
            <a:br>
              <a:rPr lang="fr-FR" sz="2400" dirty="0" smtClean="0"/>
            </a:br>
            <a:r>
              <a:rPr lang="fr-FR" sz="2400" dirty="0" smtClean="0"/>
              <a:t>			délimiteur au lieu de espace</a:t>
            </a:r>
            <a:br>
              <a:rPr lang="fr-FR" sz="2400" dirty="0" smtClean="0"/>
            </a:br>
            <a:r>
              <a:rPr lang="fr-FR" sz="2400" dirty="0" smtClean="0"/>
              <a:t>	cas spécial : caractères </a:t>
            </a:r>
            <a:r>
              <a:rPr lang="fr-FR" sz="2400" dirty="0"/>
              <a:t>échappés… pour tab :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-t $'\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"A|3\nB|1\nC|4\nD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file5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-t'|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-k2 file5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5978055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tri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 -k </a:t>
            </a:r>
            <a:r>
              <a:rPr lang="fr-FR" sz="2400" i="1" dirty="0" smtClean="0"/>
              <a:t>NUM[type]</a:t>
            </a:r>
            <a:r>
              <a:rPr lang="fr-FR" sz="2400" dirty="0" smtClean="0"/>
              <a:t>		trie selon la colonne </a:t>
            </a:r>
            <a:r>
              <a:rPr lang="fr-FR" sz="2400" i="1" dirty="0" smtClean="0"/>
              <a:t>NUM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ort -k </a:t>
            </a:r>
            <a:r>
              <a:rPr lang="fr-FR" sz="2400" i="1" dirty="0"/>
              <a:t>X[type]</a:t>
            </a:r>
            <a:r>
              <a:rPr lang="fr-FR" sz="2400" dirty="0" smtClean="0"/>
              <a:t>,</a:t>
            </a:r>
            <a:r>
              <a:rPr lang="fr-FR" sz="2400" i="1" dirty="0"/>
              <a:t>Y[type</a:t>
            </a:r>
            <a:r>
              <a:rPr lang="fr-FR" sz="2400" i="1" dirty="0" smtClean="0"/>
              <a:t>]</a:t>
            </a:r>
            <a:r>
              <a:rPr lang="fr-FR" sz="2400" dirty="0" smtClean="0"/>
              <a:t>	trie selon les caractères entre la</a:t>
            </a:r>
            <a:br>
              <a:rPr lang="fr-FR" sz="2400" dirty="0" smtClean="0"/>
            </a:br>
            <a:r>
              <a:rPr lang="fr-FR" sz="2400" dirty="0" smtClean="0"/>
              <a:t>				colonne </a:t>
            </a:r>
            <a:r>
              <a:rPr lang="fr-FR" sz="2400" i="1" dirty="0" smtClean="0"/>
              <a:t>X</a:t>
            </a:r>
            <a:r>
              <a:rPr lang="fr-FR" sz="2400" dirty="0" smtClean="0"/>
              <a:t> et </a:t>
            </a:r>
            <a:r>
              <a:rPr lang="fr-FR" sz="2400" i="1" dirty="0" smtClean="0"/>
              <a:t>Y</a:t>
            </a:r>
          </a:p>
          <a:p>
            <a:pPr marL="0" indent="0">
              <a:buNone/>
            </a:pPr>
            <a:endParaRPr lang="fr-FR" sz="1600" i="1" dirty="0" smtClean="0"/>
          </a:p>
          <a:p>
            <a:r>
              <a:rPr lang="fr-FR" sz="2400" i="1" dirty="0" smtClean="0"/>
              <a:t>[type]</a:t>
            </a:r>
            <a:r>
              <a:rPr lang="fr-FR" sz="2400" dirty="0" smtClean="0"/>
              <a:t>	décrit le type de colonne : b, d, f, i, n, r</a:t>
            </a:r>
          </a:p>
          <a:p>
            <a:r>
              <a:rPr lang="fr-FR" sz="2400" dirty="0" smtClean="0"/>
              <a:t>Ordre des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-k </a:t>
            </a:r>
            <a:r>
              <a:rPr lang="fr-FR" sz="2400" dirty="0" smtClean="0"/>
              <a:t>donne priorité des colonnes comparées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"G|2|w\nG|1|x\nC|2|y\nD|2|z"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file6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-t'|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-k2n -k1,1f file6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05587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vérification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	-c	teste si le fichier est ordonné</a:t>
            </a:r>
            <a:br>
              <a:rPr lang="fr-FR" sz="2400" dirty="0" smtClean="0"/>
            </a:br>
            <a:r>
              <a:rPr lang="fr-FR" sz="2400" dirty="0" smtClean="0"/>
              <a:t>		envoie une erreur sur STDERR en cas de problème</a:t>
            </a:r>
            <a:br>
              <a:rPr lang="fr-FR" sz="2400" dirty="0" smtClean="0"/>
            </a:br>
            <a:r>
              <a:rPr lang="fr-FR" sz="2400" dirty="0" smtClean="0"/>
              <a:t>		valeur de retour à 0 si tout est OK</a:t>
            </a:r>
            <a:endParaRPr lang="fr-FR" sz="2000" dirty="0" smtClean="0"/>
          </a:p>
          <a:p>
            <a:r>
              <a:rPr lang="fr-FR" sz="2400" dirty="0"/>
              <a:t>s</a:t>
            </a:r>
            <a:r>
              <a:rPr lang="fr-FR" sz="2400" dirty="0" smtClean="0"/>
              <a:t>ort -C	comme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sort -c</a:t>
            </a:r>
            <a:r>
              <a:rPr lang="fr-FR" sz="2400" dirty="0" smtClean="0"/>
              <a:t>, mais n’écrit rien sur STDERR</a:t>
            </a:r>
            <a:br>
              <a:rPr lang="fr-FR" sz="2400" dirty="0" smtClean="0"/>
            </a:br>
            <a:r>
              <a:rPr lang="fr-FR" sz="2400" dirty="0" smtClean="0"/>
              <a:t>		il faut juste comparer la valeur de retour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-c 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-C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566423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sort : fusion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sort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sort	-m	fusionne/</a:t>
            </a:r>
            <a:r>
              <a:rPr lang="fr-FR" sz="2400" dirty="0" err="1" smtClean="0"/>
              <a:t>merge</a:t>
            </a:r>
            <a:r>
              <a:rPr lang="fr-FR" sz="2400" dirty="0" smtClean="0"/>
              <a:t> plusieurs fichiers en un</a:t>
            </a:r>
            <a:br>
              <a:rPr lang="fr-FR" sz="2400" dirty="0" smtClean="0"/>
            </a:br>
            <a:r>
              <a:rPr lang="fr-FR" sz="2400" dirty="0" smtClean="0"/>
              <a:t>		les fichiers DOIVENT être triés avant</a:t>
            </a:r>
            <a:br>
              <a:rPr lang="fr-FR" sz="2400" dirty="0" smtClean="0"/>
            </a:br>
            <a:r>
              <a:rPr lang="fr-FR" sz="2400" dirty="0" smtClean="0"/>
              <a:t>		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-c </a:t>
            </a:r>
            <a:r>
              <a:rPr lang="fr-FR" sz="2400" dirty="0" smtClean="0"/>
              <a:t>permet de vérifier si le tri est bon</a:t>
            </a:r>
            <a:endParaRPr lang="fr-FR" sz="2000" dirty="0" smtClean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-e "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D\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nJ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merge1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"E\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\nH\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merge2</a:t>
            </a:r>
          </a:p>
          <a:p>
            <a:pPr marL="0" indent="0">
              <a:buNone/>
            </a:pP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sort -c merge1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 merge1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merge1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-o merge2 </a:t>
            </a:r>
            <a:r>
              <a:rPr lang="fr-FR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merge2</a:t>
            </a:r>
            <a:endParaRPr lang="fr-FR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sort </a:t>
            </a:r>
            <a:r>
              <a:rPr lang="fr-FR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merge1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sort -m -o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merge_out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merge1 merge2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1396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Editeurs de Texte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Modifier des fichiers texte « brut »</a:t>
            </a:r>
          </a:p>
          <a:p>
            <a:pPr lvl="1"/>
            <a:r>
              <a:rPr lang="fr-FR" dirty="0" smtClean="0"/>
              <a:t>Modification en mode ASCII, UTF-8, …</a:t>
            </a:r>
          </a:p>
          <a:p>
            <a:pPr lvl="1"/>
            <a:r>
              <a:rPr lang="fr-FR" dirty="0" smtClean="0"/>
              <a:t>Mais PAS dans l’optique de créer un document visuellement joli…</a:t>
            </a:r>
          </a:p>
          <a:p>
            <a:pPr lvl="1"/>
            <a:r>
              <a:rPr lang="fr-FR" dirty="0" smtClean="0"/>
              <a:t>Objectif : créer un fichier de données</a:t>
            </a:r>
          </a:p>
          <a:p>
            <a:pPr lvl="1"/>
            <a:endParaRPr lang="fr-FR" dirty="0"/>
          </a:p>
          <a:p>
            <a:r>
              <a:rPr lang="fr-FR" dirty="0" smtClean="0"/>
              <a:t>Sur UNIX, plusieurs éditeurs de textes majeurs :</a:t>
            </a:r>
          </a:p>
          <a:p>
            <a:pPr lvl="1"/>
            <a:r>
              <a:rPr lang="fr-FR" dirty="0" smtClean="0"/>
              <a:t>Emacs</a:t>
            </a:r>
          </a:p>
          <a:p>
            <a:pPr lvl="1"/>
            <a:r>
              <a:rPr lang="fr-FR" dirty="0" smtClean="0"/>
              <a:t>Vi / </a:t>
            </a:r>
            <a:r>
              <a:rPr lang="fr-FR" dirty="0" err="1" smtClean="0"/>
              <a:t>Vim</a:t>
            </a:r>
            <a:r>
              <a:rPr lang="fr-FR" dirty="0" smtClean="0"/>
              <a:t>	</a:t>
            </a:r>
          </a:p>
          <a:p>
            <a:pPr lvl="1"/>
            <a:r>
              <a:rPr lang="fr-FR" dirty="0" smtClean="0"/>
              <a:t>Nano / Pico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2680903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uniq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Supprime les lignes </a:t>
            </a:r>
            <a:r>
              <a:rPr lang="fr-FR" sz="2400" dirty="0"/>
              <a:t>successives </a:t>
            </a:r>
            <a:r>
              <a:rPr lang="fr-FR" sz="2400" dirty="0" smtClean="0"/>
              <a:t>en </a:t>
            </a:r>
            <a:r>
              <a:rPr lang="fr-FR" sz="2400" dirty="0"/>
              <a:t>double</a:t>
            </a:r>
            <a:endParaRPr lang="fr-FR" sz="2400" dirty="0" smtClean="0"/>
          </a:p>
          <a:p>
            <a:r>
              <a:rPr lang="fr-FR" sz="2400" dirty="0" smtClean="0"/>
              <a:t>Ne supprime QUE les lignes adjacentes similaires !</a:t>
            </a:r>
          </a:p>
          <a:p>
            <a:pPr lvl="1"/>
            <a:r>
              <a:rPr lang="fr-FR" sz="2000" dirty="0" smtClean="0"/>
              <a:t>Faire un tri avant si nécessaire pour organiser ?...</a:t>
            </a:r>
          </a:p>
          <a:p>
            <a:pPr lvl="1"/>
            <a:r>
              <a:rPr lang="fr-FR" sz="2000" dirty="0" smtClean="0"/>
              <a:t>…mais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sort -u </a:t>
            </a:r>
            <a:r>
              <a:rPr lang="fr-FR" sz="2000" dirty="0" smtClean="0"/>
              <a:t>fait déjà ça ?</a:t>
            </a:r>
            <a:endParaRPr lang="fr-FR" sz="2000" dirty="0"/>
          </a:p>
          <a:p>
            <a:r>
              <a:rPr lang="fr-FR" sz="2400" dirty="0"/>
              <a:t>Écrit sur la sortie standard ou dans un fichier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file_out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file_out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602109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uniq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uniq</a:t>
            </a:r>
            <a:r>
              <a:rPr lang="fr-FR" sz="2400" dirty="0" smtClean="0"/>
              <a:t> -d	ne copie que les lignes en doublon</a:t>
            </a:r>
            <a:br>
              <a:rPr lang="fr-FR" sz="2400" dirty="0" smtClean="0"/>
            </a:br>
            <a:r>
              <a:rPr lang="fr-FR" sz="2400" dirty="0" smtClean="0"/>
              <a:t>		(mais une seule fois)</a:t>
            </a:r>
          </a:p>
          <a:p>
            <a:r>
              <a:rPr lang="fr-FR" sz="2400" dirty="0" err="1"/>
              <a:t>uniq</a:t>
            </a:r>
            <a:r>
              <a:rPr lang="fr-FR" sz="2400" dirty="0"/>
              <a:t> </a:t>
            </a:r>
            <a:r>
              <a:rPr lang="fr-FR" sz="2400" dirty="0" smtClean="0"/>
              <a:t>-u</a:t>
            </a:r>
            <a:r>
              <a:rPr lang="fr-FR" sz="2400" dirty="0"/>
              <a:t>	ne copie que les lignes </a:t>
            </a:r>
            <a:r>
              <a:rPr lang="fr-FR" sz="2400" dirty="0" smtClean="0"/>
              <a:t>qui ne sont pas en doublon</a:t>
            </a:r>
          </a:p>
          <a:p>
            <a:r>
              <a:rPr lang="fr-FR" sz="2400" dirty="0" err="1"/>
              <a:t>u</a:t>
            </a:r>
            <a:r>
              <a:rPr lang="fr-FR" sz="2400" dirty="0" err="1" smtClean="0"/>
              <a:t>niq</a:t>
            </a:r>
            <a:r>
              <a:rPr lang="fr-FR" sz="2400" dirty="0" smtClean="0"/>
              <a:t> -c	ajoute le nombre de répétitions  devant chaque ligne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"AAAA\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file7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-d file7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file7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-u file7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6183855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uniq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uniq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uniq</a:t>
            </a:r>
            <a:r>
              <a:rPr lang="fr-FR" sz="2400" dirty="0"/>
              <a:t> </a:t>
            </a:r>
            <a:r>
              <a:rPr lang="fr-FR" sz="2400" dirty="0" smtClean="0"/>
              <a:t>-f </a:t>
            </a:r>
            <a:r>
              <a:rPr lang="fr-FR" sz="2400" i="1" dirty="0"/>
              <a:t>FIELDS</a:t>
            </a:r>
            <a:r>
              <a:rPr lang="fr-FR" sz="2400" dirty="0"/>
              <a:t>	saute les </a:t>
            </a:r>
            <a:r>
              <a:rPr lang="fr-FR" sz="2400" i="1" dirty="0"/>
              <a:t>FIELDS</a:t>
            </a:r>
            <a:r>
              <a:rPr lang="fr-FR" sz="2400" dirty="0"/>
              <a:t> premiers champs </a:t>
            </a:r>
            <a:r>
              <a:rPr lang="fr-FR" sz="2400" dirty="0" smtClean="0"/>
              <a:t>avant</a:t>
            </a:r>
            <a:br>
              <a:rPr lang="fr-FR" sz="2400" dirty="0" smtClean="0"/>
            </a:br>
            <a:r>
              <a:rPr lang="fr-FR" sz="2400" dirty="0" smtClean="0"/>
              <a:t>			de faire la comparaison des lignes</a:t>
            </a:r>
            <a:endParaRPr lang="fr-FR" sz="2400" dirty="0"/>
          </a:p>
          <a:p>
            <a:r>
              <a:rPr lang="fr-FR" sz="2400" dirty="0" err="1" smtClean="0"/>
              <a:t>uniq</a:t>
            </a:r>
            <a:r>
              <a:rPr lang="fr-FR" sz="2400" dirty="0" smtClean="0"/>
              <a:t> -s </a:t>
            </a:r>
            <a:r>
              <a:rPr lang="fr-FR" sz="2400" i="1" dirty="0"/>
              <a:t>CHARS</a:t>
            </a:r>
            <a:r>
              <a:rPr lang="fr-FR" sz="2400" dirty="0"/>
              <a:t>	</a:t>
            </a:r>
            <a:r>
              <a:rPr lang="fr-FR" sz="2400" dirty="0" smtClean="0"/>
              <a:t>saute les </a:t>
            </a:r>
            <a:r>
              <a:rPr lang="fr-FR" sz="2400" i="1" dirty="0" smtClean="0"/>
              <a:t>CHARS</a:t>
            </a:r>
            <a:r>
              <a:rPr lang="fr-FR" sz="2400" dirty="0" smtClean="0"/>
              <a:t> premiers caractères avant</a:t>
            </a:r>
            <a:br>
              <a:rPr lang="fr-FR" sz="2400" dirty="0" smtClean="0"/>
            </a:br>
            <a:r>
              <a:rPr lang="fr-FR" sz="2400" dirty="0" smtClean="0"/>
              <a:t>			de faire la comparaisons des lignes</a:t>
            </a:r>
            <a:br>
              <a:rPr lang="fr-FR" sz="2400" dirty="0" smtClean="0"/>
            </a:br>
            <a:r>
              <a:rPr lang="fr-FR" sz="2400" dirty="0" smtClean="0"/>
              <a:t>			Si utilisé avec -f : les </a:t>
            </a:r>
            <a:r>
              <a:rPr lang="fr-FR" sz="2400" i="1" dirty="0" smtClean="0"/>
              <a:t>CHARS</a:t>
            </a:r>
            <a:r>
              <a:rPr lang="fr-FR" sz="2400" dirty="0" smtClean="0"/>
              <a:t> premiers</a:t>
            </a:r>
            <a:br>
              <a:rPr lang="fr-FR" sz="2400" dirty="0" smtClean="0"/>
            </a:br>
            <a:r>
              <a:rPr lang="fr-FR" sz="2400" dirty="0" smtClean="0"/>
              <a:t>			caractères « après les champs ignorés »</a:t>
            </a:r>
            <a:br>
              <a:rPr lang="fr-FR" sz="2400" dirty="0" smtClean="0"/>
            </a:br>
            <a:r>
              <a:rPr lang="fr-FR" sz="2400" dirty="0" smtClean="0"/>
              <a:t>			sont ignorés</a:t>
            </a:r>
            <a:endParaRPr lang="fr-FR" sz="2000" dirty="0"/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BB\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BB\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AA\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AA\nF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file8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uniq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 1 -s 1 file8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15336212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comm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Cherche et affiche les lignes communes entre deux fichiers</a:t>
            </a:r>
          </a:p>
          <a:p>
            <a:pPr lvl="1"/>
            <a:r>
              <a:rPr lang="fr-FR" sz="2000" dirty="0" smtClean="0"/>
              <a:t>Attention, les fichiers doivent être triés</a:t>
            </a:r>
          </a:p>
          <a:p>
            <a:r>
              <a:rPr lang="fr-FR" sz="2400" dirty="0" smtClean="0"/>
              <a:t>La sortie affichera 3 colonnes :</a:t>
            </a:r>
          </a:p>
          <a:p>
            <a:pPr lvl="1"/>
            <a:r>
              <a:rPr lang="fr-FR" sz="2000" dirty="0" smtClean="0"/>
              <a:t>Les lignes seulement dans le 1</a:t>
            </a:r>
            <a:r>
              <a:rPr lang="fr-FR" sz="2000" baseline="30000" dirty="0" smtClean="0"/>
              <a:t>er</a:t>
            </a:r>
            <a:r>
              <a:rPr lang="fr-FR" sz="2000" dirty="0" smtClean="0"/>
              <a:t> fichier</a:t>
            </a:r>
          </a:p>
          <a:p>
            <a:pPr lvl="1"/>
            <a:r>
              <a:rPr lang="fr-FR" sz="2000" dirty="0" smtClean="0"/>
              <a:t>Les lignes seulement dans le 2</a:t>
            </a:r>
            <a:r>
              <a:rPr lang="fr-FR" sz="2000" baseline="30000" dirty="0" smtClean="0"/>
              <a:t>e</a:t>
            </a:r>
            <a:r>
              <a:rPr lang="fr-FR" sz="2000" dirty="0" smtClean="0"/>
              <a:t> fichier</a:t>
            </a:r>
          </a:p>
          <a:p>
            <a:pPr lvl="1"/>
            <a:r>
              <a:rPr lang="fr-FR" sz="2000" dirty="0" smtClean="0"/>
              <a:t>Les lignes communes aux deux fichiers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\nF"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file10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\nF\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file10 file11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52453849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comm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comm</a:t>
            </a:r>
            <a:r>
              <a:rPr lang="fr-FR" sz="2400" dirty="0" smtClean="0"/>
              <a:t> -1</a:t>
            </a:r>
            <a:r>
              <a:rPr lang="fr-FR" sz="2400" dirty="0"/>
              <a:t>	</a:t>
            </a:r>
            <a:r>
              <a:rPr lang="fr-FR" sz="2400" dirty="0" smtClean="0"/>
              <a:t>n’affiche pas les lignes uniques au 1</a:t>
            </a:r>
            <a:r>
              <a:rPr lang="fr-FR" sz="2400" baseline="30000" dirty="0" smtClean="0"/>
              <a:t>er</a:t>
            </a:r>
            <a:r>
              <a:rPr lang="fr-FR" sz="2400" dirty="0" smtClean="0"/>
              <a:t> fichier</a:t>
            </a:r>
          </a:p>
          <a:p>
            <a:r>
              <a:rPr lang="fr-FR" sz="2400" dirty="0" err="1"/>
              <a:t>comm</a:t>
            </a:r>
            <a:r>
              <a:rPr lang="fr-FR" sz="2400" dirty="0"/>
              <a:t> </a:t>
            </a:r>
            <a:r>
              <a:rPr lang="fr-FR" sz="2400" dirty="0" smtClean="0"/>
              <a:t>-2</a:t>
            </a:r>
            <a:r>
              <a:rPr lang="fr-FR" sz="2400" dirty="0"/>
              <a:t>	n’affiche pas les lignes uniques au </a:t>
            </a:r>
            <a:r>
              <a:rPr lang="fr-FR" sz="2400" dirty="0" smtClean="0"/>
              <a:t>2</a:t>
            </a:r>
            <a:r>
              <a:rPr lang="fr-FR" sz="2400" baseline="30000" dirty="0" smtClean="0"/>
              <a:t>e</a:t>
            </a:r>
            <a:r>
              <a:rPr lang="fr-FR" sz="2400" dirty="0" smtClean="0"/>
              <a:t> fichier</a:t>
            </a:r>
            <a:endParaRPr lang="fr-FR" sz="2400" dirty="0"/>
          </a:p>
          <a:p>
            <a:r>
              <a:rPr lang="fr-FR" sz="2400" dirty="0" err="1"/>
              <a:t>comm</a:t>
            </a:r>
            <a:r>
              <a:rPr lang="fr-FR" sz="2400" dirty="0"/>
              <a:t> </a:t>
            </a:r>
            <a:r>
              <a:rPr lang="fr-FR" sz="2400" dirty="0" smtClean="0"/>
              <a:t>-3</a:t>
            </a:r>
            <a:r>
              <a:rPr lang="fr-FR" sz="2400" dirty="0"/>
              <a:t>	n’affiche pas les </a:t>
            </a:r>
            <a:r>
              <a:rPr lang="fr-FR" sz="2400" dirty="0" smtClean="0"/>
              <a:t>lignes communes au deux fichiers</a:t>
            </a:r>
            <a:endParaRPr lang="fr-FR" sz="2400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\nF" &gt; file10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\nF\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file11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file10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1 -2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file10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file11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file10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5869700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tee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Duplique l’entrée standard </a:t>
            </a:r>
            <a:r>
              <a:rPr lang="fr-FR" sz="2200" dirty="0" smtClean="0"/>
              <a:t>(se termine par Ctrl + D ou </a:t>
            </a:r>
            <a:r>
              <a:rPr lang="fr-FR" sz="2200" dirty="0" err="1" smtClean="0"/>
              <a:t>HereDoc</a:t>
            </a:r>
            <a:r>
              <a:rPr lang="fr-FR" sz="2200" dirty="0" smtClean="0"/>
              <a:t>)</a:t>
            </a:r>
          </a:p>
          <a:p>
            <a:pPr lvl="1"/>
            <a:r>
              <a:rPr lang="fr-FR" sz="2200" dirty="0" smtClean="0"/>
              <a:t>Vers la sortie standard</a:t>
            </a:r>
          </a:p>
          <a:p>
            <a:pPr lvl="1"/>
            <a:r>
              <a:rPr lang="fr-FR" sz="2200" dirty="0" smtClean="0"/>
              <a:t>Optionnellement vers un/des fichier(s)</a:t>
            </a:r>
          </a:p>
          <a:p>
            <a:r>
              <a:rPr lang="fr-FR" sz="2400" dirty="0" smtClean="0"/>
              <a:t>Pas de </a:t>
            </a:r>
            <a:r>
              <a:rPr lang="fr-FR" sz="2400" dirty="0" err="1" smtClean="0"/>
              <a:t>bufferisation</a:t>
            </a:r>
            <a:r>
              <a:rPr lang="fr-FR" sz="2400" dirty="0" smtClean="0"/>
              <a:t>/Copy directe caractère par caractère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tee outfile1 outfile2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outfile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&lt;&lt; fin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273887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tee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tee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tee -a	écrit en mode append dans le/les fichiers</a:t>
            </a:r>
            <a:br>
              <a:rPr lang="fr-FR" sz="2400" dirty="0" smtClean="0"/>
            </a:br>
            <a:r>
              <a:rPr lang="fr-FR" sz="2400" dirty="0" smtClean="0"/>
              <a:t>		rappel : « mode append » signifie que l’on ajoute</a:t>
            </a:r>
            <a:br>
              <a:rPr lang="fr-FR" sz="2400" dirty="0" smtClean="0"/>
            </a:br>
            <a:r>
              <a:rPr lang="fr-FR" sz="2400" dirty="0" smtClean="0"/>
              <a:t>		en fin de fichier</a:t>
            </a:r>
          </a:p>
          <a:p>
            <a:r>
              <a:rPr lang="fr-FR" sz="2400" dirty="0" smtClean="0"/>
              <a:t>tee -i	ignore le signal SIGINT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"test" &gt; file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ee -a file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tee -i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02901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tr		(translate/</a:t>
            </a:r>
            <a:r>
              <a:rPr lang="fr-FR" sz="2400" dirty="0" err="1" smtClean="0"/>
              <a:t>transliterate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Translate des caractères</a:t>
            </a:r>
          </a:p>
          <a:p>
            <a:r>
              <a:rPr lang="fr-FR" sz="2400" dirty="0" smtClean="0"/>
              <a:t>Modifie les caractères de l’entrée standard avant de les mettre sur la sortie standard</a:t>
            </a:r>
          </a:p>
          <a:p>
            <a:pPr lvl="1"/>
            <a:r>
              <a:rPr lang="fr-FR" sz="2000" dirty="0" smtClean="0"/>
              <a:t>Substitution ou suppression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aeiouy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vvvvvv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"toto" | tr o A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"Je m'appelle Lolo" | tr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aeiouy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bfjqvz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5149376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tr		(translate/</a:t>
            </a:r>
            <a:r>
              <a:rPr lang="fr-FR" sz="2400" dirty="0" err="1" smtClean="0"/>
              <a:t>transliterate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tr -d 	supprime tout caractère qui appartient à la</a:t>
            </a:r>
            <a:br>
              <a:rPr lang="fr-FR" sz="2400" dirty="0" smtClean="0"/>
            </a:br>
            <a:r>
              <a:rPr lang="fr-FR" sz="2400" dirty="0" smtClean="0"/>
              <a:t>		première chaîne passée en paramètre</a:t>
            </a:r>
          </a:p>
          <a:p>
            <a:r>
              <a:rPr lang="fr-FR" sz="2400" dirty="0" smtClean="0"/>
              <a:t>tr -s 		supprime les doublons de caractères qui se suivent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tr -</a:t>
            </a:r>
            <a:r>
              <a:rPr lang="fr-FR" sz="2400" dirty="0" err="1" smtClean="0">
                <a:cs typeface="Courier New" panose="02070309020205020404" pitchFamily="49" charset="0"/>
              </a:rPr>
              <a:t>sd</a:t>
            </a:r>
            <a:r>
              <a:rPr lang="fr-FR" sz="2400" dirty="0" smtClean="0">
                <a:cs typeface="Courier New" panose="02070309020205020404" pitchFamily="49" charset="0"/>
              </a:rPr>
              <a:t> </a:t>
            </a:r>
            <a:r>
              <a:rPr lang="fr-FR" sz="2400" i="1" dirty="0" smtClean="0">
                <a:cs typeface="Courier New" panose="02070309020205020404" pitchFamily="49" charset="0"/>
              </a:rPr>
              <a:t>DEL</a:t>
            </a:r>
            <a:r>
              <a:rPr lang="fr-FR" sz="2400" dirty="0" smtClean="0">
                <a:cs typeface="Courier New" panose="02070309020205020404" pitchFamily="49" charset="0"/>
              </a:rPr>
              <a:t> </a:t>
            </a:r>
            <a:r>
              <a:rPr lang="fr-FR" sz="2400" i="1" dirty="0" smtClean="0">
                <a:cs typeface="Courier New" panose="02070309020205020404" pitchFamily="49" charset="0"/>
              </a:rPr>
              <a:t>DOUB</a:t>
            </a:r>
            <a:r>
              <a:rPr lang="fr-FR" sz="2400" dirty="0" smtClean="0">
                <a:cs typeface="Courier New" panose="02070309020205020404" pitchFamily="49" charset="0"/>
              </a:rPr>
              <a:t>	Supprime tous</a:t>
            </a:r>
            <a:r>
              <a:rPr lang="fr-FR" sz="2400" dirty="0"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cs typeface="Courier New" panose="02070309020205020404" pitchFamily="49" charset="0"/>
              </a:rPr>
              <a:t>les caractères </a:t>
            </a:r>
            <a:r>
              <a:rPr lang="fr-FR" sz="2400" i="1" dirty="0" smtClean="0">
                <a:cs typeface="Courier New" panose="02070309020205020404" pitchFamily="49" charset="0"/>
              </a:rPr>
              <a:t>DEL</a:t>
            </a:r>
            <a:r>
              <a:rPr lang="fr-FR" sz="2400" dirty="0" smtClean="0">
                <a:cs typeface="Courier New" panose="02070309020205020404" pitchFamily="49" charset="0"/>
              </a:rPr>
              <a:t>, et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		supprime les doublons </a:t>
            </a:r>
            <a:r>
              <a:rPr lang="fr-FR" sz="2400" i="1" dirty="0" smtClean="0">
                <a:cs typeface="Courier New" panose="02070309020205020404" pitchFamily="49" charset="0"/>
              </a:rPr>
              <a:t>DOUB</a:t>
            </a:r>
            <a:endParaRPr lang="fr-FR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 a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79179243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tr		(translate/</a:t>
            </a:r>
            <a:r>
              <a:rPr lang="fr-FR" sz="2400" dirty="0" err="1" smtClean="0"/>
              <a:t>transliterate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tr -c 		complément des caractères de la 1</a:t>
            </a:r>
            <a:r>
              <a:rPr lang="fr-FR" sz="2400" baseline="30000" dirty="0" smtClean="0"/>
              <a:t>ère</a:t>
            </a:r>
            <a:r>
              <a:rPr lang="fr-FR" sz="2400" dirty="0"/>
              <a:t> </a:t>
            </a:r>
            <a:r>
              <a:rPr lang="fr-FR" sz="2400" dirty="0" smtClean="0"/>
              <a:t>chaîne</a:t>
            </a:r>
          </a:p>
          <a:p>
            <a:r>
              <a:rPr lang="fr-FR" sz="2400" dirty="0" smtClean="0"/>
              <a:t>tr -C 	complément des valeurs de la 1</a:t>
            </a:r>
            <a:r>
              <a:rPr lang="fr-FR" sz="2400" baseline="30000" dirty="0" smtClean="0"/>
              <a:t>ère</a:t>
            </a:r>
            <a:r>
              <a:rPr lang="fr-FR" sz="2400" dirty="0" smtClean="0"/>
              <a:t> chaîne</a:t>
            </a: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a z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a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-cd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3814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Emacs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Modification directe : on tape du texte, celui-ci est écrit dans le document… usage « classique » du clavier</a:t>
            </a:r>
          </a:p>
          <a:p>
            <a:endParaRPr lang="fr-FR" dirty="0"/>
          </a:p>
          <a:p>
            <a:r>
              <a:rPr lang="fr-FR" dirty="0" smtClean="0"/>
              <a:t>Sauvegarde : 		Ctrl + X   Ctrl + S</a:t>
            </a:r>
          </a:p>
          <a:p>
            <a:r>
              <a:rPr lang="fr-FR" dirty="0" smtClean="0"/>
              <a:t>Quitter :			Ctrl + X   Ctrl + C</a:t>
            </a:r>
          </a:p>
          <a:p>
            <a:r>
              <a:rPr lang="fr-FR" dirty="0" smtClean="0"/>
              <a:t>Ouvrir un fichier :		Ctrl + X   Ctrl + F</a:t>
            </a:r>
          </a:p>
          <a:p>
            <a:endParaRPr lang="fr-FR" dirty="0"/>
          </a:p>
          <a:p>
            <a:r>
              <a:rPr lang="fr-FR" dirty="0" smtClean="0"/>
              <a:t>Nombreuses extensions en </a:t>
            </a:r>
            <a:r>
              <a:rPr lang="fr-FR" i="1" dirty="0" err="1" smtClean="0"/>
              <a:t>scheme</a:t>
            </a:r>
            <a:r>
              <a:rPr lang="fr-FR" i="1" dirty="0" smtClean="0"/>
              <a:t> </a:t>
            </a:r>
            <a:r>
              <a:rPr lang="fr-FR" dirty="0" smtClean="0"/>
              <a:t>(dialecte LISP)</a:t>
            </a:r>
          </a:p>
          <a:p>
            <a:r>
              <a:rPr lang="fr-FR" dirty="0" smtClean="0"/>
              <a:t>Editeur « relativement » lourd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emacs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nw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704352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tr		(translate/</a:t>
            </a:r>
            <a:r>
              <a:rPr lang="fr-FR" sz="2400" dirty="0" err="1" smtClean="0"/>
              <a:t>transliterate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>
                <a:cs typeface="Courier New" panose="02070309020205020404" pitchFamily="49" charset="0"/>
              </a:rPr>
              <a:t>Classes reconnues :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alnum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[:alpha:] [:digit:]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xdigit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space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lower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upper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punct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 [:graph:]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cntrl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"Ceci est    1 phrase"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 [: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blank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:]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aaaabbbccc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tr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5074651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cut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Extrait des octets, des caractères, ou des champs</a:t>
            </a:r>
          </a:p>
          <a:p>
            <a:endParaRPr lang="fr-FR" sz="2400" dirty="0" smtClean="0"/>
          </a:p>
          <a:p>
            <a:r>
              <a:rPr lang="fr-FR" sz="2400" dirty="0" smtClean="0"/>
              <a:t>Extraction selon des numéros de colonnes</a:t>
            </a:r>
          </a:p>
          <a:p>
            <a:r>
              <a:rPr lang="fr-FR" sz="2400" dirty="0" smtClean="0"/>
              <a:t>Extraction selon des numéros de champs</a:t>
            </a:r>
          </a:p>
          <a:p>
            <a:pPr lvl="1"/>
            <a:r>
              <a:rPr lang="fr-FR" sz="2000" dirty="0" smtClean="0"/>
              <a:t>Supprime les lignes qui ne contiennent pas de délimiteur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-d : -f 1,7 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2,4 -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6883608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cut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cut</a:t>
            </a:r>
            <a:r>
              <a:rPr lang="fr-FR" sz="2400" dirty="0" smtClean="0"/>
              <a:t> -c </a:t>
            </a:r>
            <a:r>
              <a:rPr lang="fr-FR" sz="2400" i="1" dirty="0" err="1" smtClean="0"/>
              <a:t>list</a:t>
            </a:r>
            <a:r>
              <a:rPr lang="fr-FR" sz="2400" dirty="0" smtClean="0"/>
              <a:t>	coupe les caractères  à la/les colonnes </a:t>
            </a:r>
            <a:r>
              <a:rPr lang="fr-FR" sz="2400" i="1" dirty="0" err="1" smtClean="0"/>
              <a:t>list</a:t>
            </a:r>
            <a:endParaRPr lang="fr-FR" sz="2400" i="1" dirty="0" smtClean="0"/>
          </a:p>
          <a:p>
            <a:r>
              <a:rPr lang="fr-FR" sz="2400" dirty="0" err="1" smtClean="0"/>
              <a:t>cut</a:t>
            </a:r>
            <a:r>
              <a:rPr lang="fr-FR" sz="2400" dirty="0" smtClean="0"/>
              <a:t> -b </a:t>
            </a:r>
            <a:r>
              <a:rPr lang="fr-FR" sz="2400" i="1" dirty="0" err="1" smtClean="0"/>
              <a:t>list</a:t>
            </a:r>
            <a:r>
              <a:rPr lang="fr-FR" sz="2400" dirty="0" smtClean="0"/>
              <a:t>	coupe les octets désignés par </a:t>
            </a:r>
            <a:r>
              <a:rPr lang="fr-FR" sz="2400" i="1" dirty="0" err="1" smtClean="0"/>
              <a:t>list</a:t>
            </a:r>
            <a:endParaRPr lang="fr-FR" sz="2400" i="1" dirty="0" smtClean="0"/>
          </a:p>
          <a:p>
            <a:r>
              <a:rPr lang="fr-FR" sz="2400" dirty="0" err="1"/>
              <a:t>c</a:t>
            </a:r>
            <a:r>
              <a:rPr lang="fr-FR" sz="2400" dirty="0" err="1" smtClean="0"/>
              <a:t>ut</a:t>
            </a:r>
            <a:r>
              <a:rPr lang="fr-FR" sz="2400" dirty="0" smtClean="0"/>
              <a:t> -f </a:t>
            </a:r>
            <a:r>
              <a:rPr lang="fr-FR" sz="2400" i="1" dirty="0" err="1" smtClean="0"/>
              <a:t>list</a:t>
            </a:r>
            <a:r>
              <a:rPr lang="fr-FR" sz="2400" dirty="0" smtClean="0"/>
              <a:t>	coupe les champs désignés par </a:t>
            </a:r>
            <a:r>
              <a:rPr lang="fr-FR" sz="2400" i="1" dirty="0" err="1" smtClean="0"/>
              <a:t>list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		</a:t>
            </a:r>
            <a:r>
              <a:rPr lang="fr-FR" sz="2000" dirty="0" smtClean="0"/>
              <a:t>(séparés par TAB)</a:t>
            </a:r>
            <a:endParaRPr lang="fr-FR" sz="2000" dirty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"Toto"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3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"Toto"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2-8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"Toto"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2,4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"Toto"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-b 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1568351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cut</a:t>
            </a:r>
            <a:r>
              <a:rPr lang="fr-FR" sz="2400" dirty="0" smtClean="0"/>
              <a:t> -f 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cut</a:t>
            </a:r>
            <a:r>
              <a:rPr lang="fr-FR" sz="2400" dirty="0"/>
              <a:t> </a:t>
            </a:r>
            <a:r>
              <a:rPr lang="fr-FR" sz="2400" dirty="0" smtClean="0"/>
              <a:t>-s</a:t>
            </a:r>
            <a:r>
              <a:rPr lang="fr-FR" sz="2400" dirty="0"/>
              <a:t>		</a:t>
            </a:r>
            <a:r>
              <a:rPr lang="fr-FR" sz="2400" dirty="0" smtClean="0"/>
              <a:t>supprime les lignes qui n’ont pas de délimiteur</a:t>
            </a:r>
          </a:p>
          <a:p>
            <a:r>
              <a:rPr lang="fr-FR" sz="2400" dirty="0" err="1" smtClean="0"/>
              <a:t>cut</a:t>
            </a:r>
            <a:r>
              <a:rPr lang="fr-FR" sz="2400" dirty="0" smtClean="0"/>
              <a:t> -d </a:t>
            </a:r>
            <a:r>
              <a:rPr lang="fr-FR" sz="2400" i="1" dirty="0" err="1" smtClean="0"/>
              <a:t>delim</a:t>
            </a:r>
            <a:r>
              <a:rPr lang="fr-FR" sz="2400" dirty="0" smtClean="0"/>
              <a:t>		choix des délimiteurs dans </a:t>
            </a:r>
            <a:r>
              <a:rPr lang="fr-FR" sz="2400" i="1" dirty="0" err="1" smtClean="0"/>
              <a:t>delim</a:t>
            </a:r>
            <a:endParaRPr lang="fr-FR" sz="2400" i="1" dirty="0" smtClean="0"/>
          </a:p>
          <a:p>
            <a:r>
              <a:rPr lang="fr-FR" sz="2400" dirty="0" err="1" smtClean="0"/>
              <a:t>cut</a:t>
            </a:r>
            <a:r>
              <a:rPr lang="fr-FR" sz="2400" dirty="0" smtClean="0"/>
              <a:t> -f </a:t>
            </a:r>
            <a:r>
              <a:rPr lang="fr-FR" sz="2400" i="1" dirty="0" err="1" smtClean="0"/>
              <a:t>list</a:t>
            </a:r>
            <a:r>
              <a:rPr lang="fr-FR" sz="2400" dirty="0" smtClean="0"/>
              <a:t>		coupe les champs désignés par </a:t>
            </a:r>
            <a:r>
              <a:rPr lang="fr-FR" sz="2400" i="1" dirty="0" err="1" smtClean="0"/>
              <a:t>list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			</a:t>
            </a:r>
            <a:r>
              <a:rPr lang="fr-FR" sz="2000" dirty="0" smtClean="0"/>
              <a:t>(séparés par TAB, par défaut)</a:t>
            </a:r>
            <a:endParaRPr lang="fr-FR" sz="2000" dirty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"user1:val\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\nuser3:val" &gt; file1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 1 -d ":" 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2 -d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-d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":"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0429999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paste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Concatène des lignes d’un fichier, et écrit le résultat sur la sortie standard</a:t>
            </a:r>
          </a:p>
          <a:p>
            <a:r>
              <a:rPr lang="fr-FR" sz="2400" dirty="0" smtClean="0"/>
              <a:t>Les ‘\n’ sont remplacés par des TAB (‘\t’)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"user1:val\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nBLOB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\nuser3:val" &gt; 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"Test1\n\nTest2\n\n\n\n"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file1 -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176946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paste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paste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paste</a:t>
            </a:r>
            <a:r>
              <a:rPr lang="fr-FR" sz="2400" dirty="0" smtClean="0"/>
              <a:t> -d </a:t>
            </a:r>
            <a:r>
              <a:rPr lang="fr-FR" sz="2400" i="1" dirty="0" err="1" smtClean="0"/>
              <a:t>delim</a:t>
            </a:r>
            <a:r>
              <a:rPr lang="fr-FR" sz="2400" dirty="0" smtClean="0"/>
              <a:t>	change le délimiteur de sortie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000" dirty="0" smtClean="0"/>
              <a:t>(accepte aussi : ‘\n’, ‘\t’, ‘\\’, ‘\0’ )</a:t>
            </a:r>
            <a:endParaRPr lang="fr-FR" sz="2400" dirty="0" smtClean="0"/>
          </a:p>
          <a:p>
            <a:r>
              <a:rPr lang="fr-FR" sz="2400" dirty="0" err="1" smtClean="0"/>
              <a:t>paste</a:t>
            </a:r>
            <a:r>
              <a:rPr lang="fr-FR" sz="2400" dirty="0" smtClean="0"/>
              <a:t> -s		concatène toutes les lignes de chaque</a:t>
            </a:r>
            <a:br>
              <a:rPr lang="fr-FR" sz="2400" dirty="0" smtClean="0"/>
            </a:br>
            <a:r>
              <a:rPr lang="fr-FR" sz="2400" dirty="0" smtClean="0"/>
              <a:t>			fichier en une ligne (avec le délimiteur si </a:t>
            </a:r>
            <a:br>
              <a:rPr lang="fr-FR" sz="2400" dirty="0" smtClean="0"/>
            </a:br>
            <a:r>
              <a:rPr lang="fr-FR" sz="2400" dirty="0" smtClean="0"/>
              <a:t>			nécessaire), sépare chaque fichier par un ‘\n’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Tata\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nToto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nTiti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nTutu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&gt; file3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 "#" file1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paste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-s -d "#" file1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3760940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join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Similaire à la jointure en base de </a:t>
            </a:r>
            <a:r>
              <a:rPr lang="fr-FR" sz="2400" dirty="0" smtClean="0"/>
              <a:t>données</a:t>
            </a:r>
          </a:p>
          <a:p>
            <a:r>
              <a:rPr lang="fr-FR" sz="2400" dirty="0" smtClean="0"/>
              <a:t>Colle/Mélange deux fichiers en un selon un critère commun</a:t>
            </a:r>
          </a:p>
          <a:p>
            <a:pPr lvl="1"/>
            <a:r>
              <a:rPr lang="fr-FR" sz="2000" dirty="0" smtClean="0"/>
              <a:t>Utilise la première colonne des 2 fichiers pour faire la jointure</a:t>
            </a:r>
          </a:p>
          <a:p>
            <a:pPr lvl="1"/>
            <a:r>
              <a:rPr lang="fr-FR" sz="2000" dirty="0" smtClean="0"/>
              <a:t>Puis copie les données des autres champs</a:t>
            </a:r>
          </a:p>
          <a:p>
            <a:r>
              <a:rPr lang="fr-FR" sz="2400" dirty="0" smtClean="0"/>
              <a:t>Les fichiers doivent déjà être triés sur la clé (</a:t>
            </a:r>
            <a:r>
              <a:rPr lang="fr-FR" sz="2400" dirty="0" err="1" smtClean="0"/>
              <a:t>cf</a:t>
            </a:r>
            <a:r>
              <a:rPr lang="fr-FR" sz="2400" dirty="0" smtClean="0"/>
              <a:t> </a:t>
            </a:r>
            <a:r>
              <a:rPr lang="fr-FR" sz="2400" i="1" dirty="0" smtClean="0"/>
              <a:t>sort</a:t>
            </a:r>
            <a:r>
              <a:rPr lang="fr-FR" sz="2400" dirty="0" smtClean="0"/>
              <a:t>)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Fabrice\n1 Elena\n2 Ali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&gt; 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Archi\n2 BDD\n3 POO"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640893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join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-1 </a:t>
            </a:r>
            <a:r>
              <a:rPr lang="fr-FR" sz="2400" i="1" dirty="0" smtClean="0"/>
              <a:t>NUM</a:t>
            </a:r>
            <a:r>
              <a:rPr lang="fr-FR" sz="2400" dirty="0" smtClean="0"/>
              <a:t>	désigne avec </a:t>
            </a:r>
            <a:r>
              <a:rPr lang="fr-FR" sz="2400" i="1" dirty="0" smtClean="0"/>
              <a:t>NUM</a:t>
            </a:r>
            <a:r>
              <a:rPr lang="fr-FR" sz="2400" dirty="0" smtClean="0"/>
              <a:t> la colonne sur laquelle la</a:t>
            </a:r>
            <a:br>
              <a:rPr lang="fr-FR" sz="2400" dirty="0" smtClean="0"/>
            </a:br>
            <a:r>
              <a:rPr lang="fr-FR" sz="2400" dirty="0" smtClean="0"/>
              <a:t>			jointure se produit pour le premier fichier</a:t>
            </a:r>
            <a:endParaRPr lang="fr-FR" sz="2400" i="1" dirty="0" smtClean="0"/>
          </a:p>
          <a:p>
            <a:r>
              <a:rPr lang="fr-FR" sz="2400" dirty="0" err="1"/>
              <a:t>join</a:t>
            </a:r>
            <a:r>
              <a:rPr lang="fr-FR" sz="2400" dirty="0"/>
              <a:t> </a:t>
            </a:r>
            <a:r>
              <a:rPr lang="fr-FR" sz="2400" dirty="0" smtClean="0"/>
              <a:t>-2 </a:t>
            </a:r>
            <a:r>
              <a:rPr lang="fr-FR" sz="2400" i="1" dirty="0"/>
              <a:t>NUM</a:t>
            </a:r>
            <a:r>
              <a:rPr lang="fr-FR" sz="2400" dirty="0"/>
              <a:t>	désigne avec </a:t>
            </a:r>
            <a:r>
              <a:rPr lang="fr-FR" sz="2400" i="1" dirty="0"/>
              <a:t>NUM</a:t>
            </a:r>
            <a:r>
              <a:rPr lang="fr-FR" sz="2400" dirty="0"/>
              <a:t> la colonne sur laquelle la</a:t>
            </a:r>
            <a:br>
              <a:rPr lang="fr-FR" sz="2400" dirty="0"/>
            </a:br>
            <a:r>
              <a:rPr lang="fr-FR" sz="2400" dirty="0"/>
              <a:t>			jointure se produit pour le </a:t>
            </a:r>
            <a:r>
              <a:rPr lang="fr-FR" sz="2400" dirty="0" smtClean="0"/>
              <a:t>deuxième fichier</a:t>
            </a:r>
            <a:endParaRPr lang="fr-FR" sz="2400" i="1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"Fabrice 1\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nElena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nAli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"Archi 1\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nBDD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nPOO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 2 -2 2 file3 file4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730039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join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-t </a:t>
            </a:r>
            <a:r>
              <a:rPr lang="fr-FR" sz="2400" i="1" dirty="0" smtClean="0"/>
              <a:t>CHAR</a:t>
            </a:r>
            <a:r>
              <a:rPr lang="fr-FR" sz="2400" dirty="0" smtClean="0"/>
              <a:t>	utilise le caractère CHAR comme séparateur</a:t>
            </a:r>
            <a:br>
              <a:rPr lang="fr-FR" sz="2400" dirty="0" smtClean="0"/>
            </a:br>
            <a:r>
              <a:rPr lang="fr-FR" sz="2400" dirty="0" smtClean="0"/>
              <a:t>			de colonne dans les deux fichiers</a:t>
            </a:r>
            <a:endParaRPr lang="fr-FR" sz="2400" i="1" dirty="0" smtClean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1:Fabrice\n1:Elena\n2:Ali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file5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1:Archi\n2:BDD\n3:POO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file6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: file5 file6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Fabrice\n1 Elena\n2 Ali" |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file6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-e "1:Archi\n2:BDD\n3:POO"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file5 -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212585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join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-a </a:t>
            </a:r>
            <a:r>
              <a:rPr lang="fr-FR" sz="2400" i="1" dirty="0" smtClean="0"/>
              <a:t>NUM</a:t>
            </a:r>
            <a:r>
              <a:rPr lang="fr-FR" sz="2400" dirty="0" smtClean="0"/>
              <a:t>	ajoute les lignes sans correspondance du </a:t>
            </a:r>
            <a:br>
              <a:rPr lang="fr-FR" sz="2400" dirty="0" smtClean="0"/>
            </a:br>
            <a:r>
              <a:rPr lang="fr-FR" sz="2400" dirty="0" smtClean="0"/>
              <a:t>			fichier numéro </a:t>
            </a:r>
            <a:r>
              <a:rPr lang="fr-FR" sz="2400" i="1" dirty="0" smtClean="0"/>
              <a:t>NUM</a:t>
            </a:r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-v </a:t>
            </a:r>
            <a:r>
              <a:rPr lang="fr-FR" sz="2400" i="1" dirty="0" smtClean="0"/>
              <a:t>NUM</a:t>
            </a:r>
            <a:r>
              <a:rPr lang="fr-FR" sz="2400" dirty="0" smtClean="0"/>
              <a:t>		affiche sur la sortie standard uniquement les</a:t>
            </a:r>
            <a:br>
              <a:rPr lang="fr-FR" sz="2400" dirty="0" smtClean="0"/>
            </a:br>
            <a:r>
              <a:rPr lang="fr-FR" sz="2400" dirty="0" smtClean="0"/>
              <a:t>			lignes sans correspondance du fichier</a:t>
            </a:r>
            <a:br>
              <a:rPr lang="fr-FR" sz="2400" dirty="0" smtClean="0"/>
            </a:br>
            <a:r>
              <a:rPr lang="fr-FR" sz="2400" dirty="0" smtClean="0"/>
              <a:t>			numéro </a:t>
            </a:r>
            <a:r>
              <a:rPr lang="fr-FR" sz="2400" i="1" dirty="0" smtClean="0"/>
              <a:t>NUM</a:t>
            </a:r>
            <a:endParaRPr lang="fr-FR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1 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 file1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2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-v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 2 file1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5679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Emacs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Outillage accessible par : Alt + … ou Ctrl + …</a:t>
            </a:r>
          </a:p>
          <a:p>
            <a:pPr lvl="1"/>
            <a:r>
              <a:rPr lang="fr-FR" dirty="0" smtClean="0"/>
              <a:t>Meta + …  ou  Ctrl + …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Touche « Meta » souvent remplacée par </a:t>
            </a:r>
            <a:br>
              <a:rPr lang="fr-FR" dirty="0" smtClean="0"/>
            </a:br>
            <a:r>
              <a:rPr lang="fr-FR" dirty="0" smtClean="0"/>
              <a:t>« Alt » ou « ESC »</a:t>
            </a:r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Commandes auto-complétée par « Tab »</a:t>
            </a:r>
          </a:p>
          <a:p>
            <a:pPr lvl="1"/>
            <a:endParaRPr lang="fr-FR" dirty="0"/>
          </a:p>
          <a:p>
            <a:pPr marL="0" indent="0">
              <a:buNone/>
            </a:pPr>
            <a:r>
              <a:rPr lang="fr-FR" dirty="0" smtClean="0"/>
              <a:t>Meta + X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delete-trailing-whitespace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Partie 4 : Commandes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8046156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join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join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-o </a:t>
            </a:r>
            <a:r>
              <a:rPr lang="fr-FR" sz="2400" i="1" dirty="0" smtClean="0"/>
              <a:t>LIST</a:t>
            </a:r>
            <a:r>
              <a:rPr lang="fr-FR" sz="2400" dirty="0"/>
              <a:t>	</a:t>
            </a:r>
            <a:r>
              <a:rPr lang="fr-FR" sz="2400" dirty="0" smtClean="0"/>
              <a:t>	modifie la sortie par le format décrit dans</a:t>
            </a:r>
            <a:r>
              <a:rPr lang="fr-FR" sz="2400" dirty="0"/>
              <a:t> </a:t>
            </a:r>
            <a:r>
              <a:rPr lang="fr-FR" sz="2400" i="1" dirty="0" smtClean="0"/>
              <a:t>LIST</a:t>
            </a:r>
            <a:br>
              <a:rPr lang="fr-FR" sz="2400" i="1" dirty="0" smtClean="0"/>
            </a:br>
            <a:r>
              <a:rPr lang="fr-FR" sz="2400" dirty="0" smtClean="0"/>
              <a:t>			1.x désigne la colonne x du fichier 1</a:t>
            </a:r>
            <a:br>
              <a:rPr lang="fr-FR" sz="2400" dirty="0" smtClean="0"/>
            </a:br>
            <a:r>
              <a:rPr lang="fr-FR" sz="2400" dirty="0" smtClean="0"/>
              <a:t>			2.y désigne la colonne y du fichier 2</a:t>
            </a:r>
            <a:br>
              <a:rPr lang="fr-FR" sz="2400" dirty="0" smtClean="0"/>
            </a:br>
            <a:r>
              <a:rPr lang="fr-FR" sz="2400" dirty="0" smtClean="0"/>
              <a:t>			0 désigne la colonne de jointure</a:t>
            </a:r>
          </a:p>
          <a:p>
            <a:r>
              <a:rPr lang="fr-FR" sz="2400" dirty="0" err="1" smtClean="0"/>
              <a:t>join</a:t>
            </a:r>
            <a:r>
              <a:rPr lang="fr-FR" sz="2400" dirty="0" smtClean="0"/>
              <a:t> -e </a:t>
            </a:r>
            <a:r>
              <a:rPr lang="fr-FR" sz="2400" i="1" dirty="0" smtClean="0"/>
              <a:t>STR</a:t>
            </a:r>
            <a:r>
              <a:rPr lang="fr-FR" sz="2400" dirty="0" smtClean="0"/>
              <a:t>		remplace les lignes vides de -o par </a:t>
            </a:r>
            <a:r>
              <a:rPr lang="fr-FR" sz="2400" i="1" dirty="0" smtClean="0"/>
              <a:t>STR</a:t>
            </a:r>
            <a:endParaRPr lang="fr-FR" sz="2400" i="1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Fabrice B\n1 Elena K"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file5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 OS\n2 BDD DB\n3 POO"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file6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join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 2 -e AH -o 1.2,0,2.2,2.3 file5 file6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1629527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wc</a:t>
            </a:r>
            <a:r>
              <a:rPr lang="fr-FR" sz="2400" dirty="0" smtClean="0"/>
              <a:t>		(Word Count)</a:t>
            </a:r>
          </a:p>
          <a:p>
            <a:pPr marL="0" indent="0">
              <a:buNone/>
            </a:pPr>
            <a:endParaRPr lang="fr-FR" sz="1600" dirty="0"/>
          </a:p>
          <a:p>
            <a:r>
              <a:rPr lang="fr-FR" sz="2400" dirty="0" smtClean="0"/>
              <a:t>Compte le nombre de mots, lignes, caractères, ou octets dans un ou des fichiers</a:t>
            </a:r>
          </a:p>
          <a:p>
            <a:pPr lvl="1"/>
            <a:r>
              <a:rPr lang="fr-FR" sz="2000" dirty="0" smtClean="0"/>
              <a:t>Les mots sont séparés par des espaces par défaut</a:t>
            </a:r>
          </a:p>
          <a:p>
            <a:pPr marL="0" indent="0">
              <a:buNone/>
            </a:pPr>
            <a:endParaRPr lang="fr-FR" sz="1600" dirty="0" smtClean="0"/>
          </a:p>
          <a:p>
            <a:r>
              <a:rPr lang="fr-FR" sz="2400" dirty="0" smtClean="0"/>
              <a:t>Affiche dans l’ordre, pour chaque fichier, le nombre de :</a:t>
            </a:r>
          </a:p>
          <a:p>
            <a:pPr marL="457200" lvl="1" indent="0">
              <a:buNone/>
            </a:pPr>
            <a:r>
              <a:rPr lang="fr-FR" sz="2400" dirty="0" smtClean="0"/>
              <a:t>Retours à la ligne ‘\n’, Mots, Octets, Nom du Fichier</a:t>
            </a:r>
          </a:p>
          <a:p>
            <a:pPr marL="457200" lvl="1" indent="0">
              <a:buNone/>
            </a:pPr>
            <a:r>
              <a:rPr lang="fr-FR" sz="2400" dirty="0" smtClean="0"/>
              <a:t>(si plusieurs fichiers : un total est affiché à la fin)</a:t>
            </a:r>
          </a:p>
          <a:p>
            <a:pPr marL="0" indent="0">
              <a:buNone/>
            </a:pPr>
            <a:endParaRPr lang="fr-FR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1773091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wc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wc</a:t>
            </a:r>
            <a:r>
              <a:rPr lang="fr-FR" sz="2400" dirty="0" smtClean="0"/>
              <a:t>		(Word Count)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wc</a:t>
            </a:r>
            <a:r>
              <a:rPr lang="fr-FR" sz="2400" dirty="0" smtClean="0"/>
              <a:t> -c	écrit le nombre d’octets contenus</a:t>
            </a:r>
          </a:p>
          <a:p>
            <a:r>
              <a:rPr lang="fr-FR" sz="2400" dirty="0" err="1" smtClean="0"/>
              <a:t>wc</a:t>
            </a:r>
            <a:r>
              <a:rPr lang="fr-FR" sz="2400" dirty="0" smtClean="0"/>
              <a:t> -m </a:t>
            </a:r>
            <a:r>
              <a:rPr lang="fr-FR" sz="2400" dirty="0"/>
              <a:t>	écrit le nombre de caractères </a:t>
            </a:r>
            <a:r>
              <a:rPr lang="fr-FR" sz="2400" dirty="0" smtClean="0"/>
              <a:t>contenus</a:t>
            </a:r>
          </a:p>
          <a:p>
            <a:r>
              <a:rPr lang="fr-FR" sz="2400" dirty="0" err="1"/>
              <a:t>w</a:t>
            </a:r>
            <a:r>
              <a:rPr lang="fr-FR" sz="2400" dirty="0" err="1" smtClean="0"/>
              <a:t>c</a:t>
            </a:r>
            <a:r>
              <a:rPr lang="fr-FR" sz="2400" dirty="0" smtClean="0"/>
              <a:t> -l	écrit le nombre de retours à la ligne ‘\n’</a:t>
            </a:r>
          </a:p>
          <a:p>
            <a:r>
              <a:rPr lang="fr-FR" sz="2400" dirty="0" err="1" smtClean="0"/>
              <a:t>wc</a:t>
            </a:r>
            <a:r>
              <a:rPr lang="fr-FR" sz="2400" dirty="0" smtClean="0"/>
              <a:t> -w 	écrit le nombre de mots (séparés par espace)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mlw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-w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643631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head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head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Affiche les premières lignes d’un fichier</a:t>
            </a:r>
          </a:p>
          <a:p>
            <a:pPr lvl="1"/>
            <a:r>
              <a:rPr lang="fr-FR" sz="2000" dirty="0" smtClean="0"/>
              <a:t>Par défaut les 10 premières lignes</a:t>
            </a:r>
          </a:p>
          <a:p>
            <a:pPr marL="457200" lvl="1" indent="0">
              <a:buNone/>
            </a:pPr>
            <a:endParaRPr lang="fr-FR" sz="1400" dirty="0"/>
          </a:p>
          <a:p>
            <a:r>
              <a:rPr lang="fr-FR" sz="2400" dirty="0" err="1" smtClean="0"/>
              <a:t>head</a:t>
            </a:r>
            <a:r>
              <a:rPr lang="fr-FR" sz="2400" dirty="0" smtClean="0"/>
              <a:t> -n </a:t>
            </a:r>
            <a:r>
              <a:rPr lang="fr-FR" sz="2400" i="1" dirty="0" smtClean="0"/>
              <a:t>NUM</a:t>
            </a:r>
            <a:r>
              <a:rPr lang="fr-FR" sz="2400" dirty="0" smtClean="0"/>
              <a:t>	affiche les </a:t>
            </a:r>
            <a:r>
              <a:rPr lang="fr-FR" sz="2400" i="1" dirty="0" smtClean="0"/>
              <a:t>NUM</a:t>
            </a:r>
            <a:r>
              <a:rPr lang="fr-FR" sz="2400" dirty="0" smtClean="0"/>
              <a:t> premières lignes du fichier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050" dirty="0" smtClean="0">
                <a:cs typeface="Courier New" panose="02070309020205020404" pitchFamily="49" charset="0"/>
              </a:rPr>
              <a:t>			</a:t>
            </a:r>
            <a:r>
              <a:rPr lang="fr-FR" sz="2200" dirty="0" smtClean="0">
                <a:cs typeface="Courier New" panose="02070309020205020404" pitchFamily="49" charset="0"/>
              </a:rPr>
              <a:t>(ou ignore les </a:t>
            </a:r>
            <a:r>
              <a:rPr lang="fr-FR" sz="2200" i="1" dirty="0" smtClean="0">
                <a:cs typeface="Courier New" panose="02070309020205020404" pitchFamily="49" charset="0"/>
              </a:rPr>
              <a:t>NUM</a:t>
            </a:r>
            <a:r>
              <a:rPr lang="fr-FR" sz="2200" dirty="0" smtClean="0">
                <a:cs typeface="Courier New" panose="02070309020205020404" pitchFamily="49" charset="0"/>
              </a:rPr>
              <a:t> dernières)</a:t>
            </a:r>
            <a:endParaRPr lang="fr-FR" sz="22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13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b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-n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-13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file3 |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6415315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tail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Affiche les </a:t>
            </a:r>
            <a:r>
              <a:rPr lang="fr-FR" sz="2400" dirty="0" smtClean="0"/>
              <a:t>derniers caractères ou lignes </a:t>
            </a:r>
            <a:r>
              <a:rPr lang="fr-FR" sz="2400" dirty="0"/>
              <a:t>d’un </a:t>
            </a:r>
            <a:r>
              <a:rPr lang="fr-FR" sz="2400" dirty="0" smtClean="0"/>
              <a:t>fichier</a:t>
            </a:r>
          </a:p>
          <a:p>
            <a:pPr lvl="1"/>
            <a:r>
              <a:rPr lang="fr-FR" sz="2000" dirty="0"/>
              <a:t>Par défaut les 10 </a:t>
            </a:r>
            <a:r>
              <a:rPr lang="fr-FR" sz="2000" dirty="0" smtClean="0"/>
              <a:t>dernières lignes</a:t>
            </a:r>
          </a:p>
          <a:p>
            <a:endParaRPr lang="fr-FR" sz="2400" dirty="0" smtClean="0"/>
          </a:p>
          <a:p>
            <a:r>
              <a:rPr lang="fr-FR" sz="2400" dirty="0" smtClean="0"/>
              <a:t>Affiche (les derniers)/tous les caractères ou lignes </a:t>
            </a:r>
            <a:r>
              <a:rPr lang="fr-FR" sz="2400" dirty="0"/>
              <a:t>d’un </a:t>
            </a:r>
            <a:r>
              <a:rPr lang="fr-FR" sz="2400" dirty="0" smtClean="0"/>
              <a:t>fichier en ignorant les N premiers caractères ou lignes</a:t>
            </a:r>
            <a:endParaRPr lang="fr-FR" sz="2400" dirty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head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20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405931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tail</a:t>
            </a:r>
            <a:endParaRPr lang="fr-FR" sz="2400" dirty="0" smtClean="0"/>
          </a:p>
          <a:p>
            <a:pPr marL="0" indent="0">
              <a:buNone/>
            </a:pPr>
            <a:endParaRPr lang="fr-FR" sz="1600" dirty="0"/>
          </a:p>
          <a:p>
            <a:r>
              <a:rPr lang="fr-FR" sz="2400" dirty="0" err="1"/>
              <a:t>t</a:t>
            </a:r>
            <a:r>
              <a:rPr lang="fr-FR" sz="2400" dirty="0" err="1" smtClean="0"/>
              <a:t>ail</a:t>
            </a:r>
            <a:r>
              <a:rPr lang="fr-FR" sz="2400" dirty="0" smtClean="0"/>
              <a:t> -c </a:t>
            </a:r>
            <a:r>
              <a:rPr lang="fr-FR" sz="2400" i="1" dirty="0" smtClean="0"/>
              <a:t>NUM</a:t>
            </a:r>
            <a:r>
              <a:rPr lang="fr-FR" sz="2400" dirty="0" smtClean="0"/>
              <a:t>		affiche les </a:t>
            </a:r>
            <a:r>
              <a:rPr lang="fr-FR" sz="2400" i="1" dirty="0" smtClean="0"/>
              <a:t>NUM</a:t>
            </a:r>
            <a:r>
              <a:rPr lang="fr-FR" sz="2400" dirty="0" smtClean="0"/>
              <a:t> derniers caractères OU</a:t>
            </a:r>
            <a:br>
              <a:rPr lang="fr-FR" sz="2400" dirty="0" smtClean="0"/>
            </a:br>
            <a:r>
              <a:rPr lang="fr-FR" sz="2400" dirty="0" smtClean="0"/>
              <a:t>			ignore les </a:t>
            </a:r>
            <a:r>
              <a:rPr lang="fr-FR" sz="2400" i="1" dirty="0" smtClean="0"/>
              <a:t>NUM</a:t>
            </a:r>
            <a:r>
              <a:rPr lang="fr-FR" sz="2400" dirty="0" smtClean="0"/>
              <a:t> premiers caractères</a:t>
            </a:r>
          </a:p>
          <a:p>
            <a:r>
              <a:rPr lang="fr-FR" sz="2400" dirty="0" err="1"/>
              <a:t>t</a:t>
            </a:r>
            <a:r>
              <a:rPr lang="fr-FR" sz="2400" dirty="0" err="1" smtClean="0"/>
              <a:t>ail</a:t>
            </a:r>
            <a:r>
              <a:rPr lang="fr-FR" sz="2400" dirty="0" smtClean="0"/>
              <a:t> -n </a:t>
            </a:r>
            <a:r>
              <a:rPr lang="fr-FR" sz="2400" i="1" dirty="0" smtClean="0"/>
              <a:t>NUM</a:t>
            </a:r>
            <a:r>
              <a:rPr lang="fr-FR" sz="2400" dirty="0" smtClean="0"/>
              <a:t>		affiche les </a:t>
            </a:r>
            <a:r>
              <a:rPr lang="fr-FR" sz="2400" i="1" dirty="0" smtClean="0"/>
              <a:t>NUM</a:t>
            </a:r>
            <a:r>
              <a:rPr lang="fr-FR" sz="2400" dirty="0" smtClean="0"/>
              <a:t> dernières lignes OU</a:t>
            </a:r>
            <a:br>
              <a:rPr lang="fr-FR" sz="2400" dirty="0" smtClean="0"/>
            </a:br>
            <a:r>
              <a:rPr lang="fr-FR" sz="2400" dirty="0" smtClean="0"/>
              <a:t>			ignore les </a:t>
            </a:r>
            <a:r>
              <a:rPr lang="fr-FR" sz="2400" i="1" dirty="0" smtClean="0"/>
              <a:t>NUM</a:t>
            </a:r>
            <a:r>
              <a:rPr lang="fr-FR" sz="2400" dirty="0" smtClean="0"/>
              <a:t> premières lignes</a:t>
            </a:r>
            <a:br>
              <a:rPr lang="fr-FR" sz="2400" dirty="0" smtClean="0"/>
            </a:br>
            <a:r>
              <a:rPr lang="fr-FR" sz="1100" dirty="0" smtClean="0"/>
              <a:t>	</a:t>
            </a:r>
            <a:r>
              <a:rPr lang="fr-FR" sz="1050" dirty="0" smtClean="0"/>
              <a:t/>
            </a:r>
            <a:br>
              <a:rPr lang="fr-FR" sz="1050" dirty="0" smtClean="0"/>
            </a:br>
            <a:r>
              <a:rPr lang="fr-FR" sz="2200" dirty="0" smtClean="0"/>
              <a:t>	</a:t>
            </a:r>
            <a:r>
              <a:rPr lang="fr-FR" sz="2200" i="1" dirty="0" smtClean="0"/>
              <a:t>NUM</a:t>
            </a:r>
            <a:r>
              <a:rPr lang="fr-FR" sz="2200" dirty="0" smtClean="0"/>
              <a:t> : précédé de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fr-FR" sz="2200" dirty="0" smtClean="0"/>
              <a:t>signifie « ignorer les NUM premiers »</a:t>
            </a:r>
            <a:br>
              <a:rPr lang="fr-FR" sz="2200" dirty="0" smtClean="0"/>
            </a:br>
            <a:r>
              <a:rPr lang="fr-FR" sz="2200" dirty="0" smtClean="0"/>
              <a:t>	précédé de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fr-FR" sz="2200" dirty="0" smtClean="0"/>
              <a:t>ou rien signifie « afficher les NUM derniers »</a:t>
            </a:r>
          </a:p>
          <a:p>
            <a:pPr marL="0" indent="0">
              <a:buNone/>
            </a:pP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3 file1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+15 file2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+2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9863119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tail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tail</a:t>
            </a:r>
            <a:r>
              <a:rPr lang="fr-FR" sz="2400" dirty="0" smtClean="0"/>
              <a:t> -f FILE	ne quitte pas à la fin du fichier, mais se met en</a:t>
            </a:r>
            <a:br>
              <a:rPr lang="fr-FR" sz="2400" dirty="0" smtClean="0"/>
            </a:br>
            <a:r>
              <a:rPr lang="fr-FR" sz="2400" dirty="0" smtClean="0"/>
              <a:t>		attente de changements sur le fichier.</a:t>
            </a:r>
            <a:br>
              <a:rPr lang="fr-FR" sz="2400" dirty="0" smtClean="0"/>
            </a:br>
            <a:r>
              <a:rPr lang="fr-FR" sz="2400" dirty="0" smtClean="0"/>
              <a:t>		Fonctionne sur des fichiers classiques, mais aussi</a:t>
            </a:r>
            <a:br>
              <a:rPr lang="fr-FR" sz="2400" dirty="0" smtClean="0"/>
            </a:br>
            <a:r>
              <a:rPr lang="fr-FR" sz="2400" dirty="0" smtClean="0"/>
              <a:t>		sur des </a:t>
            </a:r>
            <a:r>
              <a:rPr lang="fr-FR" sz="2400" dirty="0" err="1" smtClean="0"/>
              <a:t>fifo</a:t>
            </a:r>
            <a:r>
              <a:rPr lang="fr-FR" sz="2400" dirty="0" smtClean="0"/>
              <a:t> (</a:t>
            </a:r>
            <a:r>
              <a:rPr lang="fr-FR" sz="2400" dirty="0" err="1" smtClean="0"/>
              <a:t>mkfifo</a:t>
            </a:r>
            <a:r>
              <a:rPr lang="fr-FR" sz="2400" dirty="0" smtClean="0"/>
              <a:t>).</a:t>
            </a:r>
            <a:br>
              <a:rPr lang="fr-FR" sz="2400" dirty="0" smtClean="0"/>
            </a:br>
            <a:r>
              <a:rPr lang="fr-FR" sz="2400" dirty="0" smtClean="0"/>
              <a:t>		Ne fonctionne PAS sur l’entrée standard si celle-ci </a:t>
            </a:r>
            <a:br>
              <a:rPr lang="fr-FR" sz="2400" dirty="0" smtClean="0"/>
            </a:br>
            <a:r>
              <a:rPr lang="fr-FR" sz="2400" dirty="0" smtClean="0"/>
              <a:t>		est un pipe ou une </a:t>
            </a:r>
            <a:r>
              <a:rPr lang="fr-FR" sz="2400" dirty="0" err="1" smtClean="0"/>
              <a:t>fifo</a:t>
            </a:r>
            <a:r>
              <a:rPr lang="fr-FR" sz="2400" dirty="0" smtClean="0"/>
              <a:t>.</a:t>
            </a:r>
            <a:br>
              <a:rPr lang="fr-FR" sz="2400" dirty="0" smtClean="0"/>
            </a:br>
            <a:r>
              <a:rPr lang="fr-FR" sz="1200" dirty="0" smtClean="0"/>
              <a:t/>
            </a:r>
            <a:br>
              <a:rPr lang="fr-FR" sz="1200" dirty="0" smtClean="0"/>
            </a:br>
            <a:r>
              <a:rPr lang="fr-FR" sz="2200" dirty="0" smtClean="0"/>
              <a:t>	=&gt; utile pour scruter des logs en temps réel</a:t>
            </a:r>
            <a:endParaRPr lang="fr-FR" sz="2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ail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 service.log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9306919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more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Affiche le contenu des fichiers dans le terminal en mode page par page (comme les manuels)</a:t>
            </a:r>
          </a:p>
          <a:p>
            <a:endParaRPr lang="fr-FR" sz="2400" dirty="0" smtClean="0"/>
          </a:p>
          <a:p>
            <a:r>
              <a:rPr lang="fr-FR" sz="2400" dirty="0" smtClean="0"/>
              <a:t>Si la sortie standard de more n’est pas un terminal (mais un pipe…), l’intégralité sur contenu est copiée sans modification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cat file1 | more | cat -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2170450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more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more -s 	si plusieurs lignes consécutives sont vides, elles</a:t>
            </a:r>
            <a:br>
              <a:rPr lang="fr-FR" sz="2400" dirty="0" smtClean="0"/>
            </a:br>
            <a:r>
              <a:rPr lang="fr-FR" sz="2400" dirty="0" smtClean="0"/>
              <a:t>		sont regroupées en une seule ligne vide</a:t>
            </a:r>
          </a:p>
          <a:p>
            <a:r>
              <a:rPr lang="fr-FR" sz="2400" dirty="0"/>
              <a:t>m</a:t>
            </a:r>
            <a:r>
              <a:rPr lang="fr-FR" sz="2400" dirty="0" smtClean="0"/>
              <a:t>ore -c	« nettoie » l’écran et écrit à partir du début de l’écran</a:t>
            </a:r>
          </a:p>
          <a:p>
            <a:r>
              <a:rPr lang="fr-FR" sz="2400" dirty="0" smtClean="0"/>
              <a:t>more -u	affiche les « </a:t>
            </a:r>
            <a:r>
              <a:rPr lang="fr-FR" sz="2400" dirty="0" err="1" smtClean="0"/>
              <a:t>backspaces</a:t>
            </a:r>
            <a:r>
              <a:rPr lang="fr-FR" sz="2400" dirty="0" smtClean="0"/>
              <a:t> » et traite les « \r »</a:t>
            </a:r>
          </a:p>
          <a:p>
            <a:r>
              <a:rPr lang="fr-FR" sz="2400" dirty="0" smtClean="0"/>
              <a:t>more -n </a:t>
            </a:r>
            <a:r>
              <a:rPr lang="fr-FR" sz="2400" i="1" dirty="0" smtClean="0"/>
              <a:t>NUM</a:t>
            </a:r>
            <a:r>
              <a:rPr lang="fr-FR" sz="2400" dirty="0" smtClean="0"/>
              <a:t>	affiche </a:t>
            </a:r>
            <a:r>
              <a:rPr lang="fr-FR" sz="2400" i="1" dirty="0" smtClean="0"/>
              <a:t>NUM</a:t>
            </a:r>
            <a:r>
              <a:rPr lang="fr-FR" sz="2400" dirty="0" smtClean="0"/>
              <a:t> lignes par page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more -c file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ore -u file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ore -n 10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013060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less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less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Pas dans le standard SUS (mais utile…)</a:t>
            </a:r>
          </a:p>
          <a:p>
            <a:endParaRPr lang="fr-FR" sz="2400" dirty="0" smtClean="0"/>
          </a:p>
          <a:p>
            <a:r>
              <a:rPr lang="fr-FR" sz="2400" dirty="0" smtClean="0"/>
              <a:t>Agit comme more… mais supporte de revenir en arrière (il ne fait pas qu’avancer dans le fichier)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6166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Emacs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Si modification de fichiers existants, création de fichiers de sauvegarde…</a:t>
            </a:r>
          </a:p>
          <a:p>
            <a:pPr lvl="1"/>
            <a:r>
              <a:rPr lang="fr-FR" dirty="0" smtClean="0"/>
              <a:t>Fichier précédent = nom + ~</a:t>
            </a:r>
          </a:p>
          <a:p>
            <a:pPr lvl="1"/>
            <a:r>
              <a:rPr lang="fr-FR" dirty="0" smtClean="0"/>
              <a:t>Exemple :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fr-FR" dirty="0" smtClean="0"/>
              <a:t> existe</a:t>
            </a:r>
          </a:p>
          <a:p>
            <a:pPr lvl="2"/>
            <a:r>
              <a:rPr lang="fr-FR" dirty="0" smtClean="0"/>
              <a:t>On modifie avec </a:t>
            </a:r>
            <a:r>
              <a:rPr lang="fr-FR" dirty="0" err="1" smtClean="0"/>
              <a:t>emacs</a:t>
            </a:r>
            <a:r>
              <a:rPr lang="fr-FR" dirty="0" smtClean="0"/>
              <a:t> le fichier file1</a:t>
            </a:r>
          </a:p>
          <a:p>
            <a:pPr lvl="2"/>
            <a:r>
              <a:rPr lang="fr-FR" dirty="0" smtClean="0"/>
              <a:t>On sauvegarde et on quitte</a:t>
            </a:r>
          </a:p>
          <a:p>
            <a:pPr lvl="2"/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r>
              <a:rPr lang="fr-FR" dirty="0" smtClean="0"/>
              <a:t> est la version à jour +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file1~</a:t>
            </a:r>
            <a:r>
              <a:rPr lang="fr-FR" dirty="0" smtClean="0"/>
              <a:t> a été créé</a:t>
            </a:r>
          </a:p>
          <a:p>
            <a:pPr lvl="1"/>
            <a:endParaRPr lang="fr-FR" dirty="0"/>
          </a:p>
          <a:p>
            <a:pPr lvl="1"/>
            <a:r>
              <a:rPr lang="fr-FR" dirty="0" smtClean="0"/>
              <a:t>On salit très « très » vite ses répertoires…</a:t>
            </a:r>
          </a:p>
          <a:p>
            <a:pPr lvl="2"/>
            <a:r>
              <a:rPr lang="fr-FR" dirty="0" smtClean="0"/>
              <a:t>Penser à un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*~ </a:t>
            </a:r>
            <a:r>
              <a:rPr lang="fr-FR" dirty="0" smtClean="0">
                <a:cs typeface="Courier New" panose="02070309020205020404" pitchFamily="49" charset="0"/>
              </a:rPr>
              <a:t>de temps en temps…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Partie 4 : Commandes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7224361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split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Découpe un fichier en 0 ou plus fichiers</a:t>
            </a:r>
          </a:p>
          <a:p>
            <a:r>
              <a:rPr lang="fr-FR" sz="2400" dirty="0" smtClean="0"/>
              <a:t>Tous les fichiers sont de la même taille</a:t>
            </a:r>
            <a:endParaRPr lang="fr-FR" sz="2400" dirty="0"/>
          </a:p>
          <a:p>
            <a:r>
              <a:rPr lang="fr-FR" sz="2400" dirty="0" smtClean="0"/>
              <a:t>Par défaut, découpe toutes les 1000 lignes</a:t>
            </a:r>
          </a:p>
          <a:p>
            <a:r>
              <a:rPr lang="fr-FR" sz="2400" dirty="0" smtClean="0"/>
              <a:t>Par défaut, les fichiers de sorties seront de la forme :</a:t>
            </a:r>
            <a:endParaRPr lang="fr-FR" sz="2000" dirty="0"/>
          </a:p>
          <a:p>
            <a:pPr lvl="1"/>
            <a:r>
              <a:rPr lang="fr-FR" sz="2000" dirty="0" err="1" smtClean="0">
                <a:cs typeface="Courier New" panose="02070309020205020404" pitchFamily="49" charset="0"/>
              </a:rPr>
              <a:t>xaa</a:t>
            </a:r>
            <a:r>
              <a:rPr lang="fr-FR" sz="2000" dirty="0" smtClean="0">
                <a:cs typeface="Courier New" panose="02070309020205020404" pitchFamily="49" charset="0"/>
              </a:rPr>
              <a:t>, </a:t>
            </a:r>
            <a:r>
              <a:rPr lang="fr-FR" sz="2000" dirty="0" err="1" smtClean="0">
                <a:cs typeface="Courier New" panose="02070309020205020404" pitchFamily="49" charset="0"/>
              </a:rPr>
              <a:t>xab</a:t>
            </a:r>
            <a:r>
              <a:rPr lang="fr-FR" sz="2000" dirty="0" smtClean="0">
                <a:cs typeface="Courier New" panose="02070309020205020404" pitchFamily="49" charset="0"/>
              </a:rPr>
              <a:t>, </a:t>
            </a:r>
            <a:r>
              <a:rPr lang="fr-FR" sz="2000" dirty="0" err="1" smtClean="0">
                <a:cs typeface="Courier New" panose="02070309020205020404" pitchFamily="49" charset="0"/>
              </a:rPr>
              <a:t>xac</a:t>
            </a:r>
            <a:r>
              <a:rPr lang="fr-FR" sz="2000" dirty="0" smtClean="0">
                <a:cs typeface="Courier New" panose="02070309020205020404" pitchFamily="49" charset="0"/>
              </a:rPr>
              <a:t>, … , </a:t>
            </a:r>
            <a:r>
              <a:rPr lang="fr-FR" sz="2000" dirty="0" err="1" smtClean="0">
                <a:cs typeface="Courier New" panose="02070309020205020404" pitchFamily="49" charset="0"/>
              </a:rPr>
              <a:t>xba</a:t>
            </a:r>
            <a:r>
              <a:rPr lang="fr-FR" sz="2000" dirty="0" smtClean="0">
                <a:cs typeface="Courier New" panose="02070309020205020404" pitchFamily="49" charset="0"/>
              </a:rPr>
              <a:t>, </a:t>
            </a:r>
            <a:r>
              <a:rPr lang="fr-FR" sz="2000" dirty="0" err="1" smtClean="0">
                <a:cs typeface="Courier New" panose="02070309020205020404" pitchFamily="49" charset="0"/>
              </a:rPr>
              <a:t>xbb</a:t>
            </a:r>
            <a:r>
              <a:rPr lang="fr-FR" sz="2000" dirty="0" smtClean="0">
                <a:cs typeface="Courier New" panose="02070309020205020404" pitchFamily="49" charset="0"/>
              </a:rPr>
              <a:t>, … </a:t>
            </a:r>
            <a:r>
              <a:rPr lang="fr-FR" sz="2000" dirty="0" err="1" smtClean="0">
                <a:cs typeface="Courier New" panose="02070309020205020404" pitchFamily="49" charset="0"/>
              </a:rPr>
              <a:t>xzz</a:t>
            </a:r>
            <a:r>
              <a:rPr lang="fr-FR" sz="2000" dirty="0" smtClean="0">
                <a:cs typeface="Courier New" panose="02070309020205020404" pitchFamily="49" charset="0"/>
              </a:rPr>
              <a:t>	(676 fichiers max)</a:t>
            </a:r>
            <a:endParaRPr lang="fr-FR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-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split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8167482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split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>
                <a:cs typeface="Courier New" panose="02070309020205020404" pitchFamily="49" charset="0"/>
              </a:rPr>
              <a:t>Si les 676 fichiers en sortie ne suffisent pas à contenir tout le fichier d’origine, split renvoie une </a:t>
            </a:r>
            <a:r>
              <a:rPr lang="fr-FR" sz="2400" dirty="0" smtClean="0">
                <a:cs typeface="Courier New" panose="02070309020205020404" pitchFamily="49" charset="0"/>
              </a:rPr>
              <a:t>erreur et laisse les 676 fichiers en place</a:t>
            </a:r>
          </a:p>
          <a:p>
            <a:endParaRPr lang="fr-FR" sz="2400" dirty="0">
              <a:cs typeface="Courier New" panose="02070309020205020404" pitchFamily="49" charset="0"/>
            </a:endParaRPr>
          </a:p>
          <a:p>
            <a:r>
              <a:rPr lang="fr-FR" sz="2400" dirty="0" smtClean="0">
                <a:cs typeface="Courier New" panose="02070309020205020404" pitchFamily="49" charset="0"/>
              </a:rPr>
              <a:t>Si le fichier d’entrée est vide, aucun fichier n’est créé en sortie, et aucune erreur n’est renvoyée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113080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split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split -a </a:t>
            </a:r>
            <a:r>
              <a:rPr lang="fr-FR" sz="2400" i="1" dirty="0" smtClean="0"/>
              <a:t>LEN</a:t>
            </a:r>
            <a:r>
              <a:rPr lang="fr-FR" sz="2400" dirty="0" smtClean="0"/>
              <a:t>		les noms de fichiers de sortie auront un</a:t>
            </a:r>
            <a:br>
              <a:rPr lang="fr-FR" sz="2400" dirty="0" smtClean="0"/>
            </a:br>
            <a:r>
              <a:rPr lang="fr-FR" sz="2400" dirty="0" smtClean="0"/>
              <a:t>			suffixe de longueur </a:t>
            </a:r>
            <a:r>
              <a:rPr lang="fr-FR" sz="2400" i="1" dirty="0" smtClean="0"/>
              <a:t>LEN</a:t>
            </a:r>
          </a:p>
          <a:p>
            <a:r>
              <a:rPr lang="fr-FR" sz="2400" dirty="0" smtClean="0"/>
              <a:t>split -b </a:t>
            </a:r>
            <a:r>
              <a:rPr lang="fr-FR" sz="2400" i="1" dirty="0" smtClean="0"/>
              <a:t>NUM</a:t>
            </a:r>
            <a:r>
              <a:rPr lang="fr-FR" sz="2400" dirty="0" smtClean="0"/>
              <a:t>	découpe le fichier tous les </a:t>
            </a:r>
            <a:r>
              <a:rPr lang="fr-FR" sz="2400" i="1" dirty="0" smtClean="0"/>
              <a:t>NUM</a:t>
            </a:r>
            <a:r>
              <a:rPr lang="fr-FR" sz="2400" dirty="0" smtClean="0"/>
              <a:t> octets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i="1" dirty="0" smtClean="0"/>
              <a:t>NUM</a:t>
            </a:r>
            <a:r>
              <a:rPr lang="fr-FR" sz="2400" dirty="0" smtClean="0"/>
              <a:t> k : découpe  tous les 1024 octets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i="1" dirty="0" smtClean="0"/>
              <a:t>NUM</a:t>
            </a:r>
            <a:r>
              <a:rPr lang="fr-FR" sz="2400" dirty="0" smtClean="0"/>
              <a:t> m : découpe tous les 1024 * 1024 o</a:t>
            </a:r>
          </a:p>
          <a:p>
            <a:r>
              <a:rPr lang="fr-FR" sz="2400" dirty="0"/>
              <a:t>s</a:t>
            </a:r>
            <a:r>
              <a:rPr lang="fr-FR" sz="2400" dirty="0" smtClean="0"/>
              <a:t>plit -l </a:t>
            </a:r>
            <a:r>
              <a:rPr lang="fr-FR" sz="2400" i="1" dirty="0" smtClean="0"/>
              <a:t>NUM</a:t>
            </a:r>
            <a:r>
              <a:rPr lang="fr-FR" sz="2400" dirty="0" smtClean="0"/>
              <a:t>		découpe le fichier toutes les </a:t>
            </a:r>
            <a:r>
              <a:rPr lang="fr-FR" sz="2400" i="1" dirty="0" smtClean="0"/>
              <a:t>NUM</a:t>
            </a:r>
            <a:r>
              <a:rPr lang="fr-FR" sz="2400" dirty="0" smtClean="0"/>
              <a:t> lignes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-a 8 -l 42 file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split -b 38k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0493207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csplit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Découpe un fichier en plusieurs selon des critères</a:t>
            </a:r>
          </a:p>
          <a:p>
            <a:r>
              <a:rPr lang="fr-FR" sz="2400" dirty="0" smtClean="0"/>
              <a:t>Tous les  fichiers ne seront PAS de la même taille</a:t>
            </a:r>
          </a:p>
          <a:p>
            <a:r>
              <a:rPr lang="fr-FR" sz="2400" dirty="0" smtClean="0"/>
              <a:t>En cas d’erreur, tous les fichiers générés sont supprimés</a:t>
            </a:r>
          </a:p>
          <a:p>
            <a:r>
              <a:rPr lang="fr-FR" sz="2400" dirty="0" smtClean="0"/>
              <a:t>Les noms de fichiers en sortie sont de la forme :</a:t>
            </a:r>
          </a:p>
          <a:p>
            <a:pPr lvl="1"/>
            <a:r>
              <a:rPr lang="fr-FR" sz="2000" dirty="0" smtClean="0"/>
              <a:t>Préfixe « xx » suivi de 2 chiffres</a:t>
            </a:r>
          </a:p>
          <a:p>
            <a:pPr lvl="1"/>
            <a:r>
              <a:rPr lang="fr-FR" sz="2000" dirty="0" smtClean="0"/>
              <a:t>xx00, xx01, xx02, …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 3 10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- 2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6971448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csplit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c</a:t>
            </a:r>
            <a:r>
              <a:rPr lang="fr-FR" sz="2400" dirty="0" err="1" smtClean="0"/>
              <a:t>split</a:t>
            </a:r>
            <a:r>
              <a:rPr lang="fr-FR" sz="2400" dirty="0" smtClean="0"/>
              <a:t> -k		ne supprime pas les fichiers en cas d’erreur</a:t>
            </a:r>
          </a:p>
          <a:p>
            <a:r>
              <a:rPr lang="fr-FR" sz="2400" dirty="0" err="1"/>
              <a:t>c</a:t>
            </a:r>
            <a:r>
              <a:rPr lang="fr-FR" sz="2400" dirty="0" err="1" smtClean="0"/>
              <a:t>split</a:t>
            </a:r>
            <a:r>
              <a:rPr lang="fr-FR" sz="2400" dirty="0" smtClean="0"/>
              <a:t> -s		n’affiche pas la taille des fichiers créés</a:t>
            </a:r>
          </a:p>
          <a:p>
            <a:r>
              <a:rPr lang="fr-FR" sz="2400" dirty="0" err="1"/>
              <a:t>c</a:t>
            </a:r>
            <a:r>
              <a:rPr lang="fr-FR" sz="2400" dirty="0" err="1" smtClean="0"/>
              <a:t>split</a:t>
            </a:r>
            <a:r>
              <a:rPr lang="fr-FR" sz="2400" dirty="0" smtClean="0"/>
              <a:t> -f </a:t>
            </a:r>
            <a:r>
              <a:rPr lang="fr-FR" sz="2400" i="1" dirty="0" smtClean="0"/>
              <a:t>PREFIX</a:t>
            </a:r>
            <a:r>
              <a:rPr lang="fr-FR" sz="2400" dirty="0" smtClean="0"/>
              <a:t>	modifie le préfixe par </a:t>
            </a:r>
            <a:r>
              <a:rPr lang="fr-FR" sz="2400" i="1" dirty="0" smtClean="0"/>
              <a:t>PREFIX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(« xx » est remplacé par </a:t>
            </a:r>
            <a:r>
              <a:rPr lang="fr-FR" sz="2400" i="1" dirty="0" smtClean="0"/>
              <a:t>PREFIX</a:t>
            </a:r>
            <a:r>
              <a:rPr lang="fr-FR" sz="2400" dirty="0" smtClean="0"/>
              <a:t>)</a:t>
            </a:r>
          </a:p>
          <a:p>
            <a:r>
              <a:rPr lang="fr-FR" sz="2400" dirty="0" err="1"/>
              <a:t>c</a:t>
            </a:r>
            <a:r>
              <a:rPr lang="fr-FR" sz="2400" dirty="0" err="1" smtClean="0"/>
              <a:t>split</a:t>
            </a:r>
            <a:r>
              <a:rPr lang="fr-FR" sz="2400" dirty="0" smtClean="0"/>
              <a:t> -n </a:t>
            </a:r>
            <a:r>
              <a:rPr lang="fr-FR" sz="2400" i="1" dirty="0" smtClean="0"/>
              <a:t>LEN</a:t>
            </a:r>
            <a:r>
              <a:rPr lang="fr-FR" sz="2400" dirty="0" smtClean="0"/>
              <a:t>	modifie la taille maximale du suffixe en </a:t>
            </a:r>
            <a:r>
              <a:rPr lang="fr-FR" sz="2400" i="1" dirty="0" smtClean="0"/>
              <a:t>LEN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(par défaut, 2 chiffres sont utilisés) 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-k -s file 2 3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-s -f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-n 4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7550222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csplit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csplit</a:t>
            </a:r>
            <a:r>
              <a:rPr lang="fr-FR" sz="2400" dirty="0" smtClean="0"/>
              <a:t> [options] FILE ARG…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ARG peut contenir plusieurs types d’arguments :</a:t>
            </a:r>
          </a:p>
          <a:p>
            <a:pPr lvl="1"/>
            <a:r>
              <a:rPr lang="fr-FR" sz="2000" dirty="0" smtClean="0"/>
              <a:t>Nombres		copie jusqu’à la ligne en question, mais sans l’inclure</a:t>
            </a:r>
            <a:br>
              <a:rPr lang="fr-FR" sz="2000" dirty="0" smtClean="0"/>
            </a:br>
            <a:r>
              <a:rPr lang="fr-FR" sz="2000" dirty="0" smtClean="0"/>
              <a:t>			(puis change de fichier)</a:t>
            </a:r>
          </a:p>
          <a:p>
            <a:pPr lvl="1"/>
            <a:r>
              <a:rPr lang="fr-FR" sz="2000" dirty="0" smtClean="0"/>
              <a:t>/</a:t>
            </a:r>
            <a:r>
              <a:rPr lang="fr-FR" sz="2000" dirty="0" err="1" smtClean="0"/>
              <a:t>regexp</a:t>
            </a:r>
            <a:r>
              <a:rPr lang="fr-FR" sz="2000" dirty="0" smtClean="0"/>
              <a:t>/[offset]	copie jusqu’à atteindre la </a:t>
            </a:r>
            <a:r>
              <a:rPr lang="fr-FR" sz="2000" dirty="0" err="1" smtClean="0"/>
              <a:t>regexp</a:t>
            </a:r>
            <a:r>
              <a:rPr lang="fr-FR" sz="2000" dirty="0" smtClean="0"/>
              <a:t>, mais sans inclure</a:t>
            </a:r>
            <a:br>
              <a:rPr lang="fr-FR" sz="2000" dirty="0" smtClean="0"/>
            </a:br>
            <a:r>
              <a:rPr lang="fr-FR" sz="2000" dirty="0" smtClean="0"/>
              <a:t>			la ligne matchant la </a:t>
            </a:r>
            <a:r>
              <a:rPr lang="fr-FR" sz="2000" dirty="0" err="1" smtClean="0"/>
              <a:t>regexp</a:t>
            </a:r>
            <a:r>
              <a:rPr lang="fr-FR" sz="2000" dirty="0" smtClean="0"/>
              <a:t> (puis change de fichier)</a:t>
            </a:r>
          </a:p>
          <a:p>
            <a:pPr lvl="1"/>
            <a:r>
              <a:rPr lang="fr-FR" sz="2000" dirty="0" smtClean="0"/>
              <a:t>%</a:t>
            </a:r>
            <a:r>
              <a:rPr lang="fr-FR" sz="2000" dirty="0" err="1" smtClean="0"/>
              <a:t>regexp</a:t>
            </a:r>
            <a:r>
              <a:rPr lang="fr-FR" sz="2000" dirty="0" smtClean="0"/>
              <a:t>%[offset]	saute (ne copie pas) jusqu’à atteindre la </a:t>
            </a:r>
            <a:r>
              <a:rPr lang="fr-FR" sz="2000" dirty="0" err="1" smtClean="0"/>
              <a:t>regexp</a:t>
            </a:r>
            <a:endParaRPr lang="fr-FR" sz="2000" dirty="0" smtClean="0"/>
          </a:p>
          <a:p>
            <a:pPr lvl="1"/>
            <a:r>
              <a:rPr lang="fr-FR" sz="2000" dirty="0" smtClean="0"/>
              <a:t>{Nombre}		répète « Nombre » fois la dernière opération</a:t>
            </a:r>
          </a:p>
          <a:p>
            <a:pPr lvl="1"/>
            <a:r>
              <a:rPr lang="fr-FR" sz="2000" dirty="0" smtClean="0"/>
              <a:t>{*}		répète aussi souvent que possible la dernière opération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4546688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csplit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"AAH\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nBEEH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nBlu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nCEEH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 &gt; file2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file2 /B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file2 /B/ {1}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file2 /B/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file2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%B%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file2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%B%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{1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file2 %B%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{2}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2294636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csplit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csplit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"Titre\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nChap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nChap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\n" &gt; file3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 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{*}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file3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 {*}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file3 %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{1}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-e "Titre\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nChap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1\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nBla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\n 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nBla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\n" 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 /^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{*}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/^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Chap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$/ {*}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csplit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file4 /^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Chap.*$/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{*}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smtClean="0"/>
              <a:t>Partie 4 : Commandes</a:t>
            </a:r>
            <a:endParaRPr lang="fr-BE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0682779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diff</a:t>
            </a:r>
            <a:r>
              <a:rPr lang="fr-FR" sz="2400" dirty="0"/>
              <a:t>	</a:t>
            </a:r>
            <a:r>
              <a:rPr lang="fr-FR" sz="2400" dirty="0" smtClean="0"/>
              <a:t>	(</a:t>
            </a:r>
            <a:r>
              <a:rPr lang="fr-FR" sz="2400" dirty="0" err="1" smtClean="0"/>
              <a:t>differences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Compare le contenu de deux fichiers, et affiche les différences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-e "Ligne 1\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4" 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at file1 &gt; file2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-e "Ligne 1   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nLignne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2\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3\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nLigne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4" &gt; file2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9494352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diff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diff</a:t>
            </a:r>
            <a:r>
              <a:rPr lang="fr-FR" sz="2400" dirty="0" smtClean="0"/>
              <a:t> -b	transforme les espaces des fin de ligne en un seul ‘\n’</a:t>
            </a:r>
          </a:p>
          <a:p>
            <a:r>
              <a:rPr lang="fr-FR" sz="2400" dirty="0" err="1"/>
              <a:t>d</a:t>
            </a:r>
            <a:r>
              <a:rPr lang="fr-FR" sz="2400" dirty="0" err="1" smtClean="0"/>
              <a:t>iff</a:t>
            </a:r>
            <a:r>
              <a:rPr lang="fr-FR" sz="2400" dirty="0" smtClean="0"/>
              <a:t> -c	extrait 3 lignes autour des modifications dans</a:t>
            </a:r>
            <a:br>
              <a:rPr lang="fr-FR" sz="2400" dirty="0" smtClean="0"/>
            </a:br>
            <a:r>
              <a:rPr lang="fr-FR" sz="2400" dirty="0" smtClean="0"/>
              <a:t>		chaque fichier</a:t>
            </a:r>
          </a:p>
          <a:p>
            <a:r>
              <a:rPr lang="fr-FR" sz="2400" dirty="0" err="1"/>
              <a:t>d</a:t>
            </a:r>
            <a:r>
              <a:rPr lang="fr-FR" sz="2400" dirty="0" err="1" smtClean="0"/>
              <a:t>iff</a:t>
            </a:r>
            <a:r>
              <a:rPr lang="fr-FR" sz="2400" dirty="0" smtClean="0"/>
              <a:t> -C </a:t>
            </a:r>
            <a:r>
              <a:rPr lang="fr-FR" sz="2400" i="1" dirty="0" smtClean="0"/>
              <a:t>NUM</a:t>
            </a:r>
            <a:r>
              <a:rPr lang="fr-FR" sz="2400" dirty="0" smtClean="0"/>
              <a:t>		extrait </a:t>
            </a:r>
            <a:r>
              <a:rPr lang="fr-FR" sz="2400" i="1" dirty="0" smtClean="0"/>
              <a:t>NUM</a:t>
            </a:r>
            <a:r>
              <a:rPr lang="fr-FR" sz="2400" dirty="0" smtClean="0"/>
              <a:t> lignes autour des modifications</a:t>
            </a:r>
            <a:br>
              <a:rPr lang="fr-FR" sz="2400" dirty="0" smtClean="0"/>
            </a:br>
            <a:r>
              <a:rPr lang="fr-FR" sz="2400" dirty="0" smtClean="0"/>
              <a:t>			dans chaque fichier</a:t>
            </a:r>
          </a:p>
          <a:p>
            <a:pPr marL="0" indent="0">
              <a:buNone/>
            </a:pPr>
            <a:endParaRPr lang="fr-F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-b file1 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-e 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L1\nL2\nL3\nL4\nL5\nL6\nL7\nL8\nL9"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file3</a:t>
            </a: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L1\nL2\nL3\nL4\nC5\nL6\nL7\nL8\nL9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  <a:b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file3 file4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65205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smtClean="0"/>
              <a:t>Deux modes de fonctionnement :</a:t>
            </a:r>
          </a:p>
          <a:p>
            <a:pPr lvl="1"/>
            <a:r>
              <a:rPr lang="fr-FR" dirty="0" smtClean="0"/>
              <a:t>Mode commande</a:t>
            </a:r>
          </a:p>
          <a:p>
            <a:pPr lvl="1"/>
            <a:r>
              <a:rPr lang="fr-FR" dirty="0" smtClean="0"/>
              <a:t>Mode édition/insertion</a:t>
            </a:r>
          </a:p>
          <a:p>
            <a:endParaRPr lang="fr-FR" dirty="0" smtClean="0"/>
          </a:p>
          <a:p>
            <a:r>
              <a:rPr lang="fr-FR" dirty="0" smtClean="0"/>
              <a:t>Vi disponible sur tous les UNIX quels qu’ils soient</a:t>
            </a:r>
          </a:p>
          <a:p>
            <a:r>
              <a:rPr lang="fr-FR" dirty="0"/>
              <a:t>Editeur très léger, mais </a:t>
            </a:r>
            <a:r>
              <a:rPr lang="fr-FR" dirty="0" smtClean="0"/>
              <a:t>complet</a:t>
            </a:r>
          </a:p>
          <a:p>
            <a:pPr lvl="1"/>
            <a:r>
              <a:rPr lang="fr-FR" dirty="0" smtClean="0"/>
              <a:t>Descendant/Compatible avec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 file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337845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diff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diff</a:t>
            </a:r>
            <a:r>
              <a:rPr lang="fr-FR" sz="2400" dirty="0" smtClean="0"/>
              <a:t> -u	extrait 3 lignes autour des modifications d’un fichier</a:t>
            </a:r>
          </a:p>
          <a:p>
            <a:r>
              <a:rPr lang="fr-FR" sz="2400" dirty="0" err="1"/>
              <a:t>d</a:t>
            </a:r>
            <a:r>
              <a:rPr lang="fr-FR" sz="2400" dirty="0" err="1" smtClean="0"/>
              <a:t>iff</a:t>
            </a:r>
            <a:r>
              <a:rPr lang="fr-FR" sz="2400" dirty="0" smtClean="0"/>
              <a:t> -U </a:t>
            </a:r>
            <a:r>
              <a:rPr lang="fr-FR" sz="2400" i="1" dirty="0" smtClean="0"/>
              <a:t>NUM</a:t>
            </a:r>
            <a:r>
              <a:rPr lang="fr-FR" sz="2400" dirty="0" smtClean="0"/>
              <a:t>	extrait </a:t>
            </a:r>
            <a:r>
              <a:rPr lang="fr-FR" sz="2400" i="1" dirty="0" smtClean="0"/>
              <a:t>NUM</a:t>
            </a:r>
            <a:r>
              <a:rPr lang="fr-FR" sz="2400" dirty="0" smtClean="0"/>
              <a:t> lignes autour des modification</a:t>
            </a:r>
            <a:br>
              <a:rPr lang="fr-FR" sz="2400" dirty="0" smtClean="0"/>
            </a:br>
            <a:r>
              <a:rPr lang="fr-FR" sz="2400" dirty="0" smtClean="0"/>
              <a:t>			du fichier de référence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-c file3 file4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-C 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file3 file4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file3 file4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-U 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file3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55674005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diff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diff</a:t>
            </a:r>
            <a:r>
              <a:rPr lang="fr-FR" sz="2400" dirty="0" smtClean="0"/>
              <a:t> -e	affiche les modifications dans un format</a:t>
            </a:r>
            <a:br>
              <a:rPr lang="fr-FR" sz="2400" dirty="0" smtClean="0"/>
            </a:br>
            <a:r>
              <a:rPr lang="fr-FR" sz="2400" dirty="0" smtClean="0"/>
              <a:t>		compréhensible par l’utilitaire </a:t>
            </a:r>
            <a:r>
              <a:rPr lang="fr-FR" sz="2400" dirty="0" err="1" smtClean="0"/>
              <a:t>ed</a:t>
            </a:r>
            <a:endParaRPr lang="fr-FR" sz="2400" dirty="0" smtClean="0"/>
          </a:p>
          <a:p>
            <a:r>
              <a:rPr lang="fr-FR" sz="2400" dirty="0" err="1"/>
              <a:t>d</a:t>
            </a:r>
            <a:r>
              <a:rPr lang="fr-FR" sz="2400" dirty="0" err="1" smtClean="0"/>
              <a:t>iff</a:t>
            </a:r>
            <a:r>
              <a:rPr lang="fr-FR" sz="2400" dirty="0" smtClean="0"/>
              <a:t> -f	affiche les modifications dans un format proche</a:t>
            </a:r>
            <a:br>
              <a:rPr lang="fr-FR" sz="2400" dirty="0" smtClean="0"/>
            </a:br>
            <a:r>
              <a:rPr lang="fr-FR" sz="2400" dirty="0" smtClean="0"/>
              <a:t>		de -e, mais dont le résultat n’est pas exploitable</a:t>
            </a:r>
            <a:br>
              <a:rPr lang="fr-FR" sz="2400" dirty="0" smtClean="0"/>
            </a:br>
            <a:r>
              <a:rPr lang="fr-FR" sz="2400" dirty="0" smtClean="0"/>
              <a:t>		par l’utilitaire </a:t>
            </a:r>
            <a:r>
              <a:rPr lang="fr-FR" sz="2400" dirty="0" err="1" smtClean="0"/>
              <a:t>ed</a:t>
            </a:r>
            <a:r>
              <a:rPr lang="fr-FR" sz="2400" dirty="0" smtClean="0"/>
              <a:t> (les commandes sont dans</a:t>
            </a:r>
            <a:br>
              <a:rPr lang="fr-FR" sz="2400" dirty="0" smtClean="0"/>
            </a:br>
            <a:r>
              <a:rPr lang="fr-FR" sz="2400" dirty="0" smtClean="0"/>
              <a:t>		l’ordre inverse)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file3 file4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1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file3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225148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diff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diff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diff</a:t>
            </a:r>
            <a:r>
              <a:rPr lang="fr-FR" sz="2400" dirty="0" smtClean="0"/>
              <a:t> -r	effectue une comparaison récursive dans deux</a:t>
            </a:r>
            <a:br>
              <a:rPr lang="fr-FR" sz="2400" dirty="0" smtClean="0"/>
            </a:br>
            <a:r>
              <a:rPr lang="fr-FR" sz="2400" dirty="0" smtClean="0"/>
              <a:t>		dossiers. Les fichiers de même nom dans les deux</a:t>
            </a:r>
            <a:br>
              <a:rPr lang="fr-FR" sz="2400" dirty="0" smtClean="0"/>
            </a:br>
            <a:r>
              <a:rPr lang="fr-FR" sz="2400" dirty="0" smtClean="0"/>
              <a:t>		dossiers sont comparés, et les fichiers existant</a:t>
            </a:r>
            <a:br>
              <a:rPr lang="fr-FR" sz="2400" dirty="0" smtClean="0"/>
            </a:br>
            <a:r>
              <a:rPr lang="fr-FR" sz="2400" dirty="0" smtClean="0"/>
              <a:t>		dans un seul des deux dossier sont nommés.</a:t>
            </a:r>
            <a:br>
              <a:rPr lang="fr-FR" sz="2400" dirty="0" smtClean="0"/>
            </a:br>
            <a:r>
              <a:rPr lang="fr-FR" sz="2400" dirty="0" smtClean="0"/>
              <a:t>		</a:t>
            </a:r>
            <a:r>
              <a:rPr lang="fr-FR" sz="2400" dirty="0" err="1" smtClean="0"/>
              <a:t>Diff</a:t>
            </a:r>
            <a:r>
              <a:rPr lang="fr-FR" sz="2400" dirty="0" smtClean="0"/>
              <a:t> détecte les boucles infinies de dossiers (liens</a:t>
            </a:r>
            <a:br>
              <a:rPr lang="fr-FR" sz="2400" dirty="0" smtClean="0"/>
            </a:br>
            <a:r>
              <a:rPr lang="fr-FR" sz="2400" dirty="0" smtClean="0"/>
              <a:t>		arrières).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05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dir1 dir2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dir1/f1 dir2/f1 dir1/f2 dir2/f2 dir2/f3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"test" &gt; dir1/f2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diff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dir1 dir2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2070624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ed</a:t>
            </a:r>
            <a:r>
              <a:rPr lang="fr-FR" sz="2400" dirty="0" smtClean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Éditeur de texte en ligne de commande (CLI)</a:t>
            </a:r>
          </a:p>
          <a:p>
            <a:pPr lvl="1"/>
            <a:r>
              <a:rPr lang="fr-FR" sz="2000" dirty="0" smtClean="0"/>
              <a:t>Traitement ligne par ligne</a:t>
            </a:r>
          </a:p>
          <a:p>
            <a:r>
              <a:rPr lang="fr-FR" sz="2400" dirty="0" smtClean="0"/>
              <a:t>Pas d’interface … sauf une ligne de commande</a:t>
            </a:r>
          </a:p>
          <a:p>
            <a:r>
              <a:rPr lang="fr-FR" sz="2400" dirty="0" smtClean="0"/>
              <a:t>Mode commandes et mode insertion (comme vi)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Pas adapté à l’édition par pipes, éditeur interactif !</a:t>
            </a:r>
            <a:r>
              <a:rPr lang="fr-FR" sz="2000" dirty="0" smtClean="0"/>
              <a:t>...</a:t>
            </a:r>
            <a:endParaRPr lang="fr-FR" sz="2400" dirty="0" smtClean="0"/>
          </a:p>
          <a:p>
            <a:pPr lvl="1"/>
            <a:r>
              <a:rPr lang="fr-FR" sz="2000" dirty="0" smtClean="0"/>
              <a:t>…supporte « non officiellement » les commandes par </a:t>
            </a:r>
            <a:r>
              <a:rPr lang="fr-FR" sz="2000" dirty="0" err="1" smtClean="0"/>
              <a:t>heredoc</a:t>
            </a:r>
            <a:endParaRPr lang="fr-FR" sz="2400" dirty="0" smtClean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6037506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ed</a:t>
            </a:r>
            <a:r>
              <a:rPr lang="fr-FR" sz="2400" dirty="0" smtClean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demande à passer en mode insertion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écrit son texte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finit le mode insertion en entrant une ligne ne contenant qu’un seul point</a:t>
            </a:r>
          </a:p>
          <a:p>
            <a:pPr marL="457200" indent="-457200">
              <a:buFont typeface="+mj-lt"/>
              <a:buAutoNum type="arabicPeriod"/>
            </a:pPr>
            <a:r>
              <a:rPr lang="fr-FR" sz="2400" dirty="0" smtClean="0"/>
              <a:t>On effectue des commandes (sauvegarder, …)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9805233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ed</a:t>
            </a:r>
            <a:r>
              <a:rPr lang="fr-FR" sz="2400" dirty="0" smtClean="0"/>
              <a:t> -s	n’affiche pas le nombre d’octets écrits lors des</a:t>
            </a:r>
            <a:br>
              <a:rPr lang="fr-FR" sz="2400" dirty="0" smtClean="0"/>
            </a:br>
            <a:r>
              <a:rPr lang="fr-FR" sz="2400" dirty="0" smtClean="0"/>
              <a:t>		modes e, E, r, w, ou !</a:t>
            </a:r>
          </a:p>
          <a:p>
            <a:r>
              <a:rPr lang="fr-FR" sz="2400" dirty="0" err="1" smtClean="0"/>
              <a:t>ed</a:t>
            </a:r>
            <a:r>
              <a:rPr lang="fr-FR" sz="2400" dirty="0" smtClean="0"/>
              <a:t> -p STR	utilise STR comme prompt lors du mode commande</a:t>
            </a:r>
            <a:br>
              <a:rPr lang="fr-FR" sz="2400" dirty="0" smtClean="0"/>
            </a:br>
            <a:r>
              <a:rPr lang="fr-FR" sz="2400" dirty="0" smtClean="0"/>
              <a:t>		(par défaut : aucun prompt)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"CMD&gt;"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"CMD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 -s file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513472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cs typeface="Courier New" panose="02070309020205020404" pitchFamily="49" charset="0"/>
              </a:rPr>
              <a:t>q	quitte </a:t>
            </a:r>
            <a:r>
              <a:rPr lang="fr-FR" sz="2400" dirty="0" err="1" smtClean="0">
                <a:cs typeface="Courier New" panose="02070309020205020404" pitchFamily="49" charset="0"/>
              </a:rPr>
              <a:t>ed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cs typeface="Courier New" panose="02070309020205020404" pitchFamily="49" charset="0"/>
              </a:rPr>
              <a:t>Q	quitte </a:t>
            </a:r>
            <a:r>
              <a:rPr lang="fr-FR" sz="2400" dirty="0" err="1">
                <a:cs typeface="Courier New" panose="02070309020205020404" pitchFamily="49" charset="0"/>
              </a:rPr>
              <a:t>ed</a:t>
            </a:r>
            <a:r>
              <a:rPr lang="fr-FR" sz="2400" dirty="0">
                <a:cs typeface="Courier New" panose="02070309020205020404" pitchFamily="49" charset="0"/>
              </a:rPr>
              <a:t> sans écrire les </a:t>
            </a:r>
            <a:r>
              <a:rPr lang="fr-FR" sz="2400" dirty="0" smtClean="0">
                <a:cs typeface="Courier New" panose="02070309020205020404" pitchFamily="49" charset="0"/>
              </a:rPr>
              <a:t>changements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w	sauvegarde le fichier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w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	sauvegarde dans le fichier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5028602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H	inverse le mode d’affichage des erreurs (par défaut, aucun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message n’est affiché)</a:t>
            </a:r>
            <a:endParaRPr lang="fr-FR" sz="2400" i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h	affiche les explications de la dernière erreur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cs typeface="Courier New" panose="02070309020205020404" pitchFamily="49" charset="0"/>
              </a:rPr>
              <a:t>u	annule la dernière </a:t>
            </a:r>
            <a:r>
              <a:rPr lang="fr-FR" sz="2400" dirty="0" smtClean="0">
                <a:cs typeface="Courier New" panose="02070309020205020404" pitchFamily="49" charset="0"/>
              </a:rPr>
              <a:t>commande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!</a:t>
            </a:r>
            <a:r>
              <a:rPr lang="fr-FR" sz="2400" i="1" dirty="0" smtClean="0">
                <a:cs typeface="Courier New" panose="02070309020205020404" pitchFamily="49" charset="0"/>
              </a:rPr>
              <a:t>CMD</a:t>
            </a:r>
            <a:r>
              <a:rPr lang="fr-FR" sz="2400" dirty="0" smtClean="0">
                <a:cs typeface="Courier New" panose="02070309020205020404" pitchFamily="49" charset="0"/>
              </a:rPr>
              <a:t>	exécute la commande </a:t>
            </a:r>
            <a:r>
              <a:rPr lang="fr-FR" sz="2400" i="1" dirty="0" smtClean="0">
                <a:cs typeface="Courier New" panose="02070309020205020404" pitchFamily="49" charset="0"/>
              </a:rPr>
              <a:t>CMD</a:t>
            </a:r>
            <a:r>
              <a:rPr lang="fr-FR" sz="2400" dirty="0" smtClean="0">
                <a:cs typeface="Courier New" panose="02070309020205020404" pitchFamily="49" charset="0"/>
              </a:rPr>
              <a:t> dans le </a:t>
            </a:r>
            <a:r>
              <a:rPr lang="fr-FR" sz="2400" dirty="0" err="1" smtClean="0">
                <a:cs typeface="Courier New" panose="02070309020205020404" pitchFamily="49" charset="0"/>
              </a:rPr>
              <a:t>shell</a:t>
            </a:r>
            <a:r>
              <a:rPr lang="fr-FR" sz="2400" dirty="0" smtClean="0">
                <a:cs typeface="Courier New" panose="02070309020205020404" pitchFamily="49" charset="0"/>
              </a:rPr>
              <a:t> courant</a:t>
            </a:r>
            <a:endParaRPr lang="fr-FR" sz="2400" dirty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703625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f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	met le nom par défaut des fichiers à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e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	édite le fichier nommé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, le « curseur » est placé en fin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de fichier. Si aucun nom n’est donné le nom par défaut est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utilisé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E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	comme e, mais, les changements non écrits sont perdus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sans demande à l’utilisateur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23537358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.	ligne courante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1	aller à la ligne 1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$	aller à la dernière ligne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36	aller à la ligner 36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-2	revenir 2 ligne en arrière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+4	aller 4 lignes plus loin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59808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commande :</a:t>
            </a:r>
          </a:p>
          <a:p>
            <a:pPr lvl="1"/>
            <a:r>
              <a:rPr lang="fr-FR" dirty="0" smtClean="0"/>
              <a:t>Mode de démarrage</a:t>
            </a:r>
          </a:p>
          <a:p>
            <a:pPr lvl="1"/>
            <a:r>
              <a:rPr lang="fr-FR" dirty="0" smtClean="0"/>
              <a:t>Déplacement avec flèches OU avec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H J K L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Insertion de commandes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Passage en mode écriture avec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a = append / ajout « après » le caractère courant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A = append sur ligne suivante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i = insertion / ajout « à partir » du caractère courant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I = insertion sur ligne suivante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018307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(.)i	ajoute du texte</a:t>
            </a:r>
            <a:r>
              <a:rPr lang="fr-FR" sz="2400" dirty="0">
                <a:cs typeface="Courier New" panose="02070309020205020404" pitchFamily="49" charset="0"/>
              </a:rPr>
              <a:t> (passage en mode insertion</a:t>
            </a:r>
            <a:r>
              <a:rPr lang="fr-FR" sz="2400" dirty="0" smtClean="0">
                <a:cs typeface="Courier New" panose="02070309020205020404" pitchFamily="49" charset="0"/>
              </a:rPr>
              <a:t>) avant la ligne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courante. Une fois l’insertion terminée, le « curseur » est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mis sur la dernière ligne insérée. (insertion)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(.)a	ajoute du texte à partir de la ligne courante (append)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(.,.)c	écrase la ligne (remplace la ligne par ce que l’on écrit)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(.,.)d	supprime la/les lignes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4730526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(.,.+1)j	joint les adresses et les fusionne en une seule ligne. La ligne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courante devient la ligne créée.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(.,.)p	affiche les lignes sélectionnées (mode page par page si le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contenu est trop long : appuyer sur enter pour avancer).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Le « curseur » est mis sur la dernière ligne affichée.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(.,.)m(.)	déplace les lignes vers l’adresse sélectionnée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	(après). Le « curseur » est mis à la dernière ligne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	écrite.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057621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commandes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(.,.)n	affiche les lignes sélectionnées avec leur numéro de ligne.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Place le « curseur » sur la dernière ligne affichée.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(.,.)l	affiche les lignes sélectionnées de façon non-ambiguë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(mode page par page si le contenu est trop long : appuyer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sur enter pour avancer). Le « curseur » est mis sur la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dernière ligne affichée.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3469684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ed</a:t>
            </a:r>
            <a:r>
              <a:rPr lang="fr-FR" sz="2400" dirty="0"/>
              <a:t>		(Editor)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insertion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.	finir l’insertion de texte (passage en mode commandes)</a:t>
            </a:r>
          </a:p>
          <a:p>
            <a:pPr marL="0" indent="0">
              <a:buNone/>
            </a:pPr>
            <a:endParaRPr lang="fr-FR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18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cs typeface="Courier New" panose="02070309020205020404" pitchFamily="49" charset="0"/>
              </a:rPr>
              <a:t>(comment insérer un point seul ? Faire substitution : )</a:t>
            </a:r>
          </a:p>
          <a:p>
            <a:pPr marL="0" indent="0">
              <a:buNone/>
            </a:pPr>
            <a:r>
              <a:rPr lang="fr-FR" sz="2000" dirty="0" smtClean="0"/>
              <a:t>a</a:t>
            </a:r>
          </a:p>
          <a:p>
            <a:pPr marL="0" indent="0">
              <a:buNone/>
            </a:pPr>
            <a:r>
              <a:rPr lang="fr-FR" sz="2000" dirty="0" smtClean="0"/>
              <a:t>x.</a:t>
            </a:r>
          </a:p>
          <a:p>
            <a:pPr marL="0" indent="0">
              <a:buNone/>
            </a:pPr>
            <a:r>
              <a:rPr lang="fr-FR" sz="2000" dirty="0" smtClean="0"/>
              <a:t>.</a:t>
            </a:r>
          </a:p>
          <a:p>
            <a:pPr marL="0" indent="0">
              <a:buNone/>
            </a:pPr>
            <a:r>
              <a:rPr lang="fr-FR" sz="2000" dirty="0" smtClean="0"/>
              <a:t>s/x//</a:t>
            </a:r>
            <a:endParaRPr lang="fr-FR" sz="2000" dirty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6093778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Scénario 1 (on crée le fichier </a:t>
            </a:r>
            <a:r>
              <a:rPr lang="fr-FR" sz="2400" dirty="0" err="1" smtClean="0"/>
              <a:t>MyFile</a:t>
            </a:r>
            <a:r>
              <a:rPr lang="fr-FR" sz="2400" dirty="0" smtClean="0"/>
              <a:t> et on entre du texte) 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"&gt;"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Ceci est un test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220099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Scénario 2 (on édite le fichier </a:t>
            </a:r>
            <a:r>
              <a:rPr lang="fr-FR" sz="2400" dirty="0" err="1" smtClean="0"/>
              <a:t>MyFile</a:t>
            </a:r>
            <a:r>
              <a:rPr lang="fr-FR" sz="2400" dirty="0" smtClean="0"/>
              <a:t>, en y ajoutant du texte à la fin):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"&gt;"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a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suivant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w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q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99994335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Scénario 3 (on édite le fichier </a:t>
            </a:r>
            <a:r>
              <a:rPr lang="fr-FR" sz="2400" dirty="0" err="1" smtClean="0"/>
              <a:t>MyFile</a:t>
            </a:r>
            <a:r>
              <a:rPr lang="fr-FR" sz="2400" dirty="0" smtClean="0"/>
              <a:t>, et on regarde les lignes):</a:t>
            </a:r>
          </a:p>
          <a:p>
            <a:pPr marL="0" indent="0">
              <a:buNone/>
            </a:pPr>
            <a:endParaRPr lang="fr-FR" sz="20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"&gt;"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Coucou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2p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Ceci est un test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$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p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Test suivant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&gt;1,$n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smtClean="0"/>
              <a:t>2017-2018</a:t>
            </a:r>
            <a:endParaRPr lang="fr-BE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55132330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Scénario 4 (on édite le fichier </a:t>
            </a:r>
            <a:r>
              <a:rPr lang="fr-FR" sz="2400" dirty="0" err="1" smtClean="0"/>
              <a:t>MyFile</a:t>
            </a:r>
            <a:r>
              <a:rPr lang="fr-FR" sz="2400" dirty="0" smtClean="0"/>
              <a:t>, et on ajout des lignes au milieu):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"&gt;"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$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-1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i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Ajout !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0960631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Scénario 5 (on édite le fichier </a:t>
            </a:r>
            <a:r>
              <a:rPr lang="fr-FR" sz="2400" dirty="0" err="1" smtClean="0"/>
              <a:t>MyFile</a:t>
            </a:r>
            <a:r>
              <a:rPr lang="fr-FR" sz="2400" dirty="0" smtClean="0"/>
              <a:t>, et on remplace une ligne):</a:t>
            </a: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"&gt;"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Ajout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2c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Nouvelle ligne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wq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238750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Évalue des expressions  arithmétiques</a:t>
            </a:r>
          </a:p>
          <a:p>
            <a:r>
              <a:rPr lang="fr-FR" sz="2400" dirty="0" smtClean="0"/>
              <a:t>Évalue aussi des opérations sur des chaînes de caractères</a:t>
            </a:r>
          </a:p>
          <a:p>
            <a:r>
              <a:rPr lang="fr-FR" sz="2400" dirty="0" smtClean="0"/>
              <a:t>Le résultat est affiché sur la sortie standard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+ 3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 \* 7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189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140484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commande :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Suppression d’un caractère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x = supprime le caractère à droite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X = supprime le caractère à gauche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Suppression d’une ligne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Supprimer tout jusqu’à la fin de la ligne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  <a:p>
            <a:pPr lvl="1"/>
            <a:endParaRPr lang="fr-FR" dirty="0" smtClean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215852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arithmétique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Opérandes comprises (attention au </a:t>
            </a:r>
            <a:r>
              <a:rPr lang="fr-FR" sz="2400" dirty="0" err="1" smtClean="0">
                <a:cs typeface="Courier New" panose="02070309020205020404" pitchFamily="49" charset="0"/>
              </a:rPr>
              <a:t>shell</a:t>
            </a:r>
            <a:r>
              <a:rPr lang="fr-FR" sz="2400" dirty="0" smtClean="0">
                <a:cs typeface="Courier New" panose="02070309020205020404" pitchFamily="49" charset="0"/>
              </a:rPr>
              <a:t> qui interprète) :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 | &amp; = &gt; &gt;= &lt; &lt;= != + - * / % :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+ 3			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\* 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1 - 3			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/ 3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8 %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67304123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arithmétique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Opérandes comprises (attention au </a:t>
            </a:r>
            <a:r>
              <a:rPr lang="fr-FR" sz="2400" dirty="0" err="1" smtClean="0">
                <a:cs typeface="Courier New" panose="02070309020205020404" pitchFamily="49" charset="0"/>
              </a:rPr>
              <a:t>shell</a:t>
            </a:r>
            <a:r>
              <a:rPr lang="fr-FR" sz="2400" dirty="0" smtClean="0">
                <a:cs typeface="Courier New" panose="02070309020205020404" pitchFamily="49" charset="0"/>
              </a:rPr>
              <a:t> qui interprète) :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 | &amp; = &gt; &gt;= &lt; &lt;= != + - * / % :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= 3				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!= 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\&lt; 3		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\&lt;= 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\&gt; 3		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\&gt;= 3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38610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arithmétique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Opérandes comprises (attention au </a:t>
            </a:r>
            <a:r>
              <a:rPr lang="fr-FR" sz="2400" dirty="0" err="1" smtClean="0">
                <a:cs typeface="Courier New" panose="02070309020205020404" pitchFamily="49" charset="0"/>
              </a:rPr>
              <a:t>shell</a:t>
            </a:r>
            <a:r>
              <a:rPr lang="fr-FR" sz="2400" dirty="0" smtClean="0">
                <a:cs typeface="Courier New" panose="02070309020205020404" pitchFamily="49" charset="0"/>
              </a:rPr>
              <a:t> qui interprète) :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 ) | &amp; = &gt; &gt;= &lt; &lt;= != + - * / % :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\( 1 \&lt; 3 \) \&amp; \( 1 \&gt; 3 \)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\( 1 \&lt; 3 \)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\|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\( 1 \&gt;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\)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35430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86732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arithmétique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Ne fonctionnent PAS :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1+2			(pas d’espace)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 + 2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(chaîne de caractères)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+ (2 * 3)	(parenthèses pas échappées)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5081888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chaîne de caractères</a:t>
            </a: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Pattern </a:t>
            </a:r>
            <a:r>
              <a:rPr lang="fr-FR" sz="2400" dirty="0" err="1" smtClean="0">
                <a:cs typeface="Courier New" panose="02070309020205020404" pitchFamily="49" charset="0"/>
              </a:rPr>
              <a:t>Matching</a:t>
            </a:r>
            <a:r>
              <a:rPr lang="fr-FR" sz="2400" dirty="0" smtClean="0">
                <a:cs typeface="Courier New" panose="02070309020205020404" pitchFamily="49" charset="0"/>
              </a:rPr>
              <a:t> : (match oui ou non)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: "M.*C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.*"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"M*C*"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: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"Z"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8553162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« récent » (hors standard)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Longueur d’une chaîne :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"Ma Chaine"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8287227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« récent » (hors standard)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Recherche de la 1</a:t>
            </a:r>
            <a:r>
              <a:rPr lang="fr-FR" sz="2400" baseline="30000" dirty="0" smtClean="0">
                <a:cs typeface="Courier New" panose="02070309020205020404" pitchFamily="49" charset="0"/>
              </a:rPr>
              <a:t>ère</a:t>
            </a:r>
            <a:r>
              <a:rPr lang="fr-FR" sz="2400" dirty="0" smtClean="0">
                <a:cs typeface="Courier New" panose="02070309020205020404" pitchFamily="49" charset="0"/>
              </a:rPr>
              <a:t> occurrence d’une lettre :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MaChaine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"m"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Metalman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m" 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Metalman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"M"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Metalman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"man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index 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Metalman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"a"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6910329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« récent » (hors standard)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Pattern </a:t>
            </a:r>
            <a:r>
              <a:rPr lang="fr-FR" sz="2400" dirty="0" err="1" smtClean="0">
                <a:cs typeface="Courier New" panose="02070309020205020404" pitchFamily="49" charset="0"/>
              </a:rPr>
              <a:t>matching</a:t>
            </a:r>
            <a:r>
              <a:rPr lang="fr-FR" sz="2400" dirty="0" smtClean="0">
                <a:cs typeface="Courier New" panose="02070309020205020404" pitchFamily="49" charset="0"/>
              </a:rPr>
              <a:t> : (</a:t>
            </a:r>
            <a:r>
              <a:rPr lang="fr-FR" sz="2400" dirty="0" err="1" smtClean="0">
                <a:cs typeface="Courier New" panose="02070309020205020404" pitchFamily="49" charset="0"/>
              </a:rPr>
              <a:t>matching</a:t>
            </a:r>
            <a:r>
              <a:rPr lang="fr-FR" sz="2400" dirty="0" smtClean="0">
                <a:cs typeface="Courier New" panose="02070309020205020404" pitchFamily="49" charset="0"/>
              </a:rPr>
              <a:t> &amp; extraction</a:t>
            </a:r>
            <a:r>
              <a:rPr lang="fr-FR" sz="24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 "46"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[0-9]*"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match "46" 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\([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0-9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]*\)"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 "Chaine 46" "[^0-9]*[0-9]*"</a:t>
            </a:r>
            <a:b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match "Chaine 46" "[^0-9]*\([0-9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]*\)"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77863994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expr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expr</a:t>
            </a:r>
            <a:r>
              <a:rPr lang="fr-FR" sz="2400" dirty="0" smtClean="0"/>
              <a:t>		(Expressions)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Mode « récent » (hors standard)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Pattern </a:t>
            </a:r>
            <a:r>
              <a:rPr lang="fr-FR" sz="2400" dirty="0" err="1" smtClean="0">
                <a:cs typeface="Courier New" panose="02070309020205020404" pitchFamily="49" charset="0"/>
              </a:rPr>
              <a:t>matching</a:t>
            </a:r>
            <a:r>
              <a:rPr lang="fr-FR" sz="2400" dirty="0" smtClean="0">
                <a:cs typeface="Courier New" panose="02070309020205020404" pitchFamily="49" charset="0"/>
              </a:rPr>
              <a:t> : (</a:t>
            </a:r>
            <a:r>
              <a:rPr lang="fr-FR" sz="2400" dirty="0" err="1" smtClean="0">
                <a:cs typeface="Courier New" panose="02070309020205020404" pitchFamily="49" charset="0"/>
              </a:rPr>
              <a:t>matching</a:t>
            </a:r>
            <a:r>
              <a:rPr lang="fr-FR" sz="2400" dirty="0" smtClean="0">
                <a:cs typeface="Courier New" panose="02070309020205020404" pitchFamily="49" charset="0"/>
              </a:rPr>
              <a:t> &amp; extraction</a:t>
            </a:r>
            <a:r>
              <a:rPr lang="fr-FR" sz="24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match "Chaine 46" "[^0-9]*[0-9]*[^0-9]*"</a:t>
            </a:r>
            <a:b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match "Chaine 46" "[^0-9]*[0-9]*[^0-9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]\+"</a:t>
            </a:r>
            <a:b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fr-F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match "Chaine 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46."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"[^0-9]*[0-9]*[^0-9]*"</a:t>
            </a:r>
            <a:b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match "Chaine 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46." 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"[^0-9]*[0-9]*[^0-9</a:t>
            </a:r>
            <a:r>
              <a:rPr lang="fr-FR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]\+"</a:t>
            </a:r>
          </a:p>
          <a:p>
            <a:pPr marL="0" indent="0">
              <a:buNone/>
            </a:pPr>
            <a:endParaRPr lang="fr-FR" sz="22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096920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Éditeur de texte par script (ou avec pipes)</a:t>
            </a:r>
          </a:p>
          <a:p>
            <a:pPr lvl="1"/>
            <a:r>
              <a:rPr lang="fr-FR" sz="2000" dirty="0" smtClean="0"/>
              <a:t>Travaille avec des </a:t>
            </a:r>
            <a:r>
              <a:rPr lang="fr-FR" sz="2000" dirty="0" err="1" smtClean="0"/>
              <a:t>RegExp</a:t>
            </a:r>
            <a:endParaRPr lang="fr-FR" sz="2000" dirty="0" smtClean="0"/>
          </a:p>
          <a:p>
            <a:r>
              <a:rPr lang="fr-FR" sz="2400" dirty="0" smtClean="0"/>
              <a:t>Écrit le résultat des modifications sur la sortie standard</a:t>
            </a:r>
            <a:endParaRPr lang="fr-FR" sz="2000" dirty="0" smtClean="0"/>
          </a:p>
          <a:p>
            <a:r>
              <a:rPr lang="fr-FR" sz="2400" dirty="0" smtClean="0"/>
              <a:t>Travaille parfaitement bien avec </a:t>
            </a:r>
            <a:r>
              <a:rPr lang="fr-FR" sz="2400" dirty="0" err="1" smtClean="0"/>
              <a:t>Awk</a:t>
            </a:r>
            <a:r>
              <a:rPr lang="fr-FR" sz="2400" dirty="0" smtClean="0"/>
              <a:t> et autres outils de flux</a:t>
            </a:r>
          </a:p>
          <a:p>
            <a:r>
              <a:rPr lang="fr-FR" sz="2400" dirty="0" smtClean="0"/>
              <a:t>(Complémentaire à </a:t>
            </a:r>
            <a:r>
              <a:rPr lang="fr-FR" sz="2400" dirty="0" err="1" smtClean="0"/>
              <a:t>ed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lolilol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mdr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199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5971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 OS</a:t>
            </a:r>
            <a:endParaRPr lang="fr-FR" dirty="0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1402888"/>
            <a:ext cx="9093541" cy="4906432"/>
          </a:xfr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8297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commande :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Ajout d’une ligne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o = ajout d’une ligne « après » la ligne courante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O = ajout d’une ligne « avant » la ligne courante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Remplacer des caractères :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dirty="0" smtClean="0">
                <a:cs typeface="Courier New" panose="02070309020205020404" pitchFamily="49" charset="0"/>
              </a:rPr>
              <a:t> 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r = remplacer LE caractère suivant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R = remplacer plusieurs caractères suivant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92452668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sed</a:t>
            </a:r>
            <a:r>
              <a:rPr lang="fr-FR" sz="2400" dirty="0" smtClean="0"/>
              <a:t>	-e </a:t>
            </a:r>
            <a:r>
              <a:rPr lang="fr-FR" sz="2400" i="1" dirty="0" smtClean="0"/>
              <a:t>CMD</a:t>
            </a:r>
            <a:r>
              <a:rPr lang="fr-FR" sz="2400" dirty="0" smtClean="0"/>
              <a:t>	applique les commandes </a:t>
            </a:r>
            <a:r>
              <a:rPr lang="fr-FR" sz="2400" i="1" dirty="0" smtClean="0"/>
              <a:t>CMD</a:t>
            </a:r>
          </a:p>
          <a:p>
            <a:r>
              <a:rPr lang="fr-FR" sz="2400" dirty="0" err="1" smtClean="0"/>
              <a:t>sed</a:t>
            </a:r>
            <a:r>
              <a:rPr lang="fr-FR" sz="2400" dirty="0" smtClean="0"/>
              <a:t> -f </a:t>
            </a:r>
            <a:r>
              <a:rPr lang="fr-FR" sz="2400" i="1" dirty="0" smtClean="0"/>
              <a:t>FILE</a:t>
            </a:r>
            <a:r>
              <a:rPr lang="fr-FR" sz="2400" dirty="0" smtClean="0"/>
              <a:t>		applique les commandes contenues dans le</a:t>
            </a:r>
            <a:br>
              <a:rPr lang="fr-FR" sz="2400" dirty="0" smtClean="0"/>
            </a:br>
            <a:r>
              <a:rPr lang="fr-FR" sz="2400" dirty="0" smtClean="0"/>
              <a:t>			fichier </a:t>
            </a:r>
            <a:r>
              <a:rPr lang="fr-FR" sz="2400" i="1" dirty="0" smtClean="0"/>
              <a:t>FILE</a:t>
            </a:r>
          </a:p>
          <a:p>
            <a:r>
              <a:rPr lang="fr-FR" sz="2400" dirty="0" err="1" smtClean="0"/>
              <a:t>sed</a:t>
            </a:r>
            <a:r>
              <a:rPr lang="fr-FR" sz="2400" dirty="0" smtClean="0"/>
              <a:t> -n		supprime la sortie par défaut. N’affiche que</a:t>
            </a:r>
            <a:br>
              <a:rPr lang="fr-FR" sz="2400" dirty="0" smtClean="0"/>
            </a:br>
            <a:r>
              <a:rPr lang="fr-FR" sz="2400" dirty="0" smtClean="0"/>
              <a:t>			les lignes explicitement sélectionnées</a:t>
            </a:r>
          </a:p>
          <a:p>
            <a:r>
              <a:rPr lang="fr-FR" sz="2400" dirty="0" err="1" smtClean="0"/>
              <a:t>sed</a:t>
            </a:r>
            <a:r>
              <a:rPr lang="fr-FR" sz="2400" dirty="0" smtClean="0"/>
              <a:t> -E		utilise les nouvelles </a:t>
            </a:r>
            <a:r>
              <a:rPr lang="fr-FR" sz="2400" dirty="0" err="1" smtClean="0"/>
              <a:t>RegExp</a:t>
            </a:r>
            <a:endParaRPr lang="fr-FR" sz="2400" dirty="0" smtClean="0"/>
          </a:p>
          <a:p>
            <a:r>
              <a:rPr lang="fr-FR" sz="2400" dirty="0" err="1" smtClean="0"/>
              <a:t>sed</a:t>
            </a:r>
            <a:r>
              <a:rPr lang="fr-FR" sz="2400" dirty="0" smtClean="0"/>
              <a:t> -i		écrit directement dans le fichier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mto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/mot/g" text_file.txt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0045704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Similaire à </a:t>
            </a:r>
            <a:r>
              <a:rPr lang="fr-FR" sz="2400" dirty="0" err="1" smtClean="0"/>
              <a:t>ed</a:t>
            </a:r>
            <a:r>
              <a:rPr lang="fr-FR" sz="2400" dirty="0" smtClean="0"/>
              <a:t>, peut travailler à des lignes (adresses) précises :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"ABC\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-ne "2,3p"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2d"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"ABC\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2w file.txt"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/>
              <a:t>Enchaînement de commandes (non ordonnées) :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1h ; 3,4g"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"3p;1p;2p"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22977441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smtClean="0"/>
              <a:t>Quelques commandes </a:t>
            </a:r>
            <a:r>
              <a:rPr lang="fr-FR" sz="2400" dirty="0"/>
              <a:t>(</a:t>
            </a:r>
            <a:r>
              <a:rPr lang="fr-FR" sz="2400" dirty="0" err="1"/>
              <a:t>cf</a:t>
            </a:r>
            <a:r>
              <a:rPr lang="fr-FR" sz="2400" dirty="0"/>
              <a:t> le manuel pour plus d’infos) </a:t>
            </a:r>
            <a:r>
              <a:rPr lang="fr-FR" sz="2400" dirty="0" smtClean="0"/>
              <a:t>:</a:t>
            </a:r>
            <a:endParaRPr lang="fr-FR" sz="2400" i="1" dirty="0" smtClean="0"/>
          </a:p>
          <a:p>
            <a:r>
              <a:rPr lang="fr-FR" sz="2400" i="1" dirty="0" smtClean="0"/>
              <a:t>[</a:t>
            </a:r>
            <a:r>
              <a:rPr lang="fr-FR" sz="2400" i="1" dirty="0" err="1" smtClean="0"/>
              <a:t>adr</a:t>
            </a:r>
            <a:r>
              <a:rPr lang="fr-FR" sz="2400" i="1" dirty="0" smtClean="0"/>
              <a:t>]</a:t>
            </a:r>
            <a:r>
              <a:rPr lang="fr-FR" sz="2400" dirty="0" smtClean="0"/>
              <a:t>p	affiche la ligne (fonctionne bien avec l’option -ne) (P)</a:t>
            </a:r>
          </a:p>
          <a:p>
            <a:r>
              <a:rPr lang="fr-FR" sz="2400" i="1" dirty="0" smtClean="0">
                <a:cs typeface="Courier New" panose="02070309020205020404" pitchFamily="49" charset="0"/>
              </a:rPr>
              <a:t>[</a:t>
            </a:r>
            <a:r>
              <a:rPr lang="fr-FR" sz="2400" i="1" dirty="0" err="1" smtClean="0">
                <a:cs typeface="Courier New" panose="02070309020205020404" pitchFamily="49" charset="0"/>
              </a:rPr>
              <a:t>adr</a:t>
            </a:r>
            <a:r>
              <a:rPr lang="fr-FR" sz="2400" i="1" dirty="0" smtClean="0">
                <a:cs typeface="Courier New" panose="02070309020205020404" pitchFamily="49" charset="0"/>
              </a:rPr>
              <a:t>]</a:t>
            </a:r>
            <a:r>
              <a:rPr lang="fr-FR" sz="2400" dirty="0" smtClean="0">
                <a:cs typeface="Courier New" panose="02070309020205020404" pitchFamily="49" charset="0"/>
              </a:rPr>
              <a:t>d	supprime la ligne (D)</a:t>
            </a:r>
          </a:p>
          <a:p>
            <a:r>
              <a:rPr lang="fr-FR" sz="2400" i="1" dirty="0" smtClean="0">
                <a:cs typeface="Courier New" panose="02070309020205020404" pitchFamily="49" charset="0"/>
              </a:rPr>
              <a:t>[</a:t>
            </a:r>
            <a:r>
              <a:rPr lang="fr-FR" sz="2400" i="1" dirty="0" err="1" smtClean="0">
                <a:cs typeface="Courier New" panose="02070309020205020404" pitchFamily="49" charset="0"/>
              </a:rPr>
              <a:t>adr</a:t>
            </a:r>
            <a:r>
              <a:rPr lang="fr-FR" sz="2400" i="1" dirty="0" smtClean="0">
                <a:cs typeface="Courier New" panose="02070309020205020404" pitchFamily="49" charset="0"/>
              </a:rPr>
              <a:t>]</a:t>
            </a:r>
            <a:r>
              <a:rPr lang="fr-FR" sz="2400" dirty="0" smtClean="0">
                <a:cs typeface="Courier New" panose="02070309020205020404" pitchFamily="49" charset="0"/>
              </a:rPr>
              <a:t>h	copie la ligne dans le buffer « </a:t>
            </a:r>
            <a:r>
              <a:rPr lang="fr-FR" sz="2400" dirty="0" err="1" smtClean="0">
                <a:cs typeface="Courier New" panose="02070309020205020404" pitchFamily="49" charset="0"/>
              </a:rPr>
              <a:t>hold</a:t>
            </a:r>
            <a:r>
              <a:rPr lang="fr-FR" sz="2400" dirty="0" smtClean="0">
                <a:cs typeface="Courier New" panose="02070309020205020404" pitchFamily="49" charset="0"/>
              </a:rPr>
              <a:t> » (H)</a:t>
            </a:r>
          </a:p>
          <a:p>
            <a:r>
              <a:rPr lang="fr-FR" sz="2400" i="1" dirty="0" smtClean="0">
                <a:cs typeface="Courier New" panose="02070309020205020404" pitchFamily="49" charset="0"/>
              </a:rPr>
              <a:t>[</a:t>
            </a:r>
            <a:r>
              <a:rPr lang="fr-FR" sz="2400" i="1" dirty="0" err="1" smtClean="0">
                <a:cs typeface="Courier New" panose="02070309020205020404" pitchFamily="49" charset="0"/>
              </a:rPr>
              <a:t>adr</a:t>
            </a:r>
            <a:r>
              <a:rPr lang="fr-FR" sz="2400" i="1" dirty="0" smtClean="0">
                <a:cs typeface="Courier New" panose="02070309020205020404" pitchFamily="49" charset="0"/>
              </a:rPr>
              <a:t>]</a:t>
            </a:r>
            <a:r>
              <a:rPr lang="fr-FR" sz="2400" dirty="0" smtClean="0">
                <a:cs typeface="Courier New" panose="02070309020205020404" pitchFamily="49" charset="0"/>
              </a:rPr>
              <a:t>g	colle depuis le buffer « </a:t>
            </a:r>
            <a:r>
              <a:rPr lang="fr-FR" sz="2400" dirty="0" err="1" smtClean="0">
                <a:cs typeface="Courier New" panose="02070309020205020404" pitchFamily="49" charset="0"/>
              </a:rPr>
              <a:t>hold</a:t>
            </a:r>
            <a:r>
              <a:rPr lang="fr-FR" sz="2400" dirty="0" smtClean="0">
                <a:cs typeface="Courier New" panose="02070309020205020404" pitchFamily="49" charset="0"/>
              </a:rPr>
              <a:t> » vers la ligne (G)</a:t>
            </a:r>
          </a:p>
          <a:p>
            <a:r>
              <a:rPr lang="fr-FR" sz="2400" i="1" dirty="0" smtClean="0">
                <a:cs typeface="Courier New" panose="02070309020205020404" pitchFamily="49" charset="0"/>
              </a:rPr>
              <a:t>[</a:t>
            </a:r>
            <a:r>
              <a:rPr lang="fr-FR" sz="2400" i="1" dirty="0" err="1" smtClean="0">
                <a:cs typeface="Courier New" panose="02070309020205020404" pitchFamily="49" charset="0"/>
              </a:rPr>
              <a:t>adr</a:t>
            </a:r>
            <a:r>
              <a:rPr lang="fr-FR" sz="2400" i="1" dirty="0" smtClean="0">
                <a:cs typeface="Courier New" panose="02070309020205020404" pitchFamily="49" charset="0"/>
              </a:rPr>
              <a:t>]</a:t>
            </a:r>
            <a:r>
              <a:rPr lang="fr-FR" sz="2400" dirty="0" smtClean="0">
                <a:cs typeface="Courier New" panose="02070309020205020404" pitchFamily="49" charset="0"/>
              </a:rPr>
              <a:t>x	échange le contenu du buffer « </a:t>
            </a:r>
            <a:r>
              <a:rPr lang="fr-FR" sz="2400" dirty="0" err="1" smtClean="0">
                <a:cs typeface="Courier New" panose="02070309020205020404" pitchFamily="49" charset="0"/>
              </a:rPr>
              <a:t>hold</a:t>
            </a:r>
            <a:r>
              <a:rPr lang="fr-FR" sz="2400" dirty="0" smtClean="0">
                <a:cs typeface="Courier New" panose="02070309020205020404" pitchFamily="49" charset="0"/>
              </a:rPr>
              <a:t> » avec la ligne</a:t>
            </a:r>
            <a:endParaRPr lang="fr-FR" sz="2400" dirty="0">
              <a:cs typeface="Courier New" panose="02070309020205020404" pitchFamily="49" charset="0"/>
            </a:endParaRPr>
          </a:p>
          <a:p>
            <a:r>
              <a:rPr lang="fr-FR" sz="2400" i="1" dirty="0" smtClean="0">
                <a:cs typeface="Courier New" panose="02070309020205020404" pitchFamily="49" charset="0"/>
              </a:rPr>
              <a:t>[</a:t>
            </a:r>
            <a:r>
              <a:rPr lang="fr-FR" sz="2400" i="1" dirty="0" err="1" smtClean="0">
                <a:cs typeface="Courier New" panose="02070309020205020404" pitchFamily="49" charset="0"/>
              </a:rPr>
              <a:t>adr</a:t>
            </a:r>
            <a:r>
              <a:rPr lang="fr-FR" sz="2400" i="1" dirty="0" smtClean="0">
                <a:cs typeface="Courier New" panose="02070309020205020404" pitchFamily="49" charset="0"/>
              </a:rPr>
              <a:t>]</a:t>
            </a:r>
            <a:r>
              <a:rPr lang="fr-FR" sz="2400" dirty="0" smtClean="0">
                <a:cs typeface="Courier New" panose="02070309020205020404" pitchFamily="49" charset="0"/>
              </a:rPr>
              <a:t>w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r>
              <a:rPr lang="fr-FR" sz="2400" dirty="0" smtClean="0">
                <a:cs typeface="Courier New" panose="02070309020205020404" pitchFamily="49" charset="0"/>
              </a:rPr>
              <a:t>		écrit la ligne dans le fichier </a:t>
            </a:r>
            <a:r>
              <a:rPr lang="fr-FR" sz="2400" i="1" dirty="0" smtClean="0">
                <a:cs typeface="Courier New" panose="02070309020205020404" pitchFamily="49" charset="0"/>
              </a:rPr>
              <a:t>FILE</a:t>
            </a:r>
            <a:endParaRPr lang="fr-FR" sz="2400" i="1" dirty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5644234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i="1" dirty="0" smtClean="0"/>
              <a:t>/pattern/</a:t>
            </a:r>
          </a:p>
          <a:p>
            <a:endParaRPr lang="fr-FR" sz="2400" i="1" dirty="0"/>
          </a:p>
          <a:p>
            <a:r>
              <a:rPr lang="fr-FR" sz="2400" dirty="0" smtClean="0"/>
              <a:t>Recherche le </a:t>
            </a:r>
            <a:r>
              <a:rPr lang="fr-FR" sz="2400" i="1" dirty="0" smtClean="0"/>
              <a:t>pattern</a:t>
            </a:r>
            <a:r>
              <a:rPr lang="fr-FR" sz="2400" dirty="0" smtClean="0"/>
              <a:t> et effectue la commande demandée</a:t>
            </a:r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"ABC\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"/EF/ d"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79058456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 smtClean="0"/>
              <a:t>s/</a:t>
            </a:r>
            <a:r>
              <a:rPr lang="fr-FR" sz="2400" i="1" dirty="0" smtClean="0"/>
              <a:t>pattern</a:t>
            </a:r>
            <a:r>
              <a:rPr lang="fr-FR" sz="2400" b="1" dirty="0" smtClean="0"/>
              <a:t>/</a:t>
            </a:r>
            <a:r>
              <a:rPr lang="fr-FR" sz="2400" i="1" dirty="0" smtClean="0"/>
              <a:t>replacement</a:t>
            </a:r>
            <a:r>
              <a:rPr lang="fr-FR" sz="2400" b="1" dirty="0" smtClean="0"/>
              <a:t>/</a:t>
            </a:r>
            <a:r>
              <a:rPr lang="fr-FR" sz="2400" i="1" dirty="0" smtClean="0"/>
              <a:t>flags</a:t>
            </a:r>
            <a:endParaRPr lang="fr-FR" sz="2400" i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Remplace le </a:t>
            </a:r>
            <a:r>
              <a:rPr lang="fr-FR" sz="2400" i="1" dirty="0" smtClean="0">
                <a:cs typeface="Courier New" panose="02070309020205020404" pitchFamily="49" charset="0"/>
              </a:rPr>
              <a:t>pattern</a:t>
            </a:r>
            <a:r>
              <a:rPr lang="fr-FR" sz="2400" dirty="0" smtClean="0">
                <a:cs typeface="Courier New" panose="02070309020205020404" pitchFamily="49" charset="0"/>
              </a:rPr>
              <a:t> par </a:t>
            </a:r>
            <a:r>
              <a:rPr lang="fr-FR" sz="2400" i="1" dirty="0" smtClean="0">
                <a:cs typeface="Courier New" panose="02070309020205020404" pitchFamily="49" charset="0"/>
              </a:rPr>
              <a:t>replacement</a:t>
            </a:r>
            <a:r>
              <a:rPr lang="fr-FR" sz="2400" dirty="0" smtClean="0">
                <a:cs typeface="Courier New" panose="02070309020205020404" pitchFamily="49" charset="0"/>
              </a:rPr>
              <a:t> selon les </a:t>
            </a:r>
            <a:r>
              <a:rPr lang="fr-FR" sz="2400" i="1" dirty="0" smtClean="0">
                <a:cs typeface="Courier New" panose="02070309020205020404" pitchFamily="49" charset="0"/>
              </a:rPr>
              <a:t>flags</a:t>
            </a:r>
            <a:r>
              <a:rPr lang="fr-FR" sz="2400" dirty="0" smtClean="0">
                <a:cs typeface="Courier New" panose="02070309020205020404" pitchFamily="49" charset="0"/>
              </a:rPr>
              <a:t> activés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Flags possibles :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g</a:t>
            </a:r>
            <a:r>
              <a:rPr lang="fr-FR" sz="2000" dirty="0" smtClean="0">
                <a:cs typeface="Courier New" panose="02070309020205020404" pitchFamily="49" charset="0"/>
              </a:rPr>
              <a:t>		transforme autant de fois que nécessaire (global)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p</a:t>
            </a:r>
            <a:r>
              <a:rPr lang="fr-FR" sz="2000" dirty="0" smtClean="0">
                <a:cs typeface="Courier New" panose="02070309020205020404" pitchFamily="49" charset="0"/>
              </a:rPr>
              <a:t>		écrit sur la sortie standard les modifications faites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w</a:t>
            </a:r>
            <a:r>
              <a:rPr lang="fr-FR" sz="2000" dirty="0" smtClean="0">
                <a:cs typeface="Courier New" panose="02070309020205020404" pitchFamily="49" charset="0"/>
              </a:rPr>
              <a:t> </a:t>
            </a:r>
            <a:r>
              <a:rPr lang="fr-FR" sz="2000" i="1" dirty="0" smtClean="0">
                <a:cs typeface="Courier New" panose="02070309020205020404" pitchFamily="49" charset="0"/>
              </a:rPr>
              <a:t>file</a:t>
            </a:r>
            <a:r>
              <a:rPr lang="fr-FR" sz="2000" dirty="0" smtClean="0">
                <a:cs typeface="Courier New" panose="02070309020205020404" pitchFamily="49" charset="0"/>
              </a:rPr>
              <a:t>	écrit le </a:t>
            </a:r>
            <a:r>
              <a:rPr lang="fr-FR" sz="2000" i="1" dirty="0" smtClean="0">
                <a:cs typeface="Courier New" panose="02070309020205020404" pitchFamily="49" charset="0"/>
              </a:rPr>
              <a:t>replacement</a:t>
            </a:r>
            <a:r>
              <a:rPr lang="fr-FR" sz="2000" dirty="0" smtClean="0">
                <a:cs typeface="Courier New" panose="02070309020205020404" pitchFamily="49" charset="0"/>
              </a:rPr>
              <a:t> dans </a:t>
            </a:r>
            <a:r>
              <a:rPr lang="fr-FR" sz="2000" i="1" dirty="0" smtClean="0">
                <a:cs typeface="Courier New" panose="02070309020205020404" pitchFamily="49" charset="0"/>
              </a:rPr>
              <a:t>file</a:t>
            </a:r>
            <a:r>
              <a:rPr lang="fr-FR" sz="2000" dirty="0" smtClean="0">
                <a:cs typeface="Courier New" panose="02070309020205020404" pitchFamily="49" charset="0"/>
              </a:rPr>
              <a:t> autant de fois qu’il a été écrit</a:t>
            </a:r>
          </a:p>
          <a:p>
            <a:pPr lvl="1"/>
            <a:r>
              <a:rPr lang="fr-FR" sz="2000" i="1" dirty="0" smtClean="0">
                <a:cs typeface="Courier New" panose="02070309020205020404" pitchFamily="49" charset="0"/>
              </a:rPr>
              <a:t>n</a:t>
            </a:r>
            <a:r>
              <a:rPr lang="fr-FR" sz="2000" dirty="0" smtClean="0">
                <a:cs typeface="Courier New" panose="02070309020205020404" pitchFamily="49" charset="0"/>
              </a:rPr>
              <a:t>		(nombre) transforme l’occurrence </a:t>
            </a:r>
            <a:r>
              <a:rPr lang="fr-FR" sz="2000" i="1" dirty="0" smtClean="0">
                <a:cs typeface="Courier New" panose="02070309020205020404" pitchFamily="49" charset="0"/>
              </a:rPr>
              <a:t>N</a:t>
            </a:r>
            <a:r>
              <a:rPr lang="fr-FR" sz="2000" dirty="0" smtClean="0">
                <a:cs typeface="Courier New" panose="02070309020205020404" pitchFamily="49" charset="0"/>
              </a:rPr>
              <a:t> du </a:t>
            </a:r>
            <a:r>
              <a:rPr lang="fr-FR" sz="2000" i="1" dirty="0" smtClean="0">
                <a:cs typeface="Courier New" panose="02070309020205020404" pitchFamily="49" charset="0"/>
              </a:rPr>
              <a:t>pattern</a:t>
            </a:r>
            <a:r>
              <a:rPr lang="fr-FR" sz="2000" dirty="0" smtClean="0">
                <a:cs typeface="Courier New" panose="02070309020205020404" pitchFamily="49" charset="0"/>
              </a:rPr>
              <a:t> en </a:t>
            </a:r>
            <a:r>
              <a:rPr lang="fr-FR" sz="2000" i="1" dirty="0" smtClean="0">
                <a:cs typeface="Courier New" panose="02070309020205020404" pitchFamily="49" charset="0"/>
              </a:rPr>
              <a:t>replacement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159338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"ABC\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nMNO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nQRS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ABCE\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nEFGE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nABCA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"s/EFG\|MNO/Test/p"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"s/EFG\|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MNO/Test/p" FILE1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s/E/z/1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s/E/z/g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s/E/z/w out.txt"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2186411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 smtClean="0"/>
              <a:t>s/</a:t>
            </a:r>
            <a:r>
              <a:rPr lang="fr-FR" sz="2400" i="1" dirty="0" smtClean="0"/>
              <a:t>pattern</a:t>
            </a:r>
            <a:r>
              <a:rPr lang="fr-FR" sz="2400" b="1" dirty="0" smtClean="0"/>
              <a:t>/</a:t>
            </a:r>
            <a:r>
              <a:rPr lang="fr-FR" sz="2400" i="1" dirty="0" smtClean="0"/>
              <a:t>replacement</a:t>
            </a:r>
            <a:r>
              <a:rPr lang="fr-FR" sz="2400" b="1" dirty="0" smtClean="0"/>
              <a:t>/</a:t>
            </a:r>
            <a:r>
              <a:rPr lang="fr-FR" sz="2400" i="1" dirty="0" smtClean="0"/>
              <a:t>flags</a:t>
            </a:r>
            <a:endParaRPr lang="fr-FR" sz="2400" i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Remplace le </a:t>
            </a:r>
            <a:r>
              <a:rPr lang="fr-FR" sz="2400" i="1" dirty="0" smtClean="0">
                <a:cs typeface="Courier New" panose="02070309020205020404" pitchFamily="49" charset="0"/>
              </a:rPr>
              <a:t>pattern</a:t>
            </a:r>
            <a:r>
              <a:rPr lang="fr-FR" sz="2400" dirty="0" smtClean="0">
                <a:cs typeface="Courier New" panose="02070309020205020404" pitchFamily="49" charset="0"/>
              </a:rPr>
              <a:t> par </a:t>
            </a:r>
            <a:r>
              <a:rPr lang="fr-FR" sz="2400" i="1" dirty="0" smtClean="0">
                <a:cs typeface="Courier New" panose="02070309020205020404" pitchFamily="49" charset="0"/>
              </a:rPr>
              <a:t>replacement</a:t>
            </a:r>
            <a:r>
              <a:rPr lang="fr-FR" sz="2400" dirty="0" smtClean="0">
                <a:cs typeface="Courier New" panose="02070309020205020404" pitchFamily="49" charset="0"/>
              </a:rPr>
              <a:t> selon les </a:t>
            </a:r>
            <a:r>
              <a:rPr lang="fr-FR" sz="2400" i="1" dirty="0" smtClean="0">
                <a:cs typeface="Courier New" panose="02070309020205020404" pitchFamily="49" charset="0"/>
              </a:rPr>
              <a:t>flags</a:t>
            </a:r>
            <a:r>
              <a:rPr lang="fr-FR" sz="2400" dirty="0" smtClean="0">
                <a:cs typeface="Courier New" panose="02070309020205020404" pitchFamily="49" charset="0"/>
              </a:rPr>
              <a:t> activés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Usages spéciaux :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&amp;</a:t>
            </a:r>
            <a:r>
              <a:rPr lang="fr-FR" sz="2000" dirty="0" smtClean="0">
                <a:cs typeface="Courier New" panose="02070309020205020404" pitchFamily="49" charset="0"/>
              </a:rPr>
              <a:t>	remplace la chaîne reconnue par le </a:t>
            </a:r>
            <a:r>
              <a:rPr lang="fr-FR" sz="2000" i="1" dirty="0" smtClean="0">
                <a:cs typeface="Courier New" panose="02070309020205020404" pitchFamily="49" charset="0"/>
              </a:rPr>
              <a:t>pattern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\( \)</a:t>
            </a:r>
            <a:r>
              <a:rPr lang="fr-FR" sz="2000" dirty="0" smtClean="0">
                <a:cs typeface="Courier New" panose="02070309020205020404" pitchFamily="49" charset="0"/>
              </a:rPr>
              <a:t>	crée une </a:t>
            </a:r>
            <a:r>
              <a:rPr lang="fr-FR" sz="2000" i="1" dirty="0" smtClean="0">
                <a:cs typeface="Courier New" panose="02070309020205020404" pitchFamily="49" charset="0"/>
              </a:rPr>
              <a:t>back-</a:t>
            </a:r>
            <a:r>
              <a:rPr lang="fr-FR" sz="2000" i="1" dirty="0" err="1" smtClean="0">
                <a:cs typeface="Courier New" panose="02070309020205020404" pitchFamily="49" charset="0"/>
              </a:rPr>
              <a:t>reference</a:t>
            </a:r>
            <a:r>
              <a:rPr lang="fr-FR" sz="2000" dirty="0" smtClean="0">
                <a:cs typeface="Courier New" panose="02070309020205020404" pitchFamily="49" charset="0"/>
              </a:rPr>
              <a:t> sur cette partie du </a:t>
            </a:r>
            <a:r>
              <a:rPr lang="fr-FR" sz="2000" i="1" dirty="0" smtClean="0">
                <a:cs typeface="Courier New" panose="02070309020205020404" pitchFamily="49" charset="0"/>
              </a:rPr>
              <a:t>pattern</a:t>
            </a:r>
          </a:p>
          <a:p>
            <a:pPr lvl="1"/>
            <a:r>
              <a:rPr lang="fr-FR" sz="2000" b="1" dirty="0" smtClean="0">
                <a:cs typeface="Courier New" panose="02070309020205020404" pitchFamily="49" charset="0"/>
              </a:rPr>
              <a:t>\</a:t>
            </a:r>
            <a:r>
              <a:rPr lang="fr-FR" sz="2000" b="1" i="1" dirty="0" smtClean="0">
                <a:cs typeface="Courier New" panose="02070309020205020404" pitchFamily="49" charset="0"/>
              </a:rPr>
              <a:t>n</a:t>
            </a:r>
            <a:r>
              <a:rPr lang="fr-FR" sz="2000" dirty="0" smtClean="0">
                <a:cs typeface="Courier New" panose="02070309020205020404" pitchFamily="49" charset="0"/>
              </a:rPr>
              <a:t>	(nombre) rappelle la </a:t>
            </a:r>
            <a:r>
              <a:rPr lang="fr-FR" sz="2000" i="1" dirty="0" smtClean="0">
                <a:cs typeface="Courier New" panose="02070309020205020404" pitchFamily="49" charset="0"/>
              </a:rPr>
              <a:t>back-</a:t>
            </a:r>
            <a:r>
              <a:rPr lang="fr-FR" sz="2000" i="1" dirty="0" err="1" smtClean="0">
                <a:cs typeface="Courier New" panose="02070309020205020404" pitchFamily="49" charset="0"/>
              </a:rPr>
              <a:t>reference</a:t>
            </a:r>
            <a:r>
              <a:rPr lang="fr-FR" sz="2000" dirty="0" smtClean="0">
                <a:cs typeface="Courier New" panose="02070309020205020404" pitchFamily="49" charset="0"/>
              </a:rPr>
              <a:t> numéro </a:t>
            </a:r>
            <a:r>
              <a:rPr lang="fr-FR" sz="2000" i="1" dirty="0" smtClean="0">
                <a:cs typeface="Courier New" panose="02070309020205020404" pitchFamily="49" charset="0"/>
              </a:rPr>
              <a:t>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06658783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"ABC\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nMNO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nQRS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"ABCE\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nABCA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&gt; FILE2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s/E\|J/-&amp;-/g" FILE1</a:t>
            </a:r>
          </a:p>
          <a:p>
            <a:pPr marL="0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cs typeface="Courier New" panose="02070309020205020404" pitchFamily="49" charset="0"/>
              </a:rPr>
              <a:t>On peut indiquer avant le “s” la ligne où l’on souhaite travailler :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"s/ABC/LOL/g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"3s/ABC/LOL/g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65808486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AxB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nDxC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nExB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sed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-e "s/\(.\)x\(.\)/\1mul\2/g"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FILE3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pour mieux voir :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"s / </a:t>
            </a:r>
            <a:r>
              <a:rPr lang="pt-BR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pt-BR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pt-BR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\(</a:t>
            </a:r>
            <a:r>
              <a:rPr lang="pt-BR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</a:t>
            </a:r>
            <a:r>
              <a:rPr lang="pt-BR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\)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pt-BR" sz="2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\1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mul </a:t>
            </a:r>
            <a:r>
              <a:rPr lang="pt-BR" sz="2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\2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 g"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56908707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sed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sed</a:t>
            </a:r>
            <a:r>
              <a:rPr lang="fr-FR" sz="2400" dirty="0" smtClean="0"/>
              <a:t>		(Stream Editor)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b="1" dirty="0" smtClean="0"/>
              <a:t>y/</a:t>
            </a:r>
            <a:r>
              <a:rPr lang="fr-FR" sz="2400" i="1" dirty="0" err="1" smtClean="0"/>
              <a:t>characters</a:t>
            </a:r>
            <a:r>
              <a:rPr lang="fr-FR" sz="2400" b="1" dirty="0" smtClean="0"/>
              <a:t>/</a:t>
            </a:r>
            <a:r>
              <a:rPr lang="fr-FR" sz="2400" i="1" dirty="0" smtClean="0"/>
              <a:t>replacement</a:t>
            </a:r>
            <a:r>
              <a:rPr lang="fr-FR" sz="2400" b="1" dirty="0" smtClean="0"/>
              <a:t>/</a:t>
            </a:r>
            <a:endParaRPr lang="fr-FR" sz="2400" i="1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Remplace chaque </a:t>
            </a:r>
            <a:r>
              <a:rPr lang="fr-FR" sz="2400" i="1" dirty="0" err="1" smtClean="0">
                <a:cs typeface="Courier New" panose="02070309020205020404" pitchFamily="49" charset="0"/>
              </a:rPr>
              <a:t>character</a:t>
            </a:r>
            <a:r>
              <a:rPr lang="fr-FR" sz="2400" dirty="0" smtClean="0">
                <a:cs typeface="Courier New" panose="02070309020205020404" pitchFamily="49" charset="0"/>
              </a:rPr>
              <a:t> par son équivalent dans </a:t>
            </a:r>
            <a:r>
              <a:rPr lang="fr-FR" sz="2400" i="1" dirty="0" smtClean="0">
                <a:cs typeface="Courier New" panose="02070309020205020404" pitchFamily="49" charset="0"/>
              </a:rPr>
              <a:t>replacement</a:t>
            </a:r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(fonctionne exactement comme la commande </a:t>
            </a:r>
            <a:r>
              <a:rPr lang="fr-FR" sz="2400" i="1" dirty="0" smtClean="0">
                <a:cs typeface="Courier New" panose="02070309020205020404" pitchFamily="49" charset="0"/>
              </a:rPr>
              <a:t>tr</a:t>
            </a:r>
            <a:r>
              <a:rPr lang="fr-FR" sz="2400" dirty="0" smtClean="0"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"ABC\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nEFG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nIJK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|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-e "y/AFK/MDR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/"</a:t>
            </a:r>
          </a:p>
          <a:p>
            <a:pPr marL="0" indent="0">
              <a:buNone/>
            </a:pPr>
            <a:endParaRPr lang="fr-FR" sz="2400" dirty="0" smtClean="0"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209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61356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Mode commande :		(! = forcer)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Sauvegarder :</a:t>
            </a: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:w</a:t>
            </a: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:w!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Quitter :</a:t>
            </a: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:q</a:t>
            </a: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:q!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Sauvegarder &amp; Quitter :</a:t>
            </a: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</a:t>
            </a:r>
            <a:r>
              <a:rPr lang="fr-FR" dirty="0" err="1" smtClean="0">
                <a:cs typeface="Courier New" panose="02070309020205020404" pitchFamily="49" charset="0"/>
              </a:rPr>
              <a:t>wq</a:t>
            </a:r>
            <a:endParaRPr lang="fr-FR" dirty="0" smtClean="0"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fr-FR" dirty="0" smtClean="0">
                <a:cs typeface="Courier New" panose="02070309020205020404" pitchFamily="49" charset="0"/>
              </a:rPr>
              <a:t>:</a:t>
            </a:r>
            <a:r>
              <a:rPr lang="fr-FR" dirty="0" err="1" smtClean="0">
                <a:cs typeface="Courier New" panose="02070309020205020404" pitchFamily="49" charset="0"/>
              </a:rPr>
              <a:t>wq</a:t>
            </a:r>
            <a:r>
              <a:rPr lang="fr-FR" dirty="0" smtClean="0">
                <a:cs typeface="Courier New" panose="02070309020205020404" pitchFamily="49" charset="0"/>
              </a:rPr>
              <a:t>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500336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r>
              <a:rPr lang="fr-FR" sz="2400" dirty="0" smtClean="0"/>
              <a:t>		(Aho, </a:t>
            </a:r>
            <a:r>
              <a:rPr lang="fr-FR" sz="2400" dirty="0" err="1" smtClean="0"/>
              <a:t>Weinberger</a:t>
            </a:r>
            <a:r>
              <a:rPr lang="fr-FR" sz="2400" dirty="0" smtClean="0"/>
              <a:t>, </a:t>
            </a:r>
            <a:r>
              <a:rPr lang="fr-FR" sz="2400" dirty="0" err="1" smtClean="0"/>
              <a:t>Kernighan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Langage de traitement de fichiers par colonnes</a:t>
            </a:r>
          </a:p>
          <a:p>
            <a:pPr lvl="1"/>
            <a:r>
              <a:rPr lang="fr-FR" sz="2000" dirty="0" smtClean="0"/>
              <a:t>Utile pour les extractions selon des séparateurs</a:t>
            </a:r>
          </a:p>
          <a:p>
            <a:r>
              <a:rPr lang="fr-FR" sz="2400" dirty="0" smtClean="0"/>
              <a:t>Interprète les fichiers comme des séquences d’enregistrements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Enregistrement/Record = ligne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Champ/Field = colonne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1 Record = N Fields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Gère séparateurs de lignes et colonnes différents (entrée/sortie)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7819999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awk</a:t>
            </a:r>
            <a:r>
              <a:rPr lang="fr-FR" sz="2400" dirty="0" smtClean="0"/>
              <a:t>	-F </a:t>
            </a:r>
            <a:r>
              <a:rPr lang="fr-FR" sz="2400" i="1" dirty="0" smtClean="0"/>
              <a:t>IFS</a:t>
            </a:r>
            <a:r>
              <a:rPr lang="fr-FR" sz="2400" dirty="0" smtClean="0"/>
              <a:t>		change l’IFS (Input/Entrée)</a:t>
            </a:r>
          </a:p>
          <a:p>
            <a:r>
              <a:rPr lang="fr-FR" sz="2400" dirty="0" err="1"/>
              <a:t>a</a:t>
            </a:r>
            <a:r>
              <a:rPr lang="fr-FR" sz="2400" dirty="0" err="1" smtClean="0"/>
              <a:t>wk</a:t>
            </a:r>
            <a:r>
              <a:rPr lang="fr-FR" sz="2400" dirty="0" smtClean="0"/>
              <a:t> -v </a:t>
            </a:r>
            <a:r>
              <a:rPr lang="fr-FR" sz="2400" i="1" dirty="0" smtClean="0"/>
              <a:t>ASSIGN</a:t>
            </a:r>
            <a:r>
              <a:rPr lang="fr-FR" sz="2400" dirty="0" smtClean="0"/>
              <a:t>	assigne des variables avant le lancement</a:t>
            </a:r>
          </a:p>
          <a:p>
            <a:r>
              <a:rPr lang="fr-FR" sz="2400" dirty="0" err="1"/>
              <a:t>a</a:t>
            </a:r>
            <a:r>
              <a:rPr lang="fr-FR" sz="2400" dirty="0" err="1" smtClean="0"/>
              <a:t>wk</a:t>
            </a:r>
            <a:r>
              <a:rPr lang="fr-FR" sz="2400" dirty="0" smtClean="0"/>
              <a:t> -f </a:t>
            </a:r>
            <a:r>
              <a:rPr lang="fr-FR" sz="2400" i="1" dirty="0" smtClean="0"/>
              <a:t>FILE</a:t>
            </a:r>
            <a:r>
              <a:rPr lang="fr-FR" sz="2400" dirty="0" smtClean="0"/>
              <a:t>		lit un script </a:t>
            </a:r>
            <a:r>
              <a:rPr lang="fr-FR" sz="2400" dirty="0" err="1" smtClean="0"/>
              <a:t>awk</a:t>
            </a:r>
            <a:r>
              <a:rPr lang="fr-FR" sz="2400" dirty="0" smtClean="0"/>
              <a:t> dans le fichier </a:t>
            </a:r>
            <a:r>
              <a:rPr lang="fr-FR" sz="2400" i="1" dirty="0" smtClean="0"/>
              <a:t>FILE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FR" sz="2000" dirty="0" smtClean="0">
                <a:cs typeface="Courier New" panose="02070309020205020404" pitchFamily="49" charset="0"/>
              </a:rPr>
              <a:t>(attention : le code doit être entre </a:t>
            </a:r>
            <a:r>
              <a:rPr lang="fr-FR" sz="2000" dirty="0">
                <a:cs typeface="Courier New" panose="02070309020205020404" pitchFamily="49" charset="0"/>
              </a:rPr>
              <a:t>'</a:t>
            </a:r>
            <a:r>
              <a:rPr lang="fr-FR" sz="2000" dirty="0" smtClean="0">
                <a:cs typeface="Courier New" panose="02070309020205020404" pitchFamily="49" charset="0"/>
              </a:rPr>
              <a:t> pour éviter que le </a:t>
            </a:r>
            <a:r>
              <a:rPr lang="fr-FR" sz="2000" dirty="0" err="1" smtClean="0">
                <a:cs typeface="Courier New" panose="02070309020205020404" pitchFamily="49" charset="0"/>
              </a:rPr>
              <a:t>shell</a:t>
            </a:r>
            <a:r>
              <a:rPr lang="fr-FR" sz="2000" dirty="0" smtClean="0">
                <a:cs typeface="Courier New" panose="02070309020205020404" pitchFamily="49" charset="0"/>
              </a:rPr>
              <a:t> interprète)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  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}'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/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211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2843808" y="5795972"/>
            <a:ext cx="2736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code/script </a:t>
            </a:r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159865" y="5795972"/>
            <a:ext cx="2156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fichier traité par </a:t>
            </a:r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755576" y="57959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IFS changé pour « : »</a:t>
            </a:r>
            <a:endParaRPr lang="fr-FR" dirty="0"/>
          </a:p>
        </p:txBody>
      </p:sp>
      <p:cxnSp>
        <p:nvCxnSpPr>
          <p:cNvPr id="11" name="Connecteur droit 10"/>
          <p:cNvCxnSpPr/>
          <p:nvPr/>
        </p:nvCxnSpPr>
        <p:spPr>
          <a:xfrm>
            <a:off x="2843808" y="5661248"/>
            <a:ext cx="273630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6156176" y="5661248"/>
            <a:ext cx="216024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259632" y="5661248"/>
            <a:ext cx="122413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16377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Séparateur de sortie (OFS) matérialisé par une virgule dans le code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Quelques variables :</a:t>
            </a:r>
            <a:endParaRPr lang="fr-FR" sz="2400" dirty="0"/>
          </a:p>
          <a:p>
            <a:r>
              <a:rPr lang="fr-FR" sz="2400" dirty="0" smtClean="0"/>
              <a:t>$n		colonne numéro N ($1, $2, … comme en </a:t>
            </a:r>
            <a:r>
              <a:rPr lang="fr-FR" sz="2400" dirty="0" err="1" smtClean="0"/>
              <a:t>shell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$0		l’enregistrement complet (la ligne complète)</a:t>
            </a:r>
          </a:p>
          <a:p>
            <a:r>
              <a:rPr lang="fr-FR" sz="2400" dirty="0" smtClean="0"/>
              <a:t>$NF		dernière colonne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$NF,$3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,$1 }' 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943397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Quelques variables </a:t>
            </a:r>
            <a:r>
              <a:rPr lang="fr-FR" sz="2400" dirty="0"/>
              <a:t>(</a:t>
            </a:r>
            <a:r>
              <a:rPr lang="fr-FR" sz="2400" dirty="0" err="1"/>
              <a:t>cf</a:t>
            </a:r>
            <a:r>
              <a:rPr lang="fr-FR" sz="2400" dirty="0"/>
              <a:t> le manuel pour plus d’infos) </a:t>
            </a:r>
            <a:r>
              <a:rPr lang="fr-FR" sz="2400" dirty="0" smtClean="0"/>
              <a:t>:</a:t>
            </a:r>
            <a:endParaRPr lang="fr-FR" sz="2400" dirty="0"/>
          </a:p>
          <a:p>
            <a:r>
              <a:rPr lang="fr-FR" sz="2400" dirty="0" smtClean="0"/>
              <a:t>FS / OFS	(Input)/Output Field </a:t>
            </a:r>
            <a:r>
              <a:rPr lang="fr-FR" sz="2400" dirty="0" err="1" smtClean="0"/>
              <a:t>Separator</a:t>
            </a:r>
            <a:endParaRPr lang="fr-FR" sz="2400" dirty="0" smtClean="0"/>
          </a:p>
          <a:p>
            <a:r>
              <a:rPr lang="fr-FR" sz="2400" dirty="0" smtClean="0"/>
              <a:t>RS / ORS	(Input)/Output Record </a:t>
            </a:r>
            <a:r>
              <a:rPr lang="fr-FR" sz="2400" dirty="0" err="1" smtClean="0"/>
              <a:t>Separator</a:t>
            </a:r>
            <a:endParaRPr lang="fr-FR" sz="2400" dirty="0" smtClean="0"/>
          </a:p>
          <a:p>
            <a:r>
              <a:rPr lang="fr-FR" sz="2400" dirty="0" smtClean="0"/>
              <a:t>NF		</a:t>
            </a:r>
            <a:r>
              <a:rPr lang="fr-FR" sz="2400" dirty="0" err="1" smtClean="0"/>
              <a:t>Number</a:t>
            </a:r>
            <a:r>
              <a:rPr lang="fr-FR" sz="2400" dirty="0" smtClean="0"/>
              <a:t> of Fields (total pour cette ligne)</a:t>
            </a:r>
          </a:p>
          <a:p>
            <a:r>
              <a:rPr lang="fr-FR" sz="2400" dirty="0" smtClean="0"/>
              <a:t>NR		</a:t>
            </a:r>
            <a:r>
              <a:rPr lang="fr-FR" sz="2400" dirty="0" err="1" smtClean="0"/>
              <a:t>Number</a:t>
            </a:r>
            <a:r>
              <a:rPr lang="fr-FR" sz="2400" dirty="0" smtClean="0"/>
              <a:t> of Records (numéro de ligne)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NF,NR,$3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,$1 }' 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":" -v OFS=" V " '{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3,$1 }' 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-v ORS=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//"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$3,$1 }' 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3866767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Quelques fonctions (</a:t>
            </a:r>
            <a:r>
              <a:rPr lang="fr-FR" sz="2400" dirty="0" err="1" smtClean="0"/>
              <a:t>cf</a:t>
            </a:r>
            <a:r>
              <a:rPr lang="fr-FR" sz="2400" dirty="0" smtClean="0"/>
              <a:t> le manuel pour plus d’infos) :</a:t>
            </a:r>
            <a:endParaRPr lang="fr-FR" sz="2400" dirty="0"/>
          </a:p>
          <a:p>
            <a:r>
              <a:rPr lang="fr-FR" sz="2400" dirty="0" err="1" smtClean="0"/>
              <a:t>length</a:t>
            </a:r>
            <a:r>
              <a:rPr lang="fr-FR" sz="2400" dirty="0" smtClean="0"/>
              <a:t>(s)		calcule la taille de la variable en paramètre</a:t>
            </a:r>
          </a:p>
          <a:p>
            <a:r>
              <a:rPr lang="fr-FR" sz="2400" dirty="0" err="1" smtClean="0"/>
              <a:t>tolower</a:t>
            </a:r>
            <a:r>
              <a:rPr lang="fr-FR" sz="2400" dirty="0" smtClean="0"/>
              <a:t>(s)		passe le paramètre en minuscules</a:t>
            </a:r>
          </a:p>
          <a:p>
            <a:r>
              <a:rPr lang="fr-FR" sz="2400" dirty="0" err="1" smtClean="0"/>
              <a:t>toupper</a:t>
            </a:r>
            <a:r>
              <a:rPr lang="fr-FR" sz="2400" dirty="0" smtClean="0"/>
              <a:t>(s)		passe le paramètre en majuscules</a:t>
            </a:r>
          </a:p>
          <a:p>
            <a:r>
              <a:rPr lang="fr-FR" sz="2400" dirty="0" smtClean="0"/>
              <a:t>index(</a:t>
            </a:r>
            <a:r>
              <a:rPr lang="fr-FR" sz="2400" dirty="0" err="1" smtClean="0"/>
              <a:t>s,t</a:t>
            </a:r>
            <a:r>
              <a:rPr lang="fr-FR" sz="2400" dirty="0" smtClean="0"/>
              <a:t>)		donne la position dans </a:t>
            </a:r>
            <a:r>
              <a:rPr lang="fr-FR" sz="2400" i="1" dirty="0" smtClean="0"/>
              <a:t>s</a:t>
            </a:r>
            <a:r>
              <a:rPr lang="fr-FR" sz="2400" dirty="0" smtClean="0"/>
              <a:t> d’un caractère de </a:t>
            </a:r>
            <a:r>
              <a:rPr lang="fr-FR" sz="2400" i="1" dirty="0" smtClean="0"/>
              <a:t>t</a:t>
            </a:r>
          </a:p>
          <a:p>
            <a:r>
              <a:rPr lang="fr-FR" sz="2400" dirty="0" err="1" smtClean="0"/>
              <a:t>substr</a:t>
            </a:r>
            <a:r>
              <a:rPr lang="fr-FR" sz="2400" dirty="0" smtClean="0"/>
              <a:t>(s, m[, n])	découpe une chaîne dans </a:t>
            </a:r>
            <a:r>
              <a:rPr lang="fr-FR" sz="2400" i="1" dirty="0" smtClean="0"/>
              <a:t>s</a:t>
            </a:r>
            <a:r>
              <a:rPr lang="fr-FR" sz="2400" dirty="0" smtClean="0"/>
              <a:t> depuis la</a:t>
            </a:r>
            <a:br>
              <a:rPr lang="fr-FR" sz="2400" dirty="0" smtClean="0"/>
            </a:br>
            <a:r>
              <a:rPr lang="fr-FR" sz="2400" dirty="0" smtClean="0"/>
              <a:t>			position </a:t>
            </a:r>
            <a:r>
              <a:rPr lang="fr-FR" sz="2400" i="1" dirty="0" smtClean="0"/>
              <a:t>m</a:t>
            </a:r>
            <a:r>
              <a:rPr lang="fr-FR" sz="2400" dirty="0" smtClean="0"/>
              <a:t> jusqu’à la fin ou jusqu’à </a:t>
            </a:r>
            <a:r>
              <a:rPr lang="fr-FR" sz="2400" i="1" dirty="0" smtClean="0"/>
              <a:t>n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NR,$1,length($1) }'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6130638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Le langage gère : if, </a:t>
            </a:r>
            <a:r>
              <a:rPr lang="fr-FR" sz="2400" dirty="0" err="1" smtClean="0"/>
              <a:t>else</a:t>
            </a:r>
            <a:r>
              <a:rPr lang="fr-FR" sz="2400" dirty="0" smtClean="0"/>
              <a:t>, for, </a:t>
            </a:r>
            <a:r>
              <a:rPr lang="fr-FR" sz="2400" dirty="0" err="1" smtClean="0"/>
              <a:t>while</a:t>
            </a:r>
            <a:r>
              <a:rPr lang="fr-FR" sz="2400" dirty="0" smtClean="0"/>
              <a:t>, do, break, continue, </a:t>
            </a:r>
            <a:r>
              <a:rPr lang="fr-FR" sz="2400" dirty="0" err="1" smtClean="0"/>
              <a:t>function</a:t>
            </a:r>
            <a:r>
              <a:rPr lang="fr-FR" sz="2400" dirty="0" smtClean="0"/>
              <a:t>, return, exit, </a:t>
            </a:r>
            <a:r>
              <a:rPr lang="fr-FR" sz="2400" dirty="0" err="1" smtClean="0"/>
              <a:t>next</a:t>
            </a:r>
            <a:r>
              <a:rPr lang="fr-FR" sz="2400" dirty="0" smtClean="0"/>
              <a:t>, …</a:t>
            </a:r>
            <a:endParaRPr lang="fr-FR" sz="2400" i="1" dirty="0" smtClean="0"/>
          </a:p>
          <a:p>
            <a:pPr marL="0" indent="0">
              <a:buNone/>
            </a:pPr>
            <a:r>
              <a:rPr lang="fr-FR" sz="2400" dirty="0" smtClean="0">
                <a:cs typeface="Courier New" panose="02070309020205020404" pitchFamily="49" charset="0"/>
              </a:rPr>
              <a:t>(fonction </a:t>
            </a:r>
            <a:r>
              <a:rPr lang="fr-FR" sz="2400" dirty="0" err="1" smtClean="0">
                <a:cs typeface="Courier New" panose="02070309020205020404" pitchFamily="49" charset="0"/>
              </a:rPr>
              <a:t>int</a:t>
            </a:r>
            <a:r>
              <a:rPr lang="fr-FR" sz="2400" dirty="0" smtClean="0">
                <a:cs typeface="Courier New" panose="02070309020205020404" pitchFamily="49" charset="0"/>
              </a:rPr>
              <a:t>(x) pour obtenir un entier)</a:t>
            </a: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'{ if ($1 == 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"admin" }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$1 }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 					&gt;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script_awk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21788998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1600" dirty="0" smtClean="0"/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($1 == "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NewUID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NewLogin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 "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admin";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NewUID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$3 + 42;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NewLogin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$1; }</a:t>
            </a: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"Utilisateur :",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NewLogin,NewUID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}' 			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&gt;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script_awk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script_awk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061364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Pattern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:	/</a:t>
            </a:r>
            <a:r>
              <a:rPr lang="fr-FR" sz="2400" dirty="0" err="1" smtClean="0"/>
              <a:t>str</a:t>
            </a:r>
            <a:r>
              <a:rPr lang="fr-FR" sz="2400" dirty="0" smtClean="0"/>
              <a:t>/</a:t>
            </a: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"admin :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"$0 } 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! 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"user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"$0 } 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&gt; script_awk2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script_awk2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6879381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( Opérateurs </a:t>
            </a:r>
            <a:r>
              <a:rPr lang="fr-FR" sz="2400" dirty="0"/>
              <a:t>: ~, !, ||, &amp;&amp;, </a:t>
            </a:r>
            <a:r>
              <a:rPr lang="fr-FR" sz="2400" dirty="0" smtClean="0"/>
              <a:t>… +, -, *, %, /, ++, --, &lt;, &gt;, &lt;=, &gt;=, … 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' { if ($0 !~ 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/)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"user :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"$0 } 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"admin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"$0 } </a:t>
            </a:r>
          </a:p>
          <a:p>
            <a:pPr marL="0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}' 			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&gt; script_awk3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script_awk3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2487864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awk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awk</a:t>
            </a:r>
            <a:endParaRPr lang="fr-FR" sz="2400" dirty="0" smtClean="0"/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r>
              <a:rPr lang="fr-FR" sz="2400" dirty="0" smtClean="0"/>
              <a:t>Pattern </a:t>
            </a:r>
            <a:r>
              <a:rPr lang="fr-FR" sz="2400" dirty="0" err="1" smtClean="0"/>
              <a:t>matching</a:t>
            </a:r>
            <a:r>
              <a:rPr lang="fr-FR" sz="2400" dirty="0" smtClean="0"/>
              <a:t> :	/</a:t>
            </a:r>
            <a:r>
              <a:rPr lang="fr-FR" sz="2400" dirty="0" err="1" smtClean="0"/>
              <a:t>str</a:t>
            </a:r>
            <a:r>
              <a:rPr lang="fr-FR" sz="2400" dirty="0" smtClean="0"/>
              <a:t>/</a:t>
            </a:r>
            <a:endParaRPr lang="fr-FR" sz="2400" dirty="0" smtClean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[^0-9]*/ {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"$0 } 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! /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[^0-9]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*/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$0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 marL="0" indent="0">
              <a:buNone/>
            </a:pP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	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	&gt; script_awk4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awk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-F ":" 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-f script_awk4 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8234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 / </a:t>
            </a:r>
            <a:r>
              <a:rPr lang="fr-FR" dirty="0" err="1" smtClean="0"/>
              <a:t>Vim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Mode insertion :</a:t>
            </a: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On tape son texte…</a:t>
            </a:r>
          </a:p>
          <a:p>
            <a:pPr lvl="1"/>
            <a:endParaRPr lang="fr-FR" dirty="0">
              <a:cs typeface="Courier New" panose="02070309020205020404" pitchFamily="49" charset="0"/>
            </a:endParaRPr>
          </a:p>
          <a:p>
            <a:pPr lvl="1"/>
            <a:r>
              <a:rPr lang="fr-FR" dirty="0" smtClean="0">
                <a:cs typeface="Courier New" panose="02070309020205020404" pitchFamily="49" charset="0"/>
              </a:rPr>
              <a:t>Repasser en mode commande :</a:t>
            </a:r>
          </a:p>
          <a:p>
            <a:pPr lvl="2"/>
            <a:r>
              <a:rPr lang="fr-FR" dirty="0" smtClean="0">
                <a:cs typeface="Courier New" panose="02070309020205020404" pitchFamily="49" charset="0"/>
              </a:rPr>
              <a:t>touche ESC</a:t>
            </a:r>
          </a:p>
          <a:p>
            <a:endParaRPr lang="fr-FR" dirty="0">
              <a:cs typeface="Courier New" panose="02070309020205020404" pitchFamily="49" charset="0"/>
            </a:endParaRPr>
          </a:p>
          <a:p>
            <a:endParaRPr lang="fr-FR" dirty="0" smtClean="0"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fr-FR" dirty="0" smtClean="0">
                <a:cs typeface="Courier New" panose="02070309020205020404" pitchFamily="49" charset="0"/>
              </a:rPr>
              <a:t>Bon courage !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03954031"/>
      </p:ext>
    </p:extLst>
  </p:cSld>
  <p:clrMapOvr>
    <a:masterClrMapping/>
  </p:clrMapOvr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last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Indique l’horaire de la dernière </a:t>
            </a:r>
            <a:r>
              <a:rPr lang="fr-FR" sz="2400" dirty="0" err="1" smtClean="0"/>
              <a:t>connection</a:t>
            </a:r>
            <a:r>
              <a:rPr lang="fr-FR" sz="2400" dirty="0" smtClean="0"/>
              <a:t> de l’utilisateur</a:t>
            </a:r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last user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1604101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strings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strings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Extrait les chaînes de caractères imprimables de fichiers</a:t>
            </a:r>
          </a:p>
          <a:p>
            <a:r>
              <a:rPr lang="fr-FR" sz="2400" dirty="0" smtClean="0"/>
              <a:t>Utile pour visualiser rapidement les phrases imprimables d’un programme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 /bin/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 script.sh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strings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prog.c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663651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b</a:t>
            </a:r>
            <a:r>
              <a:rPr lang="fr-FR" sz="2400" dirty="0" err="1" smtClean="0"/>
              <a:t>c</a:t>
            </a:r>
            <a:r>
              <a:rPr lang="fr-FR" sz="2400" dirty="0" smtClean="0"/>
              <a:t>		(Basic </a:t>
            </a:r>
            <a:r>
              <a:rPr lang="fr-FR" sz="2400" dirty="0" err="1" smtClean="0"/>
              <a:t>Calculator</a:t>
            </a:r>
            <a:r>
              <a:rPr lang="fr-FR" sz="2400" dirty="0" smtClean="0"/>
              <a:t>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Calculette de base</a:t>
            </a:r>
          </a:p>
          <a:p>
            <a:r>
              <a:rPr lang="fr-FR" sz="2400" dirty="0" smtClean="0"/>
              <a:t>Peut lire des scripts complets…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…ou passer par des pipes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=2; 5 * 7 /3;"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-l &lt;&lt;&lt; 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5*7/3"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3637431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ar</a:t>
            </a:r>
            <a:r>
              <a:rPr lang="fr-FR" sz="2400" dirty="0" smtClean="0"/>
              <a:t>		(Archiver)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Rassemble des fichiers en un seul…</a:t>
            </a:r>
          </a:p>
          <a:p>
            <a:r>
              <a:rPr lang="fr-FR" sz="2400" dirty="0" smtClean="0"/>
              <a:t>…utilisé aujourd’hui pour créer des bibliothèques (</a:t>
            </a:r>
            <a:r>
              <a:rPr lang="fr-FR" sz="2400" i="1" dirty="0" err="1" smtClean="0"/>
              <a:t>libraries</a:t>
            </a:r>
            <a:r>
              <a:rPr lang="fr-FR" sz="2400" dirty="0" smtClean="0"/>
              <a:t>) statiques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libutil.a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func1.o func2.o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archive.ar file1 file2 file3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-x archive.ar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5526932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ar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a</a:t>
            </a:r>
            <a:r>
              <a:rPr lang="fr-FR" sz="2400" dirty="0" err="1" smtClean="0"/>
              <a:t>r</a:t>
            </a:r>
            <a:r>
              <a:rPr lang="fr-FR" sz="2400" dirty="0" smtClean="0"/>
              <a:t> -r 	ajoute/remplace des fichiers dans une archive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-x 	extrait les fichiers d’une archive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-t 	affiche le contenu de l’archive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-v		active le mode « </a:t>
            </a:r>
            <a:r>
              <a:rPr lang="fr-FR" sz="2400" dirty="0" err="1" smtClean="0"/>
              <a:t>verbose</a:t>
            </a:r>
            <a:r>
              <a:rPr lang="fr-FR" sz="2400" dirty="0" smtClean="0"/>
              <a:t> » (verbeux)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rv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my_archive.ar file1 file2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my_archive.ar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-xv my_archive.ar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4890803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ar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-m	déplace un fichier dans l’archive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-a </a:t>
            </a:r>
            <a:r>
              <a:rPr lang="fr-FR" sz="2400" i="1" dirty="0" smtClean="0"/>
              <a:t>POS</a:t>
            </a:r>
            <a:r>
              <a:rPr lang="fr-FR" sz="2400" dirty="0" smtClean="0"/>
              <a:t>	ajoute un fichier dans l’archive dans la position</a:t>
            </a:r>
            <a:br>
              <a:rPr lang="fr-FR" sz="2400" dirty="0" smtClean="0"/>
            </a:br>
            <a:r>
              <a:rPr lang="fr-FR" sz="2400" dirty="0" smtClean="0"/>
              <a:t>		suivante du fichier nommé </a:t>
            </a:r>
            <a:r>
              <a:rPr lang="fr-FR" sz="2400" i="1" dirty="0" smtClean="0"/>
              <a:t>POS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-b </a:t>
            </a:r>
            <a:r>
              <a:rPr lang="fr-FR" sz="2400" i="1" dirty="0" smtClean="0"/>
              <a:t>POS</a:t>
            </a:r>
            <a:r>
              <a:rPr lang="fr-FR" sz="2400" dirty="0"/>
              <a:t>	ajoute un fichier dans l’archive dans la position</a:t>
            </a:r>
            <a:br>
              <a:rPr lang="fr-FR" sz="2400" dirty="0"/>
            </a:br>
            <a:r>
              <a:rPr lang="fr-FR" sz="2400" dirty="0"/>
              <a:t>		</a:t>
            </a:r>
            <a:r>
              <a:rPr lang="fr-FR" sz="2400" dirty="0" smtClean="0"/>
              <a:t>précédente du </a:t>
            </a:r>
            <a:r>
              <a:rPr lang="fr-FR" sz="2400" dirty="0"/>
              <a:t>fichier nommé </a:t>
            </a:r>
            <a:r>
              <a:rPr lang="fr-FR" sz="2400" i="1" dirty="0" smtClean="0"/>
              <a:t>POS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-a file1 my_archive.ar file3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 -a file2 my_archive.ar file3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-m -b file2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my_archive.ar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571028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ar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-u	met a jour un fichier dans l’archive</a:t>
            </a:r>
            <a:br>
              <a:rPr lang="fr-FR" sz="2400" dirty="0" smtClean="0"/>
            </a:br>
            <a:r>
              <a:rPr lang="fr-FR" sz="2400" dirty="0" smtClean="0"/>
              <a:t>		(si avec -r : met à jour si fichier différent)</a:t>
            </a:r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-d	supprime le(s) fichier(s) de l’archive</a:t>
            </a:r>
          </a:p>
          <a:p>
            <a:endParaRPr lang="fr-FR" sz="2400" dirty="0" smtClean="0"/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-d my_archive.ar file3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-u my_archive.ar 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34538673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ar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ar</a:t>
            </a:r>
            <a:r>
              <a:rPr lang="fr-FR" sz="2400" dirty="0" smtClean="0"/>
              <a:t> -s		</a:t>
            </a:r>
            <a:r>
              <a:rPr lang="fr-FR" sz="2400" dirty="0" err="1" smtClean="0"/>
              <a:t>regénère</a:t>
            </a:r>
            <a:r>
              <a:rPr lang="fr-FR" sz="2400" dirty="0" smtClean="0"/>
              <a:t> la table des symboles de l’archive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libutil.a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func1.o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func2.o func3.o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-a func1.o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libutil.a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func3.o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libutil.a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9088799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tar		(Tape Archiver)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Créer une archive vers le lecteur de bande magnétique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Comportement par défaut… inutile aujourd’hui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Créer une archive « pour » du matériel en  accès séquentiel…</a:t>
            </a:r>
          </a:p>
          <a:p>
            <a:pPr lvl="1"/>
            <a:r>
              <a:rPr lang="fr-FR" sz="2000" dirty="0" smtClean="0">
                <a:cs typeface="Courier New" panose="02070309020205020404" pitchFamily="49" charset="0"/>
              </a:rPr>
              <a:t>…utile pour réduire la taille au minimum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L’archive est constituée de blocs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Les archives peuvent être automatiquement compressées !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 file1 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92337748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/>
              <a:t>tar		(Tape Archiver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tar -f </a:t>
            </a:r>
            <a:r>
              <a:rPr lang="fr-FR" sz="2400" i="1" dirty="0" smtClean="0"/>
              <a:t>NAME</a:t>
            </a:r>
            <a:r>
              <a:rPr lang="fr-FR" sz="2400" dirty="0" smtClean="0"/>
              <a:t>		accède au un fichier </a:t>
            </a:r>
            <a:r>
              <a:rPr lang="fr-FR" sz="2400" i="1" dirty="0" smtClean="0"/>
              <a:t>NAME</a:t>
            </a:r>
            <a:r>
              <a:rPr lang="fr-FR" sz="2400" dirty="0" smtClean="0"/>
              <a:t>, et non pas au</a:t>
            </a:r>
            <a:br>
              <a:rPr lang="fr-FR" sz="2400" dirty="0" smtClean="0"/>
            </a:br>
            <a:r>
              <a:rPr lang="fr-FR" sz="2400" dirty="0" smtClean="0"/>
              <a:t>			lecteur de bandes de la machine</a:t>
            </a:r>
          </a:p>
          <a:p>
            <a:r>
              <a:rPr lang="fr-FR" sz="2400" dirty="0" smtClean="0"/>
              <a:t>tar -c		écrit vers l’archive</a:t>
            </a:r>
          </a:p>
          <a:p>
            <a:r>
              <a:rPr lang="fr-FR" sz="2400" dirty="0" smtClean="0"/>
              <a:t>tar -v		active le mode « </a:t>
            </a:r>
            <a:r>
              <a:rPr lang="fr-FR" sz="2400" dirty="0" err="1" smtClean="0"/>
              <a:t>verbose</a:t>
            </a:r>
            <a:r>
              <a:rPr lang="fr-FR" sz="2400" dirty="0" smtClean="0"/>
              <a:t> » (verbeux)</a:t>
            </a:r>
          </a:p>
          <a:p>
            <a:r>
              <a:rPr lang="fr-FR" sz="2400" dirty="0" smtClean="0"/>
              <a:t>tar -t		affiche le contenu de l’archive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my_archive.tar file1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427293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Nano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Modification directe : on tape du </a:t>
            </a:r>
            <a:r>
              <a:rPr lang="fr-FR" dirty="0" smtClean="0"/>
              <a:t>texte,</a:t>
            </a:r>
            <a:br>
              <a:rPr lang="fr-FR" dirty="0" smtClean="0"/>
            </a:br>
            <a:r>
              <a:rPr lang="fr-FR" dirty="0" smtClean="0"/>
              <a:t>celui-ci </a:t>
            </a:r>
            <a:r>
              <a:rPr lang="fr-FR" dirty="0"/>
              <a:t>est écrit dans le </a:t>
            </a:r>
            <a:r>
              <a:rPr lang="fr-FR" dirty="0" smtClean="0"/>
              <a:t>document…</a:t>
            </a:r>
            <a:br>
              <a:rPr lang="fr-FR" dirty="0" smtClean="0"/>
            </a:br>
            <a:r>
              <a:rPr lang="fr-FR" dirty="0" smtClean="0"/>
              <a:t>usage </a:t>
            </a:r>
            <a:r>
              <a:rPr lang="fr-FR" dirty="0"/>
              <a:t>« classique » du </a:t>
            </a:r>
            <a:r>
              <a:rPr lang="fr-FR" dirty="0" smtClean="0"/>
              <a:t>clavier</a:t>
            </a:r>
          </a:p>
          <a:p>
            <a:endParaRPr lang="fr-FR" dirty="0"/>
          </a:p>
          <a:p>
            <a:r>
              <a:rPr lang="fr-FR" dirty="0" smtClean="0"/>
              <a:t>Editeur très « très » léger</a:t>
            </a:r>
          </a:p>
          <a:p>
            <a:r>
              <a:rPr lang="fr-FR" dirty="0" smtClean="0"/>
              <a:t>Commandes avec Ctrl	(^ = Ctrl)</a:t>
            </a:r>
          </a:p>
          <a:p>
            <a:pPr lvl="1"/>
            <a:r>
              <a:rPr lang="fr-FR" dirty="0" smtClean="0"/>
              <a:t>Quitter : Ctrl + X		(^X)</a:t>
            </a:r>
          </a:p>
          <a:p>
            <a:pPr lvl="1"/>
            <a:r>
              <a:rPr lang="fr-FR" dirty="0" smtClean="0"/>
              <a:t>Sauvegarder : demandé lorsque l’on quitte</a:t>
            </a:r>
          </a:p>
          <a:p>
            <a:pPr lvl="1"/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3921892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/>
              <a:t>tar		(Tape Archiver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tar -x	extrait les fichiers d’une archive</a:t>
            </a:r>
            <a:br>
              <a:rPr lang="fr-FR" sz="2400" dirty="0" smtClean="0"/>
            </a:br>
            <a:r>
              <a:rPr lang="fr-FR" sz="2400" dirty="0" smtClean="0"/>
              <a:t>		(détecte la compression si nécessaire)</a:t>
            </a:r>
          </a:p>
          <a:p>
            <a:r>
              <a:rPr lang="fr-FR" sz="2400" dirty="0" smtClean="0"/>
              <a:t>tar -z	compresse l’archive avec </a:t>
            </a:r>
            <a:r>
              <a:rPr lang="fr-FR" sz="2400" dirty="0" err="1" smtClean="0"/>
              <a:t>gzip</a:t>
            </a:r>
            <a:endParaRPr lang="fr-FR" sz="2400" dirty="0" smtClean="0"/>
          </a:p>
          <a:p>
            <a:r>
              <a:rPr lang="fr-FR" sz="2400" dirty="0" smtClean="0"/>
              <a:t>tar -j	compresse l’archive avec bzip2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cvzf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my_archive.tar.gz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file1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cvjf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my_archive.tar.bz2 file1 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xvf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my_archive.tar.bz2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8644699"/>
      </p:ext>
    </p:extLst>
  </p:cSld>
  <p:clrMapOvr>
    <a:masterClrMapping/>
  </p:clrMapOvr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400" dirty="0" smtClean="0"/>
              <a:t>pax		(Portable Archive Exchange)</a:t>
            </a:r>
            <a:endParaRPr lang="fr-FR" sz="2400" dirty="0"/>
          </a:p>
          <a:p>
            <a:endParaRPr lang="fr-FR" sz="2400" dirty="0" smtClean="0"/>
          </a:p>
          <a:p>
            <a:r>
              <a:rPr lang="fr-FR" sz="2400" dirty="0" smtClean="0"/>
              <a:t>Archivage du standard POSIX (tar et </a:t>
            </a:r>
            <a:r>
              <a:rPr lang="fr-FR" sz="2400" dirty="0" err="1" smtClean="0"/>
              <a:t>cpio</a:t>
            </a:r>
            <a:r>
              <a:rPr lang="fr-FR" sz="2400" dirty="0" smtClean="0"/>
              <a:t> ont trop d’options non standards dans les différents UNIX)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Modes « </a:t>
            </a:r>
            <a:r>
              <a:rPr lang="fr-FR" sz="2400" dirty="0" err="1" smtClean="0">
                <a:cs typeface="Courier New" panose="02070309020205020404" pitchFamily="49" charset="0"/>
              </a:rPr>
              <a:t>list</a:t>
            </a:r>
            <a:r>
              <a:rPr lang="fr-FR" sz="2400" dirty="0" smtClean="0">
                <a:cs typeface="Courier New" panose="02070309020205020404" pitchFamily="49" charset="0"/>
              </a:rPr>
              <a:t> » (</a:t>
            </a:r>
            <a:r>
              <a:rPr lang="fr-FR" sz="2400" strike="sngStrike" dirty="0" smtClean="0">
                <a:cs typeface="Courier New" panose="02070309020205020404" pitchFamily="49" charset="0"/>
              </a:rPr>
              <a:t>r/w</a:t>
            </a:r>
            <a:r>
              <a:rPr lang="fr-FR" sz="2400" dirty="0" smtClean="0">
                <a:cs typeface="Courier New" panose="02070309020205020404" pitchFamily="49" charset="0"/>
              </a:rPr>
              <a:t>), « </a:t>
            </a:r>
            <a:r>
              <a:rPr lang="fr-FR" sz="2400" dirty="0" err="1" smtClean="0">
                <a:cs typeface="Courier New" panose="02070309020205020404" pitchFamily="49" charset="0"/>
              </a:rPr>
              <a:t>read</a:t>
            </a:r>
            <a:r>
              <a:rPr lang="fr-FR" sz="2400" dirty="0" smtClean="0">
                <a:cs typeface="Courier New" panose="02070309020205020404" pitchFamily="49" charset="0"/>
              </a:rPr>
              <a:t> » (r), « </a:t>
            </a:r>
            <a:r>
              <a:rPr lang="fr-FR" sz="2400" dirty="0" err="1" smtClean="0">
                <a:cs typeface="Courier New" panose="02070309020205020404" pitchFamily="49" charset="0"/>
              </a:rPr>
              <a:t>write</a:t>
            </a:r>
            <a:r>
              <a:rPr lang="fr-FR" sz="2400" dirty="0" smtClean="0">
                <a:cs typeface="Courier New" panose="02070309020205020404" pitchFamily="49" charset="0"/>
              </a:rPr>
              <a:t> » (w), « copy » (r/w)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Créer des archives tar avec un attribut supplémentaire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Peut lire des archives tar classiques</a:t>
            </a:r>
            <a:endParaRPr lang="fr-FR" sz="2400" dirty="0"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pax -w -f my_archive.tar file1 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pax -r -f my_archive.tar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2706848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/>
              <a:t>pax		(Portable Archive </a:t>
            </a:r>
            <a:r>
              <a:rPr lang="fr-FR" sz="2400" dirty="0" smtClean="0"/>
              <a:t>Exchange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ax -f	travaille sur un fichier comme archive</a:t>
            </a:r>
            <a:br>
              <a:rPr lang="fr-FR" sz="2400" dirty="0" smtClean="0"/>
            </a:br>
            <a:r>
              <a:rPr lang="fr-FR" sz="2400" dirty="0" smtClean="0"/>
              <a:t>		(si cette option est seule, elle affiche le contenu de</a:t>
            </a:r>
            <a:br>
              <a:rPr lang="fr-FR" sz="2400" dirty="0" smtClean="0"/>
            </a:br>
            <a:r>
              <a:rPr lang="fr-FR" sz="2400" dirty="0" smtClean="0"/>
              <a:t>		l’archive)</a:t>
            </a:r>
          </a:p>
          <a:p>
            <a:r>
              <a:rPr lang="fr-FR" sz="2400" dirty="0"/>
              <a:t>p</a:t>
            </a:r>
            <a:r>
              <a:rPr lang="fr-FR" sz="2400" dirty="0" smtClean="0"/>
              <a:t>ax -r	« lit » / extrait une archive (</a:t>
            </a:r>
            <a:r>
              <a:rPr lang="fr-FR" sz="2400" dirty="0" err="1" smtClean="0"/>
              <a:t>read</a:t>
            </a:r>
            <a:r>
              <a:rPr lang="fr-FR" sz="2400" dirty="0" smtClean="0"/>
              <a:t>)</a:t>
            </a:r>
          </a:p>
          <a:p>
            <a:r>
              <a:rPr lang="fr-FR" sz="2400" dirty="0" smtClean="0"/>
              <a:t>pax -w	« écrit » / créer une archive (</a:t>
            </a:r>
            <a:r>
              <a:rPr lang="fr-FR" sz="2400" dirty="0" err="1" smtClean="0"/>
              <a:t>write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ax -w -f my_archive.tar file1 file2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pax -f my_archive.tar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pax -r -f my_archive.tar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35589962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/>
              <a:t>pax		(Portable Archive </a:t>
            </a:r>
            <a:r>
              <a:rPr lang="fr-FR" sz="2400" dirty="0" smtClean="0"/>
              <a:t>Exchange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ax -x </a:t>
            </a:r>
            <a:r>
              <a:rPr lang="fr-FR" sz="2400" i="1" dirty="0" smtClean="0"/>
              <a:t>FORMAT</a:t>
            </a:r>
            <a:r>
              <a:rPr lang="fr-FR" sz="2400" dirty="0" smtClean="0"/>
              <a:t>	désigne le format de l’archive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dirty="0" err="1" smtClean="0"/>
              <a:t>cpio</a:t>
            </a:r>
            <a:r>
              <a:rPr lang="fr-FR" sz="2400" dirty="0" smtClean="0"/>
              <a:t>	: archive au format </a:t>
            </a:r>
            <a:r>
              <a:rPr lang="fr-FR" sz="2400" dirty="0" err="1" smtClean="0"/>
              <a:t>cpio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400" dirty="0" err="1" smtClean="0"/>
              <a:t>ustar</a:t>
            </a:r>
            <a:r>
              <a:rPr lang="fr-FR" sz="2400" dirty="0" smtClean="0"/>
              <a:t>	: standard de tar</a:t>
            </a:r>
            <a:br>
              <a:rPr lang="fr-FR" sz="2400" dirty="0" smtClean="0"/>
            </a:br>
            <a:r>
              <a:rPr lang="fr-FR" sz="2400" dirty="0" smtClean="0"/>
              <a:t>			pax	: standard pax</a:t>
            </a:r>
            <a:endParaRPr lang="fr-FR" sz="1600" dirty="0" smtClean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pax -w -f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archive.tar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-x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ustar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file1 file2</a:t>
            </a: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pax -w -f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archive.pax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-x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pax file1 file2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1953583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Autofit/>
          </a:bodyPr>
          <a:lstStyle/>
          <a:p>
            <a:r>
              <a:rPr lang="fr-FR" sz="2400" dirty="0"/>
              <a:t>pax		(Portable Archive </a:t>
            </a:r>
            <a:r>
              <a:rPr lang="fr-FR" sz="2400" dirty="0" smtClean="0"/>
              <a:t>Exchange</a:t>
            </a:r>
            <a:r>
              <a:rPr lang="fr-FR" sz="2400" dirty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p</a:t>
            </a:r>
            <a:r>
              <a:rPr lang="fr-FR" sz="2400" dirty="0" smtClean="0"/>
              <a:t>ax -p </a:t>
            </a:r>
            <a:r>
              <a:rPr lang="fr-FR" sz="2400" i="1" dirty="0" smtClean="0"/>
              <a:t>OPTION</a:t>
            </a:r>
            <a:r>
              <a:rPr lang="fr-FR" sz="2400" dirty="0" smtClean="0"/>
              <a:t>	conserve ou non les droits des fichiers lors</a:t>
            </a:r>
            <a:br>
              <a:rPr lang="fr-FR" sz="2400" dirty="0" smtClean="0"/>
            </a:br>
            <a:r>
              <a:rPr lang="fr-FR" sz="2400" dirty="0" smtClean="0"/>
              <a:t>			du mode « </a:t>
            </a:r>
            <a:r>
              <a:rPr lang="fr-FR" sz="2400" dirty="0" err="1" smtClean="0"/>
              <a:t>read</a:t>
            </a:r>
            <a:r>
              <a:rPr lang="fr-FR" sz="2400" dirty="0" smtClean="0"/>
              <a:t> »</a:t>
            </a:r>
            <a:br>
              <a:rPr lang="fr-FR" sz="2400" dirty="0" smtClean="0"/>
            </a:br>
            <a:r>
              <a:rPr lang="fr-FR" sz="2400" dirty="0" smtClean="0"/>
              <a:t>		a : ne conserve pas l’heure d’accès au fichier</a:t>
            </a:r>
            <a:br>
              <a:rPr lang="fr-FR" sz="2400" dirty="0" smtClean="0"/>
            </a:br>
            <a:r>
              <a:rPr lang="fr-FR" sz="2400" dirty="0" smtClean="0"/>
              <a:t>		m : ne conserve pas l’heure de modification</a:t>
            </a:r>
            <a:br>
              <a:rPr lang="fr-FR" sz="2400" dirty="0" smtClean="0"/>
            </a:br>
            <a:r>
              <a:rPr lang="fr-FR" sz="2400" dirty="0" smtClean="0"/>
              <a:t>		o : conserve l’UID et GID</a:t>
            </a:r>
            <a:br>
              <a:rPr lang="fr-FR" sz="2400" dirty="0" smtClean="0"/>
            </a:br>
            <a:r>
              <a:rPr lang="fr-FR" sz="2400" dirty="0" smtClean="0"/>
              <a:t>		p : conserve le </a:t>
            </a:r>
            <a:r>
              <a:rPr lang="fr-FR" sz="2400" dirty="0" err="1" smtClean="0"/>
              <a:t>sticky</a:t>
            </a:r>
            <a:r>
              <a:rPr lang="fr-FR" sz="2400" dirty="0" smtClean="0"/>
              <a:t> bit (SETUID, …), et d’autres</a:t>
            </a:r>
          </a:p>
          <a:p>
            <a:pPr marL="0" indent="0">
              <a:buNone/>
            </a:pPr>
            <a:r>
              <a:rPr lang="fr-FR" sz="2400" dirty="0" smtClean="0"/>
              <a:t>		e </a:t>
            </a:r>
            <a:r>
              <a:rPr lang="fr-FR" sz="2400" dirty="0"/>
              <a:t>: conserve toutes les propriétés </a:t>
            </a:r>
            <a:r>
              <a:rPr lang="fr-FR" sz="2400" dirty="0" smtClean="0"/>
              <a:t>précédentes</a:t>
            </a:r>
            <a:r>
              <a:rPr lang="fr-FR" sz="2400" dirty="0"/>
              <a:t/>
            </a:r>
            <a:br>
              <a:rPr lang="fr-FR" sz="2400" dirty="0"/>
            </a:b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pax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-r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-f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archive.tar -p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amo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82594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Commande script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smtClean="0"/>
              <a:t>script</a:t>
            </a:r>
          </a:p>
          <a:p>
            <a:endParaRPr lang="fr-FR" dirty="0"/>
          </a:p>
          <a:p>
            <a:r>
              <a:rPr lang="fr-FR" dirty="0" smtClean="0"/>
              <a:t>Permet d’enregistrer tout ce qui s’affiche dans le terminal (commande, erreur, sortie standard, …)</a:t>
            </a:r>
          </a:p>
          <a:p>
            <a:r>
              <a:rPr lang="fr-FR" dirty="0" smtClean="0"/>
              <a:t>Par défaut, fichier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typescript</a:t>
            </a:r>
            <a:r>
              <a:rPr lang="fr-FR" dirty="0" smtClean="0"/>
              <a:t> utilisé</a:t>
            </a:r>
          </a:p>
          <a:p>
            <a:r>
              <a:rPr lang="fr-FR" dirty="0" smtClean="0"/>
              <a:t>Se termine par appuie de </a:t>
            </a:r>
            <a:r>
              <a:rPr lang="fr-FR" i="1" dirty="0" smtClean="0"/>
              <a:t>Ctrl + D </a:t>
            </a:r>
            <a:r>
              <a:rPr lang="fr-FR" dirty="0" smtClean="0"/>
              <a:t>ou 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-1234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281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Arborescence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pwd</a:t>
            </a:r>
            <a:r>
              <a:rPr lang="fr-FR" dirty="0" smtClean="0"/>
              <a:t>	(</a:t>
            </a:r>
            <a:r>
              <a:rPr lang="fr-FR" dirty="0" err="1" smtClean="0"/>
              <a:t>Print</a:t>
            </a:r>
            <a:r>
              <a:rPr lang="fr-FR" dirty="0" smtClean="0"/>
              <a:t> </a:t>
            </a:r>
            <a:r>
              <a:rPr lang="fr-FR" dirty="0" err="1" smtClean="0"/>
              <a:t>Working</a:t>
            </a:r>
            <a:r>
              <a:rPr lang="fr-FR" dirty="0" smtClean="0"/>
              <a:t> Directory)</a:t>
            </a:r>
          </a:p>
          <a:p>
            <a:endParaRPr lang="fr-FR" dirty="0"/>
          </a:p>
          <a:p>
            <a:r>
              <a:rPr lang="fr-FR" dirty="0" smtClean="0"/>
              <a:t>Affichage du nom du dossier courant</a:t>
            </a:r>
          </a:p>
          <a:p>
            <a:r>
              <a:rPr lang="fr-FR" dirty="0" err="1" smtClean="0"/>
              <a:t>Built</a:t>
            </a:r>
            <a:r>
              <a:rPr lang="fr-FR" dirty="0" smtClean="0"/>
              <a:t>-in du </a:t>
            </a:r>
            <a:r>
              <a:rPr lang="fr-FR" dirty="0" err="1" smtClean="0"/>
              <a:t>shell</a:t>
            </a:r>
            <a:r>
              <a:rPr lang="fr-FR" dirty="0" smtClean="0"/>
              <a:t>, qui affiche la variable d’environnement PWD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dossier1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dossier1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6135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Déplacement Arborescence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 fontScale="77500" lnSpcReduction="20000"/>
          </a:bodyPr>
          <a:lstStyle/>
          <a:p>
            <a:r>
              <a:rPr lang="fr-FR" dirty="0" smtClean="0"/>
              <a:t>cd		(Change Directory)</a:t>
            </a:r>
          </a:p>
          <a:p>
            <a:endParaRPr lang="fr-FR" dirty="0"/>
          </a:p>
          <a:p>
            <a:r>
              <a:rPr lang="fr-FR" dirty="0" smtClean="0"/>
              <a:t>Déplacement de dossier en dossier</a:t>
            </a:r>
          </a:p>
          <a:p>
            <a:r>
              <a:rPr lang="fr-FR" dirty="0" err="1" smtClean="0"/>
              <a:t>Built</a:t>
            </a:r>
            <a:r>
              <a:rPr lang="fr-FR" dirty="0" smtClean="0"/>
              <a:t>-in du </a:t>
            </a:r>
            <a:r>
              <a:rPr lang="fr-FR" dirty="0" err="1" smtClean="0"/>
              <a:t>shell</a:t>
            </a:r>
            <a:r>
              <a:rPr lang="fr-FR" dirty="0" smtClean="0"/>
              <a:t>, qui modifie la variable d’environnement PWD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fr-FR" dirty="0" smtClean="0"/>
              <a:t> tout seul ramène au home directory (HOME)</a:t>
            </a:r>
          </a:p>
          <a:p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- </a:t>
            </a:r>
            <a:r>
              <a:rPr lang="fr-FR" dirty="0" smtClean="0"/>
              <a:t>ramène au dossier précédent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dossier1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dossier1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..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/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73009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mkdir</a:t>
            </a:r>
            <a:r>
              <a:rPr lang="fr-FR" dirty="0" smtClean="0"/>
              <a:t>	(</a:t>
            </a:r>
            <a:r>
              <a:rPr lang="fr-FR" dirty="0" err="1" smtClean="0"/>
              <a:t>Make</a:t>
            </a:r>
            <a:r>
              <a:rPr lang="fr-FR" dirty="0" smtClean="0"/>
              <a:t> Directory)</a:t>
            </a:r>
          </a:p>
          <a:p>
            <a:endParaRPr lang="fr-FR" dirty="0"/>
          </a:p>
          <a:p>
            <a:r>
              <a:rPr lang="fr-FR" dirty="0" smtClean="0"/>
              <a:t>Créer un répertoire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dossier1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dossier1</a:t>
            </a:r>
          </a:p>
          <a:p>
            <a:pPr marL="0" indent="0">
              <a:buNone/>
            </a:pP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dossier1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772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mkdir</a:t>
            </a:r>
            <a:r>
              <a:rPr lang="fr-FR" sz="2800" dirty="0" smtClean="0"/>
              <a:t>	(</a:t>
            </a:r>
            <a:r>
              <a:rPr lang="fr-FR" sz="2800" dirty="0" err="1" smtClean="0"/>
              <a:t>Make</a:t>
            </a:r>
            <a:r>
              <a:rPr lang="fr-FR" sz="2800" dirty="0" smtClean="0"/>
              <a:t> Directory)</a:t>
            </a:r>
          </a:p>
          <a:p>
            <a:endParaRPr lang="fr-FR" sz="2800" dirty="0"/>
          </a:p>
          <a:p>
            <a:r>
              <a:rPr lang="fr-FR" sz="2800" dirty="0" err="1" smtClean="0"/>
              <a:t>mkdir</a:t>
            </a:r>
            <a:r>
              <a:rPr lang="fr-FR" sz="2800" dirty="0" smtClean="0"/>
              <a:t> -p		crée toute l’arborescence si nécessaire</a:t>
            </a:r>
          </a:p>
          <a:p>
            <a:r>
              <a:rPr lang="fr-FR" sz="2800" dirty="0" err="1" smtClean="0"/>
              <a:t>mkdir</a:t>
            </a:r>
            <a:r>
              <a:rPr lang="fr-FR" sz="2800" dirty="0" smtClean="0"/>
              <a:t> -m		crée le dossier avec les droits précis</a:t>
            </a:r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test/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0777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free_dir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9623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rmdir</a:t>
            </a:r>
            <a:r>
              <a:rPr lang="fr-FR" dirty="0" smtClean="0"/>
              <a:t>	(</a:t>
            </a:r>
            <a:r>
              <a:rPr lang="fr-FR" dirty="0" err="1" smtClean="0"/>
              <a:t>Remove</a:t>
            </a:r>
            <a:r>
              <a:rPr lang="fr-FR" dirty="0" smtClean="0"/>
              <a:t> Directory)</a:t>
            </a:r>
          </a:p>
          <a:p>
            <a:endParaRPr lang="fr-FR" dirty="0"/>
          </a:p>
          <a:p>
            <a:r>
              <a:rPr lang="fr-FR" dirty="0" smtClean="0"/>
              <a:t>Supprime un répertoire vide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4864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Rappel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Tout script commence par :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#! /bin/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r>
              <a:rPr lang="en-US" dirty="0" smtClean="0"/>
              <a:t>if</a:t>
            </a:r>
            <a:r>
              <a:rPr lang="en-US" dirty="0"/>
              <a:t>, then, </a:t>
            </a:r>
            <a:r>
              <a:rPr lang="en-US" dirty="0" err="1" smtClean="0"/>
              <a:t>elif</a:t>
            </a:r>
            <a:r>
              <a:rPr lang="en-US" dirty="0" smtClean="0"/>
              <a:t>, else</a:t>
            </a:r>
            <a:r>
              <a:rPr lang="en-US" dirty="0"/>
              <a:t>, </a:t>
            </a:r>
            <a:r>
              <a:rPr lang="en-US" dirty="0" smtClean="0"/>
              <a:t>fi</a:t>
            </a:r>
          </a:p>
          <a:p>
            <a:r>
              <a:rPr lang="en-US" dirty="0"/>
              <a:t>case, </a:t>
            </a:r>
            <a:r>
              <a:rPr lang="en-US" dirty="0" smtClean="0"/>
              <a:t>in, </a:t>
            </a:r>
            <a:r>
              <a:rPr lang="en-US" dirty="0" err="1" smtClean="0"/>
              <a:t>esac</a:t>
            </a:r>
            <a:endParaRPr lang="en-US" dirty="0" smtClean="0"/>
          </a:p>
          <a:p>
            <a:r>
              <a:rPr lang="en-US" dirty="0" smtClean="0"/>
              <a:t>while, do</a:t>
            </a:r>
            <a:r>
              <a:rPr lang="en-US" dirty="0"/>
              <a:t>, </a:t>
            </a:r>
            <a:r>
              <a:rPr lang="en-US" dirty="0" smtClean="0"/>
              <a:t>done</a:t>
            </a:r>
          </a:p>
          <a:p>
            <a:r>
              <a:rPr lang="en-US" dirty="0"/>
              <a:t>u</a:t>
            </a:r>
            <a:r>
              <a:rPr lang="en-US" dirty="0" smtClean="0"/>
              <a:t>ntil, do, done</a:t>
            </a:r>
          </a:p>
          <a:p>
            <a:r>
              <a:rPr lang="en-US" dirty="0" smtClean="0"/>
              <a:t>for</a:t>
            </a:r>
            <a:r>
              <a:rPr lang="en-US" dirty="0"/>
              <a:t>, </a:t>
            </a:r>
            <a:r>
              <a:rPr lang="en-US" dirty="0" smtClean="0"/>
              <a:t>in, </a:t>
            </a:r>
            <a:r>
              <a:rPr lang="en-US" dirty="0"/>
              <a:t>do, </a:t>
            </a:r>
            <a:r>
              <a:rPr lang="en-US" dirty="0" smtClean="0"/>
              <a:t>done</a:t>
            </a:r>
          </a:p>
          <a:p>
            <a:endParaRPr lang="en-US" dirty="0"/>
          </a:p>
          <a:p>
            <a:r>
              <a:rPr lang="en-US" dirty="0"/>
              <a:t>m</a:t>
            </a:r>
            <a:r>
              <a:rPr lang="en-US" dirty="0" smtClean="0"/>
              <a:t>ode </a:t>
            </a:r>
            <a:r>
              <a:rPr lang="en-US" dirty="0" err="1" smtClean="0"/>
              <a:t>maths</a:t>
            </a:r>
            <a:endParaRPr lang="en-US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59083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err="1" smtClean="0"/>
              <a:t>touch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smtClean="0"/>
              <a:t>Met à jour la date de modification du fichier</a:t>
            </a:r>
          </a:p>
          <a:p>
            <a:r>
              <a:rPr lang="fr-FR" sz="2800" dirty="0" smtClean="0"/>
              <a:t>Par effet de bord : cela crée le fichier s’il n’existait pas</a:t>
            </a:r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49991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ls</a:t>
            </a:r>
            <a:r>
              <a:rPr lang="fr-FR" dirty="0" smtClean="0"/>
              <a:t>		(List Segments)</a:t>
            </a:r>
          </a:p>
          <a:p>
            <a:endParaRPr lang="fr-FR" dirty="0"/>
          </a:p>
          <a:p>
            <a:r>
              <a:rPr lang="fr-FR" dirty="0" smtClean="0"/>
              <a:t>Affiche le contenu du dossier courant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Dossier1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dossier1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463860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85000" lnSpcReduction="10000"/>
          </a:bodyPr>
          <a:lstStyle/>
          <a:p>
            <a:r>
              <a:rPr lang="fr-FR" dirty="0" err="1" smtClean="0"/>
              <a:t>ls</a:t>
            </a:r>
            <a:r>
              <a:rPr lang="fr-FR" dirty="0" smtClean="0"/>
              <a:t>		(List Segments)</a:t>
            </a:r>
          </a:p>
          <a:p>
            <a:endParaRPr lang="fr-FR" dirty="0"/>
          </a:p>
          <a:p>
            <a:r>
              <a:rPr lang="fr-FR" dirty="0" err="1" smtClean="0"/>
              <a:t>ls</a:t>
            </a:r>
            <a:r>
              <a:rPr lang="fr-FR" dirty="0" smtClean="0"/>
              <a:t> -a		affiche les fichiers « cachés »</a:t>
            </a:r>
            <a:br>
              <a:rPr lang="fr-FR" dirty="0" smtClean="0"/>
            </a:br>
            <a:r>
              <a:rPr lang="fr-FR" dirty="0" smtClean="0"/>
              <a:t>		</a:t>
            </a:r>
            <a:r>
              <a:rPr lang="fr-FR" sz="2600" dirty="0" smtClean="0"/>
              <a:t>(commençant par un . (point))</a:t>
            </a:r>
          </a:p>
          <a:p>
            <a:r>
              <a:rPr lang="fr-FR" dirty="0" err="1" smtClean="0"/>
              <a:t>ls</a:t>
            </a:r>
            <a:r>
              <a:rPr lang="fr-FR" dirty="0" smtClean="0"/>
              <a:t> -l		affichage des propriétés des fichiers</a:t>
            </a:r>
            <a:br>
              <a:rPr lang="fr-FR" dirty="0" smtClean="0"/>
            </a:br>
            <a:r>
              <a:rPr lang="fr-FR" dirty="0"/>
              <a:t>		</a:t>
            </a:r>
            <a:r>
              <a:rPr lang="fr-FR" sz="2600" dirty="0" smtClean="0"/>
              <a:t>(droits, propriétaire, groupe, taille, date de modification)</a:t>
            </a:r>
          </a:p>
          <a:p>
            <a:r>
              <a:rPr lang="fr-FR" dirty="0" err="1" smtClean="0"/>
              <a:t>ls</a:t>
            </a:r>
            <a:r>
              <a:rPr lang="fr-FR" dirty="0" smtClean="0"/>
              <a:t> -t	trier par date de modification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-la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88217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 err="1" smtClean="0"/>
              <a:t>cp</a:t>
            </a:r>
            <a:r>
              <a:rPr lang="fr-FR" dirty="0" smtClean="0"/>
              <a:t>		(Copy)</a:t>
            </a:r>
          </a:p>
          <a:p>
            <a:endParaRPr lang="fr-FR" dirty="0"/>
          </a:p>
          <a:p>
            <a:r>
              <a:rPr lang="fr-FR" dirty="0" smtClean="0"/>
              <a:t>Copie un fichier ou un répertoire (et son contenu)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file_copy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63738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cp</a:t>
            </a:r>
            <a:r>
              <a:rPr lang="fr-FR" dirty="0" smtClean="0"/>
              <a:t>		(Copy)</a:t>
            </a:r>
          </a:p>
          <a:p>
            <a:endParaRPr lang="fr-FR" dirty="0"/>
          </a:p>
          <a:p>
            <a:r>
              <a:rPr lang="fr-FR" dirty="0" err="1"/>
              <a:t>c</a:t>
            </a:r>
            <a:r>
              <a:rPr lang="fr-FR" dirty="0" err="1" smtClean="0"/>
              <a:t>p</a:t>
            </a:r>
            <a:r>
              <a:rPr lang="fr-FR" dirty="0" smtClean="0"/>
              <a:t> -r	copie récursivement un répertoire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test/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/file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test dir2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81040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rm</a:t>
            </a:r>
            <a:r>
              <a:rPr lang="fr-FR" dirty="0" smtClean="0"/>
              <a:t>		(</a:t>
            </a:r>
            <a:r>
              <a:rPr lang="fr-FR" dirty="0" err="1" smtClean="0"/>
              <a:t>Remove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smtClean="0"/>
              <a:t>Supprime un fichier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664978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err="1" smtClean="0"/>
              <a:t>rm</a:t>
            </a:r>
            <a:r>
              <a:rPr lang="fr-FR" dirty="0" smtClean="0"/>
              <a:t>		(</a:t>
            </a:r>
            <a:r>
              <a:rPr lang="fr-FR" dirty="0" err="1" smtClean="0"/>
              <a:t>Remove</a:t>
            </a:r>
            <a:r>
              <a:rPr lang="fr-FR" dirty="0" smtClean="0"/>
              <a:t>)</a:t>
            </a:r>
          </a:p>
          <a:p>
            <a:endParaRPr lang="fr-FR" dirty="0"/>
          </a:p>
          <a:p>
            <a:r>
              <a:rPr lang="fr-FR" dirty="0" err="1" smtClean="0"/>
              <a:t>rm</a:t>
            </a:r>
            <a:r>
              <a:rPr lang="fr-FR" dirty="0" smtClean="0"/>
              <a:t> -i	demande une confirmation avant de supprimer</a:t>
            </a:r>
          </a:p>
          <a:p>
            <a:r>
              <a:rPr lang="fr-FR" dirty="0" err="1" smtClean="0"/>
              <a:t>rm</a:t>
            </a:r>
            <a:r>
              <a:rPr lang="fr-FR" dirty="0" smtClean="0"/>
              <a:t> -f	force la suppression sans message</a:t>
            </a:r>
          </a:p>
          <a:p>
            <a:r>
              <a:rPr lang="fr-FR" dirty="0" err="1"/>
              <a:t>r</a:t>
            </a:r>
            <a:r>
              <a:rPr lang="fr-FR" dirty="0" err="1" smtClean="0"/>
              <a:t>m</a:t>
            </a:r>
            <a:r>
              <a:rPr lang="fr-FR" dirty="0" smtClean="0"/>
              <a:t> -r	supprime de façon récursive</a:t>
            </a:r>
            <a:br>
              <a:rPr lang="fr-FR" dirty="0" smtClean="0"/>
            </a:br>
            <a:r>
              <a:rPr lang="fr-FR" sz="2600" dirty="0" smtClean="0"/>
              <a:t>		(utile pour supprimer des dossiers)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file</a:t>
            </a: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-p test/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deep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/file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36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5796136" y="4604935"/>
            <a:ext cx="2952328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!!! ATTENTION !!!</a:t>
            </a:r>
          </a:p>
          <a:p>
            <a:pPr algn="ctr"/>
            <a:r>
              <a:rPr lang="fr-FR" sz="2400" b="1" dirty="0" smtClean="0">
                <a:solidFill>
                  <a:srgbClr val="FF0000"/>
                </a:solidFill>
              </a:rPr>
              <a:t>NE JAMAIS FAIRE</a:t>
            </a:r>
          </a:p>
          <a:p>
            <a:pPr algn="ctr"/>
            <a:r>
              <a:rPr lang="fr-FR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rf</a:t>
            </a:r>
            <a:r>
              <a:rPr lang="fr-FR" sz="2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36434954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mv		(Move)</a:t>
            </a:r>
          </a:p>
          <a:p>
            <a:endParaRPr lang="fr-FR" dirty="0"/>
          </a:p>
          <a:p>
            <a:r>
              <a:rPr lang="fr-FR" dirty="0" smtClean="0"/>
              <a:t>Déplace un fichier ou un dossier</a:t>
            </a:r>
          </a:p>
          <a:p>
            <a:r>
              <a:rPr lang="fr-FR" dirty="0" smtClean="0"/>
              <a:t>Par effet de bord : renomme un fichier ou dossier</a:t>
            </a:r>
          </a:p>
          <a:p>
            <a:endParaRPr lang="fr-FR" dirty="0" smtClean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file1 file</a:t>
            </a:r>
          </a:p>
          <a:p>
            <a:pPr marL="0" indent="0">
              <a:buNone/>
            </a:pP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60108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mv		(Move)</a:t>
            </a:r>
          </a:p>
          <a:p>
            <a:endParaRPr lang="fr-FR" sz="2800" dirty="0"/>
          </a:p>
          <a:p>
            <a:r>
              <a:rPr lang="fr-FR" sz="2800" dirty="0"/>
              <a:t>m</a:t>
            </a:r>
            <a:r>
              <a:rPr lang="fr-FR" sz="2800" dirty="0" smtClean="0"/>
              <a:t>v -i	demande une confirmation avant d’écraser 		un fichier existant</a:t>
            </a:r>
          </a:p>
          <a:p>
            <a:r>
              <a:rPr lang="fr-FR" sz="2800" dirty="0"/>
              <a:t>m</a:t>
            </a:r>
            <a:r>
              <a:rPr lang="fr-FR" sz="2800" dirty="0" smtClean="0"/>
              <a:t>v -f	force l’écrasement de fichier si nécessaire</a:t>
            </a:r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mv -f file1 file2</a:t>
            </a:r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7027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ln		(Link)</a:t>
            </a:r>
          </a:p>
          <a:p>
            <a:endParaRPr lang="fr-FR" sz="2800" dirty="0"/>
          </a:p>
          <a:p>
            <a:r>
              <a:rPr lang="fr-FR" sz="2800" dirty="0" smtClean="0"/>
              <a:t>Crée un lien symbolique (</a:t>
            </a:r>
            <a:r>
              <a:rPr lang="fr-FR" sz="2800" dirty="0" err="1" smtClean="0"/>
              <a:t>symlink</a:t>
            </a:r>
            <a:r>
              <a:rPr lang="fr-FR" sz="2800" dirty="0" smtClean="0"/>
              <a:t>) ou matériel (</a:t>
            </a:r>
            <a:r>
              <a:rPr lang="fr-FR" sz="2800" dirty="0" err="1" smtClean="0"/>
              <a:t>hardlink</a:t>
            </a:r>
            <a:r>
              <a:rPr lang="fr-FR" sz="2800" dirty="0" smtClean="0"/>
              <a:t>) vers un fichier ou dossier</a:t>
            </a:r>
          </a:p>
          <a:p>
            <a:r>
              <a:rPr lang="fr-FR" sz="2800" dirty="0" smtClean="0"/>
              <a:t>Sur Windows, il s’agit des raccourcis</a:t>
            </a:r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file1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link_to_file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09935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Shell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709120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Double </a:t>
            </a:r>
            <a:r>
              <a:rPr lang="fr-FR" dirty="0" err="1"/>
              <a:t>quote</a:t>
            </a:r>
            <a:r>
              <a:rPr lang="fr-FR" dirty="0"/>
              <a:t> :		</a:t>
            </a:r>
            <a:r>
              <a:rPr lang="fr-FR" dirty="0">
                <a:cs typeface="Courier New" panose="02070309020205020404" pitchFamily="49" charset="0"/>
              </a:rPr>
              <a:t>"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 	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(touche 3)</a:t>
            </a:r>
          </a:p>
          <a:p>
            <a:pPr lvl="1">
              <a:lnSpc>
                <a:spcPct val="120000"/>
              </a:lnSpc>
            </a:pPr>
            <a:r>
              <a:rPr lang="fr-FR" sz="2600" dirty="0"/>
              <a:t>Contient du texte et des variables remplacées</a:t>
            </a:r>
            <a:r>
              <a:rPr lang="fr-FR" dirty="0"/>
              <a:t/>
            </a:r>
            <a:br>
              <a:rPr lang="fr-FR" dirty="0"/>
            </a:br>
            <a:r>
              <a:rPr lang="fr-FR" sz="2600" dirty="0">
                <a:cs typeface="Courier New" panose="02070309020205020404" pitchFamily="49" charset="0"/>
              </a:rPr>
              <a:t>"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Coucou $nom !</a:t>
            </a:r>
            <a:r>
              <a:rPr lang="fr-FR" sz="2600" dirty="0">
                <a:cs typeface="Courier New" panose="02070309020205020404" pitchFamily="49" charset="0"/>
              </a:rPr>
              <a:t>" </a:t>
            </a:r>
            <a:r>
              <a:rPr lang="fr-FR" sz="2600" dirty="0"/>
              <a:t>	=&gt;	</a:t>
            </a:r>
            <a:r>
              <a:rPr lang="fr-FR" sz="2600" dirty="0">
                <a:cs typeface="Courier New" panose="02070309020205020404" pitchFamily="49" charset="0"/>
              </a:rPr>
              <a:t> "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Coucou BOISSIER !</a:t>
            </a:r>
            <a:r>
              <a:rPr lang="fr-FR" sz="2600" dirty="0">
                <a:cs typeface="Courier New" panose="02070309020205020404" pitchFamily="49" charset="0"/>
              </a:rPr>
              <a:t>"</a:t>
            </a:r>
            <a:endParaRPr lang="fr-F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dirty="0"/>
          </a:p>
          <a:p>
            <a:r>
              <a:rPr lang="fr-FR" dirty="0"/>
              <a:t>Simple </a:t>
            </a:r>
            <a:r>
              <a:rPr lang="fr-FR" dirty="0" err="1"/>
              <a:t>quote</a:t>
            </a:r>
            <a:r>
              <a:rPr lang="fr-FR" dirty="0"/>
              <a:t> :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'	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(touche 4)</a:t>
            </a:r>
          </a:p>
          <a:p>
            <a:pPr lvl="1">
              <a:lnSpc>
                <a:spcPct val="120000"/>
              </a:lnSpc>
            </a:pPr>
            <a:r>
              <a:rPr lang="fr-FR" sz="2600" dirty="0"/>
              <a:t>Contient du texte et des variables « non » remplacées</a:t>
            </a:r>
            <a:r>
              <a:rPr lang="fr-FR" dirty="0"/>
              <a:t/>
            </a:r>
            <a:br>
              <a:rPr lang="fr-FR" dirty="0"/>
            </a:b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'Coucou $nom !'</a:t>
            </a:r>
            <a:r>
              <a:rPr lang="fr-FR" sz="2600" dirty="0"/>
              <a:t>	=&gt;	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'Coucou $nom !'</a:t>
            </a:r>
          </a:p>
          <a:p>
            <a:endParaRPr lang="fr-FR" dirty="0"/>
          </a:p>
          <a:p>
            <a:r>
              <a:rPr lang="fr-FR" dirty="0"/>
              <a:t>Back </a:t>
            </a:r>
            <a:r>
              <a:rPr lang="fr-FR" dirty="0" err="1"/>
              <a:t>quote</a:t>
            </a:r>
            <a:r>
              <a:rPr lang="fr-FR" dirty="0"/>
              <a:t> :		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`	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AltGr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+ 7)</a:t>
            </a:r>
          </a:p>
          <a:p>
            <a:pPr lvl="1">
              <a:lnSpc>
                <a:spcPct val="120000"/>
              </a:lnSpc>
            </a:pPr>
            <a:r>
              <a:rPr lang="fr-FR" sz="2600" dirty="0"/>
              <a:t>Contient une commande qui sera exécutée dans un sous </a:t>
            </a:r>
            <a:r>
              <a:rPr lang="fr-FR" sz="2600" dirty="0" err="1"/>
              <a:t>shell</a:t>
            </a:r>
            <a:r>
              <a:rPr lang="fr-FR" sz="3000" dirty="0"/>
              <a:t/>
            </a:r>
            <a:br>
              <a:rPr lang="fr-FR" sz="3000" dirty="0"/>
            </a:b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`</a:t>
            </a:r>
            <a:r>
              <a:rPr lang="fr-FR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-a`</a:t>
            </a:r>
            <a:r>
              <a:rPr lang="fr-FR" sz="2600" dirty="0"/>
              <a:t>	=&gt;	</a:t>
            </a:r>
            <a:r>
              <a:rPr lang="fr-FR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" .	..	file1"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</a:t>
            </a:fld>
            <a:endParaRPr lang="fr-BE"/>
          </a:p>
        </p:txBody>
      </p:sp>
      <p:sp>
        <p:nvSpPr>
          <p:cNvPr id="7" name="ZoneTexte 6"/>
          <p:cNvSpPr txBox="1"/>
          <p:nvPr/>
        </p:nvSpPr>
        <p:spPr>
          <a:xfrm>
            <a:off x="5076056" y="1340768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(sur AZERTY : 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5757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85000" lnSpcReduction="10000"/>
          </a:bodyPr>
          <a:lstStyle/>
          <a:p>
            <a:r>
              <a:rPr lang="fr-FR" sz="2800" dirty="0" smtClean="0"/>
              <a:t>ln		(Link)</a:t>
            </a:r>
          </a:p>
          <a:p>
            <a:endParaRPr lang="fr-FR" sz="2800" dirty="0"/>
          </a:p>
          <a:p>
            <a:r>
              <a:rPr lang="fr-FR" sz="2800" dirty="0" smtClean="0"/>
              <a:t>ln		crée un lien matériel/</a:t>
            </a:r>
            <a:r>
              <a:rPr lang="fr-FR" sz="2800" dirty="0" err="1" smtClean="0"/>
              <a:t>hardlink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200" dirty="0" smtClean="0"/>
              <a:t>		(crée une entrée dans le dossier qui pointe vers l’i-</a:t>
            </a:r>
            <a:r>
              <a:rPr lang="fr-FR" sz="2200" dirty="0" err="1" smtClean="0"/>
              <a:t>node</a:t>
            </a:r>
            <a:r>
              <a:rPr lang="fr-FR" sz="2200" dirty="0" smtClean="0"/>
              <a:t> du fichier</a:t>
            </a:r>
            <a:br>
              <a:rPr lang="fr-FR" sz="2200" dirty="0" smtClean="0"/>
            </a:br>
            <a:r>
              <a:rPr lang="fr-FR" sz="2200" dirty="0" smtClean="0"/>
              <a:t>		et augmente un compteur de lien sur le fichier : si le compteur</a:t>
            </a:r>
            <a:br>
              <a:rPr lang="fr-FR" sz="2200" dirty="0" smtClean="0"/>
            </a:br>
            <a:r>
              <a:rPr lang="fr-FR" sz="2200" dirty="0" smtClean="0"/>
              <a:t>		atteint 0 suite à des </a:t>
            </a:r>
            <a:r>
              <a:rPr lang="fr-FR" sz="2200" dirty="0" err="1" smtClean="0"/>
              <a:t>rm</a:t>
            </a:r>
            <a:r>
              <a:rPr lang="fr-FR" sz="2200" dirty="0" smtClean="0"/>
              <a:t>, le fichier est supprimé du disque.)</a:t>
            </a:r>
          </a:p>
          <a:p>
            <a:r>
              <a:rPr lang="fr-FR" sz="2800" dirty="0" smtClean="0"/>
              <a:t>ln -s		crée un lien symbolique</a:t>
            </a:r>
            <a:br>
              <a:rPr lang="fr-FR" sz="2800" dirty="0" smtClean="0"/>
            </a:br>
            <a:r>
              <a:rPr lang="fr-FR" sz="2200" dirty="0" smtClean="0"/>
              <a:t>		(un i-</a:t>
            </a:r>
            <a:r>
              <a:rPr lang="fr-FR" sz="2200" dirty="0" err="1" smtClean="0"/>
              <a:t>node</a:t>
            </a:r>
            <a:r>
              <a:rPr lang="fr-FR" sz="2200" dirty="0" smtClean="0"/>
              <a:t> indépendant du fichier est créé pour pointer</a:t>
            </a:r>
            <a:br>
              <a:rPr lang="fr-FR" sz="2200" dirty="0" smtClean="0"/>
            </a:br>
            <a:r>
              <a:rPr lang="fr-FR" sz="2200" dirty="0" smtClean="0"/>
              <a:t>		vers le fichier : si le fichier est détruit, mais pas le </a:t>
            </a:r>
            <a:r>
              <a:rPr lang="fr-FR" sz="2200" dirty="0" err="1" smtClean="0"/>
              <a:t>symlink</a:t>
            </a:r>
            <a:r>
              <a:rPr lang="fr-FR" sz="2200" dirty="0" smtClean="0"/>
              <a:t>,</a:t>
            </a:r>
            <a:br>
              <a:rPr lang="fr-FR" sz="2200" dirty="0" smtClean="0"/>
            </a:br>
            <a:r>
              <a:rPr lang="fr-FR" sz="2200" dirty="0" smtClean="0"/>
              <a:t>		celui-ci renverra une erreur lorsque l’on essayera de l’utiliser)</a:t>
            </a:r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file1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symlink_to_file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file1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hardlink_to_file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66997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Manipulation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"texte" &gt; file 1</a:t>
            </a:r>
            <a:b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file1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file1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hardlink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41</a:t>
            </a:fld>
            <a:endParaRPr lang="fr-BE"/>
          </a:p>
        </p:txBody>
      </p:sp>
      <p:grpSp>
        <p:nvGrpSpPr>
          <p:cNvPr id="17" name="Groupe 16"/>
          <p:cNvGrpSpPr/>
          <p:nvPr/>
        </p:nvGrpSpPr>
        <p:grpSpPr>
          <a:xfrm>
            <a:off x="683568" y="3789040"/>
            <a:ext cx="7128792" cy="2448272"/>
            <a:chOff x="1331640" y="3789040"/>
            <a:chExt cx="7128792" cy="2448272"/>
          </a:xfrm>
        </p:grpSpPr>
        <p:sp>
          <p:nvSpPr>
            <p:cNvPr id="7" name="Rectangle 6"/>
            <p:cNvSpPr/>
            <p:nvPr/>
          </p:nvSpPr>
          <p:spPr>
            <a:xfrm>
              <a:off x="2483768" y="5013176"/>
              <a:ext cx="3240360" cy="12241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texte</a:t>
              </a:r>
              <a:endParaRPr lang="fr-FR" dirty="0"/>
            </a:p>
          </p:txBody>
        </p:sp>
        <p:sp>
          <p:nvSpPr>
            <p:cNvPr id="8" name="Ellipse 7"/>
            <p:cNvSpPr/>
            <p:nvPr/>
          </p:nvSpPr>
          <p:spPr>
            <a:xfrm>
              <a:off x="1331640" y="3789040"/>
              <a:ext cx="1872208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smtClean="0"/>
                <a:t>file1</a:t>
              </a:r>
              <a:endParaRPr lang="fr-FR" dirty="0"/>
            </a:p>
          </p:txBody>
        </p:sp>
        <p:cxnSp>
          <p:nvCxnSpPr>
            <p:cNvPr id="12" name="Connecteur droit avec flèche 11"/>
            <p:cNvCxnSpPr>
              <a:stCxn id="8" idx="4"/>
            </p:cNvCxnSpPr>
            <p:nvPr/>
          </p:nvCxnSpPr>
          <p:spPr>
            <a:xfrm>
              <a:off x="2267744" y="4437112"/>
              <a:ext cx="216024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3995936" y="3789040"/>
              <a:ext cx="1872208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symlink</a:t>
              </a:r>
              <a:endParaRPr lang="fr-FR" dirty="0"/>
            </a:p>
          </p:txBody>
        </p:sp>
        <p:cxnSp>
          <p:nvCxnSpPr>
            <p:cNvPr id="15" name="Connecteur droit avec flèche 14"/>
            <p:cNvCxnSpPr>
              <a:stCxn id="13" idx="2"/>
              <a:endCxn id="8" idx="6"/>
            </p:cNvCxnSpPr>
            <p:nvPr/>
          </p:nvCxnSpPr>
          <p:spPr>
            <a:xfrm flipH="1">
              <a:off x="3203848" y="4113076"/>
              <a:ext cx="792088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6588224" y="3789040"/>
              <a:ext cx="1872208" cy="64807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 smtClean="0"/>
                <a:t>hardlink</a:t>
              </a:r>
              <a:endParaRPr lang="fr-FR" dirty="0"/>
            </a:p>
          </p:txBody>
        </p:sp>
        <p:cxnSp>
          <p:nvCxnSpPr>
            <p:cNvPr id="23" name="Connecteur droit avec flèche 22"/>
            <p:cNvCxnSpPr>
              <a:stCxn id="16" idx="4"/>
            </p:cNvCxnSpPr>
            <p:nvPr/>
          </p:nvCxnSpPr>
          <p:spPr>
            <a:xfrm flipH="1">
              <a:off x="5724128" y="4437112"/>
              <a:ext cx="180020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ZoneTexte 8"/>
          <p:cNvSpPr txBox="1"/>
          <p:nvPr/>
        </p:nvSpPr>
        <p:spPr>
          <a:xfrm>
            <a:off x="5940152" y="1628800"/>
            <a:ext cx="2880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Un </a:t>
            </a:r>
            <a:r>
              <a:rPr lang="fr-FR" dirty="0" err="1" smtClean="0">
                <a:solidFill>
                  <a:srgbClr val="FF0000"/>
                </a:solidFill>
              </a:rPr>
              <a:t>symlink</a:t>
            </a:r>
            <a:r>
              <a:rPr lang="fr-FR" dirty="0" smtClean="0">
                <a:solidFill>
                  <a:srgbClr val="FF0000"/>
                </a:solidFill>
              </a:rPr>
              <a:t> dispose de son propre i-</a:t>
            </a:r>
            <a:r>
              <a:rPr lang="fr-FR" dirty="0" err="1" smtClean="0">
                <a:solidFill>
                  <a:srgbClr val="FF0000"/>
                </a:solidFill>
              </a:rPr>
              <a:t>node</a:t>
            </a:r>
            <a:r>
              <a:rPr lang="fr-FR" dirty="0" smtClean="0">
                <a:solidFill>
                  <a:srgbClr val="FF0000"/>
                </a:solidFill>
              </a:rPr>
              <a:t>, et contient dans son bloc de données le chemin du fichier pointé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ex :	 ../../file2</a:t>
            </a:r>
            <a:br>
              <a:rPr lang="fr-FR" dirty="0" smtClean="0">
                <a:solidFill>
                  <a:srgbClr val="FF0000"/>
                </a:solidFill>
              </a:rPr>
            </a:br>
            <a:r>
              <a:rPr lang="fr-FR" dirty="0" smtClean="0">
                <a:solidFill>
                  <a:srgbClr val="FF0000"/>
                </a:solidFill>
              </a:rPr>
              <a:t>ou :	/</a:t>
            </a:r>
            <a:r>
              <a:rPr lang="fr-FR" dirty="0" err="1" smtClean="0">
                <a:solidFill>
                  <a:srgbClr val="FF0000"/>
                </a:solidFill>
              </a:rPr>
              <a:t>usr</a:t>
            </a:r>
            <a:r>
              <a:rPr lang="fr-FR" dirty="0" smtClean="0">
                <a:solidFill>
                  <a:srgbClr val="FF0000"/>
                </a:solidFill>
              </a:rPr>
              <a:t>/home/file2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5544616" y="4941168"/>
            <a:ext cx="34918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FF0000"/>
                </a:solidFill>
              </a:rPr>
              <a:t>Un </a:t>
            </a:r>
            <a:r>
              <a:rPr lang="fr-FR" dirty="0" err="1" smtClean="0">
                <a:solidFill>
                  <a:srgbClr val="FF0000"/>
                </a:solidFill>
              </a:rPr>
              <a:t>hardlink</a:t>
            </a:r>
            <a:r>
              <a:rPr lang="fr-FR" dirty="0" smtClean="0">
                <a:solidFill>
                  <a:srgbClr val="FF0000"/>
                </a:solidFill>
              </a:rPr>
              <a:t> ne peut pointer QUE vers un fichier présent sur le même système de fichier, car il n’est pas un i-</a:t>
            </a:r>
            <a:r>
              <a:rPr lang="fr-FR" dirty="0" err="1" smtClean="0">
                <a:solidFill>
                  <a:srgbClr val="FF0000"/>
                </a:solidFill>
              </a:rPr>
              <a:t>node</a:t>
            </a:r>
            <a:r>
              <a:rPr lang="fr-FR" dirty="0" smtClean="0">
                <a:solidFill>
                  <a:srgbClr val="FF0000"/>
                </a:solidFill>
              </a:rPr>
              <a:t>, mais une ligne dans le répertoire qui le contient</a:t>
            </a:r>
            <a:endParaRPr lang="fr-FR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72399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Types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smtClean="0"/>
              <a:t>file</a:t>
            </a:r>
          </a:p>
          <a:p>
            <a:endParaRPr lang="fr-FR" sz="2800" dirty="0"/>
          </a:p>
          <a:p>
            <a:r>
              <a:rPr lang="fr-FR" sz="2800" dirty="0" smtClean="0"/>
              <a:t>Permet d’identifier un fichier selon son en-tête (le « </a:t>
            </a:r>
            <a:r>
              <a:rPr lang="fr-FR" sz="2800" dirty="0" err="1" smtClean="0"/>
              <a:t>magic</a:t>
            </a:r>
            <a:r>
              <a:rPr lang="fr-FR" sz="2800" dirty="0" smtClean="0"/>
              <a:t> </a:t>
            </a:r>
            <a:r>
              <a:rPr lang="fr-FR" sz="2800" dirty="0" err="1" smtClean="0"/>
              <a:t>number</a:t>
            </a:r>
            <a:r>
              <a:rPr lang="fr-FR" sz="2800" dirty="0" smtClean="0"/>
              <a:t> », les premiers caractères), ou sa structure</a:t>
            </a:r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"#! /bin/sh" &gt; file1 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file1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"Coucou" &gt; file1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file1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file /bin/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69100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df</a:t>
            </a:r>
            <a:r>
              <a:rPr lang="fr-FR" sz="2800" dirty="0" smtClean="0"/>
              <a:t>		(Disk Free)</a:t>
            </a:r>
          </a:p>
          <a:p>
            <a:endParaRPr lang="fr-FR" sz="2800" dirty="0"/>
          </a:p>
          <a:p>
            <a:r>
              <a:rPr lang="fr-FR" sz="2800" dirty="0" smtClean="0"/>
              <a:t>Affiche l’espace libre restant de la partition courante</a:t>
            </a:r>
            <a:endParaRPr lang="fr-FR" sz="2200" dirty="0" smtClean="0"/>
          </a:p>
          <a:p>
            <a:endParaRPr lang="fr-FR" sz="2800" dirty="0" smtClean="0"/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/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56216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85000" lnSpcReduction="20000"/>
          </a:bodyPr>
          <a:lstStyle/>
          <a:p>
            <a:r>
              <a:rPr lang="fr-FR" sz="2800" dirty="0" err="1" smtClean="0"/>
              <a:t>df</a:t>
            </a:r>
            <a:r>
              <a:rPr lang="fr-FR" sz="2800" dirty="0" smtClean="0"/>
              <a:t>		(Disk Free)</a:t>
            </a:r>
          </a:p>
          <a:p>
            <a:endParaRPr lang="fr-FR" sz="2800" dirty="0"/>
          </a:p>
          <a:p>
            <a:r>
              <a:rPr lang="fr-FR" sz="2800" dirty="0" err="1" smtClean="0"/>
              <a:t>df</a:t>
            </a:r>
            <a:r>
              <a:rPr lang="fr-FR" sz="2800" dirty="0" smtClean="0"/>
              <a:t> -h	affiche l’espace libre restant dans un format</a:t>
            </a:r>
            <a:br>
              <a:rPr lang="fr-FR" sz="2800" dirty="0" smtClean="0"/>
            </a:br>
            <a:r>
              <a:rPr lang="fr-FR" sz="2800" dirty="0" smtClean="0"/>
              <a:t>		« humain »</a:t>
            </a:r>
            <a:br>
              <a:rPr lang="fr-FR" sz="2800" dirty="0" smtClean="0"/>
            </a:br>
            <a:r>
              <a:rPr lang="fr-FR" sz="2800" dirty="0" smtClean="0"/>
              <a:t>		(</a:t>
            </a:r>
            <a:r>
              <a:rPr lang="fr-FR" sz="2400" dirty="0" smtClean="0"/>
              <a:t>avec des unités adaptées (Go ou To))</a:t>
            </a:r>
          </a:p>
          <a:p>
            <a:r>
              <a:rPr lang="fr-FR" sz="2800" dirty="0" err="1" smtClean="0"/>
              <a:t>df</a:t>
            </a:r>
            <a:r>
              <a:rPr lang="fr-FR" sz="2800" dirty="0" smtClean="0"/>
              <a:t> -a		affiche l’espace libre de toutes les partitions et</a:t>
            </a:r>
            <a:br>
              <a:rPr lang="fr-FR" sz="2800" dirty="0" smtClean="0"/>
            </a:br>
            <a:r>
              <a:rPr lang="fr-FR" sz="2800" dirty="0" smtClean="0"/>
              <a:t>		disques reliés à la machine</a:t>
            </a:r>
          </a:p>
          <a:p>
            <a:r>
              <a:rPr lang="fr-FR" sz="2800" dirty="0" err="1" smtClean="0"/>
              <a:t>df</a:t>
            </a:r>
            <a:r>
              <a:rPr lang="fr-FR" sz="2800" dirty="0" smtClean="0"/>
              <a:t> -l		affiche l’espace libre des partitions/disques locaux</a:t>
            </a:r>
          </a:p>
          <a:p>
            <a:r>
              <a:rPr lang="fr-FR" sz="2800" dirty="0" err="1" smtClean="0"/>
              <a:t>df</a:t>
            </a:r>
            <a:r>
              <a:rPr lang="fr-FR" sz="2800" dirty="0" smtClean="0"/>
              <a:t> -i		affiche l’espace libre en terme d’</a:t>
            </a:r>
            <a:r>
              <a:rPr lang="fr-FR" sz="2800" dirty="0" err="1" smtClean="0"/>
              <a:t>inodes</a:t>
            </a:r>
            <a:endParaRPr lang="fr-FR" sz="2200" dirty="0" smtClean="0"/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-ah</a:t>
            </a:r>
            <a:b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</a:t>
            </a:r>
            <a:b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33645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 smtClean="0"/>
              <a:t>du		(Disk Usage)</a:t>
            </a:r>
          </a:p>
          <a:p>
            <a:endParaRPr lang="fr-FR" sz="2800" dirty="0"/>
          </a:p>
          <a:p>
            <a:r>
              <a:rPr lang="fr-FR" sz="2800" dirty="0" smtClean="0"/>
              <a:t>Affiche la taille d’un/des fichier(s) ou dossier(s) à partir du dossier courant</a:t>
            </a:r>
            <a:endParaRPr lang="fr-FR" sz="2200" dirty="0" smtClean="0"/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 dir1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cd dir1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072542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Espace Disque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fontScale="77500" lnSpcReduction="20000"/>
          </a:bodyPr>
          <a:lstStyle/>
          <a:p>
            <a:r>
              <a:rPr lang="fr-FR" sz="2800" dirty="0" smtClean="0"/>
              <a:t>du		(Disk Usage)</a:t>
            </a:r>
          </a:p>
          <a:p>
            <a:endParaRPr lang="fr-FR" sz="2800" dirty="0"/>
          </a:p>
          <a:p>
            <a:r>
              <a:rPr lang="fr-FR" sz="2800" dirty="0" smtClean="0"/>
              <a:t>du -h	affiche l’espace utilisé dans un format « humain »</a:t>
            </a:r>
            <a:br>
              <a:rPr lang="fr-FR" sz="2800" dirty="0" smtClean="0"/>
            </a:br>
            <a:r>
              <a:rPr lang="fr-FR" sz="2800" dirty="0" smtClean="0"/>
              <a:t>		(</a:t>
            </a:r>
            <a:r>
              <a:rPr lang="fr-FR" sz="2400" dirty="0" smtClean="0"/>
              <a:t>avec des unités adaptées (Go ou To))</a:t>
            </a:r>
          </a:p>
          <a:p>
            <a:r>
              <a:rPr lang="fr-FR" sz="2800" dirty="0" smtClean="0"/>
              <a:t>du -a	détaille les fichiers, pas seulement les dossiers</a:t>
            </a:r>
          </a:p>
          <a:p>
            <a:r>
              <a:rPr lang="fr-FR" sz="2800" dirty="0" smtClean="0"/>
              <a:t>du -L		entre dans les liens symboliques</a:t>
            </a:r>
          </a:p>
          <a:p>
            <a:r>
              <a:rPr lang="fr-FR" sz="2800" dirty="0"/>
              <a:t>d</a:t>
            </a:r>
            <a:r>
              <a:rPr lang="fr-FR" sz="2800" dirty="0" smtClean="0"/>
              <a:t>u -P	n’entre PAS dans les liens symboliques</a:t>
            </a:r>
          </a:p>
          <a:p>
            <a:r>
              <a:rPr lang="fr-FR" sz="2800" dirty="0" smtClean="0"/>
              <a:t>du -s		affiche un total pour chaque argument</a:t>
            </a:r>
          </a:p>
          <a:p>
            <a:r>
              <a:rPr lang="fr-FR" sz="2800" dirty="0"/>
              <a:t>d</a:t>
            </a:r>
            <a:r>
              <a:rPr lang="fr-FR" sz="2800" dirty="0" smtClean="0"/>
              <a:t>u -x		effectue la recherche sur un seul système de fichiers</a:t>
            </a:r>
          </a:p>
          <a:p>
            <a:r>
              <a:rPr lang="fr-FR" sz="2800" dirty="0"/>
              <a:t>d</a:t>
            </a:r>
            <a:r>
              <a:rPr lang="fr-FR" sz="2800" dirty="0" smtClean="0"/>
              <a:t>u </a:t>
            </a:r>
            <a:r>
              <a:rPr lang="fr-FR" sz="2800" dirty="0"/>
              <a:t>-</a:t>
            </a:r>
            <a:r>
              <a:rPr lang="fr-FR" sz="2800" dirty="0" smtClean="0"/>
              <a:t>-block-size=</a:t>
            </a:r>
            <a:r>
              <a:rPr lang="fr-FR" sz="2800" i="1" dirty="0" smtClean="0"/>
              <a:t>SIZE</a:t>
            </a:r>
            <a:r>
              <a:rPr lang="fr-FR" sz="2800" dirty="0" smtClean="0"/>
              <a:t>	affiche les tailles selon un multiple de </a:t>
            </a:r>
            <a:r>
              <a:rPr lang="fr-FR" sz="2800" i="1" dirty="0" smtClean="0"/>
              <a:t>SIZE</a:t>
            </a:r>
            <a:endParaRPr lang="fr-FR" sz="2200" i="1" dirty="0" smtClean="0"/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 -ah .</a:t>
            </a:r>
            <a:b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du -a --block-size=1024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du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 --block-size=1024 /bin /var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5275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Copie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dd</a:t>
            </a:r>
          </a:p>
          <a:p>
            <a:endParaRPr lang="fr-FR" sz="2800" dirty="0"/>
          </a:p>
          <a:p>
            <a:r>
              <a:rPr lang="fr-FR" sz="2800" dirty="0" smtClean="0"/>
              <a:t>Copie des données depuis une source vers une destination</a:t>
            </a:r>
          </a:p>
          <a:p>
            <a:r>
              <a:rPr lang="fr-FR" sz="2800" dirty="0" smtClean="0"/>
              <a:t>Possibilité de limiter ce que l’on copie (une section précise)</a:t>
            </a:r>
          </a:p>
          <a:p>
            <a:r>
              <a:rPr lang="fr-FR" sz="2800" dirty="0" smtClean="0"/>
              <a:t>Possibilité de convertir le format de blocs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!!! Attention !!!</a:t>
            </a:r>
            <a:br>
              <a:rPr lang="fr-FR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</a:br>
            <a:r>
              <a:rPr lang="fr-FR" sz="2800" dirty="0" smtClean="0">
                <a:solidFill>
                  <a:srgbClr val="FF0000"/>
                </a:solidFill>
                <a:cs typeface="Courier New" panose="02070309020205020404" pitchFamily="49" charset="0"/>
              </a:rPr>
              <a:t>Possibilité de détruire ses partitions et ses fichiers</a:t>
            </a:r>
            <a:endParaRPr lang="fr-FR" sz="2200" dirty="0" smtClean="0">
              <a:solidFill>
                <a:srgbClr val="FF0000"/>
              </a:solidFill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2210040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Copie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 fontScale="70000" lnSpcReduction="20000"/>
          </a:bodyPr>
          <a:lstStyle/>
          <a:p>
            <a:r>
              <a:rPr lang="fr-FR" sz="2800" dirty="0" smtClean="0"/>
              <a:t>dd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i</a:t>
            </a:r>
            <a:r>
              <a:rPr lang="fr-FR" sz="2800" dirty="0" smtClean="0"/>
              <a:t>f=</a:t>
            </a:r>
            <a:r>
              <a:rPr lang="fr-FR" sz="2800" i="1" dirty="0" smtClean="0"/>
              <a:t>FILE</a:t>
            </a:r>
            <a:r>
              <a:rPr lang="fr-FR" sz="2800" dirty="0" smtClean="0"/>
              <a:t>	Input File / Le fichier en entrée ou la source à lire	</a:t>
            </a:r>
          </a:p>
          <a:p>
            <a:r>
              <a:rPr lang="fr-FR" sz="2800" dirty="0" smtClean="0"/>
              <a:t>of=</a:t>
            </a:r>
            <a:r>
              <a:rPr lang="fr-FR" sz="2800" i="1" dirty="0" smtClean="0"/>
              <a:t>FILE</a:t>
            </a:r>
            <a:r>
              <a:rPr lang="fr-FR" sz="2800" dirty="0" smtClean="0"/>
              <a:t>	Output File / Le fichier de sortie ou le </a:t>
            </a:r>
            <a:r>
              <a:rPr lang="fr-FR" sz="2800" dirty="0" err="1" smtClean="0"/>
              <a:t>device</a:t>
            </a:r>
            <a:r>
              <a:rPr lang="fr-FR" sz="2800" dirty="0" smtClean="0"/>
              <a:t> où écrire</a:t>
            </a:r>
          </a:p>
          <a:p>
            <a:r>
              <a:rPr lang="fr-FR" sz="2800" dirty="0" smtClean="0"/>
              <a:t>bs=</a:t>
            </a:r>
            <a:r>
              <a:rPr lang="fr-FR" sz="2800" i="1" dirty="0" smtClean="0"/>
              <a:t>SIZE</a:t>
            </a:r>
            <a:r>
              <a:rPr lang="fr-FR" sz="2800" dirty="0" smtClean="0"/>
              <a:t>	Block Size / Transfert par blocs de taille </a:t>
            </a:r>
            <a:r>
              <a:rPr lang="fr-FR" sz="2800" i="1" dirty="0" smtClean="0"/>
              <a:t>SIZE</a:t>
            </a:r>
          </a:p>
          <a:p>
            <a:r>
              <a:rPr lang="fr-FR" sz="2800" dirty="0" smtClean="0"/>
              <a:t>count=</a:t>
            </a:r>
            <a:r>
              <a:rPr lang="fr-FR" sz="2800" i="1" dirty="0" smtClean="0"/>
              <a:t>NB</a:t>
            </a:r>
            <a:r>
              <a:rPr lang="fr-FR" sz="2800" dirty="0" smtClean="0"/>
              <a:t>	copie </a:t>
            </a:r>
            <a:r>
              <a:rPr lang="fr-FR" sz="2800" i="1" dirty="0" smtClean="0"/>
              <a:t>NB</a:t>
            </a:r>
            <a:r>
              <a:rPr lang="fr-FR" sz="2800" dirty="0" smtClean="0"/>
              <a:t> blocs exactement</a:t>
            </a:r>
          </a:p>
          <a:p>
            <a:r>
              <a:rPr lang="fr-FR" sz="2800" dirty="0" smtClean="0"/>
              <a:t>skip=</a:t>
            </a:r>
            <a:r>
              <a:rPr lang="fr-FR" sz="2800" i="1" dirty="0" smtClean="0"/>
              <a:t>NB</a:t>
            </a:r>
            <a:r>
              <a:rPr lang="fr-FR" sz="2800" dirty="0" smtClean="0"/>
              <a:t>	saute les </a:t>
            </a:r>
            <a:r>
              <a:rPr lang="fr-FR" sz="2800" i="1" dirty="0" smtClean="0"/>
              <a:t>NB</a:t>
            </a:r>
            <a:r>
              <a:rPr lang="fr-FR" sz="2800" dirty="0" smtClean="0"/>
              <a:t> premiers blocs lors de la lecture du if=</a:t>
            </a:r>
          </a:p>
          <a:p>
            <a:r>
              <a:rPr lang="fr-FR" sz="2800" dirty="0" err="1" smtClean="0"/>
              <a:t>seek</a:t>
            </a:r>
            <a:r>
              <a:rPr lang="fr-FR" sz="2800" dirty="0" smtClean="0"/>
              <a:t>=</a:t>
            </a:r>
            <a:r>
              <a:rPr lang="fr-FR" sz="2800" i="1" dirty="0" smtClean="0"/>
              <a:t>NB</a:t>
            </a:r>
            <a:r>
              <a:rPr lang="fr-FR" sz="2800" dirty="0" smtClean="0"/>
              <a:t>	saute les </a:t>
            </a:r>
            <a:r>
              <a:rPr lang="fr-FR" sz="2800" i="1" dirty="0" smtClean="0"/>
              <a:t>NB</a:t>
            </a:r>
            <a:r>
              <a:rPr lang="fr-FR" sz="2800" dirty="0" smtClean="0"/>
              <a:t> premiers blocs lors de l’écriture sur of=</a:t>
            </a:r>
          </a:p>
          <a:p>
            <a:r>
              <a:rPr lang="fr-FR" sz="2800" dirty="0" err="1" smtClean="0"/>
              <a:t>ibs</a:t>
            </a:r>
            <a:r>
              <a:rPr lang="fr-FR" sz="2800" dirty="0" smtClean="0"/>
              <a:t>=</a:t>
            </a:r>
            <a:r>
              <a:rPr lang="fr-FR" sz="2800" i="1" dirty="0" smtClean="0"/>
              <a:t>SIZE</a:t>
            </a:r>
            <a:r>
              <a:rPr lang="fr-FR" sz="2800" dirty="0" smtClean="0"/>
              <a:t>	lit depuis if= par blocs de taille </a:t>
            </a:r>
            <a:r>
              <a:rPr lang="fr-FR" sz="2800" i="1" dirty="0" smtClean="0"/>
              <a:t>SIZE</a:t>
            </a:r>
            <a:endParaRPr lang="fr-FR" sz="2800" dirty="0" smtClean="0"/>
          </a:p>
          <a:p>
            <a:r>
              <a:rPr lang="fr-FR" sz="2800" dirty="0" err="1" smtClean="0"/>
              <a:t>obs</a:t>
            </a:r>
            <a:r>
              <a:rPr lang="fr-FR" sz="2800" dirty="0" smtClean="0"/>
              <a:t>=</a:t>
            </a:r>
            <a:r>
              <a:rPr lang="fr-FR" sz="2800" i="1" dirty="0" smtClean="0"/>
              <a:t>SIZE</a:t>
            </a:r>
            <a:r>
              <a:rPr lang="fr-FR" sz="2800" dirty="0" smtClean="0"/>
              <a:t>	écrit sur of= par blocs de taille </a:t>
            </a:r>
            <a:r>
              <a:rPr lang="fr-FR" sz="2800" i="1" dirty="0" smtClean="0"/>
              <a:t>SIZE</a:t>
            </a:r>
          </a:p>
          <a:p>
            <a:r>
              <a:rPr lang="fr-FR" sz="2800" dirty="0" err="1" smtClean="0"/>
              <a:t>conv</a:t>
            </a:r>
            <a:r>
              <a:rPr lang="fr-FR" sz="2800" dirty="0" smtClean="0"/>
              <a:t>=</a:t>
            </a:r>
            <a:r>
              <a:rPr lang="fr-FR" sz="2800" i="1" dirty="0" smtClean="0"/>
              <a:t>CONV</a:t>
            </a:r>
            <a:r>
              <a:rPr lang="fr-FR" sz="2800" dirty="0" smtClean="0"/>
              <a:t>	convertit depuis un format vers un autre</a:t>
            </a:r>
            <a:endParaRPr lang="fr-FR" sz="28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800" dirty="0" err="1" smtClean="0">
                <a:cs typeface="Courier New" panose="02070309020205020404" pitchFamily="49" charset="0"/>
              </a:rPr>
              <a:t>iflag</a:t>
            </a:r>
            <a:r>
              <a:rPr lang="fr-FR" sz="2800" dirty="0" smtClean="0">
                <a:cs typeface="Courier New" panose="02070309020205020404" pitchFamily="49" charset="0"/>
              </a:rPr>
              <a:t>=</a:t>
            </a:r>
            <a:r>
              <a:rPr lang="fr-FR" sz="2800" i="1" dirty="0" smtClean="0">
                <a:cs typeface="Courier New" panose="02070309020205020404" pitchFamily="49" charset="0"/>
              </a:rPr>
              <a:t>FLAGS</a:t>
            </a:r>
            <a:r>
              <a:rPr lang="fr-FR" sz="2800" dirty="0" smtClean="0">
                <a:cs typeface="Courier New" panose="02070309020205020404" pitchFamily="49" charset="0"/>
              </a:rPr>
              <a:t>	paramètres pour le programme (synchro I/O, </a:t>
            </a:r>
            <a:r>
              <a:rPr lang="fr-FR" sz="2800" dirty="0" err="1" smtClean="0">
                <a:cs typeface="Courier New" panose="02070309020205020404" pitchFamily="49" charset="0"/>
              </a:rPr>
              <a:t>symlinks</a:t>
            </a:r>
            <a:r>
              <a:rPr lang="fr-FR" sz="2800" dirty="0" smtClean="0">
                <a:cs typeface="Courier New" panose="02070309020205020404" pitchFamily="49" charset="0"/>
              </a:rPr>
              <a:t>…)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bs=10K count=100K if=/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dev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cdrom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of=./file1</a:t>
            </a:r>
          </a:p>
          <a:p>
            <a:pPr marL="0" indent="0">
              <a:buNone/>
            </a:pP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dd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ucase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=./file1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=./file2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dd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conv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ebcdic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if=./script.sh of=./ICEGENER.JCL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357758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Fichier &amp;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 lnSpcReduction="10000"/>
          </a:bodyPr>
          <a:lstStyle/>
          <a:p>
            <a:r>
              <a:rPr lang="fr-FR" sz="2800" dirty="0" smtClean="0"/>
              <a:t>chmod		(Change Mode)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Modifie les droits des fichiers ou dossiers</a:t>
            </a:r>
          </a:p>
          <a:p>
            <a:r>
              <a:rPr lang="fr-FR" sz="2800" dirty="0" smtClean="0"/>
              <a:t>Fonctionne avec les droits en chiffres ou en lettres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chmod 750 file1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chmod -R 750 dir1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chmod u=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rwx,g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r,o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file1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chmod a=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rx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prog1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chmod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u+w,g-w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49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5503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Rappel Shell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</a:t>
            </a:fld>
            <a:endParaRPr lang="fr-BE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772927"/>
              </p:ext>
            </p:extLst>
          </p:nvPr>
        </p:nvGraphicFramePr>
        <p:xfrm>
          <a:off x="1547664" y="1412776"/>
          <a:ext cx="6264696" cy="4896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9553"/>
                <a:gridCol w="5565143"/>
              </a:tblGrid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Commande/Shell actuel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$-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Paramètres du </a:t>
                      </a:r>
                      <a:r>
                        <a:rPr lang="fr-FR" sz="2400" dirty="0" err="1" smtClean="0"/>
                        <a:t>shell</a:t>
                      </a:r>
                      <a:r>
                        <a:rPr lang="fr-FR" sz="2400" dirty="0" smtClean="0"/>
                        <a:t> actuel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$#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400" dirty="0" smtClean="0"/>
                        <a:t>Nombre de paramètres positionnels</a:t>
                      </a:r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$*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Liste des paramètres en un seul mot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$@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Liste des paramètres en plusieurs mots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$?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Valeur</a:t>
                      </a:r>
                      <a:r>
                        <a:rPr lang="fr-FR" sz="2400" baseline="0" dirty="0" smtClean="0"/>
                        <a:t> de retour de la dernière commande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$!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PID du dernier processus en background</a:t>
                      </a:r>
                      <a:endParaRPr lang="fr-FR" sz="2400" dirty="0"/>
                    </a:p>
                  </a:txBody>
                  <a:tcPr anchor="ctr"/>
                </a:tc>
              </a:tr>
              <a:tr h="612068"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$$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2400" dirty="0" smtClean="0"/>
                        <a:t>PID du </a:t>
                      </a:r>
                      <a:r>
                        <a:rPr lang="fr-FR" sz="2400" dirty="0" err="1" smtClean="0"/>
                        <a:t>shell</a:t>
                      </a:r>
                      <a:r>
                        <a:rPr lang="fr-FR" sz="2400" dirty="0" smtClean="0"/>
                        <a:t> courant</a:t>
                      </a:r>
                      <a:endParaRPr lang="fr-F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9768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Fichier &amp;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 fontScale="92500" lnSpcReduction="20000"/>
          </a:bodyPr>
          <a:lstStyle/>
          <a:p>
            <a:r>
              <a:rPr lang="fr-FR" sz="2800" dirty="0" err="1" smtClean="0"/>
              <a:t>umask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Modifie le </a:t>
            </a:r>
            <a:r>
              <a:rPr lang="fr-FR" sz="2800" dirty="0" err="1" smtClean="0"/>
              <a:t>umask</a:t>
            </a:r>
            <a:r>
              <a:rPr lang="fr-FR" sz="2800" dirty="0" smtClean="0"/>
              <a:t>, c’est-à-dire les permissions par défaut lors de la création de fichiers ou dossiers pour la session en cours</a:t>
            </a:r>
          </a:p>
          <a:p>
            <a:r>
              <a:rPr lang="fr-FR" sz="2800" dirty="0" smtClean="0"/>
              <a:t>Fonctionne avec les droits en chiffres ou en lettres</a:t>
            </a:r>
          </a:p>
          <a:p>
            <a:pPr lvl="1"/>
            <a:r>
              <a:rPr lang="fr-FR" sz="2400" dirty="0" smtClean="0"/>
              <a:t>En chiffres, le </a:t>
            </a:r>
            <a:r>
              <a:rPr lang="fr-FR" sz="2400" dirty="0" err="1" smtClean="0"/>
              <a:t>umask</a:t>
            </a:r>
            <a:r>
              <a:rPr lang="fr-FR" sz="2400" dirty="0" smtClean="0"/>
              <a:t> est inversé sauf sur la première propriété (</a:t>
            </a:r>
            <a:r>
              <a:rPr lang="fr-FR" sz="2400" dirty="0" err="1" smtClean="0"/>
              <a:t>umask</a:t>
            </a:r>
            <a:r>
              <a:rPr lang="fr-FR" sz="2400" dirty="0" smtClean="0"/>
              <a:t> 0022 équivaut à chmod 0755)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0022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umask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a-r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940529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Fichier &amp;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chgrp</a:t>
            </a:r>
            <a:r>
              <a:rPr lang="fr-FR" sz="2800" dirty="0" smtClean="0"/>
              <a:t>		(Change Group)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Modifie le groupe d’appartenance de fichiers ou dossiers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www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chgrp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daemon file1 file2</a:t>
            </a: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hgrp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www dir1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8347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Fichier &amp;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chown</a:t>
            </a:r>
            <a:r>
              <a:rPr lang="fr-FR" sz="2800" dirty="0" smtClean="0"/>
              <a:t>		(Change </a:t>
            </a:r>
            <a:r>
              <a:rPr lang="fr-FR" sz="2800" dirty="0" err="1" smtClean="0"/>
              <a:t>Owner</a:t>
            </a:r>
            <a:r>
              <a:rPr lang="fr-FR" sz="2800" dirty="0" smtClean="0"/>
              <a:t>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Modifie le propriétaire d’un fichier ou dossier</a:t>
            </a:r>
          </a:p>
          <a:p>
            <a:r>
              <a:rPr lang="fr-FR" sz="2800" dirty="0" smtClean="0"/>
              <a:t>Peut aussi modifier le groupe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user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user:daemon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 file2</a:t>
            </a: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hown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www:www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dir1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154192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Fichier &amp; Dossiers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chown</a:t>
            </a:r>
            <a:r>
              <a:rPr lang="fr-FR" sz="2800" dirty="0" smtClean="0"/>
              <a:t>		(Change </a:t>
            </a:r>
            <a:r>
              <a:rPr lang="fr-FR" sz="2800" dirty="0" err="1" smtClean="0"/>
              <a:t>Owner</a:t>
            </a:r>
            <a:r>
              <a:rPr lang="fr-FR" sz="2800" dirty="0" smtClean="0"/>
              <a:t>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err="1" smtClean="0"/>
              <a:t>chown</a:t>
            </a:r>
            <a:r>
              <a:rPr lang="fr-FR" sz="2800" dirty="0" smtClean="0"/>
              <a:t> -h		modifie uniquement un lien</a:t>
            </a:r>
            <a:br>
              <a:rPr lang="fr-FR" sz="2800" dirty="0" smtClean="0"/>
            </a:br>
            <a:r>
              <a:rPr lang="fr-FR" sz="2800" dirty="0" smtClean="0"/>
              <a:t>			symbolique, pas sa cible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ln -s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hown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-h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www:www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symlink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12395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getfacl</a:t>
            </a:r>
            <a:r>
              <a:rPr lang="fr-FR" sz="2800" dirty="0" smtClean="0"/>
              <a:t>		(</a:t>
            </a:r>
            <a:r>
              <a:rPr lang="fr-FR" sz="2800" dirty="0" err="1" smtClean="0"/>
              <a:t>Get</a:t>
            </a:r>
            <a:r>
              <a:rPr lang="fr-FR" sz="2800" dirty="0" smtClean="0"/>
              <a:t> File Access Control List)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Affiche les droits ACL des fichiers et dossiers</a:t>
            </a:r>
          </a:p>
          <a:p>
            <a:r>
              <a:rPr lang="fr-FR" sz="2800" dirty="0" smtClean="0"/>
              <a:t>Parfois aussi :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getacl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935371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/>
          </a:bodyPr>
          <a:lstStyle/>
          <a:p>
            <a:r>
              <a:rPr lang="fr-FR" sz="2800" dirty="0" err="1" smtClean="0"/>
              <a:t>setfacl</a:t>
            </a:r>
            <a:r>
              <a:rPr lang="fr-FR" sz="2800" dirty="0" smtClean="0"/>
              <a:t>		(Set File Access Control List)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smtClean="0"/>
              <a:t>Modifie les droits ACL des fichiers et dossiers</a:t>
            </a:r>
          </a:p>
          <a:p>
            <a:r>
              <a:rPr lang="fr-FR" sz="2800" dirty="0" smtClean="0"/>
              <a:t>Parfois aussi :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fs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setacl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u:user:r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-x g:staff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m::rx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10352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Droits Avancés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2776"/>
            <a:ext cx="8435280" cy="4925144"/>
          </a:xfrm>
        </p:spPr>
        <p:txBody>
          <a:bodyPr>
            <a:normAutofit fontScale="92500"/>
          </a:bodyPr>
          <a:lstStyle/>
          <a:p>
            <a:r>
              <a:rPr lang="fr-FR" sz="2800" dirty="0" err="1" smtClean="0"/>
              <a:t>setfacl</a:t>
            </a:r>
            <a:r>
              <a:rPr lang="fr-FR" sz="2800" dirty="0" smtClean="0"/>
              <a:t>		(Set File Access Control List)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 err="1" smtClean="0"/>
              <a:t>setfacl</a:t>
            </a:r>
            <a:r>
              <a:rPr lang="fr-FR" sz="2800" dirty="0" smtClean="0"/>
              <a:t> -m		modifie les droits</a:t>
            </a:r>
          </a:p>
          <a:p>
            <a:r>
              <a:rPr lang="fr-FR" sz="2800" dirty="0" err="1" smtClean="0"/>
              <a:t>setfacl</a:t>
            </a:r>
            <a:r>
              <a:rPr lang="fr-FR" sz="2800" dirty="0" smtClean="0"/>
              <a:t> -x		supprime une entrée (group/user)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u:user:r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-x g:staff file1</a:t>
            </a: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setfacl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m::rx file1</a:t>
            </a:r>
          </a:p>
          <a:p>
            <a:pPr marL="0" indent="0">
              <a:buNone/>
            </a:pP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nn-NO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getfacl file1 | setfacl --set-file=- file2</a:t>
            </a:r>
            <a:endParaRPr lang="fr-FR" sz="2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444112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which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Permet de savoir où se trouve le programme qui sera appelé par la commande</a:t>
            </a:r>
          </a:p>
          <a:p>
            <a:r>
              <a:rPr lang="fr-FR" dirty="0" smtClean="0"/>
              <a:t>Si </a:t>
            </a:r>
            <a:r>
              <a:rPr lang="fr-FR" dirty="0" err="1" smtClean="0"/>
              <a:t>which</a:t>
            </a:r>
            <a:r>
              <a:rPr lang="fr-FR" dirty="0" smtClean="0"/>
              <a:t> est un programme : ne peut pas différencier les </a:t>
            </a:r>
            <a:r>
              <a:rPr lang="fr-FR" dirty="0" err="1" smtClean="0"/>
              <a:t>built-ins</a:t>
            </a:r>
            <a:r>
              <a:rPr lang="fr-FR" dirty="0" smtClean="0"/>
              <a:t> des programmes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hich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74706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whereis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Liste les endroits où se trouvent les programmes, les sources, et les manuels d’une commande</a:t>
            </a:r>
          </a:p>
          <a:p>
            <a:r>
              <a:rPr lang="fr-FR" dirty="0" err="1" smtClean="0"/>
              <a:t>whereis</a:t>
            </a:r>
            <a:r>
              <a:rPr lang="fr-FR" dirty="0" smtClean="0"/>
              <a:t> ne peut différencier les </a:t>
            </a:r>
            <a:r>
              <a:rPr lang="fr-FR" dirty="0" err="1" smtClean="0"/>
              <a:t>built-ins</a:t>
            </a:r>
            <a:r>
              <a:rPr lang="fr-FR" dirty="0" smtClean="0"/>
              <a:t> des programmes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148003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Recherche Commande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 err="1" smtClean="0"/>
              <a:t>whereis</a:t>
            </a:r>
            <a:endParaRPr lang="fr-FR" dirty="0" smtClean="0"/>
          </a:p>
          <a:p>
            <a:endParaRPr lang="fr-FR" dirty="0"/>
          </a:p>
          <a:p>
            <a:r>
              <a:rPr lang="fr-FR" dirty="0" err="1" smtClean="0"/>
              <a:t>whereis</a:t>
            </a:r>
            <a:r>
              <a:rPr lang="fr-FR" dirty="0" smtClean="0"/>
              <a:t> -b		recherche les binaires uniquement</a:t>
            </a:r>
          </a:p>
          <a:p>
            <a:r>
              <a:rPr lang="fr-FR" dirty="0" err="1" smtClean="0"/>
              <a:t>whereis</a:t>
            </a:r>
            <a:r>
              <a:rPr lang="fr-FR" dirty="0" smtClean="0"/>
              <a:t> -s		recherche les sources uniquement</a:t>
            </a:r>
          </a:p>
          <a:p>
            <a:r>
              <a:rPr lang="fr-FR" dirty="0" err="1" smtClean="0"/>
              <a:t>whereis</a:t>
            </a:r>
            <a:r>
              <a:rPr lang="fr-FR" dirty="0" smtClean="0"/>
              <a:t> -m	recherche les manuels uniquement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-b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whereis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which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59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9651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 Shell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</a:t>
            </a:fld>
            <a:endParaRPr lang="fr-BE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Multiples variables d’environnement existantes :</a:t>
            </a:r>
          </a:p>
          <a:p>
            <a:pPr marL="0" indent="0">
              <a:buNone/>
            </a:pPr>
            <a:r>
              <a:rPr lang="fr-FR" dirty="0" smtClean="0"/>
              <a:t>Prompt : PS1, PS2, PS3, PS4</a:t>
            </a:r>
          </a:p>
          <a:p>
            <a:pPr marL="0" indent="0">
              <a:buNone/>
            </a:pPr>
            <a:r>
              <a:rPr lang="fr-FR" dirty="0" smtClean="0"/>
              <a:t>PATH, HOME, USER, PWD, HOSTNAME, LANG, EDITOR, SHELL, SHLVL, …</a:t>
            </a:r>
          </a:p>
        </p:txBody>
      </p:sp>
    </p:spTree>
    <p:extLst>
      <p:ext uri="{BB962C8B-B14F-4D97-AF65-F5344CB8AC3E}">
        <p14:creationId xmlns:p14="http://schemas.microsoft.com/office/powerpoint/2010/main" val="12614045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asename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err="1" smtClean="0"/>
              <a:t>basename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Affiche/Extrait uniquement le nom du fichier (ou dossier) à partir du chemin complet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../../home/user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33657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</a:t>
            </a:r>
            <a:r>
              <a:rPr lang="fr-FR" dirty="0" err="1" smtClean="0"/>
              <a:t>asename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fr-FR" sz="2800" dirty="0" err="1" smtClean="0"/>
              <a:t>basename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err="1" smtClean="0"/>
              <a:t>basename</a:t>
            </a:r>
            <a:r>
              <a:rPr lang="fr-FR" sz="2800" dirty="0" smtClean="0"/>
              <a:t> -a		gère plusieurs chemins</a:t>
            </a:r>
          </a:p>
          <a:p>
            <a:r>
              <a:rPr lang="fr-FR" sz="2800" dirty="0" err="1"/>
              <a:t>b</a:t>
            </a:r>
            <a:r>
              <a:rPr lang="fr-FR" sz="2800" dirty="0" err="1" smtClean="0"/>
              <a:t>asename</a:t>
            </a:r>
            <a:r>
              <a:rPr lang="fr-FR" sz="2800" dirty="0" smtClean="0"/>
              <a:t> -s </a:t>
            </a:r>
            <a:r>
              <a:rPr lang="fr-FR" sz="2800" i="1" dirty="0" smtClean="0"/>
              <a:t>SUFFIX</a:t>
            </a:r>
            <a:r>
              <a:rPr lang="fr-FR" sz="2800" dirty="0" smtClean="0"/>
              <a:t>	supprime du nom affiché le</a:t>
            </a:r>
            <a:br>
              <a:rPr lang="fr-FR" sz="2800" dirty="0" smtClean="0"/>
            </a:br>
            <a:r>
              <a:rPr lang="fr-FR" sz="2800" dirty="0" smtClean="0"/>
              <a:t>				suffixe associé</a:t>
            </a:r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 /bin/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 .log /var/log/user.log</a:t>
            </a:r>
          </a:p>
          <a:p>
            <a:pPr marL="0" indent="0">
              <a:buNone/>
            </a:pPr>
            <a:r>
              <a:rPr lang="fr-FR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basename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 log </a:t>
            </a:r>
            <a:r>
              <a:rPr lang="fr-F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var/log/user.log</a:t>
            </a:r>
            <a:endParaRPr lang="fr-FR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51700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Dirname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 err="1" smtClean="0"/>
              <a:t>dirname</a:t>
            </a:r>
            <a:r>
              <a:rPr lang="fr-FR" dirty="0" smtClean="0"/>
              <a:t>		(Directory Name)</a:t>
            </a:r>
          </a:p>
          <a:p>
            <a:endParaRPr lang="fr-FR" dirty="0"/>
          </a:p>
          <a:p>
            <a:r>
              <a:rPr lang="fr-FR" dirty="0" smtClean="0"/>
              <a:t>Affiche/Extrait uniquement le nom du chemin contenant le fichier (ou dossier)</a:t>
            </a:r>
          </a:p>
          <a:p>
            <a:r>
              <a:rPr lang="fr-FR" dirty="0" smtClean="0"/>
              <a:t>N’affiche pas le chemin absolu (ce n’est pas </a:t>
            </a:r>
            <a:r>
              <a:rPr lang="fr-FR" dirty="0" err="1" smtClean="0"/>
              <a:t>pwd</a:t>
            </a:r>
            <a:r>
              <a:rPr lang="fr-FR" dirty="0" smtClean="0"/>
              <a:t>)</a:t>
            </a:r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/bin/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../../home/user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659843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FR" dirty="0" err="1" smtClean="0"/>
              <a:t>find</a:t>
            </a:r>
            <a:endParaRPr lang="fr-FR" dirty="0" smtClean="0"/>
          </a:p>
          <a:p>
            <a:endParaRPr lang="fr-FR" dirty="0"/>
          </a:p>
          <a:p>
            <a:r>
              <a:rPr lang="fr-FR" dirty="0" smtClean="0"/>
              <a:t>Recherche des fichiers dans l’arborescence</a:t>
            </a:r>
          </a:p>
          <a:p>
            <a:r>
              <a:rPr lang="fr-FR" dirty="0" smtClean="0"/>
              <a:t>En pratique, il liste ce qui correspond à un pattern précis</a:t>
            </a:r>
          </a:p>
          <a:p>
            <a:r>
              <a:rPr lang="fr-FR" dirty="0" smtClean="0"/>
              <a:t>S’accorde « parfaitement » avec 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dirty="0" smtClean="0"/>
              <a:t> et un pipe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/bin /home</a:t>
            </a:r>
          </a:p>
          <a:p>
            <a:pPr marL="0" indent="0">
              <a:buNone/>
            </a:pP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‘E*’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874167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timestamps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find</a:t>
            </a:r>
            <a:r>
              <a:rPr lang="fr-FR" sz="2400" dirty="0" smtClean="0"/>
              <a:t>	tests</a:t>
            </a:r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atime</a:t>
            </a:r>
            <a:r>
              <a:rPr lang="fr-FR" sz="2400" dirty="0" smtClean="0"/>
              <a:t> </a:t>
            </a:r>
            <a:r>
              <a:rPr lang="fr-FR" sz="2400" i="1" dirty="0" smtClean="0"/>
              <a:t>n	</a:t>
            </a:r>
            <a:r>
              <a:rPr lang="fr-FR" sz="2400" dirty="0" smtClean="0"/>
              <a:t>cherche les fichiers accédés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 * 24h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amin</a:t>
            </a:r>
            <a:r>
              <a:rPr lang="fr-FR" sz="2400" dirty="0" smtClean="0"/>
              <a:t> </a:t>
            </a:r>
            <a:r>
              <a:rPr lang="fr-FR" sz="2400" i="1" dirty="0" smtClean="0"/>
              <a:t>n</a:t>
            </a:r>
            <a:r>
              <a:rPr lang="fr-FR" sz="2400" dirty="0" smtClean="0"/>
              <a:t>	cherche les fichiers accédés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 </a:t>
            </a:r>
            <a:r>
              <a:rPr lang="fr-FR" sz="2000" dirty="0" err="1" smtClean="0"/>
              <a:t>mins</a:t>
            </a:r>
            <a:endParaRPr lang="fr-FR" sz="2000" dirty="0" smtClean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mtime</a:t>
            </a:r>
            <a:r>
              <a:rPr lang="fr-FR" sz="2400" dirty="0" smtClean="0"/>
              <a:t> </a:t>
            </a:r>
            <a:r>
              <a:rPr lang="fr-FR" sz="2400" i="1" dirty="0" smtClean="0"/>
              <a:t>n</a:t>
            </a:r>
            <a:r>
              <a:rPr lang="fr-FR" sz="2400" dirty="0" smtClean="0"/>
              <a:t>	cherche les fichiers modifiés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* 24h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mmin</a:t>
            </a:r>
            <a:r>
              <a:rPr lang="fr-FR" sz="2400" dirty="0" smtClean="0"/>
              <a:t> </a:t>
            </a:r>
            <a:r>
              <a:rPr lang="fr-FR" sz="2400" i="1" dirty="0" smtClean="0"/>
              <a:t>n</a:t>
            </a:r>
            <a:r>
              <a:rPr lang="fr-FR" sz="2400" dirty="0" smtClean="0"/>
              <a:t>	cherche les fichiers modifiés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 </a:t>
            </a:r>
            <a:r>
              <a:rPr lang="fr-FR" sz="2000" dirty="0" err="1" smtClean="0"/>
              <a:t>mins</a:t>
            </a:r>
            <a:endParaRPr lang="fr-FR" sz="20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mmin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-60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+36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581074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timestamps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tests</a:t>
            </a:r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ctime</a:t>
            </a:r>
            <a:r>
              <a:rPr lang="fr-FR" sz="2400" dirty="0" smtClean="0"/>
              <a:t> </a:t>
            </a:r>
            <a:r>
              <a:rPr lang="fr-FR" sz="2400" i="1" dirty="0" smtClean="0"/>
              <a:t>n</a:t>
            </a:r>
            <a:r>
              <a:rPr lang="fr-FR" sz="2400" dirty="0" smtClean="0"/>
              <a:t>	cherche les fichiers dont les statuts ont été</a:t>
            </a:r>
            <a:br>
              <a:rPr lang="fr-FR" sz="2400" dirty="0" smtClean="0"/>
            </a:br>
            <a:r>
              <a:rPr lang="fr-FR" sz="2400" dirty="0" smtClean="0"/>
              <a:t>			modifiés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* 24h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cmin</a:t>
            </a:r>
            <a:r>
              <a:rPr lang="fr-FR" sz="2400" dirty="0" smtClean="0"/>
              <a:t> </a:t>
            </a:r>
            <a:r>
              <a:rPr lang="fr-FR" sz="2400" i="1" dirty="0" smtClean="0"/>
              <a:t>n</a:t>
            </a:r>
            <a:r>
              <a:rPr lang="fr-FR" sz="2400" dirty="0" smtClean="0"/>
              <a:t>	cherche les fichiers dont les statuts ont été</a:t>
            </a:r>
            <a:br>
              <a:rPr lang="fr-FR" sz="2400" dirty="0" smtClean="0"/>
            </a:br>
            <a:r>
              <a:rPr lang="fr-FR" sz="2400" dirty="0" smtClean="0"/>
              <a:t>			modifiés dans les </a:t>
            </a:r>
            <a:r>
              <a:rPr lang="fr-FR" sz="2000" i="1" dirty="0" smtClean="0"/>
              <a:t>n</a:t>
            </a:r>
            <a:r>
              <a:rPr lang="fr-FR" sz="2000" dirty="0" smtClean="0"/>
              <a:t> </a:t>
            </a:r>
            <a:r>
              <a:rPr lang="fr-FR" sz="2000" dirty="0" err="1" smtClean="0"/>
              <a:t>mins</a:t>
            </a:r>
            <a:endParaRPr lang="fr-FR" sz="20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-60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cmin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4119132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owners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tests</a:t>
            </a:r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uid</a:t>
            </a:r>
            <a:r>
              <a:rPr lang="fr-FR" sz="2400" dirty="0" smtClean="0"/>
              <a:t> </a:t>
            </a:r>
            <a:r>
              <a:rPr lang="fr-FR" sz="2400" i="1" dirty="0" smtClean="0"/>
              <a:t>u	</a:t>
            </a:r>
            <a:r>
              <a:rPr lang="fr-FR" sz="2400" dirty="0" smtClean="0"/>
              <a:t>	cherche les fichiers qui appartiennent à</a:t>
            </a:r>
            <a:br>
              <a:rPr lang="fr-FR" sz="2400" dirty="0" smtClean="0"/>
            </a:br>
            <a:r>
              <a:rPr lang="fr-FR" sz="2400" dirty="0" smtClean="0"/>
              <a:t>			l’UID </a:t>
            </a:r>
            <a:r>
              <a:rPr lang="fr-FR" sz="2400" i="1" dirty="0" smtClean="0"/>
              <a:t>u</a:t>
            </a:r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-user </a:t>
            </a:r>
            <a:r>
              <a:rPr lang="fr-FR" sz="2400" i="1" dirty="0" smtClean="0"/>
              <a:t>u</a:t>
            </a:r>
            <a:r>
              <a:rPr lang="fr-FR" sz="2400" dirty="0" smtClean="0"/>
              <a:t>	cherche les fichiers qui appartiennent à</a:t>
            </a:r>
            <a:br>
              <a:rPr lang="fr-FR" sz="2400" dirty="0" smtClean="0"/>
            </a:br>
            <a:r>
              <a:rPr lang="fr-FR" sz="2400" dirty="0" smtClean="0"/>
              <a:t>			l’utilisateur </a:t>
            </a:r>
            <a:r>
              <a:rPr lang="fr-FR" sz="2400" i="1" dirty="0" smtClean="0"/>
              <a:t>u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nouser</a:t>
            </a:r>
            <a:r>
              <a:rPr lang="fr-FR" sz="2400" dirty="0" smtClean="0"/>
              <a:t>	cherche les fichiers dont l’UID n’existe pas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000" dirty="0" smtClean="0"/>
              <a:t>(l’utilisateur a disparu, par exemple)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-user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matt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9808602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owners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tests</a:t>
            </a:r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gid</a:t>
            </a:r>
            <a:r>
              <a:rPr lang="fr-FR" sz="2400" dirty="0" smtClean="0"/>
              <a:t> </a:t>
            </a:r>
            <a:r>
              <a:rPr lang="fr-FR" sz="2400" i="1" dirty="0" smtClean="0"/>
              <a:t>g	</a:t>
            </a:r>
            <a:r>
              <a:rPr lang="fr-FR" sz="2400" dirty="0" smtClean="0"/>
              <a:t>	cherche les fichiers qui appartiennent au</a:t>
            </a:r>
            <a:br>
              <a:rPr lang="fr-FR" sz="2400" dirty="0" smtClean="0"/>
            </a:br>
            <a:r>
              <a:rPr lang="fr-FR" sz="2400" dirty="0" smtClean="0"/>
              <a:t>			GID </a:t>
            </a:r>
            <a:r>
              <a:rPr lang="fr-FR" sz="2400" i="1" dirty="0" smtClean="0"/>
              <a:t>g</a:t>
            </a:r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-group </a:t>
            </a:r>
            <a:r>
              <a:rPr lang="fr-FR" sz="2400" i="1" dirty="0" smtClean="0"/>
              <a:t>g</a:t>
            </a:r>
            <a:r>
              <a:rPr lang="fr-FR" sz="2400" dirty="0" smtClean="0"/>
              <a:t>	cherche les fichiers qui appartiennent au</a:t>
            </a:r>
            <a:br>
              <a:rPr lang="fr-FR" sz="2400" dirty="0" smtClean="0"/>
            </a:br>
            <a:r>
              <a:rPr lang="fr-FR" sz="2400" dirty="0" smtClean="0"/>
              <a:t>			groupe </a:t>
            </a:r>
            <a:r>
              <a:rPr lang="fr-FR" sz="2400" i="1" dirty="0" smtClean="0"/>
              <a:t>g</a:t>
            </a:r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nogroup</a:t>
            </a:r>
            <a:r>
              <a:rPr lang="fr-FR" sz="2400" dirty="0" smtClean="0"/>
              <a:t>	cherche les fichiers dont le GID n’existe pas</a:t>
            </a:r>
            <a:br>
              <a:rPr lang="fr-FR" sz="2400" dirty="0" smtClean="0"/>
            </a:br>
            <a:r>
              <a:rPr lang="fr-FR" sz="2400" dirty="0" smtClean="0"/>
              <a:t>			</a:t>
            </a:r>
            <a:r>
              <a:rPr lang="fr-FR" sz="2000" dirty="0" smtClean="0"/>
              <a:t>(le groupe a disparu, par exemple)</a:t>
            </a:r>
            <a:endParaRPr lang="fr-FR" sz="2400" dirty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-group daemon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nogroup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070781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file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tests</a:t>
            </a:r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-type </a:t>
            </a:r>
            <a:r>
              <a:rPr lang="fr-FR" sz="2400" i="1" dirty="0" smtClean="0"/>
              <a:t>t	</a:t>
            </a:r>
            <a:r>
              <a:rPr lang="fr-FR" sz="2400" dirty="0" smtClean="0"/>
              <a:t>chercher les fichiers selon leur type </a:t>
            </a:r>
            <a:r>
              <a:rPr lang="fr-FR" sz="2400" i="1" dirty="0" smtClean="0"/>
              <a:t>t</a:t>
            </a:r>
            <a:r>
              <a:rPr lang="fr-FR" sz="2400" dirty="0" smtClean="0"/>
              <a:t> :</a:t>
            </a:r>
          </a:p>
          <a:p>
            <a:pPr marL="0" indent="0">
              <a:buNone/>
            </a:pP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-type d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-type p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68</a:t>
            </a:fld>
            <a:endParaRPr lang="fr-BE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6515929"/>
              </p:ext>
            </p:extLst>
          </p:nvPr>
        </p:nvGraphicFramePr>
        <p:xfrm>
          <a:off x="107502" y="3237592"/>
          <a:ext cx="8928997" cy="14376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275571"/>
                <a:gridCol w="1275571"/>
                <a:gridCol w="1275571"/>
                <a:gridCol w="1275571"/>
                <a:gridCol w="1275571"/>
                <a:gridCol w="1275571"/>
                <a:gridCol w="127557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p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l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</a:t>
                      </a:r>
                      <a:endParaRPr lang="fr-FR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Fichiers spéciaux</a:t>
                      </a:r>
                      <a:r>
                        <a:rPr lang="fr-FR" sz="1600" baseline="0" dirty="0" smtClean="0"/>
                        <a:t> (mode block)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Fichiers spéciaux (mode char)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Répertoires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Tubes nommés (</a:t>
                      </a:r>
                      <a:r>
                        <a:rPr lang="fr-FR" sz="1600" dirty="0" err="1" smtClean="0"/>
                        <a:t>named</a:t>
                      </a:r>
                      <a:r>
                        <a:rPr lang="fr-FR" sz="1600" dirty="0" smtClean="0"/>
                        <a:t> pipes)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Fichiers</a:t>
                      </a:r>
                      <a:r>
                        <a:rPr lang="fr-FR" sz="1600" baseline="0" dirty="0" smtClean="0"/>
                        <a:t> normaux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Liens symboliques</a:t>
                      </a:r>
                      <a:endParaRPr lang="fr-F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/>
                        <a:t>Sockets</a:t>
                      </a:r>
                      <a:endParaRPr lang="fr-FR" sz="16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72301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depth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</a:t>
            </a:r>
            <a:r>
              <a:rPr lang="fr-FR" sz="2400" dirty="0" smtClean="0"/>
              <a:t>expression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maxdepth</a:t>
            </a:r>
            <a:r>
              <a:rPr lang="fr-FR" sz="2400" dirty="0" smtClean="0"/>
              <a:t> </a:t>
            </a:r>
            <a:r>
              <a:rPr lang="fr-FR" sz="2400" i="1" dirty="0" smtClean="0"/>
              <a:t>L	</a:t>
            </a:r>
            <a:r>
              <a:rPr lang="fr-FR" sz="2400" dirty="0"/>
              <a:t>	</a:t>
            </a:r>
            <a:r>
              <a:rPr lang="fr-FR" sz="2400" dirty="0" smtClean="0"/>
              <a:t>descend au maximum à une</a:t>
            </a:r>
            <a:br>
              <a:rPr lang="fr-FR" sz="2400" dirty="0" smtClean="0"/>
            </a:br>
            <a:r>
              <a:rPr lang="fr-FR" sz="2400" dirty="0" smtClean="0"/>
              <a:t>				profondeur </a:t>
            </a:r>
            <a:r>
              <a:rPr lang="fr-FR" sz="2400" i="1" dirty="0" smtClean="0"/>
              <a:t>L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mindepth</a:t>
            </a:r>
            <a:r>
              <a:rPr lang="fr-FR" sz="2400" dirty="0" smtClean="0"/>
              <a:t> </a:t>
            </a:r>
            <a:r>
              <a:rPr lang="fr-FR" sz="2400" i="1" dirty="0" smtClean="0"/>
              <a:t>L</a:t>
            </a:r>
            <a:r>
              <a:rPr lang="fr-FR" sz="2400" dirty="0" smtClean="0"/>
              <a:t>		ignore tout ce qui n’est pas au</a:t>
            </a:r>
            <a:br>
              <a:rPr lang="fr-FR" sz="2400" dirty="0" smtClean="0"/>
            </a:br>
            <a:r>
              <a:rPr lang="fr-FR" sz="2400" dirty="0" smtClean="0"/>
              <a:t>				moins à une profondeur </a:t>
            </a:r>
            <a:r>
              <a:rPr lang="fr-FR" sz="2400" i="1" dirty="0" smtClean="0"/>
              <a:t>L</a:t>
            </a:r>
            <a:r>
              <a:rPr lang="fr-FR" sz="2400" dirty="0" smtClean="0"/>
              <a:t> minimum</a:t>
            </a:r>
            <a:endParaRPr lang="fr-FR" sz="2400" i="1" dirty="0" smtClean="0"/>
          </a:p>
          <a:p>
            <a:r>
              <a:rPr lang="fr-FR" sz="2400" dirty="0" err="1"/>
              <a:t>f</a:t>
            </a:r>
            <a:r>
              <a:rPr lang="fr-FR" sz="2400" dirty="0" err="1" smtClean="0"/>
              <a:t>ind</a:t>
            </a:r>
            <a:r>
              <a:rPr lang="fr-FR" sz="2400" dirty="0" smtClean="0"/>
              <a:t> . -</a:t>
            </a:r>
            <a:r>
              <a:rPr lang="fr-FR" sz="2400" dirty="0" err="1" smtClean="0"/>
              <a:t>mount</a:t>
            </a:r>
            <a:r>
              <a:rPr lang="fr-FR" sz="2400" dirty="0" smtClean="0"/>
              <a:t>		ne descend pas dans d’autres</a:t>
            </a:r>
            <a:br>
              <a:rPr lang="fr-FR" sz="2400" dirty="0" smtClean="0"/>
            </a:br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xdev</a:t>
            </a:r>
            <a:r>
              <a:rPr lang="fr-FR" sz="2400" dirty="0" smtClean="0"/>
              <a:t>			partitions (ou FS) différentes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xdev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69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41867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Builtins</a:t>
            </a:r>
            <a:r>
              <a:rPr lang="fr-FR" dirty="0" smtClean="0"/>
              <a:t> Shell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Redirections :	&lt;	&gt;</a:t>
            </a:r>
            <a:endParaRPr lang="fr-FR" dirty="0"/>
          </a:p>
          <a:p>
            <a:r>
              <a:rPr lang="fr-FR" dirty="0" smtClean="0"/>
              <a:t>test / [</a:t>
            </a:r>
          </a:p>
          <a:p>
            <a:r>
              <a:rPr lang="fr-FR" dirty="0" err="1"/>
              <a:t>echo</a:t>
            </a:r>
            <a:endParaRPr lang="fr-FR" dirty="0"/>
          </a:p>
          <a:p>
            <a:r>
              <a:rPr lang="fr-FR" dirty="0" smtClean="0"/>
              <a:t>exit</a:t>
            </a:r>
          </a:p>
          <a:p>
            <a:r>
              <a:rPr lang="fr-FR" dirty="0" smtClean="0"/>
              <a:t>set / </a:t>
            </a:r>
            <a:r>
              <a:rPr lang="fr-FR" dirty="0" err="1" smtClean="0"/>
              <a:t>unset</a:t>
            </a:r>
            <a:endParaRPr lang="fr-FR" dirty="0" smtClean="0"/>
          </a:p>
          <a:p>
            <a:r>
              <a:rPr lang="fr-FR" dirty="0" smtClean="0"/>
              <a:t>export (</a:t>
            </a:r>
            <a:r>
              <a:rPr lang="fr-FR" dirty="0" err="1" smtClean="0"/>
              <a:t>setenv</a:t>
            </a:r>
            <a:r>
              <a:rPr lang="fr-FR" dirty="0" smtClean="0"/>
              <a:t>)</a:t>
            </a:r>
          </a:p>
          <a:p>
            <a:r>
              <a:rPr lang="fr-FR" dirty="0" smtClean="0"/>
              <a:t>alias / </a:t>
            </a:r>
            <a:r>
              <a:rPr lang="fr-FR" dirty="0" err="1" smtClean="0"/>
              <a:t>unalias</a:t>
            </a:r>
            <a:endParaRPr lang="fr-FR" dirty="0" smtClean="0"/>
          </a:p>
          <a:p>
            <a:r>
              <a:rPr lang="fr-FR" dirty="0" err="1" smtClean="0"/>
              <a:t>read</a:t>
            </a:r>
            <a:endParaRPr lang="fr-FR" dirty="0"/>
          </a:p>
          <a:p>
            <a:r>
              <a:rPr lang="fr-FR" dirty="0" err="1" smtClean="0"/>
              <a:t>readonly</a:t>
            </a:r>
            <a:endParaRPr lang="fr-FR" dirty="0" smtClean="0"/>
          </a:p>
          <a:p>
            <a:r>
              <a:rPr lang="fr-FR" dirty="0" smtClean="0"/>
              <a:t>return</a:t>
            </a:r>
          </a:p>
          <a:p>
            <a:r>
              <a:rPr lang="fr-FR" dirty="0" err="1" smtClean="0"/>
              <a:t>eval</a:t>
            </a:r>
            <a:endParaRPr lang="fr-FR" dirty="0"/>
          </a:p>
          <a:p>
            <a:r>
              <a:rPr lang="fr-FR" dirty="0" smtClean="0"/>
              <a:t>let</a:t>
            </a:r>
          </a:p>
          <a:p>
            <a:r>
              <a:rPr lang="fr-FR" dirty="0" smtClean="0"/>
              <a:t>type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 smtClean="0"/>
              <a:t>	&lt;&lt;</a:t>
            </a:r>
            <a:r>
              <a:rPr lang="fr-FR" dirty="0"/>
              <a:t>	&gt;&gt;	</a:t>
            </a:r>
            <a:r>
              <a:rPr lang="fr-FR" dirty="0" smtClean="0"/>
              <a:t>|</a:t>
            </a:r>
          </a:p>
          <a:p>
            <a:r>
              <a:rPr lang="fr-FR" dirty="0" smtClean="0"/>
              <a:t>=</a:t>
            </a:r>
          </a:p>
          <a:p>
            <a:r>
              <a:rPr lang="fr-FR" dirty="0" smtClean="0"/>
              <a:t>cd</a:t>
            </a:r>
          </a:p>
          <a:p>
            <a:r>
              <a:rPr lang="fr-FR" dirty="0"/>
              <a:t>s</a:t>
            </a:r>
            <a:r>
              <a:rPr lang="fr-FR" dirty="0" smtClean="0"/>
              <a:t>ource</a:t>
            </a:r>
          </a:p>
          <a:p>
            <a:r>
              <a:rPr lang="fr-FR" dirty="0"/>
              <a:t>jobs</a:t>
            </a:r>
          </a:p>
          <a:p>
            <a:r>
              <a:rPr lang="fr-FR" dirty="0" smtClean="0"/>
              <a:t>fg / </a:t>
            </a:r>
            <a:r>
              <a:rPr lang="fr-FR" dirty="0" err="1" smtClean="0"/>
              <a:t>bg</a:t>
            </a:r>
            <a:endParaRPr lang="fr-FR" dirty="0" smtClean="0"/>
          </a:p>
          <a:p>
            <a:r>
              <a:rPr lang="fr-FR" dirty="0" err="1"/>
              <a:t>f</a:t>
            </a:r>
            <a:r>
              <a:rPr lang="fr-FR" dirty="0" err="1" smtClean="0"/>
              <a:t>c</a:t>
            </a:r>
            <a:endParaRPr lang="fr-FR" dirty="0" smtClean="0"/>
          </a:p>
          <a:p>
            <a:r>
              <a:rPr lang="fr-FR" dirty="0" smtClean="0"/>
              <a:t>break / continue</a:t>
            </a:r>
          </a:p>
          <a:p>
            <a:r>
              <a:rPr lang="fr-FR" dirty="0" err="1" smtClean="0"/>
              <a:t>kill</a:t>
            </a:r>
            <a:endParaRPr lang="fr-FR" dirty="0" smtClean="0"/>
          </a:p>
          <a:p>
            <a:r>
              <a:rPr lang="fr-FR" dirty="0" smtClean="0"/>
              <a:t>command</a:t>
            </a:r>
          </a:p>
          <a:p>
            <a:r>
              <a:rPr lang="fr-FR" dirty="0" err="1" smtClean="0"/>
              <a:t>dirs</a:t>
            </a:r>
            <a:r>
              <a:rPr lang="fr-FR" dirty="0" smtClean="0"/>
              <a:t> / </a:t>
            </a:r>
            <a:r>
              <a:rPr lang="fr-FR" dirty="0" err="1" smtClean="0"/>
              <a:t>pushd</a:t>
            </a:r>
            <a:r>
              <a:rPr lang="fr-FR" dirty="0" smtClean="0"/>
              <a:t> / </a:t>
            </a:r>
            <a:r>
              <a:rPr lang="fr-FR" dirty="0" err="1" smtClean="0"/>
              <a:t>popd</a:t>
            </a:r>
            <a:endParaRPr lang="fr-FR" dirty="0" smtClean="0"/>
          </a:p>
          <a:p>
            <a:r>
              <a:rPr lang="fr-FR" dirty="0"/>
              <a:t>t</a:t>
            </a:r>
            <a:r>
              <a:rPr lang="fr-FR" dirty="0" smtClean="0"/>
              <a:t>imes</a:t>
            </a:r>
          </a:p>
          <a:p>
            <a:r>
              <a:rPr lang="fr-FR" dirty="0" err="1" smtClean="0"/>
              <a:t>wait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367656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find</a:t>
            </a:r>
            <a:endParaRPr lang="fr-FR" sz="2400" dirty="0"/>
          </a:p>
          <a:p>
            <a:endParaRPr lang="fr-FR" sz="2400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maxdepth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4 -type d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uid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1003   \</a:t>
            </a: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atime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-1 -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‘E*‘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3102686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</a:t>
            </a:r>
            <a:r>
              <a:rPr lang="fr-FR" sz="2400" dirty="0" err="1" smtClean="0"/>
              <a:t>exec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. -</a:t>
            </a:r>
            <a:r>
              <a:rPr lang="fr-FR" sz="2400" dirty="0" err="1" smtClean="0"/>
              <a:t>exec</a:t>
            </a:r>
            <a:r>
              <a:rPr lang="fr-FR" sz="2400" dirty="0" smtClean="0"/>
              <a:t> </a:t>
            </a:r>
            <a:r>
              <a:rPr lang="fr-FR" sz="2400" i="1" dirty="0" smtClean="0"/>
              <a:t>utility </a:t>
            </a:r>
            <a:r>
              <a:rPr lang="fr-FR" sz="2400" i="1" dirty="0" err="1" smtClean="0"/>
              <a:t>args</a:t>
            </a:r>
            <a:r>
              <a:rPr lang="fr-FR" sz="2400" i="1" dirty="0" smtClean="0"/>
              <a:t> {} \;</a:t>
            </a:r>
            <a:r>
              <a:rPr lang="fr-FR" sz="2400" dirty="0" smtClean="0"/>
              <a:t>		exécute le programme </a:t>
            </a:r>
            <a:r>
              <a:rPr lang="fr-FR" sz="2400" i="1" dirty="0" smtClean="0"/>
              <a:t>utility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					avec les arguments </a:t>
            </a:r>
            <a:r>
              <a:rPr lang="fr-FR" sz="2400" i="1" dirty="0" err="1" smtClean="0"/>
              <a:t>args</a:t>
            </a:r>
            <a:r>
              <a:rPr lang="fr-FR" sz="2400" dirty="0" smtClean="0"/>
              <a:t> sur</a:t>
            </a:r>
            <a:br>
              <a:rPr lang="fr-FR" sz="2400" dirty="0" smtClean="0"/>
            </a:br>
            <a:r>
              <a:rPr lang="fr-FR" sz="2400" dirty="0" smtClean="0"/>
              <a:t>					chacun des résultats</a:t>
            </a:r>
            <a:endParaRPr lang="fr-FR" sz="2400" i="1" dirty="0" smtClean="0"/>
          </a:p>
          <a:p>
            <a:r>
              <a:rPr lang="fr-FR" sz="2400" dirty="0" err="1" smtClean="0"/>
              <a:t>find</a:t>
            </a:r>
            <a:r>
              <a:rPr lang="fr-FR" sz="2400" dirty="0" smtClean="0"/>
              <a:t> </a:t>
            </a:r>
            <a:r>
              <a:rPr lang="fr-FR" sz="2400" dirty="0"/>
              <a:t>. -</a:t>
            </a:r>
            <a:r>
              <a:rPr lang="fr-FR" sz="2400" dirty="0" err="1"/>
              <a:t>exec</a:t>
            </a:r>
            <a:r>
              <a:rPr lang="fr-FR" sz="2400" dirty="0"/>
              <a:t> </a:t>
            </a:r>
            <a:r>
              <a:rPr lang="fr-FR" sz="2400" i="1" dirty="0"/>
              <a:t>utility </a:t>
            </a:r>
            <a:r>
              <a:rPr lang="fr-FR" sz="2400" i="1" dirty="0" err="1"/>
              <a:t>args</a:t>
            </a:r>
            <a:r>
              <a:rPr lang="fr-FR" sz="2400" i="1" dirty="0"/>
              <a:t> </a:t>
            </a:r>
            <a:r>
              <a:rPr lang="fr-FR" sz="2400" i="1" dirty="0" smtClean="0"/>
              <a:t>{} +</a:t>
            </a:r>
            <a:r>
              <a:rPr lang="fr-FR" sz="2400" dirty="0" smtClean="0"/>
              <a:t>		exécute le programme </a:t>
            </a:r>
            <a:r>
              <a:rPr lang="fr-FR" sz="2400" i="1" dirty="0" smtClean="0"/>
              <a:t>utility</a:t>
            </a:r>
            <a:br>
              <a:rPr lang="fr-FR" sz="2400" i="1" dirty="0" smtClean="0"/>
            </a:br>
            <a:r>
              <a:rPr lang="fr-FR" sz="2400" i="1" dirty="0" smtClean="0"/>
              <a:t>					</a:t>
            </a:r>
            <a:r>
              <a:rPr lang="fr-FR" sz="2400" dirty="0" smtClean="0"/>
              <a:t>avec les arguments </a:t>
            </a:r>
            <a:r>
              <a:rPr lang="fr-FR" sz="2400" i="1" dirty="0" err="1" smtClean="0"/>
              <a:t>args</a:t>
            </a:r>
            <a:r>
              <a:rPr lang="fr-FR" sz="2400" dirty="0" smtClean="0"/>
              <a:t> sur</a:t>
            </a:r>
            <a:br>
              <a:rPr lang="fr-FR" sz="2400" dirty="0" smtClean="0"/>
            </a:br>
            <a:r>
              <a:rPr lang="fr-FR" sz="2400" dirty="0" smtClean="0"/>
              <a:t>					tous les résultats concaténés</a:t>
            </a:r>
            <a:br>
              <a:rPr lang="fr-FR" sz="2400" dirty="0" smtClean="0"/>
            </a:br>
            <a:r>
              <a:rPr lang="fr-FR" sz="2400" dirty="0" smtClean="0"/>
              <a:t>					en une ligne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–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 \;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–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 +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37699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Find</a:t>
            </a:r>
            <a:r>
              <a:rPr lang="fr-FR" dirty="0" smtClean="0"/>
              <a:t> : </a:t>
            </a:r>
            <a:r>
              <a:rPr lang="fr-FR" dirty="0" err="1" smtClean="0"/>
              <a:t>exec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find</a:t>
            </a:r>
            <a:r>
              <a:rPr lang="fr-FR" sz="2400" dirty="0"/>
              <a:t>	</a:t>
            </a:r>
            <a:r>
              <a:rPr lang="fr-FR" sz="2400" dirty="0" err="1" smtClean="0"/>
              <a:t>exec</a:t>
            </a:r>
            <a:endParaRPr lang="fr-FR" sz="2400" dirty="0"/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–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 \;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–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{} +</a:t>
            </a:r>
          </a:p>
          <a:p>
            <a:pPr marL="0" indent="0">
              <a:buNone/>
            </a:pPr>
            <a:endParaRPr lang="pt-B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find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-atime -1 -exec echo -e {} {}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pt-B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\;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"*~"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{}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\;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.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"*~" -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-f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{} \;</a:t>
            </a:r>
          </a:p>
          <a:p>
            <a:pPr marL="0" indent="0">
              <a:buNone/>
            </a:pPr>
            <a:endParaRPr lang="fr-FR" sz="24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8926492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g</a:t>
            </a:r>
            <a:r>
              <a:rPr lang="fr-FR" sz="2400" dirty="0" err="1" smtClean="0"/>
              <a:t>rep</a:t>
            </a:r>
            <a:r>
              <a:rPr lang="fr-FR" sz="2400" dirty="0" smtClean="0"/>
              <a:t>			(Global Regular Expression </a:t>
            </a:r>
            <a:r>
              <a:rPr lang="fr-FR" sz="2400" dirty="0" err="1" smtClean="0"/>
              <a:t>print</a:t>
            </a:r>
            <a:r>
              <a:rPr lang="fr-FR" sz="2400" dirty="0" smtClean="0"/>
              <a:t>)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smtClean="0"/>
              <a:t>Filtre du texte selon un pattern (voir </a:t>
            </a:r>
            <a:r>
              <a:rPr lang="fr-FR" sz="2400" dirty="0" err="1" smtClean="0"/>
              <a:t>regexp</a:t>
            </a:r>
            <a:r>
              <a:rPr lang="fr-FR" sz="2400" dirty="0" smtClean="0"/>
              <a:t>)</a:t>
            </a:r>
          </a:p>
          <a:p>
            <a:r>
              <a:rPr lang="fr-FR" sz="2400" dirty="0">
                <a:cs typeface="Courier New" panose="02070309020205020404" pitchFamily="49" charset="0"/>
              </a:rPr>
              <a:t>Recherche dans des fichiers ou des </a:t>
            </a:r>
            <a:r>
              <a:rPr lang="fr-FR" sz="2400" dirty="0" smtClean="0">
                <a:cs typeface="Courier New" panose="02070309020205020404" pitchFamily="49" charset="0"/>
              </a:rPr>
              <a:t>flux</a:t>
            </a:r>
            <a:endParaRPr lang="fr-FR" sz="2400" dirty="0" smtClean="0"/>
          </a:p>
          <a:p>
            <a:r>
              <a:rPr lang="fr-FR" sz="2400" dirty="0" err="1" smtClean="0">
                <a:cs typeface="Courier New" panose="02070309020205020404" pitchFamily="49" charset="0"/>
              </a:rPr>
              <a:t>RegExp</a:t>
            </a:r>
            <a:r>
              <a:rPr lang="fr-FR" sz="2400" dirty="0" smtClean="0">
                <a:cs typeface="Courier New" panose="02070309020205020404" pitchFamily="49" charset="0"/>
              </a:rPr>
              <a:t> classiques ou étendues (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</a:t>
            </a:r>
            <a:r>
              <a:rPr lang="fr-FR" sz="2400" dirty="0" smtClean="0">
                <a:cs typeface="Courier New" panose="02070309020205020404" pitchFamily="49" charset="0"/>
              </a:rPr>
              <a:t>) possibles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Famille de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: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egrep</a:t>
            </a:r>
            <a:r>
              <a:rPr lang="fr-FR" sz="2400" dirty="0" smtClean="0">
                <a:cs typeface="Courier New" panose="02070309020205020404" pitchFamily="49" charset="0"/>
              </a:rPr>
              <a:t>,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fgrep</a:t>
            </a:r>
            <a:r>
              <a:rPr lang="fr-FR" sz="2400" dirty="0" smtClean="0">
                <a:cs typeface="Courier New" panose="02070309020205020404" pitchFamily="49" charset="0"/>
              </a:rPr>
              <a:t>,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rgrep</a:t>
            </a:r>
            <a:r>
              <a:rPr lang="fr-FR" sz="2400" dirty="0" smtClean="0">
                <a:cs typeface="Courier New" panose="02070309020205020404" pitchFamily="49" charset="0"/>
              </a:rPr>
              <a:t>, …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chaine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fichier1.txt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 |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4552884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Grep</a:t>
            </a:r>
            <a:r>
              <a:rPr lang="fr-FR" dirty="0" smtClean="0"/>
              <a:t> : recherche dans des fichiers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g</a:t>
            </a:r>
            <a:r>
              <a:rPr lang="fr-FR" sz="2400" dirty="0" err="1" smtClean="0"/>
              <a:t>rep</a:t>
            </a:r>
            <a:r>
              <a:rPr lang="fr-FR" sz="2400" dirty="0" smtClean="0"/>
              <a:t>	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grep</a:t>
            </a:r>
            <a:r>
              <a:rPr lang="fr-FR" sz="2400" dirty="0" smtClean="0"/>
              <a:t> -i	recherche majuscules ou minuscules</a:t>
            </a: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-r	recherche récursive dans dossiers </a:t>
            </a:r>
            <a:r>
              <a:rPr lang="fr-FR" sz="2000" dirty="0" smtClean="0">
                <a:cs typeface="Courier New" panose="02070309020205020404" pitchFamily="49" charset="0"/>
              </a:rPr>
              <a:t>(-R pour </a:t>
            </a:r>
            <a:r>
              <a:rPr lang="fr-FR" sz="2000" dirty="0" err="1" smtClean="0">
                <a:cs typeface="Courier New" panose="02070309020205020404" pitchFamily="49" charset="0"/>
              </a:rPr>
              <a:t>symlinks</a:t>
            </a:r>
            <a:r>
              <a:rPr lang="fr-FR" sz="2000" dirty="0" smtClean="0">
                <a:cs typeface="Courier New" panose="02070309020205020404" pitchFamily="49" charset="0"/>
              </a:rPr>
              <a:t>)</a:t>
            </a:r>
            <a:endParaRPr lang="fr-FR" sz="2400" dirty="0" smtClean="0"/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-c	affiche seulement le nombre de lignes qui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	matchent</a:t>
            </a: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-v	inverse la sélection (affiche ce qui ne matche pas)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-ri "chaine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dir1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rciv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"LOL"  *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2269252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Grep</a:t>
            </a:r>
            <a:r>
              <a:rPr lang="fr-FR" dirty="0" smtClean="0"/>
              <a:t> </a:t>
            </a:r>
            <a:r>
              <a:rPr lang="fr-FR" dirty="0"/>
              <a:t>: recherche dans des fichiers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g</a:t>
            </a:r>
            <a:r>
              <a:rPr lang="fr-FR" sz="2400" dirty="0" err="1" smtClean="0"/>
              <a:t>rep</a:t>
            </a:r>
            <a:r>
              <a:rPr lang="fr-FR" sz="2400" dirty="0" smtClean="0"/>
              <a:t>	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grep</a:t>
            </a:r>
            <a:r>
              <a:rPr lang="fr-FR" sz="2400" dirty="0" smtClean="0"/>
              <a:t> -w	pattern recherché forme exactement un mot</a:t>
            </a: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-x	pattern recherché forme exactement une ligne</a:t>
            </a:r>
            <a:endParaRPr lang="fr-FR" sz="2400" dirty="0" smtClean="0"/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-m </a:t>
            </a:r>
            <a:r>
              <a:rPr lang="fr-FR" sz="2400" i="1" dirty="0" smtClean="0">
                <a:cs typeface="Courier New" panose="02070309020205020404" pitchFamily="49" charset="0"/>
              </a:rPr>
              <a:t>N</a:t>
            </a:r>
            <a:r>
              <a:rPr lang="fr-FR" sz="2400" dirty="0" smtClean="0">
                <a:cs typeface="Courier New" panose="02070309020205020404" pitchFamily="49" charset="0"/>
              </a:rPr>
              <a:t>	stoppe la lecture du fichier après </a:t>
            </a:r>
            <a:r>
              <a:rPr lang="fr-FR" sz="2400" i="1" dirty="0" smtClean="0">
                <a:cs typeface="Courier New" panose="02070309020205020404" pitchFamily="49" charset="0"/>
              </a:rPr>
              <a:t>N</a:t>
            </a:r>
            <a:r>
              <a:rPr lang="fr-FR" sz="2400" dirty="0" smtClean="0">
                <a:cs typeface="Courier New" panose="02070309020205020404" pitchFamily="49" charset="0"/>
              </a:rPr>
              <a:t> matchs</a:t>
            </a: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-n	affiche le numéro de ligne où le match se produit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iw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-m 10 "alias" .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bashrc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riwn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"LOL"  *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1473239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Grep</a:t>
            </a:r>
            <a:r>
              <a:rPr lang="fr-FR" dirty="0" smtClean="0"/>
              <a:t> </a:t>
            </a:r>
            <a:r>
              <a:rPr lang="fr-FR" dirty="0"/>
              <a:t>: recherche dans des fichiers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/>
              <a:t>g</a:t>
            </a:r>
            <a:r>
              <a:rPr lang="fr-FR" sz="2400" dirty="0" err="1" smtClean="0"/>
              <a:t>rep</a:t>
            </a:r>
            <a:r>
              <a:rPr lang="fr-FR" sz="2400" dirty="0" smtClean="0"/>
              <a:t>	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grep</a:t>
            </a:r>
            <a:r>
              <a:rPr lang="fr-FR" sz="2400" dirty="0" smtClean="0"/>
              <a:t> -a	lit les fichiers binaires comme du texte</a:t>
            </a: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-I	ignore les fichiers binaires</a:t>
            </a:r>
            <a:endParaRPr lang="fr-FR" sz="2400" dirty="0" smtClean="0"/>
          </a:p>
          <a:p>
            <a:endParaRPr lang="fr-FR" sz="2400" dirty="0" smtClean="0">
              <a:cs typeface="Courier New" panose="02070309020205020404" pitchFamily="49" charset="0"/>
            </a:endParaRPr>
          </a:p>
          <a:p>
            <a:r>
              <a:rPr lang="fr-FR" sz="2400" dirty="0" err="1" smtClean="0"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cs typeface="Courier New" panose="02070309020205020404" pitchFamily="49" charset="0"/>
              </a:rPr>
              <a:t> --</a:t>
            </a:r>
            <a:r>
              <a:rPr lang="fr-FR" sz="2400" dirty="0" err="1" smtClean="0">
                <a:cs typeface="Courier New" panose="02070309020205020404" pitchFamily="49" charset="0"/>
              </a:rPr>
              <a:t>exclude</a:t>
            </a:r>
            <a:r>
              <a:rPr lang="fr-FR" sz="2400" dirty="0" smtClean="0">
                <a:cs typeface="Courier New" panose="02070309020205020404" pitchFamily="49" charset="0"/>
              </a:rPr>
              <a:t>=</a:t>
            </a:r>
            <a:r>
              <a:rPr lang="fr-FR" sz="2400" i="1" dirty="0" smtClean="0">
                <a:cs typeface="Courier New" panose="02070309020205020404" pitchFamily="49" charset="0"/>
              </a:rPr>
              <a:t>GLOB</a:t>
            </a:r>
            <a:r>
              <a:rPr lang="fr-FR" sz="2400" dirty="0" smtClean="0">
                <a:cs typeface="Courier New" panose="02070309020205020404" pitchFamily="49" charset="0"/>
              </a:rPr>
              <a:t>	ignore les fichiers qui</a:t>
            </a:r>
            <a:br>
              <a:rPr lang="fr-FR" sz="2400" dirty="0" smtClean="0">
                <a:cs typeface="Courier New" panose="02070309020205020404" pitchFamily="49" charset="0"/>
              </a:rPr>
            </a:br>
            <a:r>
              <a:rPr lang="fr-FR" sz="2400" dirty="0" smtClean="0">
                <a:cs typeface="Courier New" panose="02070309020205020404" pitchFamily="49" charset="0"/>
              </a:rPr>
              <a:t>				respectent le pattern </a:t>
            </a:r>
            <a:r>
              <a:rPr lang="fr-FR" sz="2400" i="1" dirty="0" smtClean="0">
                <a:cs typeface="Courier New" panose="02070309020205020404" pitchFamily="49" charset="0"/>
              </a:rPr>
              <a:t>GLOB</a:t>
            </a:r>
          </a:p>
          <a:p>
            <a:r>
              <a:rPr lang="fr-FR" sz="2400" dirty="0" err="1">
                <a:cs typeface="Courier New" panose="02070309020205020404" pitchFamily="49" charset="0"/>
              </a:rPr>
              <a:t>grep</a:t>
            </a:r>
            <a:r>
              <a:rPr lang="fr-FR" sz="2400" dirty="0">
                <a:cs typeface="Courier New" panose="02070309020205020404" pitchFamily="49" charset="0"/>
              </a:rPr>
              <a:t> </a:t>
            </a:r>
            <a:r>
              <a:rPr lang="fr-FR" sz="2400" dirty="0" smtClean="0">
                <a:cs typeface="Courier New" panose="02070309020205020404" pitchFamily="49" charset="0"/>
              </a:rPr>
              <a:t>--</a:t>
            </a:r>
            <a:r>
              <a:rPr lang="fr-FR" sz="2400" dirty="0" err="1" smtClean="0">
                <a:cs typeface="Courier New" panose="02070309020205020404" pitchFamily="49" charset="0"/>
              </a:rPr>
              <a:t>exclude-dir</a:t>
            </a:r>
            <a:r>
              <a:rPr lang="fr-FR" sz="2400" dirty="0" smtClean="0">
                <a:cs typeface="Courier New" panose="02070309020205020404" pitchFamily="49" charset="0"/>
              </a:rPr>
              <a:t>=</a:t>
            </a:r>
            <a:r>
              <a:rPr lang="fr-FR" sz="2400" i="1" dirty="0" smtClean="0">
                <a:cs typeface="Courier New" panose="02070309020205020404" pitchFamily="49" charset="0"/>
              </a:rPr>
              <a:t>GLOB</a:t>
            </a:r>
            <a:r>
              <a:rPr lang="fr-FR" sz="2400" dirty="0">
                <a:cs typeface="Courier New" panose="02070309020205020404" pitchFamily="49" charset="0"/>
              </a:rPr>
              <a:t>	ignore les </a:t>
            </a:r>
            <a:r>
              <a:rPr lang="fr-FR" sz="2400" dirty="0" smtClean="0">
                <a:cs typeface="Courier New" panose="02070309020205020404" pitchFamily="49" charset="0"/>
              </a:rPr>
              <a:t>dossiers </a:t>
            </a:r>
            <a:r>
              <a:rPr lang="fr-FR" sz="2400" dirty="0">
                <a:cs typeface="Courier New" panose="02070309020205020404" pitchFamily="49" charset="0"/>
              </a:rPr>
              <a:t>qui</a:t>
            </a:r>
            <a:br>
              <a:rPr lang="fr-FR" sz="2400" dirty="0">
                <a:cs typeface="Courier New" panose="02070309020205020404" pitchFamily="49" charset="0"/>
              </a:rPr>
            </a:br>
            <a:r>
              <a:rPr lang="fr-FR" sz="2400" dirty="0">
                <a:cs typeface="Courier New" panose="02070309020205020404" pitchFamily="49" charset="0"/>
              </a:rPr>
              <a:t>				respectent le pattern </a:t>
            </a:r>
            <a:r>
              <a:rPr lang="fr-FR" sz="2400" i="1" dirty="0" smtClean="0">
                <a:cs typeface="Courier New" panose="02070309020205020404" pitchFamily="49" charset="0"/>
              </a:rPr>
              <a:t>GLOB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exclude-dir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 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  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286560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Locate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locate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Recherche des fichiers ou dossiers selon leur nom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Utilise une base de données régulièrement mise à jour pour chercher les noms (donc utilitaire très rapide)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Attention si la base n’est pas à jour…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Fonctionne en mode </a:t>
            </a:r>
            <a:r>
              <a:rPr lang="fr-FR" sz="2400" dirty="0" err="1" smtClean="0">
                <a:cs typeface="Courier New" panose="02070309020205020404" pitchFamily="49" charset="0"/>
              </a:rPr>
              <a:t>globbing</a:t>
            </a:r>
            <a:r>
              <a:rPr lang="fr-FR" sz="2400" dirty="0" smtClean="0">
                <a:cs typeface="Courier New" panose="02070309020205020404" pitchFamily="49" charset="0"/>
              </a:rPr>
              <a:t> (défaut) ou </a:t>
            </a:r>
            <a:r>
              <a:rPr lang="fr-FR" sz="2400" dirty="0" err="1" smtClean="0">
                <a:cs typeface="Courier New" panose="02070309020205020404" pitchFamily="49" charset="0"/>
              </a:rPr>
              <a:t>regexp</a:t>
            </a:r>
            <a:r>
              <a:rPr lang="fr-FR" sz="2400" dirty="0" smtClean="0">
                <a:cs typeface="Courier New" panose="02070309020205020404" pitchFamily="49" charset="0"/>
              </a:rPr>
              <a:t> (option)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filenam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88455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Locate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locate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l</a:t>
            </a:r>
            <a:r>
              <a:rPr lang="fr-FR" sz="2400" dirty="0" err="1" smtClean="0"/>
              <a:t>ocate</a:t>
            </a:r>
            <a:r>
              <a:rPr lang="fr-FR" sz="2400" dirty="0" smtClean="0"/>
              <a:t> -i		insensible à la casse (majuscule/minuscule)</a:t>
            </a:r>
          </a:p>
          <a:p>
            <a:r>
              <a:rPr lang="fr-FR" sz="2400" dirty="0" err="1" smtClean="0"/>
              <a:t>locate</a:t>
            </a:r>
            <a:r>
              <a:rPr lang="fr-FR" sz="2400" dirty="0" smtClean="0"/>
              <a:t> -l </a:t>
            </a:r>
            <a:r>
              <a:rPr lang="fr-FR" sz="2400" i="1" dirty="0" smtClean="0"/>
              <a:t>N</a:t>
            </a:r>
            <a:r>
              <a:rPr lang="fr-FR" sz="2400" dirty="0" smtClean="0"/>
              <a:t>		limite à </a:t>
            </a:r>
            <a:r>
              <a:rPr lang="fr-FR" sz="2400" i="1" dirty="0" smtClean="0"/>
              <a:t>N</a:t>
            </a:r>
            <a:r>
              <a:rPr lang="fr-FR" sz="2400" dirty="0" smtClean="0"/>
              <a:t> résultats max</a:t>
            </a:r>
          </a:p>
          <a:p>
            <a:r>
              <a:rPr lang="fr-FR" sz="2400" dirty="0" err="1" smtClean="0"/>
              <a:t>locate</a:t>
            </a:r>
            <a:r>
              <a:rPr lang="fr-FR" sz="2400" dirty="0" smtClean="0"/>
              <a:t> --</a:t>
            </a:r>
            <a:r>
              <a:rPr lang="fr-FR" sz="2400" dirty="0" err="1" smtClean="0"/>
              <a:t>basename</a:t>
            </a:r>
            <a:r>
              <a:rPr lang="fr-FR" sz="2400" dirty="0"/>
              <a:t>	</a:t>
            </a:r>
            <a:r>
              <a:rPr lang="fr-FR" sz="2400" dirty="0" smtClean="0"/>
              <a:t>	recherche uniquement le </a:t>
            </a:r>
            <a:r>
              <a:rPr lang="fr-FR" sz="2400" dirty="0" err="1" smtClean="0"/>
              <a:t>basename</a:t>
            </a:r>
            <a:endParaRPr lang="fr-FR" sz="2400" dirty="0" smtClean="0"/>
          </a:p>
          <a:p>
            <a:r>
              <a:rPr lang="fr-FR" sz="2400" dirty="0" err="1"/>
              <a:t>l</a:t>
            </a:r>
            <a:r>
              <a:rPr lang="fr-FR" sz="2400" dirty="0" err="1" smtClean="0"/>
              <a:t>ocate</a:t>
            </a:r>
            <a:r>
              <a:rPr lang="fr-FR" sz="2400" dirty="0" smtClean="0"/>
              <a:t> --</a:t>
            </a:r>
            <a:r>
              <a:rPr lang="fr-FR" sz="2400" dirty="0" err="1" smtClean="0"/>
              <a:t>regex</a:t>
            </a:r>
            <a:r>
              <a:rPr lang="fr-FR" sz="2400" dirty="0" smtClean="0"/>
              <a:t> </a:t>
            </a:r>
            <a:r>
              <a:rPr lang="fr-FR" sz="2400" i="1" dirty="0" smtClean="0"/>
              <a:t>EXPR</a:t>
            </a:r>
            <a:r>
              <a:rPr lang="fr-FR" sz="2400" dirty="0" smtClean="0"/>
              <a:t>		recherche en suivant une </a:t>
            </a:r>
            <a:r>
              <a:rPr lang="fr-FR" sz="2400" dirty="0" err="1" smtClean="0"/>
              <a:t>regexp</a:t>
            </a:r>
            <a:r>
              <a:rPr lang="fr-FR" sz="2400" dirty="0" smtClean="0"/>
              <a:t> 				simple (désactive le </a:t>
            </a:r>
            <a:r>
              <a:rPr lang="fr-FR" sz="2400" dirty="0" err="1" smtClean="0"/>
              <a:t>globbing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-l 10 .log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--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"\.log$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-i --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^.*log$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390113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Locate</a:t>
            </a:r>
            <a:r>
              <a:rPr lang="fr-FR" dirty="0" smtClean="0"/>
              <a:t> : </a:t>
            </a:r>
            <a:r>
              <a:rPr lang="fr-FR" dirty="0" err="1" smtClean="0"/>
              <a:t>updatedb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locate</a:t>
            </a:r>
            <a:r>
              <a:rPr lang="fr-FR" sz="2400" dirty="0" smtClean="0"/>
              <a:t> / </a:t>
            </a:r>
            <a:r>
              <a:rPr lang="fr-FR" sz="2400" dirty="0" err="1" smtClean="0"/>
              <a:t>updatedb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/>
              <a:t>/</a:t>
            </a:r>
            <a:r>
              <a:rPr lang="fr-FR" sz="2400" dirty="0" err="1" smtClean="0"/>
              <a:t>usr</a:t>
            </a:r>
            <a:r>
              <a:rPr lang="fr-FR" sz="2400" dirty="0" smtClean="0"/>
              <a:t>/</a:t>
            </a:r>
            <a:r>
              <a:rPr lang="fr-FR" sz="2400" dirty="0" err="1" smtClean="0"/>
              <a:t>libexec</a:t>
            </a:r>
            <a:r>
              <a:rPr lang="fr-FR" sz="2400" dirty="0" smtClean="0"/>
              <a:t>/</a:t>
            </a:r>
            <a:r>
              <a:rPr lang="fr-FR" sz="2400" dirty="0" err="1" smtClean="0"/>
              <a:t>locate.updatedb</a:t>
            </a:r>
            <a:endParaRPr lang="fr-FR" sz="2400" dirty="0" smtClean="0"/>
          </a:p>
          <a:p>
            <a:r>
              <a:rPr lang="fr-FR" sz="2400" dirty="0" err="1" smtClean="0"/>
              <a:t>updatedb</a:t>
            </a:r>
            <a:r>
              <a:rPr lang="fr-FR" sz="2400" dirty="0" smtClean="0"/>
              <a:t>		force la mise à jour de la base de données</a:t>
            </a:r>
            <a:br>
              <a:rPr lang="fr-FR" sz="2400" dirty="0" smtClean="0"/>
            </a:br>
            <a:r>
              <a:rPr lang="fr-FR" sz="2400" dirty="0" smtClean="0"/>
              <a:t>			de </a:t>
            </a:r>
            <a:r>
              <a:rPr lang="fr-FR" sz="2400" dirty="0" err="1" smtClean="0"/>
              <a:t>locate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(le programme change de nom selon l’OS)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updatedb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libexec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locate.updatedb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79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6330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Liste rapide d’outils classiques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FR" dirty="0" smtClean="0"/>
              <a:t>Commandes/Outils de base :</a:t>
            </a:r>
          </a:p>
          <a:p>
            <a:pPr lvl="1"/>
            <a:r>
              <a:rPr lang="fr-FR" dirty="0" smtClean="0"/>
              <a:t>man, sh, </a:t>
            </a:r>
            <a:r>
              <a:rPr lang="fr-FR" dirty="0" err="1" smtClean="0"/>
              <a:t>bash</a:t>
            </a:r>
            <a:r>
              <a:rPr lang="fr-FR" dirty="0" smtClean="0"/>
              <a:t>, </a:t>
            </a:r>
            <a:r>
              <a:rPr lang="fr-FR" dirty="0" err="1" smtClean="0"/>
              <a:t>tcsh</a:t>
            </a:r>
            <a:r>
              <a:rPr lang="fr-FR" dirty="0" smtClean="0"/>
              <a:t>, exit, </a:t>
            </a:r>
            <a:r>
              <a:rPr lang="fr-FR" dirty="0" err="1" smtClean="0"/>
              <a:t>echo</a:t>
            </a:r>
            <a:endParaRPr lang="fr-FR" dirty="0" smtClean="0"/>
          </a:p>
          <a:p>
            <a:pPr lvl="1"/>
            <a:r>
              <a:rPr lang="fr-FR" dirty="0"/>
              <a:t>c</a:t>
            </a:r>
            <a:r>
              <a:rPr lang="fr-FR" dirty="0" smtClean="0"/>
              <a:t>d, </a:t>
            </a:r>
            <a:r>
              <a:rPr lang="fr-FR" dirty="0" err="1" smtClean="0"/>
              <a:t>ls</a:t>
            </a:r>
            <a:r>
              <a:rPr lang="fr-FR" dirty="0" smtClean="0"/>
              <a:t>, </a:t>
            </a:r>
            <a:r>
              <a:rPr lang="fr-FR" dirty="0" err="1" smtClean="0"/>
              <a:t>cp</a:t>
            </a:r>
            <a:r>
              <a:rPr lang="fr-FR" dirty="0" smtClean="0"/>
              <a:t>, mv, </a:t>
            </a:r>
            <a:r>
              <a:rPr lang="fr-FR" dirty="0" err="1" smtClean="0"/>
              <a:t>rm</a:t>
            </a:r>
            <a:r>
              <a:rPr lang="fr-FR" dirty="0" smtClean="0"/>
              <a:t>, </a:t>
            </a:r>
            <a:r>
              <a:rPr lang="fr-FR" dirty="0" err="1" smtClean="0"/>
              <a:t>mkdir</a:t>
            </a:r>
            <a:r>
              <a:rPr lang="fr-FR" dirty="0" smtClean="0"/>
              <a:t>, </a:t>
            </a:r>
            <a:r>
              <a:rPr lang="fr-FR" dirty="0" err="1" smtClean="0"/>
              <a:t>rmdir</a:t>
            </a:r>
            <a:endParaRPr lang="fr-FR" dirty="0" smtClean="0"/>
          </a:p>
          <a:p>
            <a:pPr lvl="1"/>
            <a:r>
              <a:rPr lang="fr-FR" dirty="0"/>
              <a:t>vi, </a:t>
            </a:r>
            <a:r>
              <a:rPr lang="fr-FR" dirty="0" err="1"/>
              <a:t>vim</a:t>
            </a:r>
            <a:r>
              <a:rPr lang="fr-FR" dirty="0"/>
              <a:t>, </a:t>
            </a:r>
            <a:r>
              <a:rPr lang="fr-FR" dirty="0" err="1"/>
              <a:t>emacs</a:t>
            </a:r>
            <a:r>
              <a:rPr lang="fr-FR" dirty="0"/>
              <a:t>, nano, </a:t>
            </a:r>
            <a:r>
              <a:rPr lang="fr-FR" dirty="0" err="1"/>
              <a:t>ed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Outils :</a:t>
            </a:r>
          </a:p>
          <a:p>
            <a:pPr lvl="1"/>
            <a:r>
              <a:rPr lang="fr-FR" dirty="0" err="1"/>
              <a:t>f</a:t>
            </a:r>
            <a:r>
              <a:rPr lang="fr-FR" dirty="0" err="1" smtClean="0"/>
              <a:t>ind</a:t>
            </a:r>
            <a:r>
              <a:rPr lang="fr-FR" dirty="0" smtClean="0"/>
              <a:t>, date, </a:t>
            </a:r>
          </a:p>
          <a:p>
            <a:pPr lvl="1"/>
            <a:r>
              <a:rPr lang="fr-FR" dirty="0" smtClean="0"/>
              <a:t>cat</a:t>
            </a:r>
            <a:r>
              <a:rPr lang="fr-FR" dirty="0"/>
              <a:t>, </a:t>
            </a:r>
            <a:r>
              <a:rPr lang="fr-FR" dirty="0" err="1"/>
              <a:t>cut</a:t>
            </a:r>
            <a:r>
              <a:rPr lang="fr-FR" dirty="0"/>
              <a:t>, </a:t>
            </a:r>
            <a:r>
              <a:rPr lang="fr-FR" dirty="0" err="1"/>
              <a:t>paste</a:t>
            </a:r>
            <a:r>
              <a:rPr lang="fr-FR" dirty="0"/>
              <a:t>, tr, tee, sort, </a:t>
            </a:r>
            <a:r>
              <a:rPr lang="fr-FR" dirty="0" err="1"/>
              <a:t>mktemp</a:t>
            </a:r>
            <a:r>
              <a:rPr lang="fr-FR" dirty="0"/>
              <a:t>, </a:t>
            </a:r>
            <a:r>
              <a:rPr lang="fr-FR" dirty="0" err="1"/>
              <a:t>basename</a:t>
            </a:r>
            <a:r>
              <a:rPr lang="fr-FR" dirty="0"/>
              <a:t>, …</a:t>
            </a:r>
          </a:p>
          <a:p>
            <a:pPr lvl="1"/>
            <a:r>
              <a:rPr lang="fr-FR" dirty="0" err="1"/>
              <a:t>diff</a:t>
            </a:r>
            <a:r>
              <a:rPr lang="fr-FR" dirty="0"/>
              <a:t>, </a:t>
            </a:r>
            <a:r>
              <a:rPr lang="fr-FR" dirty="0" err="1"/>
              <a:t>head</a:t>
            </a:r>
            <a:r>
              <a:rPr lang="fr-FR" dirty="0"/>
              <a:t>, </a:t>
            </a:r>
            <a:r>
              <a:rPr lang="fr-FR" dirty="0" err="1"/>
              <a:t>tail</a:t>
            </a:r>
            <a:r>
              <a:rPr lang="fr-FR" dirty="0"/>
              <a:t>, </a:t>
            </a:r>
            <a:r>
              <a:rPr lang="fr-FR" dirty="0" smtClean="0"/>
              <a:t>more, </a:t>
            </a:r>
            <a:r>
              <a:rPr lang="fr-FR" dirty="0" err="1" smtClean="0"/>
              <a:t>wc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Outils avancés :</a:t>
            </a:r>
          </a:p>
          <a:p>
            <a:pPr lvl="1"/>
            <a:r>
              <a:rPr lang="fr-FR" dirty="0" err="1" smtClean="0"/>
              <a:t>grep</a:t>
            </a:r>
            <a:r>
              <a:rPr lang="fr-FR" dirty="0" smtClean="0"/>
              <a:t>, </a:t>
            </a:r>
            <a:r>
              <a:rPr lang="fr-FR" dirty="0" err="1" smtClean="0"/>
              <a:t>expr</a:t>
            </a:r>
            <a:r>
              <a:rPr lang="fr-FR" dirty="0" smtClean="0"/>
              <a:t>, </a:t>
            </a:r>
            <a:r>
              <a:rPr lang="fr-FR" dirty="0" err="1" smtClean="0"/>
              <a:t>sed</a:t>
            </a:r>
            <a:r>
              <a:rPr lang="fr-FR" dirty="0" smtClean="0"/>
              <a:t>, </a:t>
            </a:r>
            <a:r>
              <a:rPr lang="fr-FR" dirty="0" err="1" smtClean="0"/>
              <a:t>awk</a:t>
            </a:r>
            <a:r>
              <a:rPr lang="fr-FR" dirty="0" smtClean="0"/>
              <a:t>, </a:t>
            </a:r>
            <a:r>
              <a:rPr lang="fr-FR" dirty="0" err="1"/>
              <a:t>ed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437883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ps</a:t>
            </a:r>
            <a:r>
              <a:rPr lang="fr-FR" sz="2400" dirty="0" smtClean="0"/>
              <a:t>		(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</a:t>
            </a:r>
            <a:r>
              <a:rPr lang="fr-FR" sz="2400" dirty="0" err="1" smtClean="0"/>
              <a:t>Status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Affiche l’état des processus en cours pour l’utilisateur courant</a:t>
            </a:r>
          </a:p>
          <a:p>
            <a:r>
              <a:rPr lang="fr-FR" sz="2400" dirty="0" smtClean="0"/>
              <a:t>Attention : les paramètres ne se passent pas toujours de la même manière selon l’UNIX utilisé</a:t>
            </a:r>
          </a:p>
          <a:p>
            <a:r>
              <a:rPr lang="fr-FR" sz="2000" dirty="0" smtClean="0"/>
              <a:t>Colonnes</a:t>
            </a:r>
            <a:r>
              <a:rPr lang="fr-FR" sz="2000" dirty="0"/>
              <a:t> </a:t>
            </a:r>
            <a:r>
              <a:rPr lang="fr-FR" sz="2000" dirty="0" smtClean="0"/>
              <a:t>classiques : PID, TTY, TIME, CMD</a:t>
            </a:r>
          </a:p>
          <a:p>
            <a:pPr lvl="1"/>
            <a:r>
              <a:rPr lang="fr-FR" sz="2000" dirty="0" smtClean="0"/>
              <a:t>PID : numéro du processus</a:t>
            </a:r>
          </a:p>
          <a:p>
            <a:pPr lvl="1"/>
            <a:r>
              <a:rPr lang="fr-FR" sz="2000" dirty="0" smtClean="0"/>
              <a:t>TTY : </a:t>
            </a:r>
            <a:r>
              <a:rPr lang="fr-FR" sz="2000" dirty="0" err="1" smtClean="0"/>
              <a:t>TeleTYpe</a:t>
            </a:r>
            <a:r>
              <a:rPr lang="fr-FR" sz="2000" dirty="0" smtClean="0"/>
              <a:t> / terminal auquel le processus est rattaché</a:t>
            </a:r>
          </a:p>
          <a:p>
            <a:pPr lvl="1"/>
            <a:r>
              <a:rPr lang="fr-FR" sz="2000" dirty="0" smtClean="0"/>
              <a:t>TIME : temps processeur consommé depuis le lancement (user + </a:t>
            </a:r>
            <a:r>
              <a:rPr lang="fr-FR" sz="2000" dirty="0" err="1" smtClean="0"/>
              <a:t>kernel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CMD : commande utilisée pour lancer le processus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897972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ps</a:t>
            </a:r>
            <a:r>
              <a:rPr lang="fr-FR" sz="2400" dirty="0" smtClean="0"/>
              <a:t>		(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</a:t>
            </a:r>
            <a:r>
              <a:rPr lang="fr-FR" sz="2400" dirty="0" err="1" smtClean="0"/>
              <a:t>Status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p</a:t>
            </a:r>
            <a:r>
              <a:rPr lang="fr-FR" sz="2400" dirty="0" err="1" smtClean="0"/>
              <a:t>s</a:t>
            </a:r>
            <a:r>
              <a:rPr lang="fr-FR" sz="2400" dirty="0" smtClean="0"/>
              <a:t> -a	affiche les processus de tous les utilisateurs</a:t>
            </a:r>
          </a:p>
          <a:p>
            <a:r>
              <a:rPr lang="fr-FR" sz="2400" dirty="0" err="1" smtClean="0"/>
              <a:t>ps</a:t>
            </a:r>
            <a:r>
              <a:rPr lang="fr-FR" sz="2400" dirty="0" smtClean="0"/>
              <a:t> -u	affiche des informations supplémentaires</a:t>
            </a:r>
            <a:br>
              <a:rPr lang="fr-FR" sz="2400" dirty="0" smtClean="0"/>
            </a:br>
            <a:r>
              <a:rPr lang="fr-FR" sz="2400" dirty="0" smtClean="0"/>
              <a:t>		OU affiche les processus d’un utilisateur précis</a:t>
            </a:r>
          </a:p>
          <a:p>
            <a:r>
              <a:rPr lang="fr-FR" sz="2400" dirty="0" err="1" smtClean="0"/>
              <a:t>ps</a:t>
            </a:r>
            <a:r>
              <a:rPr lang="fr-FR" sz="2400" dirty="0" smtClean="0"/>
              <a:t> -x	affiche les processus qui ne sont pas rattachés à</a:t>
            </a:r>
            <a:br>
              <a:rPr lang="fr-FR" sz="2400" dirty="0" smtClean="0"/>
            </a:br>
            <a:r>
              <a:rPr lang="fr-FR" sz="2400" dirty="0" smtClean="0"/>
              <a:t>		un terminal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auuser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-aux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aux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272203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ps</a:t>
            </a:r>
            <a:r>
              <a:rPr lang="fr-FR" sz="2400" dirty="0" smtClean="0"/>
              <a:t>		(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</a:t>
            </a:r>
            <a:r>
              <a:rPr lang="fr-FR" sz="2400" dirty="0" err="1" smtClean="0"/>
              <a:t>Status</a:t>
            </a:r>
            <a:r>
              <a:rPr lang="fr-FR" sz="2400" dirty="0" smtClean="0"/>
              <a:t>)	SUS &amp; POSIX options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ps</a:t>
            </a:r>
            <a:r>
              <a:rPr lang="fr-FR" sz="2400" dirty="0"/>
              <a:t> </a:t>
            </a:r>
            <a:r>
              <a:rPr lang="fr-FR" sz="2400" dirty="0" smtClean="0"/>
              <a:t>-e</a:t>
            </a:r>
            <a:r>
              <a:rPr lang="fr-FR" sz="2400" dirty="0"/>
              <a:t>	affiche tous les </a:t>
            </a:r>
            <a:r>
              <a:rPr lang="fr-FR" sz="2400" dirty="0" smtClean="0"/>
              <a:t>processus</a:t>
            </a:r>
          </a:p>
          <a:p>
            <a:r>
              <a:rPr lang="fr-FR" sz="2400" dirty="0" err="1" smtClean="0"/>
              <a:t>ps</a:t>
            </a:r>
            <a:r>
              <a:rPr lang="fr-FR" sz="2400" dirty="0" smtClean="0"/>
              <a:t> -u	affiche les processus d’un utilisateur précis</a:t>
            </a:r>
          </a:p>
          <a:p>
            <a:r>
              <a:rPr lang="fr-FR" sz="2400" dirty="0" err="1" smtClean="0"/>
              <a:t>ps</a:t>
            </a:r>
            <a:r>
              <a:rPr lang="fr-FR" sz="2400" dirty="0" smtClean="0"/>
              <a:t> -f		affiche plus d’informations sur les processus</a:t>
            </a:r>
          </a:p>
          <a:p>
            <a:r>
              <a:rPr lang="fr-FR" sz="2400" dirty="0" err="1" smtClean="0"/>
              <a:t>ps</a:t>
            </a:r>
            <a:r>
              <a:rPr lang="fr-FR" sz="2400" dirty="0" smtClean="0"/>
              <a:t> -l		affiche encore plus d’informations</a:t>
            </a:r>
          </a:p>
          <a:p>
            <a:endParaRPr lang="fr-FR" sz="2400" dirty="0" smtClean="0"/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ef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-el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-eu user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145634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ps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ps</a:t>
            </a:r>
            <a:r>
              <a:rPr lang="fr-FR" sz="2400" dirty="0" smtClean="0"/>
              <a:t>		(</a:t>
            </a:r>
            <a:r>
              <a:rPr lang="fr-FR" sz="2400" dirty="0" err="1" smtClean="0"/>
              <a:t>Process</a:t>
            </a:r>
            <a:r>
              <a:rPr lang="fr-FR" sz="2400" dirty="0" smtClean="0"/>
              <a:t> </a:t>
            </a:r>
            <a:r>
              <a:rPr lang="fr-FR" sz="2400" dirty="0" err="1" smtClean="0"/>
              <a:t>Status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Quelques infos sur les colonnes :</a:t>
            </a:r>
          </a:p>
          <a:p>
            <a:pPr lvl="1"/>
            <a:r>
              <a:rPr lang="fr-FR" sz="2000" dirty="0" smtClean="0"/>
              <a:t>State : Running, </a:t>
            </a:r>
            <a:r>
              <a:rPr lang="fr-FR" sz="2000" dirty="0" err="1" smtClean="0"/>
              <a:t>Sleep</a:t>
            </a:r>
            <a:r>
              <a:rPr lang="fr-FR" sz="2000" dirty="0" smtClean="0"/>
              <a:t>, </a:t>
            </a:r>
            <a:r>
              <a:rPr lang="fr-FR" sz="2000" dirty="0" err="1" smtClean="0"/>
              <a:t>Idle</a:t>
            </a:r>
            <a:r>
              <a:rPr lang="fr-FR" sz="2000" dirty="0" smtClean="0"/>
              <a:t>, Disk </a:t>
            </a:r>
            <a:r>
              <a:rPr lang="fr-FR" sz="2000" dirty="0" err="1" smtClean="0"/>
              <a:t>wait</a:t>
            </a:r>
            <a:r>
              <a:rPr lang="fr-FR" sz="2000" dirty="0" smtClean="0"/>
              <a:t>, Lock </a:t>
            </a:r>
            <a:r>
              <a:rPr lang="fr-FR" sz="2000" dirty="0" err="1" smtClean="0"/>
              <a:t>waiting</a:t>
            </a:r>
            <a:r>
              <a:rPr lang="fr-FR" sz="2000" dirty="0" smtClean="0"/>
              <a:t>, </a:t>
            </a:r>
            <a:r>
              <a:rPr lang="fr-FR" sz="2000" dirty="0" err="1" smtClean="0"/>
              <a:t>sTopped</a:t>
            </a:r>
            <a:r>
              <a:rPr lang="fr-FR" sz="2000" dirty="0" smtClean="0"/>
              <a:t>, Zombie</a:t>
            </a:r>
          </a:p>
          <a:p>
            <a:pPr lvl="1"/>
            <a:r>
              <a:rPr lang="fr-FR" sz="2000" dirty="0" smtClean="0"/>
              <a:t>PRI : priorité (voire </a:t>
            </a:r>
            <a:r>
              <a:rPr lang="fr-FR" sz="2000" dirty="0" err="1" smtClean="0"/>
              <a:t>nice</a:t>
            </a:r>
            <a:r>
              <a:rPr lang="fr-FR" sz="2000" dirty="0"/>
              <a:t> </a:t>
            </a:r>
            <a:r>
              <a:rPr lang="fr-FR" sz="2000" dirty="0" smtClean="0"/>
              <a:t>&amp; </a:t>
            </a:r>
            <a:r>
              <a:rPr lang="fr-FR" sz="2000" dirty="0" err="1" smtClean="0"/>
              <a:t>renice</a:t>
            </a:r>
            <a:r>
              <a:rPr lang="fr-FR" sz="2000" dirty="0" smtClean="0"/>
              <a:t>)</a:t>
            </a:r>
          </a:p>
          <a:p>
            <a:pPr lvl="1"/>
            <a:r>
              <a:rPr lang="fr-FR" sz="2000" dirty="0" smtClean="0"/>
              <a:t>PGID : </a:t>
            </a:r>
            <a:r>
              <a:rPr lang="fr-FR" sz="2000" dirty="0" err="1" smtClean="0"/>
              <a:t>process</a:t>
            </a:r>
            <a:r>
              <a:rPr lang="fr-FR" sz="2000" dirty="0" smtClean="0"/>
              <a:t> group id, id du groupe de processus (ex : un enchaînement de commandes va créer un groupe à partir du 1</a:t>
            </a:r>
            <a:r>
              <a:rPr lang="fr-FR" sz="2000" baseline="30000" dirty="0" smtClean="0"/>
              <a:t>èr</a:t>
            </a:r>
            <a:r>
              <a:rPr lang="fr-FR" sz="2000" dirty="0" smtClean="0"/>
              <a:t> programme, le PGID sera le PID de ce programme)</a:t>
            </a:r>
          </a:p>
          <a:p>
            <a:pPr lvl="1"/>
            <a:r>
              <a:rPr lang="fr-FR" sz="2000" dirty="0" smtClean="0"/>
              <a:t>SID : session id, le PID du programme qui a ouvert une session (le </a:t>
            </a:r>
            <a:r>
              <a:rPr lang="fr-FR" sz="2000" dirty="0" err="1" smtClean="0"/>
              <a:t>shell</a:t>
            </a:r>
            <a:r>
              <a:rPr lang="fr-FR" sz="2000" dirty="0" smtClean="0"/>
              <a:t> en général)</a:t>
            </a:r>
          </a:p>
          <a:p>
            <a:pPr lvl="1"/>
            <a:r>
              <a:rPr lang="fr-FR" sz="2000" dirty="0" smtClean="0"/>
              <a:t>EUID : effective UID, l’UID utilisé par le processus pour accéder au système de fichier (EUID, EGID)</a:t>
            </a:r>
          </a:p>
          <a:p>
            <a:pPr lvl="1"/>
            <a:r>
              <a:rPr lang="fr-FR" sz="2000" dirty="0" smtClean="0"/>
              <a:t>RUID : real UID, l’UID utilisé par le processus pour émettre des signaux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6508187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kill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kill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Envoie un signal à un processus (PID)</a:t>
            </a:r>
          </a:p>
          <a:p>
            <a:r>
              <a:rPr lang="fr-FR" sz="2400" dirty="0" smtClean="0"/>
              <a:t>Certains signaux sont rattrapables, et d’autres non</a:t>
            </a:r>
          </a:p>
          <a:p>
            <a:r>
              <a:rPr lang="fr-FR" sz="2400" dirty="0" smtClean="0"/>
              <a:t>Permet de tuer, stopper, reprendre le processus en cours</a:t>
            </a:r>
          </a:p>
          <a:p>
            <a:r>
              <a:rPr lang="fr-FR" sz="2400" dirty="0" smtClean="0"/>
              <a:t>…ou juste d’envoyer un signal qui sera traité de façon particulière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-9 1010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-s SIGKILL 1010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0305062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kill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kill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 smtClean="0"/>
              <a:t>kill</a:t>
            </a:r>
            <a:r>
              <a:rPr lang="fr-FR" sz="2400" dirty="0" smtClean="0"/>
              <a:t> -l		affiche les noms et numéros des signaux</a:t>
            </a:r>
          </a:p>
          <a:p>
            <a:r>
              <a:rPr lang="fr-FR" sz="2400" dirty="0" err="1"/>
              <a:t>k</a:t>
            </a:r>
            <a:r>
              <a:rPr lang="fr-FR" sz="2400" dirty="0" err="1" smtClean="0"/>
              <a:t>ill</a:t>
            </a:r>
            <a:r>
              <a:rPr lang="fr-FR" sz="2400" dirty="0" smtClean="0"/>
              <a:t> -l </a:t>
            </a:r>
            <a:r>
              <a:rPr lang="fr-FR" sz="2400" i="1" dirty="0" smtClean="0"/>
              <a:t>NUM</a:t>
            </a:r>
            <a:r>
              <a:rPr lang="fr-FR" sz="2400" dirty="0" smtClean="0"/>
              <a:t>		affiche le nom du signal numéro </a:t>
            </a:r>
            <a:r>
              <a:rPr lang="fr-FR" sz="2400" i="1" dirty="0" smtClean="0"/>
              <a:t>NUM</a:t>
            </a:r>
          </a:p>
          <a:p>
            <a:r>
              <a:rPr lang="fr-FR" sz="2400" dirty="0" err="1" smtClean="0"/>
              <a:t>kill</a:t>
            </a:r>
            <a:r>
              <a:rPr lang="fr-FR" sz="2400" dirty="0" smtClean="0"/>
              <a:t> -s </a:t>
            </a:r>
            <a:r>
              <a:rPr lang="fr-FR" sz="2400" i="1" dirty="0" smtClean="0"/>
              <a:t>NAME</a:t>
            </a:r>
            <a:r>
              <a:rPr lang="fr-FR" sz="2400" dirty="0" smtClean="0"/>
              <a:t>		envoie le signal </a:t>
            </a:r>
            <a:r>
              <a:rPr lang="fr-FR" sz="2400" i="1" dirty="0" smtClean="0"/>
              <a:t>NAME</a:t>
            </a:r>
            <a:r>
              <a:rPr lang="fr-FR" sz="2400" dirty="0" smtClean="0"/>
              <a:t> (nom complet)</a:t>
            </a:r>
          </a:p>
          <a:p>
            <a:r>
              <a:rPr lang="fr-FR" sz="2400" dirty="0" smtClean="0"/>
              <a:t>Si -1 est utilisé à la place d’un PID, cela envoie à tous les processus de l’utilisateur courant</a:t>
            </a:r>
          </a:p>
          <a:p>
            <a:pPr lvl="1"/>
            <a:r>
              <a:rPr lang="fr-FR" sz="2000" dirty="0" smtClean="0"/>
              <a:t>Attention en </a:t>
            </a:r>
            <a:r>
              <a:rPr lang="fr-FR" sz="2000" dirty="0" err="1" smtClean="0"/>
              <a:t>root</a:t>
            </a:r>
            <a:r>
              <a:rPr lang="fr-FR" sz="2000" dirty="0" smtClean="0"/>
              <a:t>… -1 fait rebooter/éteindre la machine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-l 30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kill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-9 -1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4196034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kill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kill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Signaux impossibles à rattraper :</a:t>
            </a:r>
          </a:p>
          <a:p>
            <a:pPr lvl="1"/>
            <a:r>
              <a:rPr lang="fr-FR" sz="2000" dirty="0" smtClean="0"/>
              <a:t>SIGKILL (9) : tuer/terminer le processus immédiatement</a:t>
            </a:r>
          </a:p>
          <a:p>
            <a:pPr lvl="1"/>
            <a:r>
              <a:rPr lang="fr-FR" sz="2000" dirty="0" smtClean="0"/>
              <a:t>SIGSTOP(17) : stopper immédiatement le processus</a:t>
            </a:r>
          </a:p>
          <a:p>
            <a:endParaRPr lang="fr-FR" sz="2400" dirty="0" smtClean="0"/>
          </a:p>
          <a:p>
            <a:r>
              <a:rPr lang="fr-FR" sz="2400" dirty="0" smtClean="0"/>
              <a:t>Pour relancer un processus stoppé, utiliser le signal :</a:t>
            </a:r>
          </a:p>
          <a:p>
            <a:pPr lvl="1"/>
            <a:r>
              <a:rPr lang="fr-FR" sz="2000" dirty="0" smtClean="0"/>
              <a:t>SIGCONT (19) : Continue</a:t>
            </a:r>
          </a:p>
          <a:p>
            <a:endParaRPr lang="fr-FR" sz="2400" dirty="0" smtClean="0"/>
          </a:p>
          <a:p>
            <a:r>
              <a:rPr lang="fr-FR" sz="2400" dirty="0" smtClean="0"/>
              <a:t>Signaux dont l’usage est à définir dans le code source soi-même :</a:t>
            </a:r>
          </a:p>
          <a:p>
            <a:pPr lvl="1"/>
            <a:r>
              <a:rPr lang="fr-FR" sz="2000" dirty="0" smtClean="0"/>
              <a:t>SIGUSR1(30), SIGUSR2(31)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4948147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nice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Lance un programme avec une priorité précise dans le </a:t>
            </a:r>
            <a:r>
              <a:rPr lang="fr-FR" sz="2400" dirty="0" err="1" smtClean="0"/>
              <a:t>scheduler</a:t>
            </a:r>
            <a:endParaRPr lang="fr-FR" sz="2400" dirty="0" smtClean="0"/>
          </a:p>
          <a:p>
            <a:pPr lvl="1"/>
            <a:r>
              <a:rPr lang="fr-FR" sz="2000" dirty="0" smtClean="0"/>
              <a:t>Utile si le CPU est surchargé</a:t>
            </a:r>
          </a:p>
          <a:p>
            <a:r>
              <a:rPr lang="fr-FR" sz="2400" dirty="0" smtClean="0"/>
              <a:t>Plus la valeur est faible, plus le processus est prioritaire</a:t>
            </a:r>
          </a:p>
          <a:p>
            <a:pPr lvl="1"/>
            <a:r>
              <a:rPr lang="fr-FR" sz="2000" dirty="0" smtClean="0"/>
              <a:t>Seul </a:t>
            </a:r>
            <a:r>
              <a:rPr lang="fr-FR" sz="2000" dirty="0" err="1" smtClean="0"/>
              <a:t>root</a:t>
            </a:r>
            <a:r>
              <a:rPr lang="fr-FR" sz="2000" dirty="0" smtClean="0"/>
              <a:t> peut mettre une priorité négative</a:t>
            </a:r>
          </a:p>
          <a:p>
            <a:r>
              <a:rPr lang="fr-FR" sz="2400" dirty="0" smtClean="0"/>
              <a:t>Incrémente la priorité par l’argument donné (par défaut : 10)</a:t>
            </a:r>
          </a:p>
          <a:p>
            <a:pPr lvl="1"/>
            <a:r>
              <a:rPr lang="fr-FR" sz="2000" dirty="0" smtClean="0"/>
              <a:t>Un programme lancé sans </a:t>
            </a:r>
            <a:r>
              <a:rPr lang="fr-FR" sz="2000" dirty="0" err="1" smtClean="0"/>
              <a:t>nice</a:t>
            </a:r>
            <a:r>
              <a:rPr lang="fr-FR" sz="2000" dirty="0" smtClean="0"/>
              <a:t> a une priorité de 0</a:t>
            </a:r>
          </a:p>
          <a:p>
            <a:pPr marL="0" indent="0">
              <a:buNone/>
            </a:pPr>
            <a:endParaRPr lang="fr-FR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date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10 date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-5 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40089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renice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renice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Modifie la priorité d’un processus dans le </a:t>
            </a:r>
            <a:r>
              <a:rPr lang="fr-FR" sz="2400" dirty="0" err="1" smtClean="0"/>
              <a:t>scheduler</a:t>
            </a:r>
            <a:endParaRPr lang="fr-FR" sz="2400" dirty="0" smtClean="0"/>
          </a:p>
          <a:p>
            <a:r>
              <a:rPr lang="fr-FR" sz="2400" dirty="0" smtClean="0"/>
              <a:t>Plus la valeur est faible, plus le processus est prioritaire</a:t>
            </a:r>
          </a:p>
          <a:p>
            <a:pPr lvl="1"/>
            <a:r>
              <a:rPr lang="fr-FR" sz="2000" dirty="0" smtClean="0"/>
              <a:t>Seul </a:t>
            </a:r>
            <a:r>
              <a:rPr lang="fr-FR" sz="2000" dirty="0" err="1" smtClean="0"/>
              <a:t>root</a:t>
            </a:r>
            <a:r>
              <a:rPr lang="fr-FR" sz="2000" dirty="0" smtClean="0"/>
              <a:t> peut mettre une priorité négative</a:t>
            </a:r>
          </a:p>
          <a:p>
            <a:r>
              <a:rPr lang="fr-FR" sz="2400" dirty="0" smtClean="0"/>
              <a:t>Incrémente la priorité par l’argument donné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10 4322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35485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renice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renice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err="1"/>
              <a:t>renice</a:t>
            </a:r>
            <a:r>
              <a:rPr lang="fr-FR" sz="2400" dirty="0"/>
              <a:t> </a:t>
            </a:r>
            <a:r>
              <a:rPr lang="fr-FR" sz="2400" dirty="0" smtClean="0"/>
              <a:t>-p</a:t>
            </a:r>
            <a:r>
              <a:rPr lang="fr-FR" sz="2400" dirty="0"/>
              <a:t>	modifie un processus PID (défaut</a:t>
            </a:r>
            <a:r>
              <a:rPr lang="fr-FR" sz="2400" dirty="0" smtClean="0"/>
              <a:t>)</a:t>
            </a:r>
          </a:p>
          <a:p>
            <a:r>
              <a:rPr lang="fr-FR" sz="2400" dirty="0" err="1" smtClean="0"/>
              <a:t>renice</a:t>
            </a:r>
            <a:r>
              <a:rPr lang="fr-FR" sz="2400" dirty="0" smtClean="0"/>
              <a:t> -g	modifie un groupe de processus PGID</a:t>
            </a:r>
          </a:p>
          <a:p>
            <a:r>
              <a:rPr lang="fr-FR" sz="2400" dirty="0" err="1" smtClean="0"/>
              <a:t>renice</a:t>
            </a:r>
            <a:r>
              <a:rPr lang="fr-FR" sz="2400" dirty="0" smtClean="0"/>
              <a:t> -u	modifie les processus d’un utilisateur précis (UID)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-n 10 4322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-g -n 30 610</a:t>
            </a:r>
          </a:p>
          <a:p>
            <a:pPr marL="0" indent="0">
              <a:buNone/>
            </a:pP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enice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-u -n 15 1003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89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255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Références Bibliographiques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FreeBSD </a:t>
            </a:r>
            <a:r>
              <a:rPr lang="fr-FR" dirty="0" err="1" smtClean="0"/>
              <a:t>Handbook</a:t>
            </a:r>
            <a:endParaRPr lang="fr-FR" dirty="0"/>
          </a:p>
          <a:p>
            <a:endParaRPr lang="fr-FR" dirty="0" smtClean="0"/>
          </a:p>
          <a:p>
            <a:r>
              <a:rPr lang="fr-FR" dirty="0" smtClean="0"/>
              <a:t>Linux </a:t>
            </a:r>
            <a:r>
              <a:rPr lang="fr-FR" dirty="0"/>
              <a:t>Man </a:t>
            </a:r>
            <a:r>
              <a:rPr lang="fr-FR" dirty="0" smtClean="0"/>
              <a:t>Pages</a:t>
            </a:r>
          </a:p>
          <a:p>
            <a:endParaRPr lang="fr-FR" dirty="0"/>
          </a:p>
          <a:p>
            <a:r>
              <a:rPr lang="fr-FR" dirty="0" smtClean="0"/>
              <a:t>The </a:t>
            </a:r>
            <a:r>
              <a:rPr lang="fr-FR" dirty="0"/>
              <a:t>Open Group</a:t>
            </a:r>
            <a:br>
              <a:rPr lang="fr-FR" dirty="0"/>
            </a:br>
            <a:r>
              <a:rPr lang="fr-FR" dirty="0"/>
              <a:t>Single UNIX </a:t>
            </a:r>
            <a:r>
              <a:rPr lang="fr-FR" dirty="0" err="1"/>
              <a:t>Specification</a:t>
            </a:r>
            <a:r>
              <a:rPr lang="fr-FR" dirty="0"/>
              <a:t> / </a:t>
            </a:r>
            <a:r>
              <a:rPr lang="fr-FR" dirty="0" smtClean="0"/>
              <a:t>SUSv4</a:t>
            </a:r>
            <a:endParaRPr lang="fr-FR" sz="17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788066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nohup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nohup</a:t>
            </a:r>
            <a:r>
              <a:rPr lang="fr-FR" sz="2400" dirty="0" smtClean="0"/>
              <a:t>		(No </a:t>
            </a:r>
            <a:r>
              <a:rPr lang="fr-FR" sz="2400" dirty="0" err="1" smtClean="0"/>
              <a:t>Hangup</a:t>
            </a:r>
            <a:r>
              <a:rPr lang="fr-FR" sz="2400" dirty="0" smtClean="0"/>
              <a:t>)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Ne tue pas une tâche qui fonctionne, même si le login </a:t>
            </a:r>
            <a:r>
              <a:rPr lang="fr-FR" sz="2400" dirty="0" err="1" smtClean="0"/>
              <a:t>shell</a:t>
            </a:r>
            <a:r>
              <a:rPr lang="fr-FR" sz="2400" dirty="0" smtClean="0"/>
              <a:t> est fermé</a:t>
            </a:r>
          </a:p>
          <a:p>
            <a:pPr lvl="1"/>
            <a:r>
              <a:rPr lang="fr-FR" sz="2000" dirty="0" smtClean="0"/>
              <a:t>Utile si un gros job doit être lancé et qu’il prendra beaucoup de temps</a:t>
            </a:r>
          </a:p>
          <a:p>
            <a:r>
              <a:rPr lang="fr-FR" sz="2400" dirty="0" smtClean="0"/>
              <a:t>En pratique :rend la commande immune au signal SIGHUP</a:t>
            </a:r>
            <a:br>
              <a:rPr lang="fr-FR" sz="2400" dirty="0" smtClean="0"/>
            </a:br>
            <a:r>
              <a:rPr lang="fr-FR" sz="2400" dirty="0" smtClean="0"/>
              <a:t>(signal qui est transmis lorsque l’on se </a:t>
            </a:r>
            <a:r>
              <a:rPr lang="fr-FR" sz="2400" dirty="0" err="1" smtClean="0"/>
              <a:t>logout</a:t>
            </a:r>
            <a:r>
              <a:rPr lang="fr-FR" sz="2400" dirty="0"/>
              <a:t> </a:t>
            </a:r>
            <a:r>
              <a:rPr lang="fr-FR" sz="2400" dirty="0" smtClean="0"/>
              <a:t>ou que l’on ferme le terminal hébergeant la tâche)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nohup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784959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sleep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err="1" smtClean="0"/>
              <a:t>sleep</a:t>
            </a:r>
            <a:endParaRPr lang="fr-FR" sz="2400" dirty="0" smtClean="0"/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Attend un certain temps avant de reprendre l’exécution</a:t>
            </a:r>
          </a:p>
          <a:p>
            <a:endParaRPr lang="fr-FR" sz="2400" dirty="0"/>
          </a:p>
          <a:p>
            <a:r>
              <a:rPr lang="fr-FR" sz="2400" dirty="0" smtClean="0"/>
              <a:t>Décompte en secondes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</a:t>
            </a:r>
          </a:p>
          <a:p>
            <a:pPr marL="0" indent="0">
              <a:buNone/>
            </a:pP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94887331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time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Mesure le temps d’exécution d’une commande</a:t>
            </a:r>
          </a:p>
          <a:p>
            <a:r>
              <a:rPr lang="fr-FR" sz="2400" dirty="0" smtClean="0"/>
              <a:t>Le temps est écrit sur STDERR, pas STDOUT</a:t>
            </a:r>
          </a:p>
          <a:p>
            <a:endParaRPr lang="fr-FR" sz="2400" dirty="0"/>
          </a:p>
          <a:p>
            <a:r>
              <a:rPr lang="fr-FR" sz="2400" dirty="0" smtClean="0"/>
              <a:t>Real : temps total réel d’exécution</a:t>
            </a:r>
          </a:p>
          <a:p>
            <a:r>
              <a:rPr lang="fr-FR" sz="2400" dirty="0" smtClean="0"/>
              <a:t>User : temps CPU consommé en </a:t>
            </a:r>
            <a:r>
              <a:rPr lang="fr-FR" sz="2400" dirty="0" err="1" smtClean="0"/>
              <a:t>userland</a:t>
            </a:r>
            <a:endParaRPr lang="fr-FR" sz="2400" dirty="0" smtClean="0"/>
          </a:p>
          <a:p>
            <a:r>
              <a:rPr lang="fr-FR" sz="2400" dirty="0" smtClean="0"/>
              <a:t>Sys : temps CPU système consommé (en </a:t>
            </a:r>
            <a:r>
              <a:rPr lang="fr-FR" sz="2400" dirty="0" err="1" smtClean="0"/>
              <a:t>kernelland</a:t>
            </a:r>
            <a:r>
              <a:rPr lang="fr-FR" sz="2400" dirty="0" smtClean="0"/>
              <a:t>)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9093845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time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time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time	 -p	écrit le temps dans un format précis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time -p 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511080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date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Affiche ou met à jour l’heure</a:t>
            </a: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085946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date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date	 -u	affiche l’heure universelle (UTC+0/GMT+0)</a:t>
            </a:r>
          </a:p>
          <a:p>
            <a:r>
              <a:rPr lang="fr-FR" sz="2400" dirty="0" smtClean="0"/>
              <a:t>date +FORMAT	affiche l’heure dans le format voulu :</a:t>
            </a:r>
            <a:br>
              <a:rPr lang="fr-FR" sz="2400" dirty="0" smtClean="0"/>
            </a:br>
            <a:r>
              <a:rPr lang="fr-FR" sz="2400" dirty="0" smtClean="0"/>
              <a:t>			%Y	année (entière)</a:t>
            </a:r>
            <a:br>
              <a:rPr lang="fr-FR" sz="2400" dirty="0" smtClean="0"/>
            </a:br>
            <a:r>
              <a:rPr lang="fr-FR" sz="2400" dirty="0" smtClean="0"/>
              <a:t>			%y	année (dizaine et unité)</a:t>
            </a:r>
            <a:br>
              <a:rPr lang="fr-FR" sz="2400" dirty="0" smtClean="0"/>
            </a:br>
            <a:r>
              <a:rPr lang="fr-FR" sz="2400" dirty="0" smtClean="0"/>
              <a:t>			%m	mois (1 - 12)</a:t>
            </a:r>
            <a:br>
              <a:rPr lang="fr-FR" sz="2400" dirty="0" smtClean="0"/>
            </a:br>
            <a:r>
              <a:rPr lang="fr-FR" sz="2400" dirty="0" smtClean="0"/>
              <a:t>			%d	jour du mois (1 - 31)</a:t>
            </a:r>
            <a:br>
              <a:rPr lang="fr-FR" sz="2400" dirty="0" smtClean="0"/>
            </a:br>
            <a:r>
              <a:rPr lang="fr-FR" sz="2400" dirty="0" smtClean="0"/>
              <a:t>			%H	heure (24h)</a:t>
            </a:r>
            <a:br>
              <a:rPr lang="fr-FR" sz="2400" dirty="0" smtClean="0"/>
            </a:br>
            <a:r>
              <a:rPr lang="fr-FR" sz="2400" dirty="0" smtClean="0"/>
              <a:t>			%M	minute</a:t>
            </a:r>
            <a:br>
              <a:rPr lang="fr-FR" sz="2400" dirty="0" smtClean="0"/>
            </a:br>
            <a:r>
              <a:rPr lang="fr-FR" sz="2400" dirty="0" smtClean="0"/>
              <a:t>			%S	seconde</a:t>
            </a:r>
            <a:endParaRPr lang="fr-FR" sz="1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9532680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date</a:t>
            </a:r>
          </a:p>
          <a:p>
            <a:pPr marL="0" indent="0">
              <a:buNone/>
            </a:pPr>
            <a:endParaRPr lang="fr-FR" sz="2400" dirty="0"/>
          </a:p>
          <a:p>
            <a:r>
              <a:rPr lang="fr-FR" sz="2400" dirty="0" smtClean="0"/>
              <a:t>date +FORMAT	affiche l’heure dans le format voulu :</a:t>
            </a:r>
            <a:br>
              <a:rPr lang="fr-FR" sz="2400" dirty="0" smtClean="0"/>
            </a:br>
            <a:r>
              <a:rPr lang="fr-FR" sz="2400" dirty="0" smtClean="0"/>
              <a:t>			%j	jour dans l’année (1 - 366)</a:t>
            </a:r>
            <a:br>
              <a:rPr lang="fr-FR" sz="2400" dirty="0" smtClean="0"/>
            </a:br>
            <a:r>
              <a:rPr lang="fr-FR" sz="2400" dirty="0"/>
              <a:t>			%W	numéro de semaine (0 </a:t>
            </a:r>
            <a:r>
              <a:rPr lang="fr-FR" sz="2400" dirty="0" smtClean="0"/>
              <a:t>- </a:t>
            </a:r>
            <a:r>
              <a:rPr lang="fr-FR" sz="2400" dirty="0"/>
              <a:t>53)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/>
              <a:t>			%u	</a:t>
            </a:r>
            <a:r>
              <a:rPr lang="fr-FR" sz="2400" dirty="0" err="1"/>
              <a:t>num</a:t>
            </a:r>
            <a:r>
              <a:rPr lang="fr-FR" sz="2400" dirty="0"/>
              <a:t> du jour de la semaine (1 </a:t>
            </a:r>
            <a:r>
              <a:rPr lang="fr-FR" sz="2400" dirty="0" smtClean="0"/>
              <a:t>- </a:t>
            </a:r>
            <a:r>
              <a:rPr lang="fr-FR" sz="2400" dirty="0"/>
              <a:t>7)</a:t>
            </a: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%B	nom du mois</a:t>
            </a:r>
            <a:br>
              <a:rPr lang="fr-FR" sz="2400" dirty="0" smtClean="0"/>
            </a:br>
            <a:r>
              <a:rPr lang="fr-FR" sz="2400" dirty="0" smtClean="0"/>
              <a:t>			%A	nom du jour de la semaine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			%t	tabulation</a:t>
            </a:r>
            <a:br>
              <a:rPr lang="fr-FR" sz="2400" dirty="0" smtClean="0"/>
            </a:br>
            <a:r>
              <a:rPr lang="fr-FR" sz="2400" dirty="0" smtClean="0"/>
              <a:t>			%n	nouvelle ligne</a:t>
            </a:r>
            <a:br>
              <a:rPr lang="fr-FR" sz="2400" dirty="0" smtClean="0"/>
            </a:br>
            <a:r>
              <a:rPr lang="fr-FR" sz="2400" dirty="0" smtClean="0"/>
              <a:t>			%%	symbole %</a:t>
            </a:r>
            <a:endParaRPr lang="fr-FR" sz="16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043165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date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-u</a:t>
            </a:r>
          </a:p>
          <a:p>
            <a:pPr marL="0" indent="0">
              <a:buNone/>
            </a:pP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+%Y-%m-%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d%t%Hh%Mm%Ss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 +%Y-%m-%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d--%H:%M:%S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 +%Y-%m-%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d%t%Hh%Mm%Ss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date +%Y-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%W-%u--%j</a:t>
            </a: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3588320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Autofit/>
          </a:bodyPr>
          <a:lstStyle/>
          <a:p>
            <a:r>
              <a:rPr lang="fr-FR" sz="2400" dirty="0" smtClean="0"/>
              <a:t>date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cs typeface="Courier New" panose="02070309020205020404" pitchFamily="49" charset="0"/>
              </a:rPr>
              <a:t>Sur UNIX, le temps est calculé en secondes depuis « l’</a:t>
            </a:r>
            <a:r>
              <a:rPr lang="fr-FR" sz="2400" dirty="0" err="1" smtClean="0">
                <a:cs typeface="Courier New" panose="02070309020205020404" pitchFamily="49" charset="0"/>
              </a:rPr>
              <a:t>Epoch</a:t>
            </a:r>
            <a:r>
              <a:rPr lang="fr-FR" sz="2400" dirty="0" smtClean="0">
                <a:cs typeface="Courier New" panose="02070309020205020404" pitchFamily="49" charset="0"/>
              </a:rPr>
              <a:t> », c’est-à-dire le 1</a:t>
            </a:r>
            <a:r>
              <a:rPr lang="fr-FR" sz="2400" baseline="30000" dirty="0" smtClean="0">
                <a:cs typeface="Courier New" panose="02070309020205020404" pitchFamily="49" charset="0"/>
              </a:rPr>
              <a:t>er</a:t>
            </a:r>
            <a:r>
              <a:rPr lang="fr-FR" sz="2400" dirty="0" smtClean="0">
                <a:cs typeface="Courier New" panose="02070309020205020404" pitchFamily="49" charset="0"/>
              </a:rPr>
              <a:t> janvier 1970 à 00h00:00</a:t>
            </a:r>
          </a:p>
          <a:p>
            <a:r>
              <a:rPr lang="fr-FR" sz="2400" dirty="0" smtClean="0">
                <a:cs typeface="Courier New" panose="02070309020205020404" pitchFamily="49" charset="0"/>
              </a:rPr>
              <a:t>Le « </a:t>
            </a:r>
            <a:r>
              <a:rPr lang="fr-FR" sz="2400" dirty="0" err="1" smtClean="0">
                <a:cs typeface="Courier New" panose="02070309020205020404" pitchFamily="49" charset="0"/>
              </a:rPr>
              <a:t>timestamp</a:t>
            </a:r>
            <a:r>
              <a:rPr lang="fr-FR" sz="2400" dirty="0" smtClean="0">
                <a:cs typeface="Courier New" panose="02070309020205020404" pitchFamily="49" charset="0"/>
              </a:rPr>
              <a:t> » est le nom donné à une date décomptée en secondes depuis « l’</a:t>
            </a:r>
            <a:r>
              <a:rPr lang="fr-FR" sz="2400" dirty="0" err="1" smtClean="0">
                <a:cs typeface="Courier New" panose="02070309020205020404" pitchFamily="49" charset="0"/>
              </a:rPr>
              <a:t>Epoch</a:t>
            </a:r>
            <a:r>
              <a:rPr lang="fr-FR" sz="2400" dirty="0" smtClean="0">
                <a:cs typeface="Courier New" panose="02070309020205020404" pitchFamily="49" charset="0"/>
              </a:rPr>
              <a:t> ». Il est possible de convertir les dates et obtenir le </a:t>
            </a:r>
            <a:r>
              <a:rPr lang="fr-FR" sz="2400" dirty="0" err="1" smtClean="0">
                <a:cs typeface="Courier New" panose="02070309020205020404" pitchFamily="49" charset="0"/>
              </a:rPr>
              <a:t>timestamp</a:t>
            </a:r>
            <a:r>
              <a:rPr lang="fr-FR" sz="2400" dirty="0" smtClean="0">
                <a:cs typeface="Courier New" panose="02070309020205020404" pitchFamily="49" charset="0"/>
              </a:rPr>
              <a:t> :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%s </a:t>
            </a:r>
            <a:r>
              <a:rPr lang="fr-FR" sz="2400" dirty="0" smtClean="0">
                <a:cs typeface="Courier New" panose="02070309020205020404" pitchFamily="49" charset="0"/>
              </a:rPr>
              <a:t>donne le nombre de secondes écoulées depuis l’</a:t>
            </a:r>
            <a:r>
              <a:rPr lang="fr-FR" sz="2400" dirty="0" err="1" smtClean="0">
                <a:cs typeface="Courier New" panose="02070309020205020404" pitchFamily="49" charset="0"/>
              </a:rPr>
              <a:t>Epoch</a:t>
            </a:r>
            <a:r>
              <a:rPr lang="fr-FR" sz="2400" dirty="0" smtClean="0">
                <a:cs typeface="Courier New" panose="02070309020205020404" pitchFamily="49" charset="0"/>
              </a:rPr>
              <a:t>.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+%s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--date="Oct 1 09:00:00 BST 2009" +%s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876250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touch</a:t>
            </a:r>
            <a:r>
              <a:rPr lang="fr-FR" dirty="0" smtClean="0"/>
              <a:t> (retour)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sz="2800" dirty="0" err="1" smtClean="0"/>
              <a:t>touch</a:t>
            </a:r>
            <a:endParaRPr lang="fr-FR" sz="2800" dirty="0" smtClean="0"/>
          </a:p>
          <a:p>
            <a:endParaRPr lang="fr-FR" sz="2800" dirty="0"/>
          </a:p>
          <a:p>
            <a:r>
              <a:rPr lang="fr-FR" sz="2800" dirty="0" err="1" smtClean="0"/>
              <a:t>touch</a:t>
            </a:r>
            <a:r>
              <a:rPr lang="fr-FR" sz="2800" dirty="0" smtClean="0"/>
              <a:t> -t </a:t>
            </a:r>
            <a:r>
              <a:rPr lang="fr-FR" sz="2800" i="1" dirty="0" smtClean="0"/>
              <a:t>FORMAT</a:t>
            </a:r>
            <a:r>
              <a:rPr lang="fr-FR" sz="2800" dirty="0" smtClean="0"/>
              <a:t>		met le </a:t>
            </a:r>
            <a:r>
              <a:rPr lang="fr-FR" sz="2800" dirty="0" err="1" smtClean="0"/>
              <a:t>timestamp</a:t>
            </a:r>
            <a:r>
              <a:rPr lang="fr-FR" sz="2800" dirty="0" smtClean="0"/>
              <a:t> à </a:t>
            </a:r>
            <a:r>
              <a:rPr lang="fr-FR" sz="2800" i="1" dirty="0" smtClean="0"/>
              <a:t>FORMAT :</a:t>
            </a:r>
            <a:br>
              <a:rPr lang="fr-FR" sz="2800" i="1" dirty="0" smtClean="0"/>
            </a:br>
            <a:r>
              <a:rPr lang="fr-FR" sz="2800" dirty="0" smtClean="0"/>
              <a:t>			</a:t>
            </a:r>
            <a:r>
              <a:rPr lang="fr-FR" sz="2800" dirty="0" smtClean="0">
                <a:cs typeface="Courier New" panose="02070309020205020404" pitchFamily="49" charset="0"/>
              </a:rPr>
              <a:t>[[</a:t>
            </a:r>
            <a:r>
              <a:rPr lang="fr-FR" sz="2800" i="1" dirty="0"/>
              <a:t>CC</a:t>
            </a:r>
            <a:r>
              <a:rPr lang="fr-FR" sz="2800" dirty="0"/>
              <a:t>]</a:t>
            </a:r>
            <a:r>
              <a:rPr lang="fr-FR" sz="2800" i="1" dirty="0"/>
              <a:t>YY</a:t>
            </a:r>
            <a:r>
              <a:rPr lang="fr-FR" sz="2800" dirty="0"/>
              <a:t>]</a:t>
            </a:r>
            <a:r>
              <a:rPr lang="fr-FR" sz="2800" i="1" dirty="0" err="1"/>
              <a:t>MMDDhhmm</a:t>
            </a:r>
            <a:r>
              <a:rPr lang="fr-FR" sz="2800" dirty="0"/>
              <a:t>[.</a:t>
            </a:r>
            <a:r>
              <a:rPr lang="fr-FR" sz="2800" i="1" dirty="0" smtClean="0"/>
              <a:t>SS</a:t>
            </a:r>
            <a:r>
              <a:rPr lang="fr-FR" sz="2800" dirty="0" smtClean="0"/>
              <a:t>]</a:t>
            </a:r>
            <a:br>
              <a:rPr lang="fr-FR" sz="2800" dirty="0" smtClean="0"/>
            </a:br>
            <a:r>
              <a:rPr lang="fr-FR" sz="2800" dirty="0" smtClean="0"/>
              <a:t>			CC </a:t>
            </a:r>
            <a:r>
              <a:rPr lang="fr-FR" sz="2800" dirty="0"/>
              <a:t>siècle, YY </a:t>
            </a:r>
            <a:r>
              <a:rPr lang="fr-FR" sz="2800" dirty="0" smtClean="0"/>
              <a:t>année,</a:t>
            </a:r>
            <a:br>
              <a:rPr lang="fr-FR" sz="2800" dirty="0" smtClean="0"/>
            </a:br>
            <a:r>
              <a:rPr lang="fr-FR" sz="2800" dirty="0" smtClean="0"/>
              <a:t>			MM </a:t>
            </a:r>
            <a:r>
              <a:rPr lang="fr-FR" sz="2800" dirty="0"/>
              <a:t>mois [01-12</a:t>
            </a:r>
            <a:r>
              <a:rPr lang="fr-FR" sz="2800" dirty="0" smtClean="0"/>
              <a:t>],DD </a:t>
            </a:r>
            <a:r>
              <a:rPr lang="fr-FR" sz="2800" dirty="0"/>
              <a:t>jour [01-31</a:t>
            </a:r>
            <a:r>
              <a:rPr lang="fr-FR" sz="2800" dirty="0" smtClean="0"/>
              <a:t>],</a:t>
            </a:r>
            <a:br>
              <a:rPr lang="fr-FR" sz="2800" dirty="0" smtClean="0"/>
            </a:br>
            <a:r>
              <a:rPr lang="fr-FR" sz="2800" dirty="0" smtClean="0"/>
              <a:t>			</a:t>
            </a:r>
            <a:r>
              <a:rPr lang="fr-FR" sz="2800" dirty="0" err="1" smtClean="0"/>
              <a:t>hh</a:t>
            </a:r>
            <a:r>
              <a:rPr lang="fr-FR" sz="2800" dirty="0" smtClean="0"/>
              <a:t> </a:t>
            </a:r>
            <a:r>
              <a:rPr lang="fr-FR" sz="2800" dirty="0"/>
              <a:t>heure [00, 23</a:t>
            </a:r>
            <a:r>
              <a:rPr lang="fr-FR" sz="2800" dirty="0" smtClean="0"/>
              <a:t>], mm </a:t>
            </a:r>
            <a:r>
              <a:rPr lang="fr-FR" sz="2800" dirty="0"/>
              <a:t>minute [00, 59</a:t>
            </a:r>
            <a:r>
              <a:rPr lang="fr-FR" sz="2800" dirty="0" smtClean="0"/>
              <a:t>],</a:t>
            </a:r>
            <a:br>
              <a:rPr lang="fr-FR" sz="2800" dirty="0" smtClean="0"/>
            </a:br>
            <a:r>
              <a:rPr lang="fr-FR" sz="2800" dirty="0" smtClean="0"/>
              <a:t>			.SS </a:t>
            </a:r>
            <a:r>
              <a:rPr lang="fr-FR" sz="2800" dirty="0"/>
              <a:t>seconde [00, 60]</a:t>
            </a:r>
            <a:endParaRPr lang="fr-FR" sz="2800" dirty="0" smtClean="0"/>
          </a:p>
          <a:p>
            <a:pPr marL="0" indent="0">
              <a:buNone/>
            </a:pPr>
            <a:endParaRPr lang="fr-FR" sz="2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touch</a:t>
            </a:r>
            <a:r>
              <a:rPr lang="fr-FR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-t 10211430 file1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Partie 4 : Commandes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99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7233214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13245</TotalTime>
  <Words>4811</Words>
  <Application>Microsoft Office PowerPoint</Application>
  <PresentationFormat>Affichage à l'écran (4:3)</PresentationFormat>
  <Paragraphs>3020</Paragraphs>
  <Slides>234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234</vt:i4>
      </vt:variant>
    </vt:vector>
  </HeadingPairs>
  <TitlesOfParts>
    <vt:vector size="235" baseType="lpstr">
      <vt:lpstr>Thème Office</vt:lpstr>
      <vt:lpstr>Architecture des Ordinateurs et Systèmes d’Exploitation</vt:lpstr>
      <vt:lpstr>Rappel OS</vt:lpstr>
      <vt:lpstr>Rappel Shell</vt:lpstr>
      <vt:lpstr>Rappel Shell</vt:lpstr>
      <vt:lpstr>Rappel Shell</vt:lpstr>
      <vt:lpstr>Rappel Shell</vt:lpstr>
      <vt:lpstr>Builtins Shell</vt:lpstr>
      <vt:lpstr>Liste rapide d’outils classiques</vt:lpstr>
      <vt:lpstr>Références Bibliographiques</vt:lpstr>
      <vt:lpstr>Usage des Manuels</vt:lpstr>
      <vt:lpstr>Usage des Manuels</vt:lpstr>
      <vt:lpstr>Usage des Manuels</vt:lpstr>
      <vt:lpstr>Editeurs de Texte</vt:lpstr>
      <vt:lpstr>Emacs</vt:lpstr>
      <vt:lpstr>Emacs</vt:lpstr>
      <vt:lpstr>Emacs</vt:lpstr>
      <vt:lpstr>Vi / Vim</vt:lpstr>
      <vt:lpstr>Vi / Vim</vt:lpstr>
      <vt:lpstr>Vi / Vim</vt:lpstr>
      <vt:lpstr>Vi / Vim</vt:lpstr>
      <vt:lpstr>Vi / Vim</vt:lpstr>
      <vt:lpstr>Vi / Vim</vt:lpstr>
      <vt:lpstr>Nano</vt:lpstr>
      <vt:lpstr>Commande script</vt:lpstr>
      <vt:lpstr>Déplacement Arborescence</vt:lpstr>
      <vt:lpstr>Déplacement Arborescence</vt:lpstr>
      <vt:lpstr>Manipulation Dossiers</vt:lpstr>
      <vt:lpstr>Manipulation Dossiers</vt:lpstr>
      <vt:lpstr>Manipulation Dossiers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Manipulation Fichiers</vt:lpstr>
      <vt:lpstr>Types Fichiers</vt:lpstr>
      <vt:lpstr>Espace Disque</vt:lpstr>
      <vt:lpstr>Espace Disque</vt:lpstr>
      <vt:lpstr>Espace Disque</vt:lpstr>
      <vt:lpstr>Espace Disque</vt:lpstr>
      <vt:lpstr>Copie Données</vt:lpstr>
      <vt:lpstr>Copie Données</vt:lpstr>
      <vt:lpstr>Droits Fichier &amp; Dossiers</vt:lpstr>
      <vt:lpstr>Droits Fichier &amp; Dossiers</vt:lpstr>
      <vt:lpstr>Droits Fichier &amp; Dossiers</vt:lpstr>
      <vt:lpstr>Droits Fichier &amp; Dossiers</vt:lpstr>
      <vt:lpstr>Droits Fichier &amp; Dossiers</vt:lpstr>
      <vt:lpstr>Droits Avancés</vt:lpstr>
      <vt:lpstr>Droits Avancés</vt:lpstr>
      <vt:lpstr>Droits Avancés</vt:lpstr>
      <vt:lpstr>Recherche Commande</vt:lpstr>
      <vt:lpstr>Recherche Commande</vt:lpstr>
      <vt:lpstr>Recherche Commande</vt:lpstr>
      <vt:lpstr>Basename</vt:lpstr>
      <vt:lpstr>Basename</vt:lpstr>
      <vt:lpstr>Dirname</vt:lpstr>
      <vt:lpstr>Find</vt:lpstr>
      <vt:lpstr>Find : timestamps</vt:lpstr>
      <vt:lpstr>Find : timestamps</vt:lpstr>
      <vt:lpstr>Find : owners</vt:lpstr>
      <vt:lpstr>Find : owners</vt:lpstr>
      <vt:lpstr>Find : file type</vt:lpstr>
      <vt:lpstr>Find : depth</vt:lpstr>
      <vt:lpstr>Find</vt:lpstr>
      <vt:lpstr>Find : exec</vt:lpstr>
      <vt:lpstr>Find : exec</vt:lpstr>
      <vt:lpstr>Grep</vt:lpstr>
      <vt:lpstr>Grep : recherche dans des fichiers</vt:lpstr>
      <vt:lpstr>Grep : recherche dans des fichiers</vt:lpstr>
      <vt:lpstr>Grep : recherche dans des fichiers</vt:lpstr>
      <vt:lpstr>Locate</vt:lpstr>
      <vt:lpstr>Locate</vt:lpstr>
      <vt:lpstr>Locate : updatedb</vt:lpstr>
      <vt:lpstr>ps</vt:lpstr>
      <vt:lpstr>ps</vt:lpstr>
      <vt:lpstr>ps</vt:lpstr>
      <vt:lpstr>ps</vt:lpstr>
      <vt:lpstr>kill</vt:lpstr>
      <vt:lpstr>kill</vt:lpstr>
      <vt:lpstr>kill</vt:lpstr>
      <vt:lpstr>nice</vt:lpstr>
      <vt:lpstr>renice</vt:lpstr>
      <vt:lpstr>renice</vt:lpstr>
      <vt:lpstr>nohup</vt:lpstr>
      <vt:lpstr>sleep</vt:lpstr>
      <vt:lpstr>time</vt:lpstr>
      <vt:lpstr>time</vt:lpstr>
      <vt:lpstr>date</vt:lpstr>
      <vt:lpstr>date</vt:lpstr>
      <vt:lpstr>date</vt:lpstr>
      <vt:lpstr>date</vt:lpstr>
      <vt:lpstr>date</vt:lpstr>
      <vt:lpstr>touch (retour)</vt:lpstr>
      <vt:lpstr>touch (retour)</vt:lpstr>
      <vt:lpstr>cron</vt:lpstr>
      <vt:lpstr>crontab</vt:lpstr>
      <vt:lpstr>crontab</vt:lpstr>
      <vt:lpstr>crontab</vt:lpstr>
      <vt:lpstr>crontab</vt:lpstr>
      <vt:lpstr>crontab</vt:lpstr>
      <vt:lpstr>at</vt:lpstr>
      <vt:lpstr>at</vt:lpstr>
      <vt:lpstr>at</vt:lpstr>
      <vt:lpstr>at</vt:lpstr>
      <vt:lpstr>batch</vt:lpstr>
      <vt:lpstr>yes</vt:lpstr>
      <vt:lpstr>mktemp</vt:lpstr>
      <vt:lpstr>mktemp</vt:lpstr>
      <vt:lpstr>xargs</vt:lpstr>
      <vt:lpstr>xargs</vt:lpstr>
      <vt:lpstr>xargs</vt:lpstr>
      <vt:lpstr>cat</vt:lpstr>
      <vt:lpstr>cat</vt:lpstr>
      <vt:lpstr>cat</vt:lpstr>
      <vt:lpstr>sort</vt:lpstr>
      <vt:lpstr>sort : tri</vt:lpstr>
      <vt:lpstr>sort : tri</vt:lpstr>
      <vt:lpstr>sort : tri</vt:lpstr>
      <vt:lpstr>sort : tri</vt:lpstr>
      <vt:lpstr>sort : tri</vt:lpstr>
      <vt:lpstr>sort : tri</vt:lpstr>
      <vt:lpstr>sort : vérification</vt:lpstr>
      <vt:lpstr>sort : fusion</vt:lpstr>
      <vt:lpstr>uniq</vt:lpstr>
      <vt:lpstr>uniq</vt:lpstr>
      <vt:lpstr>uniq</vt:lpstr>
      <vt:lpstr>comm</vt:lpstr>
      <vt:lpstr>comm</vt:lpstr>
      <vt:lpstr>tee</vt:lpstr>
      <vt:lpstr>tee</vt:lpstr>
      <vt:lpstr>tr</vt:lpstr>
      <vt:lpstr>tr</vt:lpstr>
      <vt:lpstr>tr</vt:lpstr>
      <vt:lpstr>tr</vt:lpstr>
      <vt:lpstr>cut</vt:lpstr>
      <vt:lpstr>cut</vt:lpstr>
      <vt:lpstr>cut</vt:lpstr>
      <vt:lpstr>paste</vt:lpstr>
      <vt:lpstr>paste</vt:lpstr>
      <vt:lpstr>join</vt:lpstr>
      <vt:lpstr>join</vt:lpstr>
      <vt:lpstr>join</vt:lpstr>
      <vt:lpstr>join</vt:lpstr>
      <vt:lpstr>join</vt:lpstr>
      <vt:lpstr>wc</vt:lpstr>
      <vt:lpstr>wc</vt:lpstr>
      <vt:lpstr>head</vt:lpstr>
      <vt:lpstr>tail</vt:lpstr>
      <vt:lpstr>tail</vt:lpstr>
      <vt:lpstr>tail</vt:lpstr>
      <vt:lpstr>more</vt:lpstr>
      <vt:lpstr>more</vt:lpstr>
      <vt:lpstr>less</vt:lpstr>
      <vt:lpstr>split</vt:lpstr>
      <vt:lpstr>split</vt:lpstr>
      <vt:lpstr>split</vt:lpstr>
      <vt:lpstr>csplit</vt:lpstr>
      <vt:lpstr>csplit</vt:lpstr>
      <vt:lpstr>csplit</vt:lpstr>
      <vt:lpstr>csplit</vt:lpstr>
      <vt:lpstr>csplit</vt:lpstr>
      <vt:lpstr>diff</vt:lpstr>
      <vt:lpstr>diff</vt:lpstr>
      <vt:lpstr>diff</vt:lpstr>
      <vt:lpstr>diff</vt:lpstr>
      <vt:lpstr>diff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ed</vt:lpstr>
      <vt:lpstr>expr</vt:lpstr>
      <vt:lpstr>expr</vt:lpstr>
      <vt:lpstr>expr</vt:lpstr>
      <vt:lpstr>expr</vt:lpstr>
      <vt:lpstr>expr</vt:lpstr>
      <vt:lpstr>expr</vt:lpstr>
      <vt:lpstr>expr</vt:lpstr>
      <vt:lpstr>expr</vt:lpstr>
      <vt:lpstr>expr</vt:lpstr>
      <vt:lpstr>expr</vt:lpstr>
      <vt:lpstr>sed</vt:lpstr>
      <vt:lpstr>sed</vt:lpstr>
      <vt:lpstr>sed</vt:lpstr>
      <vt:lpstr>sed</vt:lpstr>
      <vt:lpstr>sed</vt:lpstr>
      <vt:lpstr>sed</vt:lpstr>
      <vt:lpstr>sed</vt:lpstr>
      <vt:lpstr>sed</vt:lpstr>
      <vt:lpstr>sed</vt:lpstr>
      <vt:lpstr>sed</vt:lpstr>
      <vt:lpstr>sed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awk</vt:lpstr>
      <vt:lpstr>last</vt:lpstr>
      <vt:lpstr>strings</vt:lpstr>
      <vt:lpstr>bc</vt:lpstr>
      <vt:lpstr>ar</vt:lpstr>
      <vt:lpstr>ar</vt:lpstr>
      <vt:lpstr>ar</vt:lpstr>
      <vt:lpstr>ar</vt:lpstr>
      <vt:lpstr>ar</vt:lpstr>
      <vt:lpstr>tar</vt:lpstr>
      <vt:lpstr>tar</vt:lpstr>
      <vt:lpstr>tar</vt:lpstr>
      <vt:lpstr>pax</vt:lpstr>
      <vt:lpstr>pax</vt:lpstr>
      <vt:lpstr>pax</vt:lpstr>
      <vt:lpstr>pax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989</cp:revision>
  <dcterms:created xsi:type="dcterms:W3CDTF">2017-09-11T09:53:22Z</dcterms:created>
  <dcterms:modified xsi:type="dcterms:W3CDTF">2017-12-31T17:20:10Z</dcterms:modified>
</cp:coreProperties>
</file>