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345" r:id="rId3"/>
    <p:sldId id="315" r:id="rId4"/>
    <p:sldId id="347" r:id="rId5"/>
    <p:sldId id="316" r:id="rId6"/>
    <p:sldId id="317" r:id="rId7"/>
    <p:sldId id="318" r:id="rId8"/>
    <p:sldId id="319" r:id="rId9"/>
    <p:sldId id="320" r:id="rId10"/>
    <p:sldId id="321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322" r:id="rId30"/>
    <p:sldId id="323" r:id="rId31"/>
    <p:sldId id="324" r:id="rId32"/>
    <p:sldId id="325" r:id="rId33"/>
    <p:sldId id="341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42" r:id="rId43"/>
    <p:sldId id="343" r:id="rId44"/>
    <p:sldId id="334" r:id="rId45"/>
    <p:sldId id="335" r:id="rId46"/>
    <p:sldId id="336" r:id="rId47"/>
    <p:sldId id="337" r:id="rId48"/>
    <p:sldId id="338" r:id="rId49"/>
    <p:sldId id="339" r:id="rId50"/>
    <p:sldId id="344" r:id="rId51"/>
    <p:sldId id="285" r:id="rId52"/>
    <p:sldId id="286" r:id="rId53"/>
    <p:sldId id="287" r:id="rId54"/>
    <p:sldId id="263" r:id="rId55"/>
    <p:sldId id="288" r:id="rId56"/>
    <p:sldId id="289" r:id="rId57"/>
    <p:sldId id="309" r:id="rId58"/>
    <p:sldId id="298" r:id="rId59"/>
    <p:sldId id="299" r:id="rId60"/>
    <p:sldId id="300" r:id="rId61"/>
    <p:sldId id="293" r:id="rId62"/>
    <p:sldId id="294" r:id="rId63"/>
    <p:sldId id="295" r:id="rId64"/>
    <p:sldId id="305" r:id="rId65"/>
    <p:sldId id="340" r:id="rId66"/>
    <p:sldId id="297" r:id="rId67"/>
    <p:sldId id="306" r:id="rId68"/>
    <p:sldId id="310" r:id="rId69"/>
    <p:sldId id="307" r:id="rId70"/>
    <p:sldId id="308" r:id="rId71"/>
    <p:sldId id="311" r:id="rId72"/>
    <p:sldId id="312" r:id="rId73"/>
    <p:sldId id="346" r:id="rId74"/>
    <p:sldId id="313" r:id="rId75"/>
    <p:sldId id="314" r:id="rId7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27938D4-2342-4884-8D9B-2E28C6465D62}">
          <p14:sldIdLst>
            <p14:sldId id="256"/>
            <p14:sldId id="345"/>
            <p14:sldId id="315"/>
            <p14:sldId id="347"/>
          </p14:sldIdLst>
        </p14:section>
        <p14:section name="Archi Generale" id="{00F6C6F2-3A01-44E3-93FE-938BBF6E8CBF}">
          <p14:sldIdLst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Rappel HTML" id="{A6E546F7-BE3E-48FB-A398-91A8ADCA2EBB}">
          <p14:sldIdLst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Statique Dynamique" id="{EE1B98E7-F930-4BBF-84EB-50B9E31E8DD8}">
          <p14:sldIdLst>
            <p14:sldId id="322"/>
            <p14:sldId id="323"/>
            <p14:sldId id="324"/>
            <p14:sldId id="325"/>
          </p14:sldIdLst>
        </p14:section>
        <p14:section name="Apache" id="{05952196-F8B3-4329-906D-F99334F5112E}">
          <p14:sldIdLst>
            <p14:sldId id="341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42"/>
            <p14:sldId id="343"/>
            <p14:sldId id="334"/>
            <p14:sldId id="335"/>
            <p14:sldId id="336"/>
            <p14:sldId id="337"/>
            <p14:sldId id="338"/>
            <p14:sldId id="339"/>
            <p14:sldId id="344"/>
          </p14:sldIdLst>
        </p14:section>
        <p14:section name="PHP" id="{F58C2066-0FBC-402E-8067-642E1B03F487}">
          <p14:sldIdLst>
            <p14:sldId id="285"/>
            <p14:sldId id="286"/>
            <p14:sldId id="287"/>
            <p14:sldId id="263"/>
            <p14:sldId id="288"/>
            <p14:sldId id="289"/>
            <p14:sldId id="309"/>
            <p14:sldId id="298"/>
            <p14:sldId id="299"/>
            <p14:sldId id="300"/>
            <p14:sldId id="293"/>
            <p14:sldId id="294"/>
            <p14:sldId id="295"/>
            <p14:sldId id="305"/>
            <p14:sldId id="340"/>
            <p14:sldId id="297"/>
            <p14:sldId id="306"/>
            <p14:sldId id="310"/>
            <p14:sldId id="307"/>
            <p14:sldId id="308"/>
            <p14:sldId id="311"/>
            <p14:sldId id="312"/>
            <p14:sldId id="346"/>
            <p14:sldId id="313"/>
            <p14:sldId id="31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0628" autoAdjust="0"/>
  </p:normalViewPr>
  <p:slideViewPr>
    <p:cSldViewPr>
      <p:cViewPr varScale="1">
        <p:scale>
          <a:sx n="59" d="100"/>
          <a:sy n="59" d="100"/>
        </p:scale>
        <p:origin x="-169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E048-40A2-48A9-BDFA-E9EDAE439A1F}" type="datetimeFigureOut">
              <a:rPr lang="fr-FR" smtClean="0"/>
              <a:t>11/03/2019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D45E-7C01-4C47-AE8A-5BEF1DE71E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8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Le cours ne sera pas mis en ligne,</a:t>
            </a:r>
            <a:r>
              <a:rPr lang="fr-FR" baseline="0" smtClean="0"/>
              <a:t> vous devez prendre des notes et poser de questions. </a:t>
            </a:r>
          </a:p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926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Doctype</a:t>
            </a:r>
            <a:r>
              <a:rPr lang="fr-FR" baseline="0" smtClean="0"/>
              <a:t> : document type = type de document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885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Meta </a:t>
            </a:r>
            <a:r>
              <a:rPr lang="fr-FR" dirty="0" err="1" smtClean="0"/>
              <a:t>charset</a:t>
            </a:r>
            <a:r>
              <a:rPr lang="fr-FR" dirty="0" smtClean="0"/>
              <a:t> =&gt; indique le type de caractères à utiliser (les</a:t>
            </a:r>
            <a:r>
              <a:rPr lang="fr-FR" baseline="0" dirty="0" smtClean="0"/>
              <a:t> accents et cédilles français, ou les lettres allemandes, espagnoles,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17375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&lt;</a:t>
            </a:r>
            <a:r>
              <a:rPr lang="fr-FR" dirty="0" err="1" smtClean="0"/>
              <a:t>br</a:t>
            </a:r>
            <a:r>
              <a:rPr lang="fr-FR" dirty="0" smtClean="0"/>
              <a:t> /&gt; : retour</a:t>
            </a:r>
            <a:r>
              <a:rPr lang="fr-FR" baseline="0" dirty="0" smtClean="0"/>
              <a:t> à la ligne (comme quand on appuie sur ENTER)</a:t>
            </a:r>
          </a:p>
          <a:p>
            <a:r>
              <a:rPr lang="fr-FR" baseline="0" dirty="0" smtClean="0"/>
              <a:t>BR est important, car c’est avec ça que l’on saute des lignes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896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Widht = largeur</a:t>
            </a:r>
          </a:p>
          <a:p>
            <a:r>
              <a:rPr lang="fr-FR" smtClean="0"/>
              <a:t>Height = hauteur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8899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JavaScript dans la partie statique</a:t>
            </a:r>
            <a:r>
              <a:rPr lang="fr-FR" baseline="0" dirty="0" smtClean="0"/>
              <a:t> est un peu mensonger : le </a:t>
            </a:r>
            <a:r>
              <a:rPr lang="fr-FR" baseline="0" dirty="0" err="1" smtClean="0"/>
              <a:t>javascript</a:t>
            </a:r>
            <a:r>
              <a:rPr lang="fr-FR" baseline="0" dirty="0" smtClean="0"/>
              <a:t> « statique » est celui des années 90, quand il s’agissait de créer quelques interactions avec l’utilisateur via des évènements pour lui indiquer un formulaire mal enregistré, proposer des réponses </a:t>
            </a:r>
            <a:r>
              <a:rPr lang="fr-FR" baseline="0" dirty="0" err="1" smtClean="0"/>
              <a:t>pré-enregistrées</a:t>
            </a:r>
            <a:r>
              <a:rPr lang="fr-FR" baseline="0" dirty="0" smtClean="0"/>
              <a:t> à certains évènements, ou d’autres effets intégralement liés aux informations présentes côté client, donc dans le navigateur.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0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CSS = style</a:t>
            </a:r>
          </a:p>
          <a:p>
            <a:r>
              <a:rPr lang="fr-FR" smtClean="0"/>
              <a:t>Les </a:t>
            </a:r>
            <a:r>
              <a:rPr lang="fr-FR" dirty="0" smtClean="0"/>
              <a:t>pages HTML</a:t>
            </a:r>
            <a:r>
              <a:rPr lang="fr-FR" baseline="0" dirty="0" smtClean="0"/>
              <a:t> font références entre elles avec les balises &lt;A HREF=…&gt; &lt;/A&gt;, ainsi qu’à une ou plusieurs feuilles de style CSS.</a:t>
            </a:r>
          </a:p>
          <a:p>
            <a:r>
              <a:rPr lang="fr-FR" baseline="0" dirty="0" smtClean="0"/>
              <a:t>Le contenu ne change « jamais » sauf lorsque quelqu’un modifie les pages HTML (ce qui n’est pas dans les usages communs des navigateurs).</a:t>
            </a:r>
          </a:p>
          <a:p>
            <a:r>
              <a:rPr lang="fr-FR" baseline="0" dirty="0" smtClean="0"/>
              <a:t>Le changement des pages HTML sur des serveurs se fait par divers moyens, comme avec le protocole FTP (d’autres existent : SCP, SFTP, SSH, …)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0733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sites dynamiques utilisent toujours le HTML et le CSS pour mettre</a:t>
            </a:r>
            <a:r>
              <a:rPr lang="fr-FR" baseline="0" dirty="0" smtClean="0"/>
              <a:t> en forme les réponses (les rendre jolies)…</a:t>
            </a:r>
          </a:p>
          <a:p>
            <a:r>
              <a:rPr lang="fr-FR" baseline="0" dirty="0" smtClean="0"/>
              <a:t>…mais d’autres langages et technologies sont utilisées pour donner la « logique métier » ou les « règles métiers » qui traiteront les requêtes.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Ici, nous utiliseront PHP pour répondre aux requêtes émises par les navigateurs.</a:t>
            </a:r>
            <a:br>
              <a:rPr lang="fr-FR" baseline="0" dirty="0" smtClean="0"/>
            </a:br>
            <a:r>
              <a:rPr lang="fr-FR" baseline="0" dirty="0" smtClean="0"/>
              <a:t>On peut reconnaitre dans le code PHP des « morceaux » de HTML.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4862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caracteristiques</a:t>
            </a:r>
            <a:r>
              <a:rPr lang="fr-FR" dirty="0" smtClean="0"/>
              <a:t> de serveur web </a:t>
            </a:r>
          </a:p>
          <a:p>
            <a:r>
              <a:rPr lang="fr-FR" dirty="0" smtClean="0"/>
              <a:t>HTTP : protocole qui fait le lien entre le navigateur (client) et le serveur web </a:t>
            </a:r>
          </a:p>
          <a:p>
            <a:r>
              <a:rPr lang="fr-FR" dirty="0" smtClean="0"/>
              <a:t>URI/URL</a:t>
            </a:r>
            <a:r>
              <a:rPr lang="fr-FR" baseline="0" dirty="0" smtClean="0"/>
              <a:t> : l’adresse de la ressource, le chemin </a:t>
            </a:r>
          </a:p>
          <a:p>
            <a:r>
              <a:rPr lang="fr-FR" baseline="0" dirty="0" smtClean="0"/>
              <a:t>DNS : nom de domaine google.fr google.com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09528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Aller</a:t>
            </a:r>
            <a:r>
              <a:rPr lang="fr-FR" baseline="0" dirty="0" smtClean="0"/>
              <a:t> voir la configuration d’Apache pour montrer l’extension PHP dans la configuration, et pleins d’options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Aller</a:t>
            </a:r>
            <a:r>
              <a:rPr lang="fr-FR" baseline="0" dirty="0" smtClean="0"/>
              <a:t> voir la configuration d’Apache pour montrer l’extension PHP dans la configuration, et pleins d’options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(exemple de la boutique : vendeur à l’accueil écoute le client, et va à l’arrière boutique pour voir ses stocks)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Le client utilise son navigateur pour faire une requête vers le serveur</a:t>
            </a:r>
            <a:r>
              <a:rPr lang="fr-FR" baseline="0" dirty="0" smtClean="0"/>
              <a:t> web. (ex : demander à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 ce qu’est « Paris 1 »)</a:t>
            </a:r>
          </a:p>
          <a:p>
            <a:r>
              <a:rPr lang="fr-FR" baseline="0" dirty="0" smtClean="0"/>
              <a:t>Le serveur web analyse la requête, et transmet aux services &amp; machines concernés des sous-requêtes. (ex : le serveur web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 va prendre le texte « Paris 1 », puis demander à des serveurs d’applications quelle est la nature de « Paris 1 », pour ensuite chercher dans des bases de données tous les sites qui parlent de « Paris 1 » en tant que probable « université », ou en tant que probable « 1</a:t>
            </a:r>
            <a:r>
              <a:rPr lang="fr-FR" baseline="30000" dirty="0" smtClean="0"/>
              <a:t>er</a:t>
            </a:r>
            <a:r>
              <a:rPr lang="fr-FR" baseline="0" dirty="0" smtClean="0"/>
              <a:t> arrondissement de Paris », et enfin préparer une liste de réponses pertinentes)</a:t>
            </a:r>
          </a:p>
          <a:p>
            <a:r>
              <a:rPr lang="fr-FR" baseline="0" dirty="0" smtClean="0"/>
              <a:t>Le serveur web rassemble ensuite toutes les réponses, et construit une réponse renvoyée au client. (ex : la liste des sites </a:t>
            </a:r>
            <a:r>
              <a:rPr lang="fr-FR" baseline="0" dirty="0" err="1" smtClean="0"/>
              <a:t>webs</a:t>
            </a:r>
            <a:r>
              <a:rPr lang="fr-FR" baseline="0" dirty="0" smtClean="0"/>
              <a:t> au format HTML)</a:t>
            </a:r>
          </a:p>
          <a:p>
            <a:endParaRPr lang="fr-FR" baseline="0" dirty="0" smtClean="0"/>
          </a:p>
          <a:p>
            <a:r>
              <a:rPr lang="fr-FR" baseline="0" dirty="0" smtClean="0"/>
              <a:t>D’autres points de vues sont possibles !</a:t>
            </a:r>
          </a:p>
          <a:p>
            <a:r>
              <a:rPr lang="fr-FR" baseline="0" dirty="0" smtClean="0"/>
              <a:t>Il existe de nombreuses configurations possibles pour gérer le nombre élevé de clients et requêtes.</a:t>
            </a:r>
          </a:p>
          <a:p>
            <a:r>
              <a:rPr lang="fr-FR" baseline="0" dirty="0" smtClean="0"/>
              <a:t>Par exemple, Google et Facebook mettent plusieurs serveurs web en face des navigateurs, et ceux-ci accèdent aux tous mêmes bases de données ou serveurs d’applications)</a:t>
            </a:r>
          </a:p>
          <a:p>
            <a:r>
              <a:rPr lang="fr-FR" baseline="0" dirty="0" smtClean="0"/>
              <a:t>Plusieurs stratégies sont possibles.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Lorsque l’on tape une adresse dans la barre d’adresse,</a:t>
            </a:r>
            <a:r>
              <a:rPr lang="fr-FR" baseline="0" dirty="0" smtClean="0"/>
              <a:t> le navigateur va envoyer une requête « GET » de la page demandée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communiquer, il faut un protocole :</a:t>
            </a:r>
            <a:r>
              <a:rPr lang="fr-FR" baseline="0" dirty="0" smtClean="0"/>
              <a:t> HTTP</a:t>
            </a:r>
            <a:br>
              <a:rPr lang="fr-FR" baseline="0" dirty="0" smtClean="0"/>
            </a:br>
            <a:r>
              <a:rPr lang="fr-FR" baseline="0" dirty="0" smtClean="0"/>
              <a:t>(tout comme il existe FTP pour transférer des fichiers)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1) Le navigateur</a:t>
            </a:r>
            <a:r>
              <a:rPr lang="fr-FR" baseline="0" dirty="0" smtClean="0"/>
              <a:t> se connecte au site « www.perdu.com ».</a:t>
            </a:r>
          </a:p>
          <a:p>
            <a:r>
              <a:rPr lang="fr-FR" baseline="0" dirty="0" smtClean="0"/>
              <a:t>2) Il demande le contenu de la racine (« GET / ») avec le protocole http/1.1, pour le host « www.perdu.com »</a:t>
            </a:r>
          </a:p>
          <a:p>
            <a:r>
              <a:rPr lang="fr-FR" baseline="0" dirty="0" smtClean="0"/>
              <a:t>3) Le serveur web lui répond que sa requête est valide (HTTP/1.1    200   OK), qu’il fonctionne avec Apache, et qu’il envoie un contenu de type « 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/html » de taille « 204 octets »… tout cela sont des </a:t>
            </a:r>
            <a:r>
              <a:rPr lang="fr-FR" baseline="0" dirty="0" err="1" smtClean="0"/>
              <a:t>méta-données</a:t>
            </a:r>
            <a:r>
              <a:rPr lang="fr-FR" baseline="0" dirty="0" smtClean="0"/>
              <a:t> qui ne sont pas toujours affichées, mais qui sont utiles au navigateur</a:t>
            </a:r>
          </a:p>
          <a:p>
            <a:r>
              <a:rPr lang="fr-FR" baseline="0" dirty="0" smtClean="0"/>
              <a:t>4) Le serveur web transfère la page HTML</a:t>
            </a:r>
          </a:p>
          <a:p>
            <a:endParaRPr lang="fr-FR" baseline="0" dirty="0"/>
          </a:p>
          <a:p>
            <a:r>
              <a:rPr lang="fr-FR" baseline="0" dirty="0" smtClean="0"/>
              <a:t>Le « 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/html » peut être modifié en autre chose (ex : « </a:t>
            </a:r>
            <a:r>
              <a:rPr lang="fr-FR" baseline="0" dirty="0" err="1" smtClean="0"/>
              <a:t>video</a:t>
            </a:r>
            <a:r>
              <a:rPr lang="fr-FR" baseline="0" dirty="0" smtClean="0"/>
              <a:t>/mp4 ») pour permettre au navigateur d’adapter son comportement par rapport à la réponse.</a:t>
            </a:r>
          </a:p>
          <a:p>
            <a:r>
              <a:rPr lang="fr-FR" baseline="0" dirty="0" smtClean="0"/>
              <a:t>Si on envoie une vidéo en la déclarant « </a:t>
            </a:r>
            <a:r>
              <a:rPr lang="fr-FR" baseline="0" dirty="0" err="1" smtClean="0"/>
              <a:t>text</a:t>
            </a:r>
            <a:r>
              <a:rPr lang="fr-FR" baseline="0" dirty="0" smtClean="0"/>
              <a:t>/html », le navigateur va essayer de chercher des balises &lt;html&gt; dedans pour l’interpréter…</a:t>
            </a:r>
            <a:br>
              <a:rPr lang="fr-FR" baseline="0" dirty="0" smtClean="0"/>
            </a:br>
            <a:r>
              <a:rPr lang="fr-FR" baseline="0" dirty="0" smtClean="0"/>
              <a:t>…mais si on envoie une vidéo en la déclarant « </a:t>
            </a:r>
            <a:r>
              <a:rPr lang="fr-FR" baseline="0" dirty="0" err="1" smtClean="0"/>
              <a:t>video</a:t>
            </a:r>
            <a:r>
              <a:rPr lang="fr-FR" baseline="0" dirty="0" smtClean="0"/>
              <a:t>/mp4 », alors le navigateur va utiliser le lecteur vidéo pour la lire.</a:t>
            </a:r>
          </a:p>
          <a:p>
            <a:r>
              <a:rPr lang="fr-FR" baseline="0" dirty="0" smtClean="0"/>
              <a:t>Les sites précisant </a:t>
            </a:r>
            <a:r>
              <a:rPr lang="fr-FR" b="0" baseline="0" dirty="0" smtClean="0"/>
              <a:t>justement qu’il faut </a:t>
            </a:r>
            <a:r>
              <a:rPr lang="fr-FR" baseline="0" dirty="0" smtClean="0"/>
              <a:t>« télécharger la cible sous », plutôt que de cliquer normalement, renvoient justement des « </a:t>
            </a:r>
            <a:r>
              <a:rPr lang="fr-FR" baseline="0" dirty="0" err="1" smtClean="0"/>
              <a:t>video</a:t>
            </a:r>
            <a:r>
              <a:rPr lang="fr-FR" baseline="0" dirty="0" smtClean="0"/>
              <a:t>/mp4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Service web « classique » délivré sur le port 80 des machines</a:t>
            </a:r>
          </a:p>
          <a:p>
            <a:r>
              <a:rPr lang="fr-FR" baseline="0" dirty="0" smtClean="0"/>
              <a:t>Service web « sécurisé » délivré sur le port 443 des machines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 partie sécurisée nécessitant un certificat permet de s’assurer que la machine cible est bien celle que l’on voulait atteindre.</a:t>
            </a:r>
            <a:br>
              <a:rPr lang="fr-FR" baseline="0" dirty="0" smtClean="0"/>
            </a:br>
            <a:r>
              <a:rPr lang="fr-FR" baseline="0" dirty="0" smtClean="0"/>
              <a:t>Attention, il faut lire le contenu des certificats pour être sûr qu’il s’agit bien de l’hôte voulu !</a:t>
            </a:r>
          </a:p>
          <a:p>
            <a:endParaRPr lang="fr-F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/>
              <a:t>« En général », vous n’avez pas à vous préoccuper du protocole HTTP ou de la configuration de Apache…</a:t>
            </a:r>
            <a:br>
              <a:rPr lang="fr-FR" baseline="0" dirty="0" smtClean="0"/>
            </a:br>
            <a:r>
              <a:rPr lang="fr-FR" baseline="0" dirty="0" smtClean="0"/>
              <a:t>Mais pour pouvoir faire des choses avancées, il est nécessaire d’éditer la configuration d’Apache, PHP, et des autres outils.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URI est le terme générique pour décrire un identificateur unique</a:t>
            </a:r>
          </a:p>
          <a:p>
            <a:r>
              <a:rPr lang="fr-FR" dirty="0" smtClean="0"/>
              <a:t>URL</a:t>
            </a:r>
            <a:r>
              <a:rPr lang="fr-FR" baseline="0" dirty="0" smtClean="0"/>
              <a:t> est le terme pour décrire là où se trouve une ressource :</a:t>
            </a:r>
          </a:p>
          <a:p>
            <a:r>
              <a:rPr lang="fr-FR" baseline="0" dirty="0" smtClean="0"/>
              <a:t>La ressource « page.htm » se trouve à la racine « / » du site web « http://monsite.fr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Le début de l’URL décrit le protocole pour communiquer avec la machine pour accéder à la ressource.</a:t>
            </a:r>
          </a:p>
          <a:p>
            <a:r>
              <a:rPr lang="fr-FR" baseline="0" dirty="0" smtClean="0"/>
              <a:t>Un même fichier peut avoir des chemins très différents selon le protocole employé !</a:t>
            </a:r>
          </a:p>
          <a:p>
            <a:r>
              <a:rPr lang="fr-FR" baseline="0" dirty="0" smtClean="0"/>
              <a:t>Chaque service (HTTP, FTP, …) a des chemins d’accès différents selon la configuration.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se connectant à « www.perdu.com » sur le port 80, on demande la ressource « / » (la racine) par le protocole HTTP 1.1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ce cas très précis, Apache est « parfois » configuré pour renvoyer un fichier « index.htm », « index.html », ou « </a:t>
            </a:r>
            <a:r>
              <a:rPr lang="fr-FR" baseline="0" dirty="0" err="1" smtClean="0"/>
              <a:t>index.php</a:t>
            </a:r>
            <a:r>
              <a:rPr lang="fr-FR" baseline="0" dirty="0" smtClean="0"/>
              <a:t> » lorsque l’on demande la racine (« / ») comme ressource cible.</a:t>
            </a:r>
          </a:p>
          <a:p>
            <a:endParaRPr lang="fr-FR" baseline="0" dirty="0" smtClean="0"/>
          </a:p>
          <a:p>
            <a:r>
              <a:rPr lang="fr-FR" baseline="0" dirty="0" smtClean="0"/>
              <a:t>Aller avec un navigateur web sur « google.fr » transmettra en réalité :</a:t>
            </a:r>
          </a:p>
          <a:p>
            <a:r>
              <a:rPr lang="fr-FR" baseline="0" dirty="0" smtClean="0"/>
              <a:t>- une requête à l’hôte « google.fr », sur le port 80, en HTTP, demandant la ressource « / »...</a:t>
            </a:r>
          </a:p>
          <a:p>
            <a:r>
              <a:rPr lang="fr-FR" baseline="0" dirty="0" smtClean="0"/>
              <a:t>- A cette requête, Apache répondra en renvoyant « index.htm ».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IP = adresse unique pour une machine précise (en général)</a:t>
            </a:r>
          </a:p>
          <a:p>
            <a:r>
              <a:rPr lang="fr-FR" baseline="0" dirty="0" smtClean="0"/>
              <a:t>Mais IP n’est pas lisible et ne donne aucune information sur ce qu’il s’y trouve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Nom de domaine est déjà plus explicite…</a:t>
            </a:r>
          </a:p>
          <a:p>
            <a:r>
              <a:rPr lang="fr-FR" baseline="0" dirty="0" smtClean="0"/>
              <a:t>« google.fr » m’indique que je suis chez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…</a:t>
            </a:r>
          </a:p>
          <a:p>
            <a:r>
              <a:rPr lang="fr-FR" baseline="0" dirty="0" smtClean="0"/>
              <a:t>« univ-paris1.fr » est explicite aussi…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 nombreux navigateurs existent : Firefox, </a:t>
            </a:r>
            <a:r>
              <a:rPr lang="fr-FR" dirty="0" err="1" smtClean="0"/>
              <a:t>Edge</a:t>
            </a:r>
            <a:r>
              <a:rPr lang="fr-FR" dirty="0" smtClean="0"/>
              <a:t>/Internet</a:t>
            </a:r>
            <a:r>
              <a:rPr lang="fr-FR" baseline="0" dirty="0" smtClean="0"/>
              <a:t> Explorer, Chrome, </a:t>
            </a:r>
            <a:r>
              <a:rPr lang="fr-FR" baseline="0" dirty="0" err="1" smtClean="0"/>
              <a:t>Opera</a:t>
            </a:r>
            <a:r>
              <a:rPr lang="fr-FR" baseline="0" dirty="0" smtClean="0"/>
              <a:t>, …</a:t>
            </a:r>
          </a:p>
          <a:p>
            <a:r>
              <a:rPr lang="fr-FR" baseline="0" dirty="0" smtClean="0"/>
              <a:t>De nombreux serveurs </a:t>
            </a:r>
            <a:r>
              <a:rPr lang="fr-FR" baseline="0" dirty="0" err="1" smtClean="0"/>
              <a:t>webs</a:t>
            </a:r>
            <a:r>
              <a:rPr lang="fr-FR" baseline="0" dirty="0" smtClean="0"/>
              <a:t> existent, chacun avec ses spécificités : Apache (le plus commun), </a:t>
            </a:r>
            <a:r>
              <a:rPr lang="fr-FR" baseline="0" dirty="0" err="1" smtClean="0"/>
              <a:t>Nginx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Tomcat</a:t>
            </a:r>
            <a:r>
              <a:rPr lang="fr-FR" baseline="0" dirty="0" smtClean="0"/>
              <a:t> (programmes Java), IIS (Microsoft)</a:t>
            </a:r>
          </a:p>
          <a:p>
            <a:r>
              <a:rPr lang="fr-FR" baseline="0" dirty="0" smtClean="0"/>
              <a:t>De nombreuses base de données existent, toujours avec leurs spécificités : MySQL (l’une des plus simples gérant le SQL), </a:t>
            </a:r>
            <a:r>
              <a:rPr lang="fr-FR" baseline="0" dirty="0" err="1" smtClean="0"/>
              <a:t>PostGreSQL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MariaDB</a:t>
            </a:r>
            <a:r>
              <a:rPr lang="fr-FR" baseline="0" dirty="0" smtClean="0"/>
              <a:t>, …</a:t>
            </a:r>
          </a:p>
          <a:p>
            <a:r>
              <a:rPr lang="fr-FR" baseline="0" dirty="0" smtClean="0"/>
              <a:t>Des serveurs d’applications : </a:t>
            </a:r>
            <a:r>
              <a:rPr lang="fr-FR" baseline="0" dirty="0" err="1" smtClean="0"/>
              <a:t>GlassFish</a:t>
            </a:r>
            <a:r>
              <a:rPr lang="fr-FR" baseline="0" dirty="0" smtClean="0"/>
              <a:t>, WebSphere Application Server (IBM)</a:t>
            </a:r>
          </a:p>
          <a:p>
            <a:r>
              <a:rPr lang="fr-FR" baseline="0" dirty="0" smtClean="0"/>
              <a:t>Un « serveur d’application » est un terme général pour désigner un « serveur » (une machine ou un logiciel rendant un ou des services) embarquant et gérant plusieurs applications (des services « métiers », c’est-à-dire des services très précis effectuant des traitements pour un « métier », par exemple la « recherche de pages </a:t>
            </a:r>
            <a:r>
              <a:rPr lang="fr-FR" baseline="0" dirty="0" err="1" smtClean="0"/>
              <a:t>webs</a:t>
            </a:r>
            <a:r>
              <a:rPr lang="fr-FR" baseline="0" dirty="0" smtClean="0"/>
              <a:t> pertinentes à partir de termes » est le traitement métier du moteur de recherche Google… ou un autre exemple : « la recherche des restaurants les plus proches de ma position »)</a:t>
            </a:r>
          </a:p>
          <a:p>
            <a:endParaRPr lang="fr-FR" baseline="0" dirty="0" smtClean="0"/>
          </a:p>
          <a:p>
            <a:r>
              <a:rPr lang="fr-FR" baseline="0" dirty="0" smtClean="0"/>
              <a:t>Un Serveur Web est un serveur d’applications dédié au web, c’est-à-dire à la communication avec un navigateur web (requête/réponse).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En se connectant à « www.perdu.com », on se connecte en réalité à la machine dont </a:t>
            </a:r>
            <a:r>
              <a:rPr lang="fr-FR" baseline="0" dirty="0" err="1" smtClean="0"/>
              <a:t>l’ip</a:t>
            </a:r>
            <a:r>
              <a:rPr lang="fr-FR" baseline="0" dirty="0" smtClean="0"/>
              <a:t> est 208.97.177.124</a:t>
            </a:r>
          </a:p>
          <a:p>
            <a:r>
              <a:rPr lang="fr-FR" baseline="0" dirty="0" smtClean="0"/>
              <a:t>Mais, on précise au serveur web que l’on contacte quel hôte on cherche en particulier : « www.perdu.com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Derrière une</a:t>
            </a:r>
            <a:r>
              <a:rPr lang="fr-FR" baseline="0" dirty="0" smtClean="0"/>
              <a:t> IP se cache parfois plusieurs sites web !</a:t>
            </a:r>
          </a:p>
          <a:p>
            <a:r>
              <a:rPr lang="fr-FR" baseline="0" dirty="0" smtClean="0"/>
              <a:t>Différence provient du « </a:t>
            </a:r>
            <a:r>
              <a:rPr lang="fr-FR" baseline="0" dirty="0" err="1" smtClean="0"/>
              <a:t>hostname</a:t>
            </a:r>
            <a:r>
              <a:rPr lang="fr-FR" baseline="0" dirty="0" smtClean="0"/>
              <a:t> » (le nom de domaine/le nom de la machine) fourni avec la requête HTTP.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Les hébergeurs de sites utilisent soit la technique du nom de domaine (domaine1.site.fr, domaine2.site.fr, monsite.fr renvoient vers la même </a:t>
            </a:r>
            <a:r>
              <a:rPr lang="fr-FR" baseline="0" dirty="0" err="1" smtClean="0"/>
              <a:t>ip</a:t>
            </a:r>
            <a:r>
              <a:rPr lang="fr-FR" baseline="0" dirty="0" smtClean="0"/>
              <a:t>),</a:t>
            </a:r>
          </a:p>
          <a:p>
            <a:r>
              <a:rPr lang="fr-FR" baseline="0" dirty="0" smtClean="0"/>
              <a:t>Soit ils mettent plusieurs dossiers pour séparer (site.fr/</a:t>
            </a:r>
            <a:r>
              <a:rPr lang="fr-FR" baseline="0" dirty="0" err="1" smtClean="0"/>
              <a:t>monsite</a:t>
            </a:r>
            <a:r>
              <a:rPr lang="fr-FR" baseline="0" dirty="0" smtClean="0"/>
              <a:t>/, site.fr/</a:t>
            </a:r>
            <a:r>
              <a:rPr lang="fr-FR" baseline="0" dirty="0" err="1" smtClean="0"/>
              <a:t>autresite</a:t>
            </a:r>
            <a:r>
              <a:rPr lang="fr-FR" baseline="0" dirty="0" smtClean="0"/>
              <a:t>/, site.fr/</a:t>
            </a:r>
            <a:r>
              <a:rPr lang="fr-FR" baseline="0" dirty="0" err="1" smtClean="0"/>
              <a:t>troisiemesite</a:t>
            </a:r>
            <a:r>
              <a:rPr lang="fr-FR" baseline="0" dirty="0" smtClean="0"/>
              <a:t>/, …) &lt;= moins facile pour l’utilisateur, car besoin de /</a:t>
            </a:r>
            <a:endParaRPr lang="fr-FR" dirty="0" smtClean="0"/>
          </a:p>
          <a:p>
            <a:endParaRPr lang="fr-FR" baseline="0" dirty="0" smtClean="0"/>
          </a:p>
          <a:p>
            <a:r>
              <a:rPr lang="fr-FR" baseline="0" dirty="0" smtClean="0"/>
              <a:t>SEO = </a:t>
            </a:r>
            <a:r>
              <a:rPr lang="fr-FR" baseline="0" dirty="0" err="1" smtClean="0"/>
              <a:t>Search</a:t>
            </a:r>
            <a:r>
              <a:rPr lang="fr-FR" baseline="0" dirty="0" smtClean="0"/>
              <a:t> Engine </a:t>
            </a:r>
            <a:r>
              <a:rPr lang="fr-FR" baseline="0" dirty="0" err="1" smtClean="0"/>
              <a:t>Optimization</a:t>
            </a:r>
            <a:r>
              <a:rPr lang="fr-FR" baseline="0" dirty="0" smtClean="0"/>
              <a:t> = indiquer les bonnes méta données, le bon nom de domaine, des liens intéressants vers d’autres sites, …</a:t>
            </a:r>
          </a:p>
          <a:p>
            <a:r>
              <a:rPr lang="fr-FR" baseline="0" dirty="0" smtClean="0"/>
              <a:t>Pour monter dans le classement des résultats </a:t>
            </a:r>
            <a:r>
              <a:rPr lang="fr-FR" baseline="0" dirty="0" err="1" smtClean="0"/>
              <a:t>google</a:t>
            </a:r>
            <a:r>
              <a:rPr lang="fr-FR" baseline="0" dirty="0" smtClean="0"/>
              <a:t>/bing/…</a:t>
            </a:r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Lorsqu’Apache voit qu’on lui demande une ressource</a:t>
            </a:r>
            <a:r>
              <a:rPr lang="fr-FR" baseline="0" dirty="0" smtClean="0"/>
              <a:t> explicitement PHP, par défaut il renverrait la page telle quelle avec le code PHP.</a:t>
            </a:r>
          </a:p>
          <a:p>
            <a:r>
              <a:rPr lang="fr-FR" baseline="0" dirty="0" smtClean="0"/>
              <a:t>Mais, lorsqu’il est configuré correctement, chaque ressource se terminant par « .</a:t>
            </a:r>
            <a:r>
              <a:rPr lang="fr-FR" baseline="0" dirty="0" err="1" smtClean="0"/>
              <a:t>php</a:t>
            </a:r>
            <a:r>
              <a:rPr lang="fr-FR" baseline="0" dirty="0" smtClean="0"/>
              <a:t> » sera envoyée dans l’application PHP qui produira un document.</a:t>
            </a:r>
            <a:endParaRPr lang="fr-FR" baseline="0" dirty="0"/>
          </a:p>
          <a:p>
            <a:r>
              <a:rPr lang="fr-FR" baseline="0" dirty="0" smtClean="0"/>
              <a:t>Ce document sera récupéré par Apache qui le renverra ensuite au client.</a:t>
            </a:r>
          </a:p>
          <a:p>
            <a:endParaRPr lang="fr-FR" baseline="0" dirty="0" smtClean="0"/>
          </a:p>
          <a:p>
            <a:r>
              <a:rPr lang="fr-FR" baseline="0" dirty="0" smtClean="0"/>
              <a:t>PHP n’est pas un serveur web, c’est uniquement un programme de pré-</a:t>
            </a:r>
            <a:r>
              <a:rPr lang="fr-FR" baseline="0" dirty="0" err="1" smtClean="0"/>
              <a:t>processing</a:t>
            </a:r>
            <a:r>
              <a:rPr lang="fr-FR" baseline="0" dirty="0" smtClean="0"/>
              <a:t> comme l’indique son nom…</a:t>
            </a:r>
            <a:br>
              <a:rPr lang="fr-FR" baseline="0" dirty="0" smtClean="0"/>
            </a:br>
            <a:r>
              <a:rPr lang="fr-FR" baseline="0" dirty="0" smtClean="0"/>
              <a:t>Il est même possible d’utiliser PHP pour effectuer des scripts sur Linux en ligne de commande (PHP CLI = Command Line Interface)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D’autres outils existent ! PHP n’est pas la seule extension à pouvoir lire du code dans du HTML, exécuter des fonctions, et renvoyer un résultat…</a:t>
            </a:r>
          </a:p>
          <a:p>
            <a:r>
              <a:rPr lang="fr-FR" baseline="0" dirty="0" smtClean="0"/>
              <a:t>Mais nous ne les verrons pas.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Chaque entreprise a sa préférence pour diverses raisons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63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Faiblement typé = transtypage</a:t>
            </a:r>
            <a:r>
              <a:rPr lang="fr-FR" baseline="0" dirty="0" smtClean="0"/>
              <a:t> implicite = on peut mélanger des strings et des </a:t>
            </a:r>
            <a:r>
              <a:rPr lang="fr-FR" baseline="0" dirty="0" err="1" smtClean="0"/>
              <a:t>integers</a:t>
            </a:r>
            <a:r>
              <a:rPr lang="fr-FR" baseline="0" dirty="0" smtClean="0"/>
              <a:t>… PHP convertit vers ce qui l’arrange</a:t>
            </a:r>
          </a:p>
          <a:p>
            <a:pPr marL="171450" indent="-171450">
              <a:buFont typeface="Symbol"/>
              <a:buChar char="Þ"/>
            </a:pPr>
            <a:r>
              <a:rPr lang="fr-FR" baseline="0" dirty="0" smtClean="0"/>
              <a:t>PHP fait potentiellement n’importe quoi si on ne fait pas attention !</a:t>
            </a:r>
          </a:p>
          <a:p>
            <a:pPr marL="171450" indent="-171450">
              <a:buFont typeface="Symbol"/>
              <a:buChar char="Þ"/>
            </a:pPr>
            <a:r>
              <a:rPr lang="fr-FR" baseline="0" dirty="0" smtClean="0"/>
              <a:t>Rigueur nécessaire pour que le code fonctionne comme on l’imagine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178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Php est</a:t>
            </a:r>
            <a:r>
              <a:rPr lang="fr-FR" baseline="0" smtClean="0"/>
              <a:t> un langage faiblement type, il n’affiche pas des erreur sur les probelem de type, il s’arrange à trouve une solution, (il faut faire attention car sera faut)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7435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echo $tableau [3];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55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 cas classique d’un petit</a:t>
            </a:r>
            <a:r>
              <a:rPr lang="fr-FR" baseline="0" dirty="0" smtClean="0"/>
              <a:t> site web (personnel, associatif, TPE/PME) : une seule machine contient simultanément le serveur web, les traitements métiers, et la base de données.</a:t>
            </a:r>
          </a:p>
          <a:p>
            <a:endParaRPr lang="fr-FR" baseline="0" dirty="0" smtClean="0"/>
          </a:p>
          <a:p>
            <a:r>
              <a:rPr lang="fr-FR" baseline="0" dirty="0" smtClean="0"/>
              <a:t>Dans notre cas à nous : tout est sur la même machine ! Même le navigateur !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WAMP,</a:t>
            </a:r>
            <a:r>
              <a:rPr lang="fr-FR" baseline="0" dirty="0" smtClean="0"/>
              <a:t> MAMP, LAMP, XAMP sont des suites logicielles contenant, comme le terme « _AMP » signifie, Apache &amp; PHP &amp; MySQL.</a:t>
            </a:r>
            <a:br>
              <a:rPr lang="fr-FR" baseline="0" dirty="0" smtClean="0"/>
            </a:br>
            <a:r>
              <a:rPr lang="fr-FR" baseline="0" dirty="0" smtClean="0"/>
              <a:t>La première lettre signifie le système d’exploitation sur lequel sera installée la suite logicielle.</a:t>
            </a:r>
          </a:p>
          <a:p>
            <a:r>
              <a:rPr lang="fr-FR" baseline="0" dirty="0" smtClean="0"/>
              <a:t>W = Windows</a:t>
            </a:r>
          </a:p>
          <a:p>
            <a:r>
              <a:rPr lang="fr-FR" baseline="0" dirty="0" smtClean="0"/>
              <a:t>M = Mac</a:t>
            </a:r>
          </a:p>
          <a:p>
            <a:r>
              <a:rPr lang="fr-FR" baseline="0" dirty="0" smtClean="0"/>
              <a:t>L = Linux</a:t>
            </a:r>
          </a:p>
          <a:p>
            <a:r>
              <a:rPr lang="fr-FR" baseline="0" dirty="0" smtClean="0"/>
              <a:t>X = Unix</a:t>
            </a:r>
          </a:p>
          <a:p>
            <a:endParaRPr lang="fr-FR" baseline="0" dirty="0" smtClean="0"/>
          </a:p>
          <a:p>
            <a:r>
              <a:rPr lang="fr-FR" baseline="0" dirty="0" smtClean="0"/>
              <a:t>LAMP parle de la suite « Apache, PHP, MySQL » sur « Linux ».</a:t>
            </a:r>
          </a:p>
          <a:p>
            <a:endParaRPr lang="fr-FR" baseline="0" dirty="0" smtClean="0"/>
          </a:p>
          <a:p>
            <a:r>
              <a:rPr lang="fr-FR" baseline="0" dirty="0" smtClean="0"/>
              <a:t>Vous installerez la suite adaptée à votre système d’exploitation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922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Beaucoup</a:t>
            </a:r>
            <a:r>
              <a:rPr lang="fr-FR" baseline="0" dirty="0" smtClean="0"/>
              <a:t> de tutoriaux existent sur PHP 3, 4, et 5</a:t>
            </a:r>
            <a:r>
              <a:rPr lang="mr-IN" baseline="0" dirty="0" smtClean="0"/>
              <a:t>… attention à ne PAS utiliser de tutoriaux trop anciens !</a:t>
            </a:r>
          </a:p>
          <a:p>
            <a:r>
              <a:rPr lang="mr-IN" baseline="0" dirty="0" smtClean="0"/>
              <a:t>Evitez le code datant d’avant PHP 5.4 ! Et n’utilisez PAS de code datant d’avant PHP 5.0 sans lire la documentation.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11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r>
              <a:rPr lang="fr-FR" baseline="0" dirty="0" smtClean="0"/>
              <a:t> en prenant une fonction : on voit un petit cadre en haut à gauche qui précise pour quelles versions cette fonction est supportée….</a:t>
            </a:r>
          </a:p>
          <a:p>
            <a:r>
              <a:rPr lang="fr-FR" baseline="0" dirty="0" smtClean="0"/>
              <a:t>PHP 4, PHP 5, PHP 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111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Utilisez-les</a:t>
            </a:r>
            <a:r>
              <a:rPr lang="fr-FR" baseline="0" dirty="0" smtClean="0"/>
              <a:t> pour débugger facilement dans un navigateur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57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Entete = meta données = description</a:t>
            </a:r>
            <a:r>
              <a:rPr lang="fr-FR" baseline="0" smtClean="0"/>
              <a:t> données</a:t>
            </a:r>
            <a:endParaRPr lang="fr-FR" smtClean="0"/>
          </a:p>
          <a:p>
            <a:r>
              <a:rPr lang="fr-FR" smtClean="0"/>
              <a:t>Corps = les données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064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E6EB9-D6AC-4843-AC16-92E411A23E79}" type="datetime1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3505200" y="6538908"/>
            <a:ext cx="2133600" cy="365125"/>
          </a:xfrm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55EBC-E5E4-4900-9D89-46463268488A}" type="datetime1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CECCD-F344-44DC-88DB-B94B610D499A}" type="datetime1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45C2-2598-46DB-95E1-E0DFE3575027}" type="datetime1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CC276-75D5-44E6-8ABD-8EC85AC02692}" type="datetime1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238A-B5D6-493B-8E1E-96F45B7DE991}" type="datetime1">
              <a:rPr lang="fr-FR" smtClean="0"/>
              <a:t>11/03/2019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016A6-1AB3-4F94-A224-47C9600B4512}" type="datetime1">
              <a:rPr lang="fr-FR" smtClean="0"/>
              <a:t>11/03/2019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BA495-6C8E-43ED-A21B-AB78FD8C5914}" type="datetime1">
              <a:rPr lang="fr-FR" smtClean="0"/>
              <a:t>11/03/2019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9748-BC9F-4931-8D8A-A4A50706C27A}" type="datetime1">
              <a:rPr lang="fr-FR" smtClean="0"/>
              <a:t>11/03/2019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7D129-BDF2-485B-B93B-D40F9B3602B2}" type="datetime1">
              <a:rPr lang="fr-FR" smtClean="0"/>
              <a:t>11/03/2019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01D97-6A96-41DD-A09D-A8B08B17B5CE}" type="datetime1">
              <a:rPr lang="fr-FR" smtClean="0"/>
              <a:t>11/03/2019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1E38-50EA-4F57-B7D8-7F774087B917}" type="datetime1">
              <a:rPr lang="fr-FR" smtClean="0"/>
              <a:t>11/03/2019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1026" name="Picture 2" descr="C:\Users\Admin\Dropbox\Dev Web 2018-2019\logo_coul_fr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" y="14866"/>
            <a:ext cx="1508463" cy="67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505200" y="65389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  <p:sp>
        <p:nvSpPr>
          <p:cNvPr id="8" name="Rectangle 7"/>
          <p:cNvSpPr/>
          <p:nvPr userDrawn="1"/>
        </p:nvSpPr>
        <p:spPr>
          <a:xfrm>
            <a:off x="-4946" y="6538908"/>
            <a:ext cx="27767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smtClean="0">
                <a:latin typeface="+mj-lt"/>
              </a:rPr>
              <a:t>Fabrice.Boissier@univ-paris1.fr</a:t>
            </a:r>
            <a:endParaRPr lang="fr-FR" sz="1600">
              <a:latin typeface="+mj-l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6952667" y="6519446"/>
            <a:ext cx="22111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6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Ali.Jaffal@univ-paris1.fr </a:t>
            </a:r>
            <a:endParaRPr lang="fr-FR" sz="1600" kern="120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pic>
        <p:nvPicPr>
          <p:cNvPr id="1027" name="Picture 3" descr="C:\Users\Admin\Dropbox\Dev Web 2018-2019\PHP-logo-640x480.pn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888" y="-90708"/>
            <a:ext cx="1087112" cy="81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i.Jaffal@univ-paris1.fr" TargetMode="External"/><Relationship Id="rId2" Type="http://schemas.openxmlformats.org/officeDocument/2006/relationships/hyperlink" Target="mailto:Fabrice.boissier@univ-paris1.f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hp.net/manual/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net/manual/fr/ref.strings.ph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steffenel.fr/images/petanque-cochonnet.jpg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microsoft.com/office/2007/relationships/hdphoto" Target="../media/hdphoto2.wdp"/><Relationship Id="rId4" Type="http://schemas.openxmlformats.org/officeDocument/2006/relationships/image" Target="../media/image25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monsite.fr/page.ht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ftp://machine1.autresite.com/images/oiseau.jpg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mp.info/" TargetMode="External"/><Relationship Id="rId2" Type="http://schemas.openxmlformats.org/officeDocument/2006/relationships/hyperlink" Target="http://www.wampserv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tepad-plus-plus.org/fr/" TargetMode="External"/><Relationship Id="rId5" Type="http://schemas.openxmlformats.org/officeDocument/2006/relationships/hyperlink" Target="http://www.sublimetext.com/2" TargetMode="External"/><Relationship Id="rId4" Type="http://schemas.openxmlformats.org/officeDocument/2006/relationships/hyperlink" Target="https://www.apachefriends.org/fr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76470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</a:t>
            </a:r>
            <a:r>
              <a:rPr lang="fr-FR" dirty="0"/>
              <a:t>é</a:t>
            </a:r>
            <a:r>
              <a:rPr lang="fr-FR" dirty="0" smtClean="0"/>
              <a:t>veloppement Web – PHP</a:t>
            </a:r>
            <a:r>
              <a:rPr lang="fr-FR" smtClean="0"/>
              <a:t/>
            </a:r>
            <a:br>
              <a:rPr lang="fr-FR" smtClean="0"/>
            </a:br>
            <a:r>
              <a:rPr lang="fr-FR" smtClean="0"/>
              <a:t>Cours 1</a:t>
            </a:r>
            <a:br>
              <a:rPr lang="fr-FR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276872"/>
            <a:ext cx="6400800" cy="3956288"/>
          </a:xfrm>
        </p:spPr>
        <p:txBody>
          <a:bodyPr>
            <a:normAutofit fontScale="92500" lnSpcReduction="20000"/>
          </a:bodyPr>
          <a:lstStyle/>
          <a:p>
            <a:r>
              <a:rPr lang="fr-FR" dirty="0">
                <a:solidFill>
                  <a:schemeClr val="tx1"/>
                </a:solidFill>
              </a:rPr>
              <a:t>Fabrice BOISSIER</a:t>
            </a:r>
          </a:p>
          <a:p>
            <a:r>
              <a:rPr lang="fr-FR" dirty="0" smtClean="0">
                <a:hlinkClick r:id="rId2"/>
              </a:rPr>
              <a:t>Fabrice.Boissier@univ-paris1.fr</a:t>
            </a:r>
            <a:endParaRPr lang="fr-FR" dirty="0" smtClean="0"/>
          </a:p>
          <a:p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Ali JAFFAL</a:t>
            </a:r>
          </a:p>
          <a:p>
            <a:r>
              <a:rPr lang="fr-FR" u="sng" dirty="0">
                <a:hlinkClick r:id="rId3"/>
              </a:rPr>
              <a:t>Ali.Jaffal@univ-paris1.fr</a:t>
            </a:r>
            <a:r>
              <a:rPr lang="fr-FR" u="sng" dirty="0"/>
              <a:t> </a:t>
            </a:r>
            <a:r>
              <a:rPr lang="fr-FR" dirty="0" smtClean="0"/>
              <a:t> </a:t>
            </a:r>
          </a:p>
          <a:p>
            <a:endParaRPr lang="fr-FR" dirty="0" smtClean="0"/>
          </a:p>
          <a:p>
            <a:r>
              <a:rPr lang="fr-FR" dirty="0"/>
              <a:t>Bureau C.14.05</a:t>
            </a:r>
          </a:p>
          <a:p>
            <a:r>
              <a:rPr lang="fr-FR" dirty="0" smtClean="0"/>
              <a:t>2018-2019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47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Rappel des versions des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dirty="0" smtClean="0"/>
              <a:t>Vérifiez bien les versions de tutoriaux que vous trouverez sur internet !</a:t>
            </a:r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endParaRPr lang="fr-FR" sz="3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Documentation PHP :</a:t>
            </a:r>
            <a:r>
              <a:rPr lang="fr-FR" sz="3000" dirty="0"/>
              <a:t/>
            </a:r>
            <a:br>
              <a:rPr lang="fr-FR" sz="3000" dirty="0"/>
            </a:br>
            <a:r>
              <a:rPr lang="fr-FR" sz="3000" dirty="0">
                <a:hlinkClick r:id="rId3"/>
              </a:rPr>
              <a:t>http://php.net/manual/fr</a:t>
            </a:r>
            <a:r>
              <a:rPr lang="fr-FR" sz="3000" dirty="0" smtClean="0">
                <a:hlinkClick r:id="rId3"/>
              </a:rPr>
              <a:t>/</a:t>
            </a:r>
            <a:endParaRPr lang="fr-FR" sz="3000" dirty="0" smtClean="0"/>
          </a:p>
          <a:p>
            <a:pPr>
              <a:buFont typeface="Wingdings" panose="05000000000000000000" pitchFamily="2" charset="2"/>
              <a:buChar char="§"/>
            </a:pPr>
            <a:endParaRPr lang="fr-FR" sz="3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Exemple concret avec les fonctions de chaînes :</a:t>
            </a:r>
            <a:br>
              <a:rPr lang="fr-FR" sz="3000" dirty="0" smtClean="0"/>
            </a:br>
            <a:r>
              <a:rPr lang="fr-FR" sz="3000" dirty="0" smtClean="0">
                <a:hlinkClick r:id="rId4"/>
              </a:rPr>
              <a:t>http</a:t>
            </a:r>
            <a:r>
              <a:rPr lang="fr-FR" sz="3000" dirty="0">
                <a:hlinkClick r:id="rId4"/>
              </a:rPr>
              <a:t>://php.net/manual/fr/</a:t>
            </a:r>
            <a:r>
              <a:rPr lang="fr-FR" sz="3000" dirty="0" smtClean="0">
                <a:hlinkClick r:id="rId4"/>
              </a:rPr>
              <a:t>ref.strings.php</a:t>
            </a:r>
            <a:endParaRPr lang="fr-FR" sz="3000" dirty="0" smtClean="0"/>
          </a:p>
          <a:p>
            <a:pPr marL="0" indent="0">
              <a:buNone/>
            </a:pPr>
            <a:endParaRPr lang="fr-FR" sz="30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89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fr-FR" dirty="0" smtClean="0"/>
              <a:t>Header / Body</a:t>
            </a:r>
          </a:p>
          <a:p>
            <a:r>
              <a:rPr lang="fr-FR" dirty="0" smtClean="0"/>
              <a:t>Listes</a:t>
            </a:r>
          </a:p>
          <a:p>
            <a:r>
              <a:rPr lang="fr-FR" dirty="0" smtClean="0"/>
              <a:t>Tableaux</a:t>
            </a:r>
          </a:p>
          <a:p>
            <a:r>
              <a:rPr lang="fr-FR" dirty="0" smtClean="0"/>
              <a:t>Images et Liens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468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5" name="Espace réservé du contenu 7"/>
          <p:cNvSpPr>
            <a:spLocks noGrp="1"/>
          </p:cNvSpPr>
          <p:nvPr>
            <p:ph sz="half" idx="1"/>
          </p:nvPr>
        </p:nvSpPr>
        <p:spPr>
          <a:xfrm>
            <a:off x="899592" y="1628800"/>
            <a:ext cx="4038600" cy="46805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/>
              <a:t>&lt;html&gt;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</a:t>
            </a:r>
            <a:r>
              <a:rPr lang="fr-FR" sz="2400" b="1" dirty="0" err="1"/>
              <a:t>head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dirty="0"/>
              <a:t>   </a:t>
            </a:r>
            <a:r>
              <a:rPr lang="fr-FR" sz="2400" b="1" dirty="0"/>
              <a:t>&lt;</a:t>
            </a:r>
            <a:r>
              <a:rPr lang="fr-FR" sz="2400" b="1" dirty="0" err="1"/>
              <a:t>title</a:t>
            </a:r>
            <a:r>
              <a:rPr lang="fr-FR" sz="2400" b="1" dirty="0"/>
              <a:t>&gt; </a:t>
            </a:r>
            <a:r>
              <a:rPr lang="fr-FR" sz="2400" dirty="0"/>
              <a:t>Exemple HTML </a:t>
            </a:r>
            <a:r>
              <a:rPr lang="fr-FR" sz="2400" b="1" dirty="0"/>
              <a:t>&lt;/</a:t>
            </a:r>
            <a:r>
              <a:rPr lang="fr-FR" sz="2400" b="1" dirty="0" err="1"/>
              <a:t>title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&lt;/</a:t>
            </a:r>
            <a:r>
              <a:rPr lang="fr-FR" sz="2400" b="1" dirty="0" err="1"/>
              <a:t>head</a:t>
            </a:r>
            <a:r>
              <a:rPr lang="fr-FR" sz="2400" b="1" dirty="0"/>
              <a:t>&gt;</a:t>
            </a:r>
          </a:p>
          <a:p>
            <a:pPr marL="0" indent="0">
              <a:buNone/>
            </a:pPr>
            <a:r>
              <a:rPr lang="fr-FR" sz="2400" b="1" dirty="0"/>
              <a:t>&lt;body</a:t>
            </a:r>
            <a:r>
              <a:rPr lang="fr-FR" sz="2400" b="1" dirty="0" smtClean="0"/>
              <a:t>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/>
              <a:t>&lt;h1&gt;</a:t>
            </a:r>
            <a:r>
              <a:rPr lang="fr-FR" sz="2400" dirty="0"/>
              <a:t>Exemple</a:t>
            </a:r>
            <a:r>
              <a:rPr lang="fr-FR" sz="2400" b="1" dirty="0"/>
              <a:t>&lt;/h1&gt;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1F497D"/>
                </a:solidFill>
              </a:rPr>
              <a:t>&lt;</a:t>
            </a:r>
            <a:r>
              <a:rPr lang="fr-FR" sz="2400" b="1" dirty="0">
                <a:solidFill>
                  <a:srgbClr val="1F497D"/>
                </a:solidFill>
              </a:rPr>
              <a:t>p&gt;</a:t>
            </a:r>
            <a:r>
              <a:rPr lang="fr-FR" sz="2400" dirty="0"/>
              <a:t>Ceci </a:t>
            </a:r>
            <a:r>
              <a:rPr lang="fr-FR" sz="2400" dirty="0" smtClean="0"/>
              <a:t>est  </a:t>
            </a:r>
            <a:r>
              <a:rPr lang="fr-FR" sz="2400" b="1" dirty="0">
                <a:solidFill>
                  <a:srgbClr val="1F497D"/>
                </a:solidFill>
              </a:rPr>
              <a:t>&lt;i&gt;</a:t>
            </a:r>
            <a:r>
              <a:rPr lang="fr-FR" sz="2400" dirty="0" err="1"/>
              <a:t>really</a:t>
            </a:r>
            <a:r>
              <a:rPr lang="fr-FR" sz="2400" b="1" dirty="0">
                <a:solidFill>
                  <a:srgbClr val="1F497D"/>
                </a:solidFill>
              </a:rPr>
              <a:t>&lt;/i&gt;</a:t>
            </a:r>
            <a:r>
              <a:rPr lang="fr-FR" sz="2400" dirty="0"/>
              <a:t>  </a:t>
            </a:r>
            <a:r>
              <a:rPr lang="fr-FR" sz="2400" dirty="0" smtClean="0"/>
              <a:t>   </a:t>
            </a:r>
            <a:r>
              <a:rPr lang="fr-FR" sz="2400" b="1" dirty="0" smtClean="0">
                <a:solidFill>
                  <a:srgbClr val="1F497D"/>
                </a:solidFill>
              </a:rPr>
              <a:t>&lt;</a:t>
            </a:r>
            <a:r>
              <a:rPr lang="fr-FR" sz="2400" b="1" dirty="0">
                <a:solidFill>
                  <a:srgbClr val="1F497D"/>
                </a:solidFill>
              </a:rPr>
              <a:t>b&gt;</a:t>
            </a:r>
            <a:r>
              <a:rPr lang="fr-FR" sz="2400" dirty="0"/>
              <a:t>Important</a:t>
            </a:r>
            <a:r>
              <a:rPr lang="fr-FR" sz="2400" b="1" dirty="0">
                <a:solidFill>
                  <a:srgbClr val="1F497D"/>
                </a:solidFill>
              </a:rPr>
              <a:t>&lt;/b&gt;</a:t>
            </a:r>
            <a:r>
              <a:rPr lang="fr-FR" sz="2400" dirty="0"/>
              <a:t>.  </a:t>
            </a:r>
            <a:r>
              <a:rPr lang="fr-FR" sz="2400" b="1" dirty="0">
                <a:solidFill>
                  <a:srgbClr val="1F497D"/>
                </a:solidFill>
              </a:rPr>
              <a:t>&lt;/p&gt;</a:t>
            </a:r>
          </a:p>
          <a:p>
            <a:pPr marL="0" indent="0">
              <a:buNone/>
            </a:pPr>
            <a:r>
              <a:rPr lang="fr-FR" sz="2400" dirty="0"/>
              <a:t> </a:t>
            </a:r>
            <a:r>
              <a:rPr lang="fr-FR" sz="2400" b="1" dirty="0">
                <a:solidFill>
                  <a:srgbClr val="1F497D"/>
                </a:solidFill>
              </a:rPr>
              <a:t> &lt;p&gt;</a:t>
            </a:r>
            <a:r>
              <a:rPr lang="fr-FR" sz="2400" dirty="0"/>
              <a:t> L'informatique peut vous aider ! </a:t>
            </a:r>
            <a:r>
              <a:rPr lang="fr-FR" sz="2400" b="1" dirty="0">
                <a:solidFill>
                  <a:srgbClr val="1F497D"/>
                </a:solidFill>
              </a:rPr>
              <a:t>&lt;/p&gt;</a:t>
            </a:r>
          </a:p>
          <a:p>
            <a:pPr marL="0" indent="0">
              <a:buNone/>
            </a:pPr>
            <a:r>
              <a:rPr lang="fr-FR" sz="2400" b="1" dirty="0"/>
              <a:t>&lt;/body&gt;</a:t>
            </a:r>
          </a:p>
          <a:p>
            <a:pPr marL="0" indent="0">
              <a:buNone/>
            </a:pPr>
            <a:r>
              <a:rPr lang="fr-FR" sz="2400" b="1" dirty="0"/>
              <a:t>&lt;/html&gt;</a:t>
            </a:r>
          </a:p>
        </p:txBody>
      </p:sp>
      <p:grpSp>
        <p:nvGrpSpPr>
          <p:cNvPr id="6" name="Grouper 54"/>
          <p:cNvGrpSpPr/>
          <p:nvPr/>
        </p:nvGrpSpPr>
        <p:grpSpPr>
          <a:xfrm>
            <a:off x="179512" y="3284984"/>
            <a:ext cx="792088" cy="2088232"/>
            <a:chOff x="179512" y="3501008"/>
            <a:chExt cx="792088" cy="1872208"/>
          </a:xfrm>
        </p:grpSpPr>
        <p:cxnSp>
          <p:nvCxnSpPr>
            <p:cNvPr id="7" name="Connecteur droit avec flèche 6"/>
            <p:cNvCxnSpPr/>
            <p:nvPr/>
          </p:nvCxnSpPr>
          <p:spPr>
            <a:xfrm>
              <a:off x="179512" y="3501008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179512" y="5373216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79512" y="3501008"/>
              <a:ext cx="0" cy="18722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er 49"/>
          <p:cNvGrpSpPr/>
          <p:nvPr/>
        </p:nvGrpSpPr>
        <p:grpSpPr>
          <a:xfrm>
            <a:off x="467544" y="4005064"/>
            <a:ext cx="504056" cy="360040"/>
            <a:chOff x="467544" y="3861048"/>
            <a:chExt cx="504056" cy="360040"/>
          </a:xfrm>
        </p:grpSpPr>
        <p:cxnSp>
          <p:nvCxnSpPr>
            <p:cNvPr id="11" name="Connecteur droit avec flèche 10"/>
            <p:cNvCxnSpPr/>
            <p:nvPr/>
          </p:nvCxnSpPr>
          <p:spPr>
            <a:xfrm>
              <a:off x="467544" y="386104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>
              <a:off x="467544" y="422108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>
              <a:off x="467544" y="386104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r 50"/>
          <p:cNvGrpSpPr/>
          <p:nvPr/>
        </p:nvGrpSpPr>
        <p:grpSpPr>
          <a:xfrm>
            <a:off x="395536" y="4653136"/>
            <a:ext cx="504056" cy="360040"/>
            <a:chOff x="467544" y="3861048"/>
            <a:chExt cx="504056" cy="360040"/>
          </a:xfrm>
        </p:grpSpPr>
        <p:cxnSp>
          <p:nvCxnSpPr>
            <p:cNvPr id="15" name="Connecteur droit avec flèche 14"/>
            <p:cNvCxnSpPr/>
            <p:nvPr/>
          </p:nvCxnSpPr>
          <p:spPr>
            <a:xfrm>
              <a:off x="467544" y="386104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/>
            <p:cNvCxnSpPr/>
            <p:nvPr/>
          </p:nvCxnSpPr>
          <p:spPr>
            <a:xfrm>
              <a:off x="467544" y="4221088"/>
              <a:ext cx="5040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>
              <a:off x="467544" y="3861048"/>
              <a:ext cx="0" cy="3600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arré corné 17"/>
          <p:cNvSpPr/>
          <p:nvPr/>
        </p:nvSpPr>
        <p:spPr>
          <a:xfrm>
            <a:off x="2483768" y="1196752"/>
            <a:ext cx="2520280" cy="936104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36000" tIns="0" rIns="0" bIns="0" rtlCol="0" anchor="ctr"/>
          <a:lstStyle/>
          <a:p>
            <a:pPr algn="ctr"/>
            <a:r>
              <a:rPr lang="fr-FR" dirty="0" smtClean="0"/>
              <a:t>Chaque balise ouverte doit être fermée </a:t>
            </a:r>
          </a:p>
          <a:p>
            <a:pPr algn="ctr"/>
            <a:r>
              <a:rPr lang="fr-FR" b="1" dirty="0" smtClean="0"/>
              <a:t>&lt;balise&gt; </a:t>
            </a:r>
            <a:r>
              <a:rPr lang="fr-FR" dirty="0" smtClean="0"/>
              <a:t>… </a:t>
            </a:r>
            <a:r>
              <a:rPr lang="fr-FR" b="1" dirty="0" smtClean="0"/>
              <a:t>&lt;/balise&gt;</a:t>
            </a:r>
            <a:endParaRPr lang="fr-FR" b="1" dirty="0"/>
          </a:p>
        </p:txBody>
      </p:sp>
      <p:grpSp>
        <p:nvGrpSpPr>
          <p:cNvPr id="19" name="Grouper 62"/>
          <p:cNvGrpSpPr/>
          <p:nvPr/>
        </p:nvGrpSpPr>
        <p:grpSpPr>
          <a:xfrm>
            <a:off x="6346122" y="1124744"/>
            <a:ext cx="2345900" cy="2179985"/>
            <a:chOff x="6346123" y="1268760"/>
            <a:chExt cx="2345900" cy="2179985"/>
          </a:xfrm>
        </p:grpSpPr>
        <p:grpSp>
          <p:nvGrpSpPr>
            <p:cNvPr id="20" name="Grouper 55"/>
            <p:cNvGrpSpPr/>
            <p:nvPr/>
          </p:nvGrpSpPr>
          <p:grpSpPr>
            <a:xfrm>
              <a:off x="6346123" y="1268760"/>
              <a:ext cx="2345900" cy="2179985"/>
              <a:chOff x="6300192" y="1340768"/>
              <a:chExt cx="2023266" cy="2179985"/>
            </a:xfrm>
          </p:grpSpPr>
          <p:sp>
            <p:nvSpPr>
              <p:cNvPr id="23" name="ZoneTexte 22"/>
              <p:cNvSpPr txBox="1"/>
              <p:nvPr/>
            </p:nvSpPr>
            <p:spPr>
              <a:xfrm>
                <a:off x="7092280" y="1340768"/>
                <a:ext cx="4981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/>
                  <a:t>html</a:t>
                </a:r>
                <a:endParaRPr lang="fr-FR" sz="2000" b="1" dirty="0"/>
              </a:p>
            </p:txBody>
          </p:sp>
          <p:sp>
            <p:nvSpPr>
              <p:cNvPr id="24" name="ZoneTexte 23"/>
              <p:cNvSpPr txBox="1"/>
              <p:nvPr/>
            </p:nvSpPr>
            <p:spPr>
              <a:xfrm>
                <a:off x="6300192" y="1988840"/>
                <a:ext cx="53099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err="1" smtClean="0"/>
                  <a:t>head</a:t>
                </a:r>
                <a:endParaRPr lang="fr-FR" sz="2000" b="1" dirty="0"/>
              </a:p>
            </p:txBody>
          </p:sp>
          <p:cxnSp>
            <p:nvCxnSpPr>
              <p:cNvPr id="25" name="Connecteur droit 24"/>
              <p:cNvCxnSpPr>
                <a:stCxn id="23" idx="2"/>
                <a:endCxn id="24" idx="0"/>
              </p:cNvCxnSpPr>
              <p:nvPr/>
            </p:nvCxnSpPr>
            <p:spPr>
              <a:xfrm flipH="1">
                <a:off x="6565690" y="1648545"/>
                <a:ext cx="775681" cy="3402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7564777" y="1844824"/>
                <a:ext cx="53462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/>
                  <a:t>body</a:t>
                </a:r>
                <a:endParaRPr lang="fr-FR" sz="2000" b="1" dirty="0"/>
              </a:p>
            </p:txBody>
          </p:sp>
          <p:cxnSp>
            <p:nvCxnSpPr>
              <p:cNvPr id="27" name="Connecteur droit 26"/>
              <p:cNvCxnSpPr>
                <a:stCxn id="23" idx="2"/>
                <a:endCxn id="26" idx="0"/>
              </p:cNvCxnSpPr>
              <p:nvPr/>
            </p:nvCxnSpPr>
            <p:spPr>
              <a:xfrm>
                <a:off x="7341372" y="1648545"/>
                <a:ext cx="490719" cy="19627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ZoneTexte 27"/>
              <p:cNvSpPr txBox="1"/>
              <p:nvPr/>
            </p:nvSpPr>
            <p:spPr>
              <a:xfrm>
                <a:off x="6322684" y="2636912"/>
                <a:ext cx="4360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err="1" smtClean="0"/>
                  <a:t>title</a:t>
                </a:r>
                <a:endParaRPr lang="fr-FR" sz="2000" b="1" dirty="0"/>
              </a:p>
            </p:txBody>
          </p:sp>
          <p:cxnSp>
            <p:nvCxnSpPr>
              <p:cNvPr id="29" name="Connecteur droit 28"/>
              <p:cNvCxnSpPr>
                <a:stCxn id="24" idx="2"/>
                <a:endCxn id="28" idx="0"/>
              </p:cNvCxnSpPr>
              <p:nvPr/>
            </p:nvCxnSpPr>
            <p:spPr>
              <a:xfrm flipH="1">
                <a:off x="6540693" y="2296617"/>
                <a:ext cx="24996" cy="34029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ZoneTexte 29"/>
              <p:cNvSpPr txBox="1"/>
              <p:nvPr/>
            </p:nvSpPr>
            <p:spPr>
              <a:xfrm>
                <a:off x="7688987" y="2564904"/>
                <a:ext cx="137633" cy="355034"/>
              </a:xfrm>
              <a:prstGeom prst="rect">
                <a:avLst/>
              </a:prstGeom>
              <a:noFill/>
            </p:spPr>
            <p:txBody>
              <a:bodyPr wrap="none" lIns="0" tIns="0" rIns="0" bIns="46800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1F497D"/>
                    </a:solidFill>
                  </a:rPr>
                  <a:t>p</a:t>
                </a:r>
                <a:endParaRPr lang="fr-FR" sz="2000" b="1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31" name="Connecteur droit 30"/>
              <p:cNvCxnSpPr>
                <a:stCxn id="26" idx="2"/>
                <a:endCxn id="30" idx="0"/>
              </p:cNvCxnSpPr>
              <p:nvPr/>
            </p:nvCxnSpPr>
            <p:spPr>
              <a:xfrm flipH="1">
                <a:off x="7757803" y="2152601"/>
                <a:ext cx="74287" cy="4123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ZoneTexte 31"/>
              <p:cNvSpPr txBox="1"/>
              <p:nvPr/>
            </p:nvSpPr>
            <p:spPr>
              <a:xfrm>
                <a:off x="8185825" y="2588533"/>
                <a:ext cx="13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>
                    <a:solidFill>
                      <a:schemeClr val="tx2"/>
                    </a:solidFill>
                  </a:rPr>
                  <a:t>p</a:t>
                </a:r>
                <a:endParaRPr lang="fr-FR" sz="20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3" name="Connecteur droit 32"/>
              <p:cNvCxnSpPr>
                <a:stCxn id="26" idx="2"/>
                <a:endCxn id="32" idx="0"/>
              </p:cNvCxnSpPr>
              <p:nvPr/>
            </p:nvCxnSpPr>
            <p:spPr>
              <a:xfrm>
                <a:off x="7832090" y="2152601"/>
                <a:ext cx="422551" cy="43593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ZoneTexte 33"/>
              <p:cNvSpPr txBox="1"/>
              <p:nvPr/>
            </p:nvSpPr>
            <p:spPr>
              <a:xfrm>
                <a:off x="7505356" y="3212976"/>
                <a:ext cx="629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1F497D"/>
                    </a:solidFill>
                  </a:rPr>
                  <a:t>i</a:t>
                </a:r>
                <a:endParaRPr lang="fr-FR" sz="2000" b="1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35" name="Connecteur droit 34"/>
              <p:cNvCxnSpPr>
                <a:stCxn id="30" idx="2"/>
                <a:endCxn id="34" idx="0"/>
              </p:cNvCxnSpPr>
              <p:nvPr/>
            </p:nvCxnSpPr>
            <p:spPr>
              <a:xfrm flipH="1">
                <a:off x="7536853" y="2919938"/>
                <a:ext cx="220951" cy="2930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ZoneTexte 35"/>
              <p:cNvSpPr txBox="1"/>
              <p:nvPr/>
            </p:nvSpPr>
            <p:spPr>
              <a:xfrm>
                <a:off x="7937405" y="3212976"/>
                <a:ext cx="1376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2000" b="1" dirty="0" smtClean="0">
                    <a:solidFill>
                      <a:srgbClr val="1F497D"/>
                    </a:solidFill>
                  </a:rPr>
                  <a:t>b</a:t>
                </a:r>
                <a:endParaRPr lang="fr-FR" sz="2000" b="1" dirty="0">
                  <a:solidFill>
                    <a:srgbClr val="1F497D"/>
                  </a:solidFill>
                </a:endParaRPr>
              </a:p>
            </p:txBody>
          </p:sp>
          <p:cxnSp>
            <p:nvCxnSpPr>
              <p:cNvPr id="37" name="Connecteur droit 36"/>
              <p:cNvCxnSpPr>
                <a:stCxn id="30" idx="2"/>
                <a:endCxn id="36" idx="0"/>
              </p:cNvCxnSpPr>
              <p:nvPr/>
            </p:nvCxnSpPr>
            <p:spPr>
              <a:xfrm>
                <a:off x="7757803" y="2919938"/>
                <a:ext cx="248418" cy="29303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ZoneTexte 20"/>
            <p:cNvSpPr txBox="1"/>
            <p:nvPr/>
          </p:nvSpPr>
          <p:spPr>
            <a:xfrm>
              <a:off x="7308305" y="2516525"/>
              <a:ext cx="267626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fr-FR" sz="2000" b="1" dirty="0" smtClean="0"/>
                <a:t>h1</a:t>
              </a:r>
              <a:endParaRPr lang="fr-FR" sz="2000" b="1" dirty="0"/>
            </a:p>
          </p:txBody>
        </p:sp>
        <p:cxnSp>
          <p:nvCxnSpPr>
            <p:cNvPr id="22" name="Connecteur droit 21"/>
            <p:cNvCxnSpPr>
              <a:stCxn id="26" idx="2"/>
              <a:endCxn id="21" idx="0"/>
            </p:cNvCxnSpPr>
            <p:nvPr/>
          </p:nvCxnSpPr>
          <p:spPr>
            <a:xfrm flipH="1">
              <a:off x="7442118" y="2080593"/>
              <a:ext cx="680183" cy="4359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8" name="Imag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426420"/>
            <a:ext cx="3352800" cy="28829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1297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/>
          <a:lstStyle/>
          <a:p>
            <a:r>
              <a:rPr lang="fr-FR" dirty="0" smtClean="0"/>
              <a:t>Structure d’un document HTML</a:t>
            </a:r>
          </a:p>
          <a:p>
            <a:pPr lvl="1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1187624" y="4102621"/>
            <a:ext cx="4608512" cy="184665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900" b="1" dirty="0" smtClean="0"/>
              <a:t>&lt;</a:t>
            </a:r>
            <a:r>
              <a:rPr lang="fr-FR" sz="1900" b="1" dirty="0"/>
              <a:t>body&gt;</a:t>
            </a:r>
          </a:p>
          <a:p>
            <a:r>
              <a:rPr lang="fr-FR" sz="1900" dirty="0"/>
              <a:t> </a:t>
            </a:r>
            <a:r>
              <a:rPr lang="fr-FR" sz="1900" dirty="0" smtClean="0"/>
              <a:t>  &lt;</a:t>
            </a:r>
            <a:r>
              <a:rPr lang="fr-FR" sz="1900" dirty="0"/>
              <a:t>h1&gt;Exemple&lt;/h1&gt;</a:t>
            </a:r>
          </a:p>
          <a:p>
            <a:r>
              <a:rPr lang="fr-FR" sz="1900" dirty="0" smtClean="0"/>
              <a:t>   &lt;</a:t>
            </a:r>
            <a:r>
              <a:rPr lang="fr-FR" sz="1900" dirty="0"/>
              <a:t>p&gt;Ceci est </a:t>
            </a:r>
            <a:r>
              <a:rPr lang="fr-FR" sz="1900" dirty="0" smtClean="0"/>
              <a:t>&lt;</a:t>
            </a:r>
            <a:r>
              <a:rPr lang="fr-FR" sz="1900" dirty="0"/>
              <a:t>i&gt;</a:t>
            </a:r>
            <a:r>
              <a:rPr lang="fr-FR" sz="1900" dirty="0" err="1"/>
              <a:t>really</a:t>
            </a:r>
            <a:r>
              <a:rPr lang="fr-FR" sz="1900" dirty="0"/>
              <a:t>&lt;/i&gt; 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         </a:t>
            </a:r>
            <a:r>
              <a:rPr lang="fr-FR" sz="1900" dirty="0"/>
              <a:t>&lt;b&gt;Important&lt;/b&gt;.  &lt;/p&gt;</a:t>
            </a:r>
          </a:p>
          <a:p>
            <a:r>
              <a:rPr lang="fr-FR" sz="1900" dirty="0"/>
              <a:t>  </a:t>
            </a:r>
            <a:r>
              <a:rPr lang="fr-FR" sz="1900" dirty="0" smtClean="0"/>
              <a:t> &lt;</a:t>
            </a:r>
            <a:r>
              <a:rPr lang="fr-FR" sz="1900" dirty="0"/>
              <a:t>p&gt; L'informatique peut vous aider ! &lt;/p&gt;</a:t>
            </a:r>
          </a:p>
          <a:p>
            <a:r>
              <a:rPr lang="fr-FR" sz="1900" b="1" dirty="0"/>
              <a:t>&lt;/body</a:t>
            </a:r>
            <a:r>
              <a:rPr lang="fr-FR" sz="1900" b="1" dirty="0" smtClean="0"/>
              <a:t>&gt;</a:t>
            </a:r>
            <a:endParaRPr lang="fr-FR" sz="1900" b="1" dirty="0"/>
          </a:p>
        </p:txBody>
      </p:sp>
      <p:sp>
        <p:nvSpPr>
          <p:cNvPr id="8" name="Rectangle 7"/>
          <p:cNvSpPr/>
          <p:nvPr/>
        </p:nvSpPr>
        <p:spPr>
          <a:xfrm>
            <a:off x="899592" y="1628800"/>
            <a:ext cx="3888432" cy="40011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/>
              <a:t>&lt;!DOCTYPE html&gt;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060848"/>
            <a:ext cx="9383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&lt;html&gt;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9592" y="5909210"/>
            <a:ext cx="10485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&lt;/html&gt;</a:t>
            </a:r>
          </a:p>
        </p:txBody>
      </p:sp>
      <p:cxnSp>
        <p:nvCxnSpPr>
          <p:cNvPr id="12" name="Connecteur en angle 11"/>
          <p:cNvCxnSpPr>
            <a:stCxn id="9" idx="1"/>
            <a:endCxn id="10" idx="1"/>
          </p:cNvCxnSpPr>
          <p:nvPr/>
        </p:nvCxnSpPr>
        <p:spPr>
          <a:xfrm rot="10800000" flipV="1">
            <a:off x="899592" y="2260903"/>
            <a:ext cx="12700" cy="3848362"/>
          </a:xfrm>
          <a:prstGeom prst="bentConnector3">
            <a:avLst>
              <a:gd name="adj1" fmla="val 4876787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87624" y="2492896"/>
            <a:ext cx="4608512" cy="1554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900" b="1" dirty="0"/>
              <a:t>&lt;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meta</a:t>
            </a:r>
            <a:r>
              <a:rPr lang="fr-FR" sz="1900" dirty="0"/>
              <a:t> </a:t>
            </a:r>
            <a:r>
              <a:rPr lang="fr-FR" sz="1900" dirty="0" err="1"/>
              <a:t>name</a:t>
            </a:r>
            <a:r>
              <a:rPr lang="fr-FR" sz="1900" dirty="0"/>
              <a:t>="</a:t>
            </a:r>
            <a:r>
              <a:rPr lang="fr-FR" sz="1900" dirty="0" err="1"/>
              <a:t>author</a:t>
            </a:r>
            <a:r>
              <a:rPr lang="fr-FR" sz="1900" dirty="0"/>
              <a:t>" content</a:t>
            </a:r>
            <a:r>
              <a:rPr lang="fr-FR" sz="1900" dirty="0" smtClean="0"/>
              <a:t>= </a:t>
            </a:r>
            <a:br>
              <a:rPr lang="fr-FR" sz="1900" dirty="0" smtClean="0"/>
            </a:br>
            <a:r>
              <a:rPr lang="fr-FR" sz="1900" dirty="0" smtClean="0"/>
              <a:t>	    "</a:t>
            </a:r>
            <a:r>
              <a:rPr lang="fr-FR" sz="1900" dirty="0"/>
              <a:t>Manuele Kirsch Pinheiro" /&gt;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title</a:t>
            </a:r>
            <a:r>
              <a:rPr lang="fr-FR" sz="1900" dirty="0"/>
              <a:t>&gt; Exemple HTML &lt;/</a:t>
            </a:r>
            <a:r>
              <a:rPr lang="fr-FR" sz="1900" dirty="0" err="1"/>
              <a:t>title</a:t>
            </a:r>
            <a:r>
              <a:rPr lang="fr-FR" sz="1900" dirty="0"/>
              <a:t>&gt;</a:t>
            </a:r>
          </a:p>
          <a:p>
            <a:r>
              <a:rPr lang="fr-FR" sz="1900" b="1" dirty="0" smtClean="0"/>
              <a:t>&lt;</a:t>
            </a:r>
            <a:r>
              <a:rPr lang="fr-FR" sz="1900" b="1" dirty="0"/>
              <a:t>/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156176" y="162880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Indication « idiome » HTML</a:t>
            </a:r>
            <a:endParaRPr lang="fr-FR" dirty="0"/>
          </a:p>
        </p:txBody>
      </p:sp>
      <p:cxnSp>
        <p:nvCxnSpPr>
          <p:cNvPr id="19" name="Connecteur droit avec flèche 18"/>
          <p:cNvCxnSpPr>
            <a:stCxn id="8" idx="3"/>
            <a:endCxn id="17" idx="1"/>
          </p:cNvCxnSpPr>
          <p:nvPr/>
        </p:nvCxnSpPr>
        <p:spPr>
          <a:xfrm flipV="1">
            <a:off x="4788024" y="1813466"/>
            <a:ext cx="1368152" cy="153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6228184" y="2708920"/>
            <a:ext cx="273630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Entête (</a:t>
            </a:r>
            <a:r>
              <a:rPr lang="fr-FR" sz="2400" b="1" dirty="0" err="1" smtClean="0"/>
              <a:t>head</a:t>
            </a:r>
            <a:r>
              <a:rPr lang="fr-FR" sz="2400" b="1" dirty="0" smtClean="0"/>
              <a:t>)</a:t>
            </a:r>
          </a:p>
          <a:p>
            <a:pPr algn="ctr"/>
            <a:r>
              <a:rPr lang="fr-FR" sz="2000" dirty="0" smtClean="0"/>
              <a:t>Informations générales sur le document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6156176" y="4509120"/>
            <a:ext cx="2736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/>
              <a:t>Corps (body)</a:t>
            </a:r>
          </a:p>
          <a:p>
            <a:pPr algn="ctr"/>
            <a:r>
              <a:rPr lang="fr-FR" sz="2000" dirty="0" smtClean="0"/>
              <a:t>Contenu du document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18" name="Titre 6"/>
          <p:cNvSpPr txBox="1">
            <a:spLocks/>
          </p:cNvSpPr>
          <p:nvPr/>
        </p:nvSpPr>
        <p:spPr>
          <a:xfrm>
            <a:off x="871526" y="-24"/>
            <a:ext cx="7400948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989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/>
              <a:t>Elément </a:t>
            </a:r>
            <a:r>
              <a:rPr lang="fr-FR" b="1" dirty="0" smtClean="0">
                <a:solidFill>
                  <a:srgbClr val="1F497D"/>
                </a:solidFill>
              </a:rPr>
              <a:t>DOCTYPE</a:t>
            </a:r>
          </a:p>
          <a:p>
            <a:pPr lvl="1"/>
            <a:r>
              <a:rPr lang="fr-FR" dirty="0" smtClean="0"/>
              <a:t>Indique au navigateur quelle version de HTML a été utilisée</a:t>
            </a:r>
          </a:p>
          <a:p>
            <a:pPr lvl="1"/>
            <a:r>
              <a:rPr lang="fr-FR" b="1" dirty="0" smtClean="0">
                <a:solidFill>
                  <a:srgbClr val="1F497D"/>
                </a:solidFill>
              </a:rPr>
              <a:t>HTML 4.01</a:t>
            </a:r>
          </a:p>
          <a:p>
            <a:pPr lvl="2"/>
            <a:r>
              <a:rPr lang="fr-FR" dirty="0" smtClean="0"/>
              <a:t>Couramment compris par tous les navigateurs</a:t>
            </a:r>
          </a:p>
          <a:p>
            <a:pPr marL="182563" lvl="2" indent="0">
              <a:buNone/>
            </a:pPr>
            <a:r>
              <a:rPr lang="fr-FR" i="1" dirty="0" smtClean="0"/>
              <a:t> </a:t>
            </a:r>
            <a:r>
              <a:rPr lang="fr-FR" i="1" dirty="0"/>
              <a:t>&lt;!DOCTYPE html PUBLIC "-//W3C//DTD HTML 4.01 </a:t>
            </a:r>
            <a:r>
              <a:rPr lang="fr-FR" i="1" dirty="0" err="1"/>
              <a:t>Transitional</a:t>
            </a:r>
            <a:r>
              <a:rPr lang="fr-FR" i="1" dirty="0"/>
              <a:t>//</a:t>
            </a:r>
            <a:r>
              <a:rPr lang="fr-FR" i="1" dirty="0" smtClean="0"/>
              <a:t>EN"  http</a:t>
            </a:r>
            <a:r>
              <a:rPr lang="fr-FR" i="1" dirty="0"/>
              <a:t>://www.w3.org/TR/html4/</a:t>
            </a:r>
            <a:r>
              <a:rPr lang="fr-FR" i="1" dirty="0" smtClean="0"/>
              <a:t>loose.dtd&gt;</a:t>
            </a:r>
          </a:p>
          <a:p>
            <a:pPr lvl="1"/>
            <a:r>
              <a:rPr lang="fr-FR" b="1" dirty="0" smtClean="0">
                <a:solidFill>
                  <a:srgbClr val="1F497D"/>
                </a:solidFill>
              </a:rPr>
              <a:t>HTML 5</a:t>
            </a:r>
          </a:p>
          <a:p>
            <a:pPr marL="914400" lvl="2" indent="0">
              <a:buNone/>
            </a:pPr>
            <a:r>
              <a:rPr lang="fr-FR" b="1" dirty="0" smtClean="0">
                <a:solidFill>
                  <a:srgbClr val="1F497D"/>
                </a:solidFill>
              </a:rPr>
              <a:t>&lt;!DOCTYPE html&gt;</a:t>
            </a:r>
            <a:endParaRPr lang="fr-FR" b="1" dirty="0">
              <a:solidFill>
                <a:srgbClr val="1F497D"/>
              </a:solidFill>
            </a:endParaRPr>
          </a:p>
          <a:p>
            <a:pPr lvl="2"/>
            <a:r>
              <a:rPr lang="fr-FR" dirty="0" smtClean="0"/>
              <a:t>En cours de définition</a:t>
            </a:r>
          </a:p>
          <a:p>
            <a:pPr lvl="2"/>
            <a:r>
              <a:rPr lang="fr-FR" dirty="0" smtClean="0"/>
              <a:t>Reconnu uniquement par les navigateurs les plus récents (Google Chrome  16.0, Firefox 9.0, Internet Explorer 9…)</a:t>
            </a:r>
          </a:p>
          <a:p>
            <a:pPr marL="914400" lvl="2" indent="0">
              <a:buNone/>
            </a:pPr>
            <a:endParaRPr lang="fr-FR" dirty="0" smtClean="0"/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614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3528" y="1357868"/>
            <a:ext cx="8463884" cy="4807436"/>
          </a:xfrm>
        </p:spPr>
        <p:txBody>
          <a:bodyPr>
            <a:normAutofit fontScale="85000" lnSpcReduction="10000"/>
          </a:bodyPr>
          <a:lstStyle/>
          <a:p>
            <a:r>
              <a:rPr lang="fr-FR" b="1" dirty="0" smtClean="0">
                <a:solidFill>
                  <a:srgbClr val="1F497D"/>
                </a:solidFill>
              </a:rPr>
              <a:t>Eléments de l’entête </a:t>
            </a:r>
            <a:r>
              <a:rPr lang="fr-FR" b="1" dirty="0" smtClean="0"/>
              <a:t>(</a:t>
            </a:r>
            <a:r>
              <a:rPr lang="fr-FR" b="1" dirty="0" err="1" smtClean="0">
                <a:solidFill>
                  <a:srgbClr val="1F497D"/>
                </a:solidFill>
              </a:rPr>
              <a:t>head</a:t>
            </a:r>
            <a:r>
              <a:rPr lang="fr-FR" b="1" dirty="0" smtClean="0"/>
              <a:t>)</a:t>
            </a:r>
          </a:p>
          <a:p>
            <a:pPr lvl="1"/>
            <a:r>
              <a:rPr lang="fr-FR" dirty="0" smtClean="0"/>
              <a:t>Informations </a:t>
            </a:r>
            <a:r>
              <a:rPr lang="fr-FR" b="1" dirty="0" smtClean="0"/>
              <a:t>complémentaires</a:t>
            </a:r>
            <a:r>
              <a:rPr lang="fr-FR" dirty="0" smtClean="0"/>
              <a:t> </a:t>
            </a:r>
            <a:br>
              <a:rPr lang="fr-FR" dirty="0" smtClean="0"/>
            </a:br>
            <a:r>
              <a:rPr lang="fr-FR" dirty="0" smtClean="0"/>
              <a:t>sur le document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Ce n’est pas le contenu du document</a:t>
            </a:r>
            <a:r>
              <a:rPr lang="fr-FR" dirty="0" smtClean="0"/>
              <a:t>, donc ces informations ne sont </a:t>
            </a:r>
            <a:r>
              <a:rPr lang="fr-FR" b="1" dirty="0" smtClean="0"/>
              <a:t>pas affichées </a:t>
            </a:r>
            <a:r>
              <a:rPr lang="fr-FR" dirty="0" smtClean="0"/>
              <a:t>dans la page</a:t>
            </a:r>
          </a:p>
          <a:p>
            <a:pPr lvl="1"/>
            <a:r>
              <a:rPr lang="fr-FR" dirty="0" smtClean="0"/>
              <a:t>Typiquement, informations pour les moteurs de recherche </a:t>
            </a:r>
          </a:p>
          <a:p>
            <a:r>
              <a:rPr lang="fr-FR" b="1" dirty="0" smtClean="0"/>
              <a:t>Balises </a:t>
            </a:r>
          </a:p>
          <a:p>
            <a:pPr lvl="1"/>
            <a:r>
              <a:rPr lang="fr-FR" b="1" dirty="0" smtClean="0"/>
              <a:t>&lt;titre&gt; … &lt;/titre&gt; </a:t>
            </a:r>
            <a:r>
              <a:rPr lang="fr-FR" dirty="0" smtClean="0"/>
              <a:t>	:  titre du document </a:t>
            </a:r>
          </a:p>
          <a:p>
            <a:pPr lvl="1"/>
            <a:r>
              <a:rPr lang="fr-FR" b="1" dirty="0" smtClean="0"/>
              <a:t>&lt;</a:t>
            </a:r>
            <a:r>
              <a:rPr lang="fr-FR" b="1" dirty="0" err="1" smtClean="0"/>
              <a:t>meta</a:t>
            </a:r>
            <a:r>
              <a:rPr lang="fr-FR" b="1" dirty="0" smtClean="0"/>
              <a:t> … /&gt; </a:t>
            </a:r>
            <a:r>
              <a:rPr lang="fr-FR" dirty="0" smtClean="0"/>
              <a:t>		:  métadonnées (descriptions) sur </a:t>
            </a:r>
            <a:br>
              <a:rPr lang="fr-FR" dirty="0" smtClean="0"/>
            </a:br>
            <a:r>
              <a:rPr lang="fr-FR" dirty="0" smtClean="0"/>
              <a:t>				   le document</a:t>
            </a:r>
          </a:p>
          <a:p>
            <a:pPr lvl="1"/>
            <a:r>
              <a:rPr lang="fr-FR" i="1" dirty="0" smtClean="0"/>
              <a:t>&lt;</a:t>
            </a:r>
            <a:r>
              <a:rPr lang="fr-FR" i="1" dirty="0" err="1" smtClean="0"/>
              <a:t>link</a:t>
            </a:r>
            <a:r>
              <a:rPr lang="fr-FR" i="1" dirty="0" smtClean="0"/>
              <a:t> … /&gt;, &lt;style&gt; … &lt;/style&gt; </a:t>
            </a:r>
            <a:r>
              <a:rPr lang="fr-FR" smtClean="0"/>
              <a:t>: styles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64088" y="1298664"/>
            <a:ext cx="3600400" cy="1554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900" b="1" dirty="0"/>
              <a:t>&lt;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meta</a:t>
            </a:r>
            <a:r>
              <a:rPr lang="fr-FR" sz="1900" dirty="0"/>
              <a:t> </a:t>
            </a:r>
            <a:r>
              <a:rPr lang="fr-FR" sz="1900" dirty="0" err="1"/>
              <a:t>name</a:t>
            </a:r>
            <a:r>
              <a:rPr lang="fr-FR" sz="1900" dirty="0"/>
              <a:t>="</a:t>
            </a:r>
            <a:r>
              <a:rPr lang="fr-FR" sz="1900" dirty="0" err="1"/>
              <a:t>author</a:t>
            </a:r>
            <a:r>
              <a:rPr lang="fr-FR" sz="1900" dirty="0"/>
              <a:t>" 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	content= "Manuele" </a:t>
            </a:r>
            <a:r>
              <a:rPr lang="fr-FR" sz="1900" dirty="0"/>
              <a:t>/&gt;</a:t>
            </a:r>
          </a:p>
          <a:p>
            <a:r>
              <a:rPr lang="fr-FR" sz="1900" dirty="0"/>
              <a:t>    &lt;</a:t>
            </a:r>
            <a:r>
              <a:rPr lang="fr-FR" sz="1900" i="1" dirty="0" err="1"/>
              <a:t>title</a:t>
            </a:r>
            <a:r>
              <a:rPr lang="fr-FR" sz="1900" dirty="0"/>
              <a:t>&gt; Exemple HTML &lt;/</a:t>
            </a:r>
            <a:r>
              <a:rPr lang="fr-FR" sz="1900" dirty="0" err="1"/>
              <a:t>title</a:t>
            </a:r>
            <a:r>
              <a:rPr lang="fr-FR" sz="1900" dirty="0"/>
              <a:t>&gt;</a:t>
            </a:r>
          </a:p>
          <a:p>
            <a:r>
              <a:rPr lang="fr-FR" sz="1900" b="1" dirty="0" smtClean="0"/>
              <a:t>&lt;</a:t>
            </a:r>
            <a:r>
              <a:rPr lang="fr-FR" sz="1900" b="1" dirty="0"/>
              <a:t>/</a:t>
            </a:r>
            <a:r>
              <a:rPr lang="fr-FR" sz="1900" b="1" dirty="0" err="1"/>
              <a:t>head</a:t>
            </a:r>
            <a:r>
              <a:rPr lang="fr-FR" sz="1900" b="1" dirty="0"/>
              <a:t>&gt;</a:t>
            </a:r>
          </a:p>
        </p:txBody>
      </p:sp>
      <p:sp>
        <p:nvSpPr>
          <p:cNvPr id="8" name="Titre 6"/>
          <p:cNvSpPr txBox="1">
            <a:spLocks/>
          </p:cNvSpPr>
          <p:nvPr/>
        </p:nvSpPr>
        <p:spPr>
          <a:xfrm>
            <a:off x="871526" y="-24"/>
            <a:ext cx="7400948" cy="1071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279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Eléments de l’entête </a:t>
            </a:r>
            <a:r>
              <a:rPr lang="fr-FR" b="1" dirty="0"/>
              <a:t>(</a:t>
            </a:r>
            <a:r>
              <a:rPr lang="fr-FR" b="1" dirty="0" err="1">
                <a:solidFill>
                  <a:srgbClr val="1F497D"/>
                </a:solidFill>
              </a:rPr>
              <a:t>head</a:t>
            </a:r>
            <a:r>
              <a:rPr lang="fr-FR" b="1" dirty="0"/>
              <a:t>)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5488" y="2492896"/>
            <a:ext cx="4443016" cy="396044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5652120" y="2420888"/>
            <a:ext cx="2664296" cy="1008112"/>
          </a:xfrm>
          <a:prstGeom prst="ellipse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4788024" y="1959223"/>
            <a:ext cx="4254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rgbClr val="1F497D"/>
                </a:solidFill>
              </a:rPr>
              <a:t>&lt; </a:t>
            </a:r>
            <a:r>
              <a:rPr lang="fr-FR" sz="2400" b="1" dirty="0" err="1" smtClean="0">
                <a:solidFill>
                  <a:srgbClr val="1F497D"/>
                </a:solidFill>
              </a:rPr>
              <a:t>title</a:t>
            </a:r>
            <a:r>
              <a:rPr lang="fr-FR" sz="2400" b="1" dirty="0" smtClean="0">
                <a:solidFill>
                  <a:srgbClr val="1F497D"/>
                </a:solidFill>
              </a:rPr>
              <a:t> &gt; </a:t>
            </a:r>
            <a:r>
              <a:rPr lang="fr-FR" sz="2400" dirty="0"/>
              <a:t>Exemple HTML </a:t>
            </a:r>
            <a:r>
              <a:rPr lang="fr-FR" sz="2400" b="1" dirty="0">
                <a:solidFill>
                  <a:srgbClr val="1F497D"/>
                </a:solidFill>
              </a:rPr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/ </a:t>
            </a:r>
            <a:r>
              <a:rPr lang="fr-FR" sz="2400" b="1" dirty="0" err="1" smtClean="0">
                <a:solidFill>
                  <a:srgbClr val="1F497D"/>
                </a:solidFill>
              </a:rPr>
              <a:t>title</a:t>
            </a:r>
            <a:r>
              <a:rPr lang="fr-FR" sz="2400" b="1" dirty="0" smtClean="0">
                <a:solidFill>
                  <a:srgbClr val="1F497D"/>
                </a:solidFill>
              </a:rPr>
              <a:t> &gt;</a:t>
            </a:r>
            <a:endParaRPr lang="fr-FR" sz="2400" b="1" dirty="0">
              <a:solidFill>
                <a:srgbClr val="1F497D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520" y="2924944"/>
            <a:ext cx="424847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2400" b="1" dirty="0" smtClean="0">
                <a:solidFill>
                  <a:srgbClr val="1F497D"/>
                </a:solidFill>
              </a:rPr>
              <a:t>&lt;</a:t>
            </a:r>
            <a:r>
              <a:rPr lang="fr-FR" sz="2400" b="1" dirty="0" err="1" smtClean="0">
                <a:solidFill>
                  <a:srgbClr val="1F497D"/>
                </a:solidFill>
              </a:rPr>
              <a:t>meta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i="1" dirty="0" err="1"/>
              <a:t>name</a:t>
            </a:r>
            <a:r>
              <a:rPr lang="fr-FR" sz="2400" b="1" i="1" dirty="0"/>
              <a:t>="</a:t>
            </a:r>
            <a:r>
              <a:rPr lang="fr-FR" sz="2400" b="1" i="1" dirty="0" err="1"/>
              <a:t>author</a:t>
            </a:r>
            <a:r>
              <a:rPr lang="fr-FR" sz="2400" b="1" i="1" dirty="0"/>
              <a:t>" </a:t>
            </a:r>
            <a:r>
              <a:rPr lang="fr-FR" sz="2400" b="1" i="1" dirty="0" smtClean="0"/>
              <a:t>  </a:t>
            </a:r>
            <a:br>
              <a:rPr lang="fr-FR" sz="2400" b="1" i="1" dirty="0" smtClean="0"/>
            </a:br>
            <a:r>
              <a:rPr lang="fr-FR" sz="2400" b="1" i="1" dirty="0" smtClean="0"/>
              <a:t>                  content= "auteur" </a:t>
            </a:r>
            <a:r>
              <a:rPr lang="fr-FR" sz="2400" b="1" dirty="0">
                <a:solidFill>
                  <a:srgbClr val="1F497D"/>
                </a:solidFill>
              </a:rPr>
              <a:t>/&gt;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323528" y="2132856"/>
            <a:ext cx="3921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Ouverture</a:t>
            </a:r>
            <a:r>
              <a:rPr lang="fr-FR" sz="2000" dirty="0" smtClean="0"/>
              <a:t> et </a:t>
            </a:r>
            <a:r>
              <a:rPr lang="fr-FR" sz="2000" b="1" dirty="0" smtClean="0"/>
              <a:t>fermeture</a:t>
            </a:r>
            <a:r>
              <a:rPr lang="fr-FR" sz="2000" dirty="0" smtClean="0"/>
              <a:t> de la balise </a:t>
            </a:r>
            <a:endParaRPr lang="fr-FR" sz="2000" dirty="0"/>
          </a:p>
        </p:txBody>
      </p:sp>
      <p:cxnSp>
        <p:nvCxnSpPr>
          <p:cNvPr id="20" name="Connecteur droit avec flèche 19"/>
          <p:cNvCxnSpPr>
            <a:stCxn id="18" idx="2"/>
          </p:cNvCxnSpPr>
          <p:nvPr/>
        </p:nvCxnSpPr>
        <p:spPr>
          <a:xfrm flipH="1">
            <a:off x="755576" y="2532966"/>
            <a:ext cx="1528472" cy="463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18" idx="2"/>
          </p:cNvCxnSpPr>
          <p:nvPr/>
        </p:nvCxnSpPr>
        <p:spPr>
          <a:xfrm>
            <a:off x="2284048" y="2532966"/>
            <a:ext cx="1567872" cy="7520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07504" y="3933056"/>
            <a:ext cx="4464496" cy="21544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000" b="1" dirty="0" smtClean="0"/>
              <a:t>Attributs associés à la balise</a:t>
            </a:r>
          </a:p>
          <a:p>
            <a:pPr algn="ctr"/>
            <a:r>
              <a:rPr lang="fr-FR" sz="2000" i="1" dirty="0" smtClean="0"/>
              <a:t>Précisions sur une balise</a:t>
            </a:r>
          </a:p>
          <a:p>
            <a:pPr algn="ctr"/>
            <a:r>
              <a:rPr lang="fr-FR" sz="2000" i="1" dirty="0" smtClean="0"/>
              <a:t>Chaque balise possède son ensemble d’attributs</a:t>
            </a:r>
          </a:p>
          <a:p>
            <a:pPr algn="ctr"/>
            <a:r>
              <a:rPr lang="fr-FR" sz="2000" b="1" i="1" dirty="0" smtClean="0">
                <a:solidFill>
                  <a:srgbClr val="1F497D"/>
                </a:solidFill>
              </a:rPr>
              <a:t>&lt;balise attribut = "valeur" … &gt; </a:t>
            </a:r>
            <a:endParaRPr lang="fr-FR" sz="2000" b="1" i="1" dirty="0">
              <a:solidFill>
                <a:srgbClr val="1F497D"/>
              </a:solidFill>
            </a:endParaRPr>
          </a:p>
          <a:p>
            <a:r>
              <a:rPr lang="fr-FR" sz="2000" b="1" i="1" dirty="0" smtClean="0">
                <a:solidFill>
                  <a:srgbClr val="1F497D"/>
                </a:solidFill>
              </a:rPr>
              <a:t>  </a:t>
            </a:r>
            <a:r>
              <a:rPr lang="fr-FR" sz="2000" b="1" dirty="0" smtClean="0"/>
              <a:t>&lt;</a:t>
            </a:r>
            <a:r>
              <a:rPr lang="fr-FR" sz="2000" b="1" dirty="0" err="1" smtClean="0"/>
              <a:t>meta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name</a:t>
            </a:r>
            <a:r>
              <a:rPr lang="fr-FR" sz="2000" b="1" dirty="0" smtClean="0"/>
              <a:t>="description" value="…" /&gt;</a:t>
            </a:r>
          </a:p>
          <a:p>
            <a:r>
              <a:rPr lang="fr-FR" sz="2000" b="1" dirty="0" smtClean="0"/>
              <a:t>  &lt;</a:t>
            </a:r>
            <a:r>
              <a:rPr lang="fr-FR" sz="2000" b="1" dirty="0" err="1" smtClean="0"/>
              <a:t>meta</a:t>
            </a:r>
            <a:r>
              <a:rPr lang="fr-FR" sz="2000" b="1" dirty="0" smtClean="0"/>
              <a:t> </a:t>
            </a:r>
            <a:r>
              <a:rPr lang="fr-FR" sz="2000" b="1" dirty="0" err="1" smtClean="0"/>
              <a:t>charset</a:t>
            </a:r>
            <a:r>
              <a:rPr lang="fr-FR" sz="2000" b="1" dirty="0" smtClean="0"/>
              <a:t>="ISO-8859-1"&gt;</a:t>
            </a:r>
            <a:endParaRPr lang="fr-FR" sz="2000" b="1" i="1" dirty="0" smtClean="0">
              <a:solidFill>
                <a:srgbClr val="1F497D"/>
              </a:solidFill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7308303" y="3861048"/>
            <a:ext cx="1656185" cy="13849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dirty="0" smtClean="0"/>
              <a:t>Les éléments de l’entête ne sont pas visibles dans le corps du document </a:t>
            </a:r>
            <a:endParaRPr lang="fr-FR" dirty="0"/>
          </a:p>
        </p:txBody>
      </p:sp>
      <p:cxnSp>
        <p:nvCxnSpPr>
          <p:cNvPr id="35" name="Connecteur droit avec flèche 34"/>
          <p:cNvCxnSpPr>
            <a:stCxn id="24" idx="0"/>
            <a:endCxn id="14" idx="2"/>
          </p:cNvCxnSpPr>
          <p:nvPr/>
        </p:nvCxnSpPr>
        <p:spPr>
          <a:xfrm flipV="1">
            <a:off x="2339752" y="3663608"/>
            <a:ext cx="36004" cy="2694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162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85860"/>
            <a:ext cx="8784976" cy="5023460"/>
          </a:xfrm>
        </p:spPr>
        <p:txBody>
          <a:bodyPr>
            <a:normAutofit fontScale="92500" lnSpcReduction="20000"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Eléments </a:t>
            </a:r>
            <a:r>
              <a:rPr lang="fr-FR" b="1" dirty="0" smtClean="0">
                <a:solidFill>
                  <a:srgbClr val="1F497D"/>
                </a:solidFill>
              </a:rPr>
              <a:t>du corps </a:t>
            </a:r>
            <a:r>
              <a:rPr lang="fr-FR" b="1" dirty="0" smtClean="0"/>
              <a:t>(</a:t>
            </a:r>
            <a:r>
              <a:rPr lang="fr-FR" b="1" dirty="0" smtClean="0">
                <a:solidFill>
                  <a:srgbClr val="1F497D"/>
                </a:solidFill>
              </a:rPr>
              <a:t>body</a:t>
            </a:r>
            <a:r>
              <a:rPr lang="fr-FR" b="1" dirty="0" smtClean="0"/>
              <a:t>)</a:t>
            </a:r>
            <a:endParaRPr lang="fr-FR" b="1" dirty="0"/>
          </a:p>
          <a:p>
            <a:pPr lvl="1"/>
            <a:r>
              <a:rPr lang="fr-FR" dirty="0" smtClean="0"/>
              <a:t>Contenu du document </a:t>
            </a:r>
          </a:p>
          <a:p>
            <a:pPr lvl="1"/>
            <a:r>
              <a:rPr lang="fr-FR" dirty="0" smtClean="0"/>
              <a:t>Partie rendue visible par les</a:t>
            </a:r>
            <a:br>
              <a:rPr lang="fr-FR" dirty="0" smtClean="0"/>
            </a:br>
            <a:r>
              <a:rPr lang="fr-FR" dirty="0" smtClean="0"/>
              <a:t>navigateurs</a:t>
            </a:r>
          </a:p>
          <a:p>
            <a:r>
              <a:rPr lang="fr-FR" b="1" dirty="0" smtClean="0"/>
              <a:t>Balises</a:t>
            </a:r>
            <a:r>
              <a:rPr lang="fr-FR" dirty="0" smtClean="0"/>
              <a:t> : il y en a plein…</a:t>
            </a:r>
          </a:p>
          <a:p>
            <a:pPr lvl="1"/>
            <a:r>
              <a:rPr lang="fr-FR" dirty="0" smtClean="0"/>
              <a:t>Titres :  </a:t>
            </a:r>
            <a:r>
              <a:rPr lang="fr-FR" b="1" dirty="0" smtClean="0"/>
              <a:t>&lt;h1&gt;, &lt;h2&gt; … &lt;h6&gt;</a:t>
            </a:r>
          </a:p>
          <a:p>
            <a:pPr lvl="1"/>
            <a:r>
              <a:rPr lang="fr-FR" dirty="0" smtClean="0"/>
              <a:t>Paragraphe et saut de ligne : </a:t>
            </a:r>
            <a:r>
              <a:rPr lang="fr-FR" b="1" dirty="0" smtClean="0"/>
              <a:t>&lt;p&gt;</a:t>
            </a:r>
            <a:r>
              <a:rPr lang="fr-FR" dirty="0" smtClean="0"/>
              <a:t> et </a:t>
            </a:r>
            <a:r>
              <a:rPr lang="fr-FR" b="1" dirty="0" smtClean="0"/>
              <a:t>&lt;</a:t>
            </a:r>
            <a:r>
              <a:rPr lang="fr-FR" b="1" dirty="0" err="1" smtClean="0"/>
              <a:t>br</a:t>
            </a:r>
            <a:r>
              <a:rPr lang="fr-FR" b="1" dirty="0" smtClean="0"/>
              <a:t> /&gt;</a:t>
            </a:r>
          </a:p>
          <a:p>
            <a:pPr lvl="1"/>
            <a:r>
              <a:rPr lang="fr-FR" dirty="0" smtClean="0"/>
              <a:t>Citations et mises en valeur </a:t>
            </a:r>
            <a:r>
              <a:rPr lang="fr-FR" b="1" dirty="0" smtClean="0"/>
              <a:t>: &lt;b&gt;, &lt;i&gt;, &lt;</a:t>
            </a:r>
            <a:r>
              <a:rPr lang="fr-FR" b="1" dirty="0" err="1" smtClean="0"/>
              <a:t>blockquote</a:t>
            </a:r>
            <a:r>
              <a:rPr lang="fr-FR" b="1" dirty="0" smtClean="0"/>
              <a:t>&gt;</a:t>
            </a:r>
            <a:r>
              <a:rPr lang="fr-FR" dirty="0" smtClean="0"/>
              <a:t>… </a:t>
            </a:r>
          </a:p>
          <a:p>
            <a:pPr lvl="1"/>
            <a:r>
              <a:rPr lang="fr-FR" dirty="0" smtClean="0"/>
              <a:t>Images et liens </a:t>
            </a:r>
            <a:r>
              <a:rPr lang="fr-FR" b="1" dirty="0" smtClean="0"/>
              <a:t>: &lt;</a:t>
            </a:r>
            <a:r>
              <a:rPr lang="fr-FR" b="1" dirty="0" err="1" smtClean="0"/>
              <a:t>img</a:t>
            </a:r>
            <a:r>
              <a:rPr lang="fr-FR" b="1" dirty="0" smtClean="0"/>
              <a:t>&gt;, &lt;a …&gt; </a:t>
            </a:r>
            <a:r>
              <a:rPr lang="fr-FR" dirty="0" smtClean="0"/>
              <a:t>… </a:t>
            </a:r>
          </a:p>
          <a:p>
            <a:pPr lvl="1"/>
            <a:r>
              <a:rPr lang="fr-FR" dirty="0" smtClean="0"/>
              <a:t>Listes : </a:t>
            </a:r>
            <a:r>
              <a:rPr lang="fr-FR" b="1" dirty="0" smtClean="0"/>
              <a:t>&lt;</a:t>
            </a:r>
            <a:r>
              <a:rPr lang="fr-FR" b="1" dirty="0" err="1" smtClean="0"/>
              <a:t>ol</a:t>
            </a:r>
            <a:r>
              <a:rPr lang="fr-FR" b="1" dirty="0" smtClean="0"/>
              <a:t>&gt;, &lt;</a:t>
            </a:r>
            <a:r>
              <a:rPr lang="fr-FR" b="1" dirty="0" err="1" smtClean="0"/>
              <a:t>ul</a:t>
            </a:r>
            <a:r>
              <a:rPr lang="fr-FR" b="1" dirty="0" smtClean="0"/>
              <a:t>&gt;, &lt;li&gt;</a:t>
            </a:r>
          </a:p>
          <a:p>
            <a:pPr lvl="1"/>
            <a:r>
              <a:rPr lang="fr-FR" dirty="0" smtClean="0"/>
              <a:t>Tableaux : </a:t>
            </a:r>
            <a:r>
              <a:rPr lang="fr-FR" b="1" dirty="0" smtClean="0"/>
              <a:t>&lt;table&gt;, &lt;tr&gt;, &lt;td&gt;</a:t>
            </a:r>
            <a:r>
              <a:rPr lang="fr-FR" dirty="0" smtClean="0"/>
              <a:t>…</a:t>
            </a:r>
          </a:p>
          <a:p>
            <a:pPr lvl="1"/>
            <a:r>
              <a:rPr lang="fr-FR" dirty="0" smtClean="0"/>
              <a:t>Organisation du document : </a:t>
            </a:r>
            <a:r>
              <a:rPr lang="fr-FR" b="1" dirty="0" smtClean="0"/>
              <a:t>&lt;div&gt;, &lt;section&gt;</a:t>
            </a:r>
            <a:r>
              <a:rPr lang="fr-FR" dirty="0" smtClean="0"/>
              <a:t>…</a:t>
            </a:r>
          </a:p>
          <a:p>
            <a:pPr lvl="1"/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5364088" y="1340768"/>
            <a:ext cx="3672408" cy="213904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sz="1900" b="1" dirty="0" smtClean="0"/>
              <a:t>&lt;</a:t>
            </a:r>
            <a:r>
              <a:rPr lang="fr-FR" sz="1900" b="1" dirty="0"/>
              <a:t>body&gt;</a:t>
            </a:r>
          </a:p>
          <a:p>
            <a:r>
              <a:rPr lang="fr-FR" sz="1900" dirty="0"/>
              <a:t> </a:t>
            </a:r>
            <a:r>
              <a:rPr lang="fr-FR" sz="1900" dirty="0" smtClean="0"/>
              <a:t>  &lt;</a:t>
            </a:r>
            <a:r>
              <a:rPr lang="fr-FR" sz="1900" dirty="0"/>
              <a:t>h1&gt;Exemple&lt;/h1&gt;</a:t>
            </a:r>
          </a:p>
          <a:p>
            <a:r>
              <a:rPr lang="fr-FR" sz="1900" dirty="0" smtClean="0"/>
              <a:t>   &lt;</a:t>
            </a:r>
            <a:r>
              <a:rPr lang="fr-FR" sz="1900" dirty="0"/>
              <a:t>p&gt;Ceci est </a:t>
            </a:r>
            <a:r>
              <a:rPr lang="fr-FR" sz="1900" dirty="0" smtClean="0"/>
              <a:t>&lt;</a:t>
            </a:r>
            <a:r>
              <a:rPr lang="fr-FR" sz="1900" dirty="0"/>
              <a:t>i&gt;</a:t>
            </a:r>
            <a:r>
              <a:rPr lang="fr-FR" sz="1900" dirty="0" err="1"/>
              <a:t>really</a:t>
            </a:r>
            <a:r>
              <a:rPr lang="fr-FR" sz="1900" dirty="0"/>
              <a:t>&lt;/i&gt; </a:t>
            </a:r>
            <a:r>
              <a:rPr lang="fr-FR" sz="1900" dirty="0" smtClean="0"/>
              <a:t/>
            </a:r>
            <a:br>
              <a:rPr lang="fr-FR" sz="1900" dirty="0" smtClean="0"/>
            </a:br>
            <a:r>
              <a:rPr lang="fr-FR" sz="1900" dirty="0" smtClean="0"/>
              <a:t>         </a:t>
            </a:r>
            <a:r>
              <a:rPr lang="fr-FR" sz="1900" dirty="0"/>
              <a:t>&lt;b&gt;Important&lt;/b&gt;.  &lt;/p&gt;</a:t>
            </a:r>
          </a:p>
          <a:p>
            <a:r>
              <a:rPr lang="fr-FR" sz="1900" dirty="0"/>
              <a:t>  </a:t>
            </a:r>
            <a:r>
              <a:rPr lang="fr-FR" sz="1900" dirty="0" smtClean="0"/>
              <a:t> &lt;</a:t>
            </a:r>
            <a:r>
              <a:rPr lang="fr-FR" sz="1900" dirty="0"/>
              <a:t>p&gt; L'informatique peut vous aider ! &lt;/p&gt;</a:t>
            </a:r>
          </a:p>
          <a:p>
            <a:r>
              <a:rPr lang="fr-FR" sz="1900" b="1" dirty="0"/>
              <a:t>&lt;/body</a:t>
            </a:r>
            <a:r>
              <a:rPr lang="fr-FR" sz="1900" b="1" dirty="0" smtClean="0"/>
              <a:t>&gt;</a:t>
            </a:r>
            <a:endParaRPr lang="fr-FR" sz="1900" b="1" dirty="0"/>
          </a:p>
        </p:txBody>
      </p:sp>
      <p:sp>
        <p:nvSpPr>
          <p:cNvPr id="9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245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/>
          <a:lstStyle/>
          <a:p>
            <a:r>
              <a:rPr lang="fr-FR" b="1" dirty="0">
                <a:solidFill>
                  <a:srgbClr val="1F497D"/>
                </a:solidFill>
              </a:rPr>
              <a:t>Eléments du corps </a:t>
            </a:r>
            <a:r>
              <a:rPr lang="fr-FR" b="1" dirty="0"/>
              <a:t>(</a:t>
            </a:r>
            <a:r>
              <a:rPr lang="fr-FR" b="1" dirty="0">
                <a:solidFill>
                  <a:srgbClr val="1F497D"/>
                </a:solidFill>
              </a:rPr>
              <a:t>body</a:t>
            </a:r>
            <a:r>
              <a:rPr lang="fr-FR" b="1" dirty="0"/>
              <a:t>)</a:t>
            </a:r>
          </a:p>
          <a:p>
            <a:r>
              <a:rPr lang="fr-FR" b="1" dirty="0" smtClean="0"/>
              <a:t>Les titres : </a:t>
            </a:r>
            <a:r>
              <a:rPr lang="fr-FR" b="1" dirty="0" smtClean="0">
                <a:solidFill>
                  <a:schemeClr val="tx2"/>
                </a:solidFill>
              </a:rPr>
              <a:t>h1, h2, h3, h4, h5, h6</a:t>
            </a:r>
          </a:p>
          <a:p>
            <a:pPr lvl="1"/>
            <a:r>
              <a:rPr lang="fr-FR" sz="2400" dirty="0" smtClean="0"/>
              <a:t>Les éléments </a:t>
            </a:r>
            <a:r>
              <a:rPr lang="fr-FR" sz="2400" b="1" dirty="0" err="1" smtClean="0"/>
              <a:t>h</a:t>
            </a:r>
            <a:r>
              <a:rPr lang="fr-FR" sz="2400" b="1" i="1" dirty="0" err="1" smtClean="0"/>
              <a:t>x</a:t>
            </a:r>
            <a:r>
              <a:rPr lang="fr-FR" sz="2400" dirty="0" smtClean="0"/>
              <a:t> permettent de définir des </a:t>
            </a:r>
            <a:r>
              <a:rPr lang="fr-FR" sz="2400" b="1" dirty="0" smtClean="0"/>
              <a:t>titres</a:t>
            </a:r>
            <a:r>
              <a:rPr lang="fr-FR" sz="2400" dirty="0" smtClean="0"/>
              <a:t> de </a:t>
            </a:r>
            <a:r>
              <a:rPr lang="fr-FR" sz="2400" b="1" dirty="0" smtClean="0"/>
              <a:t>différents niveaux</a:t>
            </a:r>
          </a:p>
          <a:p>
            <a:pPr lvl="2"/>
            <a:r>
              <a:rPr lang="fr-FR" b="1" dirty="0"/>
              <a:t> </a:t>
            </a:r>
            <a:r>
              <a:rPr lang="fr-FR" b="1" dirty="0" smtClean="0"/>
              <a:t>h1 correspond au titre principal </a:t>
            </a:r>
          </a:p>
          <a:p>
            <a:pPr lvl="1"/>
            <a:r>
              <a:rPr lang="fr-FR" sz="2400" dirty="0" smtClean="0"/>
              <a:t>Ils doivent apparaître dans l’ordre (</a:t>
            </a:r>
            <a:r>
              <a:rPr lang="fr-FR" sz="2400" b="1" dirty="0" smtClean="0"/>
              <a:t>h1 avant h2</a:t>
            </a:r>
            <a:r>
              <a:rPr lang="fr-FR" sz="2400" dirty="0" smtClean="0"/>
              <a:t>) avec </a:t>
            </a:r>
            <a:r>
              <a:rPr lang="fr-FR" sz="2400" b="1" dirty="0" smtClean="0"/>
              <a:t>un seul titre principal </a:t>
            </a:r>
            <a:r>
              <a:rPr lang="fr-FR" sz="2400" dirty="0" smtClean="0"/>
              <a:t>(h1)</a:t>
            </a:r>
          </a:p>
          <a:p>
            <a:pPr lvl="1"/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404" y="4221088"/>
            <a:ext cx="2921000" cy="22352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" name="Ellipse 8"/>
          <p:cNvSpPr/>
          <p:nvPr/>
        </p:nvSpPr>
        <p:spPr>
          <a:xfrm>
            <a:off x="5940152" y="5157192"/>
            <a:ext cx="2664296" cy="1008112"/>
          </a:xfrm>
          <a:prstGeom prst="ellipse">
            <a:avLst/>
          </a:prstGeom>
          <a:noFill/>
          <a:ln w="5715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8460432" y="5085184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03648" y="4797152"/>
            <a:ext cx="3672408" cy="15696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 smtClean="0"/>
              <a:t>&lt;</a:t>
            </a:r>
            <a:r>
              <a:rPr lang="fr-FR" sz="2400" b="1" dirty="0"/>
              <a:t>body&gt;</a:t>
            </a:r>
          </a:p>
          <a:p>
            <a:r>
              <a:rPr lang="fr-FR" sz="2400" dirty="0"/>
              <a:t> </a:t>
            </a:r>
            <a:r>
              <a:rPr lang="fr-FR" sz="2400" dirty="0" smtClean="0"/>
              <a:t>  </a:t>
            </a:r>
            <a:r>
              <a:rPr lang="fr-FR" sz="2400" b="1" dirty="0" smtClean="0">
                <a:solidFill>
                  <a:srgbClr val="1F497D"/>
                </a:solidFill>
              </a:rPr>
              <a:t>&lt;</a:t>
            </a:r>
            <a:r>
              <a:rPr lang="fr-FR" sz="2400" b="1" dirty="0">
                <a:solidFill>
                  <a:srgbClr val="1F497D"/>
                </a:solidFill>
              </a:rPr>
              <a:t>h1&gt;</a:t>
            </a:r>
            <a:r>
              <a:rPr lang="fr-FR" sz="2400" dirty="0"/>
              <a:t>Exemple</a:t>
            </a:r>
            <a:r>
              <a:rPr lang="fr-FR" sz="2400" b="1" dirty="0">
                <a:solidFill>
                  <a:srgbClr val="1F497D"/>
                </a:solidFill>
              </a:rPr>
              <a:t>&lt;/h1&gt;</a:t>
            </a:r>
          </a:p>
          <a:p>
            <a:r>
              <a:rPr lang="fr-FR" sz="2400" dirty="0" smtClean="0"/>
              <a:t>   … </a:t>
            </a:r>
            <a:endParaRPr lang="fr-FR" sz="2400" dirty="0"/>
          </a:p>
          <a:p>
            <a:r>
              <a:rPr lang="fr-FR" sz="2400" b="1" dirty="0"/>
              <a:t>&lt;/body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13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727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391876" cy="4807436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>
                <a:solidFill>
                  <a:srgbClr val="1F497D"/>
                </a:solidFill>
              </a:rPr>
              <a:t>Eléments du corps </a:t>
            </a:r>
            <a:r>
              <a:rPr lang="fr-FR" b="1" dirty="0"/>
              <a:t>(</a:t>
            </a:r>
            <a:r>
              <a:rPr lang="fr-FR" b="1" dirty="0">
                <a:solidFill>
                  <a:srgbClr val="1F497D"/>
                </a:solidFill>
              </a:rPr>
              <a:t>body</a:t>
            </a:r>
            <a:r>
              <a:rPr lang="fr-FR" b="1" dirty="0"/>
              <a:t>)</a:t>
            </a:r>
          </a:p>
          <a:p>
            <a:r>
              <a:rPr lang="fr-FR" b="1" dirty="0" smtClean="0"/>
              <a:t>Paragraphe, saut de ligne et citation… </a:t>
            </a:r>
          </a:p>
          <a:p>
            <a:pPr lvl="1"/>
            <a:r>
              <a:rPr lang="fr-FR" dirty="0" smtClean="0"/>
              <a:t>La balise </a:t>
            </a:r>
            <a:r>
              <a:rPr lang="fr-FR" b="1" dirty="0" smtClean="0">
                <a:solidFill>
                  <a:srgbClr val="1F497D"/>
                </a:solidFill>
              </a:rPr>
              <a:t>&lt;p&gt; … &lt;/p&gt;</a:t>
            </a:r>
            <a:r>
              <a:rPr lang="fr-FR" dirty="0" smtClean="0"/>
              <a:t> indique un paragraphe</a:t>
            </a:r>
          </a:p>
          <a:p>
            <a:pPr lvl="1"/>
            <a:r>
              <a:rPr lang="fr-FR" dirty="0" smtClean="0"/>
              <a:t>La balise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 smtClean="0">
                <a:solidFill>
                  <a:srgbClr val="1F497D"/>
                </a:solidFill>
              </a:rPr>
              <a:t>br</a:t>
            </a:r>
            <a:r>
              <a:rPr lang="fr-FR" b="1" dirty="0" smtClean="0">
                <a:solidFill>
                  <a:srgbClr val="1F497D"/>
                </a:solidFill>
              </a:rPr>
              <a:t> /&gt; </a:t>
            </a:r>
            <a:r>
              <a:rPr lang="fr-FR" dirty="0" smtClean="0"/>
              <a:t>fait un simple saut de ligne </a:t>
            </a:r>
          </a:p>
          <a:p>
            <a:pPr lvl="1"/>
            <a:r>
              <a:rPr lang="fr-FR" dirty="0" smtClean="0"/>
              <a:t>Les balises </a:t>
            </a:r>
            <a:r>
              <a:rPr lang="fr-FR" b="1" dirty="0" smtClean="0">
                <a:solidFill>
                  <a:srgbClr val="1F497D"/>
                </a:solidFill>
              </a:rPr>
              <a:t>&lt;b&gt;…&lt;/b&gt;</a:t>
            </a:r>
            <a:r>
              <a:rPr lang="fr-FR" dirty="0" smtClean="0"/>
              <a:t> et </a:t>
            </a:r>
            <a:r>
              <a:rPr lang="fr-FR" b="1" dirty="0" smtClean="0">
                <a:solidFill>
                  <a:srgbClr val="1F497D"/>
                </a:solidFill>
              </a:rPr>
              <a:t>&lt;i&gt;…&lt;/i&gt;</a:t>
            </a:r>
            <a:r>
              <a:rPr lang="fr-FR" dirty="0" smtClean="0"/>
              <a:t> mettent un texte en relief (en gras ou en italique) </a:t>
            </a:r>
          </a:p>
          <a:p>
            <a:pPr lvl="1"/>
            <a:r>
              <a:rPr lang="fr-FR" dirty="0" smtClean="0"/>
              <a:t>La balise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 smtClean="0">
                <a:solidFill>
                  <a:srgbClr val="1F497D"/>
                </a:solidFill>
              </a:rPr>
              <a:t>blockquote</a:t>
            </a:r>
            <a:r>
              <a:rPr lang="fr-FR" b="1" dirty="0" smtClean="0">
                <a:solidFill>
                  <a:srgbClr val="1F497D"/>
                </a:solidFill>
              </a:rPr>
              <a:t>&gt;</a:t>
            </a:r>
            <a:r>
              <a:rPr lang="fr-FR" dirty="0" smtClean="0">
                <a:solidFill>
                  <a:srgbClr val="1F497D"/>
                </a:solidFill>
              </a:rPr>
              <a:t>…</a:t>
            </a:r>
            <a:r>
              <a:rPr lang="fr-FR" b="1" dirty="0" smtClean="0">
                <a:solidFill>
                  <a:srgbClr val="1F497D"/>
                </a:solidFill>
              </a:rPr>
              <a:t>&lt;/</a:t>
            </a:r>
            <a:r>
              <a:rPr lang="fr-FR" b="1" dirty="0" err="1" smtClean="0">
                <a:solidFill>
                  <a:srgbClr val="1F497D"/>
                </a:solidFill>
              </a:rPr>
              <a:t>blockquote</a:t>
            </a:r>
            <a:r>
              <a:rPr lang="fr-FR" b="1" dirty="0" smtClean="0">
                <a:solidFill>
                  <a:srgbClr val="1F497D"/>
                </a:solidFill>
              </a:rPr>
              <a:t>&gt; </a:t>
            </a:r>
            <a:r>
              <a:rPr lang="fr-FR" dirty="0" smtClean="0"/>
              <a:t>permet de citer une autre page Web</a:t>
            </a:r>
          </a:p>
          <a:p>
            <a:pPr marL="914400" lvl="2" indent="0">
              <a:buNone/>
            </a:pPr>
            <a:r>
              <a:rPr lang="fr-FR" b="1" dirty="0" smtClean="0"/>
              <a:t>&lt;</a:t>
            </a:r>
            <a:r>
              <a:rPr lang="fr-FR" b="1" dirty="0" err="1" smtClean="0"/>
              <a:t>blockquote</a:t>
            </a:r>
            <a:r>
              <a:rPr lang="fr-FR" b="1" dirty="0" smtClean="0"/>
              <a:t> </a:t>
            </a:r>
            <a:r>
              <a:rPr lang="fr-FR" b="1" i="1" dirty="0" smtClean="0">
                <a:solidFill>
                  <a:srgbClr val="1F497D"/>
                </a:solidFill>
              </a:rPr>
              <a:t>cite="http://source/"</a:t>
            </a:r>
            <a:r>
              <a:rPr lang="fr-FR" b="1" dirty="0" smtClean="0"/>
              <a:t>&gt; citation &lt;/</a:t>
            </a:r>
            <a:r>
              <a:rPr lang="fr-FR" b="1" dirty="0" err="1" smtClean="0"/>
              <a:t>blockquote</a:t>
            </a:r>
            <a:r>
              <a:rPr lang="fr-FR" b="1" dirty="0" smtClean="0"/>
              <a:t>&gt;</a:t>
            </a:r>
          </a:p>
          <a:p>
            <a:pPr lvl="1"/>
            <a:r>
              <a:rPr lang="fr-FR" dirty="0" smtClean="0"/>
              <a:t>La balise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 smtClean="0">
                <a:solidFill>
                  <a:srgbClr val="1F497D"/>
                </a:solidFill>
              </a:rPr>
              <a:t>hr</a:t>
            </a:r>
            <a:r>
              <a:rPr lang="fr-FR" b="1" dirty="0" smtClean="0">
                <a:solidFill>
                  <a:srgbClr val="1F497D"/>
                </a:solidFill>
              </a:rPr>
              <a:t> /&gt;</a:t>
            </a:r>
            <a:r>
              <a:rPr lang="fr-FR" b="1" dirty="0" smtClean="0"/>
              <a:t> </a:t>
            </a:r>
            <a:r>
              <a:rPr lang="fr-FR" dirty="0" smtClean="0"/>
              <a:t>permet d’établir une séparation (ligne horizontal) dans le document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sp>
        <p:nvSpPr>
          <p:cNvPr id="8" name="Titre 6"/>
          <p:cNvSpPr>
            <a:spLocks noGrp="1"/>
          </p:cNvSpPr>
          <p:nvPr>
            <p:ph type="title"/>
          </p:nvPr>
        </p:nvSpPr>
        <p:spPr>
          <a:xfrm>
            <a:off x="871526" y="-24"/>
            <a:ext cx="7400948" cy="107157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979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/>
              <a:t>Organisation</a:t>
            </a:r>
          </a:p>
        </p:txBody>
      </p:sp>
      <p:sp>
        <p:nvSpPr>
          <p:cNvPr id="4" name="Espace réservé du contenu 9"/>
          <p:cNvSpPr>
            <a:spLocks noGrp="1"/>
          </p:cNvSpPr>
          <p:nvPr>
            <p:ph idx="1"/>
          </p:nvPr>
        </p:nvSpPr>
        <p:spPr>
          <a:xfrm>
            <a:off x="323528" y="991269"/>
            <a:ext cx="8507288" cy="5462067"/>
          </a:xfrm>
        </p:spPr>
        <p:txBody>
          <a:bodyPr>
            <a:noAutofit/>
          </a:bodyPr>
          <a:lstStyle/>
          <a:p>
            <a:r>
              <a:rPr lang="fr-FR" sz="2000" b="1" dirty="0"/>
              <a:t>12 </a:t>
            </a:r>
            <a:r>
              <a:rPr lang="fr-FR" sz="2000" b="1" dirty="0" smtClean="0"/>
              <a:t>séances</a:t>
            </a:r>
            <a:endParaRPr lang="fr-FR" sz="2000" b="1" dirty="0"/>
          </a:p>
          <a:p>
            <a:r>
              <a:rPr lang="fr-FR" sz="2000" b="1" dirty="0"/>
              <a:t>Une séance = </a:t>
            </a:r>
            <a:r>
              <a:rPr lang="fr-FR" sz="2000" b="1" dirty="0" smtClean="0"/>
              <a:t>1h30 </a:t>
            </a:r>
            <a:r>
              <a:rPr lang="fr-FR" sz="2000" b="1" dirty="0"/>
              <a:t>cours + </a:t>
            </a:r>
            <a:r>
              <a:rPr lang="fr-FR" sz="2000" b="1" dirty="0" smtClean="0"/>
              <a:t>1h30 TD, Projet</a:t>
            </a:r>
            <a:endParaRPr lang="fr-FR" sz="2000" b="1" dirty="0"/>
          </a:p>
          <a:p>
            <a:r>
              <a:rPr lang="fr-FR" sz="2000" b="1" dirty="0"/>
              <a:t>Projet en binôme ou en solo </a:t>
            </a:r>
            <a:r>
              <a:rPr lang="fr-FR" sz="2000" b="1" dirty="0" smtClean="0"/>
              <a:t>(selon les groupes du premier semestre)</a:t>
            </a:r>
            <a:endParaRPr lang="fr-FR" sz="2000" b="1" dirty="0"/>
          </a:p>
          <a:p>
            <a:r>
              <a:rPr lang="fr-FR" sz="2000" b="1" dirty="0"/>
              <a:t>1</a:t>
            </a:r>
            <a:r>
              <a:rPr lang="fr-FR" sz="2000" b="1" dirty="0" smtClean="0"/>
              <a:t> Devoir </a:t>
            </a:r>
            <a:r>
              <a:rPr lang="fr-FR" sz="2000" b="1" dirty="0"/>
              <a:t>Sur </a:t>
            </a:r>
            <a:r>
              <a:rPr lang="fr-FR" sz="2000" b="1" dirty="0" smtClean="0"/>
              <a:t>Table</a:t>
            </a:r>
            <a:endParaRPr lang="fr-FR" sz="2000" b="1" dirty="0"/>
          </a:p>
          <a:p>
            <a:r>
              <a:rPr lang="fr-FR" sz="2000" b="1" dirty="0"/>
              <a:t>Interros Surprises 10 </a:t>
            </a:r>
            <a:r>
              <a:rPr lang="fr-FR" sz="2000" b="1" dirty="0" smtClean="0"/>
              <a:t>minutes</a:t>
            </a:r>
            <a:endParaRPr lang="fr-FR" sz="2000" b="1" dirty="0"/>
          </a:p>
          <a:p>
            <a:r>
              <a:rPr lang="fr-FR" sz="2000" b="1" dirty="0"/>
              <a:t>Participation, travail </a:t>
            </a:r>
            <a:r>
              <a:rPr lang="fr-FR" sz="2000" b="1"/>
              <a:t>continu </a:t>
            </a:r>
            <a:r>
              <a:rPr lang="fr-FR" sz="2000" b="1" smtClean="0"/>
              <a:t>notés </a:t>
            </a:r>
            <a:r>
              <a:rPr lang="fr-FR" sz="2000" b="1" dirty="0"/>
              <a:t>sous forme de points </a:t>
            </a:r>
            <a:r>
              <a:rPr lang="fr-FR" sz="2000" b="1" dirty="0" smtClean="0"/>
              <a:t>bonus</a:t>
            </a:r>
            <a:endParaRPr lang="fr-FR" sz="2000" b="1" dirty="0"/>
          </a:p>
          <a:p>
            <a:r>
              <a:rPr lang="fr-FR" sz="2000" b="1" dirty="0"/>
              <a:t>TD de la semaine, divers documents et informations diverses  sur </a:t>
            </a:r>
            <a:r>
              <a:rPr lang="fr-FR" sz="2000" b="1" dirty="0" smtClean="0"/>
              <a:t>l’EPI</a:t>
            </a:r>
            <a:endParaRPr lang="fr-FR" sz="2000" b="1" dirty="0"/>
          </a:p>
          <a:p>
            <a:r>
              <a:rPr lang="fr-FR" sz="2000" b="1" dirty="0"/>
              <a:t>Fin cours </a:t>
            </a:r>
            <a:r>
              <a:rPr lang="fr-FR" sz="2000" b="1" dirty="0" smtClean="0"/>
              <a:t>avril</a:t>
            </a:r>
            <a:endParaRPr lang="fr-FR" sz="800" b="1" dirty="0"/>
          </a:p>
          <a:p>
            <a:r>
              <a:rPr lang="fr-FR" sz="2000" b="1" dirty="0"/>
              <a:t>Evaluation  </a:t>
            </a:r>
            <a:endParaRPr lang="fr-FR" sz="1800" b="1" dirty="0"/>
          </a:p>
          <a:p>
            <a:pPr lvl="1"/>
            <a:r>
              <a:rPr lang="fr-FR" sz="1800" dirty="0"/>
              <a:t>Contrôle continu (50 %)</a:t>
            </a:r>
          </a:p>
          <a:p>
            <a:pPr lvl="2"/>
            <a:r>
              <a:rPr lang="fr-FR" sz="1400" dirty="0"/>
              <a:t>Devoir M</a:t>
            </a:r>
            <a:r>
              <a:rPr lang="fr-FR" sz="1400" dirty="0" smtClean="0"/>
              <a:t>aison</a:t>
            </a:r>
          </a:p>
          <a:p>
            <a:pPr lvl="2"/>
            <a:r>
              <a:rPr lang="fr-FR" sz="1400" dirty="0" smtClean="0"/>
              <a:t>Projet</a:t>
            </a:r>
            <a:endParaRPr lang="fr-FR" sz="1400" dirty="0"/>
          </a:p>
          <a:p>
            <a:pPr lvl="2"/>
            <a:r>
              <a:rPr lang="fr-FR" sz="1400" dirty="0"/>
              <a:t>1</a:t>
            </a:r>
            <a:r>
              <a:rPr lang="fr-FR" sz="1400" dirty="0" smtClean="0"/>
              <a:t> </a:t>
            </a:r>
            <a:r>
              <a:rPr lang="fr-FR" sz="1400" dirty="0"/>
              <a:t>Devoirs </a:t>
            </a:r>
            <a:r>
              <a:rPr lang="fr-FR" sz="1400" dirty="0" smtClean="0"/>
              <a:t>Sur Table</a:t>
            </a:r>
            <a:endParaRPr lang="fr-FR" sz="1400" dirty="0"/>
          </a:p>
          <a:p>
            <a:pPr lvl="2"/>
            <a:r>
              <a:rPr lang="fr-FR" sz="1400" dirty="0"/>
              <a:t>Interrogations surprises</a:t>
            </a:r>
          </a:p>
          <a:p>
            <a:pPr lvl="2"/>
            <a:r>
              <a:rPr lang="fr-FR" sz="1400" dirty="0"/>
              <a:t>Bonus Participation </a:t>
            </a:r>
          </a:p>
          <a:p>
            <a:pPr lvl="1"/>
            <a:r>
              <a:rPr lang="fr-FR" sz="1800" dirty="0"/>
              <a:t>Examen partiel (50 %)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126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/>
          <a:lstStyle/>
          <a:p>
            <a:r>
              <a:rPr lang="fr-FR" b="1" dirty="0" smtClean="0">
                <a:solidFill>
                  <a:srgbClr val="1F497D"/>
                </a:solidFill>
              </a:rPr>
              <a:t>Eléments </a:t>
            </a:r>
            <a:r>
              <a:rPr lang="fr-FR" b="1" i="1" dirty="0" smtClean="0">
                <a:solidFill>
                  <a:srgbClr val="1F497D"/>
                </a:solidFill>
              </a:rPr>
              <a:t>body</a:t>
            </a:r>
            <a:endParaRPr lang="fr-FR" b="1" i="1" dirty="0"/>
          </a:p>
        </p:txBody>
      </p:sp>
      <p:sp>
        <p:nvSpPr>
          <p:cNvPr id="7" name="Rectangle 6"/>
          <p:cNvSpPr/>
          <p:nvPr/>
        </p:nvSpPr>
        <p:spPr>
          <a:xfrm>
            <a:off x="251520" y="1844824"/>
            <a:ext cx="6768752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&lt;</a:t>
            </a:r>
            <a:r>
              <a:rPr lang="fr-FR" b="1" dirty="0"/>
              <a:t>html&gt;</a:t>
            </a:r>
          </a:p>
          <a:p>
            <a:r>
              <a:rPr lang="fr-FR" dirty="0"/>
              <a:t> </a:t>
            </a:r>
            <a:r>
              <a:rPr lang="fr-FR" dirty="0" smtClean="0"/>
              <a:t> &lt;</a:t>
            </a:r>
            <a:r>
              <a:rPr lang="fr-FR" dirty="0" err="1"/>
              <a:t>head</a:t>
            </a:r>
            <a:r>
              <a:rPr lang="fr-FR" dirty="0" smtClean="0"/>
              <a:t>&gt; … &lt;</a:t>
            </a:r>
            <a:r>
              <a:rPr lang="fr-FR" dirty="0"/>
              <a:t>/</a:t>
            </a:r>
            <a:r>
              <a:rPr lang="fr-FR" dirty="0" err="1"/>
              <a:t>head</a:t>
            </a:r>
            <a:r>
              <a:rPr lang="fr-FR" dirty="0"/>
              <a:t>&gt;</a:t>
            </a:r>
          </a:p>
          <a:p>
            <a:r>
              <a:rPr lang="fr-FR" dirty="0" smtClean="0"/>
              <a:t> </a:t>
            </a:r>
            <a:r>
              <a:rPr lang="fr-FR" b="1" dirty="0" smtClean="0"/>
              <a:t> &lt;</a:t>
            </a:r>
            <a:r>
              <a:rPr lang="fr-FR" b="1" dirty="0"/>
              <a:t>body&gt;</a:t>
            </a:r>
          </a:p>
          <a:p>
            <a:r>
              <a:rPr lang="fr-FR" dirty="0" smtClean="0"/>
              <a:t> </a:t>
            </a:r>
            <a:r>
              <a:rPr lang="fr-FR" b="1" dirty="0" smtClean="0"/>
              <a:t>  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>
                <a:solidFill>
                  <a:srgbClr val="1F497D"/>
                </a:solidFill>
              </a:rPr>
              <a:t>h1&gt;</a:t>
            </a:r>
            <a:r>
              <a:rPr lang="fr-FR" dirty="0"/>
              <a:t>Exemple h1</a:t>
            </a:r>
            <a:r>
              <a:rPr lang="fr-FR" b="1" dirty="0">
                <a:solidFill>
                  <a:srgbClr val="1F497D"/>
                </a:solidFill>
              </a:rPr>
              <a:t>&lt;/h1&gt;</a:t>
            </a:r>
          </a:p>
          <a:p>
            <a:r>
              <a:rPr lang="fr-FR" dirty="0" smtClean="0"/>
              <a:t>    </a:t>
            </a:r>
            <a:r>
              <a:rPr lang="fr-FR" b="1" dirty="0">
                <a:solidFill>
                  <a:srgbClr val="1F497D"/>
                </a:solidFill>
              </a:rPr>
              <a:t>&lt;h2&gt;</a:t>
            </a:r>
            <a:r>
              <a:rPr lang="fr-FR" dirty="0"/>
              <a:t>Exemple h2</a:t>
            </a:r>
            <a:r>
              <a:rPr lang="fr-FR" b="1" dirty="0">
                <a:solidFill>
                  <a:srgbClr val="1F497D"/>
                </a:solidFill>
              </a:rPr>
              <a:t>&lt;/h2&gt;</a:t>
            </a:r>
          </a:p>
          <a:p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 smtClean="0">
                <a:solidFill>
                  <a:srgbClr val="1F497D"/>
                </a:solidFill>
              </a:rPr>
              <a:t> &lt;</a:t>
            </a:r>
            <a:r>
              <a:rPr lang="fr-FR" b="1" dirty="0">
                <a:solidFill>
                  <a:srgbClr val="1F497D"/>
                </a:solidFill>
              </a:rPr>
              <a:t>p&gt;</a:t>
            </a:r>
            <a:r>
              <a:rPr lang="fr-FR" dirty="0"/>
              <a:t>Ceci est un paragraphe avec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un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>
                <a:solidFill>
                  <a:srgbClr val="1F497D"/>
                </a:solidFill>
              </a:rPr>
              <a:t>i&gt;</a:t>
            </a:r>
            <a:r>
              <a:rPr lang="fr-FR" dirty="0"/>
              <a:t>terme technique</a:t>
            </a:r>
            <a:r>
              <a:rPr lang="fr-FR" b="1" dirty="0">
                <a:solidFill>
                  <a:srgbClr val="1F497D"/>
                </a:solidFill>
              </a:rPr>
              <a:t>&lt;/i&gt;</a:t>
            </a:r>
            <a:r>
              <a:rPr lang="fr-FR" dirty="0"/>
              <a:t> et un </a:t>
            </a:r>
            <a:endParaRPr lang="fr-FR" dirty="0" smtClean="0"/>
          </a:p>
          <a:p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br</a:t>
            </a:r>
            <a:r>
              <a:rPr lang="fr-FR" b="1" dirty="0">
                <a:solidFill>
                  <a:srgbClr val="1F497D"/>
                </a:solidFill>
              </a:rPr>
              <a:t>/&gt; &lt;b&gt;</a:t>
            </a:r>
            <a:r>
              <a:rPr lang="fr-FR" dirty="0"/>
              <a:t>mot-clé</a:t>
            </a:r>
            <a:r>
              <a:rPr lang="fr-FR" b="1" dirty="0">
                <a:solidFill>
                  <a:srgbClr val="1F497D"/>
                </a:solidFill>
              </a:rPr>
              <a:t>&lt;/b&gt;</a:t>
            </a:r>
            <a:r>
              <a:rPr lang="fr-FR" dirty="0"/>
              <a:t>. </a:t>
            </a:r>
            <a:r>
              <a:rPr lang="fr-FR" b="1" dirty="0">
                <a:solidFill>
                  <a:srgbClr val="1F497D"/>
                </a:solidFill>
              </a:rPr>
              <a:t>&lt;/p&gt;</a:t>
            </a:r>
          </a:p>
          <a:p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blockquote</a:t>
            </a:r>
            <a:r>
              <a:rPr lang="fr-FR" b="1" dirty="0">
                <a:solidFill>
                  <a:srgbClr val="1F497D"/>
                </a:solidFill>
              </a:rPr>
              <a:t> </a:t>
            </a:r>
            <a:r>
              <a:rPr lang="fr-FR" b="1" dirty="0" smtClean="0">
                <a:solidFill>
                  <a:srgbClr val="1F497D"/>
                </a:solidFill>
              </a:rPr>
              <a:t/>
            </a:r>
            <a:br>
              <a:rPr lang="fr-FR" b="1" dirty="0" smtClean="0">
                <a:solidFill>
                  <a:srgbClr val="1F497D"/>
                </a:solidFill>
              </a:rPr>
            </a:br>
            <a:r>
              <a:rPr lang="fr-FR" b="1" i="1" dirty="0" smtClean="0">
                <a:solidFill>
                  <a:srgbClr val="1F497D"/>
                </a:solidFill>
              </a:rPr>
              <a:t>cite</a:t>
            </a:r>
            <a:r>
              <a:rPr lang="fr-FR" b="1" i="1" dirty="0">
                <a:solidFill>
                  <a:srgbClr val="1F497D"/>
                </a:solidFill>
              </a:rPr>
              <a:t>=</a:t>
            </a:r>
            <a:r>
              <a:rPr lang="fr-FR" dirty="0">
                <a:solidFill>
                  <a:srgbClr val="1F497D"/>
                </a:solidFill>
              </a:rPr>
              <a:t>"</a:t>
            </a:r>
            <a:r>
              <a:rPr lang="fr-FR" b="1" i="1" dirty="0">
                <a:solidFill>
                  <a:srgbClr val="1F497D"/>
                </a:solidFill>
              </a:rPr>
              <a:t>http://</a:t>
            </a:r>
            <a:r>
              <a:rPr lang="fr-FR" b="1" i="1" dirty="0" err="1">
                <a:solidFill>
                  <a:srgbClr val="1F497D"/>
                </a:solidFill>
              </a:rPr>
              <a:t>fr.wikipedia.org</a:t>
            </a:r>
            <a:r>
              <a:rPr lang="fr-FR" b="1" i="1" dirty="0">
                <a:solidFill>
                  <a:srgbClr val="1F497D"/>
                </a:solidFill>
              </a:rPr>
              <a:t>/wiki</a:t>
            </a:r>
            <a:r>
              <a:rPr lang="fr-FR" b="1" i="1" dirty="0" smtClean="0">
                <a:solidFill>
                  <a:srgbClr val="1F497D"/>
                </a:solidFill>
              </a:rPr>
              <a:t>/</a:t>
            </a:r>
            <a:br>
              <a:rPr lang="fr-FR" b="1" i="1" dirty="0" smtClean="0">
                <a:solidFill>
                  <a:srgbClr val="1F497D"/>
                </a:solidFill>
              </a:rPr>
            </a:br>
            <a:r>
              <a:rPr lang="fr-FR" b="1" i="1" dirty="0" err="1" smtClean="0">
                <a:solidFill>
                  <a:srgbClr val="1F497D"/>
                </a:solidFill>
              </a:rPr>
              <a:t>Hypertext_markup_language</a:t>
            </a:r>
            <a:r>
              <a:rPr lang="fr-FR" dirty="0" smtClean="0">
                <a:solidFill>
                  <a:srgbClr val="1F497D"/>
                </a:solidFill>
              </a:rPr>
              <a:t>"</a:t>
            </a:r>
            <a:r>
              <a:rPr lang="fr-FR" b="1" dirty="0">
                <a:solidFill>
                  <a:srgbClr val="1F497D"/>
                </a:solidFill>
              </a:rPr>
              <a:t>&gt;</a:t>
            </a:r>
            <a:r>
              <a:rPr lang="fr-FR" dirty="0">
                <a:solidFill>
                  <a:srgbClr val="1F497D"/>
                </a:solidFill>
              </a:rPr>
              <a:t> </a:t>
            </a:r>
            <a:r>
              <a:rPr lang="fr-FR" dirty="0" smtClean="0">
                <a:solidFill>
                  <a:srgbClr val="1F497D"/>
                </a:solidFill>
              </a:rPr>
              <a:t/>
            </a:r>
            <a:br>
              <a:rPr lang="fr-FR" dirty="0" smtClean="0">
                <a:solidFill>
                  <a:srgbClr val="1F497D"/>
                </a:solidFill>
              </a:rPr>
            </a:br>
            <a:r>
              <a:rPr lang="fr-FR" dirty="0" smtClean="0"/>
              <a:t>HTML </a:t>
            </a:r>
            <a:r>
              <a:rPr lang="fr-FR" dirty="0"/>
              <a:t>n’est pas conçu pour spécifier l’apparence visuelle exacte des documents. </a:t>
            </a:r>
            <a:r>
              <a:rPr lang="fr-FR" b="1" dirty="0" smtClean="0">
                <a:solidFill>
                  <a:srgbClr val="1F497D"/>
                </a:solidFill>
              </a:rPr>
              <a:t>&lt;</a:t>
            </a:r>
            <a:r>
              <a:rPr lang="fr-FR" b="1" dirty="0">
                <a:solidFill>
                  <a:srgbClr val="1F497D"/>
                </a:solidFill>
              </a:rPr>
              <a:t>/</a:t>
            </a:r>
            <a:r>
              <a:rPr lang="fr-FR" b="1" dirty="0" err="1">
                <a:solidFill>
                  <a:srgbClr val="1F497D"/>
                </a:solidFill>
              </a:rPr>
              <a:t>blockquote</a:t>
            </a:r>
            <a:r>
              <a:rPr lang="fr-FR" b="1" dirty="0">
                <a:solidFill>
                  <a:srgbClr val="1F497D"/>
                </a:solidFill>
              </a:rPr>
              <a:t>&gt;</a:t>
            </a:r>
          </a:p>
          <a:p>
            <a:r>
              <a:rPr lang="fr-FR" dirty="0"/>
              <a:t> </a:t>
            </a:r>
            <a:r>
              <a:rPr lang="fr-FR" b="1" dirty="0">
                <a:solidFill>
                  <a:srgbClr val="1F497D"/>
                </a:solidFill>
              </a:rPr>
              <a:t>&lt;</a:t>
            </a:r>
            <a:r>
              <a:rPr lang="fr-FR" b="1" dirty="0" err="1">
                <a:solidFill>
                  <a:srgbClr val="1F497D"/>
                </a:solidFill>
              </a:rPr>
              <a:t>hr</a:t>
            </a:r>
            <a:r>
              <a:rPr lang="fr-FR" b="1" dirty="0">
                <a:solidFill>
                  <a:srgbClr val="1F497D"/>
                </a:solidFill>
              </a:rPr>
              <a:t>/&gt;</a:t>
            </a:r>
          </a:p>
          <a:p>
            <a:r>
              <a:rPr lang="fr-FR" dirty="0"/>
              <a:t> </a:t>
            </a:r>
            <a:r>
              <a:rPr lang="fr-FR" b="1" dirty="0">
                <a:solidFill>
                  <a:srgbClr val="1F497D"/>
                </a:solidFill>
              </a:rPr>
              <a:t> &lt;p&gt;</a:t>
            </a:r>
            <a:r>
              <a:rPr lang="fr-FR" dirty="0"/>
              <a:t> L'informatique peut vous aider ! </a:t>
            </a:r>
            <a:r>
              <a:rPr lang="fr-FR" b="1" dirty="0">
                <a:solidFill>
                  <a:srgbClr val="1F497D"/>
                </a:solidFill>
              </a:rPr>
              <a:t>&lt;/p&gt;</a:t>
            </a:r>
          </a:p>
          <a:p>
            <a:r>
              <a:rPr lang="fr-FR" b="1" dirty="0"/>
              <a:t>&lt;/body&gt;</a:t>
            </a:r>
          </a:p>
          <a:p>
            <a:r>
              <a:rPr lang="fr-FR" b="1" dirty="0"/>
              <a:t>&lt;/html&gt;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100" y="764704"/>
            <a:ext cx="5295900" cy="4140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ZoneTexte 8"/>
          <p:cNvSpPr txBox="1"/>
          <p:nvPr/>
        </p:nvSpPr>
        <p:spPr>
          <a:xfrm>
            <a:off x="7020272" y="1772816"/>
            <a:ext cx="50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h1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1" name="Connecteur droit avec flèche 10"/>
          <p:cNvCxnSpPr>
            <a:stCxn id="9" idx="1"/>
          </p:cNvCxnSpPr>
          <p:nvPr/>
        </p:nvCxnSpPr>
        <p:spPr>
          <a:xfrm flipH="1">
            <a:off x="6012160" y="2003649"/>
            <a:ext cx="1008112" cy="201215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6516216" y="2276872"/>
            <a:ext cx="505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h2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3" name="Connecteur droit avec flèche 12"/>
          <p:cNvCxnSpPr>
            <a:stCxn id="12" idx="1"/>
          </p:cNvCxnSpPr>
          <p:nvPr/>
        </p:nvCxnSpPr>
        <p:spPr>
          <a:xfrm flipH="1">
            <a:off x="5508104" y="2507705"/>
            <a:ext cx="1008112" cy="2732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6084168" y="278092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p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Connecteur droit avec flèche 14"/>
          <p:cNvCxnSpPr>
            <a:stCxn id="14" idx="1"/>
          </p:cNvCxnSpPr>
          <p:nvPr/>
        </p:nvCxnSpPr>
        <p:spPr>
          <a:xfrm flipH="1">
            <a:off x="5508104" y="3011761"/>
            <a:ext cx="576064" cy="273223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7308304" y="2463279"/>
            <a:ext cx="26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i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2" name="Connecteur droit avec flèche 21"/>
          <p:cNvCxnSpPr>
            <a:stCxn id="21" idx="2"/>
          </p:cNvCxnSpPr>
          <p:nvPr/>
        </p:nvCxnSpPr>
        <p:spPr>
          <a:xfrm flipH="1">
            <a:off x="7236296" y="2924944"/>
            <a:ext cx="202137" cy="36004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8388424" y="2492896"/>
            <a:ext cx="45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2">
                    <a:lumMod val="50000"/>
                  </a:schemeClr>
                </a:solidFill>
              </a:rPr>
              <a:t>br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28" name="Connecteur droit avec flèche 27"/>
          <p:cNvCxnSpPr>
            <a:stCxn id="27" idx="2"/>
          </p:cNvCxnSpPr>
          <p:nvPr/>
        </p:nvCxnSpPr>
        <p:spPr>
          <a:xfrm flipH="1">
            <a:off x="8604448" y="2954561"/>
            <a:ext cx="13591" cy="402431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ZoneTexte 30"/>
          <p:cNvSpPr txBox="1"/>
          <p:nvPr/>
        </p:nvSpPr>
        <p:spPr>
          <a:xfrm>
            <a:off x="5220072" y="3501008"/>
            <a:ext cx="349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accent2">
                    <a:lumMod val="50000"/>
                  </a:schemeClr>
                </a:solidFill>
              </a:rPr>
              <a:t>b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2" name="Connecteur droit avec flèche 31"/>
          <p:cNvCxnSpPr>
            <a:stCxn id="31" idx="1"/>
          </p:cNvCxnSpPr>
          <p:nvPr/>
        </p:nvCxnSpPr>
        <p:spPr>
          <a:xfrm flipH="1" flipV="1">
            <a:off x="4644008" y="3645024"/>
            <a:ext cx="576064" cy="8681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7519186" y="5517232"/>
            <a:ext cx="16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2">
                    <a:lumMod val="50000"/>
                  </a:schemeClr>
                </a:solidFill>
              </a:rPr>
              <a:t>blockquote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36" name="Connecteur droit avec flèche 35"/>
          <p:cNvCxnSpPr>
            <a:stCxn id="35" idx="0"/>
          </p:cNvCxnSpPr>
          <p:nvPr/>
        </p:nvCxnSpPr>
        <p:spPr>
          <a:xfrm flipH="1" flipV="1">
            <a:off x="8316416" y="4149080"/>
            <a:ext cx="15177" cy="1368152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7524328" y="5013176"/>
            <a:ext cx="45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solidFill>
                  <a:schemeClr val="accent2">
                    <a:lumMod val="50000"/>
                  </a:schemeClr>
                </a:solidFill>
              </a:rPr>
              <a:t>hr</a:t>
            </a:r>
            <a:endParaRPr lang="fr-FR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Connecteur droit avec flèche 42"/>
          <p:cNvCxnSpPr>
            <a:stCxn id="42" idx="0"/>
          </p:cNvCxnSpPr>
          <p:nvPr/>
        </p:nvCxnSpPr>
        <p:spPr>
          <a:xfrm flipH="1" flipV="1">
            <a:off x="7740352" y="4437112"/>
            <a:ext cx="13591" cy="57606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1683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HTML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463884" cy="4951452"/>
          </a:xfrm>
        </p:spPr>
        <p:txBody>
          <a:bodyPr/>
          <a:lstStyle/>
          <a:p>
            <a:r>
              <a:rPr lang="fr-FR" b="1" dirty="0" smtClean="0"/>
              <a:t>HTML</a:t>
            </a:r>
          </a:p>
          <a:p>
            <a:pPr lvl="1"/>
            <a:r>
              <a:rPr lang="fr-FR" dirty="0" smtClean="0"/>
              <a:t>Langage de balises, permettant la structuration des pages Web</a:t>
            </a:r>
          </a:p>
          <a:p>
            <a:pPr lvl="1"/>
            <a:r>
              <a:rPr lang="fr-FR" dirty="0" smtClean="0"/>
              <a:t>Organisation en balises </a:t>
            </a:r>
          </a:p>
          <a:p>
            <a:pPr marL="914400" lvl="2" indent="0">
              <a:buNone/>
            </a:pPr>
            <a:r>
              <a:rPr lang="fr-FR" b="1" dirty="0" smtClean="0"/>
              <a:t>&lt;balise </a:t>
            </a:r>
            <a:r>
              <a:rPr lang="fr-FR" b="1" dirty="0" err="1" smtClean="0"/>
              <a:t>attr</a:t>
            </a:r>
            <a:r>
              <a:rPr lang="fr-FR" b="1" dirty="0" smtClean="0"/>
              <a:t>="valeur"&gt; …  &lt;/balise&gt;</a:t>
            </a:r>
          </a:p>
          <a:p>
            <a:pPr lvl="1"/>
            <a:r>
              <a:rPr lang="fr-FR" dirty="0" smtClean="0"/>
              <a:t>Organisation du document </a:t>
            </a:r>
          </a:p>
          <a:p>
            <a:pPr lvl="2"/>
            <a:r>
              <a:rPr lang="fr-FR" dirty="0" smtClean="0"/>
              <a:t>Entête : </a:t>
            </a:r>
            <a:r>
              <a:rPr lang="fr-FR" b="1" dirty="0" err="1" smtClean="0"/>
              <a:t>head</a:t>
            </a:r>
            <a:endParaRPr lang="fr-FR" b="1" dirty="0" smtClean="0"/>
          </a:p>
          <a:p>
            <a:pPr lvl="2"/>
            <a:r>
              <a:rPr lang="fr-FR" dirty="0" smtClean="0"/>
              <a:t>Corps du document : </a:t>
            </a:r>
            <a:r>
              <a:rPr lang="fr-FR" b="1" dirty="0" smtClean="0"/>
              <a:t>body </a:t>
            </a:r>
          </a:p>
          <a:p>
            <a:pPr lvl="1"/>
            <a:r>
              <a:rPr lang="fr-FR" dirty="0" smtClean="0"/>
              <a:t>Différents types de balises possibles</a:t>
            </a:r>
          </a:p>
          <a:p>
            <a:pPr lvl="2"/>
            <a:r>
              <a:rPr lang="fr-FR" dirty="0" smtClean="0"/>
              <a:t>Listes</a:t>
            </a:r>
            <a:r>
              <a:rPr lang="fr-FR" dirty="0"/>
              <a:t>, t</a:t>
            </a:r>
            <a:r>
              <a:rPr lang="fr-FR" dirty="0" smtClean="0"/>
              <a:t>ableaux, images, liens…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53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HTML : listes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518864" y="1124744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dirty="0" smtClean="0"/>
              <a:t>Plusieurs types de listes sont possibles</a:t>
            </a:r>
          </a:p>
          <a:p>
            <a:pPr lvl="1"/>
            <a:r>
              <a:rPr lang="fr-FR" sz="2400" dirty="0" smtClean="0"/>
              <a:t>Listes numérotés : </a:t>
            </a:r>
            <a:r>
              <a:rPr lang="fr-FR" sz="2400" b="1" dirty="0" smtClean="0"/>
              <a:t>&lt;</a:t>
            </a:r>
            <a:r>
              <a:rPr lang="fr-FR" sz="2400" b="1" dirty="0" err="1" smtClean="0">
                <a:solidFill>
                  <a:srgbClr val="1F497D"/>
                </a:solidFill>
              </a:rPr>
              <a:t>ol</a:t>
            </a:r>
            <a:r>
              <a:rPr lang="fr-FR" sz="2400" b="1" dirty="0" smtClean="0"/>
              <a:t>&gt; … &lt;/</a:t>
            </a:r>
            <a:r>
              <a:rPr lang="fr-FR" sz="2400" b="1" dirty="0" err="1" smtClean="0">
                <a:solidFill>
                  <a:srgbClr val="1F497D"/>
                </a:solidFill>
              </a:rPr>
              <a:t>ol</a:t>
            </a:r>
            <a:r>
              <a:rPr lang="fr-FR" sz="2400" b="1" dirty="0" smtClean="0"/>
              <a:t>&gt;</a:t>
            </a:r>
          </a:p>
          <a:p>
            <a:pPr lvl="1"/>
            <a:r>
              <a:rPr lang="fr-FR" sz="2400" dirty="0" smtClean="0"/>
              <a:t>Listes non-numérotés : </a:t>
            </a:r>
            <a:r>
              <a:rPr lang="fr-FR" sz="2400" b="1" dirty="0" smtClean="0"/>
              <a:t>&lt;</a:t>
            </a:r>
            <a:r>
              <a:rPr lang="fr-FR" sz="2400" b="1" dirty="0" err="1" smtClean="0">
                <a:solidFill>
                  <a:srgbClr val="1F497D"/>
                </a:solidFill>
              </a:rPr>
              <a:t>ul</a:t>
            </a:r>
            <a:r>
              <a:rPr lang="fr-FR" sz="2400" b="1" dirty="0" smtClean="0"/>
              <a:t>&gt; … &lt;/</a:t>
            </a:r>
            <a:r>
              <a:rPr lang="fr-FR" sz="2400" b="1" dirty="0" err="1" smtClean="0">
                <a:solidFill>
                  <a:srgbClr val="1F497D"/>
                </a:solidFill>
              </a:rPr>
              <a:t>ul</a:t>
            </a:r>
            <a:r>
              <a:rPr lang="fr-FR" sz="2400" b="1" dirty="0" smtClean="0"/>
              <a:t>&gt;</a:t>
            </a:r>
          </a:p>
          <a:p>
            <a:pPr lvl="1"/>
            <a:r>
              <a:rPr lang="fr-FR" sz="2400" dirty="0" smtClean="0"/>
              <a:t>Peu importe la liste, un seul moyen d’indiquer les éléments : </a:t>
            </a:r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li</a:t>
            </a:r>
            <a:r>
              <a:rPr lang="fr-FR" sz="2400" b="1" dirty="0" smtClean="0"/>
              <a:t>&gt; … &lt;/</a:t>
            </a:r>
            <a:r>
              <a:rPr lang="fr-FR" sz="2400" b="1" dirty="0" smtClean="0">
                <a:solidFill>
                  <a:srgbClr val="1F497D"/>
                </a:solidFill>
              </a:rPr>
              <a:t>li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395536" y="3429000"/>
            <a:ext cx="3096344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 smtClean="0"/>
              <a:t>&lt;</a:t>
            </a:r>
            <a:r>
              <a:rPr lang="fr-FR" sz="2000" b="1" dirty="0" err="1" smtClean="0"/>
              <a:t>ol</a:t>
            </a:r>
            <a:r>
              <a:rPr lang="fr-FR" sz="2000" b="1" dirty="0" smtClean="0"/>
              <a:t>&gt;</a:t>
            </a:r>
            <a:endParaRPr lang="fr-FR" sz="2000" b="1" dirty="0"/>
          </a:p>
          <a:p>
            <a:r>
              <a:rPr lang="fr-FR" sz="2000" dirty="0"/>
              <a:t> </a:t>
            </a:r>
            <a:r>
              <a:rPr lang="fr-FR" sz="2000" b="1" dirty="0"/>
              <a:t> &lt;li&gt; </a:t>
            </a:r>
            <a:r>
              <a:rPr lang="fr-FR" sz="2000" dirty="0"/>
              <a:t>Item 1 </a:t>
            </a:r>
            <a:r>
              <a:rPr lang="fr-FR" sz="2000" b="1" dirty="0"/>
              <a:t>&lt;/li&gt;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&lt;li&gt; </a:t>
            </a:r>
            <a:r>
              <a:rPr lang="fr-FR" sz="2000" dirty="0"/>
              <a:t>Item 2 </a:t>
            </a:r>
            <a:r>
              <a:rPr lang="fr-FR" sz="2000" b="1" dirty="0"/>
              <a:t>&lt;/li&gt;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ol</a:t>
            </a:r>
            <a:r>
              <a:rPr lang="fr-FR" sz="2000" b="1" dirty="0"/>
              <a:t>&gt;</a:t>
            </a:r>
          </a:p>
          <a:p>
            <a:endParaRPr lang="fr-FR" sz="2000" dirty="0" smtClean="0"/>
          </a:p>
          <a:p>
            <a:r>
              <a:rPr lang="fr-FR" sz="2000" b="1" dirty="0" smtClean="0"/>
              <a:t>&lt;</a:t>
            </a:r>
            <a:r>
              <a:rPr lang="fr-FR" sz="2000" b="1" dirty="0" err="1"/>
              <a:t>ul</a:t>
            </a:r>
            <a:r>
              <a:rPr lang="fr-FR" sz="2000" b="1" dirty="0"/>
              <a:t>&gt;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&lt;li&gt; </a:t>
            </a:r>
            <a:r>
              <a:rPr lang="fr-FR" sz="2000" dirty="0"/>
              <a:t>Premier item </a:t>
            </a:r>
            <a:r>
              <a:rPr lang="fr-FR" sz="2000" b="1" dirty="0"/>
              <a:t>&lt;/li&gt;</a:t>
            </a:r>
          </a:p>
          <a:p>
            <a:r>
              <a:rPr lang="fr-FR" sz="2000" dirty="0"/>
              <a:t> </a:t>
            </a:r>
            <a:r>
              <a:rPr lang="fr-FR" sz="2000" b="1" dirty="0"/>
              <a:t>  &lt;li&gt; </a:t>
            </a:r>
            <a:r>
              <a:rPr lang="fr-FR" sz="2000" dirty="0"/>
              <a:t>Second item </a:t>
            </a:r>
            <a:r>
              <a:rPr lang="fr-FR" sz="2000" b="1" dirty="0"/>
              <a:t>&lt;/li&gt;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ul</a:t>
            </a:r>
            <a:r>
              <a:rPr lang="fr-FR" sz="2000" b="1" dirty="0"/>
              <a:t>&gt;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993969"/>
            <a:ext cx="2664296" cy="3531375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10" name="Connecteur en arc 9"/>
          <p:cNvCxnSpPr/>
          <p:nvPr/>
        </p:nvCxnSpPr>
        <p:spPr>
          <a:xfrm>
            <a:off x="2339752" y="4077072"/>
            <a:ext cx="4104456" cy="720080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en arc 11"/>
          <p:cNvCxnSpPr/>
          <p:nvPr/>
        </p:nvCxnSpPr>
        <p:spPr>
          <a:xfrm>
            <a:off x="3059832" y="5661248"/>
            <a:ext cx="3384376" cy="504056"/>
          </a:xfrm>
          <a:prstGeom prst="curved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94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fr-FR" dirty="0" smtClean="0"/>
              <a:t>HTML : tableaux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fr-FR" dirty="0" smtClean="0"/>
              <a:t>Pour créer un tableau en HTML, on va combiner plusieurs balises :</a:t>
            </a:r>
          </a:p>
          <a:p>
            <a:pPr lvl="1"/>
            <a:r>
              <a:rPr lang="fr-FR" b="1" dirty="0"/>
              <a:t>t</a:t>
            </a:r>
            <a:r>
              <a:rPr lang="fr-FR" b="1" dirty="0" smtClean="0"/>
              <a:t>able, tr, td</a:t>
            </a:r>
            <a:r>
              <a:rPr lang="fr-FR" dirty="0" smtClean="0"/>
              <a:t>, </a:t>
            </a:r>
            <a:r>
              <a:rPr lang="fr-FR" dirty="0" err="1" smtClean="0"/>
              <a:t>caption</a:t>
            </a:r>
            <a:r>
              <a:rPr lang="fr-FR" dirty="0" smtClean="0"/>
              <a:t>, th, </a:t>
            </a:r>
            <a:r>
              <a:rPr lang="fr-FR" dirty="0" err="1" smtClean="0"/>
              <a:t>thead</a:t>
            </a:r>
            <a:r>
              <a:rPr lang="fr-FR" dirty="0" smtClean="0"/>
              <a:t>, </a:t>
            </a:r>
            <a:r>
              <a:rPr lang="fr-FR" dirty="0" err="1" smtClean="0"/>
              <a:t>tbody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1520" y="3212976"/>
            <a:ext cx="3168352" cy="34778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200" b="1" dirty="0" smtClean="0"/>
              <a:t>&lt;table </a:t>
            </a:r>
            <a:r>
              <a:rPr lang="fr-FR" sz="2200" b="1" i="1" dirty="0" smtClean="0"/>
              <a:t>border="1"</a:t>
            </a:r>
            <a:r>
              <a:rPr lang="fr-FR" sz="2200" b="1" dirty="0" smtClean="0"/>
              <a:t>&gt; </a:t>
            </a:r>
          </a:p>
          <a:p>
            <a:r>
              <a:rPr lang="fr-FR" sz="2200" b="1" dirty="0"/>
              <a:t> </a:t>
            </a:r>
            <a:r>
              <a:rPr lang="fr-FR" sz="2200" b="1" dirty="0" smtClean="0"/>
              <a:t> &lt;tr&gt;</a:t>
            </a:r>
            <a:endParaRPr lang="fr-FR" sz="2200" b="1" dirty="0"/>
          </a:p>
          <a:p>
            <a:r>
              <a:rPr lang="fr-FR" sz="2200" dirty="0"/>
              <a:t>   </a:t>
            </a:r>
            <a:r>
              <a:rPr lang="fr-FR" sz="2200" b="1" dirty="0"/>
              <a:t> </a:t>
            </a:r>
            <a:r>
              <a:rPr lang="fr-FR" sz="2200" b="1" dirty="0" smtClean="0"/>
              <a:t>&lt;td&gt;</a:t>
            </a:r>
            <a:r>
              <a:rPr lang="fr-FR" sz="2200" dirty="0"/>
              <a:t>HTML 2</a:t>
            </a:r>
            <a:r>
              <a:rPr lang="fr-FR" sz="2200" b="1" dirty="0"/>
              <a:t>&lt;</a:t>
            </a:r>
            <a:r>
              <a:rPr lang="fr-FR" sz="2200" b="1" dirty="0" smtClean="0"/>
              <a:t>/td&gt;</a:t>
            </a:r>
            <a:endParaRPr lang="fr-FR" sz="2200" b="1" dirty="0"/>
          </a:p>
          <a:p>
            <a:r>
              <a:rPr lang="fr-FR" sz="2200" dirty="0"/>
              <a:t>    </a:t>
            </a:r>
            <a:r>
              <a:rPr lang="fr-FR" sz="2200" b="1" dirty="0"/>
              <a:t>&lt;td&gt;</a:t>
            </a:r>
            <a:r>
              <a:rPr lang="fr-FR" sz="2200" dirty="0"/>
              <a:t>1995</a:t>
            </a:r>
            <a:r>
              <a:rPr lang="fr-FR" sz="2200" b="1" dirty="0"/>
              <a:t>&lt;/td&gt;</a:t>
            </a:r>
          </a:p>
          <a:p>
            <a:r>
              <a:rPr lang="fr-FR" sz="2200" b="1" dirty="0"/>
              <a:t>  &lt;/tr&gt;  </a:t>
            </a:r>
          </a:p>
          <a:p>
            <a:r>
              <a:rPr lang="fr-FR" sz="2200" b="1" dirty="0"/>
              <a:t>  &lt;tr&gt;</a:t>
            </a:r>
          </a:p>
          <a:p>
            <a:r>
              <a:rPr lang="fr-FR" sz="2200" dirty="0"/>
              <a:t>    &lt;td&gt;HTML 4&lt;/td&gt;</a:t>
            </a:r>
          </a:p>
          <a:p>
            <a:r>
              <a:rPr lang="fr-FR" sz="2200" dirty="0"/>
              <a:t>    &lt;td&gt;1999&lt;/td&gt;</a:t>
            </a:r>
          </a:p>
          <a:p>
            <a:r>
              <a:rPr lang="fr-FR" sz="2200" b="1" dirty="0"/>
              <a:t>  &lt;/tr</a:t>
            </a:r>
            <a:r>
              <a:rPr lang="fr-FR" sz="2200" b="1" dirty="0" smtClean="0"/>
              <a:t>&gt;</a:t>
            </a:r>
          </a:p>
          <a:p>
            <a:r>
              <a:rPr lang="fr-FR" sz="2200" b="1" dirty="0" smtClean="0"/>
              <a:t>&lt;/table&gt;</a:t>
            </a:r>
            <a:endParaRPr lang="fr-FR" sz="22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375" y="4344144"/>
            <a:ext cx="2593009" cy="1389112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7308304" y="3140968"/>
            <a:ext cx="12151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Tableau </a:t>
            </a:r>
          </a:p>
          <a:p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table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363367" y="4416152"/>
            <a:ext cx="2664296" cy="576064"/>
          </a:xfrm>
          <a:prstGeom prst="rect">
            <a:avLst/>
          </a:prstGeom>
          <a:noFill/>
          <a:ln w="57150" cmpd="sng">
            <a:solidFill>
              <a:srgbClr val="10253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4139952" y="3645024"/>
            <a:ext cx="8564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Ligne</a:t>
            </a:r>
          </a:p>
          <a:p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tr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cxnSp>
        <p:nvCxnSpPr>
          <p:cNvPr id="12" name="Connecteur en angle 11"/>
          <p:cNvCxnSpPr>
            <a:stCxn id="8" idx="1"/>
            <a:endCxn id="7" idx="0"/>
          </p:cNvCxnSpPr>
          <p:nvPr/>
        </p:nvCxnSpPr>
        <p:spPr>
          <a:xfrm rot="10800000" flipV="1">
            <a:off x="6731880" y="3556466"/>
            <a:ext cx="576424" cy="787677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10" idx="2"/>
            <a:endCxn id="9" idx="1"/>
          </p:cNvCxnSpPr>
          <p:nvPr/>
        </p:nvCxnSpPr>
        <p:spPr>
          <a:xfrm rot="16200000" flipH="1">
            <a:off x="4851684" y="4192500"/>
            <a:ext cx="228163" cy="795203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08104" y="5085184"/>
            <a:ext cx="1512168" cy="504056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/>
          <p:cNvSpPr txBox="1"/>
          <p:nvPr/>
        </p:nvSpPr>
        <p:spPr>
          <a:xfrm>
            <a:off x="4211960" y="5478323"/>
            <a:ext cx="1049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Cellule </a:t>
            </a:r>
          </a:p>
          <a:p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td</a:t>
            </a:r>
            <a:r>
              <a:rPr lang="fr-FR" sz="2400" b="1" dirty="0" smtClean="0"/>
              <a:t>&gt;</a:t>
            </a:r>
            <a:endParaRPr lang="fr-FR" sz="2400" b="1" dirty="0"/>
          </a:p>
        </p:txBody>
      </p:sp>
      <p:cxnSp>
        <p:nvCxnSpPr>
          <p:cNvPr id="18" name="Connecteur en angle 17"/>
          <p:cNvCxnSpPr>
            <a:stCxn id="16" idx="3"/>
            <a:endCxn id="15" idx="2"/>
          </p:cNvCxnSpPr>
          <p:nvPr/>
        </p:nvCxnSpPr>
        <p:spPr>
          <a:xfrm flipV="1">
            <a:off x="5261346" y="5589240"/>
            <a:ext cx="1002842" cy="304582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63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 smtClean="0"/>
              <a:t>HTML : tableaux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9512" y="1052736"/>
            <a:ext cx="4896544" cy="53245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b="1" dirty="0" smtClean="0"/>
              <a:t>&lt;table </a:t>
            </a:r>
            <a:r>
              <a:rPr lang="fr-FR" sz="2000" b="1" dirty="0"/>
              <a:t>border="1"&gt;</a:t>
            </a:r>
          </a:p>
          <a:p>
            <a:r>
              <a:rPr lang="fr-FR" sz="2000" b="1" dirty="0"/>
              <a:t>&lt;</a:t>
            </a:r>
            <a:r>
              <a:rPr lang="fr-FR" sz="2000" b="1" dirty="0" err="1">
                <a:solidFill>
                  <a:srgbClr val="1F497D"/>
                </a:solidFill>
              </a:rPr>
              <a:t>caption</a:t>
            </a:r>
            <a:r>
              <a:rPr lang="fr-FR" sz="2000" b="1" dirty="0"/>
              <a:t>&gt;</a:t>
            </a:r>
            <a:r>
              <a:rPr lang="fr-FR" sz="2000" dirty="0"/>
              <a:t>Historique du HTML </a:t>
            </a:r>
            <a:r>
              <a:rPr lang="fr-FR" sz="2000" b="1" dirty="0"/>
              <a:t>&lt;/</a:t>
            </a:r>
            <a:r>
              <a:rPr lang="fr-FR" sz="2000" b="1" dirty="0" err="1"/>
              <a:t>caption</a:t>
            </a:r>
            <a:r>
              <a:rPr lang="fr-FR" sz="2000" b="1" dirty="0"/>
              <a:t>&gt;</a:t>
            </a:r>
          </a:p>
          <a:p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smtClean="0">
                <a:solidFill>
                  <a:srgbClr val="1F497D"/>
                </a:solidFill>
              </a:rPr>
              <a:t>&lt;</a:t>
            </a:r>
            <a:r>
              <a:rPr lang="fr-FR" sz="2000" b="1" dirty="0" err="1" smtClean="0">
                <a:solidFill>
                  <a:srgbClr val="1F497D"/>
                </a:solidFill>
              </a:rPr>
              <a:t>thead</a:t>
            </a:r>
            <a:r>
              <a:rPr lang="fr-FR" sz="2000" b="1" dirty="0" smtClean="0">
                <a:solidFill>
                  <a:srgbClr val="1F497D"/>
                </a:solidFill>
              </a:rPr>
              <a:t>&gt;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dirty="0"/>
              <a:t> </a:t>
            </a:r>
            <a:r>
              <a:rPr lang="fr-FR" sz="2000" b="1" dirty="0"/>
              <a:t> &lt;tr&gt;</a:t>
            </a:r>
          </a:p>
          <a:p>
            <a:r>
              <a:rPr lang="fr-FR" sz="2000" b="1" dirty="0" smtClean="0"/>
              <a:t>     &lt;th&gt; </a:t>
            </a:r>
            <a:r>
              <a:rPr lang="fr-FR" sz="2000" dirty="0" smtClean="0"/>
              <a:t>Version</a:t>
            </a:r>
            <a:r>
              <a:rPr lang="fr-FR" sz="2000" b="1" dirty="0"/>
              <a:t>&lt;/th&gt;</a:t>
            </a:r>
          </a:p>
          <a:p>
            <a:r>
              <a:rPr lang="fr-FR" sz="2000" b="1" dirty="0" smtClean="0">
                <a:solidFill>
                  <a:srgbClr val="1F497D"/>
                </a:solidFill>
              </a:rPr>
              <a:t>     &lt;th&gt;</a:t>
            </a:r>
            <a:r>
              <a:rPr lang="fr-FR" sz="2000" dirty="0" smtClean="0"/>
              <a:t>Année </a:t>
            </a:r>
            <a:r>
              <a:rPr lang="fr-FR" sz="2000" b="1" dirty="0">
                <a:solidFill>
                  <a:srgbClr val="1F497D"/>
                </a:solidFill>
              </a:rPr>
              <a:t>&lt;/th&gt;</a:t>
            </a:r>
          </a:p>
          <a:p>
            <a:r>
              <a:rPr lang="fr-FR" sz="2000" dirty="0" smtClean="0"/>
              <a:t> </a:t>
            </a:r>
            <a:r>
              <a:rPr lang="fr-FR" sz="2000" dirty="0"/>
              <a:t>&lt;/tr&gt;</a:t>
            </a:r>
          </a:p>
          <a:p>
            <a:r>
              <a:rPr lang="fr-FR" sz="2000" b="1" dirty="0"/>
              <a:t>  &lt;/</a:t>
            </a:r>
            <a:r>
              <a:rPr lang="fr-FR" sz="2000" b="1" dirty="0" err="1"/>
              <a:t>thead</a:t>
            </a:r>
            <a:r>
              <a:rPr lang="fr-FR" sz="2000" b="1" dirty="0"/>
              <a:t>&gt; </a:t>
            </a:r>
          </a:p>
          <a:p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smtClean="0">
                <a:solidFill>
                  <a:srgbClr val="1F497D"/>
                </a:solidFill>
              </a:rPr>
              <a:t>&lt;</a:t>
            </a:r>
            <a:r>
              <a:rPr lang="fr-FR" sz="2000" b="1" dirty="0" err="1" smtClean="0">
                <a:solidFill>
                  <a:srgbClr val="1F497D"/>
                </a:solidFill>
              </a:rPr>
              <a:t>tbody</a:t>
            </a:r>
            <a:r>
              <a:rPr lang="fr-FR" sz="2000" b="1" dirty="0" smtClean="0">
                <a:solidFill>
                  <a:srgbClr val="1F497D"/>
                </a:solidFill>
              </a:rPr>
              <a:t>&gt; 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dirty="0"/>
              <a:t>  &lt;tr&gt;</a:t>
            </a:r>
          </a:p>
          <a:p>
            <a:r>
              <a:rPr lang="fr-FR" sz="2000" dirty="0"/>
              <a:t>    &lt;td&gt;HTML 2&lt;/td</a:t>
            </a:r>
            <a:r>
              <a:rPr lang="fr-FR" sz="2000" dirty="0" smtClean="0"/>
              <a:t>&gt; &lt;</a:t>
            </a:r>
            <a:r>
              <a:rPr lang="fr-FR" sz="2000" dirty="0"/>
              <a:t>td&gt;1995&lt;/td&gt;</a:t>
            </a:r>
          </a:p>
          <a:p>
            <a:r>
              <a:rPr lang="fr-FR" sz="2000" dirty="0"/>
              <a:t>  &lt;/tr&gt;  </a:t>
            </a:r>
          </a:p>
          <a:p>
            <a:r>
              <a:rPr lang="fr-FR" sz="2000" dirty="0"/>
              <a:t>  &lt;tr&gt;</a:t>
            </a:r>
          </a:p>
          <a:p>
            <a:r>
              <a:rPr lang="fr-FR" sz="2000" dirty="0"/>
              <a:t>    &lt;td&gt;HTML 4&lt;/td</a:t>
            </a:r>
            <a:r>
              <a:rPr lang="fr-FR" sz="2000" dirty="0" smtClean="0"/>
              <a:t>&gt; &lt;</a:t>
            </a:r>
            <a:r>
              <a:rPr lang="fr-FR" sz="2000" dirty="0"/>
              <a:t>td&gt;1999&lt;/td&gt;</a:t>
            </a:r>
          </a:p>
          <a:p>
            <a:r>
              <a:rPr lang="fr-FR" sz="2000" dirty="0"/>
              <a:t>  &lt;/tr&gt;</a:t>
            </a:r>
          </a:p>
          <a:p>
            <a:r>
              <a:rPr lang="fr-FR" sz="2000" b="1" dirty="0"/>
              <a:t>&lt;/</a:t>
            </a:r>
            <a:r>
              <a:rPr lang="fr-FR" sz="2000" b="1" dirty="0" err="1"/>
              <a:t>tbody</a:t>
            </a:r>
            <a:r>
              <a:rPr lang="fr-FR" sz="2000" b="1" dirty="0"/>
              <a:t>&gt;  </a:t>
            </a:r>
          </a:p>
          <a:p>
            <a:r>
              <a:rPr lang="fr-FR" sz="2000" b="1" dirty="0"/>
              <a:t>&lt;/table&gt;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75856" y="1772816"/>
            <a:ext cx="3432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thead</a:t>
            </a:r>
            <a:r>
              <a:rPr lang="fr-FR" sz="2400" b="1" dirty="0" smtClean="0"/>
              <a:t> : Entête du tableau</a:t>
            </a:r>
            <a:endParaRPr lang="fr-FR" sz="2400" b="1" dirty="0"/>
          </a:p>
        </p:txBody>
      </p:sp>
      <p:cxnSp>
        <p:nvCxnSpPr>
          <p:cNvPr id="9" name="Connecteur droit avec flèche 8"/>
          <p:cNvCxnSpPr>
            <a:stCxn id="7" idx="1"/>
          </p:cNvCxnSpPr>
          <p:nvPr/>
        </p:nvCxnSpPr>
        <p:spPr>
          <a:xfrm flipH="1" flipV="1">
            <a:off x="1475656" y="1916832"/>
            <a:ext cx="1800200" cy="868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3491880" y="2276872"/>
            <a:ext cx="30485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/>
              <a:t>th : Cellule de l’entête</a:t>
            </a:r>
            <a:endParaRPr lang="fr-FR" sz="2400" b="1" dirty="0"/>
          </a:p>
        </p:txBody>
      </p:sp>
      <p:cxnSp>
        <p:nvCxnSpPr>
          <p:cNvPr id="11" name="Connecteur droit avec flèche 10"/>
          <p:cNvCxnSpPr>
            <a:stCxn id="10" idx="1"/>
          </p:cNvCxnSpPr>
          <p:nvPr/>
        </p:nvCxnSpPr>
        <p:spPr>
          <a:xfrm flipH="1" flipV="1">
            <a:off x="2627784" y="2492896"/>
            <a:ext cx="864096" cy="148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627784" y="3212976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err="1" smtClean="0"/>
              <a:t>tbody</a:t>
            </a:r>
            <a:r>
              <a:rPr lang="fr-FR" sz="2400" b="1" dirty="0" smtClean="0"/>
              <a:t> : corps du tableau</a:t>
            </a:r>
            <a:endParaRPr lang="fr-FR" sz="2400" b="1" dirty="0"/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>
          <a:xfrm flipH="1">
            <a:off x="1403648" y="3628475"/>
            <a:ext cx="1224136" cy="8855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5652120" y="1124744"/>
            <a:ext cx="2382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/>
              <a:t>caption</a:t>
            </a:r>
            <a:r>
              <a:rPr lang="fr-FR" sz="2400" b="1" dirty="0" smtClean="0"/>
              <a:t> : légende </a:t>
            </a:r>
            <a:endParaRPr lang="fr-FR" sz="2400" b="1" dirty="0"/>
          </a:p>
        </p:txBody>
      </p:sp>
      <p:cxnSp>
        <p:nvCxnSpPr>
          <p:cNvPr id="24" name="Connecteur droit avec flèche 23"/>
          <p:cNvCxnSpPr>
            <a:stCxn id="23" idx="1"/>
          </p:cNvCxnSpPr>
          <p:nvPr/>
        </p:nvCxnSpPr>
        <p:spPr>
          <a:xfrm flipH="1">
            <a:off x="4644008" y="1355577"/>
            <a:ext cx="1008112" cy="20121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857050"/>
            <a:ext cx="3565252" cy="36682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3996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 smtClean="0"/>
              <a:t>HTML : images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052736"/>
            <a:ext cx="8229600" cy="4525963"/>
          </a:xfrm>
        </p:spPr>
        <p:txBody>
          <a:bodyPr/>
          <a:lstStyle/>
          <a:p>
            <a:r>
              <a:rPr lang="fr-FR" dirty="0" smtClean="0"/>
              <a:t>Insertion d’images dans le texte : balise </a:t>
            </a:r>
            <a:r>
              <a:rPr lang="fr-FR" b="1" dirty="0" err="1" smtClean="0"/>
              <a:t>img</a:t>
            </a:r>
            <a:endParaRPr lang="fr-FR" b="1" dirty="0"/>
          </a:p>
          <a:p>
            <a:pPr marL="457200" lvl="1" indent="0">
              <a:buNone/>
            </a:pPr>
            <a:r>
              <a:rPr lang="fr-FR" b="1" dirty="0" smtClean="0"/>
              <a:t>&lt;</a:t>
            </a:r>
            <a:r>
              <a:rPr lang="fr-FR" b="1" dirty="0" err="1">
                <a:solidFill>
                  <a:schemeClr val="tx2"/>
                </a:solidFill>
              </a:rPr>
              <a:t>img</a:t>
            </a:r>
            <a:r>
              <a:rPr lang="fr-FR" b="1" dirty="0"/>
              <a:t> </a:t>
            </a:r>
            <a:r>
              <a:rPr lang="fr-FR" b="1" dirty="0" err="1">
                <a:solidFill>
                  <a:srgbClr val="1F497D"/>
                </a:solidFill>
              </a:rPr>
              <a:t>src</a:t>
            </a:r>
            <a:r>
              <a:rPr lang="fr-FR" b="1" dirty="0"/>
              <a:t>="</a:t>
            </a:r>
            <a:r>
              <a:rPr lang="fr-FR" b="1" dirty="0" err="1"/>
              <a:t>fichier.jpg</a:t>
            </a:r>
            <a:r>
              <a:rPr lang="fr-FR" b="1" dirty="0"/>
              <a:t>" </a:t>
            </a:r>
            <a:r>
              <a:rPr lang="fr-FR" b="1" dirty="0" err="1">
                <a:solidFill>
                  <a:srgbClr val="1F497D"/>
                </a:solidFill>
              </a:rPr>
              <a:t>width</a:t>
            </a:r>
            <a:r>
              <a:rPr lang="fr-FR" b="1" dirty="0"/>
              <a:t>= "</a:t>
            </a:r>
            <a:r>
              <a:rPr lang="fr-FR" b="1" dirty="0" smtClean="0"/>
              <a:t>80" </a:t>
            </a:r>
            <a:r>
              <a:rPr lang="fr-FR" b="1" dirty="0" err="1">
                <a:solidFill>
                  <a:srgbClr val="1F497D"/>
                </a:solidFill>
              </a:rPr>
              <a:t>alt</a:t>
            </a:r>
            <a:r>
              <a:rPr lang="fr-FR" b="1" dirty="0"/>
              <a:t>="texte" /&gt;</a:t>
            </a:r>
          </a:p>
          <a:p>
            <a:endParaRPr lang="fr-FR" dirty="0"/>
          </a:p>
        </p:txBody>
      </p:sp>
      <p:grpSp>
        <p:nvGrpSpPr>
          <p:cNvPr id="28" name="Grouper 27"/>
          <p:cNvGrpSpPr/>
          <p:nvPr/>
        </p:nvGrpSpPr>
        <p:grpSpPr>
          <a:xfrm>
            <a:off x="395536" y="2276873"/>
            <a:ext cx="6826947" cy="3923857"/>
            <a:chOff x="395536" y="1767593"/>
            <a:chExt cx="6826947" cy="3923857"/>
          </a:xfrm>
        </p:grpSpPr>
        <p:sp>
          <p:nvSpPr>
            <p:cNvPr id="6" name="ZoneTexte 5"/>
            <p:cNvSpPr txBox="1"/>
            <p:nvPr/>
          </p:nvSpPr>
          <p:spPr>
            <a:xfrm>
              <a:off x="395536" y="3567792"/>
              <a:ext cx="6826947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200" dirty="0"/>
                <a:t> </a:t>
              </a:r>
              <a:r>
                <a:rPr lang="fr-FR" sz="2200" b="1" dirty="0" err="1" smtClean="0"/>
                <a:t>src</a:t>
              </a:r>
              <a:r>
                <a:rPr lang="fr-FR" sz="2200" dirty="0" smtClean="0"/>
                <a:t> : où se trouve l’image</a:t>
              </a:r>
            </a:p>
            <a:p>
              <a:pPr algn="ctr"/>
              <a:r>
                <a:rPr lang="fr-FR" sz="2200" dirty="0">
                  <a:sym typeface="Wingdings"/>
                </a:rPr>
                <a:t>Soit elle est avec la page Web</a:t>
              </a:r>
            </a:p>
            <a:p>
              <a:pPr algn="ctr"/>
              <a:r>
                <a:rPr lang="fr-FR" sz="2200" dirty="0">
                  <a:sym typeface="Wingdings"/>
                </a:rPr>
                <a:t>  </a:t>
              </a:r>
              <a:r>
                <a:rPr lang="fr-FR" sz="2200" b="1" dirty="0" err="1">
                  <a:sym typeface="Wingdings"/>
                </a:rPr>
                <a:t>src</a:t>
              </a:r>
              <a:r>
                <a:rPr lang="fr-FR" sz="2200" b="1" dirty="0" smtClean="0">
                  <a:sym typeface="Wingdings"/>
                </a:rPr>
                <a:t>=".\</a:t>
              </a:r>
              <a:r>
                <a:rPr lang="fr-FR" sz="2200" b="1" dirty="0" err="1">
                  <a:sym typeface="Wingdings"/>
                </a:rPr>
                <a:t>img</a:t>
              </a:r>
              <a:r>
                <a:rPr lang="fr-FR" sz="2200" b="1" dirty="0">
                  <a:sym typeface="Wingdings"/>
                </a:rPr>
                <a:t>\Paris_ND.jpg"</a:t>
              </a:r>
              <a:endParaRPr lang="fr-FR" sz="2200" b="1" dirty="0" smtClean="0">
                <a:sym typeface="Wingdings"/>
              </a:endParaRPr>
            </a:p>
            <a:p>
              <a:pPr algn="ctr"/>
              <a:endParaRPr lang="fr-FR" sz="2200" b="1" dirty="0"/>
            </a:p>
            <a:p>
              <a:pPr algn="ctr"/>
              <a:r>
                <a:rPr lang="fr-FR" sz="2200" dirty="0" smtClean="0"/>
                <a:t>Soit elle est sur un serveur : </a:t>
              </a:r>
              <a:br>
                <a:rPr lang="fr-FR" sz="2200" dirty="0" smtClean="0"/>
              </a:br>
              <a:r>
                <a:rPr lang="fr-FR" sz="2200" b="1" dirty="0" err="1" smtClean="0"/>
                <a:t>src</a:t>
              </a:r>
              <a:r>
                <a:rPr lang="fr-FR" sz="2200" dirty="0" smtClean="0"/>
                <a:t>="</a:t>
              </a:r>
              <a:r>
                <a:rPr lang="fr-FR" sz="2200" dirty="0" smtClean="0">
                  <a:sym typeface="Wingdings"/>
                  <a:hlinkClick r:id="rId3"/>
                </a:rPr>
                <a:t>http</a:t>
              </a:r>
              <a:r>
                <a:rPr lang="fr-FR" sz="2200" dirty="0">
                  <a:sym typeface="Wingdings"/>
                  <a:hlinkClick r:id="rId3"/>
                </a:rPr>
                <a:t>://lsteffenel.fr/images/petanque-</a:t>
              </a:r>
              <a:r>
                <a:rPr lang="fr-FR" sz="2200" dirty="0" smtClean="0">
                  <a:sym typeface="Wingdings"/>
                  <a:hlinkClick r:id="rId3"/>
                </a:rPr>
                <a:t>cochonnet.jpg</a:t>
              </a:r>
              <a:r>
                <a:rPr lang="fr-FR" sz="2200" dirty="0" smtClean="0">
                  <a:sym typeface="Wingdings"/>
                </a:rPr>
                <a:t>"</a:t>
              </a:r>
            </a:p>
          </p:txBody>
        </p:sp>
        <p:cxnSp>
          <p:nvCxnSpPr>
            <p:cNvPr id="8" name="Connecteur en angle 7"/>
            <p:cNvCxnSpPr/>
            <p:nvPr/>
          </p:nvCxnSpPr>
          <p:spPr>
            <a:xfrm rot="16200000" flipH="1">
              <a:off x="1077000" y="2598297"/>
              <a:ext cx="2093456" cy="432048"/>
            </a:xfrm>
            <a:prstGeom prst="bentConnector3">
              <a:avLst>
                <a:gd name="adj1" fmla="val 99856"/>
              </a:avLst>
            </a:prstGeom>
            <a:ln>
              <a:solidFill>
                <a:schemeClr val="tx2">
                  <a:lumMod val="50000"/>
                </a:schemeClr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r 26"/>
          <p:cNvGrpSpPr/>
          <p:nvPr/>
        </p:nvGrpSpPr>
        <p:grpSpPr>
          <a:xfrm>
            <a:off x="5724128" y="3717032"/>
            <a:ext cx="3095131" cy="1449452"/>
            <a:chOff x="5940152" y="5085184"/>
            <a:chExt cx="3095131" cy="1449452"/>
          </a:xfrm>
        </p:grpSpPr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0152" y="5085184"/>
              <a:ext cx="4191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" name="TextBox 16"/>
            <p:cNvSpPr txBox="1"/>
            <p:nvPr/>
          </p:nvSpPr>
          <p:spPr>
            <a:xfrm>
              <a:off x="6444208" y="5373216"/>
              <a:ext cx="1132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Page.html</a:t>
              </a:r>
              <a:endParaRPr lang="fr-FR" dirty="0"/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5733256"/>
              <a:ext cx="419100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" name="TextBox 19"/>
            <p:cNvSpPr txBox="1"/>
            <p:nvPr/>
          </p:nvSpPr>
          <p:spPr>
            <a:xfrm>
              <a:off x="6660232" y="5733256"/>
              <a:ext cx="165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img</a:t>
              </a:r>
              <a:r>
                <a:rPr lang="fr-FR" dirty="0" smtClean="0"/>
                <a:t> (</a:t>
              </a:r>
              <a:r>
                <a:rPr lang="fr-FR" i="1" dirty="0" smtClean="0"/>
                <a:t>répertoire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sp>
          <p:nvSpPr>
            <p:cNvPr id="16" name="TextBox 20"/>
            <p:cNvSpPr txBox="1"/>
            <p:nvPr/>
          </p:nvSpPr>
          <p:spPr>
            <a:xfrm>
              <a:off x="6876256" y="6165304"/>
              <a:ext cx="215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 err="1" smtClean="0"/>
                <a:t>Paris_ND.jpg</a:t>
              </a:r>
              <a:r>
                <a:rPr lang="fr-FR" dirty="0" smtClean="0"/>
                <a:t> (</a:t>
              </a:r>
              <a:r>
                <a:rPr lang="fr-FR" i="1" dirty="0" smtClean="0"/>
                <a:t>fichier</a:t>
              </a:r>
              <a:r>
                <a:rPr lang="fr-FR" dirty="0" smtClean="0"/>
                <a:t>)</a:t>
              </a:r>
              <a:endParaRPr lang="fr-FR" dirty="0"/>
            </a:p>
          </p:txBody>
        </p:sp>
        <p:cxnSp>
          <p:nvCxnSpPr>
            <p:cNvPr id="17" name="Elbow Connector 15"/>
            <p:cNvCxnSpPr>
              <a:stCxn id="12" idx="2"/>
              <a:endCxn id="13" idx="1"/>
            </p:cNvCxnSpPr>
            <p:nvPr/>
          </p:nvCxnSpPr>
          <p:spPr>
            <a:xfrm rot="16200000" flipH="1">
              <a:off x="6251106" y="5364780"/>
              <a:ext cx="91698" cy="294506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8"/>
            <p:cNvCxnSpPr>
              <a:stCxn id="12" idx="2"/>
              <a:endCxn id="14" idx="1"/>
            </p:cNvCxnSpPr>
            <p:nvPr/>
          </p:nvCxnSpPr>
          <p:spPr>
            <a:xfrm rot="16200000" flipH="1">
              <a:off x="5996161" y="5619725"/>
              <a:ext cx="457572" cy="150490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24"/>
            <p:cNvCxnSpPr>
              <a:stCxn id="14" idx="2"/>
              <a:endCxn id="16" idx="1"/>
            </p:cNvCxnSpPr>
            <p:nvPr/>
          </p:nvCxnSpPr>
          <p:spPr>
            <a:xfrm rot="16200000" flipH="1">
              <a:off x="6575142" y="6048856"/>
              <a:ext cx="235714" cy="366514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ZoneTexte 28"/>
          <p:cNvSpPr txBox="1"/>
          <p:nvPr/>
        </p:nvSpPr>
        <p:spPr>
          <a:xfrm>
            <a:off x="2360076" y="2780928"/>
            <a:ext cx="1980685" cy="101566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200" dirty="0" smtClean="0"/>
              <a:t>Taille optionnelle</a:t>
            </a:r>
          </a:p>
          <a:p>
            <a:pPr algn="ctr"/>
            <a:r>
              <a:rPr lang="fr-FR" sz="2200" b="1" dirty="0" err="1" smtClean="0"/>
              <a:t>width</a:t>
            </a:r>
            <a:r>
              <a:rPr lang="fr-FR" sz="2200" b="1" dirty="0" smtClean="0"/>
              <a:t>= "80"</a:t>
            </a:r>
          </a:p>
          <a:p>
            <a:pPr algn="ctr"/>
            <a:r>
              <a:rPr lang="fr-FR" sz="2200" b="1" dirty="0" err="1"/>
              <a:t>height</a:t>
            </a:r>
            <a:r>
              <a:rPr lang="fr-FR" sz="2200" b="1" dirty="0"/>
              <a:t>="70"</a:t>
            </a:r>
          </a:p>
        </p:txBody>
      </p:sp>
      <p:sp>
        <p:nvSpPr>
          <p:cNvPr id="34" name="ZoneTexte 33"/>
          <p:cNvSpPr txBox="1"/>
          <p:nvPr/>
        </p:nvSpPr>
        <p:spPr>
          <a:xfrm>
            <a:off x="6968588" y="2420888"/>
            <a:ext cx="1758482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2200" dirty="0" smtClean="0"/>
              <a:t>Texte alternatif</a:t>
            </a:r>
          </a:p>
          <a:p>
            <a:pPr algn="ctr"/>
            <a:r>
              <a:rPr lang="fr-FR" sz="2200" b="1" dirty="0" err="1" smtClean="0"/>
              <a:t>infobulle</a:t>
            </a:r>
            <a:endParaRPr lang="fr-FR" sz="2200" b="1" dirty="0"/>
          </a:p>
        </p:txBody>
      </p:sp>
      <p:cxnSp>
        <p:nvCxnSpPr>
          <p:cNvPr id="36" name="Connecteur en angle 35"/>
          <p:cNvCxnSpPr>
            <a:endCxn id="29" idx="3"/>
          </p:cNvCxnSpPr>
          <p:nvPr/>
        </p:nvCxnSpPr>
        <p:spPr>
          <a:xfrm rot="5400000">
            <a:off x="4058452" y="2415166"/>
            <a:ext cx="1155904" cy="591285"/>
          </a:xfrm>
          <a:prstGeom prst="bentConnector2">
            <a:avLst/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ngle 37"/>
          <p:cNvCxnSpPr>
            <a:endCxn id="34" idx="1"/>
          </p:cNvCxnSpPr>
          <p:nvPr/>
        </p:nvCxnSpPr>
        <p:spPr>
          <a:xfrm>
            <a:off x="6300192" y="2132855"/>
            <a:ext cx="668396" cy="626587"/>
          </a:xfrm>
          <a:prstGeom prst="bentConnector3">
            <a:avLst>
              <a:gd name="adj1" fmla="val 548"/>
            </a:avLst>
          </a:prstGeom>
          <a:ln>
            <a:solidFill>
              <a:srgbClr val="10253F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71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/>
              <a:t>HTML : </a:t>
            </a:r>
            <a:r>
              <a:rPr lang="fr-FR" dirty="0" smtClean="0"/>
              <a:t>images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Balises HTML : Images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7504" y="2985914"/>
            <a:ext cx="6984776" cy="35394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r>
              <a:rPr lang="fr-FR" sz="2000" dirty="0" smtClean="0"/>
              <a:t>&lt;</a:t>
            </a:r>
            <a:r>
              <a:rPr lang="fr-FR" sz="2000" dirty="0"/>
              <a:t>html&gt;</a:t>
            </a:r>
          </a:p>
          <a:p>
            <a:r>
              <a:rPr lang="fr-FR" sz="2000" dirty="0"/>
              <a:t> &lt;</a:t>
            </a:r>
            <a:r>
              <a:rPr lang="fr-FR" sz="2000" dirty="0" err="1"/>
              <a:t>head</a:t>
            </a:r>
            <a:r>
              <a:rPr lang="fr-FR" sz="2000" dirty="0" smtClean="0"/>
              <a:t>&gt; …  &lt;</a:t>
            </a:r>
            <a:r>
              <a:rPr lang="fr-FR" sz="2000" dirty="0"/>
              <a:t>/</a:t>
            </a:r>
            <a:r>
              <a:rPr lang="fr-FR" sz="2000" dirty="0" err="1"/>
              <a:t>head</a:t>
            </a:r>
            <a:r>
              <a:rPr lang="fr-FR" sz="2000" dirty="0"/>
              <a:t>&gt;</a:t>
            </a:r>
          </a:p>
          <a:p>
            <a:r>
              <a:rPr lang="fr-FR" sz="2000" dirty="0"/>
              <a:t>&lt;body&gt;</a:t>
            </a:r>
          </a:p>
          <a:p>
            <a:r>
              <a:rPr lang="fr-FR" sz="2000" dirty="0"/>
              <a:t>   &lt;h1&gt;Exemples &lt;/h1&gt;</a:t>
            </a:r>
          </a:p>
          <a:p>
            <a:r>
              <a:rPr lang="fr-FR" sz="2000" dirty="0"/>
              <a:t>   &lt;p&gt;Image distante : </a:t>
            </a:r>
            <a:r>
              <a:rPr lang="fr-FR" sz="2200" b="1" dirty="0" smtClean="0"/>
              <a:t>&lt;</a:t>
            </a:r>
            <a:r>
              <a:rPr lang="fr-FR" sz="2200" b="1" dirty="0" err="1" smtClean="0"/>
              <a:t>img</a:t>
            </a:r>
            <a:r>
              <a:rPr lang="fr-FR" sz="2200" b="1" dirty="0" smtClean="0"/>
              <a:t> </a:t>
            </a:r>
          </a:p>
          <a:p>
            <a:r>
              <a:rPr lang="fr-FR" sz="2200" b="1" dirty="0" err="1" smtClean="0"/>
              <a:t>src</a:t>
            </a:r>
            <a:r>
              <a:rPr lang="fr-FR" sz="2200" b="1" dirty="0"/>
              <a:t>="http://</a:t>
            </a:r>
            <a:r>
              <a:rPr lang="fr-FR" sz="2200" b="1" dirty="0" err="1"/>
              <a:t>lsteffenel.fr</a:t>
            </a:r>
            <a:r>
              <a:rPr lang="fr-FR" sz="2200" b="1" dirty="0"/>
              <a:t>/images/</a:t>
            </a:r>
            <a:r>
              <a:rPr lang="fr-FR" sz="2200" b="1" dirty="0" err="1"/>
              <a:t>petanque-cochonnet.jpg</a:t>
            </a:r>
            <a:r>
              <a:rPr lang="fr-FR" sz="2200" b="1" dirty="0"/>
              <a:t>"  </a:t>
            </a:r>
            <a:r>
              <a:rPr lang="fr-FR" sz="2200" b="1" dirty="0" smtClean="0"/>
              <a:t/>
            </a:r>
            <a:br>
              <a:rPr lang="fr-FR" sz="2200" b="1" dirty="0" smtClean="0"/>
            </a:br>
            <a:r>
              <a:rPr lang="fr-FR" sz="2200" b="1" dirty="0" err="1" smtClean="0"/>
              <a:t>width</a:t>
            </a:r>
            <a:r>
              <a:rPr lang="fr-FR" sz="2200" b="1" dirty="0"/>
              <a:t>="80" </a:t>
            </a:r>
            <a:r>
              <a:rPr lang="fr-FR" sz="2200" b="1" dirty="0" err="1"/>
              <a:t>alt</a:t>
            </a:r>
            <a:r>
              <a:rPr lang="fr-FR" sz="2200" b="1" dirty="0"/>
              <a:t>="Cochonnet et </a:t>
            </a:r>
            <a:r>
              <a:rPr lang="fr-FR" sz="2200" b="1" dirty="0" err="1"/>
              <a:t>petanques</a:t>
            </a:r>
            <a:r>
              <a:rPr lang="fr-FR" sz="2200" b="1" dirty="0"/>
              <a:t>" /&gt; </a:t>
            </a:r>
            <a:r>
              <a:rPr lang="fr-FR" sz="2000" dirty="0"/>
              <a:t>&lt;/p&gt;</a:t>
            </a:r>
          </a:p>
          <a:p>
            <a:r>
              <a:rPr lang="fr-FR" sz="2000" dirty="0"/>
              <a:t>   &lt;p&gt;Image local </a:t>
            </a:r>
            <a:r>
              <a:rPr lang="fr-FR" sz="2200" dirty="0"/>
              <a:t>: </a:t>
            </a:r>
            <a:r>
              <a:rPr lang="fr-FR" sz="2200" b="1" dirty="0" smtClean="0"/>
              <a:t>&lt;</a:t>
            </a:r>
            <a:r>
              <a:rPr lang="fr-FR" sz="2200" b="1" dirty="0" err="1"/>
              <a:t>img</a:t>
            </a:r>
            <a:r>
              <a:rPr lang="fr-FR" sz="2200" b="1" dirty="0"/>
              <a:t> </a:t>
            </a:r>
            <a:r>
              <a:rPr lang="fr-FR" sz="2200" b="1" dirty="0" err="1"/>
              <a:t>src</a:t>
            </a:r>
            <a:r>
              <a:rPr lang="fr-FR" sz="2200" b="1" dirty="0"/>
              <a:t>=".\</a:t>
            </a:r>
            <a:r>
              <a:rPr lang="fr-FR" sz="2200" b="1" dirty="0" err="1"/>
              <a:t>img</a:t>
            </a:r>
            <a:r>
              <a:rPr lang="fr-FR" sz="2200" b="1" dirty="0"/>
              <a:t>\</a:t>
            </a:r>
            <a:r>
              <a:rPr lang="fr-FR" sz="2200" b="1" dirty="0" err="1"/>
              <a:t>Paris_ND.jpg</a:t>
            </a:r>
            <a:r>
              <a:rPr lang="fr-FR" sz="2200" b="1" dirty="0"/>
              <a:t>"  </a:t>
            </a:r>
            <a:r>
              <a:rPr lang="fr-FR" sz="2200" b="1" dirty="0" smtClean="0"/>
              <a:t/>
            </a:r>
            <a:br>
              <a:rPr lang="fr-FR" sz="2200" b="1" dirty="0" smtClean="0"/>
            </a:br>
            <a:r>
              <a:rPr lang="fr-FR" sz="2200" b="1" dirty="0" err="1" smtClean="0"/>
              <a:t>height</a:t>
            </a:r>
            <a:r>
              <a:rPr lang="fr-FR" sz="2200" b="1" dirty="0"/>
              <a:t>="70"  </a:t>
            </a:r>
            <a:r>
              <a:rPr lang="fr-FR" sz="2200" b="1" dirty="0" err="1"/>
              <a:t>alt</a:t>
            </a:r>
            <a:r>
              <a:rPr lang="fr-FR" sz="2200" b="1" dirty="0"/>
              <a:t>="Vue de Paris" /&gt; </a:t>
            </a:r>
            <a:r>
              <a:rPr lang="fr-FR" sz="2000" dirty="0"/>
              <a:t>&lt;/p&gt;</a:t>
            </a:r>
            <a:endParaRPr lang="fr-FR" sz="2400" dirty="0"/>
          </a:p>
          <a:p>
            <a:r>
              <a:rPr lang="fr-FR" sz="2000" dirty="0"/>
              <a:t>&lt;/body&gt;</a:t>
            </a:r>
          </a:p>
          <a:p>
            <a:r>
              <a:rPr lang="fr-FR" sz="2000" dirty="0"/>
              <a:t>&lt;/html&gt;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764704"/>
            <a:ext cx="3992240" cy="376889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284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fr-FR" dirty="0"/>
              <a:t>HTML : l</a:t>
            </a:r>
            <a:r>
              <a:rPr lang="fr-FR" dirty="0" smtClean="0"/>
              <a:t>iens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268760"/>
            <a:ext cx="8784976" cy="4896544"/>
          </a:xfrm>
        </p:spPr>
        <p:txBody>
          <a:bodyPr>
            <a:normAutofit/>
          </a:bodyPr>
          <a:lstStyle/>
          <a:p>
            <a:r>
              <a:rPr lang="fr-FR" sz="2800" dirty="0" smtClean="0"/>
              <a:t>L’usage des </a:t>
            </a:r>
            <a:r>
              <a:rPr lang="fr-FR" sz="2800" b="1" dirty="0" smtClean="0">
                <a:solidFill>
                  <a:srgbClr val="1F497D"/>
                </a:solidFill>
              </a:rPr>
              <a:t>liens</a:t>
            </a:r>
            <a:r>
              <a:rPr lang="fr-FR" sz="2800" dirty="0" smtClean="0"/>
              <a:t> permet de relier une page Web à d’</a:t>
            </a:r>
            <a:r>
              <a:rPr lang="fr-FR" sz="2800" b="1" dirty="0" smtClean="0"/>
              <a:t>autres pages</a:t>
            </a:r>
            <a:r>
              <a:rPr lang="fr-FR" sz="2800" smtClean="0"/>
              <a:t>, voire </a:t>
            </a:r>
            <a:r>
              <a:rPr lang="fr-FR" sz="2800" dirty="0" smtClean="0"/>
              <a:t>à d’</a:t>
            </a:r>
            <a:r>
              <a:rPr lang="fr-FR" sz="2800" b="1" dirty="0" smtClean="0"/>
              <a:t>autres points </a:t>
            </a:r>
            <a:r>
              <a:rPr lang="fr-FR" sz="2800" dirty="0" smtClean="0"/>
              <a:t>dans la page</a:t>
            </a:r>
          </a:p>
          <a:p>
            <a:pPr marL="457200" lvl="1" indent="0" algn="ctr">
              <a:buNone/>
            </a:pPr>
            <a:r>
              <a:rPr lang="fr-FR" b="1" dirty="0" smtClean="0"/>
              <a:t>&lt;</a:t>
            </a:r>
            <a:r>
              <a:rPr lang="fr-FR" b="1" dirty="0" smtClean="0">
                <a:solidFill>
                  <a:srgbClr val="1F497D"/>
                </a:solidFill>
              </a:rPr>
              <a:t>a </a:t>
            </a:r>
            <a:r>
              <a:rPr lang="fr-FR" b="1" dirty="0" err="1" smtClean="0">
                <a:solidFill>
                  <a:srgbClr val="1F497D"/>
                </a:solidFill>
              </a:rPr>
              <a:t>href</a:t>
            </a:r>
            <a:r>
              <a:rPr lang="fr-FR" b="1" dirty="0" smtClean="0"/>
              <a:t>="</a:t>
            </a:r>
            <a:r>
              <a:rPr lang="fr-FR" b="1" i="1" dirty="0" err="1" smtClean="0"/>
              <a:t>ref</a:t>
            </a:r>
            <a:r>
              <a:rPr lang="fr-FR" b="1" dirty="0" smtClean="0"/>
              <a:t>"&gt; lien visible&lt;/a&gt;</a:t>
            </a:r>
            <a:endParaRPr lang="fr-FR" b="1" dirty="0"/>
          </a:p>
          <a:p>
            <a:r>
              <a:rPr lang="fr-FR" sz="2800" dirty="0" smtClean="0"/>
              <a:t>L’attribut </a:t>
            </a:r>
            <a:r>
              <a:rPr lang="fr-FR" sz="2800" b="1" i="1" dirty="0" err="1" smtClean="0"/>
              <a:t>href</a:t>
            </a:r>
            <a:r>
              <a:rPr lang="fr-FR" sz="2800" dirty="0" smtClean="0"/>
              <a:t> indique vers où aller lorsqu’on clique sur le lien</a:t>
            </a:r>
          </a:p>
          <a:p>
            <a:pPr lvl="1"/>
            <a:r>
              <a:rPr lang="fr-FR" sz="2400" dirty="0" smtClean="0"/>
              <a:t>Lien local : </a:t>
            </a:r>
            <a:br>
              <a:rPr lang="fr-FR" sz="2400" dirty="0" smtClean="0"/>
            </a:br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a </a:t>
            </a:r>
            <a:r>
              <a:rPr lang="fr-FR" sz="2400" b="1" dirty="0" err="1" smtClean="0">
                <a:solidFill>
                  <a:srgbClr val="1F497D"/>
                </a:solidFill>
              </a:rPr>
              <a:t>href</a:t>
            </a:r>
            <a:r>
              <a:rPr lang="fr-FR" sz="2400" b="1" dirty="0" smtClean="0"/>
              <a:t>="</a:t>
            </a:r>
            <a:r>
              <a:rPr lang="fr-FR" sz="2400" b="1" i="1" dirty="0" err="1" smtClean="0"/>
              <a:t>autrePage.html</a:t>
            </a:r>
            <a:r>
              <a:rPr lang="fr-FR" sz="2400" b="1" dirty="0" smtClean="0"/>
              <a:t>"&gt; </a:t>
            </a:r>
            <a:r>
              <a:rPr lang="fr-FR" sz="2400" dirty="0" smtClean="0"/>
              <a:t>vers autre page </a:t>
            </a:r>
            <a:r>
              <a:rPr lang="fr-FR" sz="2400" b="1" dirty="0" smtClean="0"/>
              <a:t>&lt;/a&gt;</a:t>
            </a:r>
            <a:endParaRPr lang="fr-FR" sz="2400" b="1" dirty="0"/>
          </a:p>
          <a:p>
            <a:pPr lvl="1"/>
            <a:r>
              <a:rPr lang="fr-FR" sz="2400" dirty="0" smtClean="0"/>
              <a:t>Lien distant: </a:t>
            </a:r>
            <a:br>
              <a:rPr lang="fr-FR" sz="2400" dirty="0" smtClean="0"/>
            </a:br>
            <a:r>
              <a:rPr lang="fr-FR" sz="2400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a </a:t>
            </a:r>
            <a:r>
              <a:rPr lang="fr-FR" sz="2400" b="1" dirty="0" err="1" smtClean="0">
                <a:solidFill>
                  <a:srgbClr val="1F497D"/>
                </a:solidFill>
              </a:rPr>
              <a:t>href</a:t>
            </a:r>
            <a:r>
              <a:rPr lang="fr-FR" sz="2400" dirty="0" smtClean="0"/>
              <a:t>="</a:t>
            </a:r>
            <a:r>
              <a:rPr lang="fr-FR" sz="2400" b="1" i="1" dirty="0" smtClean="0"/>
              <a:t>http://serveur/</a:t>
            </a:r>
            <a:r>
              <a:rPr lang="fr-FR" sz="2400" b="1" i="1" dirty="0" err="1" smtClean="0"/>
              <a:t>page.html</a:t>
            </a:r>
            <a:r>
              <a:rPr lang="fr-FR" sz="2400" b="1" dirty="0" smtClean="0"/>
              <a:t>"&gt; </a:t>
            </a:r>
            <a:r>
              <a:rPr lang="fr-FR" sz="2400" dirty="0" smtClean="0"/>
              <a:t>ailleurs </a:t>
            </a:r>
            <a:r>
              <a:rPr lang="fr-FR" sz="2400" b="1" dirty="0" smtClean="0"/>
              <a:t>&lt;/a&gt;</a:t>
            </a:r>
          </a:p>
          <a:p>
            <a:pPr lvl="1"/>
            <a:r>
              <a:rPr lang="fr-FR" sz="2400" dirty="0" smtClean="0"/>
              <a:t>Envoyer un mail : </a:t>
            </a:r>
            <a:br>
              <a:rPr lang="fr-FR" sz="2400" dirty="0" smtClean="0"/>
            </a:br>
            <a:r>
              <a:rPr lang="fr-FR" sz="2400" b="1" dirty="0" smtClean="0"/>
              <a:t>&lt;</a:t>
            </a:r>
            <a:r>
              <a:rPr lang="fr-FR" sz="2400" b="1" dirty="0" smtClean="0">
                <a:solidFill>
                  <a:srgbClr val="1F497D"/>
                </a:solidFill>
              </a:rPr>
              <a:t>a </a:t>
            </a:r>
            <a:r>
              <a:rPr lang="fr-FR" sz="2400" b="1" dirty="0" err="1" smtClean="0">
                <a:solidFill>
                  <a:srgbClr val="1F497D"/>
                </a:solidFill>
              </a:rPr>
              <a:t>href</a:t>
            </a:r>
            <a:r>
              <a:rPr lang="fr-FR" sz="2400" b="1" dirty="0" smtClean="0"/>
              <a:t>="</a:t>
            </a:r>
            <a:r>
              <a:rPr lang="fr-FR" sz="2400" b="1" i="1" dirty="0" err="1" smtClean="0"/>
              <a:t>mailto:monemail@serveur.com</a:t>
            </a:r>
            <a:r>
              <a:rPr lang="fr-FR" sz="2400" b="1" dirty="0" smtClean="0"/>
              <a:t>"&gt;</a:t>
            </a:r>
            <a:r>
              <a:rPr lang="fr-FR" sz="2400" dirty="0" smtClean="0"/>
              <a:t>envoyer mail</a:t>
            </a:r>
            <a:r>
              <a:rPr lang="fr-FR" sz="2400" b="1" dirty="0" smtClean="0"/>
              <a:t>&lt;/a&gt;</a:t>
            </a:r>
          </a:p>
          <a:p>
            <a:pPr lvl="1"/>
            <a:endParaRPr lang="fr-FR" sz="2400" dirty="0" smtClean="0"/>
          </a:p>
          <a:p>
            <a:endParaRPr lang="fr-FR" sz="2800" dirty="0"/>
          </a:p>
          <a:p>
            <a:endParaRPr lang="fr-FR" sz="28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233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fr-FR" dirty="0"/>
              <a:t>HTML : liens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07504" y="1412776"/>
            <a:ext cx="5797152" cy="47705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0" bIns="0">
            <a:spAutoFit/>
          </a:bodyPr>
          <a:lstStyle/>
          <a:p>
            <a:r>
              <a:rPr lang="fr-FR" sz="2200" b="1" dirty="0" smtClean="0">
                <a:solidFill>
                  <a:srgbClr val="1F497D"/>
                </a:solidFill>
              </a:rPr>
              <a:t>&lt;</a:t>
            </a:r>
            <a:r>
              <a:rPr lang="fr-FR" sz="2200" b="1" dirty="0">
                <a:solidFill>
                  <a:srgbClr val="1F497D"/>
                </a:solidFill>
              </a:rPr>
              <a:t>h1 id="</a:t>
            </a:r>
            <a:r>
              <a:rPr lang="fr-FR" sz="2200" b="1" dirty="0" err="1">
                <a:solidFill>
                  <a:srgbClr val="1F497D"/>
                </a:solidFill>
              </a:rPr>
              <a:t>debut</a:t>
            </a:r>
            <a:r>
              <a:rPr lang="fr-FR" sz="2200" b="1" dirty="0">
                <a:solidFill>
                  <a:srgbClr val="1F497D"/>
                </a:solidFill>
              </a:rPr>
              <a:t>"&gt;</a:t>
            </a:r>
            <a:r>
              <a:rPr lang="fr-FR" sz="2000" dirty="0"/>
              <a:t>Liens &lt;/h1</a:t>
            </a:r>
            <a:r>
              <a:rPr lang="fr-FR" sz="2000" dirty="0" smtClean="0"/>
              <a:t>&gt;</a:t>
            </a:r>
          </a:p>
          <a:p>
            <a:endParaRPr lang="fr-FR" sz="2000" dirty="0" smtClean="0"/>
          </a:p>
          <a:p>
            <a:r>
              <a:rPr lang="fr-FR" dirty="0"/>
              <a:t>&lt;p&gt;</a:t>
            </a:r>
            <a:r>
              <a:rPr lang="fr-FR" sz="2000" dirty="0"/>
              <a:t>Lien vers </a:t>
            </a:r>
            <a:r>
              <a:rPr lang="fr-FR" sz="2200" b="1" dirty="0">
                <a:solidFill>
                  <a:srgbClr val="1F497D"/>
                </a:solidFill>
              </a:rPr>
              <a:t>&lt;a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/>
              <a:t>=</a:t>
            </a:r>
            <a:r>
              <a:rPr lang="fr-FR" sz="2000" b="1" dirty="0"/>
              <a:t>"http://epi.univ-paris1.</a:t>
            </a:r>
            <a:r>
              <a:rPr lang="fr-FR" sz="2000" b="1" dirty="0" smtClean="0"/>
              <a:t>fr"&gt;</a:t>
            </a:r>
            <a:br>
              <a:rPr lang="fr-FR" sz="2000" b="1" dirty="0" smtClean="0"/>
            </a:br>
            <a:r>
              <a:rPr lang="fr-FR" sz="2000" dirty="0" smtClean="0"/>
              <a:t> </a:t>
            </a:r>
            <a:r>
              <a:rPr lang="fr-FR" sz="2000" i="1" u="sng" dirty="0"/>
              <a:t>l'EPI</a:t>
            </a:r>
            <a:r>
              <a:rPr lang="fr-FR" sz="2000" dirty="0"/>
              <a:t> </a:t>
            </a:r>
            <a:r>
              <a:rPr lang="fr-FR" sz="22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  <a:endParaRPr lang="fr-FR" sz="1600" dirty="0"/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p&gt;</a:t>
            </a:r>
            <a:r>
              <a:rPr lang="fr-FR" sz="2000" dirty="0"/>
              <a:t>Lien vers </a:t>
            </a:r>
            <a:r>
              <a:rPr lang="fr-FR" sz="2200" b="1" dirty="0">
                <a:solidFill>
                  <a:srgbClr val="1F497D"/>
                </a:solidFill>
              </a:rPr>
              <a:t>&lt;a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>
                <a:solidFill>
                  <a:srgbClr val="1F497D"/>
                </a:solidFill>
              </a:rPr>
              <a:t>=</a:t>
            </a:r>
            <a:r>
              <a:rPr lang="fr-FR" sz="2000" b="1" dirty="0"/>
              <a:t>"coursHTML-5.</a:t>
            </a:r>
            <a:r>
              <a:rPr lang="fr-FR" sz="2000" b="1" dirty="0" smtClean="0"/>
              <a:t>html"&gt; </a:t>
            </a:r>
            <a:br>
              <a:rPr lang="fr-FR" sz="2000" b="1" dirty="0" smtClean="0"/>
            </a:br>
            <a:r>
              <a:rPr lang="fr-FR" sz="2000" i="1" u="sng" dirty="0" smtClean="0"/>
              <a:t>exemple </a:t>
            </a:r>
            <a:r>
              <a:rPr lang="fr-FR" sz="2000" i="1" u="sng" dirty="0"/>
              <a:t>tableaux</a:t>
            </a:r>
            <a:r>
              <a:rPr lang="fr-FR" sz="2000" dirty="0"/>
              <a:t> </a:t>
            </a:r>
            <a:r>
              <a:rPr lang="fr-FR" sz="22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</a:p>
          <a:p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p&gt;</a:t>
            </a:r>
            <a:r>
              <a:rPr lang="fr-FR" sz="2000" dirty="0"/>
              <a:t>Envoyer un mail à </a:t>
            </a:r>
            <a:endParaRPr lang="fr-FR" sz="2000" dirty="0" smtClean="0"/>
          </a:p>
          <a:p>
            <a:r>
              <a:rPr lang="fr-FR" sz="2000" b="1" dirty="0" smtClean="0">
                <a:solidFill>
                  <a:srgbClr val="1F497D"/>
                </a:solidFill>
              </a:rPr>
              <a:t>&lt;</a:t>
            </a:r>
            <a:r>
              <a:rPr lang="fr-FR" sz="2000" b="1" dirty="0">
                <a:solidFill>
                  <a:srgbClr val="1F497D"/>
                </a:solidFill>
              </a:rPr>
              <a:t>a </a:t>
            </a:r>
            <a:r>
              <a:rPr lang="fr-FR" sz="2000" b="1" dirty="0" err="1">
                <a:solidFill>
                  <a:srgbClr val="1F497D"/>
                </a:solidFill>
              </a:rPr>
              <a:t>href</a:t>
            </a:r>
            <a:r>
              <a:rPr lang="fr-FR" sz="2000" b="1" dirty="0" smtClean="0">
                <a:solidFill>
                  <a:srgbClr val="1F497D"/>
                </a:solidFill>
              </a:rPr>
              <a:t>=</a:t>
            </a:r>
            <a:r>
              <a:rPr lang="fr-FR" sz="2000" b="1" dirty="0" smtClean="0"/>
              <a:t>"</a:t>
            </a:r>
            <a:r>
              <a:rPr lang="fr-FR" sz="2000" b="1" dirty="0" err="1" smtClean="0"/>
              <a:t>mailto:moi</a:t>
            </a:r>
            <a:r>
              <a:rPr lang="fr-FR" sz="2000" b="1" dirty="0" err="1"/>
              <a:t>@</a:t>
            </a:r>
            <a:r>
              <a:rPr lang="fr-FR" sz="2000" b="1" dirty="0" err="1" smtClean="0"/>
              <a:t>mail.com</a:t>
            </a:r>
            <a:r>
              <a:rPr lang="fr-FR" sz="2000" b="1" dirty="0" smtClean="0"/>
              <a:t>"&gt; </a:t>
            </a:r>
            <a:r>
              <a:rPr lang="fr-FR" sz="2000" i="1" u="sng" dirty="0"/>
              <a:t>moi</a:t>
            </a:r>
            <a:r>
              <a:rPr lang="fr-FR" sz="2000" dirty="0"/>
              <a:t> </a:t>
            </a:r>
            <a:r>
              <a:rPr lang="fr-FR" sz="2000" b="1" dirty="0">
                <a:solidFill>
                  <a:srgbClr val="1F497D"/>
                </a:solidFill>
              </a:rPr>
              <a:t>&lt;/a&gt;</a:t>
            </a:r>
            <a:r>
              <a:rPr lang="fr-FR" dirty="0"/>
              <a:t>&lt;/p&gt;</a:t>
            </a:r>
          </a:p>
          <a:p>
            <a:r>
              <a:rPr lang="fr-FR" dirty="0"/>
              <a:t> </a:t>
            </a:r>
            <a:endParaRPr lang="fr-FR" dirty="0" smtClean="0"/>
          </a:p>
          <a:p>
            <a:r>
              <a:rPr lang="fr-FR" dirty="0" smtClean="0"/>
              <a:t>&lt;</a:t>
            </a:r>
            <a:r>
              <a:rPr lang="fr-FR" dirty="0"/>
              <a:t>p&gt; </a:t>
            </a:r>
            <a:r>
              <a:rPr lang="fr-FR" dirty="0" smtClean="0"/>
              <a:t>…. &lt;</a:t>
            </a:r>
            <a:r>
              <a:rPr lang="fr-FR" dirty="0"/>
              <a:t>/p&gt;</a:t>
            </a:r>
          </a:p>
          <a:p>
            <a:endParaRPr lang="fr-FR" sz="2000" dirty="0" smtClean="0"/>
          </a:p>
          <a:p>
            <a:r>
              <a:rPr lang="fr-FR" sz="2000" dirty="0" smtClean="0"/>
              <a:t>&lt;</a:t>
            </a:r>
            <a:r>
              <a:rPr lang="fr-FR" sz="2000" dirty="0"/>
              <a:t>p&gt; </a:t>
            </a:r>
            <a:r>
              <a:rPr lang="fr-FR" sz="2000" b="1" dirty="0">
                <a:solidFill>
                  <a:srgbClr val="1F497D"/>
                </a:solidFill>
              </a:rPr>
              <a:t>&lt;</a:t>
            </a:r>
            <a:r>
              <a:rPr lang="fr-FR" sz="2200" b="1" dirty="0">
                <a:solidFill>
                  <a:srgbClr val="1F497D"/>
                </a:solidFill>
              </a:rPr>
              <a:t>a </a:t>
            </a:r>
            <a:r>
              <a:rPr lang="fr-FR" sz="2200" b="1" dirty="0" err="1">
                <a:solidFill>
                  <a:srgbClr val="1F497D"/>
                </a:solidFill>
              </a:rPr>
              <a:t>href</a:t>
            </a:r>
            <a:r>
              <a:rPr lang="fr-FR" sz="2200" b="1" dirty="0">
                <a:solidFill>
                  <a:srgbClr val="1F497D"/>
                </a:solidFill>
              </a:rPr>
              <a:t>=</a:t>
            </a:r>
            <a:r>
              <a:rPr lang="fr-FR" sz="2000" b="1" dirty="0"/>
              <a:t>"coursHTML-7.html</a:t>
            </a:r>
            <a:r>
              <a:rPr lang="fr-FR" sz="2200" b="1" dirty="0">
                <a:solidFill>
                  <a:srgbClr val="1F497D"/>
                </a:solidFill>
              </a:rPr>
              <a:t>#debut</a:t>
            </a:r>
            <a:r>
              <a:rPr lang="fr-FR" sz="2000" b="1" dirty="0"/>
              <a:t>"&gt; </a:t>
            </a:r>
            <a:r>
              <a:rPr lang="fr-FR" sz="2000" i="1" u="sng" dirty="0"/>
              <a:t>Retourner au début </a:t>
            </a:r>
            <a:r>
              <a:rPr lang="fr-FR" sz="2000" b="1" dirty="0"/>
              <a:t>&lt;/a&gt; </a:t>
            </a:r>
            <a:r>
              <a:rPr lang="fr-FR" sz="2000" dirty="0"/>
              <a:t>&lt;/p</a:t>
            </a:r>
            <a:r>
              <a:rPr lang="fr-FR" sz="2000" dirty="0" smtClean="0"/>
              <a:t>&gt;</a:t>
            </a:r>
            <a:endParaRPr lang="fr-FR" sz="20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980728"/>
            <a:ext cx="3096344" cy="3456384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412" y="4725144"/>
            <a:ext cx="3111626" cy="146900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4" name="ZoneTexte 13"/>
          <p:cNvSpPr txBox="1"/>
          <p:nvPr/>
        </p:nvSpPr>
        <p:spPr>
          <a:xfrm>
            <a:off x="3491880" y="848906"/>
            <a:ext cx="3172663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sz="2000" dirty="0" smtClean="0"/>
              <a:t>On attribue un identificateur</a:t>
            </a:r>
          </a:p>
          <a:p>
            <a:pPr algn="ctr"/>
            <a:r>
              <a:rPr lang="fr-FR" sz="2000" dirty="0" smtClean="0"/>
              <a:t>&lt;balise </a:t>
            </a:r>
            <a:r>
              <a:rPr lang="fr-FR" sz="2000" b="1" dirty="0" smtClean="0"/>
              <a:t>id="identificateur"</a:t>
            </a:r>
            <a:r>
              <a:rPr lang="fr-FR" sz="2000" dirty="0" smtClean="0"/>
              <a:t>&gt;</a:t>
            </a:r>
            <a:endParaRPr lang="fr-FR" sz="2000" dirty="0"/>
          </a:p>
        </p:txBody>
      </p:sp>
      <p:sp>
        <p:nvSpPr>
          <p:cNvPr id="15" name="ZoneTexte 14"/>
          <p:cNvSpPr txBox="1"/>
          <p:nvPr/>
        </p:nvSpPr>
        <p:spPr>
          <a:xfrm>
            <a:off x="3923928" y="4653136"/>
            <a:ext cx="2954655" cy="70788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 smtClean="0"/>
              <a:t>Lien vers l’identificateur</a:t>
            </a:r>
          </a:p>
          <a:p>
            <a:r>
              <a:rPr lang="fr-FR" sz="2000" dirty="0" smtClean="0"/>
              <a:t>&lt;a </a:t>
            </a:r>
            <a:r>
              <a:rPr lang="fr-FR" sz="2000" dirty="0" err="1" smtClean="0"/>
              <a:t>href</a:t>
            </a:r>
            <a:r>
              <a:rPr lang="fr-FR" sz="2000" dirty="0" smtClean="0"/>
              <a:t>="</a:t>
            </a:r>
            <a:r>
              <a:rPr lang="fr-FR" sz="2000" b="1" dirty="0" smtClean="0"/>
              <a:t>#identificateur</a:t>
            </a:r>
            <a:r>
              <a:rPr lang="fr-FR" sz="2000" dirty="0" smtClean="0"/>
              <a:t>"&gt;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817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Statique vs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Statique :</a:t>
            </a:r>
          </a:p>
          <a:p>
            <a:pPr lvl="1"/>
            <a:r>
              <a:rPr lang="fr-FR" dirty="0" smtClean="0"/>
              <a:t>HTML</a:t>
            </a:r>
          </a:p>
          <a:p>
            <a:pPr lvl="1"/>
            <a:r>
              <a:rPr lang="fr-FR" dirty="0" smtClean="0"/>
              <a:t>CSS</a:t>
            </a:r>
          </a:p>
          <a:p>
            <a:pPr lvl="1"/>
            <a:r>
              <a:rPr lang="fr-FR" i="1" dirty="0" smtClean="0"/>
              <a:t>JavaScript (JS)</a:t>
            </a:r>
          </a:p>
          <a:p>
            <a:pPr lvl="1"/>
            <a:endParaRPr lang="fr-FR" dirty="0" smtClean="0"/>
          </a:p>
          <a:p>
            <a:r>
              <a:rPr lang="fr-FR" dirty="0" smtClean="0"/>
              <a:t>Dynamique :</a:t>
            </a:r>
          </a:p>
          <a:p>
            <a:pPr lvl="1"/>
            <a:r>
              <a:rPr lang="fr-FR" dirty="0" smtClean="0"/>
              <a:t>CGI</a:t>
            </a:r>
          </a:p>
          <a:p>
            <a:pPr lvl="1"/>
            <a:r>
              <a:rPr lang="fr-FR" dirty="0" smtClean="0"/>
              <a:t>PHP</a:t>
            </a:r>
          </a:p>
          <a:p>
            <a:pPr lvl="1"/>
            <a:r>
              <a:rPr lang="fr-FR" dirty="0"/>
              <a:t>Java</a:t>
            </a:r>
            <a:endParaRPr lang="fr-FR" dirty="0" smtClean="0"/>
          </a:p>
          <a:p>
            <a:pPr lvl="1"/>
            <a:r>
              <a:rPr lang="fr-FR" dirty="0" smtClean="0"/>
              <a:t>JavaScript (JS)</a:t>
            </a:r>
          </a:p>
          <a:p>
            <a:pPr lvl="1"/>
            <a:r>
              <a:rPr lang="fr-FR" dirty="0" smtClean="0"/>
              <a:t>…</a:t>
            </a:r>
          </a:p>
        </p:txBody>
      </p:sp>
      <p:sp>
        <p:nvSpPr>
          <p:cNvPr id="5" name="Accolade ouvrante 4"/>
          <p:cNvSpPr/>
          <p:nvPr/>
        </p:nvSpPr>
        <p:spPr>
          <a:xfrm rot="10800000">
            <a:off x="3779912" y="1628799"/>
            <a:ext cx="432050" cy="1728192"/>
          </a:xfrm>
          <a:prstGeom prst="leftBrace">
            <a:avLst>
              <a:gd name="adj1" fmla="val 9231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ccolade ouvrante 5"/>
          <p:cNvSpPr/>
          <p:nvPr/>
        </p:nvSpPr>
        <p:spPr>
          <a:xfrm rot="10800000">
            <a:off x="3779912" y="3645024"/>
            <a:ext cx="432050" cy="2448272"/>
          </a:xfrm>
          <a:prstGeom prst="leftBrace">
            <a:avLst>
              <a:gd name="adj1" fmla="val 9231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4644008" y="1715324"/>
            <a:ext cx="37444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Partie « fixe » des pages renvoyées au client : les parties qui ne changent pas quoi qu’il arrive</a:t>
            </a:r>
            <a:endParaRPr lang="fr-FR" sz="2400" dirty="0"/>
          </a:p>
        </p:txBody>
      </p:sp>
      <p:sp>
        <p:nvSpPr>
          <p:cNvPr id="11" name="ZoneTexte 10"/>
          <p:cNvSpPr txBox="1"/>
          <p:nvPr/>
        </p:nvSpPr>
        <p:spPr>
          <a:xfrm>
            <a:off x="4644008" y="4091588"/>
            <a:ext cx="3744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Partie « variable » des pages renvoyées au client : les parties qui changent selon les requêtes et les informations disponibles</a:t>
            </a:r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44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Programme du cours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Introduction générale au web</a:t>
            </a:r>
          </a:p>
          <a:p>
            <a:pPr lvl="1"/>
            <a:r>
              <a:rPr lang="fr-FR" dirty="0" smtClean="0"/>
              <a:t>Architectures techniques</a:t>
            </a:r>
          </a:p>
          <a:p>
            <a:pPr lvl="1"/>
            <a:r>
              <a:rPr lang="fr-FR" dirty="0" smtClean="0"/>
              <a:t>Rappel sur HTML et la différence Statique/Dynamique</a:t>
            </a:r>
          </a:p>
          <a:p>
            <a:pPr lvl="1"/>
            <a:r>
              <a:rPr lang="fr-FR" dirty="0" smtClean="0"/>
              <a:t>Explications sur l’environnement web</a:t>
            </a:r>
          </a:p>
          <a:p>
            <a:pPr lvl="1"/>
            <a:r>
              <a:rPr lang="fr-FR" dirty="0" smtClean="0"/>
              <a:t>Premiers pas en PHP</a:t>
            </a:r>
          </a:p>
          <a:p>
            <a:pPr lvl="1"/>
            <a:r>
              <a:rPr lang="fr-FR" dirty="0" smtClean="0"/>
              <a:t>Installation WAMP/MAMP/XAMP</a:t>
            </a:r>
          </a:p>
          <a:p>
            <a:endParaRPr lang="fr-FR" dirty="0" smtClean="0"/>
          </a:p>
          <a:p>
            <a:r>
              <a:rPr lang="fr-FR" dirty="0" smtClean="0"/>
              <a:t>PHP</a:t>
            </a:r>
          </a:p>
          <a:p>
            <a:endParaRPr lang="fr-FR" dirty="0"/>
          </a:p>
          <a:p>
            <a:r>
              <a:rPr lang="fr-FR" dirty="0" smtClean="0"/>
              <a:t>PHP et MySQL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860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Statique vs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Site web statique :</a:t>
            </a:r>
            <a:br>
              <a:rPr lang="fr-FR" dirty="0" smtClean="0"/>
            </a:br>
            <a:r>
              <a:rPr lang="fr-FR" dirty="0" smtClean="0"/>
              <a:t>Aucun changement dans les pages lorsque l’on « rafraichit »/refait la même requête</a:t>
            </a:r>
          </a:p>
          <a:p>
            <a:endParaRPr lang="fr-FR" dirty="0" smtClean="0"/>
          </a:p>
          <a:p>
            <a:r>
              <a:rPr lang="fr-FR" dirty="0" smtClean="0"/>
              <a:t>Dynamique :</a:t>
            </a:r>
            <a:br>
              <a:rPr lang="fr-FR" dirty="0" smtClean="0"/>
            </a:br>
            <a:r>
              <a:rPr lang="fr-FR" dirty="0" smtClean="0"/>
              <a:t>Les pages évoluent selon les informations externes (à chaque requête, en général)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7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Statique vs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Site web statique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4716016" y="2636912"/>
            <a:ext cx="2600672" cy="3321660"/>
            <a:chOff x="4788024" y="2348880"/>
            <a:chExt cx="2600672" cy="3321660"/>
          </a:xfrm>
        </p:grpSpPr>
        <p:sp>
          <p:nvSpPr>
            <p:cNvPr id="16" name="Rectangle 15"/>
            <p:cNvSpPr/>
            <p:nvPr/>
          </p:nvSpPr>
          <p:spPr>
            <a:xfrm>
              <a:off x="5084440" y="2348880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2040" y="2492896"/>
              <a:ext cx="2304256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4788024" y="2636912"/>
              <a:ext cx="2304256" cy="3033628"/>
              <a:chOff x="3275856" y="2636912"/>
              <a:chExt cx="2304256" cy="3033628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275856" y="2636912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&lt;html&gt;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head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  &lt;</a:t>
                </a:r>
                <a:r>
                  <a:rPr lang="en-US" dirty="0">
                    <a:solidFill>
                      <a:srgbClr val="FF0000"/>
                    </a:solidFill>
                  </a:rPr>
                  <a:t>link </a:t>
                </a:r>
                <a:r>
                  <a:rPr lang="en-US" dirty="0" err="1">
                    <a:solidFill>
                      <a:srgbClr val="FF0000"/>
                    </a:solidFill>
                  </a:rPr>
                  <a:t>rel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stylesheet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    type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text/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href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mystyle.css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&gt;</a:t>
                </a:r>
                <a:endParaRPr lang="fr-FR" dirty="0" smtClean="0">
                  <a:solidFill>
                    <a:srgbClr val="FF0000"/>
                  </a:solidFill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&lt;/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head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&lt;body&gt;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&lt;/body&gt;</a:t>
                </a:r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&lt;/html&gt;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ZoneTexte 6"/>
              <p:cNvSpPr txBox="1"/>
              <p:nvPr/>
            </p:nvSpPr>
            <p:spPr>
              <a:xfrm>
                <a:off x="3275856" y="5301208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HTML</a:t>
                </a:r>
                <a:endParaRPr lang="fr-FR" dirty="0"/>
              </a:p>
            </p:txBody>
          </p:sp>
        </p:grpSp>
      </p:grpSp>
      <p:grpSp>
        <p:nvGrpSpPr>
          <p:cNvPr id="9" name="Groupe 8"/>
          <p:cNvGrpSpPr/>
          <p:nvPr/>
        </p:nvGrpSpPr>
        <p:grpSpPr>
          <a:xfrm>
            <a:off x="1907704" y="2924944"/>
            <a:ext cx="2304256" cy="3033628"/>
            <a:chOff x="3275856" y="2636912"/>
            <a:chExt cx="2304256" cy="3033628"/>
          </a:xfrm>
        </p:grpSpPr>
        <p:sp>
          <p:nvSpPr>
            <p:cNvPr id="10" name="Rectangle 9"/>
            <p:cNvSpPr/>
            <p:nvPr/>
          </p:nvSpPr>
          <p:spPr>
            <a:xfrm>
              <a:off x="3275856" y="2636912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body {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smtClean="0">
                  <a:solidFill>
                    <a:schemeClr val="tx1"/>
                  </a:solidFill>
                </a:rPr>
                <a:t>background-color: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lightblue</a:t>
              </a:r>
              <a:r>
                <a:rPr lang="en-US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h1 {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color: navy;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margin-left: 20px;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1" name="ZoneTexte 10"/>
            <p:cNvSpPr txBox="1"/>
            <p:nvPr/>
          </p:nvSpPr>
          <p:spPr>
            <a:xfrm>
              <a:off x="3275856" y="53012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CSS</a:t>
              </a:r>
              <a:endParaRPr lang="fr-FR" dirty="0"/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336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Statique vs Dynamique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Site web dynamique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3123456" y="2636912"/>
            <a:ext cx="2600672" cy="3321660"/>
            <a:chOff x="4788024" y="2348880"/>
            <a:chExt cx="2600672" cy="3321660"/>
          </a:xfrm>
        </p:grpSpPr>
        <p:sp>
          <p:nvSpPr>
            <p:cNvPr id="13" name="Rectangle 12"/>
            <p:cNvSpPr/>
            <p:nvPr/>
          </p:nvSpPr>
          <p:spPr>
            <a:xfrm>
              <a:off x="5084440" y="2348880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32040" y="2492896"/>
              <a:ext cx="2304256" cy="26642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e 14"/>
            <p:cNvGrpSpPr/>
            <p:nvPr/>
          </p:nvGrpSpPr>
          <p:grpSpPr>
            <a:xfrm>
              <a:off x="4788024" y="2636912"/>
              <a:ext cx="2304256" cy="3033628"/>
              <a:chOff x="3275856" y="2636912"/>
              <a:chExt cx="2304256" cy="303362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275856" y="2636912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FR" dirty="0" smtClean="0">
                    <a:solidFill>
                      <a:schemeClr val="tx1"/>
                    </a:solidFill>
                  </a:rPr>
                  <a:t>&lt;html&gt;</a:t>
                </a: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head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  &lt;</a:t>
                </a:r>
                <a:r>
                  <a:rPr lang="en-US" dirty="0">
                    <a:solidFill>
                      <a:srgbClr val="FF0000"/>
                    </a:solidFill>
                  </a:rPr>
                  <a:t>link </a:t>
                </a:r>
                <a:r>
                  <a:rPr lang="en-US" dirty="0" err="1">
                    <a:solidFill>
                      <a:srgbClr val="FF0000"/>
                    </a:solidFill>
                  </a:rPr>
                  <a:t>rel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stylesheet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    type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text/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/>
                </a:r>
                <a:br>
                  <a:rPr lang="en-US" dirty="0" smtClean="0">
                    <a:solidFill>
                      <a:srgbClr val="FF0000"/>
                    </a:solidFill>
                  </a:rPr>
                </a:br>
                <a:r>
                  <a:rPr lang="en-US" dirty="0" smtClean="0">
                    <a:solidFill>
                      <a:srgbClr val="FF0000"/>
                    </a:solidFill>
                  </a:rPr>
                  <a:t>   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href</a:t>
                </a:r>
                <a:r>
                  <a:rPr lang="en-US" dirty="0">
                    <a:solidFill>
                      <a:srgbClr val="FF0000"/>
                    </a:solidFill>
                  </a:rPr>
                  <a:t>="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mystyle.css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&gt;</a:t>
                </a:r>
                <a:endParaRPr lang="fr-FR" dirty="0" smtClean="0">
                  <a:solidFill>
                    <a:srgbClr val="FF0000"/>
                  </a:solidFill>
                </a:endParaRPr>
              </a:p>
              <a:p>
                <a:r>
                  <a:rPr lang="fr-FR" dirty="0" smtClean="0">
                    <a:solidFill>
                      <a:schemeClr val="tx1"/>
                    </a:solidFill>
                  </a:rPr>
                  <a:t>  &lt;/</a:t>
                </a:r>
                <a:r>
                  <a:rPr lang="fr-FR" dirty="0" err="1" smtClean="0">
                    <a:solidFill>
                      <a:schemeClr val="tx1"/>
                    </a:solidFill>
                  </a:rPr>
                  <a:t>head</a:t>
                </a:r>
                <a:r>
                  <a:rPr lang="fr-FR" dirty="0" smtClean="0">
                    <a:solidFill>
                      <a:schemeClr val="tx1"/>
                    </a:solidFill>
                  </a:rPr>
                  <a:t>&gt;</a:t>
                </a:r>
              </a:p>
              <a:p>
                <a:endParaRPr lang="fr-FR" dirty="0" smtClean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ZoneTexte 16"/>
              <p:cNvSpPr txBox="1"/>
              <p:nvPr/>
            </p:nvSpPr>
            <p:spPr>
              <a:xfrm>
                <a:off x="3275856" y="5301208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 smtClean="0"/>
                  <a:t>HTML</a:t>
                </a:r>
                <a:endParaRPr lang="fr-FR" dirty="0"/>
              </a:p>
            </p:txBody>
          </p:sp>
        </p:grpSp>
      </p:grpSp>
      <p:grpSp>
        <p:nvGrpSpPr>
          <p:cNvPr id="18" name="Groupe 17"/>
          <p:cNvGrpSpPr/>
          <p:nvPr/>
        </p:nvGrpSpPr>
        <p:grpSpPr>
          <a:xfrm>
            <a:off x="323528" y="2924944"/>
            <a:ext cx="2304256" cy="3033628"/>
            <a:chOff x="3275856" y="2636912"/>
            <a:chExt cx="2304256" cy="3033628"/>
          </a:xfrm>
        </p:grpSpPr>
        <p:sp>
          <p:nvSpPr>
            <p:cNvPr id="19" name="Rectangle 18"/>
            <p:cNvSpPr/>
            <p:nvPr/>
          </p:nvSpPr>
          <p:spPr>
            <a:xfrm>
              <a:off x="3275856" y="2636912"/>
              <a:ext cx="2304256" cy="26642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body {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</a:t>
              </a:r>
              <a:r>
                <a:rPr lang="en-US" dirty="0" smtClean="0">
                  <a:solidFill>
                    <a:schemeClr val="tx1"/>
                  </a:solidFill>
                </a:rPr>
                <a:t>background-color: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    </a:t>
              </a:r>
              <a:r>
                <a:rPr lang="en-US" dirty="0" err="1" smtClean="0">
                  <a:solidFill>
                    <a:schemeClr val="tx1"/>
                  </a:solidFill>
                </a:rPr>
                <a:t>lightblue</a:t>
              </a:r>
              <a:r>
                <a:rPr lang="en-US" dirty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</a:p>
            <a:p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 smtClean="0">
                  <a:solidFill>
                    <a:schemeClr val="tx1"/>
                  </a:solidFill>
                </a:rPr>
                <a:t>h1 {</a:t>
              </a:r>
              <a:endParaRPr lang="en-US" dirty="0">
                <a:solidFill>
                  <a:schemeClr val="tx1"/>
                </a:solidFill>
              </a:endParaRPr>
            </a:p>
            <a:p>
              <a:r>
                <a:rPr lang="en-US" dirty="0">
                  <a:solidFill>
                    <a:schemeClr val="tx1"/>
                  </a:solidFill>
                </a:rPr>
                <a:t>  color: navy;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  margin-left: 20px;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}</a:t>
              </a:r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3275856" y="5301208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CSS</a:t>
              </a:r>
              <a:endParaRPr lang="fr-FR" dirty="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6228184" y="2636912"/>
            <a:ext cx="2592288" cy="3321660"/>
            <a:chOff x="6588224" y="2636912"/>
            <a:chExt cx="2592288" cy="3321660"/>
          </a:xfrm>
        </p:grpSpPr>
        <p:grpSp>
          <p:nvGrpSpPr>
            <p:cNvPr id="4" name="Groupe 3"/>
            <p:cNvGrpSpPr/>
            <p:nvPr/>
          </p:nvGrpSpPr>
          <p:grpSpPr>
            <a:xfrm>
              <a:off x="6588224" y="2636912"/>
              <a:ext cx="2592288" cy="2952328"/>
              <a:chOff x="6588224" y="2636912"/>
              <a:chExt cx="2592288" cy="2952328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6876256" y="2636912"/>
                <a:ext cx="2304256" cy="26642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723856" y="2780928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88224" y="2924944"/>
                <a:ext cx="2304256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&lt;?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php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include(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head.html");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echo </a:t>
                </a:r>
                <a:r>
                  <a:rPr lang="en-US" dirty="0">
                    <a:solidFill>
                      <a:srgbClr val="00B050"/>
                    </a:solidFill>
                  </a:rPr>
                  <a:t>"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&lt;body&gt;"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Var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= 3 + 5;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echo </a:t>
                </a:r>
                <a:r>
                  <a:rPr lang="en-US" dirty="0">
                    <a:solidFill>
                      <a:srgbClr val="00B050"/>
                    </a:solidFill>
                  </a:rPr>
                  <a:t>"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Valeur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: $</a:t>
                </a:r>
                <a:r>
                  <a:rPr lang="en-US" dirty="0" err="1" smtClean="0">
                    <a:solidFill>
                      <a:srgbClr val="00B050"/>
                    </a:solidFill>
                  </a:rPr>
                  <a:t>Var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"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;</a:t>
                </a:r>
              </a:p>
              <a:p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echo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"&lt;/body</a:t>
                </a:r>
                <a:r>
                  <a:rPr lang="en-US" dirty="0">
                    <a:solidFill>
                      <a:srgbClr val="00B050"/>
                    </a:solidFill>
                  </a:rPr>
                  <a:t>&gt;"</a:t>
                </a:r>
                <a:r>
                  <a:rPr lang="en-US" dirty="0">
                    <a:solidFill>
                      <a:schemeClr val="tx1"/>
                    </a:solidFill>
                  </a:rPr>
                  <a:t>;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include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</a:rPr>
                  <a:t>"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foot.html</a:t>
                </a:r>
                <a:r>
                  <a:rPr lang="en-US" dirty="0">
                    <a:solidFill>
                      <a:srgbClr val="FF0000"/>
                    </a:solidFill>
                  </a:rPr>
                  <a:t>");</a:t>
                </a:r>
              </a:p>
              <a:p>
                <a:r>
                  <a:rPr lang="en-US" dirty="0" smtClean="0">
                    <a:solidFill>
                      <a:schemeClr val="tx1"/>
                    </a:solidFill>
                  </a:rPr>
                  <a:t>?&gt;</a:t>
                </a:r>
                <a:endParaRPr lang="fr-FR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ZoneTexte 22"/>
            <p:cNvSpPr txBox="1"/>
            <p:nvPr/>
          </p:nvSpPr>
          <p:spPr>
            <a:xfrm>
              <a:off x="6588224" y="5589240"/>
              <a:ext cx="23042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PHP</a:t>
              </a:r>
            </a:p>
          </p:txBody>
        </p:sp>
      </p:grp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669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Apache, URI/URL, DNS,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Serveur Web : Apache</a:t>
            </a:r>
            <a:br>
              <a:rPr lang="fr-FR" dirty="0" smtClean="0"/>
            </a:br>
            <a:r>
              <a:rPr lang="fr-FR" dirty="0" smtClean="0"/>
              <a:t>(traite les connexions et transmet les requêtes)</a:t>
            </a:r>
          </a:p>
          <a:p>
            <a:endParaRPr lang="fr-FR" dirty="0"/>
          </a:p>
          <a:p>
            <a:r>
              <a:rPr lang="fr-FR" dirty="0" smtClean="0"/>
              <a:t>S’appuie sur HTTP, URI/URL, DNS</a:t>
            </a:r>
            <a:br>
              <a:rPr lang="fr-FR" dirty="0" smtClean="0"/>
            </a:br>
            <a:r>
              <a:rPr lang="fr-FR" dirty="0" smtClean="0"/>
              <a:t>(pour communiquer ainsi que comprendre quelle ressource et quel site sont visés)</a:t>
            </a:r>
          </a:p>
          <a:p>
            <a:endParaRPr lang="fr-FR" dirty="0"/>
          </a:p>
          <a:p>
            <a:r>
              <a:rPr lang="fr-FR" dirty="0" smtClean="0"/>
              <a:t>Extension au serveur web : PHP</a:t>
            </a:r>
            <a:br>
              <a:rPr lang="fr-FR" dirty="0" smtClean="0"/>
            </a:br>
            <a:r>
              <a:rPr lang="fr-FR" dirty="0" smtClean="0"/>
              <a:t>(lit les requêtes qu’Apache lui transmet, et fait les traitements demandés)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4060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va traiter les connexions et requêtes</a:t>
            </a:r>
          </a:p>
          <a:p>
            <a:r>
              <a:rPr lang="fr-FR" dirty="0" smtClean="0"/>
              <a:t>PHP va construire la réponse en exécutant la logique métier (le code)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PHP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18" name="Connecteur droit avec flèche 17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php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8" y="5572844"/>
            <a:ext cx="664468" cy="664468"/>
          </a:xfrm>
          <a:prstGeom prst="rect">
            <a:avLst/>
          </a:prstGeom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94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:</a:t>
            </a:r>
            <a:br>
              <a:rPr lang="fr-FR" dirty="0" smtClean="0"/>
            </a:br>
            <a:r>
              <a:rPr lang="fr-FR" dirty="0" smtClean="0"/>
              <a:t>Serveur web libre et gratuit</a:t>
            </a:r>
            <a:br>
              <a:rPr lang="fr-FR" dirty="0" smtClean="0"/>
            </a:br>
            <a:r>
              <a:rPr lang="fr-FR" dirty="0" smtClean="0"/>
              <a:t>Dispose d’extensions pour se lier à PHP ou à d’autres outils pour traiter les requêtes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18" name="Connecteur droit avec flèche 17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44553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:</a:t>
            </a:r>
            <a:br>
              <a:rPr lang="fr-FR" dirty="0" smtClean="0"/>
            </a:br>
            <a:r>
              <a:rPr lang="fr-FR" dirty="0" smtClean="0"/>
              <a:t>Usage classique associe des fichiers à des requêtes</a:t>
            </a:r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22" name="Connecteur droit avec flèche 21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e 16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8" name="Rectangle 17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0" name="Connecteur droit avec flèche 19"/>
          <p:cNvCxnSpPr>
            <a:endCxn id="18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</a:t>
            </a:r>
            <a:r>
              <a:rPr lang="fr-FR" dirty="0" smtClean="0"/>
              <a:t>monsite.fr/page.htm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(GET page.htm)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100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Client envoie une requête avec la ressource visée</a:t>
            </a: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Apache lit la requête, et cherche le fichier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Apache répond à la requête en envoyant le fichier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</a:t>
            </a:r>
            <a:r>
              <a:rPr lang="fr-FR" dirty="0" smtClean="0"/>
              <a:t>monsite.fr/page.htm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(GET page.htm)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3707904" y="4725144"/>
            <a:ext cx="1162675" cy="1512168"/>
            <a:chOff x="7225749" y="3140968"/>
            <a:chExt cx="1162675" cy="1512168"/>
          </a:xfrm>
        </p:grpSpPr>
        <p:sp>
          <p:nvSpPr>
            <p:cNvPr id="32" name="Rectangle 31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Coucou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38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26" grpId="1"/>
      <p:bldP spid="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Requête et réponse transmises avec :</a:t>
            </a:r>
          </a:p>
          <a:p>
            <a:pPr lvl="1"/>
            <a:r>
              <a:rPr lang="fr-FR" sz="2400" dirty="0" smtClean="0"/>
              <a:t>HTTP 1.0   ou   HTTP 1.1   ou   HTTP/2</a:t>
            </a:r>
          </a:p>
          <a:p>
            <a:pPr lvl="1"/>
            <a:r>
              <a:rPr lang="fr-FR" sz="2400" dirty="0" smtClean="0"/>
              <a:t>(HyperText Transfer Protocol)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Coucou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132010" y="5469031"/>
            <a:ext cx="2448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Protocole pour transmettre les informations :</a:t>
            </a:r>
            <a:br>
              <a:rPr lang="fr-FR" b="1" dirty="0" smtClean="0"/>
            </a:br>
            <a:r>
              <a:rPr lang="fr-FR" b="1" dirty="0" smtClean="0"/>
              <a:t>HTTP</a:t>
            </a:r>
            <a:endParaRPr lang="fr-FR" b="1" dirty="0"/>
          </a:p>
        </p:txBody>
      </p:sp>
      <p:sp>
        <p:nvSpPr>
          <p:cNvPr id="21" name="Flèche droite 20"/>
          <p:cNvSpPr/>
          <p:nvPr/>
        </p:nvSpPr>
        <p:spPr>
          <a:xfrm rot="16200000">
            <a:off x="3953369" y="4775262"/>
            <a:ext cx="740053" cy="5998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</a:t>
            </a:r>
            <a:r>
              <a:rPr lang="fr-FR" dirty="0" smtClean="0"/>
              <a:t>monsite.fr/page.htm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(GET page.htm)</a:t>
            </a:r>
            <a:endParaRPr lang="fr-FR" dirty="0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14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555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Evaluation des Etudiants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387905"/>
              </p:ext>
            </p:extLst>
          </p:nvPr>
        </p:nvGraphicFramePr>
        <p:xfrm>
          <a:off x="47482" y="2492896"/>
          <a:ext cx="8556966" cy="3054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177"/>
                <a:gridCol w="2321339"/>
                <a:gridCol w="4568026"/>
                <a:gridCol w="763424"/>
              </a:tblGrid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Date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Type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Description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Binôme</a:t>
                      </a:r>
                      <a:endParaRPr lang="fr-FR" dirty="0"/>
                    </a:p>
                  </a:txBody>
                  <a:tcPr anchor="ctr"/>
                </a:tc>
              </a:tr>
              <a:tr h="517142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S05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(19/02)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 [DM] Devoir Maison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r>
                        <a:rPr lang="fr-FR" baseline="0" dirty="0" smtClean="0"/>
                        <a:t> mini projet à rendre par mail (25/02 </a:t>
                      </a:r>
                      <a:r>
                        <a:rPr lang="mr-IN" baseline="0" dirty="0" smtClean="0"/>
                        <a:t>–</a:t>
                      </a:r>
                      <a:r>
                        <a:rPr lang="fr-FR" baseline="0" dirty="0" smtClean="0"/>
                        <a:t> 23h42)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 anchor="ctr"/>
                </a:tc>
              </a:tr>
              <a:tr h="51962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S10</a:t>
                      </a:r>
                    </a:p>
                    <a:p>
                      <a:pPr algn="ctr"/>
                      <a:r>
                        <a:rPr lang="fr-FR" dirty="0" smtClean="0"/>
                        <a:t>(02/04)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[DST]</a:t>
                      </a:r>
                      <a:r>
                        <a:rPr lang="fr-FR" baseline="0" dirty="0" smtClean="0"/>
                        <a:t> Devoir sur Table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examen écrit sans document ni machine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 anchor="ctr"/>
                </a:tc>
              </a:tr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S12</a:t>
                      </a:r>
                      <a:br>
                        <a:rPr lang="fr-FR" dirty="0" smtClean="0"/>
                      </a:br>
                      <a:r>
                        <a:rPr lang="fr-FR" dirty="0" smtClean="0"/>
                        <a:t>(16/04)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[PROJ] Projet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Présentation du projet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OUI</a:t>
                      </a:r>
                      <a:endParaRPr lang="fr-FR" dirty="0"/>
                    </a:p>
                  </a:txBody>
                  <a:tcPr anchor="ctr"/>
                </a:tc>
              </a:tr>
              <a:tr h="494506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mai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Partiel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 examen écrit sans document ni machine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NON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Accolade fermante 4"/>
          <p:cNvSpPr/>
          <p:nvPr/>
        </p:nvSpPr>
        <p:spPr>
          <a:xfrm>
            <a:off x="8532440" y="3140968"/>
            <a:ext cx="251520" cy="1944216"/>
          </a:xfrm>
          <a:prstGeom prst="rightBrace">
            <a:avLst>
              <a:gd name="adj1" fmla="val 8333"/>
              <a:gd name="adj2" fmla="val 50177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fermante 6"/>
          <p:cNvSpPr/>
          <p:nvPr/>
        </p:nvSpPr>
        <p:spPr>
          <a:xfrm>
            <a:off x="8532440" y="5085184"/>
            <a:ext cx="251520" cy="43204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8676456" y="3933056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50%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8676456" y="510667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50%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716322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Serveur web s’appuie donc, sur :</a:t>
            </a:r>
            <a:endParaRPr lang="fr-FR" dirty="0"/>
          </a:p>
          <a:p>
            <a:pPr lvl="1"/>
            <a:r>
              <a:rPr lang="fr-FR" dirty="0" smtClean="0"/>
              <a:t>Protocole HTTP (utilise généralement le port 80)</a:t>
            </a:r>
          </a:p>
          <a:p>
            <a:pPr lvl="1"/>
            <a:endParaRPr lang="fr-FR" sz="3200" dirty="0" smtClean="0"/>
          </a:p>
          <a:p>
            <a:pPr lvl="1"/>
            <a:r>
              <a:rPr lang="fr-FR" dirty="0" smtClean="0"/>
              <a:t>Protocole HTTPS (utilise généralement le port 443)</a:t>
            </a:r>
            <a:br>
              <a:rPr lang="fr-FR" dirty="0" smtClean="0"/>
            </a:br>
            <a:r>
              <a:rPr lang="fr-FR" i="1" dirty="0" smtClean="0"/>
              <a:t>[S pour « </a:t>
            </a:r>
            <a:r>
              <a:rPr lang="fr-FR" i="1" dirty="0" err="1" smtClean="0"/>
              <a:t>secure</a:t>
            </a:r>
            <a:r>
              <a:rPr lang="fr-FR" i="1" dirty="0" smtClean="0"/>
              <a:t> », en utilisant des certificats pour chiffrer la connexion ET pour s’assurer que l’hôte/host est bien celui que l’on cherche]</a:t>
            </a:r>
          </a:p>
          <a:p>
            <a:endParaRPr lang="fr-FR" dirty="0" smtClean="0"/>
          </a:p>
          <a:p>
            <a:r>
              <a:rPr lang="fr-FR" dirty="0" smtClean="0"/>
              <a:t>Pour pouvoir communiquer avec les navigateurs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256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Identification des ressources avec URI et URL</a:t>
            </a:r>
          </a:p>
          <a:p>
            <a:pPr lvl="1"/>
            <a:r>
              <a:rPr lang="fr-FR" sz="2000" dirty="0" smtClean="0"/>
              <a:t>URI : Uniform Resource Identifier</a:t>
            </a:r>
          </a:p>
          <a:p>
            <a:pPr lvl="1"/>
            <a:r>
              <a:rPr lang="fr-FR" sz="2000" dirty="0" smtClean="0"/>
              <a:t>URL : Uniform Resource Locator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URI/URL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7513781" y="4509120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>
            <a:off x="6783129" y="4391816"/>
            <a:ext cx="874668" cy="6573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Coucou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04248" y="2132856"/>
            <a:ext cx="2217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Adresse unique vers la ressource « page.htm »</a:t>
            </a:r>
            <a:endParaRPr lang="fr-FR" b="1" dirty="0"/>
          </a:p>
        </p:txBody>
      </p:sp>
      <p:sp>
        <p:nvSpPr>
          <p:cNvPr id="21" name="Flèche droite 20"/>
          <p:cNvSpPr/>
          <p:nvPr/>
        </p:nvSpPr>
        <p:spPr>
          <a:xfrm rot="5400000">
            <a:off x="7505744" y="3530626"/>
            <a:ext cx="1213102" cy="599871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2555776" y="3645024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http://</a:t>
            </a:r>
            <a:r>
              <a:rPr lang="fr-FR" dirty="0" smtClean="0"/>
              <a:t>monsite.fr/page.htm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(GET page.htm)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3707904" y="4725144"/>
            <a:ext cx="1162675" cy="1512168"/>
            <a:chOff x="7225749" y="3140968"/>
            <a:chExt cx="1162675" cy="1512168"/>
          </a:xfrm>
        </p:grpSpPr>
        <p:sp>
          <p:nvSpPr>
            <p:cNvPr id="29" name="Rectangle 2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sp>
        <p:nvSpPr>
          <p:cNvPr id="31" name="Flèche droite 30"/>
          <p:cNvSpPr/>
          <p:nvPr/>
        </p:nvSpPr>
        <p:spPr>
          <a:xfrm rot="9677890">
            <a:off x="4251940" y="2991535"/>
            <a:ext cx="2864388" cy="23627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space réservé du numéro de diapositiv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82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/>
          </a:bodyPr>
          <a:lstStyle/>
          <a:p>
            <a:r>
              <a:rPr lang="fr-FR" sz="2800" dirty="0" smtClean="0"/>
              <a:t>Identification des ressources avec URI et URL</a:t>
            </a:r>
          </a:p>
          <a:p>
            <a:endParaRPr lang="fr-FR" sz="2600" dirty="0"/>
          </a:p>
          <a:p>
            <a:r>
              <a:rPr lang="fr-FR" sz="2800" dirty="0" smtClean="0">
                <a:hlinkClick r:id="rId3"/>
              </a:rPr>
              <a:t>http://monsite.fr/page.htm</a:t>
            </a:r>
            <a:endParaRPr lang="fr-FR" sz="2800" dirty="0" smtClean="0"/>
          </a:p>
          <a:p>
            <a:pPr lvl="1"/>
            <a:r>
              <a:rPr lang="fr-FR" sz="2000" dirty="0" smtClean="0"/>
              <a:t>Ressource : « page.htm »</a:t>
            </a:r>
          </a:p>
          <a:p>
            <a:pPr lvl="1"/>
            <a:r>
              <a:rPr lang="fr-FR" sz="2000" dirty="0" smtClean="0"/>
              <a:t>Dans le dossier : « / » (la racine)</a:t>
            </a:r>
          </a:p>
          <a:p>
            <a:pPr lvl="1"/>
            <a:r>
              <a:rPr lang="fr-FR" sz="2000" dirty="0" smtClean="0"/>
              <a:t>Sur le site </a:t>
            </a:r>
            <a:r>
              <a:rPr lang="fr-FR" sz="2000" u="sng" dirty="0" smtClean="0"/>
              <a:t>web</a:t>
            </a:r>
            <a:r>
              <a:rPr lang="fr-FR" sz="2000" dirty="0" smtClean="0"/>
              <a:t> : « </a:t>
            </a:r>
            <a:r>
              <a:rPr lang="fr-FR" sz="2000" u="sng" dirty="0" smtClean="0"/>
              <a:t>http</a:t>
            </a:r>
            <a:r>
              <a:rPr lang="fr-FR" sz="2000" dirty="0" smtClean="0"/>
              <a:t>://monsite.fr »</a:t>
            </a:r>
          </a:p>
          <a:p>
            <a:endParaRPr lang="fr-FR" dirty="0"/>
          </a:p>
          <a:p>
            <a:r>
              <a:rPr lang="fr-FR" sz="2800" dirty="0">
                <a:hlinkClick r:id="rId4"/>
              </a:rPr>
              <a:t>ftp://</a:t>
            </a:r>
            <a:r>
              <a:rPr lang="fr-FR" sz="2800" dirty="0" smtClean="0">
                <a:hlinkClick r:id="rId4"/>
              </a:rPr>
              <a:t>machine1.autresite.com/images/oiseau.jpg</a:t>
            </a:r>
            <a:endParaRPr lang="fr-FR" sz="2800" dirty="0" smtClean="0"/>
          </a:p>
          <a:p>
            <a:pPr lvl="1"/>
            <a:r>
              <a:rPr lang="fr-FR" sz="2000" dirty="0" smtClean="0"/>
              <a:t>Ressource : « oiseau.jpg »</a:t>
            </a:r>
          </a:p>
          <a:p>
            <a:pPr lvl="1"/>
            <a:r>
              <a:rPr lang="fr-FR" sz="2000" dirty="0" smtClean="0"/>
              <a:t>Dans le dossier : « /images/ »</a:t>
            </a:r>
          </a:p>
          <a:p>
            <a:pPr lvl="1"/>
            <a:r>
              <a:rPr lang="fr-FR" sz="2000" dirty="0" smtClean="0"/>
              <a:t>Sur la machine « machine1.autresite.com » accessible en « ftp:// »</a:t>
            </a:r>
            <a:endParaRPr lang="fr-FR" sz="2000" dirty="0"/>
          </a:p>
          <a:p>
            <a:endParaRPr lang="fr-FR" dirty="0" smtClean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URI/URL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225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URI/URL</a:t>
            </a:r>
            <a:endParaRPr lang="fr-FR" dirty="0"/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4" name="Ellipse 3"/>
          <p:cNvSpPr/>
          <p:nvPr/>
        </p:nvSpPr>
        <p:spPr>
          <a:xfrm>
            <a:off x="-108520" y="2564904"/>
            <a:ext cx="223224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827584" y="1484784"/>
            <a:ext cx="259228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12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Chaque machine sur internet est identifiée par son IP</a:t>
            </a:r>
          </a:p>
          <a:p>
            <a:endParaRPr lang="fr-FR" sz="2800" dirty="0"/>
          </a:p>
          <a:p>
            <a:r>
              <a:rPr lang="fr-FR" sz="2800" dirty="0" smtClean="0"/>
              <a:t>Exemple IPV4 :   8.8.8.8   ou   127.0.0.1</a:t>
            </a:r>
          </a:p>
          <a:p>
            <a:r>
              <a:rPr lang="fr-FR" sz="2800" dirty="0" smtClean="0"/>
              <a:t>Exemple IPV6 : 2001:0db8:85a3:0000:0000:8a2e:0370:7334</a:t>
            </a:r>
          </a:p>
          <a:p>
            <a:endParaRPr lang="fr-FR" sz="2800" dirty="0"/>
          </a:p>
          <a:p>
            <a:r>
              <a:rPr lang="fr-FR" sz="2800" dirty="0" smtClean="0"/>
              <a:t>Pas très pratique pour visiter des sites web…</a:t>
            </a:r>
            <a:br>
              <a:rPr lang="fr-FR" sz="2800" dirty="0" smtClean="0"/>
            </a:br>
            <a:r>
              <a:rPr lang="fr-FR" sz="2800" dirty="0" smtClean="0"/>
              <a:t>…mais parfait pour rendre unique une machine</a:t>
            </a:r>
            <a:endParaRPr lang="fr-FR" sz="2800" dirty="0"/>
          </a:p>
          <a:p>
            <a:endParaRPr lang="fr-FR" sz="2800" dirty="0" smtClean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978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DNS : Domain Name System</a:t>
            </a:r>
            <a:endParaRPr lang="fr-FR" sz="2800" dirty="0"/>
          </a:p>
          <a:p>
            <a:r>
              <a:rPr lang="fr-FR" sz="2800" dirty="0" smtClean="0"/>
              <a:t>Gère les « noms de domaine » (exemple : </a:t>
            </a:r>
            <a:r>
              <a:rPr lang="fr-FR" sz="2800" i="1" dirty="0" smtClean="0"/>
              <a:t>univ-paris1.fr )</a:t>
            </a:r>
          </a:p>
          <a:p>
            <a:endParaRPr lang="fr-FR" sz="2800" dirty="0" smtClean="0"/>
          </a:p>
          <a:p>
            <a:r>
              <a:rPr lang="fr-FR" sz="2800" dirty="0" smtClean="0"/>
              <a:t>Permet de lier un nom de domaine à une ou des IP</a:t>
            </a:r>
          </a:p>
          <a:p>
            <a:r>
              <a:rPr lang="fr-FR" sz="2800" dirty="0" smtClean="0"/>
              <a:t>Permet de gérer des « sous-domaines »</a:t>
            </a:r>
            <a:endParaRPr lang="fr-FR" sz="2800" dirty="0"/>
          </a:p>
          <a:p>
            <a:endParaRPr lang="fr-FR" sz="2800" dirty="0" smtClean="0"/>
          </a:p>
          <a:p>
            <a:r>
              <a:rPr lang="fr-FR" sz="2800" dirty="0" smtClean="0"/>
              <a:t>Exemple :         univ-paris1.fr</a:t>
            </a:r>
            <a:r>
              <a:rPr lang="fr-FR" sz="2800" dirty="0"/>
              <a:t/>
            </a:r>
            <a:br>
              <a:rPr lang="fr-FR" sz="2800" dirty="0"/>
            </a:br>
            <a:r>
              <a:rPr lang="fr-FR" sz="2800" dirty="0" smtClean="0"/>
              <a:t>www.univ-paris1.fr          ent.univ-paris1.fr</a:t>
            </a:r>
          </a:p>
          <a:p>
            <a:endParaRPr lang="fr-FR" sz="2800" dirty="0"/>
          </a:p>
          <a:p>
            <a:r>
              <a:rPr lang="fr-FR" sz="2800" dirty="0" smtClean="0"/>
              <a:t>« www » et « </a:t>
            </a:r>
            <a:r>
              <a:rPr lang="fr-FR" sz="2800" dirty="0" err="1" smtClean="0"/>
              <a:t>ent</a:t>
            </a:r>
            <a:r>
              <a:rPr lang="fr-FR" sz="2800" dirty="0" smtClean="0"/>
              <a:t> » sont des sous-domaines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320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pic>
        <p:nvPicPr>
          <p:cNvPr id="24" name="Espace réservé du contenu 2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094" y="1570171"/>
            <a:ext cx="9161094" cy="4883165"/>
          </a:xfrm>
        </p:spPr>
      </p:pic>
      <p:sp>
        <p:nvSpPr>
          <p:cNvPr id="2" name="Ellipse 1"/>
          <p:cNvSpPr/>
          <p:nvPr/>
        </p:nvSpPr>
        <p:spPr>
          <a:xfrm>
            <a:off x="-252536" y="1412776"/>
            <a:ext cx="4104456" cy="115212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-36512" y="2852936"/>
            <a:ext cx="2592288" cy="576064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720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Client envoie une requête avec la ressource visée</a:t>
            </a:r>
            <a:endParaRPr lang="fr-FR" sz="2800" dirty="0"/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Apache lit la requête, et cherche le fichier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800" dirty="0" smtClean="0"/>
              <a:t>Apache répond à la requête en envoyant le fichier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5724128" y="5651956"/>
            <a:ext cx="1152128" cy="657364"/>
            <a:chOff x="3779912" y="4149080"/>
            <a:chExt cx="1152128" cy="657364"/>
          </a:xfrm>
        </p:grpSpPr>
        <p:pic>
          <p:nvPicPr>
            <p:cNvPr id="15" name="Image 14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16" name="ZoneTexte 15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923928" y="364676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 page.htm</a:t>
            </a:r>
            <a:br>
              <a:rPr lang="fr-FR" dirty="0" smtClean="0"/>
            </a:br>
            <a:r>
              <a:rPr lang="fr-FR" dirty="0" smtClean="0"/>
              <a:t>HOST chez.moi.fr</a:t>
            </a:r>
            <a:endParaRPr lang="fr-FR" dirty="0"/>
          </a:p>
        </p:txBody>
      </p:sp>
      <p:grpSp>
        <p:nvGrpSpPr>
          <p:cNvPr id="23" name="Groupe 22"/>
          <p:cNvGrpSpPr/>
          <p:nvPr/>
        </p:nvGrpSpPr>
        <p:grpSpPr>
          <a:xfrm>
            <a:off x="7513781" y="3284984"/>
            <a:ext cx="1162675" cy="1512168"/>
            <a:chOff x="7225749" y="3140968"/>
            <a:chExt cx="1162675" cy="1512168"/>
          </a:xfrm>
        </p:grpSpPr>
        <p:sp>
          <p:nvSpPr>
            <p:cNvPr id="19" name="Rectangle 1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3825044"/>
            <a:ext cx="874668" cy="566772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292080" y="3140968"/>
            <a:ext cx="18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</a:p>
          <a:p>
            <a:pPr algn="ctr"/>
            <a:r>
              <a:rPr lang="fr-FR" dirty="0" smtClean="0"/>
              <a:t>HOST chez.moi.fr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6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e 30"/>
          <p:cNvGrpSpPr/>
          <p:nvPr/>
        </p:nvGrpSpPr>
        <p:grpSpPr>
          <a:xfrm>
            <a:off x="3275856" y="4725144"/>
            <a:ext cx="1162675" cy="1512168"/>
            <a:chOff x="7225749" y="3140968"/>
            <a:chExt cx="1162675" cy="1512168"/>
          </a:xfrm>
        </p:grpSpPr>
        <p:sp>
          <p:nvSpPr>
            <p:cNvPr id="32" name="Rectangle 31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Coucou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sp>
        <p:nvSpPr>
          <p:cNvPr id="34" name="ZoneTexte 33"/>
          <p:cNvSpPr txBox="1"/>
          <p:nvPr/>
        </p:nvSpPr>
        <p:spPr>
          <a:xfrm>
            <a:off x="1547664" y="413978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Coucou</a:t>
            </a:r>
            <a:endParaRPr lang="fr-FR" dirty="0"/>
          </a:p>
        </p:txBody>
      </p:sp>
      <p:grpSp>
        <p:nvGrpSpPr>
          <p:cNvPr id="28" name="Groupe 27"/>
          <p:cNvGrpSpPr/>
          <p:nvPr/>
        </p:nvGrpSpPr>
        <p:grpSpPr>
          <a:xfrm>
            <a:off x="7524328" y="5013176"/>
            <a:ext cx="1162675" cy="1512168"/>
            <a:chOff x="7225749" y="3140968"/>
            <a:chExt cx="1162675" cy="1512168"/>
          </a:xfrm>
        </p:grpSpPr>
        <p:sp>
          <p:nvSpPr>
            <p:cNvPr id="29" name="Rectangle 28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err="1" smtClean="0">
                  <a:solidFill>
                    <a:schemeClr val="tx1"/>
                  </a:solidFill>
                </a:rPr>
                <a:t>Pouet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cxnSp>
        <p:nvCxnSpPr>
          <p:cNvPr id="35" name="Connecteur droit avec flèche 34"/>
          <p:cNvCxnSpPr>
            <a:stCxn id="13" idx="3"/>
            <a:endCxn id="29" idx="1"/>
          </p:cNvCxnSpPr>
          <p:nvPr/>
        </p:nvCxnSpPr>
        <p:spPr>
          <a:xfrm>
            <a:off x="6783129" y="4391816"/>
            <a:ext cx="885215" cy="1161420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/>
          <p:cNvGrpSpPr/>
          <p:nvPr/>
        </p:nvGrpSpPr>
        <p:grpSpPr>
          <a:xfrm>
            <a:off x="4427984" y="4733528"/>
            <a:ext cx="1162675" cy="1512168"/>
            <a:chOff x="7225749" y="3140968"/>
            <a:chExt cx="1162675" cy="1512168"/>
          </a:xfrm>
        </p:grpSpPr>
        <p:sp>
          <p:nvSpPr>
            <p:cNvPr id="37" name="Rectangle 36"/>
            <p:cNvSpPr/>
            <p:nvPr/>
          </p:nvSpPr>
          <p:spPr>
            <a:xfrm>
              <a:off x="7369765" y="3140968"/>
              <a:ext cx="874643" cy="10801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err="1" smtClean="0">
                  <a:solidFill>
                    <a:schemeClr val="tx1"/>
                  </a:solidFill>
                </a:rPr>
                <a:t>Pouet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7225749" y="4283804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page.htm</a:t>
              </a:r>
              <a:endParaRPr lang="fr-FR" dirty="0"/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2555776" y="364502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 page.htm</a:t>
            </a:r>
            <a:br>
              <a:rPr lang="fr-FR" dirty="0" smtClean="0"/>
            </a:br>
            <a:r>
              <a:rPr lang="fr-FR" dirty="0" smtClean="0"/>
              <a:t>HOST mio.es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5292080" y="3142709"/>
            <a:ext cx="18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page.htm</a:t>
            </a:r>
          </a:p>
          <a:p>
            <a:pPr algn="ctr"/>
            <a:r>
              <a:rPr lang="fr-FR" dirty="0" smtClean="0"/>
              <a:t>HOST mio.es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1619672" y="413978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Pouet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330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26" grpId="1"/>
      <p:bldP spid="34" grpId="0"/>
      <p:bldP spid="34" grpId="1"/>
      <p:bldP spid="39" grpId="0"/>
      <p:bldP spid="39" grpId="1"/>
      <p:bldP spid="40" grpId="0"/>
      <p:bldP spid="40" grpId="1"/>
      <p:bldP spid="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DNS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smtClean="0"/>
              <a:t>Plusieurs noms de domaine peuvent renvoyer vers la même IP</a:t>
            </a:r>
          </a:p>
          <a:p>
            <a:endParaRPr lang="fr-FR" sz="2800" dirty="0"/>
          </a:p>
          <a:p>
            <a:r>
              <a:rPr lang="fr-FR" sz="2800" dirty="0" smtClean="0"/>
              <a:t>Le serveur web peut donc afficher des sites différents selon l’hôte demandé dans la requête</a:t>
            </a:r>
          </a:p>
          <a:p>
            <a:pPr lvl="1"/>
            <a:r>
              <a:rPr lang="fr-FR" sz="2400" dirty="0" smtClean="0"/>
              <a:t>Chez Apache, on appelle cela des « </a:t>
            </a:r>
            <a:r>
              <a:rPr lang="fr-FR" sz="2400" dirty="0" err="1" smtClean="0"/>
              <a:t>virtual</a:t>
            </a:r>
            <a:r>
              <a:rPr lang="fr-FR" sz="2400" dirty="0" smtClean="0"/>
              <a:t> hosts » (</a:t>
            </a:r>
            <a:r>
              <a:rPr lang="fr-FR" sz="2400" dirty="0" err="1" smtClean="0"/>
              <a:t>vhosts</a:t>
            </a:r>
            <a:r>
              <a:rPr lang="fr-FR" sz="2400" dirty="0" smtClean="0"/>
              <a:t>)</a:t>
            </a:r>
          </a:p>
          <a:p>
            <a:pPr lvl="1"/>
            <a:r>
              <a:rPr lang="fr-FR" sz="2400" dirty="0" smtClean="0"/>
              <a:t>Pour gérer cela, vous devez avoir accès à la configuration du serveur web. Ce qui n’est pas toujours le cas lorsque vous souscrivez à un service « d’hébergement web ».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Pour avoir un « bon » site, il est utile de lui choisir un nom de domaine pertinent</a:t>
            </a:r>
          </a:p>
          <a:p>
            <a:pPr lvl="1"/>
            <a:r>
              <a:rPr lang="fr-FR" sz="2400" dirty="0" smtClean="0"/>
              <a:t>Les certificats pour mettre du HTTPS </a:t>
            </a:r>
            <a:r>
              <a:rPr lang="fr-FR" sz="2400" smtClean="0"/>
              <a:t>se basant </a:t>
            </a:r>
            <a:r>
              <a:rPr lang="fr-FR" sz="2400" dirty="0" smtClean="0"/>
              <a:t>sur les noms de domaine, et pas sur les IP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452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PHP est une extension à côté de Apache</a:t>
            </a:r>
          </a:p>
          <a:p>
            <a:pPr lvl="1"/>
            <a:r>
              <a:rPr lang="fr-FR" sz="2400" dirty="0" smtClean="0"/>
              <a:t>Apache configuré pour appeler PHP lorsqu’il</a:t>
            </a:r>
            <a:br>
              <a:rPr lang="fr-FR" sz="2400" dirty="0" smtClean="0"/>
            </a:br>
            <a:r>
              <a:rPr lang="fr-FR" sz="2400" dirty="0" smtClean="0"/>
              <a:t>voit passer une requête terminant par « .</a:t>
            </a:r>
            <a:r>
              <a:rPr lang="fr-FR" sz="2400" dirty="0" err="1" smtClean="0"/>
              <a:t>php</a:t>
            </a:r>
            <a:r>
              <a:rPr lang="fr-FR" sz="2400" dirty="0" smtClean="0"/>
              <a:t> »</a:t>
            </a:r>
          </a:p>
          <a:p>
            <a:pPr lvl="1"/>
            <a:r>
              <a:rPr lang="fr-FR" sz="2400" dirty="0" smtClean="0"/>
              <a:t>PHP traite le fichier en question, et produit</a:t>
            </a:r>
            <a:br>
              <a:rPr lang="fr-FR" sz="2400" dirty="0" smtClean="0"/>
            </a:br>
            <a:r>
              <a:rPr lang="fr-FR" sz="2400" dirty="0" smtClean="0"/>
              <a:t>une réponse renvoyée par Apache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PHP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47864" y="3933056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 </a:t>
            </a:r>
            <a:r>
              <a:rPr lang="fr-FR" dirty="0" err="1" smtClean="0"/>
              <a:t>page.php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7585789" y="1916832"/>
            <a:ext cx="1162675" cy="1872208"/>
            <a:chOff x="7585789" y="2924944"/>
            <a:chExt cx="1162675" cy="1872208"/>
          </a:xfrm>
        </p:grpSpPr>
        <p:sp>
          <p:nvSpPr>
            <p:cNvPr id="19" name="Rectangle 18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&lt;?</a:t>
              </a:r>
              <a:r>
                <a:rPr lang="fr-FR" sz="1600" dirty="0" err="1" smtClean="0">
                  <a:solidFill>
                    <a:schemeClr val="tx1"/>
                  </a:solidFill>
                </a:rPr>
                <a:t>php</a:t>
              </a:r>
              <a:endParaRPr lang="fr-FR" sz="1600" dirty="0" smtClean="0">
                <a:solidFill>
                  <a:schemeClr val="tx1"/>
                </a:solidFill>
              </a:endParaRPr>
            </a:p>
            <a:p>
              <a:r>
                <a:rPr lang="fr-FR" sz="1600" dirty="0" err="1" smtClean="0">
                  <a:solidFill>
                    <a:schemeClr val="tx1"/>
                  </a:solidFill>
                </a:rPr>
                <a:t>echo</a:t>
              </a:r>
              <a:r>
                <a:rPr lang="fr-FR" sz="1600" dirty="0" smtClean="0">
                  <a:solidFill>
                    <a:schemeClr val="tx1"/>
                  </a:solidFill>
                </a:rPr>
                <a:t> </a:t>
              </a:r>
              <a:r>
                <a:rPr lang="fr-FR" sz="1600" dirty="0">
                  <a:solidFill>
                    <a:schemeClr val="tx1"/>
                  </a:solidFill>
                </a:rPr>
                <a:t>"</a:t>
              </a:r>
              <a:r>
                <a:rPr lang="fr-FR" sz="1600" dirty="0" smtClean="0">
                  <a:solidFill>
                    <a:schemeClr val="tx1"/>
                  </a:solidFill>
                </a:rPr>
                <a:t>B";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?&gt;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page.php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2606052"/>
            <a:ext cx="874668" cy="17857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</a:t>
            </a:r>
            <a:r>
              <a:rPr lang="fr-FR" dirty="0" err="1" smtClean="0"/>
              <a:t>page.php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475656" y="4139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30" name="Image 29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pic>
        <p:nvPicPr>
          <p:cNvPr id="32" name="Image 31" descr="php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828" y="5572844"/>
            <a:ext cx="664468" cy="664468"/>
          </a:xfrm>
          <a:prstGeom prst="rect">
            <a:avLst/>
          </a:prstGeom>
        </p:spPr>
      </p:pic>
      <p:pic>
        <p:nvPicPr>
          <p:cNvPr id="33" name="Image 32" descr="php-logo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4892" y="3861048"/>
            <a:ext cx="664468" cy="664468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7596336" y="4725144"/>
            <a:ext cx="1162675" cy="1872208"/>
            <a:chOff x="7585789" y="2924944"/>
            <a:chExt cx="1162675" cy="1872208"/>
          </a:xfrm>
        </p:grpSpPr>
        <p:sp>
          <p:nvSpPr>
            <p:cNvPr id="36" name="Rectangle 35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page.php</a:t>
              </a:r>
              <a:endParaRPr lang="fr-FR" dirty="0"/>
            </a:p>
          </p:txBody>
        </p:sp>
      </p:grpSp>
      <p:cxnSp>
        <p:nvCxnSpPr>
          <p:cNvPr id="38" name="Connecteur droit avec flèche 37"/>
          <p:cNvCxnSpPr>
            <a:stCxn id="36" idx="1"/>
            <a:endCxn id="13" idx="3"/>
          </p:cNvCxnSpPr>
          <p:nvPr/>
        </p:nvCxnSpPr>
        <p:spPr>
          <a:xfrm flipH="1" flipV="1">
            <a:off x="6783129" y="4391816"/>
            <a:ext cx="885215" cy="10225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3559925" y="4666497"/>
            <a:ext cx="1162675" cy="1872208"/>
            <a:chOff x="7585789" y="2924944"/>
            <a:chExt cx="1162675" cy="1872208"/>
          </a:xfrm>
        </p:grpSpPr>
        <p:sp>
          <p:nvSpPr>
            <p:cNvPr id="41" name="Rectangle 40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585789" y="4375058"/>
              <a:ext cx="1162675" cy="422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page.php</a:t>
              </a:r>
              <a:endParaRPr lang="fr-FR" dirty="0"/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29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26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générale d’un site web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728995" y="1844824"/>
            <a:ext cx="5651317" cy="3024336"/>
            <a:chOff x="539552" y="3212976"/>
            <a:chExt cx="5651317" cy="3024336"/>
          </a:xfrm>
        </p:grpSpPr>
        <p:pic>
          <p:nvPicPr>
            <p:cNvPr id="6" name="Image 5" descr="comput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221088"/>
              <a:ext cx="1080120" cy="1080120"/>
            </a:xfrm>
            <a:prstGeom prst="rect">
              <a:avLst/>
            </a:prstGeom>
          </p:spPr>
        </p:pic>
        <p:pic>
          <p:nvPicPr>
            <p:cNvPr id="7" name="Image 6" descr="databas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212976"/>
              <a:ext cx="1042805" cy="1042805"/>
            </a:xfrm>
            <a:prstGeom prst="rect">
              <a:avLst/>
            </a:prstGeom>
          </p:spPr>
        </p:pic>
        <p:pic>
          <p:nvPicPr>
            <p:cNvPr id="9" name="Image 8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4221088"/>
              <a:ext cx="1021686" cy="1080120"/>
            </a:xfrm>
            <a:prstGeom prst="rect">
              <a:avLst/>
            </a:prstGeom>
          </p:spPr>
        </p:pic>
        <p:cxnSp>
          <p:nvCxnSpPr>
            <p:cNvPr id="11" name="Connecteur droit avec flèche 10"/>
            <p:cNvCxnSpPr>
              <a:stCxn id="6" idx="3"/>
              <a:endCxn id="9" idx="1"/>
            </p:cNvCxnSpPr>
            <p:nvPr/>
          </p:nvCxnSpPr>
          <p:spPr>
            <a:xfrm>
              <a:off x="1619672" y="4761148"/>
              <a:ext cx="108012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9" idx="3"/>
              <a:endCxn id="7" idx="1"/>
            </p:cNvCxnSpPr>
            <p:nvPr/>
          </p:nvCxnSpPr>
          <p:spPr>
            <a:xfrm flipV="1">
              <a:off x="3721478" y="3734379"/>
              <a:ext cx="1426586" cy="10267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 19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5157192"/>
              <a:ext cx="1021686" cy="1080120"/>
            </a:xfrm>
            <a:prstGeom prst="rect">
              <a:avLst/>
            </a:prstGeom>
          </p:spPr>
        </p:pic>
        <p:cxnSp>
          <p:nvCxnSpPr>
            <p:cNvPr id="22" name="Connecteur droit avec flèche 21"/>
            <p:cNvCxnSpPr>
              <a:stCxn id="9" idx="3"/>
              <a:endCxn id="20" idx="1"/>
            </p:cNvCxnSpPr>
            <p:nvPr/>
          </p:nvCxnSpPr>
          <p:spPr>
            <a:xfrm>
              <a:off x="3721478" y="4761148"/>
              <a:ext cx="1426586" cy="9361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ccolade ouvrante 4"/>
          <p:cNvSpPr/>
          <p:nvPr/>
        </p:nvSpPr>
        <p:spPr>
          <a:xfrm rot="16200000">
            <a:off x="2951820" y="4247800"/>
            <a:ext cx="432048" cy="3096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19672" y="4077072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  <a:p>
            <a:pPr algn="ctr"/>
            <a:r>
              <a:rPr lang="fr-FR" dirty="0" smtClean="0"/>
              <a:t>(utilisateur)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563888" y="4077072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  <a:p>
            <a:pPr algn="ctr"/>
            <a:r>
              <a:rPr lang="fr-FR" dirty="0" smtClean="0"/>
              <a:t>(site visible)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96136" y="2998693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</a:p>
          <a:p>
            <a:pPr algn="ctr"/>
            <a:r>
              <a:rPr lang="fr-FR" dirty="0" smtClean="0"/>
              <a:t>(information brute)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549047" y="6146720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Office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6156176" y="4211796"/>
            <a:ext cx="432048" cy="31683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5713581" y="6156012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5724128" y="4942909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d’Application</a:t>
            </a:r>
            <a:br>
              <a:rPr lang="fr-FR" dirty="0" smtClean="0"/>
            </a:br>
            <a:r>
              <a:rPr lang="fr-FR" dirty="0" smtClean="0"/>
              <a:t>(traitements internes)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8598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8" grpId="0" animBg="1"/>
      <p:bldP spid="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CGI : Common Gateway Interface</a:t>
            </a:r>
          </a:p>
          <a:p>
            <a:pPr lvl="1"/>
            <a:r>
              <a:rPr lang="fr-FR" sz="2000" dirty="0" smtClean="0"/>
              <a:t>Des outils autres que PHP peuvent être appelés par les</a:t>
            </a:r>
            <a:br>
              <a:rPr lang="fr-FR" sz="2000" dirty="0" smtClean="0"/>
            </a:br>
            <a:r>
              <a:rPr lang="fr-FR" sz="2000" dirty="0" smtClean="0"/>
              <a:t>serveurs web</a:t>
            </a:r>
          </a:p>
          <a:p>
            <a:pPr lvl="1"/>
            <a:r>
              <a:rPr lang="fr-FR" sz="2000" dirty="0" smtClean="0"/>
              <a:t>CGI est un standard pour envoyer les requêtes aux</a:t>
            </a:r>
            <a:br>
              <a:rPr lang="fr-FR" sz="2000" dirty="0" smtClean="0"/>
            </a:br>
            <a:r>
              <a:rPr lang="fr-FR" sz="2000" dirty="0" smtClean="0"/>
              <a:t>autres outils, et lire leurs réponses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&amp; CGI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63" y="3851756"/>
            <a:ext cx="1080120" cy="1080120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331640" y="50758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5364088" y="5075892"/>
            <a:ext cx="1861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899592" y="5507940"/>
            <a:ext cx="2259632" cy="747464"/>
            <a:chOff x="1259632" y="3933056"/>
            <a:chExt cx="2259632" cy="747464"/>
          </a:xfrm>
        </p:grpSpPr>
        <p:pic>
          <p:nvPicPr>
            <p:cNvPr id="10" name="Image 9" descr="firefox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3933056"/>
              <a:ext cx="720080" cy="720080"/>
            </a:xfrm>
            <a:prstGeom prst="rect">
              <a:avLst/>
            </a:prstGeom>
          </p:spPr>
        </p:pic>
        <p:pic>
          <p:nvPicPr>
            <p:cNvPr id="11" name="Image 10" descr="edge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3933056"/>
              <a:ext cx="720080" cy="720080"/>
            </a:xfrm>
            <a:prstGeom prst="rect">
              <a:avLst/>
            </a:prstGeom>
          </p:spPr>
        </p:pic>
        <p:pic>
          <p:nvPicPr>
            <p:cNvPr id="12" name="Image 11" descr="chrome.png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3933056"/>
              <a:ext cx="747464" cy="747464"/>
            </a:xfrm>
            <a:prstGeom prst="rect">
              <a:avLst/>
            </a:prstGeom>
          </p:spPr>
        </p:pic>
      </p:grpSp>
      <p:pic>
        <p:nvPicPr>
          <p:cNvPr id="13" name="Image 12" descr="server1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443" y="3851756"/>
            <a:ext cx="1021686" cy="1080120"/>
          </a:xfrm>
          <a:prstGeom prst="rect">
            <a:avLst/>
          </a:prstGeom>
        </p:spPr>
      </p:pic>
      <p:cxnSp>
        <p:nvCxnSpPr>
          <p:cNvPr id="7" name="Connecteur droit avec flèche 6"/>
          <p:cNvCxnSpPr>
            <a:stCxn id="6" idx="3"/>
            <a:endCxn id="13" idx="1"/>
          </p:cNvCxnSpPr>
          <p:nvPr/>
        </p:nvCxnSpPr>
        <p:spPr>
          <a:xfrm>
            <a:off x="2521083" y="4391816"/>
            <a:ext cx="324036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3347864" y="3933056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GET </a:t>
            </a:r>
            <a:r>
              <a:rPr lang="fr-FR" dirty="0" err="1" smtClean="0"/>
              <a:t>page.xyz</a:t>
            </a:r>
            <a:endParaRPr lang="fr-FR" dirty="0"/>
          </a:p>
        </p:txBody>
      </p:sp>
      <p:grpSp>
        <p:nvGrpSpPr>
          <p:cNvPr id="24" name="Groupe 23"/>
          <p:cNvGrpSpPr/>
          <p:nvPr/>
        </p:nvGrpSpPr>
        <p:grpSpPr>
          <a:xfrm>
            <a:off x="7585789" y="1916832"/>
            <a:ext cx="1162675" cy="1819446"/>
            <a:chOff x="7585789" y="2924944"/>
            <a:chExt cx="1162675" cy="1819446"/>
          </a:xfrm>
        </p:grpSpPr>
        <p:sp>
          <p:nvSpPr>
            <p:cNvPr id="19" name="Rectangle 18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mr-IN" sz="1600" dirty="0" smtClean="0">
                  <a:solidFill>
                    <a:schemeClr val="tx1"/>
                  </a:solidFill>
                </a:rPr>
                <a:t>…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ZoneTexte 19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page.xyz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>
            <a:stCxn id="13" idx="3"/>
            <a:endCxn id="19" idx="1"/>
          </p:cNvCxnSpPr>
          <p:nvPr/>
        </p:nvCxnSpPr>
        <p:spPr>
          <a:xfrm flipV="1">
            <a:off x="6783129" y="2606052"/>
            <a:ext cx="874668" cy="1785764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5508104" y="3429000"/>
            <a:ext cx="157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GET </a:t>
            </a:r>
            <a:r>
              <a:rPr lang="fr-FR" dirty="0" err="1" smtClean="0"/>
              <a:t>page.xyz</a:t>
            </a:r>
            <a:endParaRPr lang="fr-FR" dirty="0"/>
          </a:p>
        </p:txBody>
      </p:sp>
      <p:cxnSp>
        <p:nvCxnSpPr>
          <p:cNvPr id="27" name="Connecteur droit avec flèche 26"/>
          <p:cNvCxnSpPr/>
          <p:nvPr/>
        </p:nvCxnSpPr>
        <p:spPr>
          <a:xfrm flipH="1">
            <a:off x="2521083" y="4581128"/>
            <a:ext cx="3203049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475656" y="4139788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Hello</a:t>
            </a:r>
            <a:endParaRPr lang="fr-FR" dirty="0"/>
          </a:p>
        </p:txBody>
      </p:sp>
      <p:grpSp>
        <p:nvGrpSpPr>
          <p:cNvPr id="29" name="Groupe 28"/>
          <p:cNvGrpSpPr/>
          <p:nvPr/>
        </p:nvGrpSpPr>
        <p:grpSpPr>
          <a:xfrm>
            <a:off x="5220072" y="5651956"/>
            <a:ext cx="1152128" cy="657364"/>
            <a:chOff x="3779912" y="4149080"/>
            <a:chExt cx="1152128" cy="657364"/>
          </a:xfrm>
        </p:grpSpPr>
        <p:pic>
          <p:nvPicPr>
            <p:cNvPr id="30" name="Image 29" descr="apache 2016.png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1" name="ZoneTexte 30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grpSp>
        <p:nvGrpSpPr>
          <p:cNvPr id="35" name="Groupe 34"/>
          <p:cNvGrpSpPr/>
          <p:nvPr/>
        </p:nvGrpSpPr>
        <p:grpSpPr>
          <a:xfrm>
            <a:off x="7596336" y="4725144"/>
            <a:ext cx="1162675" cy="1819446"/>
            <a:chOff x="7585789" y="2924944"/>
            <a:chExt cx="1162675" cy="1819446"/>
          </a:xfrm>
        </p:grpSpPr>
        <p:sp>
          <p:nvSpPr>
            <p:cNvPr id="36" name="Rectangle 35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Hello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37" name="ZoneTexte 36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page.xyz</a:t>
              </a:r>
              <a:endParaRPr lang="fr-FR" dirty="0"/>
            </a:p>
          </p:txBody>
        </p:sp>
      </p:grpSp>
      <p:cxnSp>
        <p:nvCxnSpPr>
          <p:cNvPr id="38" name="Connecteur droit avec flèche 37"/>
          <p:cNvCxnSpPr>
            <a:stCxn id="36" idx="1"/>
            <a:endCxn id="13" idx="3"/>
          </p:cNvCxnSpPr>
          <p:nvPr/>
        </p:nvCxnSpPr>
        <p:spPr>
          <a:xfrm flipH="1" flipV="1">
            <a:off x="6783129" y="4391816"/>
            <a:ext cx="885215" cy="1022548"/>
          </a:xfrm>
          <a:prstGeom prst="straightConnector1">
            <a:avLst/>
          </a:prstGeom>
          <a:ln w="28575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e 39"/>
          <p:cNvGrpSpPr/>
          <p:nvPr/>
        </p:nvGrpSpPr>
        <p:grpSpPr>
          <a:xfrm>
            <a:off x="3559925" y="4666497"/>
            <a:ext cx="1162675" cy="1819446"/>
            <a:chOff x="7585789" y="2924944"/>
            <a:chExt cx="1162675" cy="1819446"/>
          </a:xfrm>
        </p:grpSpPr>
        <p:sp>
          <p:nvSpPr>
            <p:cNvPr id="41" name="Rectangle 40"/>
            <p:cNvSpPr/>
            <p:nvPr/>
          </p:nvSpPr>
          <p:spPr>
            <a:xfrm>
              <a:off x="7657797" y="2924944"/>
              <a:ext cx="1018659" cy="1378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sz="1600" dirty="0" smtClean="0">
                  <a:solidFill>
                    <a:schemeClr val="tx1"/>
                  </a:solidFill>
                </a:rPr>
                <a:t>&lt;html&gt;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B</a:t>
              </a:r>
            </a:p>
            <a:p>
              <a:r>
                <a:rPr lang="fr-FR" sz="1600" dirty="0" smtClean="0">
                  <a:solidFill>
                    <a:schemeClr val="tx1"/>
                  </a:solidFill>
                </a:rPr>
                <a:t>&lt;/html&gt;</a:t>
              </a:r>
              <a:endParaRPr lang="fr-FR" sz="1600" dirty="0">
                <a:solidFill>
                  <a:schemeClr val="tx1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7585789" y="4375058"/>
              <a:ext cx="11626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 smtClean="0"/>
                <a:t>page.xyz</a:t>
              </a:r>
              <a:endParaRPr lang="fr-FR" dirty="0"/>
            </a:p>
          </p:txBody>
        </p:sp>
      </p:grpSp>
      <p:sp>
        <p:nvSpPr>
          <p:cNvPr id="3" name="Rectangle à coins arrondis 2"/>
          <p:cNvSpPr/>
          <p:nvPr/>
        </p:nvSpPr>
        <p:spPr>
          <a:xfrm>
            <a:off x="7740352" y="3789040"/>
            <a:ext cx="864096" cy="792088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CGI</a:t>
            </a:r>
            <a:endParaRPr lang="fr-FR" dirty="0"/>
          </a:p>
        </p:txBody>
      </p:sp>
      <p:sp>
        <p:nvSpPr>
          <p:cNvPr id="39" name="Rectangle à coins arrondis 38"/>
          <p:cNvSpPr/>
          <p:nvPr/>
        </p:nvSpPr>
        <p:spPr>
          <a:xfrm>
            <a:off x="6516216" y="5517232"/>
            <a:ext cx="864096" cy="792088"/>
          </a:xfrm>
          <a:prstGeom prst="round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CGI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2977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24744"/>
            <a:ext cx="6400800" cy="2638428"/>
          </a:xfrm>
        </p:spPr>
        <p:txBody>
          <a:bodyPr/>
          <a:lstStyle/>
          <a:p>
            <a:r>
              <a:rPr lang="fr-FR" b="1" u="sng" dirty="0" smtClean="0">
                <a:solidFill>
                  <a:schemeClr val="tx1"/>
                </a:solidFill>
              </a:rPr>
              <a:t>Objectifs du cours :</a:t>
            </a:r>
          </a:p>
          <a:p>
            <a:endParaRPr lang="fr-FR" b="1" u="sng" dirty="0" smtClean="0">
              <a:solidFill>
                <a:schemeClr val="tx1"/>
              </a:solidFill>
            </a:endParaRPr>
          </a:p>
          <a:p>
            <a:r>
              <a:rPr lang="fr-FR" b="1" dirty="0" smtClean="0">
                <a:solidFill>
                  <a:schemeClr val="tx1"/>
                </a:solidFill>
              </a:rPr>
              <a:t>Création d’un site Web dynamique</a:t>
            </a:r>
          </a:p>
          <a:p>
            <a:r>
              <a:rPr lang="fr-FR" b="1" dirty="0" smtClean="0">
                <a:solidFill>
                  <a:schemeClr val="tx1"/>
                </a:solidFill>
              </a:rPr>
              <a:t>PHP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471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chemeClr val="tx2"/>
                </a:solidFill>
              </a:rPr>
              <a:t>PHP</a:t>
            </a:r>
            <a:r>
              <a:rPr lang="fr-FR" sz="2800" dirty="0" smtClean="0">
                <a:solidFill>
                  <a:schemeClr val="tx2"/>
                </a:solidFill>
              </a:rPr>
              <a:t> </a:t>
            </a:r>
            <a:r>
              <a:rPr lang="fr-FR" sz="2800" dirty="0" smtClean="0"/>
              <a:t>est un </a:t>
            </a:r>
            <a:r>
              <a:rPr lang="fr-FR" sz="2800" b="1" dirty="0" smtClean="0"/>
              <a:t>langage de programmation </a:t>
            </a:r>
            <a:r>
              <a:rPr lang="fr-FR" sz="2800" dirty="0" smtClean="0"/>
              <a:t>utilisé pour la construction de </a:t>
            </a:r>
            <a:r>
              <a:rPr lang="fr-FR" sz="2800" b="1" dirty="0" smtClean="0"/>
              <a:t>sites Web dynamiques</a:t>
            </a:r>
          </a:p>
          <a:p>
            <a:pPr lvl="1"/>
            <a:r>
              <a:rPr lang="fr-FR" sz="2400" b="1" dirty="0" smtClean="0">
                <a:solidFill>
                  <a:srgbClr val="1F497D"/>
                </a:solidFill>
              </a:rPr>
              <a:t>Pages PHP </a:t>
            </a:r>
            <a:r>
              <a:rPr lang="fr-FR" sz="2400" dirty="0" smtClean="0"/>
              <a:t>: pages Web qui contiennent de PHP</a:t>
            </a:r>
          </a:p>
          <a:p>
            <a:pPr lvl="2"/>
            <a:r>
              <a:rPr lang="fr-FR" sz="2200" dirty="0" smtClean="0"/>
              <a:t>On va </a:t>
            </a:r>
            <a:r>
              <a:rPr lang="fr-FR" sz="2200" b="1" dirty="0" smtClean="0"/>
              <a:t>mélanger le PHP </a:t>
            </a:r>
            <a:r>
              <a:rPr lang="fr-FR" sz="2200" dirty="0" smtClean="0"/>
              <a:t>au code </a:t>
            </a:r>
            <a:r>
              <a:rPr lang="fr-FR" sz="2200" b="1" dirty="0" smtClean="0"/>
              <a:t>HTML / CSS</a:t>
            </a:r>
          </a:p>
          <a:p>
            <a:pPr lvl="2"/>
            <a:r>
              <a:rPr lang="fr-FR" sz="2200" dirty="0" smtClean="0"/>
              <a:t>Le code </a:t>
            </a:r>
            <a:r>
              <a:rPr lang="fr-FR" sz="2200" b="1" dirty="0" smtClean="0">
                <a:solidFill>
                  <a:srgbClr val="1F497D"/>
                </a:solidFill>
              </a:rPr>
              <a:t>PHP</a:t>
            </a:r>
            <a:r>
              <a:rPr lang="fr-FR" sz="2200" dirty="0" smtClean="0"/>
              <a:t> va être </a:t>
            </a:r>
            <a:r>
              <a:rPr lang="fr-FR" b="1" u="sng" dirty="0" smtClean="0">
                <a:solidFill>
                  <a:srgbClr val="FF0000"/>
                </a:solidFill>
              </a:rPr>
              <a:t>analysé par le serveur</a:t>
            </a:r>
            <a:endParaRPr lang="fr-FR" sz="2200" b="1" u="sng" dirty="0">
              <a:solidFill>
                <a:srgbClr val="FF0000"/>
              </a:solidFill>
            </a:endParaRPr>
          </a:p>
          <a:p>
            <a:pPr lvl="2"/>
            <a:r>
              <a:rPr lang="fr-FR" sz="2200" dirty="0" smtClean="0"/>
              <a:t>Le </a:t>
            </a:r>
            <a:r>
              <a:rPr lang="fr-FR" sz="2200" b="1" dirty="0" smtClean="0">
                <a:solidFill>
                  <a:schemeClr val="tx2"/>
                </a:solidFill>
              </a:rPr>
              <a:t>résultat</a:t>
            </a:r>
            <a:r>
              <a:rPr lang="fr-FR" sz="2200" dirty="0" smtClean="0"/>
              <a:t> va être une </a:t>
            </a:r>
            <a:r>
              <a:rPr lang="fr-FR" sz="2200" b="1" dirty="0" smtClean="0"/>
              <a:t>nouvelle page Web </a:t>
            </a:r>
            <a:r>
              <a:rPr lang="fr-FR" sz="2200" dirty="0" smtClean="0"/>
              <a:t>mise à jour automatiquement par le code PHP </a:t>
            </a:r>
          </a:p>
          <a:p>
            <a:pPr lvl="2"/>
            <a:endParaRPr lang="fr-FR" sz="20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59832" y="4293096"/>
            <a:ext cx="5472608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 smtClean="0"/>
              <a:t>&lt;html&gt; … </a:t>
            </a:r>
          </a:p>
          <a:p>
            <a:r>
              <a:rPr lang="fr-FR" sz="2000" b="1" dirty="0" smtClean="0">
                <a:solidFill>
                  <a:srgbClr val="1F497D"/>
                </a:solidFill>
              </a:rPr>
              <a:t>  &lt;</a:t>
            </a:r>
            <a:r>
              <a:rPr lang="fr-FR" sz="2000" b="1" dirty="0">
                <a:solidFill>
                  <a:srgbClr val="1F497D"/>
                </a:solidFill>
              </a:rPr>
              <a:t>?</a:t>
            </a:r>
            <a:r>
              <a:rPr lang="fr-FR" sz="2000" b="1" dirty="0" err="1">
                <a:solidFill>
                  <a:srgbClr val="1F497D"/>
                </a:solidFill>
              </a:rPr>
              <a:t>php</a:t>
            </a:r>
            <a:endParaRPr lang="fr-FR" sz="2000" b="1" dirty="0">
              <a:solidFill>
                <a:srgbClr val="1F497D"/>
              </a:solidFill>
            </a:endParaRPr>
          </a:p>
          <a:p>
            <a:r>
              <a:rPr lang="fr-FR" sz="2000" dirty="0"/>
              <a:t>   </a:t>
            </a:r>
            <a:r>
              <a:rPr lang="fr-FR" sz="2000" dirty="0" smtClean="0"/>
              <a:t>    </a:t>
            </a:r>
            <a:r>
              <a:rPr lang="fr-FR" sz="2000" b="1" dirty="0" err="1"/>
              <a:t>date_default_timezone_set</a:t>
            </a:r>
            <a:r>
              <a:rPr lang="fr-FR" sz="2000" b="1" dirty="0"/>
              <a:t>("Europe/Paris")</a:t>
            </a:r>
            <a:r>
              <a:rPr lang="fr-FR" sz="2000" b="1" dirty="0" smtClean="0"/>
              <a:t>;</a:t>
            </a:r>
          </a:p>
          <a:p>
            <a:r>
              <a:rPr lang="fr-FR" sz="2000" dirty="0" smtClean="0"/>
              <a:t>       </a:t>
            </a:r>
            <a:r>
              <a:rPr lang="fr-FR" sz="2000" b="1" dirty="0" err="1" smtClean="0"/>
              <a:t>echo</a:t>
            </a:r>
            <a:r>
              <a:rPr lang="fr-FR" sz="2000" dirty="0" smtClean="0"/>
              <a:t> </a:t>
            </a:r>
            <a:r>
              <a:rPr lang="fr-FR" sz="2000" dirty="0"/>
              <a:t>"&lt;p style='font-style: </a:t>
            </a:r>
            <a:r>
              <a:rPr lang="fr-FR" sz="2000" dirty="0" err="1"/>
              <a:t>italic</a:t>
            </a:r>
            <a:r>
              <a:rPr lang="fr-FR" sz="2000" dirty="0"/>
              <a:t>;'&gt; </a:t>
            </a:r>
            <a:r>
              <a:rPr lang="fr-FR" sz="2000" dirty="0" smtClean="0"/>
              <a:t>Paris</a:t>
            </a:r>
            <a:r>
              <a:rPr lang="fr-FR" sz="2000" dirty="0"/>
              <a:t>, le </a:t>
            </a:r>
            <a:r>
              <a:rPr lang="fr-FR" sz="2000" dirty="0" smtClean="0"/>
              <a:t>"</a:t>
            </a:r>
          </a:p>
          <a:p>
            <a:r>
              <a:rPr lang="fr-FR" sz="2000" dirty="0" smtClean="0"/>
              <a:t>	</a:t>
            </a:r>
            <a:r>
              <a:rPr lang="fr-FR" sz="2000" b="1" dirty="0" smtClean="0"/>
              <a:t>.</a:t>
            </a:r>
            <a:r>
              <a:rPr lang="fr-FR" sz="2000" b="1" dirty="0"/>
              <a:t>date('d / m / Y').</a:t>
            </a:r>
            <a:r>
              <a:rPr lang="fr-FR" sz="2000" dirty="0"/>
              <a:t>"&lt;/p&gt;" </a:t>
            </a:r>
            <a:r>
              <a:rPr lang="fr-FR" sz="2000" b="1" dirty="0"/>
              <a:t>;</a:t>
            </a:r>
          </a:p>
          <a:p>
            <a:r>
              <a:rPr lang="fr-FR" sz="2000" b="1" dirty="0">
                <a:solidFill>
                  <a:schemeClr val="tx2"/>
                </a:solidFill>
              </a:rPr>
              <a:t> </a:t>
            </a:r>
            <a:r>
              <a:rPr lang="fr-FR" sz="2000" b="1" dirty="0" smtClean="0">
                <a:solidFill>
                  <a:schemeClr val="tx2"/>
                </a:solidFill>
              </a:rPr>
              <a:t>?&gt;</a:t>
            </a:r>
          </a:p>
          <a:p>
            <a:r>
              <a:rPr lang="fr-FR" sz="2000" dirty="0" smtClean="0"/>
              <a:t>… &lt;/html&gt;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23528" y="4509120"/>
            <a:ext cx="2520280" cy="16619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dirty="0" smtClean="0"/>
              <a:t>Le code PHP est à l’intérieur de la balise </a:t>
            </a:r>
            <a:br>
              <a:rPr lang="fr-FR" dirty="0" smtClean="0"/>
            </a:br>
            <a:r>
              <a:rPr lang="fr-FR" b="1" dirty="0" smtClean="0">
                <a:solidFill>
                  <a:srgbClr val="1F497D"/>
                </a:solidFill>
              </a:rPr>
              <a:t>&lt;?</a:t>
            </a:r>
            <a:r>
              <a:rPr lang="fr-FR" b="1" dirty="0" err="1" smtClean="0">
                <a:solidFill>
                  <a:srgbClr val="1F497D"/>
                </a:solidFill>
              </a:rPr>
              <a:t>php</a:t>
            </a:r>
            <a:r>
              <a:rPr lang="fr-FR" b="1" dirty="0" smtClean="0">
                <a:solidFill>
                  <a:srgbClr val="1F497D"/>
                </a:solidFill>
              </a:rPr>
              <a:t>    …    ?&gt; </a:t>
            </a:r>
            <a:br>
              <a:rPr lang="fr-FR" b="1" dirty="0" smtClean="0">
                <a:solidFill>
                  <a:srgbClr val="1F497D"/>
                </a:solidFill>
              </a:rPr>
            </a:br>
            <a:r>
              <a:rPr lang="fr-FR" dirty="0" smtClean="0"/>
              <a:t>ou </a:t>
            </a:r>
            <a:r>
              <a:rPr lang="fr-FR" dirty="0"/>
              <a:t>entouré </a:t>
            </a:r>
            <a:r>
              <a:rPr lang="fr-FR" dirty="0" smtClean="0"/>
              <a:t>par la </a:t>
            </a:r>
            <a:r>
              <a:rPr lang="fr-FR" dirty="0"/>
              <a:t>balise 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b="1" dirty="0" smtClean="0"/>
              <a:t>&lt;</a:t>
            </a:r>
            <a:r>
              <a:rPr lang="fr-FR" b="1" dirty="0"/>
              <a:t>script </a:t>
            </a:r>
            <a:r>
              <a:rPr lang="fr-FR" b="1" dirty="0" err="1"/>
              <a:t>language</a:t>
            </a:r>
            <a:r>
              <a:rPr lang="fr-FR" b="1" dirty="0"/>
              <a:t>="</a:t>
            </a:r>
            <a:r>
              <a:rPr lang="fr-FR" b="1" dirty="0" err="1"/>
              <a:t>php</a:t>
            </a:r>
            <a:r>
              <a:rPr lang="fr-FR" b="1" dirty="0"/>
              <a:t>"</a:t>
            </a:r>
            <a:r>
              <a:rPr lang="fr-FR" b="1" dirty="0" smtClean="0"/>
              <a:t>&gt; … &lt;/script&gt;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308304" y="4077072"/>
            <a:ext cx="172758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i="1" dirty="0" smtClean="0"/>
              <a:t>coursPHP-1.php</a:t>
            </a:r>
            <a:endParaRPr lang="fr-FR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51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48794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>
                <a:solidFill>
                  <a:schemeClr val="tx2"/>
                </a:solidFill>
              </a:rPr>
              <a:t>PHP</a:t>
            </a:r>
            <a:r>
              <a:rPr lang="fr-FR" dirty="0">
                <a:solidFill>
                  <a:schemeClr val="tx2"/>
                </a:solidFill>
              </a:rPr>
              <a:t> </a:t>
            </a:r>
            <a:r>
              <a:rPr lang="fr-FR" dirty="0" smtClean="0"/>
              <a:t>: </a:t>
            </a:r>
            <a:r>
              <a:rPr lang="fr-FR" dirty="0" err="1" smtClean="0"/>
              <a:t>Php</a:t>
            </a:r>
            <a:r>
              <a:rPr lang="fr-FR" dirty="0" smtClean="0"/>
              <a:t> </a:t>
            </a:r>
            <a:r>
              <a:rPr lang="fr-FR" dirty="0" err="1" smtClean="0"/>
              <a:t>Hypertext</a:t>
            </a:r>
            <a:r>
              <a:rPr lang="fr-FR" dirty="0" smtClean="0"/>
              <a:t> </a:t>
            </a:r>
            <a:r>
              <a:rPr lang="fr-FR" dirty="0" err="1" smtClean="0"/>
              <a:t>Preprocessor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interprété pour créer des sites </a:t>
            </a:r>
            <a:r>
              <a:rPr lang="fr-FR" dirty="0" smtClean="0"/>
              <a:t>dynamiques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de script côté </a:t>
            </a:r>
            <a:r>
              <a:rPr lang="fr-FR" dirty="0" smtClean="0"/>
              <a:t>serveur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Langage faiblement typé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Langage « Embedded HTML </a:t>
            </a:r>
            <a:r>
              <a:rPr lang="fr-FR" dirty="0" smtClean="0"/>
              <a:t>»</a:t>
            </a:r>
            <a:endParaRPr lang="fr-FR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dirty="0"/>
              <a:t>Open source : PHP a permis de créer un grand nombre de sites web célèbres, comme Facebook, Wikipédia, etc.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8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Commandes PHP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Variables</a:t>
            </a:r>
          </a:p>
          <a:p>
            <a:r>
              <a:rPr lang="fr-FR" dirty="0" smtClean="0"/>
              <a:t>Types</a:t>
            </a:r>
          </a:p>
          <a:p>
            <a:r>
              <a:rPr lang="fr-FR" dirty="0" smtClean="0"/>
              <a:t>Opérateurs</a:t>
            </a:r>
          </a:p>
          <a:p>
            <a:r>
              <a:rPr lang="fr-FR" dirty="0" smtClean="0"/>
              <a:t>Fonctions</a:t>
            </a:r>
          </a:p>
          <a:p>
            <a:r>
              <a:rPr lang="fr-FR" dirty="0" err="1" smtClean="0"/>
              <a:t>echo</a:t>
            </a:r>
            <a:r>
              <a:rPr lang="fr-FR" dirty="0" smtClean="0"/>
              <a:t>, </a:t>
            </a:r>
            <a:r>
              <a:rPr lang="fr-FR" dirty="0" err="1" smtClean="0"/>
              <a:t>gettype</a:t>
            </a:r>
            <a:r>
              <a:rPr lang="fr-FR" dirty="0" smtClean="0"/>
              <a:t>, </a:t>
            </a:r>
            <a:r>
              <a:rPr lang="fr-FR" dirty="0" err="1" smtClean="0"/>
              <a:t>unset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527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smtClean="0"/>
              <a:t>Installation </a:t>
            </a:r>
            <a:r>
              <a:rPr lang="fr-FR" sz="4000"/>
              <a:t>et configuration de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0954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Il </a:t>
            </a:r>
            <a:r>
              <a:rPr lang="fr-FR" dirty="0"/>
              <a:t>suffit de télécharger </a:t>
            </a:r>
            <a:r>
              <a:rPr lang="fr-FR" dirty="0" smtClean="0"/>
              <a:t>la suite logicielle :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WAMP </a:t>
            </a:r>
            <a:r>
              <a:rPr lang="fr-FR" dirty="0"/>
              <a:t>: </a:t>
            </a:r>
            <a:r>
              <a:rPr lang="fr-FR" dirty="0">
                <a:hlinkClick r:id="rId2"/>
              </a:rPr>
              <a:t>http://www.wampserver.com/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MAMP 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http://www.mamp.info/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r>
              <a:rPr lang="fr-FR" dirty="0" smtClean="0"/>
              <a:t>XAMPP 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https://www.apachefriends.org/fr/</a:t>
            </a:r>
            <a:r>
              <a:rPr lang="fr-FR" dirty="0"/>
              <a:t> 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Et un éditeur </a:t>
            </a:r>
            <a:r>
              <a:rPr lang="fr-FR" dirty="0"/>
              <a:t>de texte </a:t>
            </a:r>
            <a:r>
              <a:rPr lang="fr-FR" dirty="0" smtClean="0"/>
              <a:t>:</a:t>
            </a:r>
          </a:p>
          <a:p>
            <a:r>
              <a:rPr lang="fr-FR" dirty="0" err="1" smtClean="0"/>
              <a:t>Sublim</a:t>
            </a:r>
            <a:r>
              <a:rPr lang="fr-FR" dirty="0" smtClean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macOs</a:t>
            </a:r>
            <a:r>
              <a:rPr lang="fr-FR" dirty="0" smtClean="0"/>
              <a:t>): </a:t>
            </a:r>
            <a:r>
              <a:rPr lang="fr-FR" dirty="0">
                <a:hlinkClick r:id="rId5"/>
              </a:rPr>
              <a:t>http://www.sublimetext.com/2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/>
              <a:t>Notepad++ </a:t>
            </a:r>
            <a:r>
              <a:rPr lang="fr-FR" dirty="0" smtClean="0"/>
              <a:t>(Windows) : </a:t>
            </a:r>
            <a:r>
              <a:rPr lang="fr-FR" dirty="0">
                <a:hlinkClick r:id="rId6"/>
              </a:rPr>
              <a:t>https://notepad-plus-plus.org/fr</a:t>
            </a:r>
            <a:r>
              <a:rPr lang="fr-FR" dirty="0" smtClean="0">
                <a:hlinkClick r:id="rId6"/>
              </a:rPr>
              <a:t>/</a:t>
            </a:r>
            <a:endParaRPr lang="fr-FR" dirty="0" smtClean="0"/>
          </a:p>
          <a:p>
            <a:r>
              <a:rPr lang="fr-FR" dirty="0" smtClean="0"/>
              <a:t>Autres (Linux/BSD/UNIX) : </a:t>
            </a:r>
            <a:r>
              <a:rPr lang="fr-FR" dirty="0" err="1" smtClean="0"/>
              <a:t>emacs</a:t>
            </a:r>
            <a:r>
              <a:rPr lang="fr-FR" dirty="0" smtClean="0"/>
              <a:t>, </a:t>
            </a:r>
            <a:r>
              <a:rPr lang="fr-FR" dirty="0" err="1" smtClean="0"/>
              <a:t>vim</a:t>
            </a:r>
            <a:r>
              <a:rPr lang="fr-FR" dirty="0" smtClean="0"/>
              <a:t>, nano, </a:t>
            </a:r>
            <a:r>
              <a:rPr lang="fr-FR" dirty="0" err="1" smtClean="0"/>
              <a:t>gedit</a:t>
            </a:r>
            <a:r>
              <a:rPr lang="fr-FR" dirty="0" smtClean="0"/>
              <a:t>, …</a:t>
            </a:r>
          </a:p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94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/>
              <a:t>Introduction au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/>
              <a:t>Syntaxe de base </a:t>
            </a:r>
            <a:r>
              <a:rPr lang="fr-FR" sz="2800" smtClean="0"/>
              <a:t>:</a:t>
            </a:r>
            <a:endParaRPr lang="fr-FR" sz="2800"/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!doctype </a:t>
            </a:r>
            <a:r>
              <a:rPr lang="fr-FR" sz="2400"/>
              <a:t>html&gt;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html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	</a:t>
            </a:r>
            <a:r>
              <a:rPr lang="fr-FR" sz="2400" smtClean="0"/>
              <a:t>&lt;</a:t>
            </a:r>
            <a:r>
              <a:rPr lang="fr-FR" sz="2400" b="1"/>
              <a:t>head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title</a:t>
            </a:r>
            <a:r>
              <a:rPr lang="fr-FR" sz="2400"/>
              <a:t>&gt;</a:t>
            </a:r>
            <a:r>
              <a:rPr lang="fr-FR" sz="2400" b="1"/>
              <a:t>Titre</a:t>
            </a:r>
            <a:r>
              <a:rPr lang="fr-FR" sz="2400"/>
              <a:t>&lt;/</a:t>
            </a:r>
            <a:r>
              <a:rPr lang="fr-FR" sz="2400" b="1"/>
              <a:t>title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 smtClean="0"/>
              <a:t>	&lt;/</a:t>
            </a:r>
            <a:r>
              <a:rPr lang="fr-FR" sz="2400" b="1"/>
              <a:t>head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</a:t>
            </a:r>
            <a:r>
              <a:rPr lang="fr-FR" sz="2400" b="1"/>
              <a:t>body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 smtClean="0"/>
              <a:t>	&lt;?</a:t>
            </a:r>
            <a:r>
              <a:rPr lang="fr-FR" sz="2400" b="1">
                <a:solidFill>
                  <a:schemeClr val="tx2"/>
                </a:solidFill>
              </a:rPr>
              <a:t>php</a:t>
            </a:r>
            <a:r>
              <a:rPr lang="fr-FR" sz="2400"/>
              <a:t> </a:t>
            </a:r>
            <a:r>
              <a:rPr lang="fr-FR" sz="2400" b="1">
                <a:solidFill>
                  <a:srgbClr val="00B050"/>
                </a:solidFill>
              </a:rPr>
              <a:t>echo</a:t>
            </a:r>
            <a:r>
              <a:rPr lang="fr-FR" sz="2400"/>
              <a:t> "</a:t>
            </a:r>
            <a:r>
              <a:rPr lang="fr-FR" sz="2400" b="1">
                <a:solidFill>
                  <a:srgbClr val="FF0000"/>
                </a:solidFill>
              </a:rPr>
              <a:t>Hello World !</a:t>
            </a:r>
            <a:r>
              <a:rPr lang="fr-FR" sz="2400"/>
              <a:t>"</a:t>
            </a:r>
            <a:r>
              <a:rPr lang="fr-FR" sz="2400" b="1">
                <a:solidFill>
                  <a:srgbClr val="00B050"/>
                </a:solidFill>
              </a:rPr>
              <a:t>;</a:t>
            </a:r>
            <a:r>
              <a:rPr lang="fr-FR" sz="2400"/>
              <a:t> ?&gt;</a:t>
            </a:r>
          </a:p>
          <a:p>
            <a:pPr marL="400050" lvl="1" indent="0">
              <a:buNone/>
            </a:pPr>
            <a:r>
              <a:rPr lang="fr-FR" sz="2400"/>
              <a:t>&lt;/</a:t>
            </a:r>
            <a:r>
              <a:rPr lang="fr-FR" sz="2400" b="1"/>
              <a:t>body</a:t>
            </a:r>
            <a:r>
              <a:rPr lang="fr-FR" sz="2400"/>
              <a:t>&gt;</a:t>
            </a:r>
          </a:p>
          <a:p>
            <a:pPr marL="400050" lvl="1" indent="0">
              <a:buNone/>
            </a:pPr>
            <a:r>
              <a:rPr lang="fr-FR" sz="2400"/>
              <a:t>&lt;/</a:t>
            </a:r>
            <a:r>
              <a:rPr lang="fr-FR" sz="2400" b="1"/>
              <a:t>html</a:t>
            </a:r>
            <a:r>
              <a:rPr lang="fr-FR" sz="2400"/>
              <a:t>&gt;</a:t>
            </a:r>
            <a:endParaRPr lang="fr-FR" sz="2400" dirty="0"/>
          </a:p>
        </p:txBody>
      </p:sp>
      <p:sp>
        <p:nvSpPr>
          <p:cNvPr id="4" name="Rectangle 3"/>
          <p:cNvSpPr/>
          <p:nvPr/>
        </p:nvSpPr>
        <p:spPr>
          <a:xfrm>
            <a:off x="3995936" y="1484784"/>
            <a:ext cx="4968552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400" b="1">
                <a:solidFill>
                  <a:schemeClr val="tx1"/>
                </a:solidFill>
              </a:rPr>
              <a:t>&lt;!DOCTYPE HTML PUBLIC "-//W3C//</a:t>
            </a:r>
          </a:p>
          <a:p>
            <a:r>
              <a:rPr lang="fr-FR" sz="2400" b="1">
                <a:solidFill>
                  <a:schemeClr val="tx1"/>
                </a:solidFill>
              </a:rPr>
              <a:t>DTD HTML 4.01//EN" "http://</a:t>
            </a:r>
          </a:p>
          <a:p>
            <a:r>
              <a:rPr lang="fr-FR" sz="2400" b="1">
                <a:solidFill>
                  <a:schemeClr val="tx1"/>
                </a:solidFill>
              </a:rPr>
              <a:t>www.w3.org/TR/html4/strict.dtd"&gt;</a:t>
            </a:r>
          </a:p>
        </p:txBody>
      </p:sp>
      <p:sp>
        <p:nvSpPr>
          <p:cNvPr id="5" name="Flèche droite 4"/>
          <p:cNvSpPr/>
          <p:nvPr/>
        </p:nvSpPr>
        <p:spPr>
          <a:xfrm>
            <a:off x="3131840" y="1916832"/>
            <a:ext cx="720080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Commentaires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b="1" dirty="0"/>
              <a:t>Commentaires </a:t>
            </a:r>
            <a:r>
              <a:rPr lang="fr-FR" b="1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Commentaires </a:t>
            </a:r>
            <a:r>
              <a:rPr lang="fr-FR" dirty="0"/>
              <a:t>hérités du langage C et Perl</a:t>
            </a:r>
          </a:p>
          <a:p>
            <a:pPr marL="0" indent="0">
              <a:buNone/>
            </a:pPr>
            <a:r>
              <a:rPr lang="fr-FR" i="1" dirty="0">
                <a:solidFill>
                  <a:srgbClr val="FF0000"/>
                </a:solidFill>
              </a:rPr>
              <a:t>// Ceci est un commentaire sur une seule ligne</a:t>
            </a:r>
          </a:p>
          <a:p>
            <a:pPr marL="0" indent="0">
              <a:buNone/>
            </a:pPr>
            <a:r>
              <a:rPr lang="fr-FR" b="1" i="1" dirty="0">
                <a:solidFill>
                  <a:srgbClr val="00B050"/>
                </a:solidFill>
              </a:rPr>
              <a:t>/* Ceci est un commentaire </a:t>
            </a:r>
            <a:r>
              <a:rPr lang="fr-FR" b="1" i="1" dirty="0" smtClean="0">
                <a:solidFill>
                  <a:srgbClr val="00B050"/>
                </a:solidFill>
              </a:rPr>
              <a:t>sur </a:t>
            </a:r>
            <a:r>
              <a:rPr lang="fr-FR" b="1" dirty="0" smtClean="0">
                <a:solidFill>
                  <a:srgbClr val="00B050"/>
                </a:solidFill>
              </a:rPr>
              <a:t>plusieurs </a:t>
            </a:r>
            <a:r>
              <a:rPr lang="fr-FR" b="1" dirty="0">
                <a:solidFill>
                  <a:srgbClr val="00B050"/>
                </a:solidFill>
              </a:rPr>
              <a:t>lignes */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Commentaire </a:t>
            </a:r>
            <a:r>
              <a:rPr lang="fr-FR" dirty="0"/>
              <a:t>style </a:t>
            </a:r>
            <a:r>
              <a:rPr lang="fr-FR" dirty="0" err="1"/>
              <a:t>shell</a:t>
            </a: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00B050"/>
                </a:solidFill>
              </a:rPr>
              <a:t># Ceci est un commentaire sur une seule ligne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355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Variables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 b="1" dirty="0" smtClean="0"/>
              <a:t>La notion de </a:t>
            </a:r>
            <a:r>
              <a:rPr lang="fr-FR" b="1" dirty="0" smtClean="0">
                <a:solidFill>
                  <a:srgbClr val="1F497D"/>
                </a:solidFill>
              </a:rPr>
              <a:t>variable</a:t>
            </a:r>
          </a:p>
          <a:p>
            <a:pPr lvl="1"/>
            <a:r>
              <a:rPr lang="fr-FR" dirty="0" smtClean="0"/>
              <a:t>Une variable est </a:t>
            </a:r>
            <a:r>
              <a:rPr lang="fr-FR" b="1" dirty="0" smtClean="0"/>
              <a:t>un conteneur de valeur</a:t>
            </a:r>
          </a:p>
          <a:p>
            <a:pPr lvl="1"/>
            <a:r>
              <a:rPr lang="fr-FR" dirty="0" smtClean="0"/>
              <a:t>On peut lui affecter une valeur, qu’on va utiliser plus tard</a:t>
            </a:r>
          </a:p>
          <a:p>
            <a:pPr marL="457200" lvl="1" indent="0" algn="ctr">
              <a:buNone/>
            </a:pPr>
            <a:r>
              <a:rPr lang="fr-FR" b="1" dirty="0" smtClean="0">
                <a:solidFill>
                  <a:srgbClr val="1F497D"/>
                </a:solidFill>
              </a:rPr>
              <a:t>$</a:t>
            </a:r>
            <a:r>
              <a:rPr lang="fr-FR" dirty="0" smtClean="0"/>
              <a:t>variable    </a:t>
            </a:r>
            <a:r>
              <a:rPr lang="fr-FR" b="1" dirty="0" smtClean="0">
                <a:solidFill>
                  <a:schemeClr val="tx2"/>
                </a:solidFill>
              </a:rPr>
              <a:t>=</a:t>
            </a:r>
            <a:r>
              <a:rPr lang="fr-FR" dirty="0" smtClean="0"/>
              <a:t>    "PHP5" ;</a:t>
            </a:r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ctr">
              <a:buNone/>
            </a:pPr>
            <a:endParaRPr lang="fr-FR" dirty="0" smtClean="0"/>
          </a:p>
          <a:p>
            <a:pPr marL="457200" lvl="1" indent="0" algn="ctr">
              <a:buNone/>
            </a:pPr>
            <a:endParaRPr lang="fr-FR" dirty="0"/>
          </a:p>
          <a:p>
            <a:pPr marL="457200" lvl="1" indent="0" algn="r">
              <a:buNone/>
            </a:pPr>
            <a:r>
              <a:rPr lang="fr-FR" dirty="0" err="1"/>
              <a:t>echo</a:t>
            </a:r>
            <a:r>
              <a:rPr lang="fr-FR" dirty="0"/>
              <a:t> "… </a:t>
            </a:r>
            <a:r>
              <a:rPr lang="fr-FR" b="1" dirty="0">
                <a:solidFill>
                  <a:srgbClr val="1F497D"/>
                </a:solidFill>
              </a:rPr>
              <a:t>$</a:t>
            </a:r>
            <a:r>
              <a:rPr lang="fr-FR" b="1" dirty="0"/>
              <a:t>variable  </a:t>
            </a:r>
            <a:r>
              <a:rPr lang="fr-FR" dirty="0"/>
              <a:t>…" ;</a:t>
            </a:r>
          </a:p>
          <a:p>
            <a:pPr marL="457200" lvl="1" indent="0" algn="ctr">
              <a:buNone/>
            </a:pP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52" y="476672"/>
            <a:ext cx="1265540" cy="1368152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51520" y="3429000"/>
            <a:ext cx="1872207" cy="70788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Le «</a:t>
            </a:r>
            <a:r>
              <a:rPr lang="fr-FR" sz="2000" b="1" dirty="0" smtClean="0"/>
              <a:t> $</a:t>
            </a:r>
            <a:r>
              <a:rPr lang="fr-FR" sz="2000" dirty="0" smtClean="0"/>
              <a:t> » indique une variable </a:t>
            </a:r>
            <a:endParaRPr lang="fr-FR" sz="2000" dirty="0"/>
          </a:p>
        </p:txBody>
      </p:sp>
      <p:sp>
        <p:nvSpPr>
          <p:cNvPr id="10" name="ZoneTexte 9"/>
          <p:cNvSpPr txBox="1"/>
          <p:nvPr/>
        </p:nvSpPr>
        <p:spPr>
          <a:xfrm>
            <a:off x="1115616" y="4293096"/>
            <a:ext cx="3024336" cy="132343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Le </a:t>
            </a:r>
            <a:r>
              <a:rPr lang="fr-FR" sz="2000" b="1" u="sng" dirty="0" smtClean="0"/>
              <a:t>nom de variable </a:t>
            </a:r>
            <a:r>
              <a:rPr lang="fr-FR" sz="2000" dirty="0" smtClean="0"/>
              <a:t>commence toujours par une </a:t>
            </a:r>
            <a:r>
              <a:rPr lang="fr-FR" sz="2000" b="1" dirty="0" smtClean="0"/>
              <a:t>lettre</a:t>
            </a:r>
            <a:r>
              <a:rPr lang="fr-FR" sz="2000" dirty="0" smtClean="0"/>
              <a:t> ou un « _ », </a:t>
            </a:r>
            <a:r>
              <a:rPr lang="fr-FR" sz="2000" b="1" dirty="0" smtClean="0"/>
              <a:t>sans espace</a:t>
            </a:r>
            <a:endParaRPr lang="fr-FR" sz="20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5292080" y="3645024"/>
            <a:ext cx="3168352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Le «</a:t>
            </a:r>
            <a:r>
              <a:rPr lang="fr-FR" sz="2000" b="1" dirty="0" smtClean="0"/>
              <a:t> = </a:t>
            </a:r>
            <a:r>
              <a:rPr lang="fr-FR" sz="2000" dirty="0" smtClean="0"/>
              <a:t>» est une </a:t>
            </a:r>
            <a:r>
              <a:rPr lang="fr-FR" sz="2000" b="1" u="sng" dirty="0" smtClean="0"/>
              <a:t>affectation</a:t>
            </a:r>
            <a:r>
              <a:rPr lang="fr-FR" sz="2000" b="1" dirty="0" smtClean="0"/>
              <a:t> </a:t>
            </a:r>
          </a:p>
          <a:p>
            <a:pPr algn="ctr"/>
            <a:r>
              <a:rPr lang="fr-FR" sz="2000" dirty="0" smtClean="0"/>
              <a:t>On attribut une valeur à la variable </a:t>
            </a:r>
            <a:endParaRPr lang="fr-FR" sz="2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5292080" y="5661248"/>
            <a:ext cx="3024336" cy="10156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 smtClean="0"/>
              <a:t>On récupère la valeur gardée dans la variable par son nom </a:t>
            </a:r>
            <a:endParaRPr lang="fr-FR" sz="2000" b="1" dirty="0"/>
          </a:p>
        </p:txBody>
      </p:sp>
      <p:cxnSp>
        <p:nvCxnSpPr>
          <p:cNvPr id="16" name="Connecteur en angle 15"/>
          <p:cNvCxnSpPr>
            <a:endCxn id="12" idx="1"/>
          </p:cNvCxnSpPr>
          <p:nvPr/>
        </p:nvCxnSpPr>
        <p:spPr>
          <a:xfrm rot="16200000" flipH="1">
            <a:off x="4786136" y="3646912"/>
            <a:ext cx="579840" cy="43204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endCxn id="9" idx="3"/>
          </p:cNvCxnSpPr>
          <p:nvPr/>
        </p:nvCxnSpPr>
        <p:spPr>
          <a:xfrm rot="10800000" flipV="1">
            <a:off x="2123728" y="3573015"/>
            <a:ext cx="1008113" cy="209927"/>
          </a:xfrm>
          <a:prstGeom prst="bentConnector3">
            <a:avLst>
              <a:gd name="adj1" fmla="val -160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>
            <a:off x="3635896" y="3573016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137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023460"/>
          </a:xfrm>
        </p:spPr>
        <p:txBody>
          <a:bodyPr>
            <a:normAutofit/>
          </a:bodyPr>
          <a:lstStyle/>
          <a:p>
            <a:r>
              <a:rPr lang="fr-FR" sz="2800" b="1" dirty="0"/>
              <a:t>La notion de </a:t>
            </a:r>
            <a:r>
              <a:rPr lang="fr-FR" sz="2800" b="1" dirty="0" smtClean="0">
                <a:solidFill>
                  <a:srgbClr val="1F497D"/>
                </a:solidFill>
              </a:rPr>
              <a:t>variable : </a:t>
            </a:r>
            <a:r>
              <a:rPr lang="fr-FR" sz="2800" b="1" dirty="0"/>
              <a:t>l</a:t>
            </a:r>
            <a:r>
              <a:rPr lang="fr-FR" sz="2800" b="1" dirty="0" smtClean="0"/>
              <a:t>es </a:t>
            </a:r>
            <a:r>
              <a:rPr lang="fr-FR" sz="2800" b="1" dirty="0" smtClean="0">
                <a:solidFill>
                  <a:schemeClr val="tx2"/>
                </a:solidFill>
              </a:rPr>
              <a:t>types des données</a:t>
            </a:r>
          </a:p>
          <a:p>
            <a:pPr lvl="1"/>
            <a:r>
              <a:rPr lang="fr-FR" sz="2400" dirty="0" smtClean="0"/>
              <a:t>Les variables peuvent garder de valeurs de différents types </a:t>
            </a:r>
          </a:p>
          <a:p>
            <a:pPr lvl="2"/>
            <a:r>
              <a:rPr lang="fr-FR" sz="2000" b="1" dirty="0" smtClean="0"/>
              <a:t>Nombres entiers </a:t>
            </a:r>
            <a:r>
              <a:rPr lang="fr-FR" sz="2000" dirty="0" smtClean="0"/>
              <a:t>(</a:t>
            </a:r>
            <a:r>
              <a:rPr lang="fr-FR" sz="2000" b="1" dirty="0" err="1">
                <a:solidFill>
                  <a:srgbClr val="1F497D"/>
                </a:solidFill>
              </a:rPr>
              <a:t>integer</a:t>
            </a:r>
            <a:r>
              <a:rPr lang="fr-FR" sz="2000" dirty="0" smtClean="0"/>
              <a:t>) : 25</a:t>
            </a:r>
          </a:p>
          <a:p>
            <a:pPr lvl="2"/>
            <a:r>
              <a:rPr lang="fr-FR" sz="2000" b="1" dirty="0" smtClean="0"/>
              <a:t>Nombres décimaux </a:t>
            </a:r>
            <a:r>
              <a:rPr lang="fr-FR" sz="2000" dirty="0" smtClean="0"/>
              <a:t>(</a:t>
            </a:r>
            <a:r>
              <a:rPr lang="fr-FR" sz="2000" b="1" dirty="0" smtClean="0">
                <a:solidFill>
                  <a:srgbClr val="1F497D"/>
                </a:solidFill>
              </a:rPr>
              <a:t>double</a:t>
            </a:r>
            <a:r>
              <a:rPr lang="fr-FR" sz="2000" dirty="0" smtClean="0">
                <a:solidFill>
                  <a:srgbClr val="1F497D"/>
                </a:solidFill>
              </a:rPr>
              <a:t> </a:t>
            </a:r>
            <a:r>
              <a:rPr lang="fr-FR" sz="2000" dirty="0" smtClean="0"/>
              <a:t>ou </a:t>
            </a:r>
            <a:r>
              <a:rPr lang="fr-FR" sz="2000" b="1" dirty="0" err="1" smtClean="0">
                <a:solidFill>
                  <a:srgbClr val="1F497D"/>
                </a:solidFill>
              </a:rPr>
              <a:t>float</a:t>
            </a:r>
            <a:r>
              <a:rPr lang="fr-FR" sz="2000" dirty="0" smtClean="0"/>
              <a:t>) : 2.25</a:t>
            </a:r>
          </a:p>
          <a:p>
            <a:pPr lvl="2"/>
            <a:r>
              <a:rPr lang="fr-FR" sz="2000" b="1" dirty="0" smtClean="0"/>
              <a:t>Chaînes de caractères</a:t>
            </a:r>
            <a:r>
              <a:rPr lang="fr-FR" sz="2000" dirty="0" smtClean="0"/>
              <a:t> (</a:t>
            </a:r>
            <a:r>
              <a:rPr lang="fr-FR" sz="2000" b="1" dirty="0" smtClean="0">
                <a:solidFill>
                  <a:srgbClr val="1F497D"/>
                </a:solidFill>
              </a:rPr>
              <a:t>string</a:t>
            </a:r>
            <a:r>
              <a:rPr lang="fr-FR" sz="2000" dirty="0" smtClean="0"/>
              <a:t>) : « </a:t>
            </a:r>
            <a:r>
              <a:rPr lang="fr-FR" sz="2000" dirty="0"/>
              <a:t>1 super chaîne </a:t>
            </a:r>
            <a:r>
              <a:rPr lang="fr-FR" sz="2000" dirty="0" smtClean="0"/>
              <a:t>! »</a:t>
            </a:r>
          </a:p>
          <a:p>
            <a:pPr lvl="2"/>
            <a:r>
              <a:rPr lang="fr-FR" sz="2000" b="1" dirty="0" smtClean="0"/>
              <a:t>Logique</a:t>
            </a:r>
            <a:r>
              <a:rPr lang="fr-FR" sz="2000" dirty="0" smtClean="0"/>
              <a:t> (</a:t>
            </a:r>
            <a:r>
              <a:rPr lang="fr-FR" sz="2000" b="1" dirty="0" err="1" smtClean="0">
                <a:solidFill>
                  <a:srgbClr val="1F497D"/>
                </a:solidFill>
              </a:rPr>
              <a:t>boolean</a:t>
            </a:r>
            <a:r>
              <a:rPr lang="fr-FR" sz="2000" dirty="0" smtClean="0"/>
              <a:t>) : « </a:t>
            </a:r>
            <a:r>
              <a:rPr lang="fr-FR" sz="2000" b="1" dirty="0" err="1" smtClean="0"/>
              <a:t>true</a:t>
            </a:r>
            <a:r>
              <a:rPr lang="fr-FR" sz="2000" dirty="0" smtClean="0"/>
              <a:t> » (1) ou « </a:t>
            </a:r>
            <a:r>
              <a:rPr lang="fr-FR" sz="2000" b="1" dirty="0" smtClean="0"/>
              <a:t>false</a:t>
            </a:r>
            <a:r>
              <a:rPr lang="fr-FR" sz="2000" dirty="0" smtClean="0"/>
              <a:t> »</a:t>
            </a:r>
          </a:p>
          <a:p>
            <a:pPr lvl="1"/>
            <a:r>
              <a:rPr lang="fr-FR" sz="2400" dirty="0"/>
              <a:t>La fonction </a:t>
            </a:r>
            <a:r>
              <a:rPr lang="fr-FR" sz="2400" b="1" dirty="0" err="1">
                <a:solidFill>
                  <a:srgbClr val="1F497D"/>
                </a:solidFill>
              </a:rPr>
              <a:t>gettype</a:t>
            </a:r>
            <a:r>
              <a:rPr lang="fr-FR" sz="2400" b="1" dirty="0" smtClean="0"/>
              <a:t>($variable) </a:t>
            </a:r>
            <a:r>
              <a:rPr lang="fr-FR" sz="2400" dirty="0" smtClean="0"/>
              <a:t>permet de savoir quelle type de valeur contient la variable</a:t>
            </a:r>
          </a:p>
          <a:p>
            <a:pPr lvl="2"/>
            <a:r>
              <a:rPr lang="fr-FR" sz="2000" dirty="0" smtClean="0"/>
              <a:t>$</a:t>
            </a:r>
            <a:r>
              <a:rPr lang="fr-FR" sz="2000" dirty="0"/>
              <a:t>entier = 25</a:t>
            </a:r>
            <a:r>
              <a:rPr lang="fr-FR" sz="2000" dirty="0" smtClean="0"/>
              <a:t>;	</a:t>
            </a:r>
            <a:r>
              <a:rPr lang="fr-FR" sz="2000" dirty="0"/>
              <a:t>		</a:t>
            </a:r>
            <a:r>
              <a:rPr lang="fr-FR" sz="2000" dirty="0" err="1"/>
              <a:t>gettype</a:t>
            </a:r>
            <a:r>
              <a:rPr lang="fr-FR" sz="2000" dirty="0"/>
              <a:t>($entier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/>
              </a:rPr>
              <a:t> </a:t>
            </a:r>
            <a:r>
              <a:rPr lang="fr-FR" sz="2000" dirty="0" err="1" smtClean="0"/>
              <a:t>integer</a:t>
            </a:r>
            <a:endParaRPr lang="fr-FR" sz="2000" dirty="0" smtClean="0"/>
          </a:p>
          <a:p>
            <a:pPr lvl="2"/>
            <a:r>
              <a:rPr lang="hr-HR" sz="2000" dirty="0"/>
              <a:t>$decimal = 2.25</a:t>
            </a:r>
            <a:r>
              <a:rPr lang="hr-HR" sz="2000" dirty="0" smtClean="0"/>
              <a:t>;		</a:t>
            </a:r>
            <a:r>
              <a:rPr lang="fr-FR" sz="2000" dirty="0" err="1"/>
              <a:t>gettype</a:t>
            </a:r>
            <a:r>
              <a:rPr lang="fr-FR" sz="2000" dirty="0"/>
              <a:t>($</a:t>
            </a:r>
            <a:r>
              <a:rPr lang="fr-FR" sz="2000" dirty="0" err="1"/>
              <a:t>decimal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/>
              </a:rPr>
              <a:t> </a:t>
            </a:r>
            <a:r>
              <a:rPr lang="fr-FR" sz="2000" dirty="0" smtClean="0"/>
              <a:t>double</a:t>
            </a:r>
          </a:p>
          <a:p>
            <a:pPr lvl="2"/>
            <a:r>
              <a:rPr lang="fr-FR" sz="2000" dirty="0" smtClean="0"/>
              <a:t>$chaine = "1 super chaîne !";</a:t>
            </a:r>
            <a:r>
              <a:rPr lang="fr-FR" sz="2000" dirty="0"/>
              <a:t>	</a:t>
            </a:r>
            <a:r>
              <a:rPr lang="fr-FR" sz="2000" dirty="0" err="1"/>
              <a:t>gettype</a:t>
            </a:r>
            <a:r>
              <a:rPr lang="fr-FR" sz="2000" dirty="0"/>
              <a:t>($chaine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/>
              </a:rPr>
              <a:t> string</a:t>
            </a:r>
          </a:p>
          <a:p>
            <a:pPr lvl="2"/>
            <a:r>
              <a:rPr lang="fr-FR" sz="2000" dirty="0"/>
              <a:t>$</a:t>
            </a:r>
            <a:r>
              <a:rPr lang="fr-FR" sz="2000" dirty="0" err="1" smtClean="0"/>
              <a:t>bool</a:t>
            </a:r>
            <a:r>
              <a:rPr lang="fr-FR" sz="2000" dirty="0" smtClean="0"/>
              <a:t> </a:t>
            </a:r>
            <a:r>
              <a:rPr lang="fr-FR" sz="2000" dirty="0"/>
              <a:t>= </a:t>
            </a:r>
            <a:r>
              <a:rPr lang="fr-FR" sz="2000" dirty="0" err="1"/>
              <a:t>true</a:t>
            </a:r>
            <a:r>
              <a:rPr lang="fr-FR" sz="2000" dirty="0"/>
              <a:t>;		</a:t>
            </a:r>
            <a:r>
              <a:rPr lang="fr-FR" sz="2000" dirty="0" smtClean="0"/>
              <a:t>	</a:t>
            </a:r>
            <a:r>
              <a:rPr lang="fr-FR" sz="2000" dirty="0" err="1" smtClean="0"/>
              <a:t>gettype</a:t>
            </a:r>
            <a:r>
              <a:rPr lang="fr-FR" sz="2000" dirty="0"/>
              <a:t>($</a:t>
            </a:r>
            <a:r>
              <a:rPr lang="fr-FR" sz="2000" dirty="0" err="1" smtClean="0"/>
              <a:t>bool</a:t>
            </a:r>
            <a:r>
              <a:rPr lang="fr-FR" sz="2000" dirty="0" smtClean="0"/>
              <a:t>) </a:t>
            </a:r>
            <a:r>
              <a:rPr lang="fr-FR" sz="2000" dirty="0" smtClean="0">
                <a:sym typeface="Wingdings"/>
              </a:rPr>
              <a:t> </a:t>
            </a:r>
            <a:r>
              <a:rPr lang="fr-FR" sz="2000" dirty="0" err="1"/>
              <a:t>boolean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988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générale d’un site web</a:t>
            </a:r>
            <a:endParaRPr lang="fr-FR" dirty="0"/>
          </a:p>
        </p:txBody>
      </p:sp>
      <p:grpSp>
        <p:nvGrpSpPr>
          <p:cNvPr id="4" name="Grouper 3"/>
          <p:cNvGrpSpPr/>
          <p:nvPr/>
        </p:nvGrpSpPr>
        <p:grpSpPr>
          <a:xfrm>
            <a:off x="1152931" y="1412776"/>
            <a:ext cx="5651317" cy="3024336"/>
            <a:chOff x="539552" y="3212976"/>
            <a:chExt cx="5651317" cy="3024336"/>
          </a:xfrm>
        </p:grpSpPr>
        <p:pic>
          <p:nvPicPr>
            <p:cNvPr id="6" name="Image 5" descr="computer.png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9552" y="4221088"/>
              <a:ext cx="1080120" cy="1080120"/>
            </a:xfrm>
            <a:prstGeom prst="rect">
              <a:avLst/>
            </a:prstGeom>
          </p:spPr>
        </p:pic>
        <p:pic>
          <p:nvPicPr>
            <p:cNvPr id="7" name="Image 6" descr="database.png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3212976"/>
              <a:ext cx="1042805" cy="1042805"/>
            </a:xfrm>
            <a:prstGeom prst="rect">
              <a:avLst/>
            </a:prstGeom>
          </p:spPr>
        </p:pic>
        <p:pic>
          <p:nvPicPr>
            <p:cNvPr id="9" name="Image 8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4221088"/>
              <a:ext cx="1021686" cy="1080120"/>
            </a:xfrm>
            <a:prstGeom prst="rect">
              <a:avLst/>
            </a:prstGeom>
          </p:spPr>
        </p:pic>
        <p:cxnSp>
          <p:nvCxnSpPr>
            <p:cNvPr id="11" name="Connecteur droit avec flèche 10"/>
            <p:cNvCxnSpPr>
              <a:stCxn id="6" idx="3"/>
              <a:endCxn id="9" idx="1"/>
            </p:cNvCxnSpPr>
            <p:nvPr/>
          </p:nvCxnSpPr>
          <p:spPr>
            <a:xfrm>
              <a:off x="1619672" y="4761148"/>
              <a:ext cx="108012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avec flèche 13"/>
            <p:cNvCxnSpPr>
              <a:stCxn id="9" idx="3"/>
              <a:endCxn id="7" idx="1"/>
            </p:cNvCxnSpPr>
            <p:nvPr/>
          </p:nvCxnSpPr>
          <p:spPr>
            <a:xfrm flipV="1">
              <a:off x="3721478" y="3734379"/>
              <a:ext cx="1426586" cy="102676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Image 19" descr="server1.png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8064" y="5157192"/>
              <a:ext cx="1021686" cy="1080120"/>
            </a:xfrm>
            <a:prstGeom prst="rect">
              <a:avLst/>
            </a:prstGeom>
          </p:spPr>
        </p:pic>
        <p:cxnSp>
          <p:nvCxnSpPr>
            <p:cNvPr id="22" name="Connecteur droit avec flèche 21"/>
            <p:cNvCxnSpPr>
              <a:stCxn id="9" idx="3"/>
              <a:endCxn id="20" idx="1"/>
            </p:cNvCxnSpPr>
            <p:nvPr/>
          </p:nvCxnSpPr>
          <p:spPr>
            <a:xfrm>
              <a:off x="3721478" y="4761148"/>
              <a:ext cx="1426586" cy="936104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Accolade ouvrante 4"/>
          <p:cNvSpPr/>
          <p:nvPr/>
        </p:nvSpPr>
        <p:spPr>
          <a:xfrm rot="16200000">
            <a:off x="2231740" y="4401109"/>
            <a:ext cx="432048" cy="309634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043608" y="36450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987824" y="3645024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220072" y="2566645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Base de Données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20072" y="4510861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d’Application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828967" y="6300029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Office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5436096" y="4365105"/>
            <a:ext cx="432048" cy="31683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4993501" y="6309321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pic>
        <p:nvPicPr>
          <p:cNvPr id="13" name="Image 12" descr="firefox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77072"/>
            <a:ext cx="720080" cy="720080"/>
          </a:xfrm>
          <a:prstGeom prst="rect">
            <a:avLst/>
          </a:prstGeom>
        </p:spPr>
      </p:pic>
      <p:pic>
        <p:nvPicPr>
          <p:cNvPr id="17" name="Image 16" descr="edg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077072"/>
            <a:ext cx="720080" cy="720080"/>
          </a:xfrm>
          <a:prstGeom prst="rect">
            <a:avLst/>
          </a:prstGeom>
        </p:spPr>
      </p:pic>
      <p:pic>
        <p:nvPicPr>
          <p:cNvPr id="21" name="Image 20" descr="chrome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4077072"/>
            <a:ext cx="747464" cy="747464"/>
          </a:xfrm>
          <a:prstGeom prst="rect">
            <a:avLst/>
          </a:prstGeom>
        </p:spPr>
      </p:pic>
      <p:pic>
        <p:nvPicPr>
          <p:cNvPr id="23" name="Image 22" descr="apache 2016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7072"/>
            <a:ext cx="966122" cy="253124"/>
          </a:xfrm>
          <a:prstGeom prst="rect">
            <a:avLst/>
          </a:prstGeom>
        </p:spPr>
      </p:pic>
      <p:pic>
        <p:nvPicPr>
          <p:cNvPr id="24" name="Image 23" descr="glassfish.p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941168"/>
            <a:ext cx="870744" cy="438855"/>
          </a:xfrm>
          <a:prstGeom prst="rect">
            <a:avLst/>
          </a:prstGeom>
        </p:spPr>
      </p:pic>
      <p:pic>
        <p:nvPicPr>
          <p:cNvPr id="25" name="Image 24" descr="tomcat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941168"/>
            <a:ext cx="1043608" cy="695467"/>
          </a:xfrm>
          <a:prstGeom prst="rect">
            <a:avLst/>
          </a:prstGeom>
        </p:spPr>
      </p:pic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974" y="1196752"/>
            <a:ext cx="1253069" cy="648072"/>
          </a:xfrm>
          <a:prstGeom prst="rect">
            <a:avLst/>
          </a:prstGeom>
        </p:spPr>
      </p:pic>
      <p:pic>
        <p:nvPicPr>
          <p:cNvPr id="28" name="Image 27" descr="PostgreSQL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869" y="1916832"/>
            <a:ext cx="1083241" cy="1080120"/>
          </a:xfrm>
          <a:prstGeom prst="rect">
            <a:avLst/>
          </a:prstGeom>
        </p:spPr>
      </p:pic>
      <p:pic>
        <p:nvPicPr>
          <p:cNvPr id="29" name="Image 28" descr="MariaDB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950" y="3068960"/>
            <a:ext cx="1569498" cy="486544"/>
          </a:xfrm>
          <a:prstGeom prst="rect">
            <a:avLst/>
          </a:prstGeom>
        </p:spPr>
      </p:pic>
      <p:pic>
        <p:nvPicPr>
          <p:cNvPr id="3" name="Image 2" descr="Nginx.png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1" y="4509120"/>
            <a:ext cx="1495898" cy="315541"/>
          </a:xfrm>
          <a:prstGeom prst="rect">
            <a:avLst/>
          </a:prstGeom>
        </p:spPr>
      </p:pic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1225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fr-FR" dirty="0"/>
              <a:t>Variables PHP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19261"/>
            <a:ext cx="8229600" cy="4525963"/>
          </a:xfrm>
        </p:spPr>
        <p:txBody>
          <a:bodyPr/>
          <a:lstStyle/>
          <a:p>
            <a:r>
              <a:rPr lang="fr-FR" dirty="0" smtClean="0"/>
              <a:t>Exemple :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07504" y="1772816"/>
            <a:ext cx="5544616" cy="321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fr-FR" sz="1900" dirty="0"/>
              <a:t> </a:t>
            </a:r>
            <a:r>
              <a:rPr lang="fr-FR" sz="1900" b="1" dirty="0"/>
              <a:t>&lt;?</a:t>
            </a:r>
            <a:r>
              <a:rPr lang="fr-FR" sz="1900" b="1" dirty="0" err="1"/>
              <a:t>php</a:t>
            </a:r>
            <a:endParaRPr lang="fr-FR" sz="1900" b="1" dirty="0"/>
          </a:p>
          <a:p>
            <a:r>
              <a:rPr lang="fr-FR" sz="1900" dirty="0"/>
              <a:t>      </a:t>
            </a:r>
            <a:r>
              <a:rPr lang="fr-FR" sz="1900" b="1" i="1" dirty="0">
                <a:solidFill>
                  <a:srgbClr val="1F497D"/>
                </a:solidFill>
              </a:rPr>
              <a:t> $entier = 25;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</a:t>
            </a:r>
            <a:r>
              <a:rPr lang="fr-FR" sz="1900" b="1" i="1" dirty="0" err="1">
                <a:solidFill>
                  <a:srgbClr val="1F497D"/>
                </a:solidFill>
              </a:rPr>
              <a:t>decimal</a:t>
            </a:r>
            <a:r>
              <a:rPr lang="fr-FR" sz="1900" b="1" i="1" dirty="0">
                <a:solidFill>
                  <a:srgbClr val="1F497D"/>
                </a:solidFill>
              </a:rPr>
              <a:t> = 2.25;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$chaine = "1 super chaîne !";</a:t>
            </a:r>
          </a:p>
          <a:p>
            <a:r>
              <a:rPr lang="fr-FR" sz="1900" b="1" i="1" dirty="0">
                <a:solidFill>
                  <a:srgbClr val="1F497D"/>
                </a:solidFill>
              </a:rPr>
              <a:t>       $</a:t>
            </a:r>
            <a:r>
              <a:rPr lang="fr-FR" sz="1900" b="1" i="1" dirty="0" err="1">
                <a:solidFill>
                  <a:srgbClr val="1F497D"/>
                </a:solidFill>
              </a:rPr>
              <a:t>boolean</a:t>
            </a:r>
            <a:r>
              <a:rPr lang="fr-FR" sz="1900" b="1" i="1" dirty="0">
                <a:solidFill>
                  <a:srgbClr val="1F497D"/>
                </a:solidFill>
              </a:rPr>
              <a:t> = </a:t>
            </a:r>
            <a:r>
              <a:rPr lang="fr-FR" sz="1900" b="1" i="1" dirty="0" err="1">
                <a:solidFill>
                  <a:srgbClr val="1F497D"/>
                </a:solidFill>
              </a:rPr>
              <a:t>true</a:t>
            </a:r>
            <a:r>
              <a:rPr lang="fr-FR" sz="1900" b="1" i="1" dirty="0">
                <a:solidFill>
                  <a:srgbClr val="1F497D"/>
                </a:solidFill>
              </a:rPr>
              <a:t>;</a:t>
            </a:r>
          </a:p>
          <a:p>
            <a:r>
              <a:rPr lang="fr-FR" sz="1900" dirty="0"/>
              <a:t>       </a:t>
            </a:r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</a:t>
            </a:r>
            <a:r>
              <a:rPr lang="fr-FR" sz="1900" dirty="0" smtClean="0"/>
              <a:t>&gt;" . </a:t>
            </a:r>
            <a:r>
              <a:rPr lang="fr-FR" sz="1900" b="1" dirty="0" err="1" smtClean="0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$entier</a:t>
            </a:r>
            <a:r>
              <a:rPr lang="fr-FR" sz="1900" b="1" dirty="0" smtClean="0"/>
              <a:t>) </a:t>
            </a:r>
            <a:r>
              <a:rPr lang="fr-FR" sz="1900" dirty="0" smtClean="0"/>
              <a:t>. "</a:t>
            </a:r>
            <a:r>
              <a:rPr lang="fr-FR" sz="1900" dirty="0"/>
              <a:t>: </a:t>
            </a:r>
            <a:r>
              <a:rPr lang="fr-FR" sz="1900" b="1" dirty="0">
                <a:solidFill>
                  <a:srgbClr val="1F497D"/>
                </a:solidFill>
              </a:rPr>
              <a:t>$entier </a:t>
            </a:r>
            <a:r>
              <a:rPr lang="fr-FR" sz="1900" dirty="0"/>
              <a:t>&lt;/li&gt;"</a:t>
            </a:r>
            <a:r>
              <a:rPr lang="fr-FR" sz="1900" b="1" dirty="0"/>
              <a:t>;</a:t>
            </a:r>
          </a:p>
          <a:p>
            <a:r>
              <a:rPr lang="fr-FR" sz="1900" dirty="0"/>
              <a:t>     </a:t>
            </a:r>
            <a:r>
              <a:rPr lang="fr-FR" sz="1900" dirty="0" smtClean="0"/>
              <a:t>  </a:t>
            </a:r>
            <a:r>
              <a:rPr lang="fr-FR" sz="1900" dirty="0" err="1"/>
              <a:t>echo</a:t>
            </a:r>
            <a:r>
              <a:rPr lang="fr-FR" sz="1900" dirty="0"/>
              <a:t> "&lt;li</a:t>
            </a:r>
            <a:r>
              <a:rPr lang="fr-FR" sz="1900" dirty="0" smtClean="0"/>
              <a:t>&gt;" . </a:t>
            </a:r>
            <a:r>
              <a:rPr lang="fr-FR" sz="1900" b="1" dirty="0" err="1" smtClean="0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decimal</a:t>
            </a:r>
            <a:r>
              <a:rPr lang="fr-FR" sz="1900" b="1" dirty="0" smtClean="0"/>
              <a:t>) </a:t>
            </a:r>
            <a:r>
              <a:rPr lang="fr-FR" sz="1900" dirty="0" smtClean="0"/>
              <a:t>. "</a:t>
            </a:r>
            <a:r>
              <a:rPr lang="fr-FR" sz="1900" dirty="0"/>
              <a:t>: 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decimal</a:t>
            </a:r>
            <a:r>
              <a:rPr lang="fr-FR" sz="1900" b="1" dirty="0">
                <a:solidFill>
                  <a:srgbClr val="1F497D"/>
                </a:solidFill>
              </a:rPr>
              <a:t> </a:t>
            </a:r>
            <a:r>
              <a:rPr lang="fr-FR" sz="1900" dirty="0"/>
              <a:t>&lt;/li</a:t>
            </a:r>
            <a:r>
              <a:rPr lang="fr-FR" sz="1900" dirty="0" smtClean="0"/>
              <a:t>&gt;"</a:t>
            </a:r>
            <a:r>
              <a:rPr lang="fr-FR" sz="1900" b="1" dirty="0" smtClean="0"/>
              <a:t>;</a:t>
            </a:r>
            <a:endParaRPr lang="fr-FR" sz="1900" b="1" dirty="0"/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</a:t>
            </a:r>
            <a:r>
              <a:rPr lang="fr-FR" sz="1900" dirty="0" smtClean="0"/>
              <a:t>&gt;" . </a:t>
            </a:r>
            <a:r>
              <a:rPr lang="fr-FR" sz="1900" b="1" dirty="0" err="1" smtClean="0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$chaine</a:t>
            </a:r>
            <a:r>
              <a:rPr lang="fr-FR" sz="1900" b="1" dirty="0" smtClean="0"/>
              <a:t>) </a:t>
            </a:r>
            <a:r>
              <a:rPr lang="fr-FR" sz="1900" dirty="0" smtClean="0"/>
              <a:t>. "</a:t>
            </a:r>
            <a:r>
              <a:rPr lang="fr-FR" sz="1900" dirty="0"/>
              <a:t>: </a:t>
            </a:r>
            <a:r>
              <a:rPr lang="fr-FR" sz="1900" b="1" dirty="0">
                <a:solidFill>
                  <a:srgbClr val="1F497D"/>
                </a:solidFill>
              </a:rPr>
              <a:t>$chaine </a:t>
            </a:r>
            <a:r>
              <a:rPr lang="fr-FR" sz="1900" dirty="0"/>
              <a:t>&lt;/li&gt;"</a:t>
            </a:r>
            <a:r>
              <a:rPr lang="fr-FR" sz="1900" b="1" dirty="0"/>
              <a:t>;</a:t>
            </a:r>
          </a:p>
          <a:p>
            <a:r>
              <a:rPr lang="fr-FR" sz="1900" dirty="0"/>
              <a:t>       </a:t>
            </a:r>
            <a:r>
              <a:rPr lang="fr-FR" sz="1900" dirty="0" err="1"/>
              <a:t>echo</a:t>
            </a:r>
            <a:r>
              <a:rPr lang="fr-FR" sz="1900" dirty="0"/>
              <a:t> "&lt;li</a:t>
            </a:r>
            <a:r>
              <a:rPr lang="fr-FR" sz="1900" dirty="0" smtClean="0"/>
              <a:t>&gt;" . </a:t>
            </a:r>
            <a:r>
              <a:rPr lang="fr-FR" sz="1900" b="1" dirty="0" err="1" smtClean="0">
                <a:solidFill>
                  <a:srgbClr val="1F497D"/>
                </a:solidFill>
              </a:rPr>
              <a:t>gettype</a:t>
            </a:r>
            <a:r>
              <a:rPr lang="fr-FR" sz="1900" b="1" dirty="0"/>
              <a:t>(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boolean</a:t>
            </a:r>
            <a:r>
              <a:rPr lang="fr-FR" sz="1900" b="1" dirty="0" smtClean="0"/>
              <a:t>) </a:t>
            </a:r>
            <a:r>
              <a:rPr lang="fr-FR" sz="1900" dirty="0" smtClean="0"/>
              <a:t>. "</a:t>
            </a:r>
            <a:r>
              <a:rPr lang="fr-FR" sz="1900" dirty="0"/>
              <a:t>: </a:t>
            </a:r>
            <a:r>
              <a:rPr lang="fr-FR" sz="1900" b="1" dirty="0">
                <a:solidFill>
                  <a:srgbClr val="1F497D"/>
                </a:solidFill>
              </a:rPr>
              <a:t>$</a:t>
            </a:r>
            <a:r>
              <a:rPr lang="fr-FR" sz="1900" b="1" dirty="0" err="1">
                <a:solidFill>
                  <a:srgbClr val="1F497D"/>
                </a:solidFill>
              </a:rPr>
              <a:t>boolean</a:t>
            </a:r>
            <a:r>
              <a:rPr lang="fr-FR" sz="1900" dirty="0"/>
              <a:t> &lt;/li&gt;"</a:t>
            </a:r>
            <a:r>
              <a:rPr lang="fr-FR" sz="1900" b="1" dirty="0"/>
              <a:t>;</a:t>
            </a:r>
          </a:p>
          <a:p>
            <a:r>
              <a:rPr lang="fr-FR" sz="1900" b="1" dirty="0"/>
              <a:t>  ?&gt;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1487690"/>
            <a:ext cx="3399532" cy="3413408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8" name="ZoneTexte 7"/>
          <p:cNvSpPr txBox="1"/>
          <p:nvPr/>
        </p:nvSpPr>
        <p:spPr>
          <a:xfrm>
            <a:off x="5004048" y="5301208"/>
            <a:ext cx="1944216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dirty="0" err="1" smtClean="0"/>
              <a:t>gettype</a:t>
            </a:r>
            <a:r>
              <a:rPr lang="fr-FR" sz="2000" b="1" dirty="0" smtClean="0"/>
              <a:t>()</a:t>
            </a:r>
          </a:p>
          <a:p>
            <a:pPr algn="ctr"/>
            <a:r>
              <a:rPr lang="fr-FR" sz="2000" dirty="0" smtClean="0"/>
              <a:t>informe le type de la variable 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7092280" y="5045114"/>
            <a:ext cx="1907704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 smtClean="0"/>
              <a:t>Valeur de chaque variable</a:t>
            </a:r>
            <a:endParaRPr lang="fr-FR" sz="2000" dirty="0"/>
          </a:p>
        </p:txBody>
      </p:sp>
      <p:cxnSp>
        <p:nvCxnSpPr>
          <p:cNvPr id="11" name="Connecteur droit avec flèche 10"/>
          <p:cNvCxnSpPr>
            <a:stCxn id="8" idx="0"/>
          </p:cNvCxnSpPr>
          <p:nvPr/>
        </p:nvCxnSpPr>
        <p:spPr>
          <a:xfrm flipV="1">
            <a:off x="5976156" y="4725144"/>
            <a:ext cx="468052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9" idx="0"/>
          </p:cNvCxnSpPr>
          <p:nvPr/>
        </p:nvCxnSpPr>
        <p:spPr>
          <a:xfrm flipH="1" flipV="1">
            <a:off x="7956376" y="4541058"/>
            <a:ext cx="89756" cy="504056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0"/>
          </p:cNvCxnSpPr>
          <p:nvPr/>
        </p:nvCxnSpPr>
        <p:spPr>
          <a:xfrm flipH="1" flipV="1">
            <a:off x="7308304" y="4685074"/>
            <a:ext cx="737828" cy="360040"/>
          </a:xfrm>
          <a:prstGeom prst="straightConnector1">
            <a:avLst/>
          </a:prstGeom>
          <a:ln w="38100" cmpd="sng">
            <a:solidFill>
              <a:srgbClr val="4F81B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059832" y="1628800"/>
            <a:ext cx="1872208" cy="615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 smtClean="0"/>
              <a:t>Définition</a:t>
            </a:r>
            <a:r>
              <a:rPr lang="fr-FR" sz="2000" dirty="0" smtClean="0"/>
              <a:t> d’une </a:t>
            </a:r>
            <a:r>
              <a:rPr lang="fr-FR" sz="2000" b="1" dirty="0" smtClean="0"/>
              <a:t>variable</a:t>
            </a:r>
            <a:r>
              <a:rPr lang="fr-FR" sz="2000" dirty="0" smtClean="0"/>
              <a:t> </a:t>
            </a:r>
            <a:endParaRPr lang="fr-FR" sz="2000" dirty="0"/>
          </a:p>
        </p:txBody>
      </p:sp>
      <p:cxnSp>
        <p:nvCxnSpPr>
          <p:cNvPr id="20" name="Connecteur droit avec flèche 19"/>
          <p:cNvCxnSpPr>
            <a:stCxn id="19" idx="1"/>
          </p:cNvCxnSpPr>
          <p:nvPr/>
        </p:nvCxnSpPr>
        <p:spPr>
          <a:xfrm flipH="1">
            <a:off x="2195736" y="1936577"/>
            <a:ext cx="864096" cy="516830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2123728" y="5229200"/>
            <a:ext cx="2232248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 smtClean="0"/>
              <a:t>On </a:t>
            </a:r>
            <a:r>
              <a:rPr lang="fr-FR" sz="2000" b="1" dirty="0" smtClean="0"/>
              <a:t>récupère </a:t>
            </a:r>
            <a:r>
              <a:rPr lang="fr-FR" sz="2000" dirty="0" smtClean="0"/>
              <a:t>la valeur de la variable </a:t>
            </a:r>
            <a:r>
              <a:rPr lang="fr-FR" sz="2000" b="1" dirty="0" smtClean="0"/>
              <a:t>$</a:t>
            </a:r>
            <a:r>
              <a:rPr lang="fr-FR" sz="2000" b="1" dirty="0" err="1" smtClean="0"/>
              <a:t>boolean</a:t>
            </a:r>
            <a:endParaRPr lang="fr-FR" sz="2000" b="1" dirty="0"/>
          </a:p>
        </p:txBody>
      </p:sp>
      <p:cxnSp>
        <p:nvCxnSpPr>
          <p:cNvPr id="25" name="Connecteur droit avec flèche 24"/>
          <p:cNvCxnSpPr>
            <a:stCxn id="24" idx="0"/>
          </p:cNvCxnSpPr>
          <p:nvPr/>
        </p:nvCxnSpPr>
        <p:spPr>
          <a:xfrm flipV="1">
            <a:off x="3239852" y="4725144"/>
            <a:ext cx="1008112" cy="504056"/>
          </a:xfrm>
          <a:prstGeom prst="straightConnector1">
            <a:avLst/>
          </a:prstGeom>
          <a:ln w="381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0066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Types </a:t>
            </a:r>
            <a:r>
              <a:rPr lang="fr-FR" sz="4000" dirty="0"/>
              <a:t>de </a:t>
            </a:r>
            <a:r>
              <a:rPr lang="fr-FR" sz="4000" dirty="0" smtClean="0"/>
              <a:t>données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fr-FR" sz="2400" b="1" dirty="0"/>
              <a:t>Opérateur sur les chaînes de caractères </a:t>
            </a:r>
            <a:r>
              <a:rPr lang="fr-FR" sz="2400" b="1" dirty="0" smtClean="0"/>
              <a:t>:</a:t>
            </a:r>
            <a:endParaRPr lang="fr-FR" sz="2400" b="1" dirty="0"/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– concaténation : chaine1 . </a:t>
            </a:r>
            <a:r>
              <a:rPr lang="fr-FR" sz="2400" dirty="0" smtClean="0"/>
              <a:t>Chaine2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b="1" dirty="0" smtClean="0"/>
              <a:t>Opérateurs </a:t>
            </a:r>
            <a:r>
              <a:rPr lang="fr-FR" sz="2400" b="1" dirty="0"/>
              <a:t>logiques 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AND ou &amp;&amp; (vrai si $a et $b vrais)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OR ou || (vrai si $a ou $b sont vrais)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b="1" dirty="0" smtClean="0"/>
              <a:t>Opérateurs </a:t>
            </a:r>
            <a:r>
              <a:rPr lang="fr-FR" sz="2400" b="1" dirty="0"/>
              <a:t>arithmétiques :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addition : $a +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soustraction : $a -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multiplication : $a *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division : $a / $b,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fr-FR" sz="2400" dirty="0"/>
              <a:t>• modulo (reste de la division entière) : $a % $b.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313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Types de données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 dirty="0"/>
              <a:t>Opérateurs arithmétiques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Attention : lorsqu’une chaine de caractère </a:t>
            </a:r>
            <a:r>
              <a:rPr lang="fr-FR" sz="2800" dirty="0" smtClean="0"/>
              <a:t>est évaluée </a:t>
            </a:r>
            <a:r>
              <a:rPr lang="fr-FR" sz="2800" dirty="0"/>
              <a:t>comme </a:t>
            </a:r>
            <a:r>
              <a:rPr lang="fr-FR" sz="2800" dirty="0" smtClean="0"/>
              <a:t>une valeur </a:t>
            </a:r>
            <a:r>
              <a:rPr lang="fr-FR" sz="2800" dirty="0"/>
              <a:t>numérique, </a:t>
            </a:r>
            <a:r>
              <a:rPr lang="fr-FR" sz="2800" dirty="0" smtClean="0"/>
              <a:t>les règles </a:t>
            </a:r>
            <a:r>
              <a:rPr lang="fr-FR" sz="2800" dirty="0"/>
              <a:t>suivantes s’appliquent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i-FI" sz="2800" b="1" dirty="0">
                <a:solidFill>
                  <a:schemeClr val="accent2"/>
                </a:solidFill>
              </a:rPr>
              <a:t>• $toto = 1 + "4.5" ; </a:t>
            </a:r>
            <a:r>
              <a:rPr lang="fi-FI" sz="2800" b="1" dirty="0">
                <a:solidFill>
                  <a:schemeClr val="accent3"/>
                </a:solidFill>
              </a:rPr>
              <a:t># $toto </a:t>
            </a:r>
            <a:r>
              <a:rPr lang="fi-FI" sz="2800" b="1" dirty="0" err="1">
                <a:solidFill>
                  <a:schemeClr val="accent3"/>
                </a:solidFill>
              </a:rPr>
              <a:t>vaut</a:t>
            </a:r>
            <a:r>
              <a:rPr lang="fi-FI" sz="2800" b="1" dirty="0">
                <a:solidFill>
                  <a:schemeClr val="accent3"/>
                </a:solidFill>
              </a:rPr>
              <a:t> 5.5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b="1" dirty="0">
                <a:solidFill>
                  <a:schemeClr val="accent2"/>
                </a:solidFill>
              </a:rPr>
              <a:t>• $toto = 1 + "titi + 149" ; </a:t>
            </a:r>
            <a:r>
              <a:rPr lang="fr-FR" sz="2800" b="1" dirty="0">
                <a:solidFill>
                  <a:schemeClr val="accent3"/>
                </a:solidFill>
              </a:rPr>
              <a:t># $toto vaut 1 car </a:t>
            </a:r>
            <a:r>
              <a:rPr lang="fr-FR" sz="2800" b="1" dirty="0" smtClean="0">
                <a:solidFill>
                  <a:schemeClr val="accent3"/>
                </a:solidFill>
              </a:rPr>
              <a:t>la chaine </a:t>
            </a:r>
            <a:r>
              <a:rPr lang="fr-FR" sz="2800" b="1" dirty="0">
                <a:solidFill>
                  <a:schemeClr val="accent3"/>
                </a:solidFill>
              </a:rPr>
              <a:t>vaut 0 si c’est du texte ou,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b="1" dirty="0">
                <a:solidFill>
                  <a:schemeClr val="accent2"/>
                </a:solidFill>
              </a:rPr>
              <a:t>• $toto = 1 + "149 + titi" ; </a:t>
            </a:r>
            <a:r>
              <a:rPr lang="fr-FR" sz="2800" b="1" dirty="0">
                <a:solidFill>
                  <a:schemeClr val="accent3"/>
                </a:solidFill>
              </a:rPr>
              <a:t># $toto vaut 150 car </a:t>
            </a:r>
            <a:r>
              <a:rPr lang="fr-FR" sz="2800" b="1" dirty="0" smtClean="0">
                <a:solidFill>
                  <a:schemeClr val="accent3"/>
                </a:solidFill>
              </a:rPr>
              <a:t>la chaine </a:t>
            </a:r>
            <a:r>
              <a:rPr lang="fr-FR" sz="2800" b="1" dirty="0">
                <a:solidFill>
                  <a:schemeClr val="accent3"/>
                </a:solidFill>
              </a:rPr>
              <a:t>vaut 149 (commence par une </a:t>
            </a:r>
            <a:r>
              <a:rPr lang="fr-FR" sz="2800" b="1" dirty="0" smtClean="0">
                <a:solidFill>
                  <a:schemeClr val="accent3"/>
                </a:solidFill>
              </a:rPr>
              <a:t>valeur numérique</a:t>
            </a:r>
            <a:r>
              <a:rPr lang="fr-FR" sz="2800" b="1" dirty="0">
                <a:solidFill>
                  <a:schemeClr val="accent3"/>
                </a:solidFill>
              </a:rPr>
              <a:t>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106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Types de données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800" b="1" dirty="0"/>
              <a:t>Opérateurs de comparaison </a:t>
            </a:r>
            <a:r>
              <a:rPr lang="fr-FR" sz="2800" b="1" dirty="0" smtClean="0"/>
              <a:t>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 smtClean="0"/>
              <a:t>• </a:t>
            </a:r>
            <a:r>
              <a:rPr lang="fr-FR" sz="2800" dirty="0"/>
              <a:t>égal à : </a:t>
            </a:r>
            <a:r>
              <a:rPr lang="fr-FR" sz="2800" b="1" dirty="0">
                <a:solidFill>
                  <a:schemeClr val="accent2"/>
                </a:solidFill>
              </a:rPr>
              <a:t>$a ==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différent de : </a:t>
            </a:r>
            <a:r>
              <a:rPr lang="fr-FR" sz="2800" b="1" dirty="0">
                <a:solidFill>
                  <a:schemeClr val="accent2"/>
                </a:solidFill>
              </a:rPr>
              <a:t>$a !=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supérieur à : </a:t>
            </a:r>
            <a:r>
              <a:rPr lang="fr-FR" sz="2800" b="1" dirty="0">
                <a:solidFill>
                  <a:schemeClr val="accent2"/>
                </a:solidFill>
              </a:rPr>
              <a:t>$a &gt;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inférieur à : </a:t>
            </a:r>
            <a:r>
              <a:rPr lang="fr-FR" sz="2800" b="1" dirty="0">
                <a:solidFill>
                  <a:schemeClr val="accent2"/>
                </a:solidFill>
              </a:rPr>
              <a:t>$a &lt;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supérieur ou égal à : </a:t>
            </a:r>
            <a:r>
              <a:rPr lang="fr-FR" sz="2800" b="1" dirty="0">
                <a:solidFill>
                  <a:schemeClr val="accent2"/>
                </a:solidFill>
              </a:rPr>
              <a:t>$a &gt;=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dirty="0"/>
              <a:t>• inférieur ou égal à : </a:t>
            </a:r>
            <a:r>
              <a:rPr lang="fr-FR" sz="2800" b="1" dirty="0">
                <a:solidFill>
                  <a:schemeClr val="accent2"/>
                </a:solidFill>
              </a:rPr>
              <a:t>$a &lt;= $</a:t>
            </a:r>
            <a:r>
              <a:rPr lang="fr-FR" sz="2800" b="1" dirty="0" smtClean="0">
                <a:solidFill>
                  <a:schemeClr val="accent2"/>
                </a:solidFill>
              </a:rPr>
              <a:t>b</a:t>
            </a:r>
            <a:endParaRPr lang="fr-FR" sz="28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800" i="1" dirty="0"/>
              <a:t>Exemple : </a:t>
            </a:r>
            <a:r>
              <a:rPr lang="fr-FR" sz="2800" b="1" dirty="0" err="1">
                <a:solidFill>
                  <a:schemeClr val="accent2"/>
                </a:solidFill>
              </a:rPr>
              <a:t>echo</a:t>
            </a:r>
            <a:r>
              <a:rPr lang="fr-FR" sz="2800" b="1" dirty="0">
                <a:solidFill>
                  <a:schemeClr val="accent2"/>
                </a:solidFill>
              </a:rPr>
              <a:t> $toto == 0 ? </a:t>
            </a:r>
            <a:r>
              <a:rPr lang="fr-FR" sz="2800" b="1" dirty="0" smtClean="0">
                <a:solidFill>
                  <a:schemeClr val="accent2"/>
                </a:solidFill>
              </a:rPr>
              <a:t>"Vrai</a:t>
            </a:r>
            <a:r>
              <a:rPr lang="fr-FR" sz="2800" b="1" dirty="0">
                <a:solidFill>
                  <a:schemeClr val="accent2"/>
                </a:solidFill>
              </a:rPr>
              <a:t>" : </a:t>
            </a:r>
            <a:r>
              <a:rPr lang="fr-FR" sz="2800" b="1" dirty="0" smtClean="0">
                <a:solidFill>
                  <a:schemeClr val="accent2"/>
                </a:solidFill>
              </a:rPr>
              <a:t>"Faux</a:t>
            </a:r>
            <a:r>
              <a:rPr lang="fr-FR" sz="2800" b="1" dirty="0">
                <a:solidFill>
                  <a:schemeClr val="accent2"/>
                </a:solidFill>
              </a:rPr>
              <a:t>" 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1805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PHP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24744"/>
            <a:ext cx="8229600" cy="4525963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1F497D"/>
                </a:solidFill>
              </a:rPr>
              <a:t>Opérateurs </a:t>
            </a:r>
          </a:p>
          <a:p>
            <a:pPr lvl="1"/>
            <a:r>
              <a:rPr lang="fr-FR" sz="2400" dirty="0" smtClean="0"/>
              <a:t>Différents opérateurs permettent de manipuler des valeurs, qu’ils soient dans les variables ou pas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237333"/>
              </p:ext>
            </p:extLst>
          </p:nvPr>
        </p:nvGraphicFramePr>
        <p:xfrm>
          <a:off x="323528" y="2636912"/>
          <a:ext cx="856895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/>
                <a:gridCol w="1656184"/>
                <a:gridCol w="2466274"/>
                <a:gridCol w="21422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</a:t>
                      </a:r>
                      <a:r>
                        <a:rPr lang="fr-FR" baseline="0" dirty="0" smtClean="0"/>
                        <a:t> mathématiques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</a:t>
                      </a:r>
                    </a:p>
                    <a:p>
                      <a:pPr algn="ctr"/>
                      <a:r>
                        <a:rPr lang="fr-FR" dirty="0" smtClean="0"/>
                        <a:t>String</a:t>
                      </a:r>
                      <a:r>
                        <a:rPr lang="fr-FR" baseline="0" dirty="0" smtClean="0"/>
                        <a:t>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 de</a:t>
                      </a:r>
                      <a:r>
                        <a:rPr lang="fr-FR" baseline="0" dirty="0" smtClean="0"/>
                        <a:t> comparaison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Opérateurs</a:t>
                      </a:r>
                      <a:r>
                        <a:rPr lang="fr-FR" baseline="0" dirty="0" smtClean="0"/>
                        <a:t> logiques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+     -   *   /      %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b="1" dirty="0" smtClean="0"/>
                        <a:t>. </a:t>
                      </a:r>
                      <a:r>
                        <a:rPr lang="fr-FR" sz="1800" i="1" dirty="0" smtClean="0"/>
                        <a:t>(concaténation)</a:t>
                      </a:r>
                      <a:endParaRPr lang="fr-FR" sz="18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==        !=       </a:t>
                      </a:r>
                    </a:p>
                    <a:p>
                      <a:pPr algn="ctr"/>
                      <a:r>
                        <a:rPr lang="fr-FR" sz="2000" dirty="0" smtClean="0"/>
                        <a:t>&lt;=      &lt;</a:t>
                      </a:r>
                      <a:r>
                        <a:rPr lang="fr-FR" sz="2000" baseline="0" dirty="0" smtClean="0"/>
                        <a:t>         </a:t>
                      </a:r>
                      <a:r>
                        <a:rPr lang="fr-FR" sz="2000" dirty="0" smtClean="0"/>
                        <a:t>&gt;=</a:t>
                      </a:r>
                      <a:r>
                        <a:rPr lang="fr-FR" sz="2000" baseline="0" dirty="0" smtClean="0"/>
                        <a:t>        &gt;        </a:t>
                      </a:r>
                      <a:endParaRPr lang="fr-F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||  (OR)</a:t>
                      </a:r>
                    </a:p>
                    <a:p>
                      <a:pPr algn="ctr"/>
                      <a:r>
                        <a:rPr lang="fr-FR" sz="2000" dirty="0" smtClean="0"/>
                        <a:t>&amp;&amp; (AND)</a:t>
                      </a:r>
                    </a:p>
                    <a:p>
                      <a:pPr algn="ctr"/>
                      <a:r>
                        <a:rPr lang="fr-FR" sz="2000" dirty="0" smtClean="0"/>
                        <a:t>! </a:t>
                      </a:r>
                      <a:r>
                        <a:rPr lang="fr-FR" sz="1800" dirty="0" smtClean="0"/>
                        <a:t>(</a:t>
                      </a:r>
                      <a:r>
                        <a:rPr lang="fr-FR" sz="1800" i="1" dirty="0" smtClean="0"/>
                        <a:t>not</a:t>
                      </a:r>
                      <a:r>
                        <a:rPr lang="fr-FR" sz="1800" dirty="0" smtClean="0"/>
                        <a:t>)</a:t>
                      </a:r>
                      <a:endParaRPr lang="fr-FR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23528" y="4293096"/>
            <a:ext cx="36724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smtClean="0"/>
              <a:t> &lt;?</a:t>
            </a:r>
            <a:r>
              <a:rPr lang="fr-FR" b="1" dirty="0" err="1" smtClean="0"/>
              <a:t>php</a:t>
            </a:r>
            <a:endParaRPr lang="fr-FR" b="1" dirty="0" smtClean="0"/>
          </a:p>
          <a:p>
            <a:r>
              <a:rPr lang="fr-FR" dirty="0" smtClean="0"/>
              <a:t>      </a:t>
            </a:r>
            <a:r>
              <a:rPr lang="fr-FR" b="1" dirty="0" smtClean="0">
                <a:solidFill>
                  <a:srgbClr val="1F497D"/>
                </a:solidFill>
              </a:rPr>
              <a:t> $a = 2 + 3 ;</a:t>
            </a:r>
            <a:r>
              <a:rPr lang="fr-FR" dirty="0" smtClean="0"/>
              <a:t>		</a:t>
            </a:r>
          </a:p>
          <a:p>
            <a:r>
              <a:rPr lang="fr-FR" dirty="0" smtClean="0"/>
              <a:t>      </a:t>
            </a:r>
            <a:r>
              <a:rPr lang="fr-FR" b="1" dirty="0" smtClean="0">
                <a:solidFill>
                  <a:srgbClr val="1F497D"/>
                </a:solidFill>
              </a:rPr>
              <a:t> $b = 4 - $a ;</a:t>
            </a:r>
          </a:p>
          <a:p>
            <a:r>
              <a:rPr lang="fr-FR" dirty="0" smtClean="0"/>
              <a:t>       $nom = "Toto”;</a:t>
            </a:r>
          </a:p>
          <a:p>
            <a:r>
              <a:rPr lang="fr-FR" dirty="0" smtClean="0"/>
              <a:t>       </a:t>
            </a:r>
            <a:r>
              <a:rPr lang="fr-FR" i="1" dirty="0" err="1" smtClean="0"/>
              <a:t>echo</a:t>
            </a:r>
            <a:r>
              <a:rPr lang="fr-FR" dirty="0" smtClean="0"/>
              <a:t> </a:t>
            </a:r>
            <a:r>
              <a:rPr lang="fr-FR" b="1" dirty="0" smtClean="0"/>
              <a:t>"Salut "</a:t>
            </a:r>
            <a:r>
              <a:rPr lang="fr-FR" b="1" dirty="0" smtClean="0">
                <a:solidFill>
                  <a:schemeClr val="tx2"/>
                </a:solidFill>
              </a:rPr>
              <a:t> . </a:t>
            </a:r>
            <a:r>
              <a:rPr lang="fr-FR" b="1" dirty="0" smtClean="0"/>
              <a:t>$nom</a:t>
            </a:r>
            <a:r>
              <a:rPr lang="fr-FR" dirty="0" smtClean="0"/>
              <a:t>;</a:t>
            </a:r>
          </a:p>
          <a:p>
            <a:r>
              <a:rPr lang="fr-FR" dirty="0" smtClean="0"/>
              <a:t>       </a:t>
            </a:r>
            <a:r>
              <a:rPr lang="fr-FR" i="1" dirty="0" err="1" smtClean="0"/>
              <a:t>echo</a:t>
            </a:r>
            <a:r>
              <a:rPr lang="fr-FR" dirty="0" smtClean="0"/>
              <a:t> "&lt;p&gt; 4 - </a:t>
            </a:r>
            <a:r>
              <a:rPr lang="fr-FR" i="1" dirty="0" smtClean="0"/>
              <a:t>$a</a:t>
            </a:r>
            <a:r>
              <a:rPr lang="fr-FR" dirty="0" smtClean="0"/>
              <a:t> vaut </a:t>
            </a:r>
            <a:r>
              <a:rPr lang="fr-FR" i="1" dirty="0" smtClean="0"/>
              <a:t>$b</a:t>
            </a:r>
            <a:r>
              <a:rPr lang="fr-FR" dirty="0" smtClean="0"/>
              <a:t>  &lt;/p&gt;";</a:t>
            </a:r>
          </a:p>
          <a:p>
            <a:r>
              <a:rPr lang="fr-FR" b="1" dirty="0" smtClean="0"/>
              <a:t>  ?&gt;</a:t>
            </a:r>
            <a:endParaRPr lang="fr-FR" b="1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"/>
          <a:srcRect t="47826"/>
          <a:stretch/>
        </p:blipFill>
        <p:spPr>
          <a:xfrm>
            <a:off x="5508104" y="4509120"/>
            <a:ext cx="3234034" cy="1712510"/>
          </a:xfrm>
          <a:prstGeom prst="rect">
            <a:avLst/>
          </a:prstGeom>
          <a:ln w="28575" cmpd="sng">
            <a:solidFill>
              <a:schemeClr val="tx1"/>
            </a:solidFill>
          </a:ln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8841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Fonctions PHP</a:t>
            </a:r>
            <a:endParaRPr lang="fr-FR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fr-FR" sz="2400" b="1"/>
              <a:t>Date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b="1" smtClean="0">
                <a:solidFill>
                  <a:schemeClr val="accent1"/>
                </a:solidFill>
              </a:rPr>
              <a:t>Déclaration </a:t>
            </a:r>
            <a:r>
              <a:rPr lang="fr-FR" sz="2400" b="1">
                <a:solidFill>
                  <a:schemeClr val="accent1"/>
                </a:solidFill>
              </a:rPr>
              <a:t>avec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• DATETIME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	</a:t>
            </a:r>
            <a:r>
              <a:rPr lang="fr-FR" sz="2400" b="1">
                <a:solidFill>
                  <a:schemeClr val="accent2"/>
                </a:solidFill>
              </a:rPr>
              <a:t>$date = new DateTime('2000-01-05');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• DATE_CREATE : un Alias de DateTime::__construct()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	</a:t>
            </a:r>
            <a:r>
              <a:rPr lang="fr-FR" sz="2400" b="1">
                <a:solidFill>
                  <a:schemeClr val="accent2"/>
                </a:solidFill>
              </a:rPr>
              <a:t>$date2 = date_create('2000-01-01');</a:t>
            </a:r>
          </a:p>
          <a:p>
            <a:pPr marL="0" indent="0">
              <a:spcBef>
                <a:spcPts val="600"/>
              </a:spcBef>
              <a:buNone/>
            </a:pPr>
            <a:endParaRPr lang="fr-FR" sz="2400" smtClean="0"/>
          </a:p>
          <a:p>
            <a:pPr marL="0" indent="0">
              <a:spcBef>
                <a:spcPts val="600"/>
              </a:spcBef>
              <a:buNone/>
            </a:pPr>
            <a:r>
              <a:rPr lang="fr-FR" sz="2400" b="1">
                <a:solidFill>
                  <a:schemeClr val="accent1"/>
                </a:solidFill>
              </a:rPr>
              <a:t>Extraction du Mois, année , ……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Avec style procédural en utilisant DATE_FORMAT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smtClean="0"/>
              <a:t>	</a:t>
            </a:r>
            <a:r>
              <a:rPr lang="fr-FR" sz="2400" b="1" smtClean="0">
                <a:solidFill>
                  <a:schemeClr val="accent2"/>
                </a:solidFill>
              </a:rPr>
              <a:t>echo date_format($date, "m");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smtClean="0"/>
              <a:t>Avec </a:t>
            </a:r>
            <a:r>
              <a:rPr lang="fr-FR" sz="2400"/>
              <a:t>style orienté objet (OO) 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/>
              <a:t>	</a:t>
            </a:r>
            <a:r>
              <a:rPr lang="fr-FR" sz="2400" b="1">
                <a:solidFill>
                  <a:schemeClr val="accent2"/>
                </a:solidFill>
              </a:rPr>
              <a:t>echo $date-&gt;format('Y');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47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Fonctions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/>
              <a:t>Date</a:t>
            </a:r>
          </a:p>
          <a:p>
            <a:pPr marL="0" indent="0">
              <a:buNone/>
            </a:pPr>
            <a:endParaRPr lang="fr-FR" sz="2400" smtClean="0"/>
          </a:p>
          <a:p>
            <a:pPr marL="0" indent="0">
              <a:buNone/>
            </a:pPr>
            <a:r>
              <a:rPr lang="fr-FR" sz="2400" b="1" smtClean="0"/>
              <a:t>Exemples </a:t>
            </a:r>
            <a:r>
              <a:rPr lang="fr-FR" sz="2400" b="1"/>
              <a:t>:</a:t>
            </a:r>
          </a:p>
          <a:p>
            <a:pPr marL="0" indent="0">
              <a:spcBef>
                <a:spcPts val="600"/>
              </a:spcBef>
              <a:buNone/>
            </a:pPr>
            <a:endParaRPr lang="fr-FR" sz="2400" smtClean="0"/>
          </a:p>
          <a:p>
            <a:pPr marL="0" indent="0">
              <a:spcBef>
                <a:spcPts val="600"/>
              </a:spcBef>
              <a:buNone/>
            </a:pPr>
            <a:r>
              <a:rPr lang="fr-FR" sz="2400" smtClean="0"/>
              <a:t>• </a:t>
            </a:r>
            <a:r>
              <a:rPr lang="fr-FR" sz="2400" b="1">
                <a:solidFill>
                  <a:schemeClr val="accent2"/>
                </a:solidFill>
              </a:rPr>
              <a:t>$date=date( "d-m-y 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fr-FR" sz="2400" b="1" smtClean="0">
                <a:solidFill>
                  <a:schemeClr val="accent2"/>
                </a:solidFill>
              </a:rPr>
              <a:t>	echo </a:t>
            </a:r>
            <a:r>
              <a:rPr lang="fr-FR" sz="2400" b="1">
                <a:solidFill>
                  <a:schemeClr val="accent2"/>
                </a:solidFill>
              </a:rPr>
              <a:t>" ceci est la date du jour " .$date ;</a:t>
            </a:r>
          </a:p>
          <a:p>
            <a:pPr marL="0" indent="0">
              <a:buNone/>
            </a:pPr>
            <a:endParaRPr lang="fr-FR" sz="2400" smtClean="0"/>
          </a:p>
          <a:p>
            <a:pPr marL="0" indent="0">
              <a:buNone/>
            </a:pPr>
            <a:r>
              <a:rPr lang="fr-FR" sz="2400" smtClean="0"/>
              <a:t>• </a:t>
            </a:r>
            <a:r>
              <a:rPr lang="fr-FR" sz="2400" b="1">
                <a:solidFill>
                  <a:schemeClr val="accent2"/>
                </a:solidFill>
              </a:rPr>
              <a:t>$heure = date("h:i:s");</a:t>
            </a:r>
          </a:p>
          <a:p>
            <a:pPr marL="0" indent="0">
              <a:buNone/>
            </a:pPr>
            <a:r>
              <a:rPr lang="fr-FR" sz="2400" b="1">
                <a:solidFill>
                  <a:schemeClr val="accent2"/>
                </a:solidFill>
              </a:rPr>
              <a:t>echo </a:t>
            </a:r>
            <a:r>
              <a:rPr lang="fr-FR" sz="2400" b="1" smtClean="0">
                <a:solidFill>
                  <a:schemeClr val="accent2"/>
                </a:solidFill>
              </a:rPr>
              <a:t> "</a:t>
            </a:r>
            <a:r>
              <a:rPr lang="fr-FR" sz="2400" b="1">
                <a:solidFill>
                  <a:schemeClr val="accent2"/>
                </a:solidFill>
              </a:rPr>
              <a:t>c'est l’heure du jour " .$heure ;</a:t>
            </a:r>
            <a:endParaRPr lang="fr-FR" sz="2400" b="1" dirty="0">
              <a:solidFill>
                <a:schemeClr val="accent2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0723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250" b="90000" l="2500" r="97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81356" y="0"/>
            <a:ext cx="1962644" cy="1962644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Tableaux PHP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196752"/>
            <a:ext cx="8463884" cy="5095468"/>
          </a:xfrm>
        </p:spPr>
        <p:txBody>
          <a:bodyPr>
            <a:normAutofit lnSpcReduction="10000"/>
          </a:bodyPr>
          <a:lstStyle/>
          <a:p>
            <a:r>
              <a:rPr lang="fr-FR" sz="2800" b="1" dirty="0" smtClean="0">
                <a:solidFill>
                  <a:srgbClr val="1F497D"/>
                </a:solidFill>
              </a:rPr>
              <a:t>Tableaux </a:t>
            </a:r>
          </a:p>
          <a:p>
            <a:pPr lvl="1"/>
            <a:r>
              <a:rPr lang="fr-FR" sz="2400" dirty="0" smtClean="0"/>
              <a:t>Variables capables d’enregistrer plusieurs valeurs d’un type</a:t>
            </a:r>
          </a:p>
          <a:p>
            <a:r>
              <a:rPr lang="fr-FR" sz="2800" b="1" dirty="0" smtClean="0">
                <a:solidFill>
                  <a:srgbClr val="1F497D"/>
                </a:solidFill>
              </a:rPr>
              <a:t>Tableaux à indice :</a:t>
            </a:r>
          </a:p>
          <a:p>
            <a:pPr lvl="1"/>
            <a:r>
              <a:rPr lang="fr-FR" sz="2400" dirty="0" smtClean="0"/>
              <a:t>Chaque position est identifiée par </a:t>
            </a:r>
            <a:br>
              <a:rPr lang="fr-FR" sz="2400" dirty="0" smtClean="0"/>
            </a:br>
            <a:r>
              <a:rPr lang="fr-FR" sz="2400" dirty="0" smtClean="0"/>
              <a:t>un numéro (commençant par </a:t>
            </a:r>
            <a:r>
              <a:rPr lang="fr-FR" sz="2400" b="1" dirty="0" smtClean="0"/>
              <a:t>0</a:t>
            </a:r>
            <a:r>
              <a:rPr lang="fr-FR" sz="2400" dirty="0" smtClean="0"/>
              <a:t>)</a:t>
            </a:r>
          </a:p>
          <a:p>
            <a:pPr lvl="2"/>
            <a:r>
              <a:rPr lang="fr-FR" sz="2000" b="1" dirty="0"/>
              <a:t>$tableau</a:t>
            </a:r>
            <a:r>
              <a:rPr lang="fr-FR" sz="2000" dirty="0"/>
              <a:t> [</a:t>
            </a:r>
            <a:r>
              <a:rPr lang="fr-FR" sz="2000" b="1" dirty="0"/>
              <a:t>0</a:t>
            </a:r>
            <a:r>
              <a:rPr lang="fr-FR" sz="2000" dirty="0"/>
              <a:t>] = "A";</a:t>
            </a:r>
          </a:p>
          <a:p>
            <a:pPr lvl="2"/>
            <a:r>
              <a:rPr lang="fr-FR" sz="2000" b="1" dirty="0" smtClean="0"/>
              <a:t>$</a:t>
            </a:r>
            <a:r>
              <a:rPr lang="fr-FR" sz="2000" b="1" dirty="0"/>
              <a:t>tableau </a:t>
            </a:r>
            <a:r>
              <a:rPr lang="fr-FR" sz="2000" dirty="0"/>
              <a:t>[</a:t>
            </a:r>
            <a:r>
              <a:rPr lang="fr-FR" sz="2000" b="1" dirty="0"/>
              <a:t>1</a:t>
            </a:r>
            <a:r>
              <a:rPr lang="fr-FR" sz="2000" dirty="0"/>
              <a:t>] = "B";</a:t>
            </a:r>
          </a:p>
          <a:p>
            <a:pPr lvl="2"/>
            <a:r>
              <a:rPr lang="fr-FR" sz="2000" dirty="0" smtClean="0"/>
              <a:t>$</a:t>
            </a:r>
            <a:r>
              <a:rPr lang="fr-FR" sz="2000" dirty="0"/>
              <a:t>tableau [</a:t>
            </a:r>
            <a:r>
              <a:rPr lang="fr-FR" sz="2000" b="1" dirty="0"/>
              <a:t>3</a:t>
            </a:r>
            <a:r>
              <a:rPr lang="fr-FR" sz="2000" dirty="0"/>
              <a:t>] = "Fin";</a:t>
            </a:r>
          </a:p>
          <a:p>
            <a:pPr lvl="2"/>
            <a:r>
              <a:rPr lang="fr-FR" sz="2000" b="1" dirty="0" smtClean="0"/>
              <a:t>$tableau [ ] </a:t>
            </a:r>
            <a:r>
              <a:rPr lang="fr-FR" sz="2000" dirty="0"/>
              <a:t>= "Suite";</a:t>
            </a:r>
            <a:endParaRPr lang="fr-FR" sz="2400" dirty="0"/>
          </a:p>
          <a:p>
            <a:r>
              <a:rPr lang="fr-FR" sz="2800" b="1" dirty="0" smtClean="0">
                <a:solidFill>
                  <a:srgbClr val="1F497D"/>
                </a:solidFill>
              </a:rPr>
              <a:t>Tableaux associatifs :</a:t>
            </a:r>
          </a:p>
          <a:p>
            <a:pPr lvl="1"/>
            <a:r>
              <a:rPr lang="fr-FR" sz="2400" dirty="0" smtClean="0"/>
              <a:t>Chaque position reçoit un identifiant (un label) </a:t>
            </a:r>
          </a:p>
          <a:p>
            <a:pPr lvl="2"/>
            <a:r>
              <a:rPr lang="fr-FR" sz="2000" b="1" dirty="0"/>
              <a:t>$</a:t>
            </a:r>
            <a:r>
              <a:rPr lang="fr-FR" sz="2000" b="1" dirty="0" err="1"/>
              <a:t>tableauAssoc</a:t>
            </a:r>
            <a:r>
              <a:rPr lang="fr-FR" sz="2000" b="1" dirty="0"/>
              <a:t> </a:t>
            </a:r>
            <a:r>
              <a:rPr lang="fr-FR" sz="2000" dirty="0"/>
              <a:t>["</a:t>
            </a:r>
            <a:r>
              <a:rPr lang="fr-FR" sz="2000" b="1" dirty="0" err="1"/>
              <a:t>Prenom</a:t>
            </a:r>
            <a:r>
              <a:rPr lang="fr-FR" sz="2000" dirty="0"/>
              <a:t>"] = "Jean";</a:t>
            </a:r>
          </a:p>
          <a:p>
            <a:pPr lvl="2"/>
            <a:r>
              <a:rPr lang="fr-FR" sz="2000" b="1" dirty="0" smtClean="0"/>
              <a:t>$</a:t>
            </a:r>
            <a:r>
              <a:rPr lang="fr-FR" sz="2000" b="1" dirty="0" err="1"/>
              <a:t>tableauAssoc</a:t>
            </a:r>
            <a:r>
              <a:rPr lang="fr-FR" sz="2000" b="1" dirty="0"/>
              <a:t> </a:t>
            </a:r>
            <a:r>
              <a:rPr lang="fr-FR" sz="2000" dirty="0"/>
              <a:t>["</a:t>
            </a:r>
            <a:r>
              <a:rPr lang="fr-FR" sz="2000" b="1" dirty="0"/>
              <a:t>Nom</a:t>
            </a:r>
            <a:r>
              <a:rPr lang="fr-FR" sz="2000" dirty="0"/>
              <a:t>"] = "Dupont" ;</a:t>
            </a:r>
          </a:p>
          <a:p>
            <a:endParaRPr lang="fr-FR" sz="2800" dirty="0"/>
          </a:p>
        </p:txBody>
      </p:sp>
      <p:grpSp>
        <p:nvGrpSpPr>
          <p:cNvPr id="17" name="Grouper 16"/>
          <p:cNvGrpSpPr/>
          <p:nvPr/>
        </p:nvGrpSpPr>
        <p:grpSpPr>
          <a:xfrm>
            <a:off x="5004048" y="4077072"/>
            <a:ext cx="2376264" cy="801380"/>
            <a:chOff x="5580112" y="2348880"/>
            <a:chExt cx="2376264" cy="801380"/>
          </a:xfrm>
        </p:grpSpPr>
        <p:sp>
          <p:nvSpPr>
            <p:cNvPr id="7" name="Rectangle 6"/>
            <p:cNvSpPr/>
            <p:nvPr/>
          </p:nvSpPr>
          <p:spPr>
            <a:xfrm>
              <a:off x="5580112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/>
                <a:t>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012160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/>
                <a:t>B</a:t>
              </a: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5645306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>
                  <a:solidFill>
                    <a:srgbClr val="1F497D"/>
                  </a:solidFill>
                </a:rPr>
                <a:t>0</a:t>
              </a:r>
              <a:endParaRPr lang="fr-FR" b="1" dirty="0">
                <a:solidFill>
                  <a:srgbClr val="1F497D"/>
                </a:solidFill>
              </a:endParaRPr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6077354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1</a:t>
              </a:r>
              <a:endParaRPr lang="fr-FR" b="1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44208" y="2348880"/>
              <a:ext cx="43204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6256" y="2348880"/>
              <a:ext cx="50405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/>
                <a:t>Fin</a:t>
              </a:r>
              <a:endParaRPr lang="fr-FR" i="1" dirty="0"/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6509402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2</a:t>
              </a:r>
              <a:endParaRPr lang="fr-FR" b="1" dirty="0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6977454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3</a:t>
              </a:r>
              <a:endParaRPr lang="fr-FR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80312" y="2348880"/>
              <a:ext cx="576064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FR" i="1" dirty="0" smtClean="0"/>
                <a:t>Suite</a:t>
              </a:r>
              <a:endParaRPr lang="fr-FR" i="1" dirty="0"/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7481510" y="278092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4</a:t>
              </a:r>
              <a:endParaRPr lang="fr-FR" b="1" dirty="0"/>
            </a:p>
          </p:txBody>
        </p:sp>
      </p:grpSp>
      <p:grpSp>
        <p:nvGrpSpPr>
          <p:cNvPr id="22" name="Grouper 21"/>
          <p:cNvGrpSpPr/>
          <p:nvPr/>
        </p:nvGrpSpPr>
        <p:grpSpPr>
          <a:xfrm>
            <a:off x="7164288" y="5229200"/>
            <a:ext cx="1692188" cy="801380"/>
            <a:chOff x="6840252" y="5301208"/>
            <a:chExt cx="1692188" cy="801380"/>
          </a:xfrm>
        </p:grpSpPr>
        <p:sp>
          <p:nvSpPr>
            <p:cNvPr id="18" name="Rectangle 17"/>
            <p:cNvSpPr/>
            <p:nvPr/>
          </p:nvSpPr>
          <p:spPr>
            <a:xfrm>
              <a:off x="6907529" y="5301208"/>
              <a:ext cx="792088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i="1" dirty="0" smtClean="0"/>
                <a:t>Jean</a:t>
              </a:r>
              <a:endParaRPr lang="fr-FR" i="1" dirty="0"/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6840252" y="5733256"/>
              <a:ext cx="941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 smtClean="0"/>
                <a:t>Prenom</a:t>
              </a:r>
              <a:endParaRPr lang="fr-FR" b="1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68344" y="5301208"/>
              <a:ext cx="864096" cy="43204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fr-FR" i="1" dirty="0" smtClean="0"/>
                <a:t>Dupont</a:t>
              </a:r>
              <a:endParaRPr lang="fr-FR" i="1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7780495" y="5733256"/>
              <a:ext cx="64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smtClean="0"/>
                <a:t>Nom</a:t>
              </a:r>
              <a:endParaRPr lang="fr-FR" b="1" dirty="0"/>
            </a:p>
          </p:txBody>
        </p:sp>
      </p:grpSp>
      <p:cxnSp>
        <p:nvCxnSpPr>
          <p:cNvPr id="23" name="Connecteur droit avec flèche 22"/>
          <p:cNvCxnSpPr>
            <a:stCxn id="24" idx="2"/>
            <a:endCxn id="11" idx="0"/>
          </p:cNvCxnSpPr>
          <p:nvPr/>
        </p:nvCxnSpPr>
        <p:spPr>
          <a:xfrm flipH="1">
            <a:off x="6084168" y="3435970"/>
            <a:ext cx="1227047" cy="64110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5796136" y="2204864"/>
            <a:ext cx="3030157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 smtClean="0"/>
              <a:t>Attention </a:t>
            </a:r>
            <a:r>
              <a:rPr lang="fr-FR" sz="2000" dirty="0" smtClean="0"/>
              <a:t>a définir toutes les positions avant de les utiliser ou il y aura une </a:t>
            </a:r>
            <a:r>
              <a:rPr lang="fr-FR" sz="2000" b="1" dirty="0" smtClean="0"/>
              <a:t>message d’erreur</a:t>
            </a:r>
            <a:r>
              <a:rPr lang="fr-FR" sz="2000" dirty="0" smtClean="0"/>
              <a:t>. </a:t>
            </a:r>
            <a:endParaRPr lang="fr-FR" sz="2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789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35892" cy="5383500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400" b="1" dirty="0"/>
              <a:t>Les tableaux de PHP ressemblent aux </a:t>
            </a:r>
            <a:r>
              <a:rPr lang="fr-FR" sz="2400" b="1" dirty="0" smtClean="0"/>
              <a:t>tableaux associatifs (</a:t>
            </a:r>
            <a:r>
              <a:rPr lang="fr-FR" sz="2400" b="1" i="1" dirty="0" smtClean="0"/>
              <a:t>hash-tables</a:t>
            </a:r>
            <a:r>
              <a:rPr lang="fr-FR" sz="2400" b="1" dirty="0" smtClean="0"/>
              <a:t>).</a:t>
            </a:r>
            <a:endParaRPr lang="fr-FR" sz="2400" b="1" dirty="0"/>
          </a:p>
          <a:p>
            <a:pPr marL="0" indent="0">
              <a:spcBef>
                <a:spcPts val="120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 smtClean="0"/>
              <a:t>• L’index </a:t>
            </a:r>
            <a:r>
              <a:rPr lang="fr-FR" sz="2400" dirty="0"/>
              <a:t>est appelé </a:t>
            </a:r>
            <a:r>
              <a:rPr lang="fr-FR" sz="2400" b="1" i="1" dirty="0">
                <a:solidFill>
                  <a:srgbClr val="FF0000"/>
                </a:solidFill>
              </a:rPr>
              <a:t>clé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/>
              <a:t>• La valeur associée à la clé est appelée </a:t>
            </a:r>
            <a:r>
              <a:rPr lang="fr-FR" sz="2400" b="1" i="1" dirty="0" smtClean="0">
                <a:solidFill>
                  <a:srgbClr val="FF0000"/>
                </a:solidFill>
              </a:rPr>
              <a:t>valeur</a:t>
            </a:r>
            <a:endParaRPr lang="fr-FR" sz="2400" i="1" dirty="0"/>
          </a:p>
          <a:p>
            <a:pPr marL="0" indent="0">
              <a:spcBef>
                <a:spcPts val="120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fr-FR" sz="2400" b="1" dirty="0" smtClean="0"/>
              <a:t>On </a:t>
            </a:r>
            <a:r>
              <a:rPr lang="fr-FR" sz="2400" b="1" dirty="0"/>
              <a:t>déclare un tableau </a:t>
            </a:r>
            <a:r>
              <a:rPr lang="fr-FR" sz="2400" b="1" dirty="0" smtClean="0"/>
              <a:t>de deux </a:t>
            </a:r>
            <a:r>
              <a:rPr lang="fr-FR" sz="2400" b="1" dirty="0"/>
              <a:t>façons :</a:t>
            </a:r>
          </a:p>
          <a:p>
            <a:pPr marL="0" indent="0">
              <a:spcBef>
                <a:spcPts val="120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 smtClean="0"/>
              <a:t>• </a:t>
            </a:r>
            <a:r>
              <a:rPr lang="fr-FR" sz="2400" dirty="0"/>
              <a:t>Utiliser la fonction </a:t>
            </a:r>
            <a:r>
              <a:rPr lang="fr-FR" sz="2400" b="1" dirty="0" err="1">
                <a:solidFill>
                  <a:srgbClr val="FF0000"/>
                </a:solidFill>
              </a:rPr>
              <a:t>array</a:t>
            </a:r>
            <a:r>
              <a:rPr lang="fr-FR" sz="2400" b="1" dirty="0">
                <a:solidFill>
                  <a:srgbClr val="FF0000"/>
                </a:solidFill>
              </a:rPr>
              <a:t>() </a:t>
            </a:r>
            <a:r>
              <a:rPr lang="fr-FR" sz="2400" dirty="0"/>
              <a:t>pour créer un </a:t>
            </a:r>
            <a:r>
              <a:rPr lang="fr-FR" sz="2400" dirty="0" smtClean="0"/>
              <a:t>tableau</a:t>
            </a:r>
            <a:endParaRPr lang="fr-FR" sz="24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400" dirty="0"/>
              <a:t>• Ou affecter directement les </a:t>
            </a:r>
            <a:r>
              <a:rPr lang="fr-FR" sz="2400" dirty="0" smtClean="0"/>
              <a:t>valeurs au tableau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7755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PHP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79512" y="1124744"/>
            <a:ext cx="6840760" cy="5539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0" rIns="36000" bIns="0">
            <a:spAutoFit/>
          </a:bodyPr>
          <a:lstStyle/>
          <a:p>
            <a:r>
              <a:rPr lang="fr-FR" sz="2000" dirty="0" smtClean="0"/>
              <a:t>&lt;</a:t>
            </a:r>
            <a:r>
              <a:rPr lang="fr-FR" sz="2000" dirty="0" err="1" smtClean="0"/>
              <a:t>head</a:t>
            </a:r>
            <a:r>
              <a:rPr lang="fr-FR" sz="2000" dirty="0" smtClean="0"/>
              <a:t>&gt;  …  </a:t>
            </a:r>
            <a:endParaRPr lang="fr-FR" sz="2000" dirty="0"/>
          </a:p>
          <a:p>
            <a:r>
              <a:rPr lang="fr-FR" sz="2000" dirty="0" smtClean="0"/>
              <a:t>         &lt;</a:t>
            </a:r>
            <a:r>
              <a:rPr lang="fr-FR" sz="2000" dirty="0"/>
              <a:t>style&gt;… &lt;/</a:t>
            </a:r>
            <a:r>
              <a:rPr lang="fr-FR" sz="2000" dirty="0" smtClean="0"/>
              <a:t>style&gt;  </a:t>
            </a:r>
            <a:br>
              <a:rPr lang="fr-FR" sz="2000" dirty="0" smtClean="0"/>
            </a:br>
            <a:r>
              <a:rPr lang="fr-FR" sz="2000" dirty="0" smtClean="0"/>
              <a:t>&lt;/</a:t>
            </a:r>
            <a:r>
              <a:rPr lang="fr-FR" sz="2000" dirty="0" err="1" smtClean="0"/>
              <a:t>head</a:t>
            </a:r>
            <a:r>
              <a:rPr lang="fr-FR" sz="2000" dirty="0" smtClean="0"/>
              <a:t>&gt;</a:t>
            </a:r>
          </a:p>
          <a:p>
            <a:r>
              <a:rPr lang="fr-FR" sz="2000" dirty="0" smtClean="0"/>
              <a:t>&lt;</a:t>
            </a:r>
            <a:r>
              <a:rPr lang="fr-FR" sz="2000" dirty="0"/>
              <a:t>body</a:t>
            </a:r>
            <a:r>
              <a:rPr lang="fr-FR" sz="2000" dirty="0" smtClean="0"/>
              <a:t>&gt;  … </a:t>
            </a:r>
          </a:p>
          <a:p>
            <a:r>
              <a:rPr lang="fr-FR" sz="2000" dirty="0"/>
              <a:t>  &lt;h2&gt;Tableaux à indice &lt;/h2&gt;</a:t>
            </a:r>
          </a:p>
          <a:p>
            <a:r>
              <a:rPr lang="fr-FR" sz="2000" dirty="0"/>
              <a:t>  &lt;table</a:t>
            </a:r>
            <a:r>
              <a:rPr lang="fr-FR" sz="2000" dirty="0" smtClean="0"/>
              <a:t>&gt;</a:t>
            </a:r>
            <a:endParaRPr lang="fr-FR" sz="2000" dirty="0"/>
          </a:p>
          <a:p>
            <a:r>
              <a:rPr lang="fr-FR" sz="2000" dirty="0"/>
              <a:t>  </a:t>
            </a:r>
            <a:r>
              <a:rPr lang="fr-FR" sz="2000" b="1" dirty="0"/>
              <a:t>&lt;?</a:t>
            </a:r>
            <a:r>
              <a:rPr lang="fr-FR" sz="2000" b="1" dirty="0" err="1"/>
              <a:t>php</a:t>
            </a:r>
            <a:endParaRPr lang="fr-FR" sz="2000" b="1" dirty="0"/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</a:t>
            </a:r>
            <a:r>
              <a:rPr lang="fr-FR" sz="2000" b="1" dirty="0"/>
              <a:t> [</a:t>
            </a:r>
            <a:r>
              <a:rPr lang="fr-FR" sz="2000" b="1" dirty="0">
                <a:solidFill>
                  <a:srgbClr val="1F497D"/>
                </a:solidFill>
              </a:rPr>
              <a:t>0</a:t>
            </a:r>
            <a:r>
              <a:rPr lang="fr-FR" sz="2000" b="1" dirty="0"/>
              <a:t>] = "A";</a:t>
            </a:r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 </a:t>
            </a:r>
            <a:r>
              <a:rPr lang="fr-FR" sz="2000" b="1" dirty="0"/>
              <a:t>[</a:t>
            </a:r>
            <a:r>
              <a:rPr lang="fr-FR" sz="2000" b="1" dirty="0">
                <a:solidFill>
                  <a:srgbClr val="1F497D"/>
                </a:solidFill>
              </a:rPr>
              <a:t>1</a:t>
            </a:r>
            <a:r>
              <a:rPr lang="fr-FR" sz="2000" b="1" dirty="0"/>
              <a:t>] = "B";</a:t>
            </a:r>
          </a:p>
          <a:p>
            <a:r>
              <a:rPr lang="fr-FR" sz="2000" b="1" dirty="0"/>
              <a:t>      </a:t>
            </a:r>
            <a:r>
              <a:rPr lang="fr-FR" sz="2000" b="1" dirty="0">
                <a:solidFill>
                  <a:srgbClr val="1F497D"/>
                </a:solidFill>
              </a:rPr>
              <a:t> $tableau </a:t>
            </a:r>
            <a:r>
              <a:rPr lang="fr-FR" sz="2000" b="1" dirty="0"/>
              <a:t>[</a:t>
            </a:r>
            <a:r>
              <a:rPr lang="fr-FR" sz="2000" b="1" dirty="0">
                <a:solidFill>
                  <a:srgbClr val="1F497D"/>
                </a:solidFill>
              </a:rPr>
              <a:t>3</a:t>
            </a:r>
            <a:r>
              <a:rPr lang="fr-FR" sz="2000" b="1" dirty="0"/>
              <a:t>] = "Fin";</a:t>
            </a:r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$tableau </a:t>
            </a:r>
            <a:r>
              <a:rPr lang="fr-FR" sz="2000" b="1" dirty="0"/>
              <a:t>[] = "Suite";</a:t>
            </a:r>
          </a:p>
          <a:p>
            <a:r>
              <a:rPr lang="fr-FR" sz="2000" b="1" dirty="0"/>
              <a:t>       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</a:t>
            </a:r>
            <a:r>
              <a:rPr lang="fr-FR" sz="2000" i="1" dirty="0"/>
              <a:t>&lt;tr&gt; &lt;td&gt;</a:t>
            </a:r>
            <a:r>
              <a:rPr lang="fr-FR" sz="2000" b="1" dirty="0"/>
              <a:t>"</a:t>
            </a:r>
            <a:r>
              <a:rPr lang="fr-FR" sz="2000" b="1" dirty="0">
                <a:solidFill>
                  <a:srgbClr val="1F497D"/>
                </a:solidFill>
              </a:rPr>
              <a:t>. $tableau[0] . </a:t>
            </a:r>
            <a:r>
              <a:rPr lang="fr-FR" sz="2000" b="1" dirty="0"/>
              <a:t>"</a:t>
            </a:r>
            <a:r>
              <a:rPr lang="fr-FR" sz="2000" i="1" dirty="0"/>
              <a:t>&lt;/td&gt; &lt;td&gt;</a:t>
            </a:r>
            <a:r>
              <a:rPr lang="fr-FR" sz="2000" b="1" dirty="0"/>
              <a:t>".  </a:t>
            </a:r>
            <a:r>
              <a:rPr lang="fr-FR" sz="2000" b="1" dirty="0">
                <a:solidFill>
                  <a:srgbClr val="1F497D"/>
                </a:solidFill>
              </a:rPr>
              <a:t>$tableau[1] </a:t>
            </a:r>
          </a:p>
          <a:p>
            <a:r>
              <a:rPr lang="fr-FR" sz="2000" b="1" dirty="0"/>
              <a:t>          </a:t>
            </a:r>
            <a:r>
              <a:rPr lang="fr-FR" sz="2000" b="1" dirty="0" smtClean="0"/>
              <a:t>  . </a:t>
            </a:r>
            <a:r>
              <a:rPr lang="fr-FR" sz="2000" b="1" dirty="0"/>
              <a:t>"</a:t>
            </a:r>
            <a:r>
              <a:rPr lang="fr-FR" sz="2000" i="1" dirty="0"/>
              <a:t>&lt;/td&gt; &lt;td&gt;</a:t>
            </a:r>
            <a:r>
              <a:rPr lang="fr-FR" sz="2000" b="1" dirty="0"/>
              <a:t>" </a:t>
            </a:r>
            <a:r>
              <a:rPr lang="fr-FR" sz="2000" b="1" dirty="0">
                <a:solidFill>
                  <a:srgbClr val="1F497D"/>
                </a:solidFill>
              </a:rPr>
              <a:t>. $tableau[2] . </a:t>
            </a:r>
            <a:r>
              <a:rPr lang="fr-FR" sz="2000" b="1" dirty="0"/>
              <a:t>"</a:t>
            </a:r>
            <a:r>
              <a:rPr lang="fr-FR" sz="2000" i="1" dirty="0"/>
              <a:t>&lt;/td&gt;&lt;td&gt;</a:t>
            </a:r>
            <a:r>
              <a:rPr lang="fr-FR" sz="2000" b="1" dirty="0"/>
              <a:t>" . </a:t>
            </a:r>
            <a:r>
              <a:rPr lang="fr-FR" sz="2000" b="1" dirty="0">
                <a:solidFill>
                  <a:srgbClr val="1F497D"/>
                </a:solidFill>
              </a:rPr>
              <a:t>$tableau[3] </a:t>
            </a:r>
            <a:endParaRPr lang="fr-FR" sz="2000" b="1" dirty="0" smtClean="0">
              <a:solidFill>
                <a:srgbClr val="1F497D"/>
              </a:solidFill>
            </a:endParaRPr>
          </a:p>
          <a:p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 smtClean="0">
                <a:solidFill>
                  <a:srgbClr val="1F497D"/>
                </a:solidFill>
              </a:rPr>
              <a:t>           </a:t>
            </a:r>
            <a:r>
              <a:rPr lang="fr-FR" sz="2000" b="1" dirty="0" smtClean="0"/>
              <a:t>. </a:t>
            </a:r>
            <a:r>
              <a:rPr lang="fr-FR" sz="2000" b="1" dirty="0"/>
              <a:t>" </a:t>
            </a:r>
            <a:r>
              <a:rPr lang="fr-FR" sz="2000" i="1" dirty="0"/>
              <a:t>&lt;/td&gt;&lt;td</a:t>
            </a:r>
            <a:r>
              <a:rPr lang="fr-FR" sz="2000" i="1" dirty="0" smtClean="0"/>
              <a:t>&gt;</a:t>
            </a:r>
            <a:r>
              <a:rPr lang="fr-FR" sz="2000" b="1" dirty="0" smtClean="0"/>
              <a:t>" . </a:t>
            </a:r>
            <a:r>
              <a:rPr lang="fr-FR" sz="2000" b="1" dirty="0">
                <a:solidFill>
                  <a:srgbClr val="1F497D"/>
                </a:solidFill>
              </a:rPr>
              <a:t>$tableau[4]  </a:t>
            </a:r>
            <a:r>
              <a:rPr lang="fr-FR" sz="2000" b="1" dirty="0"/>
              <a:t>. "</a:t>
            </a:r>
            <a:r>
              <a:rPr lang="fr-FR" sz="2000" i="1" dirty="0"/>
              <a:t>&lt;/td&gt;&lt;/tr</a:t>
            </a:r>
            <a:r>
              <a:rPr lang="fr-FR" sz="2000" i="1" dirty="0" smtClean="0"/>
              <a:t>&gt;</a:t>
            </a:r>
            <a:r>
              <a:rPr lang="fr-FR" sz="2000" b="1" dirty="0" smtClean="0"/>
              <a:t>" ; </a:t>
            </a:r>
            <a:endParaRPr lang="fr-FR" sz="2000" b="1" dirty="0"/>
          </a:p>
          <a:p>
            <a:r>
              <a:rPr lang="fr-FR" sz="2000" b="1" dirty="0"/>
              <a:t>  ?</a:t>
            </a:r>
            <a:r>
              <a:rPr lang="fr-FR" sz="2000" b="1" dirty="0" smtClean="0"/>
              <a:t>&gt;</a:t>
            </a:r>
            <a:endParaRPr lang="fr-FR" sz="2000" i="1" dirty="0"/>
          </a:p>
          <a:p>
            <a:r>
              <a:rPr lang="fr-FR" sz="2000" dirty="0"/>
              <a:t>  &lt;/table&gt;</a:t>
            </a:r>
          </a:p>
          <a:p>
            <a:r>
              <a:rPr lang="fr-FR" sz="2000" dirty="0" smtClean="0"/>
              <a:t> …</a:t>
            </a:r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60648"/>
            <a:ext cx="5575300" cy="3835400"/>
          </a:xfrm>
          <a:prstGeom prst="rect">
            <a:avLst/>
          </a:prstGeom>
          <a:ln>
            <a:solidFill>
              <a:srgbClr val="4F81BD"/>
            </a:solidFill>
          </a:ln>
        </p:spPr>
      </p:pic>
      <p:cxnSp>
        <p:nvCxnSpPr>
          <p:cNvPr id="10" name="Connecteur droit avec flèche 9"/>
          <p:cNvCxnSpPr>
            <a:stCxn id="19" idx="2"/>
          </p:cNvCxnSpPr>
          <p:nvPr/>
        </p:nvCxnSpPr>
        <p:spPr>
          <a:xfrm flipH="1">
            <a:off x="6660232" y="1995810"/>
            <a:ext cx="756084" cy="8571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>
            <a:stCxn id="25" idx="1"/>
          </p:cNvCxnSpPr>
          <p:nvPr/>
        </p:nvCxnSpPr>
        <p:spPr>
          <a:xfrm flipH="1" flipV="1">
            <a:off x="5796136" y="3789040"/>
            <a:ext cx="792088" cy="4616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>
            <a:off x="4572000" y="3429000"/>
            <a:ext cx="360040" cy="576064"/>
          </a:xfrm>
          <a:prstGeom prst="ellipse">
            <a:avLst/>
          </a:prstGeom>
          <a:noFill/>
          <a:ln w="38100" cmpd="sng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764704"/>
            <a:ext cx="2664296" cy="12311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b="1" dirty="0" smtClean="0"/>
              <a:t>Message d’erreur </a:t>
            </a:r>
            <a:r>
              <a:rPr lang="fr-FR" sz="2000" dirty="0" smtClean="0"/>
              <a:t>car le contenu de la position 2 ( </a:t>
            </a:r>
            <a:r>
              <a:rPr lang="fr-FR" sz="2000" b="1" dirty="0" smtClean="0"/>
              <a:t>$tableau[2] </a:t>
            </a:r>
            <a:r>
              <a:rPr lang="fr-FR" sz="2000" dirty="0" smtClean="0"/>
              <a:t>) n’a </a:t>
            </a:r>
            <a:r>
              <a:rPr lang="fr-FR" sz="2000" b="1" dirty="0" smtClean="0"/>
              <a:t>pas été défini </a:t>
            </a:r>
            <a:r>
              <a:rPr lang="fr-FR" sz="2000" dirty="0" smtClean="0"/>
              <a:t>auparavant. </a:t>
            </a:r>
            <a:endParaRPr lang="fr-FR" sz="2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6588224" y="3789040"/>
            <a:ext cx="1907704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6000" tIns="0" rIns="36000" bIns="0" rtlCol="0">
            <a:spAutoFit/>
          </a:bodyPr>
          <a:lstStyle/>
          <a:p>
            <a:pPr algn="ctr"/>
            <a:r>
              <a:rPr lang="fr-FR" sz="2000" dirty="0" smtClean="0"/>
              <a:t>Contenu de la position 4 ( </a:t>
            </a:r>
            <a:r>
              <a:rPr lang="fr-FR" sz="2000" b="1" dirty="0" smtClean="0"/>
              <a:t>$tableau[4] </a:t>
            </a:r>
            <a:r>
              <a:rPr lang="fr-FR" sz="2000" dirty="0" smtClean="0"/>
              <a:t>)</a:t>
            </a:r>
            <a:endParaRPr lang="fr-FR" sz="20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1580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0112" y="1700808"/>
            <a:ext cx="1008112" cy="1008112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générale d’un site web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03" y="2276872"/>
            <a:ext cx="1080120" cy="1080120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6" idx="3"/>
            <a:endCxn id="9" idx="1"/>
          </p:cNvCxnSpPr>
          <p:nvPr/>
        </p:nvCxnSpPr>
        <p:spPr>
          <a:xfrm>
            <a:off x="2881123" y="2816932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ccolade ouvrante 4"/>
          <p:cNvSpPr/>
          <p:nvPr/>
        </p:nvSpPr>
        <p:spPr>
          <a:xfrm rot="16200000">
            <a:off x="3275856" y="3717031"/>
            <a:ext cx="432050" cy="38884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9168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2587" y="3501008"/>
            <a:ext cx="18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 &amp; Base de Données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477039" y="6011997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Office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6516215" y="4437113"/>
            <a:ext cx="432049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6021289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pic>
        <p:nvPicPr>
          <p:cNvPr id="13" name="Image 12" descr="firefo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33056"/>
            <a:ext cx="720080" cy="720080"/>
          </a:xfrm>
          <a:prstGeom prst="rect">
            <a:avLst/>
          </a:prstGeom>
        </p:spPr>
      </p:pic>
      <p:pic>
        <p:nvPicPr>
          <p:cNvPr id="17" name="Image 16" descr="edg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33056"/>
            <a:ext cx="720080" cy="720080"/>
          </a:xfrm>
          <a:prstGeom prst="rect">
            <a:avLst/>
          </a:prstGeom>
        </p:spPr>
      </p:pic>
      <p:pic>
        <p:nvPicPr>
          <p:cNvPr id="21" name="Image 20" descr="chrom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933056"/>
            <a:ext cx="747464" cy="747464"/>
          </a:xfrm>
          <a:prstGeom prst="rect">
            <a:avLst/>
          </a:prstGeom>
        </p:spPr>
      </p:pic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83" y="4149080"/>
            <a:ext cx="1253069" cy="648072"/>
          </a:xfrm>
          <a:prstGeom prst="rect">
            <a:avLst/>
          </a:prstGeom>
        </p:spPr>
      </p:pic>
      <p:pic>
        <p:nvPicPr>
          <p:cNvPr id="30" name="Image 29" descr="server1.png"/>
          <p:cNvPicPr>
            <a:picLocks noChangeAspect="1"/>
          </p:cNvPicPr>
          <p:nvPr/>
        </p:nvPicPr>
        <p:blipFill>
          <a:blip r:embed="rId9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20888"/>
            <a:ext cx="1021686" cy="1080120"/>
          </a:xfrm>
          <a:prstGeom prst="rect">
            <a:avLst/>
          </a:prstGeom>
        </p:spPr>
      </p:pic>
      <p:pic>
        <p:nvPicPr>
          <p:cNvPr id="9" name="Image 8" descr="server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71" y="2276872"/>
            <a:ext cx="1021686" cy="1080120"/>
          </a:xfrm>
          <a:prstGeom prst="rect">
            <a:avLst/>
          </a:prstGeom>
        </p:spPr>
      </p:pic>
      <p:pic>
        <p:nvPicPr>
          <p:cNvPr id="31" name="Image 30" descr="php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2" y="4149080"/>
            <a:ext cx="664468" cy="664468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4427984" y="4293096"/>
            <a:ext cx="1152128" cy="657364"/>
            <a:chOff x="3779912" y="4149080"/>
            <a:chExt cx="1152128" cy="657364"/>
          </a:xfrm>
        </p:grpSpPr>
        <p:pic>
          <p:nvPicPr>
            <p:cNvPr id="23" name="Image 22" descr="apache 2016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546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Tableaux PHP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1484784"/>
            <a:ext cx="6678488" cy="46782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000" dirty="0" smtClean="0"/>
              <a:t>… </a:t>
            </a:r>
          </a:p>
          <a:p>
            <a:r>
              <a:rPr lang="fr-FR" sz="2000" dirty="0" smtClean="0"/>
              <a:t>&lt;</a:t>
            </a:r>
            <a:r>
              <a:rPr lang="fr-FR" sz="2000" dirty="0"/>
              <a:t>h2&gt;Tableau associatif &lt;/h2&gt;</a:t>
            </a:r>
          </a:p>
          <a:p>
            <a:r>
              <a:rPr lang="fr-FR" sz="2000" dirty="0"/>
              <a:t>  &lt;table&gt;</a:t>
            </a:r>
          </a:p>
          <a:p>
            <a:r>
              <a:rPr lang="fr-FR" sz="2000" dirty="0"/>
              <a:t>     &lt;tr&gt; &lt;th&gt; Nom &lt;/th&gt; &lt;th&gt;Prénom &lt;/th&gt; &lt;/tr&gt;</a:t>
            </a:r>
          </a:p>
          <a:p>
            <a:r>
              <a:rPr lang="fr-FR" sz="2000" dirty="0"/>
              <a:t>     </a:t>
            </a:r>
          </a:p>
          <a:p>
            <a:r>
              <a:rPr lang="fr-FR" sz="2000" dirty="0"/>
              <a:t>   </a:t>
            </a:r>
            <a:r>
              <a:rPr lang="fr-FR" sz="2000" b="1" dirty="0"/>
              <a:t> &lt;?</a:t>
            </a:r>
            <a:r>
              <a:rPr lang="fr-FR" sz="2000" b="1" dirty="0" err="1"/>
              <a:t>php</a:t>
            </a:r>
            <a:endParaRPr lang="fr-FR" sz="2000" b="1" dirty="0"/>
          </a:p>
          <a:p>
            <a:r>
              <a:rPr lang="fr-FR" sz="2000" b="1" dirty="0"/>
              <a:t>     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 err="1">
                <a:solidFill>
                  <a:srgbClr val="1F497D"/>
                </a:solidFill>
              </a:rPr>
              <a:t>Prenom</a:t>
            </a:r>
            <a:r>
              <a:rPr lang="fr-FR" sz="2000" b="1" dirty="0"/>
              <a:t>"] = "Jean";</a:t>
            </a:r>
          </a:p>
          <a:p>
            <a:r>
              <a:rPr lang="fr-FR" sz="2000" b="1" dirty="0"/>
              <a:t>      </a:t>
            </a:r>
            <a:r>
              <a:rPr lang="fr-FR" sz="2000" b="1" dirty="0">
                <a:solidFill>
                  <a:srgbClr val="1F497D"/>
                </a:solidFill>
              </a:rPr>
              <a:t> 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>
                <a:solidFill>
                  <a:srgbClr val="1F497D"/>
                </a:solidFill>
              </a:rPr>
              <a:t>Nom</a:t>
            </a:r>
            <a:r>
              <a:rPr lang="fr-FR" sz="2000" b="1" dirty="0"/>
              <a:t>"] = "Dupont" ;</a:t>
            </a:r>
          </a:p>
          <a:p>
            <a:r>
              <a:rPr lang="fr-FR" sz="2000" b="1" dirty="0"/>
              <a:t>       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"&lt;tr&gt; &lt;td&gt;" . 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>
                <a:solidFill>
                  <a:srgbClr val="1F497D"/>
                </a:solidFill>
              </a:rPr>
              <a:t>Nom</a:t>
            </a:r>
            <a:r>
              <a:rPr lang="fr-FR" sz="2000" b="1" dirty="0"/>
              <a:t>"] . "&lt;/td&gt;" ;</a:t>
            </a:r>
          </a:p>
          <a:p>
            <a:r>
              <a:rPr lang="fr-FR" sz="2000" b="1" dirty="0"/>
              <a:t>       </a:t>
            </a:r>
            <a:r>
              <a:rPr lang="fr-FR" sz="2000" b="1" dirty="0" err="1"/>
              <a:t>echo</a:t>
            </a:r>
            <a:r>
              <a:rPr lang="fr-FR" sz="2000" b="1" dirty="0"/>
              <a:t> "&lt;td&gt;" . </a:t>
            </a:r>
            <a:r>
              <a:rPr lang="fr-FR" sz="2000" b="1" dirty="0">
                <a:solidFill>
                  <a:srgbClr val="1F497D"/>
                </a:solidFill>
              </a:rPr>
              <a:t>$</a:t>
            </a:r>
            <a:r>
              <a:rPr lang="fr-FR" sz="2000" b="1" dirty="0" err="1">
                <a:solidFill>
                  <a:srgbClr val="1F497D"/>
                </a:solidFill>
              </a:rPr>
              <a:t>tableauAssoc</a:t>
            </a:r>
            <a:r>
              <a:rPr lang="fr-FR" sz="2000" b="1" dirty="0">
                <a:solidFill>
                  <a:srgbClr val="1F497D"/>
                </a:solidFill>
              </a:rPr>
              <a:t> </a:t>
            </a:r>
            <a:r>
              <a:rPr lang="fr-FR" sz="2000" b="1" dirty="0"/>
              <a:t>["</a:t>
            </a:r>
            <a:r>
              <a:rPr lang="fr-FR" sz="2000" b="1" dirty="0" err="1">
                <a:solidFill>
                  <a:srgbClr val="1F497D"/>
                </a:solidFill>
              </a:rPr>
              <a:t>Prenom</a:t>
            </a:r>
            <a:r>
              <a:rPr lang="fr-FR" sz="2000" b="1" dirty="0"/>
              <a:t>"] . " &lt;/td&gt;&lt;/tr&gt;" ;</a:t>
            </a:r>
          </a:p>
          <a:p>
            <a:r>
              <a:rPr lang="fr-FR" sz="2000" b="1" dirty="0"/>
              <a:t>    ?&gt;</a:t>
            </a:r>
          </a:p>
          <a:p>
            <a:r>
              <a:rPr lang="fr-FR" sz="2000" b="1" dirty="0"/>
              <a:t>    </a:t>
            </a:r>
          </a:p>
          <a:p>
            <a:r>
              <a:rPr lang="fr-FR" sz="2000" dirty="0"/>
              <a:t>  &lt;/table</a:t>
            </a:r>
            <a:r>
              <a:rPr lang="fr-FR" sz="2000" dirty="0" smtClean="0"/>
              <a:t>&gt;</a:t>
            </a:r>
          </a:p>
          <a:p>
            <a:r>
              <a:rPr lang="fr-FR" sz="2000" dirty="0" smtClean="0"/>
              <a:t>&lt;/body&gt; </a:t>
            </a:r>
            <a:endParaRPr lang="fr-FR" sz="20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99" y="1988840"/>
            <a:ext cx="3611797" cy="2016224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81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05940"/>
            <a:ext cx="8535892" cy="2935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800" b="1"/>
              <a:t>Fonctions sur les tableaux </a:t>
            </a:r>
            <a:r>
              <a:rPr lang="fr-FR" sz="2800" b="1" smtClean="0"/>
              <a:t>:</a:t>
            </a:r>
          </a:p>
          <a:p>
            <a:pPr marL="0" indent="0">
              <a:buNone/>
            </a:pPr>
            <a:endParaRPr lang="fr-FR" sz="2400" b="1"/>
          </a:p>
          <a:p>
            <a:pPr marL="0" indent="0">
              <a:buNone/>
            </a:pPr>
            <a:r>
              <a:rPr lang="fr-FR" sz="2400"/>
              <a:t>• </a:t>
            </a:r>
            <a:r>
              <a:rPr lang="fr-FR" sz="2400" b="1">
                <a:solidFill>
                  <a:srgbClr val="FF0000"/>
                </a:solidFill>
              </a:rPr>
              <a:t>sizeof() </a:t>
            </a:r>
            <a:r>
              <a:rPr lang="fr-FR" sz="2400"/>
              <a:t>: retourne le nombre d’éléments </a:t>
            </a:r>
            <a:r>
              <a:rPr lang="fr-FR" sz="2400" smtClean="0"/>
              <a:t>d’un tableau</a:t>
            </a:r>
            <a:r>
              <a:rPr lang="fr-FR" sz="2400"/>
              <a:t>, ou</a:t>
            </a:r>
          </a:p>
          <a:p>
            <a:pPr marL="0" indent="0">
              <a:buNone/>
            </a:pPr>
            <a:endParaRPr lang="fr-FR" sz="2400" smtClean="0"/>
          </a:p>
          <a:p>
            <a:pPr marL="0" indent="0">
              <a:buNone/>
            </a:pPr>
            <a:r>
              <a:rPr lang="fr-FR" sz="2400" smtClean="0"/>
              <a:t>• </a:t>
            </a:r>
            <a:r>
              <a:rPr lang="fr-FR" sz="2400" b="1">
                <a:solidFill>
                  <a:srgbClr val="FF0000"/>
                </a:solidFill>
              </a:rPr>
              <a:t>count() </a:t>
            </a:r>
            <a:r>
              <a:rPr lang="fr-FR" sz="2400"/>
              <a:t>: retourne le nombre d’éléments </a:t>
            </a:r>
            <a:r>
              <a:rPr lang="fr-FR" sz="2400" smtClean="0"/>
              <a:t>d’un tableau </a:t>
            </a:r>
            <a:r>
              <a:rPr lang="fr-FR" sz="2400"/>
              <a:t>s’il existe, 1 si la variable n’est pas </a:t>
            </a:r>
            <a:r>
              <a:rPr lang="fr-FR" sz="2400" smtClean="0"/>
              <a:t>un tableau </a:t>
            </a:r>
            <a:r>
              <a:rPr lang="fr-FR" sz="2400"/>
              <a:t>et 0 si la variable n’existe pas.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3765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400" b="1" dirty="0"/>
              <a:t>Exemple</a:t>
            </a:r>
            <a:r>
              <a:rPr lang="fr-FR" sz="2400" b="1" dirty="0" smtClean="0"/>
              <a:t>:</a:t>
            </a:r>
          </a:p>
          <a:p>
            <a:pPr marL="0" indent="0">
              <a:spcBef>
                <a:spcPts val="1800"/>
              </a:spcBef>
              <a:buNone/>
            </a:pPr>
            <a:endParaRPr lang="fr-FR" sz="2400" dirty="0" smtClean="0"/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smtClean="0"/>
              <a:t>• </a:t>
            </a:r>
            <a:r>
              <a:rPr lang="fr-FR" sz="2400" dirty="0"/>
              <a:t>$suite = </a:t>
            </a:r>
            <a:r>
              <a:rPr lang="fr-FR" sz="2400" dirty="0" err="1"/>
              <a:t>array</a:t>
            </a:r>
            <a:r>
              <a:rPr lang="fr-FR" sz="2400" dirty="0"/>
              <a:t>(1, 2, 3, 4)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$tab[0] = 1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$tab[1] = "toto" ; # on peut mélanger </a:t>
            </a:r>
            <a:r>
              <a:rPr lang="fr-FR" sz="2400" dirty="0" smtClean="0"/>
              <a:t>les contenus</a:t>
            </a:r>
            <a:endParaRPr lang="fr-FR" sz="2400" dirty="0"/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$tab</a:t>
            </a:r>
            <a:r>
              <a:rPr lang="fr-FR" sz="2400" dirty="0" smtClean="0"/>
              <a:t>["chaine</a:t>
            </a:r>
            <a:r>
              <a:rPr lang="fr-FR" sz="2400" dirty="0"/>
              <a:t>"] = " valeur" ; # on peut </a:t>
            </a:r>
            <a:r>
              <a:rPr lang="fr-FR" sz="2400" dirty="0" smtClean="0"/>
              <a:t>mélanger les </a:t>
            </a:r>
            <a:r>
              <a:rPr lang="fr-FR" sz="2400" dirty="0"/>
              <a:t>clés.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/>
              <a:t>• $personne = </a:t>
            </a:r>
            <a:r>
              <a:rPr lang="fr-FR" sz="2400" dirty="0" err="1"/>
              <a:t>array</a:t>
            </a:r>
            <a:r>
              <a:rPr lang="fr-FR" sz="2400" dirty="0"/>
              <a:t>("type" =&gt; "M.", "nom" </a:t>
            </a:r>
            <a:r>
              <a:rPr lang="fr-FR" sz="2400" dirty="0" smtClean="0"/>
              <a:t>=&gt; </a:t>
            </a:r>
            <a:r>
              <a:rPr lang="fr-FR" sz="2400" dirty="0"/>
              <a:t>"Smith") ;</a:t>
            </a:r>
            <a:endParaRPr lang="fr-FR" sz="2400" b="1" dirty="0">
              <a:solidFill>
                <a:schemeClr val="accent3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5238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Parcourir un tableau :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&lt;?</a:t>
            </a:r>
            <a:r>
              <a:rPr lang="fr-FR" sz="2400" b="1" i="1" dirty="0" err="1">
                <a:solidFill>
                  <a:srgbClr val="0070C0"/>
                </a:solidFill>
              </a:rPr>
              <a:t>php</a:t>
            </a:r>
            <a:endParaRPr lang="fr-FR" sz="24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rgbClr val="00B050"/>
                </a:solidFill>
              </a:rPr>
              <a:t>// On crée notre </a:t>
            </a:r>
            <a:r>
              <a:rPr lang="fr-FR" sz="2400" i="1" dirty="0" err="1">
                <a:solidFill>
                  <a:srgbClr val="00B050"/>
                </a:solidFill>
              </a:rPr>
              <a:t>array</a:t>
            </a:r>
            <a:r>
              <a:rPr lang="fr-FR" sz="2400" i="1" dirty="0">
                <a:solidFill>
                  <a:srgbClr val="00B050"/>
                </a:solidFill>
              </a:rPr>
              <a:t> $</a:t>
            </a:r>
            <a:r>
              <a:rPr lang="fr-FR" sz="2400" i="1" dirty="0" err="1">
                <a:solidFill>
                  <a:srgbClr val="00B050"/>
                </a:solidFill>
              </a:rPr>
              <a:t>prenoms</a:t>
            </a:r>
            <a:endParaRPr lang="fr-FR" sz="24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 = </a:t>
            </a:r>
            <a:r>
              <a:rPr lang="fr-FR" sz="2400" i="1" dirty="0" err="1">
                <a:solidFill>
                  <a:srgbClr val="FF0000"/>
                </a:solidFill>
              </a:rPr>
              <a:t>array</a:t>
            </a:r>
            <a:r>
              <a:rPr lang="fr-FR" sz="2400" i="1" dirty="0">
                <a:solidFill>
                  <a:srgbClr val="FF0000"/>
                </a:solidFill>
              </a:rPr>
              <a:t> ('François', 'Michel', 'Nicole', 'Véronique</a:t>
            </a:r>
            <a:r>
              <a:rPr lang="fr-FR" sz="2400" i="1" dirty="0" smtClean="0">
                <a:solidFill>
                  <a:srgbClr val="FF0000"/>
                </a:solidFill>
              </a:rPr>
              <a:t>', 'Benoît</a:t>
            </a:r>
            <a:r>
              <a:rPr lang="fr-FR" sz="2400" i="1" dirty="0">
                <a:solidFill>
                  <a:srgbClr val="FF0000"/>
                </a:solidFill>
              </a:rPr>
              <a:t>');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00B050"/>
                </a:solidFill>
              </a:rPr>
              <a:t>// Puis on fait une boucle pour tout afficher :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for ($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 = 0; 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 &lt; 5; 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fr-FR" sz="2400" i="1" dirty="0" smtClean="0">
                <a:solidFill>
                  <a:srgbClr val="FF0000"/>
                </a:solidFill>
              </a:rPr>
              <a:t>	</a:t>
            </a:r>
            <a:r>
              <a:rPr lang="fr-FR" sz="2400" i="1" dirty="0" err="1" smtClean="0">
                <a:solidFill>
                  <a:srgbClr val="FF0000"/>
                </a:solidFill>
              </a:rPr>
              <a:t>echo</a:t>
            </a:r>
            <a:r>
              <a:rPr lang="fr-FR" sz="2400" i="1" dirty="0" smtClean="0">
                <a:solidFill>
                  <a:srgbClr val="FF0000"/>
                </a:solidFill>
              </a:rPr>
              <a:t> </a:t>
            </a:r>
            <a:r>
              <a:rPr lang="fr-FR" sz="2400" i="1" dirty="0">
                <a:solidFill>
                  <a:srgbClr val="FF0000"/>
                </a:solidFill>
              </a:rPr>
              <a:t>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[$</a:t>
            </a:r>
            <a:r>
              <a:rPr lang="fr-FR" sz="2400" i="1" dirty="0" err="1">
                <a:solidFill>
                  <a:srgbClr val="FF0000"/>
                </a:solidFill>
              </a:rPr>
              <a:t>numero</a:t>
            </a:r>
            <a:r>
              <a:rPr lang="fr-FR" sz="2400" i="1" dirty="0">
                <a:solidFill>
                  <a:srgbClr val="FF0000"/>
                </a:solidFill>
              </a:rPr>
              <a:t>] . '&lt;</a:t>
            </a:r>
            <a:r>
              <a:rPr lang="fr-FR" sz="2400" i="1" dirty="0" err="1">
                <a:solidFill>
                  <a:srgbClr val="FF0000"/>
                </a:solidFill>
              </a:rPr>
              <a:t>br</a:t>
            </a:r>
            <a:r>
              <a:rPr lang="fr-FR" sz="2400" i="1" dirty="0">
                <a:solidFill>
                  <a:srgbClr val="FF0000"/>
                </a:solidFill>
              </a:rPr>
              <a:t> /&gt;';</a:t>
            </a:r>
          </a:p>
          <a:p>
            <a:pPr marL="0" indent="0">
              <a:buNone/>
            </a:pPr>
            <a:r>
              <a:rPr lang="fr-FR" sz="2400" i="1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7106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400" b="1" dirty="0"/>
              <a:t>Parcourir un tableau :</a:t>
            </a:r>
          </a:p>
          <a:p>
            <a:pPr marL="0" indent="0">
              <a:buNone/>
            </a:pPr>
            <a:r>
              <a:rPr lang="fr-FR" sz="2400" b="1" i="1" dirty="0">
                <a:solidFill>
                  <a:srgbClr val="0070C0"/>
                </a:solidFill>
              </a:rPr>
              <a:t>&lt;?</a:t>
            </a:r>
            <a:r>
              <a:rPr lang="fr-FR" sz="2400" b="1" i="1" dirty="0" err="1">
                <a:solidFill>
                  <a:srgbClr val="0070C0"/>
                </a:solidFill>
              </a:rPr>
              <a:t>php</a:t>
            </a:r>
            <a:endParaRPr lang="fr-FR" sz="2400" b="1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FR" sz="2400" i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400" i="1" dirty="0" smtClean="0">
                <a:solidFill>
                  <a:srgbClr val="FF0000"/>
                </a:solidFill>
              </a:rPr>
              <a:t>$</a:t>
            </a:r>
            <a:r>
              <a:rPr lang="fr-FR" sz="2400" i="1" dirty="0" err="1">
                <a:solidFill>
                  <a:srgbClr val="FF0000"/>
                </a:solidFill>
              </a:rPr>
              <a:t>prenoms</a:t>
            </a:r>
            <a:r>
              <a:rPr lang="fr-FR" sz="2400" i="1" dirty="0">
                <a:solidFill>
                  <a:srgbClr val="FF0000"/>
                </a:solidFill>
              </a:rPr>
              <a:t> = </a:t>
            </a:r>
            <a:r>
              <a:rPr lang="fr-FR" sz="2400" i="1" dirty="0" err="1">
                <a:solidFill>
                  <a:srgbClr val="FF0000"/>
                </a:solidFill>
              </a:rPr>
              <a:t>array</a:t>
            </a:r>
            <a:r>
              <a:rPr lang="fr-FR" sz="2400" i="1" dirty="0">
                <a:solidFill>
                  <a:srgbClr val="FF0000"/>
                </a:solidFill>
              </a:rPr>
              <a:t> ('François', 'Michel', 'Nicole', 'Véronique</a:t>
            </a:r>
            <a:r>
              <a:rPr lang="fr-FR" sz="2400" i="1" dirty="0" smtClean="0">
                <a:solidFill>
                  <a:srgbClr val="FF0000"/>
                </a:solidFill>
              </a:rPr>
              <a:t>', 'Benoît');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err="1">
                <a:solidFill>
                  <a:srgbClr val="FF0000"/>
                </a:solidFill>
              </a:rPr>
              <a:t>foreach</a:t>
            </a:r>
            <a:r>
              <a:rPr lang="fr-FR" sz="2400" dirty="0">
                <a:solidFill>
                  <a:srgbClr val="FF0000"/>
                </a:solidFill>
              </a:rPr>
              <a:t>($</a:t>
            </a:r>
            <a:r>
              <a:rPr lang="fr-FR" sz="2400" dirty="0" err="1" smtClean="0">
                <a:solidFill>
                  <a:srgbClr val="FF0000"/>
                </a:solidFill>
              </a:rPr>
              <a:t>prenoms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as </a:t>
            </a:r>
            <a:r>
              <a:rPr lang="fr-FR" sz="2400" dirty="0" smtClean="0">
                <a:solidFill>
                  <a:srgbClr val="FF0000"/>
                </a:solidFill>
              </a:rPr>
              <a:t>$id </a:t>
            </a:r>
            <a:r>
              <a:rPr lang="fr-FR" sz="2400" dirty="0">
                <a:solidFill>
                  <a:srgbClr val="FF0000"/>
                </a:solidFill>
              </a:rPr>
              <a:t>=&gt; $valeur)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{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i="1" dirty="0" smtClean="0">
                <a:solidFill>
                  <a:srgbClr val="FF0000"/>
                </a:solidFill>
              </a:rPr>
              <a:t>	</a:t>
            </a:r>
            <a:r>
              <a:rPr lang="fr-FR" sz="2400" dirty="0" err="1" smtClean="0">
                <a:solidFill>
                  <a:srgbClr val="FF0000"/>
                </a:solidFill>
              </a:rPr>
              <a:t>echo</a:t>
            </a:r>
            <a:r>
              <a:rPr lang="fr-FR" sz="2400" dirty="0" smtClean="0">
                <a:solidFill>
                  <a:srgbClr val="FF0000"/>
                </a:solidFill>
              </a:rPr>
              <a:t> "Case ($id) = </a:t>
            </a:r>
            <a:r>
              <a:rPr lang="fr-FR" sz="2400" smtClean="0">
                <a:solidFill>
                  <a:srgbClr val="FF0000"/>
                </a:solidFill>
              </a:rPr>
              <a:t>$valeur";</a:t>
            </a: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0070C0"/>
                </a:solidFill>
              </a:rPr>
              <a:t>?&gt;</a:t>
            </a:r>
            <a:endParaRPr lang="fr-FR" sz="2400" b="1" i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891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/>
              <a:t>Tableaux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535892" cy="4752528"/>
          </a:xfr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fr-FR" sz="2400" b="1" dirty="0"/>
              <a:t>Parcourir un tableau associatif :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b="1" dirty="0">
                <a:solidFill>
                  <a:schemeClr val="accent1"/>
                </a:solidFill>
              </a:rPr>
              <a:t>&lt;?</a:t>
            </a:r>
            <a:r>
              <a:rPr lang="fr-FR" sz="2400" b="1" dirty="0" err="1">
                <a:solidFill>
                  <a:schemeClr val="accent1"/>
                </a:solidFill>
              </a:rPr>
              <a:t>php</a:t>
            </a:r>
            <a:endParaRPr lang="fr-FR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>
                <a:solidFill>
                  <a:srgbClr val="FF0000"/>
                </a:solidFill>
              </a:rPr>
              <a:t>$personne = </a:t>
            </a:r>
            <a:r>
              <a:rPr lang="fr-FR" sz="2400" dirty="0" err="1">
                <a:solidFill>
                  <a:srgbClr val="FF0000"/>
                </a:solidFill>
              </a:rPr>
              <a:t>array</a:t>
            </a:r>
            <a:r>
              <a:rPr lang="fr-FR" sz="2400" dirty="0">
                <a:solidFill>
                  <a:srgbClr val="FF0000"/>
                </a:solidFill>
              </a:rPr>
              <a:t>("type" =&gt; "M.", "nom" </a:t>
            </a:r>
            <a:r>
              <a:rPr lang="fr-FR" sz="2400" dirty="0" smtClean="0">
                <a:solidFill>
                  <a:srgbClr val="FF0000"/>
                </a:solidFill>
              </a:rPr>
              <a:t>=&gt; "</a:t>
            </a:r>
            <a:r>
              <a:rPr lang="fr-FR" sz="2400" dirty="0">
                <a:solidFill>
                  <a:srgbClr val="FF0000"/>
                </a:solidFill>
              </a:rPr>
              <a:t>Smith")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err="1">
                <a:solidFill>
                  <a:srgbClr val="FF0000"/>
                </a:solidFill>
              </a:rPr>
              <a:t>foreach</a:t>
            </a:r>
            <a:r>
              <a:rPr lang="fr-FR" sz="2400" dirty="0">
                <a:solidFill>
                  <a:srgbClr val="FF0000"/>
                </a:solidFill>
              </a:rPr>
              <a:t>($personne as $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 =&gt; $valeur) </a:t>
            </a:r>
            <a:endParaRPr lang="fr-FR" sz="24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{</a:t>
            </a:r>
            <a:endParaRPr lang="fr-FR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fr-FR" sz="2400" i="1" dirty="0">
                <a:solidFill>
                  <a:srgbClr val="FF0000"/>
                </a:solidFill>
              </a:rPr>
              <a:t>	</a:t>
            </a:r>
            <a:r>
              <a:rPr lang="fr-FR" sz="2400" dirty="0" err="1" smtClean="0">
                <a:solidFill>
                  <a:srgbClr val="FF0000"/>
                </a:solidFill>
              </a:rPr>
              <a:t>echo</a:t>
            </a:r>
            <a:r>
              <a:rPr lang="fr-FR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>
                <a:solidFill>
                  <a:srgbClr val="FF0000"/>
                </a:solidFill>
              </a:rPr>
              <a:t>"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=" .$</a:t>
            </a:r>
            <a:r>
              <a:rPr lang="fr-FR" sz="2400" dirty="0" err="1">
                <a:solidFill>
                  <a:srgbClr val="FF0000"/>
                </a:solidFill>
              </a:rPr>
              <a:t>cle</a:t>
            </a:r>
            <a:r>
              <a:rPr lang="fr-FR" sz="2400" dirty="0">
                <a:solidFill>
                  <a:srgbClr val="FF0000"/>
                </a:solidFill>
              </a:rPr>
              <a:t> .“ valeur= " . $valeur 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sz="2400" b="1" i="1" dirty="0" smtClean="0">
                <a:solidFill>
                  <a:srgbClr val="0070C0"/>
                </a:solidFill>
              </a:rPr>
              <a:t>?&gt;</a:t>
            </a:r>
            <a:endParaRPr lang="fr-FR" sz="2400" b="1" i="1" dirty="0">
              <a:solidFill>
                <a:srgbClr val="0070C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1832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80112" y="1700808"/>
            <a:ext cx="1008112" cy="1008112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Architecture générale d’un site web</a:t>
            </a:r>
            <a:endParaRPr lang="fr-FR" dirty="0"/>
          </a:p>
        </p:txBody>
      </p:sp>
      <p:pic>
        <p:nvPicPr>
          <p:cNvPr id="6" name="Image 5" descr="computer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03" y="2276872"/>
            <a:ext cx="1080120" cy="1080120"/>
          </a:xfrm>
          <a:prstGeom prst="rect">
            <a:avLst/>
          </a:prstGeom>
        </p:spPr>
      </p:pic>
      <p:cxnSp>
        <p:nvCxnSpPr>
          <p:cNvPr id="11" name="Connecteur droit avec flèche 10"/>
          <p:cNvCxnSpPr>
            <a:stCxn id="6" idx="3"/>
            <a:endCxn id="9" idx="1"/>
          </p:cNvCxnSpPr>
          <p:nvPr/>
        </p:nvCxnSpPr>
        <p:spPr>
          <a:xfrm>
            <a:off x="2881123" y="2816932"/>
            <a:ext cx="223224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Accolade ouvrante 4"/>
          <p:cNvSpPr/>
          <p:nvPr/>
        </p:nvSpPr>
        <p:spPr>
          <a:xfrm rot="16200000">
            <a:off x="3275856" y="3717031"/>
            <a:ext cx="432050" cy="38884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1691680" y="350100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Navigateur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942587" y="3501008"/>
            <a:ext cx="186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Serveur Web &amp; Base de Données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477039" y="6011997"/>
            <a:ext cx="1302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Front Office</a:t>
            </a:r>
            <a:endParaRPr lang="fr-FR" dirty="0"/>
          </a:p>
        </p:txBody>
      </p:sp>
      <p:sp>
        <p:nvSpPr>
          <p:cNvPr id="18" name="Accolade ouvrante 17"/>
          <p:cNvSpPr/>
          <p:nvPr/>
        </p:nvSpPr>
        <p:spPr>
          <a:xfrm rot="16200000">
            <a:off x="6516215" y="4437113"/>
            <a:ext cx="432049" cy="244827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6084168" y="6021289"/>
            <a:ext cx="123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Back Office</a:t>
            </a:r>
            <a:endParaRPr lang="fr-FR" dirty="0"/>
          </a:p>
        </p:txBody>
      </p:sp>
      <p:pic>
        <p:nvPicPr>
          <p:cNvPr id="13" name="Image 12" descr="firefox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3933056"/>
            <a:ext cx="720080" cy="720080"/>
          </a:xfrm>
          <a:prstGeom prst="rect">
            <a:avLst/>
          </a:prstGeom>
        </p:spPr>
      </p:pic>
      <p:pic>
        <p:nvPicPr>
          <p:cNvPr id="17" name="Image 16" descr="edge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933056"/>
            <a:ext cx="720080" cy="720080"/>
          </a:xfrm>
          <a:prstGeom prst="rect">
            <a:avLst/>
          </a:prstGeom>
        </p:spPr>
      </p:pic>
      <p:pic>
        <p:nvPicPr>
          <p:cNvPr id="21" name="Image 20" descr="chrome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933056"/>
            <a:ext cx="747464" cy="747464"/>
          </a:xfrm>
          <a:prstGeom prst="rect">
            <a:avLst/>
          </a:prstGeom>
        </p:spPr>
      </p:pic>
      <p:pic>
        <p:nvPicPr>
          <p:cNvPr id="26" name="Image 25" descr="MySQL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283" y="4149080"/>
            <a:ext cx="1253069" cy="648072"/>
          </a:xfrm>
          <a:prstGeom prst="rect">
            <a:avLst/>
          </a:prstGeom>
        </p:spPr>
      </p:pic>
      <p:pic>
        <p:nvPicPr>
          <p:cNvPr id="30" name="Image 29" descr="server1.png"/>
          <p:cNvPicPr>
            <a:picLocks noChangeAspect="1"/>
          </p:cNvPicPr>
          <p:nvPr/>
        </p:nvPicPr>
        <p:blipFill>
          <a:blip r:embed="rId9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2420888"/>
            <a:ext cx="1021686" cy="1080120"/>
          </a:xfrm>
          <a:prstGeom prst="rect">
            <a:avLst/>
          </a:prstGeom>
        </p:spPr>
      </p:pic>
      <p:pic>
        <p:nvPicPr>
          <p:cNvPr id="9" name="Image 8" descr="server1.p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71" y="2276872"/>
            <a:ext cx="1021686" cy="1080120"/>
          </a:xfrm>
          <a:prstGeom prst="rect">
            <a:avLst/>
          </a:prstGeom>
        </p:spPr>
      </p:pic>
      <p:pic>
        <p:nvPicPr>
          <p:cNvPr id="31" name="Image 30" descr="php-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732" y="4149080"/>
            <a:ext cx="664468" cy="664468"/>
          </a:xfrm>
          <a:prstGeom prst="rect">
            <a:avLst/>
          </a:prstGeom>
        </p:spPr>
      </p:pic>
      <p:grpSp>
        <p:nvGrpSpPr>
          <p:cNvPr id="4" name="Groupe 3"/>
          <p:cNvGrpSpPr/>
          <p:nvPr/>
        </p:nvGrpSpPr>
        <p:grpSpPr>
          <a:xfrm>
            <a:off x="4427984" y="4293096"/>
            <a:ext cx="1152128" cy="657364"/>
            <a:chOff x="3779912" y="4149080"/>
            <a:chExt cx="1152128" cy="657364"/>
          </a:xfrm>
        </p:grpSpPr>
        <p:pic>
          <p:nvPicPr>
            <p:cNvPr id="23" name="Image 22" descr="apache 2016.png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3928" y="4149080"/>
              <a:ext cx="966122" cy="253124"/>
            </a:xfrm>
            <a:prstGeom prst="rect">
              <a:avLst/>
            </a:prstGeom>
          </p:spPr>
        </p:pic>
        <p:sp>
          <p:nvSpPr>
            <p:cNvPr id="32" name="ZoneTexte 31"/>
            <p:cNvSpPr txBox="1"/>
            <p:nvPr/>
          </p:nvSpPr>
          <p:spPr>
            <a:xfrm>
              <a:off x="3779912" y="4437112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Apache</a:t>
              </a:r>
              <a:endParaRPr lang="fr-FR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4139952" y="1484784"/>
            <a:ext cx="4032448" cy="35283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4139952" y="5066020"/>
            <a:ext cx="403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XAMP</a:t>
            </a:r>
            <a:endParaRPr lang="fr-FR" sz="280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332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Rappel des versions des technologies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25144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dirty="0" smtClean="0"/>
              <a:t>Vérifiez bien les versions de tutoriaux que vous trouverez sur internet !</a:t>
            </a:r>
          </a:p>
          <a:p>
            <a:endParaRPr lang="fr-FR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HTML 	</a:t>
            </a:r>
            <a:r>
              <a:rPr lang="fr-FR" sz="2600" i="1" dirty="0" smtClean="0"/>
              <a:t>pas vraiment de version minimale hormis 1.1…</a:t>
            </a:r>
            <a:br>
              <a:rPr lang="fr-FR" sz="2600" i="1" dirty="0" smtClean="0"/>
            </a:br>
            <a:r>
              <a:rPr lang="fr-FR" sz="2600" i="1" dirty="0" smtClean="0"/>
              <a:t>		les navigateurs interprètent ce qu’ils peuvent</a:t>
            </a:r>
            <a:endParaRPr lang="fr-FR" sz="30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HTML 5	version actuelle </a:t>
            </a:r>
            <a:r>
              <a:rPr lang="fr-FR" sz="2800" i="1" dirty="0" smtClean="0"/>
              <a:t>(4 passe aussi)</a:t>
            </a:r>
            <a:endParaRPr lang="fr-FR" sz="3300" i="1" dirty="0" smtClean="0"/>
          </a:p>
          <a:p>
            <a:pPr marL="0" indent="0">
              <a:buNone/>
            </a:pP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strike="sngStrike" dirty="0" smtClean="0"/>
              <a:t>PHP 4</a:t>
            </a:r>
            <a:r>
              <a:rPr lang="fr-FR" sz="3000" dirty="0"/>
              <a:t>	</a:t>
            </a:r>
            <a:r>
              <a:rPr lang="fr-FR" sz="2600" i="1" dirty="0" smtClean="0"/>
              <a:t>obsolète et non-supporté (+ failles de sécurité)</a:t>
            </a:r>
            <a:endParaRPr lang="fr-FR" sz="2600" i="1" strike="sngStrike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PHP 5.6	</a:t>
            </a:r>
            <a:r>
              <a:rPr lang="fr-FR" sz="2600" i="1" dirty="0" smtClean="0"/>
              <a:t>supporté</a:t>
            </a:r>
            <a:endParaRPr lang="fr-FR" sz="3000" i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PHP 7.3	version actuelle</a:t>
            </a:r>
          </a:p>
          <a:p>
            <a:pPr>
              <a:buFont typeface="Wingdings" panose="05000000000000000000" pitchFamily="2" charset="2"/>
              <a:buChar char="§"/>
            </a:pPr>
            <a:endParaRPr lang="fr-FR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fr-FR" sz="3000" dirty="0" smtClean="0"/>
              <a:t>MySQL 8	version actuelle </a:t>
            </a:r>
            <a:r>
              <a:rPr lang="fr-FR" sz="2600" i="1" dirty="0" smtClean="0"/>
              <a:t>(mais </a:t>
            </a:r>
            <a:r>
              <a:rPr lang="fr-FR" sz="2600" i="1" dirty="0"/>
              <a:t>peu de soucis avec le langage, </a:t>
            </a:r>
            <a:r>
              <a:rPr lang="fr-FR" sz="2600" i="1" dirty="0" smtClean="0"/>
              <a:t>		car standard SQL, excepté si tutorial &lt;= MySQL 3.0)</a:t>
            </a:r>
            <a:endParaRPr lang="fr-FR" sz="2600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251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4570</Words>
  <Application>Microsoft Office PowerPoint</Application>
  <PresentationFormat>Affichage à l'écran (4:3)</PresentationFormat>
  <Paragraphs>1165</Paragraphs>
  <Slides>75</Slides>
  <Notes>37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75</vt:i4>
      </vt:variant>
    </vt:vector>
  </HeadingPairs>
  <TitlesOfParts>
    <vt:vector size="76" baseType="lpstr">
      <vt:lpstr>Thème Office</vt:lpstr>
      <vt:lpstr>Développement Web – PHP Cours 1 </vt:lpstr>
      <vt:lpstr>Organisation</vt:lpstr>
      <vt:lpstr>Programme du cours</vt:lpstr>
      <vt:lpstr>Evaluation des Etudiants</vt:lpstr>
      <vt:lpstr>Architecture générale d’un site web</vt:lpstr>
      <vt:lpstr>Architecture générale d’un site web</vt:lpstr>
      <vt:lpstr>Architecture générale d’un site web</vt:lpstr>
      <vt:lpstr>Architecture générale d’un site web</vt:lpstr>
      <vt:lpstr>Rappel des versions des technologies</vt:lpstr>
      <vt:lpstr>Rappel des versions des technologies</vt:lpstr>
      <vt:lpstr>Rappel HTML</vt:lpstr>
      <vt:lpstr>HTML</vt:lpstr>
      <vt:lpstr>Présentation PowerPoint</vt:lpstr>
      <vt:lpstr>HTML</vt:lpstr>
      <vt:lpstr>Présentation PowerPoint</vt:lpstr>
      <vt:lpstr>HTML</vt:lpstr>
      <vt:lpstr>HTML</vt:lpstr>
      <vt:lpstr>HTML</vt:lpstr>
      <vt:lpstr>HTML</vt:lpstr>
      <vt:lpstr>HTML</vt:lpstr>
      <vt:lpstr>HTML</vt:lpstr>
      <vt:lpstr>HTML : listes</vt:lpstr>
      <vt:lpstr>HTML : tableaux</vt:lpstr>
      <vt:lpstr>HTML : tableaux</vt:lpstr>
      <vt:lpstr>HTML : images</vt:lpstr>
      <vt:lpstr>HTML : images</vt:lpstr>
      <vt:lpstr>HTML : liens</vt:lpstr>
      <vt:lpstr>HTML : liens</vt:lpstr>
      <vt:lpstr>Statique vs Dynamique</vt:lpstr>
      <vt:lpstr>Statique vs Dynamique</vt:lpstr>
      <vt:lpstr>Statique vs Dynamique</vt:lpstr>
      <vt:lpstr>Statique vs Dynamique</vt:lpstr>
      <vt:lpstr>Apache, URI/URL, DNS, PHP</vt:lpstr>
      <vt:lpstr>Apache &amp; PHP</vt:lpstr>
      <vt:lpstr>Apache</vt:lpstr>
      <vt:lpstr>Apache</vt:lpstr>
      <vt:lpstr>Apache</vt:lpstr>
      <vt:lpstr>Apache</vt:lpstr>
      <vt:lpstr>Apache</vt:lpstr>
      <vt:lpstr>Apache</vt:lpstr>
      <vt:lpstr>Apache &amp; URI/URL</vt:lpstr>
      <vt:lpstr>Apache &amp; URI/URL</vt:lpstr>
      <vt:lpstr>Apache &amp; URI/URL</vt:lpstr>
      <vt:lpstr>Apache &amp; DNS</vt:lpstr>
      <vt:lpstr>Apache &amp; DNS</vt:lpstr>
      <vt:lpstr>Apache &amp; DNS</vt:lpstr>
      <vt:lpstr>Apache &amp; DNS</vt:lpstr>
      <vt:lpstr>Apache &amp; DNS</vt:lpstr>
      <vt:lpstr>Apache &amp; PHP</vt:lpstr>
      <vt:lpstr>Apache &amp; CGI</vt:lpstr>
      <vt:lpstr>Présentation PowerPoint</vt:lpstr>
      <vt:lpstr>PHP</vt:lpstr>
      <vt:lpstr>PHP</vt:lpstr>
      <vt:lpstr>Commandes PHP de base</vt:lpstr>
      <vt:lpstr>Installation et configuration de PHP</vt:lpstr>
      <vt:lpstr>Introduction au PHP</vt:lpstr>
      <vt:lpstr>Commentaires PHP</vt:lpstr>
      <vt:lpstr>Variables PHP</vt:lpstr>
      <vt:lpstr>Variables PHP</vt:lpstr>
      <vt:lpstr>Variables PHP</vt:lpstr>
      <vt:lpstr>Types de données PHP</vt:lpstr>
      <vt:lpstr>Types de données PHP</vt:lpstr>
      <vt:lpstr>Types de données PHP</vt:lpstr>
      <vt:lpstr>Opérateurs PHP </vt:lpstr>
      <vt:lpstr>Fonctions PHP</vt:lpstr>
      <vt:lpstr>Fonctions PHP</vt:lpstr>
      <vt:lpstr>Tableaux PHP</vt:lpstr>
      <vt:lpstr>Tableaux PHP</vt:lpstr>
      <vt:lpstr>PHP</vt:lpstr>
      <vt:lpstr>Tableaux PHP</vt:lpstr>
      <vt:lpstr>Tableaux PHP</vt:lpstr>
      <vt:lpstr>Tableaux PHP</vt:lpstr>
      <vt:lpstr>Tableaux PHP</vt:lpstr>
      <vt:lpstr>Tableaux PHP</vt:lpstr>
      <vt:lpstr>Tableaux PHP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web PHP</dc:title>
  <dc:creator>Fabrice et Ali</dc:creator>
  <cp:lastModifiedBy>Fabrice BOISSIER</cp:lastModifiedBy>
  <cp:revision>221</cp:revision>
  <dcterms:created xsi:type="dcterms:W3CDTF">2019-01-14T15:10:32Z</dcterms:created>
  <dcterms:modified xsi:type="dcterms:W3CDTF">2019-03-11T01:02:33Z</dcterms:modified>
</cp:coreProperties>
</file>