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3" r:id="rId2"/>
    <p:sldId id="364" r:id="rId3"/>
    <p:sldId id="365" r:id="rId4"/>
    <p:sldId id="366" r:id="rId5"/>
    <p:sldId id="368" r:id="rId6"/>
    <p:sldId id="367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FD207D50-F515-4F4C-8E36-88D22FD9021A}">
          <p14:sldIdLst/>
        </p14:section>
        <p14:section name="Rappels" id="{95AFD144-573D-4077-B0B1-15FA2ABD2F5C}">
          <p14:sldIdLst/>
        </p14:section>
        <p14:section name="Forms/URL (Communication)" id="{308BDD86-8F18-43A0-A392-EB31E0364678}">
          <p14:sldIdLst/>
        </p14:section>
        <p14:section name="Statuts HTTP" id="{BA33B7E6-F33A-404A-A9A1-76A1117EDF29}">
          <p14:sldIdLst/>
        </p14:section>
        <p14:section name="Contrôle de Flot" id="{E6250998-417B-49D6-BED1-F637641A9BB2}">
          <p14:sldIdLst/>
        </p14:section>
        <p14:section name="Fonctions Avancées" id="{F18AB070-E819-4AD8-91B3-90245139D528}">
          <p14:sldIdLst/>
        </p14:section>
        <p14:section name="HTTP &amp; PHP, htaccess" id="{01233253-83F9-4DF2-A293-1E8B2FBB9E43}">
          <p14:sldIdLst>
            <p14:sldId id="273"/>
            <p14:sldId id="364"/>
            <p14:sldId id="365"/>
            <p14:sldId id="366"/>
            <p14:sldId id="368"/>
            <p14:sldId id="3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764" autoAdjust="0"/>
  </p:normalViewPr>
  <p:slideViewPr>
    <p:cSldViewPr>
      <p:cViewPr>
        <p:scale>
          <a:sx n="99" d="100"/>
          <a:sy n="99" d="100"/>
        </p:scale>
        <p:origin x="-1176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AE048-40A2-48A9-BDFA-E9EDAE439A1F}" type="datetimeFigureOut">
              <a:rPr lang="fr-FR" smtClean="0"/>
              <a:t>07/02/19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7D45E-7C01-4C47-AE8A-5BEF1DE71E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7683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257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257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257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On va changer</a:t>
            </a:r>
            <a:r>
              <a:rPr lang="fr-FR" baseline="0" dirty="0" smtClean="0"/>
              <a:t> les droits d’accès sur le dossier /var/www/html</a:t>
            </a:r>
          </a:p>
          <a:p>
            <a:endParaRPr lang="fr-FR" baseline="0" dirty="0" smtClean="0"/>
          </a:p>
          <a:p>
            <a:r>
              <a:rPr lang="fr-FR" baseline="0" dirty="0" smtClean="0"/>
              <a:t>On voit d’autres infos utiles :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VirtualHost</a:t>
            </a:r>
            <a:r>
              <a:rPr lang="fr-FR" baseline="0" dirty="0" smtClean="0"/>
              <a:t> *:80 cette configuration est utilisée lorsque l’on arrive sur cette machine sans nom de domaine précisé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DocumentRoot</a:t>
            </a:r>
            <a:r>
              <a:rPr lang="fr-FR" baseline="0" dirty="0" smtClean="0"/>
              <a:t> /var/www/html  les URL du site démarre à partir de ce dossier…</a:t>
            </a:r>
            <a:br>
              <a:rPr lang="fr-FR" baseline="0" dirty="0" smtClean="0"/>
            </a:br>
            <a:r>
              <a:rPr lang="fr-FR" baseline="0" dirty="0" smtClean="0"/>
              <a:t>se connecter à cette machine via le web en demandant « / » donnera les dossiers et fichiers à partir de « /var/www/html » sur l’OS…</a:t>
            </a:r>
            <a:br>
              <a:rPr lang="fr-FR" baseline="0" dirty="0" smtClean="0"/>
            </a:br>
            <a:r>
              <a:rPr lang="fr-FR" baseline="0" dirty="0" smtClean="0"/>
              <a:t>Si la machine a en nom de domaine « monsite.fr », alors demander : http://monsite.fr/image/oiseau.jpg</a:t>
            </a:r>
            <a:br>
              <a:rPr lang="fr-FR" baseline="0" dirty="0" smtClean="0"/>
            </a:br>
            <a:r>
              <a:rPr lang="fr-FR" baseline="0" dirty="0" smtClean="0"/>
              <a:t>Revient à demander le fichier « oiseau.jpg » stocké dans le dossier « /var/www/html/image/ »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63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Adapté si on veut une configuration fixée (seul </a:t>
            </a:r>
            <a:r>
              <a:rPr lang="fr-FR" dirty="0" err="1" smtClean="0"/>
              <a:t>htpasswd</a:t>
            </a:r>
            <a:r>
              <a:rPr lang="fr-FR" dirty="0" smtClean="0"/>
              <a:t> pourra varier)</a:t>
            </a:r>
          </a:p>
          <a:p>
            <a:r>
              <a:rPr lang="fr-FR" dirty="0" smtClean="0"/>
              <a:t>Pour changer les droits, il faut redémarrer Apache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792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Adapté pour permettre à d’autres personnes d’écrire leur propre .</a:t>
            </a:r>
            <a:r>
              <a:rPr lang="fr-FR" dirty="0" err="1" smtClean="0"/>
              <a:t>htaccess</a:t>
            </a:r>
            <a:r>
              <a:rPr lang="fr-FR" dirty="0" smtClean="0"/>
              <a:t> et/ou modifier</a:t>
            </a:r>
            <a:r>
              <a:rPr lang="fr-FR" baseline="0" dirty="0" smtClean="0"/>
              <a:t> les règles facilement plus tard</a:t>
            </a:r>
          </a:p>
          <a:p>
            <a:r>
              <a:rPr lang="fr-FR" baseline="0" dirty="0" smtClean="0"/>
              <a:t>(Apache lira le .</a:t>
            </a:r>
            <a:r>
              <a:rPr lang="fr-FR" baseline="0" dirty="0" err="1" smtClean="0"/>
              <a:t>htaccess</a:t>
            </a:r>
            <a:r>
              <a:rPr lang="fr-FR" baseline="0" dirty="0" smtClean="0"/>
              <a:t> à chaque fois qu’un client demandera involontairement une ressource du dossier /var/www/html)</a:t>
            </a:r>
          </a:p>
          <a:p>
            <a:endParaRPr lang="fr-FR" baseline="0" dirty="0" smtClean="0"/>
          </a:p>
          <a:p>
            <a:r>
              <a:rPr lang="fr-FR" baseline="0" dirty="0" smtClean="0"/>
              <a:t>L’option « Indexes » génère la liste des fichiers et dossiers au format HTML lorsqu’un client demande en ressource le dossier (par exemple « / »)</a:t>
            </a:r>
          </a:p>
          <a:p>
            <a:r>
              <a:rPr lang="fr-FR" baseline="0" dirty="0" smtClean="0"/>
              <a:t>D’autres options existent…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7D45E-7C01-4C47-AE8A-5BEF1DE71EA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9275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07/02/19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07/02/19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: Fonctions avancées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Il est possible de limiter la lecture d’un dossier par un client, en indiquant à Apache qu’une forme d’authentification est nécessaire</a:t>
            </a:r>
          </a:p>
          <a:p>
            <a:pPr lvl="1"/>
            <a:r>
              <a:rPr lang="fr-FR" dirty="0" smtClean="0"/>
              <a:t>Sûre uniquement dans les </a:t>
            </a:r>
            <a:r>
              <a:rPr lang="fr-FR" dirty="0" err="1" smtClean="0"/>
              <a:t>virtual</a:t>
            </a:r>
            <a:r>
              <a:rPr lang="fr-FR" dirty="0" smtClean="0"/>
              <a:t>-hosts HTTPS</a:t>
            </a:r>
          </a:p>
          <a:p>
            <a:endParaRPr lang="fr-FR" dirty="0"/>
          </a:p>
          <a:p>
            <a:r>
              <a:rPr lang="fr-FR" dirty="0" smtClean="0"/>
              <a:t>Usage des fichiers .</a:t>
            </a:r>
            <a:r>
              <a:rPr lang="fr-FR" dirty="0" err="1" smtClean="0"/>
              <a:t>htaccess</a:t>
            </a:r>
            <a:r>
              <a:rPr lang="fr-FR" dirty="0" smtClean="0"/>
              <a:t> et .</a:t>
            </a:r>
            <a:r>
              <a:rPr lang="fr-FR" dirty="0" err="1" smtClean="0"/>
              <a:t>htpasswd</a:t>
            </a:r>
            <a:endParaRPr lang="fr-FR" dirty="0" smtClean="0"/>
          </a:p>
          <a:p>
            <a:pPr lvl="1"/>
            <a:r>
              <a:rPr lang="fr-FR" dirty="0" smtClean="0"/>
              <a:t>Nécessitent des extensions à Apache et à l’OS</a:t>
            </a:r>
          </a:p>
          <a:p>
            <a:pPr lvl="1"/>
            <a:r>
              <a:rPr lang="fr-FR" dirty="0" smtClean="0"/>
              <a:t>Modifications de la configuration d’Apache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6679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: Fonctions avancées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38337"/>
          </a:xfrm>
        </p:spPr>
        <p:txBody>
          <a:bodyPr>
            <a:normAutofit/>
          </a:bodyPr>
          <a:lstStyle/>
          <a:p>
            <a:r>
              <a:rPr lang="fr-FR" sz="2800" dirty="0" smtClean="0"/>
              <a:t>Syntaxe .</a:t>
            </a:r>
            <a:r>
              <a:rPr lang="fr-FR" sz="2800" dirty="0" err="1" smtClean="0"/>
              <a:t>htaccess</a:t>
            </a:r>
            <a:r>
              <a:rPr lang="fr-FR" sz="2800" dirty="0" smtClean="0"/>
              <a:t> :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179512" y="2983592"/>
            <a:ext cx="6552728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 err="1" smtClean="0">
                <a:solidFill>
                  <a:srgbClr val="1F497D"/>
                </a:solidFill>
              </a:rPr>
              <a:t>AuthUserFile</a:t>
            </a:r>
            <a:r>
              <a:rPr lang="fr-FR" sz="2400" b="1" dirty="0">
                <a:solidFill>
                  <a:srgbClr val="1F497D"/>
                </a:solidFill>
              </a:rPr>
              <a:t> </a:t>
            </a:r>
            <a:r>
              <a:rPr lang="fr-FR" sz="2400" b="1" dirty="0" smtClean="0">
                <a:solidFill>
                  <a:srgbClr val="1F497D"/>
                </a:solidFill>
              </a:rPr>
              <a:t>/var/www/</a:t>
            </a:r>
            <a:r>
              <a:rPr lang="fr-FR" sz="2400" b="1" dirty="0" err="1" smtClean="0">
                <a:solidFill>
                  <a:srgbClr val="1F497D"/>
                </a:solidFill>
              </a:rPr>
              <a:t>topsecret</a:t>
            </a:r>
            <a:r>
              <a:rPr lang="fr-FR" sz="2400" b="1" dirty="0" smtClean="0">
                <a:solidFill>
                  <a:srgbClr val="1F497D"/>
                </a:solidFill>
              </a:rPr>
              <a:t>/.</a:t>
            </a:r>
            <a:r>
              <a:rPr lang="fr-FR" sz="2400" b="1" dirty="0" err="1">
                <a:solidFill>
                  <a:srgbClr val="1F497D"/>
                </a:solidFill>
              </a:rPr>
              <a:t>htpasswd</a:t>
            </a:r>
            <a:endParaRPr lang="fr-FR" sz="2400" b="1" dirty="0">
              <a:solidFill>
                <a:srgbClr val="1F497D"/>
              </a:solidFill>
            </a:endParaRPr>
          </a:p>
          <a:p>
            <a:r>
              <a:rPr lang="fr-FR" sz="2400" b="1" dirty="0" err="1" smtClean="0">
                <a:solidFill>
                  <a:srgbClr val="1F497D"/>
                </a:solidFill>
              </a:rPr>
              <a:t>AuthGroupFile</a:t>
            </a:r>
            <a:r>
              <a:rPr lang="fr-FR" sz="2400" b="1" dirty="0" smtClean="0">
                <a:solidFill>
                  <a:srgbClr val="1F497D"/>
                </a:solidFill>
              </a:rPr>
              <a:t> /</a:t>
            </a:r>
            <a:r>
              <a:rPr lang="fr-FR" sz="2400" b="1" dirty="0" err="1" smtClean="0">
                <a:solidFill>
                  <a:srgbClr val="1F497D"/>
                </a:solidFill>
              </a:rPr>
              <a:t>dev</a:t>
            </a:r>
            <a:r>
              <a:rPr lang="fr-FR" sz="2400" b="1" dirty="0" smtClean="0">
                <a:solidFill>
                  <a:srgbClr val="1F497D"/>
                </a:solidFill>
              </a:rPr>
              <a:t>/</a:t>
            </a:r>
            <a:r>
              <a:rPr lang="fr-FR" sz="2400" b="1" dirty="0" err="1" smtClean="0">
                <a:solidFill>
                  <a:srgbClr val="1F497D"/>
                </a:solidFill>
              </a:rPr>
              <a:t>null</a:t>
            </a:r>
            <a:endParaRPr lang="fr-FR" sz="2400" b="1" dirty="0">
              <a:solidFill>
                <a:srgbClr val="1F497D"/>
              </a:solidFill>
            </a:endParaRPr>
          </a:p>
          <a:p>
            <a:r>
              <a:rPr lang="fr-FR" sz="2400" b="1" dirty="0" err="1" smtClean="0">
                <a:solidFill>
                  <a:srgbClr val="1F497D"/>
                </a:solidFill>
              </a:rPr>
              <a:t>AuthName</a:t>
            </a:r>
            <a:r>
              <a:rPr lang="fr-FR" sz="2400" b="1" dirty="0" smtClean="0">
                <a:solidFill>
                  <a:srgbClr val="1F497D"/>
                </a:solidFill>
              </a:rPr>
              <a:t> "</a:t>
            </a:r>
            <a:r>
              <a:rPr lang="fr-FR" sz="2400" b="1" dirty="0">
                <a:solidFill>
                  <a:srgbClr val="1F497D"/>
                </a:solidFill>
              </a:rPr>
              <a:t>Accès </a:t>
            </a:r>
            <a:r>
              <a:rPr lang="fr-FR" sz="2400" b="1" dirty="0" smtClean="0">
                <a:solidFill>
                  <a:srgbClr val="1F497D"/>
                </a:solidFill>
              </a:rPr>
              <a:t>interdit"</a:t>
            </a:r>
            <a:endParaRPr lang="fr-FR" sz="2400" b="1" dirty="0">
              <a:solidFill>
                <a:srgbClr val="1F497D"/>
              </a:solidFill>
            </a:endParaRPr>
          </a:p>
          <a:p>
            <a:r>
              <a:rPr lang="fr-FR" sz="2400" b="1" dirty="0" err="1" smtClean="0">
                <a:solidFill>
                  <a:srgbClr val="1F497D"/>
                </a:solidFill>
              </a:rPr>
              <a:t>AuthType</a:t>
            </a:r>
            <a:r>
              <a:rPr lang="fr-FR" sz="2400" b="1" dirty="0" smtClean="0">
                <a:solidFill>
                  <a:srgbClr val="1F497D"/>
                </a:solidFill>
              </a:rPr>
              <a:t> Basic</a:t>
            </a:r>
            <a:endParaRPr lang="fr-FR" sz="2400" b="1" dirty="0">
              <a:solidFill>
                <a:srgbClr val="1F497D"/>
              </a:solidFill>
            </a:endParaRPr>
          </a:p>
          <a:p>
            <a:r>
              <a:rPr lang="fr-FR" sz="2400" b="1" dirty="0">
                <a:solidFill>
                  <a:srgbClr val="1F497D"/>
                </a:solidFill>
              </a:rPr>
              <a:t>&lt;</a:t>
            </a:r>
            <a:r>
              <a:rPr lang="fr-FR" sz="2400" b="1" dirty="0" err="1">
                <a:solidFill>
                  <a:srgbClr val="1F497D"/>
                </a:solidFill>
              </a:rPr>
              <a:t>Limit</a:t>
            </a:r>
            <a:r>
              <a:rPr lang="fr-FR" sz="2400" b="1" dirty="0">
                <a:solidFill>
                  <a:srgbClr val="1F497D"/>
                </a:solidFill>
              </a:rPr>
              <a:t> GET POST&gt;</a:t>
            </a:r>
          </a:p>
          <a:p>
            <a:r>
              <a:rPr lang="fr-FR" sz="2400" b="1" dirty="0" err="1">
                <a:solidFill>
                  <a:srgbClr val="1F497D"/>
                </a:solidFill>
              </a:rPr>
              <a:t>require</a:t>
            </a:r>
            <a:r>
              <a:rPr lang="fr-FR" sz="2400" b="1" dirty="0">
                <a:solidFill>
                  <a:srgbClr val="1F497D"/>
                </a:solidFill>
              </a:rPr>
              <a:t> </a:t>
            </a:r>
            <a:r>
              <a:rPr lang="fr-FR" sz="2400" b="1" dirty="0" err="1">
                <a:solidFill>
                  <a:srgbClr val="1F497D"/>
                </a:solidFill>
              </a:rPr>
              <a:t>valid</a:t>
            </a:r>
            <a:r>
              <a:rPr lang="fr-FR" sz="2400" b="1" dirty="0">
                <a:solidFill>
                  <a:srgbClr val="1F497D"/>
                </a:solidFill>
              </a:rPr>
              <a:t>-user</a:t>
            </a:r>
          </a:p>
          <a:p>
            <a:r>
              <a:rPr lang="fr-FR" sz="2400" b="1" dirty="0">
                <a:solidFill>
                  <a:srgbClr val="1F497D"/>
                </a:solidFill>
              </a:rPr>
              <a:t>&lt;/</a:t>
            </a:r>
            <a:r>
              <a:rPr lang="fr-FR" sz="2400" b="1" dirty="0" err="1">
                <a:solidFill>
                  <a:srgbClr val="1F497D"/>
                </a:solidFill>
              </a:rPr>
              <a:t>Limit</a:t>
            </a:r>
            <a:r>
              <a:rPr lang="fr-FR" sz="2400" b="1" dirty="0">
                <a:solidFill>
                  <a:srgbClr val="1F497D"/>
                </a:solidFill>
              </a:rPr>
              <a:t>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5148064" y="1412776"/>
            <a:ext cx="3456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(sur le serveur) vers le fichier contenant les utilisateurs et leurs mots de passe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876256" y="2876743"/>
            <a:ext cx="2267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Chemin (sur le serveur) vers le fichier contenant les groupes et les utilisateurs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76256" y="4582869"/>
            <a:ext cx="226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Type d’authentification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220072" y="5939988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Les requêtes GET et POST nécessitent d’être un utilisateur reconnu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6" idx="2"/>
          </p:cNvCxnSpPr>
          <p:nvPr/>
        </p:nvCxnSpPr>
        <p:spPr>
          <a:xfrm flipH="1">
            <a:off x="6084168" y="2336106"/>
            <a:ext cx="792088" cy="80486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7" idx="1"/>
          </p:cNvCxnSpPr>
          <p:nvPr/>
        </p:nvCxnSpPr>
        <p:spPr>
          <a:xfrm flipH="1">
            <a:off x="3455876" y="3476908"/>
            <a:ext cx="3420380" cy="1319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/>
          <p:cNvCxnSpPr>
            <a:stCxn id="8" idx="1"/>
          </p:cNvCxnSpPr>
          <p:nvPr/>
        </p:nvCxnSpPr>
        <p:spPr>
          <a:xfrm flipH="1" flipV="1">
            <a:off x="2267744" y="4322420"/>
            <a:ext cx="4608512" cy="58361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stCxn id="10" idx="1"/>
          </p:cNvCxnSpPr>
          <p:nvPr/>
        </p:nvCxnSpPr>
        <p:spPr>
          <a:xfrm flipH="1" flipV="1">
            <a:off x="2483768" y="4906034"/>
            <a:ext cx="2736304" cy="13571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63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Apache : Fonctions avancées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74041"/>
          </a:xfrm>
        </p:spPr>
        <p:txBody>
          <a:bodyPr>
            <a:normAutofit/>
          </a:bodyPr>
          <a:lstStyle/>
          <a:p>
            <a:r>
              <a:rPr lang="fr-FR" sz="2800" dirty="0" smtClean="0"/>
              <a:t>Syntaxe .</a:t>
            </a:r>
            <a:r>
              <a:rPr lang="fr-FR" sz="2800" dirty="0" err="1" smtClean="0"/>
              <a:t>htpasswd</a:t>
            </a:r>
            <a:r>
              <a:rPr lang="fr-FR" sz="2800" dirty="0" smtClean="0"/>
              <a:t> :</a:t>
            </a:r>
          </a:p>
          <a:p>
            <a:pPr marL="457200" lvl="1" indent="0">
              <a:buNone/>
            </a:pPr>
            <a:r>
              <a:rPr lang="fr-FR" sz="2400" dirty="0" smtClean="0"/>
              <a:t>(ne pas oublier de rendre le fichier indisponible à la lecture sur internet ou par d’autres utilisateurs…)</a:t>
            </a:r>
            <a:r>
              <a:rPr lang="fr-FR" sz="2400" dirty="0"/>
              <a:t/>
            </a:r>
            <a:br>
              <a:rPr lang="fr-FR" sz="2400" dirty="0"/>
            </a:br>
            <a:endParaRPr lang="fr-FR" sz="2800" dirty="0" smtClean="0"/>
          </a:p>
          <a:p>
            <a:r>
              <a:rPr lang="fr-FR" sz="2800" dirty="0" smtClean="0"/>
              <a:t>Construit avec la commande « </a:t>
            </a:r>
            <a:r>
              <a:rPr lang="fr-FR" sz="2800" dirty="0" err="1" smtClean="0"/>
              <a:t>htpasswd</a:t>
            </a:r>
            <a:r>
              <a:rPr lang="fr-FR" sz="2800" dirty="0" smtClean="0"/>
              <a:t> » :</a:t>
            </a:r>
          </a:p>
          <a:p>
            <a:pPr marL="457200" lvl="1" indent="0">
              <a:buNone/>
            </a:pPr>
            <a:r>
              <a:rPr lang="fr-FR" sz="2400" i="1" dirty="0" err="1" smtClean="0"/>
              <a:t>htpasswd</a:t>
            </a:r>
            <a:r>
              <a:rPr lang="fr-FR" sz="2400" i="1" dirty="0" smtClean="0"/>
              <a:t> -n Moi</a:t>
            </a:r>
          </a:p>
          <a:p>
            <a:pPr marL="457200" lvl="1" indent="0">
              <a:buNone/>
            </a:pPr>
            <a:r>
              <a:rPr lang="fr-FR" sz="2400" i="1" dirty="0" err="1"/>
              <a:t>h</a:t>
            </a:r>
            <a:r>
              <a:rPr lang="fr-FR" sz="2400" i="1" dirty="0" err="1" smtClean="0"/>
              <a:t>tpasswd</a:t>
            </a:r>
            <a:r>
              <a:rPr lang="fr-FR" sz="2400" i="1" dirty="0" smtClean="0"/>
              <a:t> .</a:t>
            </a:r>
            <a:r>
              <a:rPr lang="fr-FR" sz="2400" i="1" dirty="0" err="1" smtClean="0"/>
              <a:t>htpasswd</a:t>
            </a:r>
            <a:r>
              <a:rPr lang="fr-FR" sz="2400" i="1" dirty="0" smtClean="0"/>
              <a:t> Toto</a:t>
            </a:r>
          </a:p>
          <a:p>
            <a:pPr marL="0" indent="0">
              <a:buNone/>
            </a:pP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</p:txBody>
      </p:sp>
      <p:sp>
        <p:nvSpPr>
          <p:cNvPr id="4" name="Rectangle 3"/>
          <p:cNvSpPr/>
          <p:nvPr/>
        </p:nvSpPr>
        <p:spPr>
          <a:xfrm>
            <a:off x="1033470" y="5838363"/>
            <a:ext cx="7066922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F497D"/>
                </a:solidFill>
              </a:rPr>
              <a:t>Moi:$apr1$AADgtw14$qqc743t0Atk9NDrN6m4UY/</a:t>
            </a:r>
          </a:p>
          <a:p>
            <a:r>
              <a:rPr lang="fr-FR" sz="2400" b="1" dirty="0">
                <a:solidFill>
                  <a:srgbClr val="1F497D"/>
                </a:solidFill>
              </a:rPr>
              <a:t>Toto:$apr1$HHq9iNG/$pUBRZRnwSXm.pYvJ2XkB//</a:t>
            </a:r>
            <a:endParaRPr lang="fr-FR" sz="2400" b="1" dirty="0" smtClean="0">
              <a:solidFill>
                <a:srgbClr val="1F497D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43015" y="4859868"/>
            <a:ext cx="1192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Utilisateur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4067944" y="4806311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Mot de passe chiffré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123728" y="4798893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Méthode de chiffrement</a:t>
            </a:r>
            <a:endParaRPr lang="fr-FR" dirty="0"/>
          </a:p>
        </p:txBody>
      </p:sp>
      <p:cxnSp>
        <p:nvCxnSpPr>
          <p:cNvPr id="12" name="Connecteur droit avec flèche 11"/>
          <p:cNvCxnSpPr>
            <a:stCxn id="6" idx="2"/>
          </p:cNvCxnSpPr>
          <p:nvPr/>
        </p:nvCxnSpPr>
        <p:spPr>
          <a:xfrm>
            <a:off x="1239356" y="5229200"/>
            <a:ext cx="164292" cy="69819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>
            <a:stCxn id="7" idx="2"/>
          </p:cNvCxnSpPr>
          <p:nvPr/>
        </p:nvCxnSpPr>
        <p:spPr>
          <a:xfrm flipH="1">
            <a:off x="4775782" y="5452642"/>
            <a:ext cx="12242" cy="47475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8" idx="2"/>
          </p:cNvCxnSpPr>
          <p:nvPr/>
        </p:nvCxnSpPr>
        <p:spPr>
          <a:xfrm flipH="1">
            <a:off x="2267744" y="5445224"/>
            <a:ext cx="648072" cy="48217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39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: Fonctions avancées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2"/>
          </a:xfrm>
        </p:spPr>
        <p:txBody>
          <a:bodyPr>
            <a:normAutofit/>
          </a:bodyPr>
          <a:lstStyle/>
          <a:p>
            <a:r>
              <a:rPr lang="fr-FR" dirty="0" smtClean="0"/>
              <a:t>Modification de la configuration du </a:t>
            </a:r>
            <a:r>
              <a:rPr lang="fr-FR" dirty="0" err="1" smtClean="0"/>
              <a:t>vhost</a:t>
            </a:r>
            <a:r>
              <a:rPr lang="fr-FR" dirty="0" smtClean="0"/>
              <a:t> 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>/</a:t>
            </a:r>
            <a:r>
              <a:rPr lang="fr-FR" dirty="0" err="1" smtClean="0"/>
              <a:t>etc</a:t>
            </a:r>
            <a:r>
              <a:rPr lang="fr-FR" dirty="0" smtClean="0"/>
              <a:t>/apache2/sites-</a:t>
            </a:r>
            <a:r>
              <a:rPr lang="fr-FR" dirty="0" err="1" smtClean="0"/>
              <a:t>enabled</a:t>
            </a:r>
            <a:r>
              <a:rPr lang="fr-FR" dirty="0" smtClean="0"/>
              <a:t>/000-default.conf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3501008"/>
            <a:ext cx="7560840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F497D"/>
                </a:solidFill>
              </a:rPr>
              <a:t>&lt;</a:t>
            </a:r>
            <a:r>
              <a:rPr lang="fr-FR" sz="2400" b="1" dirty="0" err="1">
                <a:solidFill>
                  <a:srgbClr val="1F497D"/>
                </a:solidFill>
              </a:rPr>
              <a:t>VirtualHost</a:t>
            </a:r>
            <a:r>
              <a:rPr lang="fr-FR" sz="2400" b="1" dirty="0">
                <a:solidFill>
                  <a:srgbClr val="1F497D"/>
                </a:solidFill>
              </a:rPr>
              <a:t> *:</a:t>
            </a:r>
            <a:r>
              <a:rPr lang="fr-FR" sz="2400" b="1" dirty="0" smtClean="0">
                <a:solidFill>
                  <a:srgbClr val="1F497D"/>
                </a:solidFill>
              </a:rPr>
              <a:t>80&gt;</a:t>
            </a:r>
          </a:p>
          <a:p>
            <a:r>
              <a:rPr lang="fr-FR" sz="2400" b="1" dirty="0">
                <a:solidFill>
                  <a:srgbClr val="1F497D"/>
                </a:solidFill>
              </a:rPr>
              <a:t> </a:t>
            </a:r>
            <a:r>
              <a:rPr lang="fr-FR" sz="2400" b="1" dirty="0" smtClean="0">
                <a:solidFill>
                  <a:srgbClr val="1F497D"/>
                </a:solidFill>
              </a:rPr>
              <a:t> </a:t>
            </a:r>
            <a:r>
              <a:rPr lang="fr-FR" sz="2400" b="1" dirty="0" err="1" smtClean="0">
                <a:solidFill>
                  <a:srgbClr val="1F497D"/>
                </a:solidFill>
              </a:rPr>
              <a:t>ServerAdmin</a:t>
            </a:r>
            <a:r>
              <a:rPr lang="fr-FR" sz="2400" b="1" dirty="0" smtClean="0">
                <a:solidFill>
                  <a:srgbClr val="1F497D"/>
                </a:solidFill>
              </a:rPr>
              <a:t> </a:t>
            </a:r>
            <a:r>
              <a:rPr lang="fr-FR" sz="2400" b="1" dirty="0" err="1" smtClean="0">
                <a:solidFill>
                  <a:srgbClr val="1F497D"/>
                </a:solidFill>
              </a:rPr>
              <a:t>webmaster@localhost</a:t>
            </a:r>
            <a:endParaRPr lang="fr-FR" sz="2400" b="1" dirty="0" smtClean="0">
              <a:solidFill>
                <a:srgbClr val="1F497D"/>
              </a:solidFill>
            </a:endParaRPr>
          </a:p>
          <a:p>
            <a:r>
              <a:rPr lang="fr-FR" sz="2400" b="1" dirty="0">
                <a:solidFill>
                  <a:srgbClr val="1F497D"/>
                </a:solidFill>
              </a:rPr>
              <a:t> </a:t>
            </a:r>
            <a:r>
              <a:rPr lang="fr-FR" sz="2400" b="1" dirty="0" smtClean="0">
                <a:solidFill>
                  <a:srgbClr val="1F497D"/>
                </a:solidFill>
              </a:rPr>
              <a:t> </a:t>
            </a:r>
            <a:r>
              <a:rPr lang="fr-FR" sz="2400" b="1" dirty="0" err="1" smtClean="0">
                <a:solidFill>
                  <a:srgbClr val="1F497D"/>
                </a:solidFill>
              </a:rPr>
              <a:t>DocumentRoot</a:t>
            </a:r>
            <a:r>
              <a:rPr lang="fr-FR" sz="2400" b="1" dirty="0" smtClean="0">
                <a:solidFill>
                  <a:srgbClr val="1F497D"/>
                </a:solidFill>
              </a:rPr>
              <a:t> </a:t>
            </a:r>
            <a:r>
              <a:rPr lang="fr-FR" sz="2400" b="1" dirty="0">
                <a:solidFill>
                  <a:srgbClr val="1F497D"/>
                </a:solidFill>
              </a:rPr>
              <a:t>/</a:t>
            </a:r>
            <a:r>
              <a:rPr lang="fr-FR" sz="2400" b="1" dirty="0" smtClean="0">
                <a:solidFill>
                  <a:srgbClr val="1F497D"/>
                </a:solidFill>
              </a:rPr>
              <a:t>var/www/html</a:t>
            </a:r>
          </a:p>
          <a:p>
            <a:r>
              <a:rPr lang="fr-FR" sz="2400" b="1" dirty="0">
                <a:solidFill>
                  <a:srgbClr val="1F497D"/>
                </a:solidFill>
              </a:rPr>
              <a:t> </a:t>
            </a:r>
            <a:r>
              <a:rPr lang="fr-FR" sz="2400" b="1" dirty="0" smtClean="0">
                <a:solidFill>
                  <a:srgbClr val="1F497D"/>
                </a:solidFill>
              </a:rPr>
              <a:t> </a:t>
            </a:r>
            <a:r>
              <a:rPr lang="fr-FR" sz="2400" b="1" dirty="0" err="1" smtClean="0">
                <a:solidFill>
                  <a:srgbClr val="1F497D"/>
                </a:solidFill>
              </a:rPr>
              <a:t>ErrorLog</a:t>
            </a:r>
            <a:r>
              <a:rPr lang="fr-FR" sz="2400" b="1" dirty="0" smtClean="0">
                <a:solidFill>
                  <a:srgbClr val="1F497D"/>
                </a:solidFill>
              </a:rPr>
              <a:t> </a:t>
            </a:r>
            <a:r>
              <a:rPr lang="fr-FR" sz="2400" b="1" dirty="0">
                <a:solidFill>
                  <a:srgbClr val="1F497D"/>
                </a:solidFill>
              </a:rPr>
              <a:t>${APACHE_LOG_DIR}/</a:t>
            </a:r>
            <a:r>
              <a:rPr lang="fr-FR" sz="2400" b="1" dirty="0" smtClean="0">
                <a:solidFill>
                  <a:srgbClr val="1F497D"/>
                </a:solidFill>
              </a:rPr>
              <a:t>error.log</a:t>
            </a:r>
          </a:p>
          <a:p>
            <a:r>
              <a:rPr lang="fr-FR" sz="2400" b="1" dirty="0">
                <a:solidFill>
                  <a:srgbClr val="1F497D"/>
                </a:solidFill>
              </a:rPr>
              <a:t> </a:t>
            </a:r>
            <a:r>
              <a:rPr lang="fr-FR" sz="2400" b="1" dirty="0" smtClean="0">
                <a:solidFill>
                  <a:srgbClr val="1F497D"/>
                </a:solidFill>
              </a:rPr>
              <a:t> </a:t>
            </a:r>
            <a:r>
              <a:rPr lang="fr-FR" sz="2400" b="1" dirty="0" err="1" smtClean="0">
                <a:solidFill>
                  <a:srgbClr val="1F497D"/>
                </a:solidFill>
              </a:rPr>
              <a:t>CustomLog</a:t>
            </a:r>
            <a:r>
              <a:rPr lang="fr-FR" sz="2400" b="1" dirty="0" smtClean="0">
                <a:solidFill>
                  <a:srgbClr val="1F497D"/>
                </a:solidFill>
              </a:rPr>
              <a:t> </a:t>
            </a:r>
            <a:r>
              <a:rPr lang="fr-FR" sz="2400" b="1" dirty="0">
                <a:solidFill>
                  <a:srgbClr val="1F497D"/>
                </a:solidFill>
              </a:rPr>
              <a:t>${APACHE_LOG_DIR}/access.log </a:t>
            </a:r>
            <a:r>
              <a:rPr lang="fr-FR" sz="2400" b="1" dirty="0" err="1" smtClean="0">
                <a:solidFill>
                  <a:srgbClr val="1F497D"/>
                </a:solidFill>
              </a:rPr>
              <a:t>combined</a:t>
            </a:r>
            <a:endParaRPr lang="fr-FR" sz="2400" b="1" dirty="0" smtClean="0">
              <a:solidFill>
                <a:srgbClr val="1F497D"/>
              </a:solidFill>
            </a:endParaRP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&lt;Directory </a:t>
            </a:r>
            <a:r>
              <a:rPr lang="fr-FR" sz="2400" b="1" dirty="0">
                <a:solidFill>
                  <a:srgbClr val="FF0000"/>
                </a:solidFill>
              </a:rPr>
              <a:t>"/var/www/html</a:t>
            </a:r>
            <a:r>
              <a:rPr lang="fr-FR" sz="2400" b="1" dirty="0" smtClean="0">
                <a:solidFill>
                  <a:srgbClr val="FF0000"/>
                </a:solidFill>
              </a:rPr>
              <a:t>"&gt;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&lt;/</a:t>
            </a:r>
            <a:r>
              <a:rPr lang="fr-FR" sz="2400" b="1" dirty="0">
                <a:solidFill>
                  <a:srgbClr val="FF0000"/>
                </a:solidFill>
              </a:rPr>
              <a:t>Directory</a:t>
            </a:r>
            <a:r>
              <a:rPr lang="fr-FR" sz="2400" b="1" dirty="0" smtClean="0">
                <a:solidFill>
                  <a:srgbClr val="FF0000"/>
                </a:solidFill>
              </a:rPr>
              <a:t>&gt;</a:t>
            </a:r>
          </a:p>
          <a:p>
            <a:r>
              <a:rPr lang="fr-FR" sz="2400" b="1" dirty="0" smtClean="0">
                <a:solidFill>
                  <a:srgbClr val="1F497D"/>
                </a:solidFill>
              </a:rPr>
              <a:t>&lt;/</a:t>
            </a:r>
            <a:r>
              <a:rPr lang="fr-FR" sz="2400" b="1" dirty="0" err="1">
                <a:solidFill>
                  <a:srgbClr val="1F497D"/>
                </a:solidFill>
              </a:rPr>
              <a:t>VirtualHost</a:t>
            </a:r>
            <a:r>
              <a:rPr lang="fr-FR" sz="2400" b="1" dirty="0">
                <a:solidFill>
                  <a:srgbClr val="1F497D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4824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: Fonctions avancées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/</a:t>
            </a:r>
            <a:r>
              <a:rPr lang="fr-FR" dirty="0" err="1" smtClean="0"/>
              <a:t>etc</a:t>
            </a:r>
            <a:r>
              <a:rPr lang="fr-FR" dirty="0" smtClean="0"/>
              <a:t>/apache2/sites-</a:t>
            </a:r>
            <a:r>
              <a:rPr lang="fr-FR" dirty="0" err="1" smtClean="0"/>
              <a:t>enabled</a:t>
            </a:r>
            <a:r>
              <a:rPr lang="fr-FR" dirty="0" smtClean="0"/>
              <a:t>/000-default.conf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2204864"/>
            <a:ext cx="7560840" cy="452431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F497D"/>
                </a:solidFill>
              </a:rPr>
              <a:t>&lt;</a:t>
            </a:r>
            <a:r>
              <a:rPr lang="fr-FR" sz="2400" b="1" dirty="0" err="1">
                <a:solidFill>
                  <a:srgbClr val="1F497D"/>
                </a:solidFill>
              </a:rPr>
              <a:t>VirtualHost</a:t>
            </a:r>
            <a:r>
              <a:rPr lang="fr-FR" sz="2400" b="1" dirty="0">
                <a:solidFill>
                  <a:srgbClr val="1F497D"/>
                </a:solidFill>
              </a:rPr>
              <a:t> *:80&gt;</a:t>
            </a:r>
          </a:p>
          <a:p>
            <a:r>
              <a:rPr lang="fr-FR" sz="2400" b="1" dirty="0">
                <a:solidFill>
                  <a:srgbClr val="1F497D"/>
                </a:solidFill>
              </a:rPr>
              <a:t>  </a:t>
            </a:r>
            <a:r>
              <a:rPr lang="fr-FR" sz="2400" b="1" dirty="0" err="1">
                <a:solidFill>
                  <a:srgbClr val="1F497D"/>
                </a:solidFill>
              </a:rPr>
              <a:t>ServerAdmin</a:t>
            </a:r>
            <a:r>
              <a:rPr lang="fr-FR" sz="2400" b="1" dirty="0">
                <a:solidFill>
                  <a:srgbClr val="1F497D"/>
                </a:solidFill>
              </a:rPr>
              <a:t> </a:t>
            </a:r>
            <a:r>
              <a:rPr lang="fr-FR" sz="2400" b="1" dirty="0" err="1">
                <a:solidFill>
                  <a:srgbClr val="1F497D"/>
                </a:solidFill>
              </a:rPr>
              <a:t>webmaster@localhost</a:t>
            </a:r>
            <a:endParaRPr lang="fr-FR" sz="2400" b="1" dirty="0">
              <a:solidFill>
                <a:srgbClr val="1F497D"/>
              </a:solidFill>
            </a:endParaRPr>
          </a:p>
          <a:p>
            <a:r>
              <a:rPr lang="fr-FR" sz="2400" b="1" dirty="0">
                <a:solidFill>
                  <a:srgbClr val="1F497D"/>
                </a:solidFill>
              </a:rPr>
              <a:t>  </a:t>
            </a:r>
            <a:r>
              <a:rPr lang="fr-FR" sz="2400" b="1" dirty="0" err="1">
                <a:solidFill>
                  <a:srgbClr val="1F497D"/>
                </a:solidFill>
              </a:rPr>
              <a:t>DocumentRoot</a:t>
            </a:r>
            <a:r>
              <a:rPr lang="fr-FR" sz="2400" b="1" dirty="0">
                <a:solidFill>
                  <a:srgbClr val="1F497D"/>
                </a:solidFill>
              </a:rPr>
              <a:t> /var/www/html</a:t>
            </a:r>
          </a:p>
          <a:p>
            <a:r>
              <a:rPr lang="fr-FR" sz="2400" b="1" dirty="0">
                <a:solidFill>
                  <a:srgbClr val="1F497D"/>
                </a:solidFill>
              </a:rPr>
              <a:t>  </a:t>
            </a:r>
            <a:r>
              <a:rPr lang="fr-FR" sz="2400" b="1" dirty="0" err="1">
                <a:solidFill>
                  <a:srgbClr val="1F497D"/>
                </a:solidFill>
              </a:rPr>
              <a:t>ErrorLog</a:t>
            </a:r>
            <a:r>
              <a:rPr lang="fr-FR" sz="2400" b="1" dirty="0">
                <a:solidFill>
                  <a:srgbClr val="1F497D"/>
                </a:solidFill>
              </a:rPr>
              <a:t> ${APACHE_LOG_DIR}/error.log</a:t>
            </a:r>
          </a:p>
          <a:p>
            <a:r>
              <a:rPr lang="fr-FR" sz="2400" b="1" dirty="0">
                <a:solidFill>
                  <a:srgbClr val="1F497D"/>
                </a:solidFill>
              </a:rPr>
              <a:t>  </a:t>
            </a:r>
            <a:r>
              <a:rPr lang="fr-FR" sz="2400" b="1" dirty="0" err="1">
                <a:solidFill>
                  <a:srgbClr val="1F497D"/>
                </a:solidFill>
              </a:rPr>
              <a:t>CustomLog</a:t>
            </a:r>
            <a:r>
              <a:rPr lang="fr-FR" sz="2400" b="1" dirty="0">
                <a:solidFill>
                  <a:srgbClr val="1F497D"/>
                </a:solidFill>
              </a:rPr>
              <a:t> ${APACHE_LOG_DIR}/access.log </a:t>
            </a:r>
            <a:r>
              <a:rPr lang="fr-FR" sz="2400" b="1" dirty="0" err="1">
                <a:solidFill>
                  <a:srgbClr val="1F497D"/>
                </a:solidFill>
              </a:rPr>
              <a:t>combined</a:t>
            </a:r>
            <a:endParaRPr lang="fr-FR" sz="2400" b="1" dirty="0">
              <a:solidFill>
                <a:srgbClr val="1F497D"/>
              </a:solidFill>
            </a:endParaRPr>
          </a:p>
          <a:p>
            <a:r>
              <a:rPr lang="fr-FR" sz="2400" b="1" dirty="0">
                <a:solidFill>
                  <a:srgbClr val="1F497D"/>
                </a:solidFill>
              </a:rPr>
              <a:t>  &lt;Directory "/var/www/html"&gt;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</a:t>
            </a:r>
            <a:r>
              <a:rPr lang="fr-FR" sz="2400" b="1" dirty="0" err="1" smtClean="0">
                <a:solidFill>
                  <a:srgbClr val="FF0000"/>
                </a:solidFill>
              </a:rPr>
              <a:t>AuthType</a:t>
            </a:r>
            <a:r>
              <a:rPr lang="fr-FR" sz="2400" b="1" dirty="0" smtClean="0">
                <a:solidFill>
                  <a:srgbClr val="FF0000"/>
                </a:solidFill>
              </a:rPr>
              <a:t> Basic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</a:t>
            </a:r>
            <a:r>
              <a:rPr lang="fr-FR" sz="2400" b="1" dirty="0" err="1" smtClean="0">
                <a:solidFill>
                  <a:srgbClr val="FF0000"/>
                </a:solidFill>
              </a:rPr>
              <a:t>AuthName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>
                <a:solidFill>
                  <a:srgbClr val="FF0000"/>
                </a:solidFill>
              </a:rPr>
              <a:t>"</a:t>
            </a:r>
            <a:r>
              <a:rPr lang="fr-FR" sz="2400" b="1" dirty="0" err="1">
                <a:solidFill>
                  <a:srgbClr val="FF0000"/>
                </a:solidFill>
              </a:rPr>
              <a:t>Restricted</a:t>
            </a:r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Content"</a:t>
            </a: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</a:t>
            </a:r>
            <a:r>
              <a:rPr lang="fr-FR" sz="2400" b="1" dirty="0" err="1" smtClean="0">
                <a:solidFill>
                  <a:srgbClr val="FF0000"/>
                </a:solidFill>
              </a:rPr>
              <a:t>AuthUserFile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>
                <a:solidFill>
                  <a:srgbClr val="FF0000"/>
                </a:solidFill>
              </a:rPr>
              <a:t>/</a:t>
            </a:r>
            <a:r>
              <a:rPr lang="fr-FR" sz="2400" b="1" dirty="0" err="1">
                <a:solidFill>
                  <a:srgbClr val="FF0000"/>
                </a:solidFill>
              </a:rPr>
              <a:t>etc</a:t>
            </a:r>
            <a:r>
              <a:rPr lang="fr-FR" sz="2400" b="1" dirty="0">
                <a:solidFill>
                  <a:srgbClr val="FF0000"/>
                </a:solidFill>
              </a:rPr>
              <a:t>/apache2/.</a:t>
            </a:r>
            <a:r>
              <a:rPr lang="fr-FR" sz="2400" b="1" dirty="0" err="1" smtClean="0">
                <a:solidFill>
                  <a:srgbClr val="FF0000"/>
                </a:solidFill>
              </a:rPr>
              <a:t>htpasswd</a:t>
            </a:r>
            <a:endParaRPr lang="fr-FR" sz="2400" b="1" dirty="0" smtClean="0">
              <a:solidFill>
                <a:srgbClr val="FF0000"/>
              </a:solidFill>
            </a:endParaRPr>
          </a:p>
          <a:p>
            <a:r>
              <a:rPr lang="fr-FR" sz="2400" b="1" dirty="0">
                <a:solidFill>
                  <a:srgbClr val="FF0000"/>
                </a:solidFill>
              </a:rPr>
              <a:t> </a:t>
            </a:r>
            <a:r>
              <a:rPr lang="fr-FR" sz="2400" b="1" dirty="0" smtClean="0">
                <a:solidFill>
                  <a:srgbClr val="FF0000"/>
                </a:solidFill>
              </a:rPr>
              <a:t>    </a:t>
            </a:r>
            <a:r>
              <a:rPr lang="fr-FR" sz="2400" b="1" dirty="0" err="1" smtClean="0">
                <a:solidFill>
                  <a:srgbClr val="FF0000"/>
                </a:solidFill>
              </a:rPr>
              <a:t>Require</a:t>
            </a:r>
            <a:r>
              <a:rPr lang="fr-FR" sz="2400" b="1" dirty="0" smtClean="0">
                <a:solidFill>
                  <a:srgbClr val="FF0000"/>
                </a:solidFill>
              </a:rPr>
              <a:t> </a:t>
            </a:r>
            <a:r>
              <a:rPr lang="fr-FR" sz="2400" b="1" dirty="0" err="1">
                <a:solidFill>
                  <a:srgbClr val="FF0000"/>
                </a:solidFill>
              </a:rPr>
              <a:t>valid</a:t>
            </a:r>
            <a:r>
              <a:rPr lang="fr-FR" sz="2400" b="1" dirty="0">
                <a:solidFill>
                  <a:srgbClr val="FF0000"/>
                </a:solidFill>
              </a:rPr>
              <a:t>-user</a:t>
            </a:r>
          </a:p>
          <a:p>
            <a:r>
              <a:rPr lang="fr-FR" sz="2400" b="1" dirty="0">
                <a:solidFill>
                  <a:srgbClr val="1F497D"/>
                </a:solidFill>
              </a:rPr>
              <a:t>  &lt;/Directory&gt;</a:t>
            </a:r>
          </a:p>
          <a:p>
            <a:r>
              <a:rPr lang="fr-FR" sz="2400" b="1" dirty="0">
                <a:solidFill>
                  <a:srgbClr val="1F497D"/>
                </a:solidFill>
              </a:rPr>
              <a:t>&lt;/</a:t>
            </a:r>
            <a:r>
              <a:rPr lang="fr-FR" sz="2400" b="1" dirty="0" err="1">
                <a:solidFill>
                  <a:srgbClr val="1F497D"/>
                </a:solidFill>
              </a:rPr>
              <a:t>VirtualHost</a:t>
            </a:r>
            <a:r>
              <a:rPr lang="fr-FR" sz="2400" b="1" dirty="0">
                <a:solidFill>
                  <a:srgbClr val="1F497D"/>
                </a:solidFill>
              </a:rPr>
              <a:t>&gt;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6300192" y="4798893"/>
            <a:ext cx="172819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Remplace le fichier .</a:t>
            </a:r>
            <a:r>
              <a:rPr lang="fr-FR" dirty="0" err="1" smtClean="0"/>
              <a:t>htaccess</a:t>
            </a:r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>
            <a:off x="5652120" y="4437112"/>
            <a:ext cx="504056" cy="1338243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17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Apache : Fonctions avancées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04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 smtClean="0"/>
              <a:t>/</a:t>
            </a:r>
            <a:r>
              <a:rPr lang="fr-FR" dirty="0" err="1" smtClean="0"/>
              <a:t>etc</a:t>
            </a:r>
            <a:r>
              <a:rPr lang="fr-FR" dirty="0" smtClean="0"/>
              <a:t>/apache2/sites-</a:t>
            </a:r>
            <a:r>
              <a:rPr lang="fr-FR" dirty="0" err="1" smtClean="0"/>
              <a:t>enabled</a:t>
            </a:r>
            <a:r>
              <a:rPr lang="fr-FR" dirty="0" smtClean="0"/>
              <a:t>/000-default.conf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2204864"/>
            <a:ext cx="7560840" cy="415498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1F497D"/>
                </a:solidFill>
              </a:rPr>
              <a:t>&lt;</a:t>
            </a:r>
            <a:r>
              <a:rPr lang="fr-FR" sz="2400" b="1" dirty="0" err="1">
                <a:solidFill>
                  <a:srgbClr val="1F497D"/>
                </a:solidFill>
              </a:rPr>
              <a:t>VirtualHost</a:t>
            </a:r>
            <a:r>
              <a:rPr lang="fr-FR" sz="2400" b="1" dirty="0">
                <a:solidFill>
                  <a:srgbClr val="1F497D"/>
                </a:solidFill>
              </a:rPr>
              <a:t> *:80&gt;</a:t>
            </a:r>
          </a:p>
          <a:p>
            <a:r>
              <a:rPr lang="fr-FR" sz="2400" b="1" dirty="0">
                <a:solidFill>
                  <a:srgbClr val="1F497D"/>
                </a:solidFill>
              </a:rPr>
              <a:t>  </a:t>
            </a:r>
            <a:r>
              <a:rPr lang="fr-FR" sz="2400" b="1" dirty="0" err="1">
                <a:solidFill>
                  <a:srgbClr val="1F497D"/>
                </a:solidFill>
              </a:rPr>
              <a:t>ServerAdmin</a:t>
            </a:r>
            <a:r>
              <a:rPr lang="fr-FR" sz="2400" b="1" dirty="0">
                <a:solidFill>
                  <a:srgbClr val="1F497D"/>
                </a:solidFill>
              </a:rPr>
              <a:t> </a:t>
            </a:r>
            <a:r>
              <a:rPr lang="fr-FR" sz="2400" b="1" dirty="0" err="1">
                <a:solidFill>
                  <a:srgbClr val="1F497D"/>
                </a:solidFill>
              </a:rPr>
              <a:t>webmaster@localhost</a:t>
            </a:r>
            <a:endParaRPr lang="fr-FR" sz="2400" b="1" dirty="0">
              <a:solidFill>
                <a:srgbClr val="1F497D"/>
              </a:solidFill>
            </a:endParaRPr>
          </a:p>
          <a:p>
            <a:r>
              <a:rPr lang="fr-FR" sz="2400" b="1" dirty="0">
                <a:solidFill>
                  <a:srgbClr val="1F497D"/>
                </a:solidFill>
              </a:rPr>
              <a:t>  </a:t>
            </a:r>
            <a:r>
              <a:rPr lang="fr-FR" sz="2400" b="1" dirty="0" err="1">
                <a:solidFill>
                  <a:srgbClr val="1F497D"/>
                </a:solidFill>
              </a:rPr>
              <a:t>DocumentRoot</a:t>
            </a:r>
            <a:r>
              <a:rPr lang="fr-FR" sz="2400" b="1" dirty="0">
                <a:solidFill>
                  <a:srgbClr val="1F497D"/>
                </a:solidFill>
              </a:rPr>
              <a:t> /var/www/html</a:t>
            </a:r>
          </a:p>
          <a:p>
            <a:r>
              <a:rPr lang="fr-FR" sz="2400" b="1" dirty="0">
                <a:solidFill>
                  <a:srgbClr val="1F497D"/>
                </a:solidFill>
              </a:rPr>
              <a:t>  </a:t>
            </a:r>
            <a:r>
              <a:rPr lang="fr-FR" sz="2400" b="1" dirty="0" err="1">
                <a:solidFill>
                  <a:srgbClr val="1F497D"/>
                </a:solidFill>
              </a:rPr>
              <a:t>ErrorLog</a:t>
            </a:r>
            <a:r>
              <a:rPr lang="fr-FR" sz="2400" b="1" dirty="0">
                <a:solidFill>
                  <a:srgbClr val="1F497D"/>
                </a:solidFill>
              </a:rPr>
              <a:t> ${APACHE_LOG_DIR}/error.log</a:t>
            </a:r>
          </a:p>
          <a:p>
            <a:r>
              <a:rPr lang="fr-FR" sz="2400" b="1" dirty="0">
                <a:solidFill>
                  <a:srgbClr val="1F497D"/>
                </a:solidFill>
              </a:rPr>
              <a:t>  </a:t>
            </a:r>
            <a:r>
              <a:rPr lang="fr-FR" sz="2400" b="1" dirty="0" err="1">
                <a:solidFill>
                  <a:srgbClr val="1F497D"/>
                </a:solidFill>
              </a:rPr>
              <a:t>CustomLog</a:t>
            </a:r>
            <a:r>
              <a:rPr lang="fr-FR" sz="2400" b="1" dirty="0">
                <a:solidFill>
                  <a:srgbClr val="1F497D"/>
                </a:solidFill>
              </a:rPr>
              <a:t> ${APACHE_LOG_DIR}/access.log </a:t>
            </a:r>
            <a:r>
              <a:rPr lang="fr-FR" sz="2400" b="1" dirty="0" err="1">
                <a:solidFill>
                  <a:srgbClr val="1F497D"/>
                </a:solidFill>
              </a:rPr>
              <a:t>combined</a:t>
            </a:r>
            <a:endParaRPr lang="fr-FR" sz="2400" b="1" dirty="0">
              <a:solidFill>
                <a:srgbClr val="1F497D"/>
              </a:solidFill>
            </a:endParaRPr>
          </a:p>
          <a:p>
            <a:r>
              <a:rPr lang="fr-FR" sz="2400" b="1" dirty="0">
                <a:solidFill>
                  <a:srgbClr val="1F497D"/>
                </a:solidFill>
              </a:rPr>
              <a:t>  &lt;Directory "/var/www/html"&gt;</a:t>
            </a:r>
          </a:p>
          <a:p>
            <a:r>
              <a:rPr lang="en-US" sz="2400" b="1" dirty="0" smtClean="0">
                <a:solidFill>
                  <a:srgbClr val="1F497D"/>
                </a:solidFill>
              </a:rPr>
              <a:t>     Options </a:t>
            </a:r>
            <a:r>
              <a:rPr lang="en-US" sz="2400" b="1" dirty="0">
                <a:solidFill>
                  <a:srgbClr val="1F497D"/>
                </a:solidFill>
              </a:rPr>
              <a:t>Indexes </a:t>
            </a:r>
            <a:r>
              <a:rPr lang="en-US" sz="2400" b="1" dirty="0" err="1">
                <a:solidFill>
                  <a:srgbClr val="1F497D"/>
                </a:solidFill>
              </a:rPr>
              <a:t>FollowSymLinks</a:t>
            </a:r>
            <a:endParaRPr lang="en-US" sz="2400" b="1" dirty="0">
              <a:solidFill>
                <a:srgbClr val="1F497D"/>
              </a:solidFill>
            </a:endParaRPr>
          </a:p>
          <a:p>
            <a:r>
              <a:rPr lang="en-US" sz="2400" b="1" dirty="0" smtClean="0">
                <a:solidFill>
                  <a:srgbClr val="1F497D"/>
                </a:solidFill>
              </a:rPr>
              <a:t>     </a:t>
            </a:r>
            <a:r>
              <a:rPr lang="en-US" sz="2400" b="1" dirty="0" err="1" smtClean="0">
                <a:solidFill>
                  <a:srgbClr val="FF0000"/>
                </a:solidFill>
              </a:rPr>
              <a:t>AllowOverride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rgbClr val="FF0000"/>
                </a:solidFill>
              </a:rPr>
              <a:t>All</a:t>
            </a:r>
          </a:p>
          <a:p>
            <a:r>
              <a:rPr lang="en-US" sz="2400" b="1" dirty="0" smtClean="0">
                <a:solidFill>
                  <a:srgbClr val="1F497D"/>
                </a:solidFill>
              </a:rPr>
              <a:t>     Require </a:t>
            </a:r>
            <a:r>
              <a:rPr lang="en-US" sz="2400" b="1" dirty="0">
                <a:solidFill>
                  <a:srgbClr val="1F497D"/>
                </a:solidFill>
              </a:rPr>
              <a:t>all granted</a:t>
            </a:r>
            <a:r>
              <a:rPr lang="fr-FR" sz="2400" b="1" dirty="0">
                <a:solidFill>
                  <a:srgbClr val="1F497D"/>
                </a:solidFill>
              </a:rPr>
              <a:t> </a:t>
            </a:r>
          </a:p>
          <a:p>
            <a:r>
              <a:rPr lang="fr-FR" sz="2400" b="1" dirty="0">
                <a:solidFill>
                  <a:srgbClr val="1F497D"/>
                </a:solidFill>
              </a:rPr>
              <a:t>  &lt;/Directory&gt;</a:t>
            </a:r>
          </a:p>
          <a:p>
            <a:r>
              <a:rPr lang="fr-FR" sz="2400" b="1" dirty="0">
                <a:solidFill>
                  <a:srgbClr val="1F497D"/>
                </a:solidFill>
              </a:rPr>
              <a:t>&lt;/</a:t>
            </a:r>
            <a:r>
              <a:rPr lang="fr-FR" sz="2400" b="1" dirty="0" err="1">
                <a:solidFill>
                  <a:srgbClr val="1F497D"/>
                </a:solidFill>
              </a:rPr>
              <a:t>VirtualHost</a:t>
            </a:r>
            <a:r>
              <a:rPr lang="fr-FR" sz="2400" b="1" dirty="0">
                <a:solidFill>
                  <a:srgbClr val="1F497D"/>
                </a:solidFill>
              </a:rPr>
              <a:t>&gt;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5724128" y="4509120"/>
            <a:ext cx="172819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 smtClean="0"/>
              <a:t>Demande à ce que le fichier .</a:t>
            </a:r>
            <a:r>
              <a:rPr lang="fr-FR" dirty="0" err="1" smtClean="0"/>
              <a:t>htaccess</a:t>
            </a:r>
            <a:r>
              <a:rPr lang="fr-FR" dirty="0" smtClean="0"/>
              <a:t> soit lu dans le dossier</a:t>
            </a:r>
            <a:endParaRPr lang="fr-FR" dirty="0"/>
          </a:p>
        </p:txBody>
      </p:sp>
      <p:cxnSp>
        <p:nvCxnSpPr>
          <p:cNvPr id="8" name="Connecteur droit avec flèche 7"/>
          <p:cNvCxnSpPr>
            <a:stCxn id="5" idx="1"/>
          </p:cNvCxnSpPr>
          <p:nvPr/>
        </p:nvCxnSpPr>
        <p:spPr>
          <a:xfrm flipH="1" flipV="1">
            <a:off x="3419872" y="5013176"/>
            <a:ext cx="2304256" cy="9610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8673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608</Words>
  <Application>Microsoft Macintosh PowerPoint</Application>
  <PresentationFormat>Présentation à l'écran (4:3)</PresentationFormat>
  <Paragraphs>90</Paragraphs>
  <Slides>6</Slides>
  <Notes>6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Apache : Fonctions avancées</vt:lpstr>
      <vt:lpstr>Apache : Fonctions avancées</vt:lpstr>
      <vt:lpstr>Apache : Fonctions avancées</vt:lpstr>
      <vt:lpstr>Apache : Fonctions avancées</vt:lpstr>
      <vt:lpstr>Apache : Fonctions avancées</vt:lpstr>
      <vt:lpstr>Apache : Fonctions avancées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Developpement web PHP</dc:title>
  <dc:creator>Fabrice et Ali</dc:creator>
  <cp:lastModifiedBy>Fabrice Boissier</cp:lastModifiedBy>
  <cp:revision>283</cp:revision>
  <dcterms:created xsi:type="dcterms:W3CDTF">2019-01-14T15:10:32Z</dcterms:created>
  <dcterms:modified xsi:type="dcterms:W3CDTF">2019-02-07T11:23:22Z</dcterms:modified>
</cp:coreProperties>
</file>