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345" r:id="rId3"/>
    <p:sldId id="315" r:id="rId4"/>
    <p:sldId id="347" r:id="rId5"/>
    <p:sldId id="316" r:id="rId6"/>
    <p:sldId id="317" r:id="rId7"/>
    <p:sldId id="318" r:id="rId8"/>
    <p:sldId id="319" r:id="rId9"/>
    <p:sldId id="320" r:id="rId10"/>
    <p:sldId id="321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22" r:id="rId30"/>
    <p:sldId id="323" r:id="rId31"/>
    <p:sldId id="324" r:id="rId32"/>
    <p:sldId id="325" r:id="rId33"/>
    <p:sldId id="341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42" r:id="rId43"/>
    <p:sldId id="343" r:id="rId44"/>
    <p:sldId id="334" r:id="rId45"/>
    <p:sldId id="335" r:id="rId46"/>
    <p:sldId id="336" r:id="rId47"/>
    <p:sldId id="337" r:id="rId48"/>
    <p:sldId id="338" r:id="rId49"/>
    <p:sldId id="339" r:id="rId50"/>
    <p:sldId id="344" r:id="rId51"/>
    <p:sldId id="285" r:id="rId52"/>
    <p:sldId id="286" r:id="rId53"/>
    <p:sldId id="287" r:id="rId54"/>
    <p:sldId id="263" r:id="rId55"/>
    <p:sldId id="288" r:id="rId56"/>
    <p:sldId id="289" r:id="rId57"/>
    <p:sldId id="309" r:id="rId58"/>
    <p:sldId id="298" r:id="rId59"/>
    <p:sldId id="299" r:id="rId60"/>
    <p:sldId id="300" r:id="rId61"/>
    <p:sldId id="293" r:id="rId62"/>
    <p:sldId id="294" r:id="rId63"/>
    <p:sldId id="295" r:id="rId64"/>
    <p:sldId id="305" r:id="rId65"/>
    <p:sldId id="340" r:id="rId66"/>
    <p:sldId id="29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  <p:sldId id="363" r:id="rId83"/>
    <p:sldId id="306" r:id="rId84"/>
    <p:sldId id="310" r:id="rId85"/>
    <p:sldId id="307" r:id="rId86"/>
    <p:sldId id="308" r:id="rId87"/>
    <p:sldId id="311" r:id="rId88"/>
    <p:sldId id="312" r:id="rId89"/>
    <p:sldId id="346" r:id="rId90"/>
    <p:sldId id="313" r:id="rId91"/>
    <p:sldId id="314" r:id="rId9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n de Cours" id="{C27938D4-2342-4884-8D9B-2E28C6465D62}">
          <p14:sldIdLst>
            <p14:sldId id="256"/>
            <p14:sldId id="345"/>
            <p14:sldId id="315"/>
            <p14:sldId id="347"/>
          </p14:sldIdLst>
        </p14:section>
        <p14:section name="Archi Generale" id="{00F6C6F2-3A01-44E3-93FE-938BBF6E8CBF}">
          <p14:sldIdLst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Rappel HTML" id="{A6E546F7-BE3E-48FB-A398-91A8ADCA2EBB}">
          <p14:sldIdLst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que Dynamique" id="{EE1B98E7-F930-4BBF-84EB-50B9E31E8DD8}">
          <p14:sldIdLst>
            <p14:sldId id="322"/>
            <p14:sldId id="323"/>
            <p14:sldId id="324"/>
            <p14:sldId id="325"/>
          </p14:sldIdLst>
        </p14:section>
        <p14:section name="Apache" id="{05952196-F8B3-4329-906D-F99334F5112E}">
          <p14:sldIdLst>
            <p14:sldId id="341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2"/>
            <p14:sldId id="343"/>
            <p14:sldId id="334"/>
            <p14:sldId id="335"/>
            <p14:sldId id="336"/>
            <p14:sldId id="337"/>
            <p14:sldId id="338"/>
            <p14:sldId id="339"/>
            <p14:sldId id="344"/>
          </p14:sldIdLst>
        </p14:section>
        <p14:section name="PHP" id="{F58C2066-0FBC-402E-8067-642E1B03F487}">
          <p14:sldIdLst>
            <p14:sldId id="285"/>
            <p14:sldId id="286"/>
            <p14:sldId id="287"/>
            <p14:sldId id="263"/>
            <p14:sldId id="288"/>
            <p14:sldId id="289"/>
            <p14:sldId id="309"/>
            <p14:sldId id="298"/>
            <p14:sldId id="299"/>
            <p14:sldId id="300"/>
            <p14:sldId id="293"/>
            <p14:sldId id="294"/>
            <p14:sldId id="295"/>
            <p14:sldId id="305"/>
            <p14:sldId id="340"/>
            <p14:sldId id="297"/>
          </p14:sldIdLst>
        </p14:section>
        <p14:section name="PHP - Contrôle de flot" id="{029437EB-4509-BB4D-B59C-F92A10E3588A}">
          <p14:sldIdLst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PHP - Tableaux" id="{028548B4-420B-244D-9274-83A28B2D5CCF}">
          <p14:sldIdLst>
            <p14:sldId id="306"/>
            <p14:sldId id="310"/>
            <p14:sldId id="307"/>
            <p14:sldId id="308"/>
            <p14:sldId id="311"/>
            <p14:sldId id="312"/>
            <p14:sldId id="346"/>
            <p14:sldId id="313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65" autoAdjust="0"/>
    <p:restoredTop sz="80639" autoAdjust="0"/>
  </p:normalViewPr>
  <p:slideViewPr>
    <p:cSldViewPr>
      <p:cViewPr varScale="1">
        <p:scale>
          <a:sx n="76" d="100"/>
          <a:sy n="76" d="100"/>
        </p:scale>
        <p:origin x="-18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notesMaster" Target="notesMasters/notesMaster1.xml"/><Relationship Id="rId94" Type="http://schemas.openxmlformats.org/officeDocument/2006/relationships/handoutMaster" Target="handoutMasters/handoutMaster1.xml"/><Relationship Id="rId95" Type="http://schemas.openxmlformats.org/officeDocument/2006/relationships/printerSettings" Target="printerSettings/printerSettings1.bin"/><Relationship Id="rId96" Type="http://schemas.openxmlformats.org/officeDocument/2006/relationships/presProps" Target="presProps.xml"/><Relationship Id="rId97" Type="http://schemas.openxmlformats.org/officeDocument/2006/relationships/viewProps" Target="viewProps.xml"/><Relationship Id="rId98" Type="http://schemas.openxmlformats.org/officeDocument/2006/relationships/theme" Target="theme/theme1.xml"/><Relationship Id="rId9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798F-EA34-46B0-8BC0-5779F674E249}" type="datetimeFigureOut">
              <a:rPr lang="fr-FR" smtClean="0"/>
              <a:t>27/01/20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473A3-8F29-45D5-ABDB-62D414AC05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092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AE048-40A2-48A9-BDFA-E9EDAE439A1F}" type="datetimeFigureOut">
              <a:rPr lang="fr-FR" smtClean="0"/>
              <a:t>27/01/20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7D45E-7C01-4C47-AE8A-5BEF1DE71E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8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069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Entete = meta données = description</a:t>
            </a:r>
            <a:r>
              <a:rPr lang="fr-FR" baseline="0" smtClean="0"/>
              <a:t> données</a:t>
            </a:r>
            <a:endParaRPr lang="fr-FR" smtClean="0"/>
          </a:p>
          <a:p>
            <a:r>
              <a:rPr lang="fr-FR" smtClean="0"/>
              <a:t>Corps = les données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6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Doctype</a:t>
            </a:r>
            <a:r>
              <a:rPr lang="fr-FR" baseline="0" smtClean="0"/>
              <a:t> : document type = type de document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88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Meta </a:t>
            </a:r>
            <a:r>
              <a:rPr lang="fr-FR" dirty="0" err="1" smtClean="0"/>
              <a:t>charset</a:t>
            </a:r>
            <a:r>
              <a:rPr lang="fr-FR" dirty="0" smtClean="0"/>
              <a:t> =&gt; indique le type de caractères à utiliser (les</a:t>
            </a:r>
            <a:r>
              <a:rPr lang="fr-FR" baseline="0" dirty="0" smtClean="0"/>
              <a:t> accents et cédilles français, ou les lettres allemandes, espagnoles, 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737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&lt;</a:t>
            </a:r>
            <a:r>
              <a:rPr lang="fr-FR" dirty="0" err="1" smtClean="0"/>
              <a:t>br</a:t>
            </a:r>
            <a:r>
              <a:rPr lang="fr-FR" dirty="0" smtClean="0"/>
              <a:t> /&gt; : retour</a:t>
            </a:r>
            <a:r>
              <a:rPr lang="fr-FR" baseline="0" dirty="0" smtClean="0"/>
              <a:t> à la ligne (comme quand on appuie sur ENTER)</a:t>
            </a:r>
          </a:p>
          <a:p>
            <a:r>
              <a:rPr lang="fr-FR" baseline="0" dirty="0" smtClean="0"/>
              <a:t>BR est important, car c’est avec ça que l’on saute des lignes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9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Widht = largeur</a:t>
            </a:r>
          </a:p>
          <a:p>
            <a:r>
              <a:rPr lang="fr-FR" smtClean="0"/>
              <a:t>Height = hauteur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89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JavaScript dans la partie statique</a:t>
            </a:r>
            <a:r>
              <a:rPr lang="fr-FR" baseline="0" dirty="0" smtClean="0"/>
              <a:t> est un peu mensonger : le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 « statique » est celui des années 90, quand il s’agissait de créer quelques interactions avec l’utilisateur via des évènements pour lui indiquer un formulaire mal enregistré, proposer des réponses </a:t>
            </a:r>
            <a:r>
              <a:rPr lang="fr-FR" baseline="0" dirty="0" err="1" smtClean="0"/>
              <a:t>pré-enregistrées</a:t>
            </a:r>
            <a:r>
              <a:rPr lang="fr-FR" baseline="0" dirty="0" smtClean="0"/>
              <a:t> à certains évènements, ou d’autres effets intégralement liés aux informations présentes côté client, donc dans le navigateur.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8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Refaire la même requête</a:t>
            </a:r>
            <a:r>
              <a:rPr lang="fr-FR" baseline="0" dirty="0" smtClean="0"/>
              <a:t> côté client : on demande la même chose !...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Mais les stocks en back office ont peut être changés entre temps</a:t>
            </a:r>
            <a:r>
              <a:rPr lang="mr-IN" baseline="0" dirty="0" smtClean="0"/>
              <a:t>…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- En</a:t>
            </a:r>
            <a:r>
              <a:rPr lang="fr-FR" baseline="0" dirty="0" smtClean="0"/>
              <a:t> statique : on est certain que rien ne changera</a:t>
            </a:r>
          </a:p>
          <a:p>
            <a:r>
              <a:rPr lang="fr-FR" baseline="0" dirty="0" smtClean="0"/>
              <a:t>- En dynamique : les stocks peuvent changer entre 2 rechargements de pages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32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CSS = style</a:t>
            </a:r>
          </a:p>
          <a:p>
            <a:r>
              <a:rPr lang="fr-FR" smtClean="0"/>
              <a:t>Les </a:t>
            </a:r>
            <a:r>
              <a:rPr lang="fr-FR" dirty="0" smtClean="0"/>
              <a:t>pages HTML</a:t>
            </a:r>
            <a:r>
              <a:rPr lang="fr-FR" baseline="0" dirty="0" smtClean="0"/>
              <a:t> font références entre elles avec les balises &lt;A HREF=…&gt; &lt;/A&gt;, ainsi qu’à une ou plusieurs feuilles de style CSS.</a:t>
            </a:r>
          </a:p>
          <a:p>
            <a:r>
              <a:rPr lang="fr-FR" baseline="0" dirty="0" smtClean="0"/>
              <a:t>Le contenu ne change « jamais » sauf lorsque quelqu’un modifie les pages HTML (ce qui n’est pas dans les usages communs des navigateurs).</a:t>
            </a:r>
          </a:p>
          <a:p>
            <a:r>
              <a:rPr lang="fr-FR" baseline="0" dirty="0" smtClean="0"/>
              <a:t>Le changement des pages HTML sur des serveurs se fait par divers moyens, comme avec le protocole FTP (d’autres existent : SCP, SFTP, SSH, 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073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sites dynamiques utilisent toujours le HTML et le CSS pour mettre</a:t>
            </a:r>
            <a:r>
              <a:rPr lang="fr-FR" baseline="0" dirty="0" smtClean="0"/>
              <a:t> en forme les réponses (les rendre jolies)…</a:t>
            </a:r>
          </a:p>
          <a:p>
            <a:r>
              <a:rPr lang="fr-FR" baseline="0" dirty="0" smtClean="0"/>
              <a:t>…mais d’autres langages et technologies sont utilisées pour donner la « logique métier » ou les « règles métiers » qui traiteront les requêtes.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Ici, nous utiliseront PHP pour répondre aux requêtes émises par les navigateurs.</a:t>
            </a:r>
            <a:br>
              <a:rPr lang="fr-FR" baseline="0" dirty="0" smtClean="0"/>
            </a:br>
            <a:r>
              <a:rPr lang="fr-FR" baseline="0" dirty="0" smtClean="0"/>
              <a:t>On peut reconnaitre dans le code PHP des « morceaux » de HTML.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862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caracteristiques</a:t>
            </a:r>
            <a:r>
              <a:rPr lang="fr-FR" dirty="0" smtClean="0"/>
              <a:t> de serveur web </a:t>
            </a:r>
          </a:p>
          <a:p>
            <a:r>
              <a:rPr lang="fr-FR" dirty="0" smtClean="0"/>
              <a:t>HTTP : protocole qui fait le lien entre le navigateur (client) et le serveur web </a:t>
            </a:r>
          </a:p>
          <a:p>
            <a:r>
              <a:rPr lang="fr-FR" dirty="0" smtClean="0"/>
              <a:t>URI/URL</a:t>
            </a:r>
            <a:r>
              <a:rPr lang="fr-FR" baseline="0" dirty="0" smtClean="0"/>
              <a:t> : l’adresse de la ressource, le chemin </a:t>
            </a:r>
          </a:p>
          <a:p>
            <a:r>
              <a:rPr lang="fr-FR" baseline="0" dirty="0" smtClean="0"/>
              <a:t>DNS : nom de domaine google.fr google.com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5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Le cours ne sera pas mis en ligne,</a:t>
            </a:r>
            <a:r>
              <a:rPr lang="fr-FR" baseline="0" smtClean="0"/>
              <a:t> vous devez prendre des notes et poser de questions.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Aller</a:t>
            </a:r>
            <a:r>
              <a:rPr lang="fr-FR" baseline="0" dirty="0" smtClean="0"/>
              <a:t> voir la configuration d’Apache pour montrer l’extension PHP dans la configuration, et pleins d’options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Aller</a:t>
            </a:r>
            <a:r>
              <a:rPr lang="fr-FR" baseline="0" dirty="0" smtClean="0"/>
              <a:t> voir la configuration d’Apache pour montrer l’extension PHP dans la configuration, et pleins d’options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Lorsque l’on tape une adresse dans la barre d’adresse,</a:t>
            </a:r>
            <a:r>
              <a:rPr lang="fr-FR" baseline="0" dirty="0" smtClean="0"/>
              <a:t> le navigateur va envoyer une requête « GET » de la page demandée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communiquer, il faut un protocole :</a:t>
            </a:r>
            <a:r>
              <a:rPr lang="fr-FR" baseline="0" dirty="0" smtClean="0"/>
              <a:t> HTTP</a:t>
            </a:r>
            <a:br>
              <a:rPr lang="fr-FR" baseline="0" dirty="0" smtClean="0"/>
            </a:br>
            <a:r>
              <a:rPr lang="fr-FR" baseline="0" dirty="0" smtClean="0"/>
              <a:t>(tout comme il existe FTP pour transférer des fichiers)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Le navigateur</a:t>
            </a:r>
            <a:r>
              <a:rPr lang="fr-FR" baseline="0" dirty="0" smtClean="0"/>
              <a:t> se connecte au site « www.perdu.com ».</a:t>
            </a:r>
          </a:p>
          <a:p>
            <a:r>
              <a:rPr lang="fr-FR" baseline="0" dirty="0" smtClean="0"/>
              <a:t>2) Il demande le contenu de la racine (« GET / ») avec le protocole http/1.1, pour le host « www.perdu.com »</a:t>
            </a:r>
          </a:p>
          <a:p>
            <a:r>
              <a:rPr lang="fr-FR" baseline="0" dirty="0" smtClean="0"/>
              <a:t>3) Le serveur web lui répond que sa requête est valide (HTTP/1.1    200   OK), qu’il fonctionne avec Apache, et qu’il envoie un contenu de type « 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/html » de taille « 204 octets »… tout cela sont des </a:t>
            </a:r>
            <a:r>
              <a:rPr lang="fr-FR" baseline="0" dirty="0" err="1" smtClean="0"/>
              <a:t>méta-données</a:t>
            </a:r>
            <a:r>
              <a:rPr lang="fr-FR" baseline="0" dirty="0" smtClean="0"/>
              <a:t> qui ne sont pas toujours affichées, mais qui sont utiles au navigateur</a:t>
            </a:r>
          </a:p>
          <a:p>
            <a:r>
              <a:rPr lang="fr-FR" baseline="0" dirty="0" smtClean="0"/>
              <a:t>4) Le serveur web transfère la page HTML</a:t>
            </a:r>
          </a:p>
          <a:p>
            <a:endParaRPr lang="fr-FR" baseline="0" dirty="0"/>
          </a:p>
          <a:p>
            <a:r>
              <a:rPr lang="fr-FR" baseline="0" dirty="0" smtClean="0"/>
              <a:t>Le « 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/html » peut être modifié en autre chose (ex : « </a:t>
            </a:r>
            <a:r>
              <a:rPr lang="fr-FR" baseline="0" dirty="0" err="1" smtClean="0"/>
              <a:t>video</a:t>
            </a:r>
            <a:r>
              <a:rPr lang="fr-FR" baseline="0" dirty="0" smtClean="0"/>
              <a:t>/mp4 ») pour permettre au navigateur d’adapter son comportement par rapport à la réponse.</a:t>
            </a:r>
          </a:p>
          <a:p>
            <a:r>
              <a:rPr lang="fr-FR" baseline="0" dirty="0" smtClean="0"/>
              <a:t>Si on envoie une vidéo en la déclarant « 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/html », le navigateur va essayer de chercher des balises &lt;html&gt; dedans pour l’interpréter…</a:t>
            </a:r>
            <a:br>
              <a:rPr lang="fr-FR" baseline="0" dirty="0" smtClean="0"/>
            </a:br>
            <a:r>
              <a:rPr lang="fr-FR" baseline="0" dirty="0" smtClean="0"/>
              <a:t>…mais si on envoie une vidéo en la déclarant « </a:t>
            </a:r>
            <a:r>
              <a:rPr lang="fr-FR" baseline="0" dirty="0" err="1" smtClean="0"/>
              <a:t>video</a:t>
            </a:r>
            <a:r>
              <a:rPr lang="fr-FR" baseline="0" dirty="0" smtClean="0"/>
              <a:t>/mp4 », alors le navigateur va utiliser le lecteur vidéo pour la lire.</a:t>
            </a:r>
          </a:p>
          <a:p>
            <a:r>
              <a:rPr lang="fr-FR" baseline="0" dirty="0" smtClean="0"/>
              <a:t>Les sites précisant </a:t>
            </a:r>
            <a:r>
              <a:rPr lang="fr-FR" b="0" baseline="0" dirty="0" smtClean="0"/>
              <a:t>justement qu’il faut </a:t>
            </a:r>
            <a:r>
              <a:rPr lang="fr-FR" baseline="0" dirty="0" smtClean="0"/>
              <a:t>« télécharger la cible sous », plutôt que de cliquer normalement, renvoient justement des « </a:t>
            </a:r>
            <a:r>
              <a:rPr lang="fr-FR" baseline="0" dirty="0" err="1" smtClean="0"/>
              <a:t>video</a:t>
            </a:r>
            <a:r>
              <a:rPr lang="fr-FR" baseline="0" dirty="0" smtClean="0"/>
              <a:t>/mp4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Service web « classique » délivré sur le port 80 des machines</a:t>
            </a:r>
          </a:p>
          <a:p>
            <a:r>
              <a:rPr lang="fr-FR" baseline="0" dirty="0" smtClean="0"/>
              <a:t>Service web « sécurisé » délivré sur le port 443 des machines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partie sécurisée nécessitant un certificat permet de s’assurer que la machine cible est bien celle que l’on voulait atteindre.</a:t>
            </a:r>
            <a:br>
              <a:rPr lang="fr-FR" baseline="0" dirty="0" smtClean="0"/>
            </a:br>
            <a:r>
              <a:rPr lang="fr-FR" baseline="0" dirty="0" smtClean="0"/>
              <a:t>Attention, il faut lire le contenu des certificats pour être sûr qu’il s’agit bien de l’hôte voulu !</a:t>
            </a:r>
          </a:p>
          <a:p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« En général », vous n’avez pas à vous préoccuper du protocole HTTP ou de la configuration de Apache…</a:t>
            </a:r>
            <a:br>
              <a:rPr lang="fr-FR" baseline="0" dirty="0" smtClean="0"/>
            </a:br>
            <a:r>
              <a:rPr lang="fr-FR" baseline="0" dirty="0" smtClean="0"/>
              <a:t>Mais pour pouvoir faire des choses avancées, il est nécessaire d’éditer la configuration d’Apache, PHP, et des autres outils.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URI est le terme générique pour décrire un identificateur unique</a:t>
            </a:r>
          </a:p>
          <a:p>
            <a:r>
              <a:rPr lang="fr-FR" dirty="0" smtClean="0"/>
              <a:t>URL</a:t>
            </a:r>
            <a:r>
              <a:rPr lang="fr-FR" baseline="0" dirty="0" smtClean="0"/>
              <a:t> est le terme pour décrire là où se trouve une ressource :</a:t>
            </a:r>
          </a:p>
          <a:p>
            <a:r>
              <a:rPr lang="fr-FR" baseline="0" dirty="0" smtClean="0"/>
              <a:t>La ressource « page.htm » se trouve à la racine « / » du site web « http://monsite.fr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Le début de l’URL décrit le protocole pour communiquer avec la machine pour accéder à la ressource.</a:t>
            </a:r>
          </a:p>
          <a:p>
            <a:r>
              <a:rPr lang="fr-FR" baseline="0" dirty="0" smtClean="0"/>
              <a:t>Un même fichier peut avoir des chemins très différents selon le protocole employé !</a:t>
            </a:r>
          </a:p>
          <a:p>
            <a:r>
              <a:rPr lang="fr-FR" baseline="0" dirty="0" smtClean="0"/>
              <a:t>Chaque service (HTTP, FTP, …) a des chemins d’accès différents selon la configuration.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En se connectant à « www.perdu.com » sur le port 80, on demande la ressource « / » (la racine) par le protocole HTTP 1.1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ce cas très précis, Apache est « parfois » configuré pour renvoyer un fichier « index.htm », « index.html », ou « </a:t>
            </a:r>
            <a:r>
              <a:rPr lang="fr-FR" baseline="0" dirty="0" err="1" smtClean="0"/>
              <a:t>index.php</a:t>
            </a:r>
            <a:r>
              <a:rPr lang="fr-FR" baseline="0" dirty="0" smtClean="0"/>
              <a:t> » lorsque l’on demande la racine (« / ») comme ressource cible.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Aller avec un navigateur web sur « google.fr » transmettra en réalité :</a:t>
            </a:r>
          </a:p>
          <a:p>
            <a:r>
              <a:rPr lang="fr-FR" baseline="0" dirty="0" smtClean="0"/>
              <a:t>- une requête à l’hôte « google.fr », sur le port 80, en HTTP, demandant la ressource « / »...</a:t>
            </a:r>
          </a:p>
          <a:p>
            <a:r>
              <a:rPr lang="fr-FR" baseline="0" dirty="0" smtClean="0"/>
              <a:t>- A cette requête, Apache répondra en renvoyant « index.htm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(exemple de la boutique : vendeur à l’accueil écoute le client, et va à l’arrière boutique pour voir ses stocks)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client utilise son navigateur pour faire une requête vers le serveur</a:t>
            </a:r>
            <a:r>
              <a:rPr lang="fr-FR" baseline="0" dirty="0" smtClean="0"/>
              <a:t> web. (ex : demander à </a:t>
            </a:r>
            <a:r>
              <a:rPr lang="fr-FR" baseline="0" dirty="0" err="1" smtClean="0"/>
              <a:t>google</a:t>
            </a:r>
            <a:r>
              <a:rPr lang="fr-FR" baseline="0" dirty="0" smtClean="0"/>
              <a:t> ce qu’est « Paris 1 »)</a:t>
            </a:r>
          </a:p>
          <a:p>
            <a:r>
              <a:rPr lang="fr-FR" baseline="0" dirty="0" smtClean="0"/>
              <a:t>Le serveur web analyse la requête, et transmet aux services &amp; machines concernés des sous-requêtes. (ex : le serveur web </a:t>
            </a:r>
            <a:r>
              <a:rPr lang="fr-FR" baseline="0" dirty="0" err="1" smtClean="0"/>
              <a:t>google</a:t>
            </a:r>
            <a:r>
              <a:rPr lang="fr-FR" baseline="0" dirty="0" smtClean="0"/>
              <a:t> va prendre le texte « Paris 1 », puis demander à des serveurs d’applications quelle est la nature de « Paris 1 », pour ensuite chercher dans des bases de données tous les sites qui parlent de « Paris 1 » en tant que probable « université », ou en tant que probable « 1</a:t>
            </a:r>
            <a:r>
              <a:rPr lang="fr-FR" baseline="30000" dirty="0" smtClean="0"/>
              <a:t>er</a:t>
            </a:r>
            <a:r>
              <a:rPr lang="fr-FR" baseline="0" dirty="0" smtClean="0"/>
              <a:t> arrondissement de Paris », et enfin préparer une liste de réponses pertinentes)</a:t>
            </a:r>
          </a:p>
          <a:p>
            <a:r>
              <a:rPr lang="fr-FR" baseline="0" dirty="0" smtClean="0"/>
              <a:t>Le serveur web rassemble ensuite toutes les réponses, et construit une réponse renvoyée au client. (ex : la liste des sites </a:t>
            </a:r>
            <a:r>
              <a:rPr lang="fr-FR" baseline="0" dirty="0" err="1" smtClean="0"/>
              <a:t>webs</a:t>
            </a:r>
            <a:r>
              <a:rPr lang="fr-FR" baseline="0" dirty="0" smtClean="0"/>
              <a:t> au format HTML)</a:t>
            </a:r>
          </a:p>
          <a:p>
            <a:endParaRPr lang="fr-FR" baseline="0" dirty="0" smtClean="0"/>
          </a:p>
          <a:p>
            <a:r>
              <a:rPr lang="fr-FR" baseline="0" dirty="0" smtClean="0"/>
              <a:t>D’autres points de vues sont possibles !</a:t>
            </a:r>
          </a:p>
          <a:p>
            <a:r>
              <a:rPr lang="fr-FR" baseline="0" dirty="0" smtClean="0"/>
              <a:t>Il existe de nombreuses configurations possibles pour gérer le nombre élevé de clients et requêtes.</a:t>
            </a:r>
          </a:p>
          <a:p>
            <a:r>
              <a:rPr lang="fr-FR" baseline="0" dirty="0" smtClean="0"/>
              <a:t>Par exemple, Google et Facebook mettent plusieurs serveurs web en face des navigateurs, et ceux-ci accèdent aux tous mêmes bases de données ou serveurs d’applications)</a:t>
            </a:r>
          </a:p>
          <a:p>
            <a:r>
              <a:rPr lang="fr-FR" baseline="0" dirty="0" smtClean="0"/>
              <a:t>Plusieurs stratégies sont possibles.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IP = adresse unique pour une machine précise (en général)</a:t>
            </a:r>
          </a:p>
          <a:p>
            <a:r>
              <a:rPr lang="fr-FR" baseline="0" dirty="0" smtClean="0"/>
              <a:t>Mais IP n’est pas lisible et ne donne aucune information sur ce qu’il s’y trouve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Nom de domaine est déjà plus explicite…</a:t>
            </a:r>
          </a:p>
          <a:p>
            <a:r>
              <a:rPr lang="fr-FR" baseline="0" dirty="0" smtClean="0"/>
              <a:t>« google.fr » m’indique que je suis chez </a:t>
            </a:r>
            <a:r>
              <a:rPr lang="fr-FR" baseline="0" dirty="0" err="1" smtClean="0"/>
              <a:t>google</a:t>
            </a:r>
            <a:r>
              <a:rPr lang="fr-FR" baseline="0" dirty="0" smtClean="0"/>
              <a:t>…</a:t>
            </a:r>
          </a:p>
          <a:p>
            <a:r>
              <a:rPr lang="fr-FR" baseline="0" dirty="0" smtClean="0"/>
              <a:t>« univ-paris1.fr » est explicite aussi…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En se connectant à « www.perdu.com », on se connecte en réalité à la machine dont </a:t>
            </a:r>
            <a:r>
              <a:rPr lang="fr-FR" baseline="0" dirty="0" err="1" smtClean="0"/>
              <a:t>l’ip</a:t>
            </a:r>
            <a:r>
              <a:rPr lang="fr-FR" baseline="0" dirty="0" smtClean="0"/>
              <a:t> est 208.97.177.124</a:t>
            </a:r>
          </a:p>
          <a:p>
            <a:r>
              <a:rPr lang="fr-FR" baseline="0" dirty="0" smtClean="0"/>
              <a:t>Mais, on précise au serveur web que l’on contacte quel hôte on cherche en particulier : « www.perdu.com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Derrière une</a:t>
            </a:r>
            <a:r>
              <a:rPr lang="fr-FR" baseline="0" dirty="0" smtClean="0"/>
              <a:t> IP se cache parfois plusieurs sites web !</a:t>
            </a:r>
          </a:p>
          <a:p>
            <a:r>
              <a:rPr lang="fr-FR" baseline="0" dirty="0" smtClean="0"/>
              <a:t>Différence provient du « </a:t>
            </a:r>
            <a:r>
              <a:rPr lang="fr-FR" baseline="0" dirty="0" err="1" smtClean="0"/>
              <a:t>hostname</a:t>
            </a:r>
            <a:r>
              <a:rPr lang="fr-FR" baseline="0" dirty="0" smtClean="0"/>
              <a:t> » (le nom de domaine/le nom de la machine) fourni avec la requête HTTP.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Les hébergeurs de sites utilisent soit la technique du nom de domaine (domaine1.site.fr, domaine2.site.fr, monsite.fr renvoient vers la même </a:t>
            </a:r>
            <a:r>
              <a:rPr lang="fr-FR" baseline="0" dirty="0" err="1" smtClean="0"/>
              <a:t>ip</a:t>
            </a:r>
            <a:r>
              <a:rPr lang="fr-FR" baseline="0" dirty="0" smtClean="0"/>
              <a:t>),</a:t>
            </a:r>
          </a:p>
          <a:p>
            <a:r>
              <a:rPr lang="fr-FR" baseline="0" dirty="0" smtClean="0"/>
              <a:t>Soit ils mettent plusieurs dossiers pour séparer (site.fr/</a:t>
            </a:r>
            <a:r>
              <a:rPr lang="fr-FR" baseline="0" dirty="0" err="1" smtClean="0"/>
              <a:t>monsite</a:t>
            </a:r>
            <a:r>
              <a:rPr lang="fr-FR" baseline="0" dirty="0" smtClean="0"/>
              <a:t>/, site.fr/</a:t>
            </a:r>
            <a:r>
              <a:rPr lang="fr-FR" baseline="0" dirty="0" err="1" smtClean="0"/>
              <a:t>autresite</a:t>
            </a:r>
            <a:r>
              <a:rPr lang="fr-FR" baseline="0" dirty="0" smtClean="0"/>
              <a:t>/, site.fr/</a:t>
            </a:r>
            <a:r>
              <a:rPr lang="fr-FR" baseline="0" dirty="0" err="1" smtClean="0"/>
              <a:t>troisiemesite</a:t>
            </a:r>
            <a:r>
              <a:rPr lang="fr-FR" baseline="0" dirty="0" smtClean="0"/>
              <a:t>/, …) &lt;= moins facile pour l’utilisateur, car besoin de /</a:t>
            </a:r>
            <a:endParaRPr lang="fr-FR" dirty="0" smtClean="0"/>
          </a:p>
          <a:p>
            <a:endParaRPr lang="fr-FR" baseline="0" dirty="0" smtClean="0"/>
          </a:p>
          <a:p>
            <a:r>
              <a:rPr lang="fr-FR" baseline="0" dirty="0" smtClean="0"/>
              <a:t>SEO = </a:t>
            </a:r>
            <a:r>
              <a:rPr lang="fr-FR" baseline="0" dirty="0" err="1" smtClean="0"/>
              <a:t>Search</a:t>
            </a:r>
            <a:r>
              <a:rPr lang="fr-FR" baseline="0" dirty="0" smtClean="0"/>
              <a:t> Engine </a:t>
            </a:r>
            <a:r>
              <a:rPr lang="fr-FR" baseline="0" dirty="0" err="1" smtClean="0"/>
              <a:t>Optimization</a:t>
            </a:r>
            <a:r>
              <a:rPr lang="fr-FR" baseline="0" dirty="0" smtClean="0"/>
              <a:t> = indiquer les bonnes méta données, le bon nom de domaine, des liens intéressants vers d’autres sites, …</a:t>
            </a:r>
          </a:p>
          <a:p>
            <a:r>
              <a:rPr lang="fr-FR" baseline="0" dirty="0" smtClean="0"/>
              <a:t>Pour monter dans le classement des résultats </a:t>
            </a:r>
            <a:r>
              <a:rPr lang="fr-FR" baseline="0" dirty="0" err="1" smtClean="0"/>
              <a:t>google</a:t>
            </a:r>
            <a:r>
              <a:rPr lang="fr-FR" baseline="0" dirty="0" smtClean="0"/>
              <a:t>/bing/…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Lorsqu’Apache voit qu’on lui demande une ressource</a:t>
            </a:r>
            <a:r>
              <a:rPr lang="fr-FR" baseline="0" dirty="0" smtClean="0"/>
              <a:t> explicitement PHP, par défaut il renverrait la page telle quelle avec le code PHP.</a:t>
            </a:r>
          </a:p>
          <a:p>
            <a:r>
              <a:rPr lang="fr-FR" baseline="0" dirty="0" smtClean="0"/>
              <a:t>Mais, lorsqu’il est configuré correctement, chaque ressource se terminant par « .</a:t>
            </a:r>
            <a:r>
              <a:rPr lang="fr-FR" baseline="0" dirty="0" err="1" smtClean="0"/>
              <a:t>php</a:t>
            </a:r>
            <a:r>
              <a:rPr lang="fr-FR" baseline="0" dirty="0" smtClean="0"/>
              <a:t> » sera envoyée dans l’application PHP qui produira un document.</a:t>
            </a:r>
            <a:endParaRPr lang="fr-FR" baseline="0" dirty="0"/>
          </a:p>
          <a:p>
            <a:r>
              <a:rPr lang="fr-FR" baseline="0" dirty="0" smtClean="0"/>
              <a:t>Ce document sera récupéré par Apache qui le renverra ensuite au client.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PHP n’est pas un serveur web, c’est uniquement un programme de pré-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 comme l’indique son nom…</a:t>
            </a:r>
            <a:br>
              <a:rPr lang="fr-FR" baseline="0" dirty="0" smtClean="0"/>
            </a:br>
            <a:r>
              <a:rPr lang="fr-FR" baseline="0" dirty="0" smtClean="0"/>
              <a:t>Il est même possible d’utiliser PHP pour effectuer des scripts sur Linux en ligne de commande (PHP CLI = Command Line Interface)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D’autres outils existent ! PHP n’est pas la seule extension à pouvoir lire du code dans du HTML, exécuter des fonctions, et renvoyer un résultat…</a:t>
            </a:r>
          </a:p>
          <a:p>
            <a:r>
              <a:rPr lang="fr-FR" baseline="0" dirty="0" smtClean="0"/>
              <a:t>Mais nous ne les verrons pas.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Chaque entreprise a sa préférence pour diverses raisons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Faiblement typé = transtypage</a:t>
            </a:r>
            <a:r>
              <a:rPr lang="fr-FR" baseline="0" dirty="0" smtClean="0"/>
              <a:t> implicite = on peut mélanger des strings et des </a:t>
            </a:r>
            <a:r>
              <a:rPr lang="fr-FR" baseline="0" dirty="0" err="1" smtClean="0"/>
              <a:t>integers</a:t>
            </a:r>
            <a:r>
              <a:rPr lang="fr-FR" baseline="0" dirty="0" smtClean="0"/>
              <a:t>… PHP convertit vers ce qui l’arrange</a:t>
            </a:r>
          </a:p>
          <a:p>
            <a:pPr marL="171450" indent="-171450">
              <a:buFont typeface="Symbol"/>
              <a:buChar char="Þ"/>
            </a:pPr>
            <a:r>
              <a:rPr lang="fr-FR" baseline="0" dirty="0" smtClean="0"/>
              <a:t>PHP fait potentiellement n’importe quoi si on ne fait pas attention !</a:t>
            </a:r>
          </a:p>
          <a:p>
            <a:pPr marL="171450" indent="-171450">
              <a:buFont typeface="Symbol"/>
              <a:buChar char="Þ"/>
            </a:pPr>
            <a:r>
              <a:rPr lang="fr-FR" baseline="0" dirty="0" smtClean="0"/>
              <a:t>Rigueur nécessaire pour que le code fonctionne comme on l’imagine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1789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Php est</a:t>
            </a:r>
            <a:r>
              <a:rPr lang="fr-FR" baseline="0" smtClean="0"/>
              <a:t> un langage faiblement type, il n’affiche pas des erreur sur les probelem de type, il s’arrange à trouve une solution, (il faut faire attention car sera faut)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43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$qte=0;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9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 nombreux navigateurs existent : Firefox, </a:t>
            </a:r>
            <a:r>
              <a:rPr lang="fr-FR" dirty="0" err="1" smtClean="0"/>
              <a:t>Edge</a:t>
            </a:r>
            <a:r>
              <a:rPr lang="fr-FR" dirty="0" smtClean="0"/>
              <a:t>/Internet</a:t>
            </a:r>
            <a:r>
              <a:rPr lang="fr-FR" baseline="0" dirty="0" smtClean="0"/>
              <a:t> Explorer, Chrome, </a:t>
            </a:r>
            <a:r>
              <a:rPr lang="fr-FR" baseline="0" dirty="0" err="1" smtClean="0"/>
              <a:t>Opera</a:t>
            </a:r>
            <a:r>
              <a:rPr lang="fr-FR" baseline="0" dirty="0" smtClean="0"/>
              <a:t>, …</a:t>
            </a:r>
          </a:p>
          <a:p>
            <a:r>
              <a:rPr lang="fr-FR" baseline="0" dirty="0" smtClean="0"/>
              <a:t>De nombreux serveurs </a:t>
            </a:r>
            <a:r>
              <a:rPr lang="fr-FR" baseline="0" dirty="0" err="1" smtClean="0"/>
              <a:t>webs</a:t>
            </a:r>
            <a:r>
              <a:rPr lang="fr-FR" baseline="0" dirty="0" smtClean="0"/>
              <a:t> existent, chacun avec ses spécificités : Apache (le plus commun), </a:t>
            </a:r>
            <a:r>
              <a:rPr lang="fr-FR" baseline="0" dirty="0" err="1" smtClean="0"/>
              <a:t>Nginx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Tomcat</a:t>
            </a:r>
            <a:r>
              <a:rPr lang="fr-FR" baseline="0" dirty="0" smtClean="0"/>
              <a:t> (programmes Java), IIS (Microsoft)</a:t>
            </a:r>
          </a:p>
          <a:p>
            <a:r>
              <a:rPr lang="fr-FR" baseline="0" dirty="0" smtClean="0"/>
              <a:t>De nombreuses base de données existent, toujours avec leurs spécificités : MySQL (l’une des plus simples gérant le SQL), </a:t>
            </a:r>
            <a:r>
              <a:rPr lang="fr-FR" baseline="0" dirty="0" err="1" smtClean="0"/>
              <a:t>PostGreSQL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MariaDB</a:t>
            </a:r>
            <a:r>
              <a:rPr lang="fr-FR" baseline="0" dirty="0" smtClean="0"/>
              <a:t>, …</a:t>
            </a:r>
          </a:p>
          <a:p>
            <a:r>
              <a:rPr lang="fr-FR" baseline="0" dirty="0" smtClean="0"/>
              <a:t>Des serveurs d’applications : </a:t>
            </a:r>
            <a:r>
              <a:rPr lang="fr-FR" baseline="0" dirty="0" err="1" smtClean="0"/>
              <a:t>GlassFish</a:t>
            </a:r>
            <a:r>
              <a:rPr lang="fr-FR" baseline="0" dirty="0" smtClean="0"/>
              <a:t>, WebSphere Application Server (IBM)</a:t>
            </a:r>
          </a:p>
          <a:p>
            <a:r>
              <a:rPr lang="fr-FR" baseline="0" dirty="0" smtClean="0"/>
              <a:t>Un « serveur d’application » est un terme général pour désigner un « serveur » (une machine ou un logiciel rendant un ou des services) embarquant et gérant plusieurs applications (des services « métiers », c’est-à-dire des services très précis effectuant des traitements pour un « métier », par exemple la « recherche de pages </a:t>
            </a:r>
            <a:r>
              <a:rPr lang="fr-FR" baseline="0" dirty="0" err="1" smtClean="0"/>
              <a:t>webs</a:t>
            </a:r>
            <a:r>
              <a:rPr lang="fr-FR" baseline="0" dirty="0" smtClean="0"/>
              <a:t> pertinentes à partir de termes » est le traitement métier du moteur de recherche Google… ou un autre exemple : « la recherche des restaurants les plus proches de ma position »)</a:t>
            </a:r>
          </a:p>
          <a:p>
            <a:endParaRPr lang="fr-FR" baseline="0" dirty="0" smtClean="0"/>
          </a:p>
          <a:p>
            <a:r>
              <a:rPr lang="fr-FR" baseline="0" dirty="0" smtClean="0"/>
              <a:t>Un Serveur Web est un serveur d’applications dédié au web, c’est-à-dire à la communication avec un navigateur web (requête/réponse).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817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Attention à la complexité,</a:t>
            </a:r>
            <a:r>
              <a:rPr lang="fr-FR" baseline="0" dirty="0" smtClean="0"/>
              <a:t> donc au temps d’exécution….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 savoir : un script PHP a une durée maximale d’exécution ! (et une taille maximum de fichier en entrée, en sortie, et en espace mémoire)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127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55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echo $tableau [3];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5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cas classique d’un petit</a:t>
            </a:r>
            <a:r>
              <a:rPr lang="fr-FR" baseline="0" dirty="0" smtClean="0"/>
              <a:t> site web (personnel, associatif, TPE/PME) : une seule machine contient simultanément le serveur web, les traitements métiers, et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notre cas à nous : tout est sur la même machine ! Même le navigateur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WAMP,</a:t>
            </a:r>
            <a:r>
              <a:rPr lang="fr-FR" baseline="0" dirty="0" smtClean="0"/>
              <a:t> MAMP, LAMP, XAMP sont des suites logicielles contenant, comme le terme « _AMP » signifie, Apache &amp; PHP &amp; MySQL.</a:t>
            </a:r>
            <a:br>
              <a:rPr lang="fr-FR" baseline="0" dirty="0" smtClean="0"/>
            </a:br>
            <a:r>
              <a:rPr lang="fr-FR" baseline="0" dirty="0" smtClean="0"/>
              <a:t>La première lettre signifie le système d’exploitation sur lequel sera installée la suite logicielle.</a:t>
            </a:r>
          </a:p>
          <a:p>
            <a:r>
              <a:rPr lang="fr-FR" baseline="0" dirty="0" smtClean="0"/>
              <a:t>W = Windows</a:t>
            </a:r>
          </a:p>
          <a:p>
            <a:r>
              <a:rPr lang="fr-FR" baseline="0" dirty="0" smtClean="0"/>
              <a:t>M = Mac</a:t>
            </a:r>
          </a:p>
          <a:p>
            <a:r>
              <a:rPr lang="fr-FR" baseline="0" dirty="0" smtClean="0"/>
              <a:t>L = Linux</a:t>
            </a:r>
          </a:p>
          <a:p>
            <a:r>
              <a:rPr lang="fr-FR" baseline="0" dirty="0" smtClean="0"/>
              <a:t>X = Unix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LAMP parle de la suite « Apache, PHP, MySQL » sur « Linux ».</a:t>
            </a:r>
          </a:p>
          <a:p>
            <a:endParaRPr lang="fr-FR" baseline="0" dirty="0" smtClean="0"/>
          </a:p>
          <a:p>
            <a:r>
              <a:rPr lang="fr-FR" baseline="0" dirty="0" smtClean="0"/>
              <a:t>Vous installerez la suite adaptée à votre système d’exploitation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Beaucoup</a:t>
            </a:r>
            <a:r>
              <a:rPr lang="fr-FR" baseline="0" dirty="0" smtClean="0"/>
              <a:t> de tutoriaux existent sur PHP 3, 4, et 5</a:t>
            </a:r>
            <a:r>
              <a:rPr lang="mr-IN" baseline="0" dirty="0" smtClean="0"/>
              <a:t>… attention à ne PAS utiliser de tutoriaux trop anciens !</a:t>
            </a:r>
          </a:p>
          <a:p>
            <a:r>
              <a:rPr lang="mr-IN" baseline="0" dirty="0" smtClean="0"/>
              <a:t>Evitez le code datant d’avant PHP 5.4 ! Et n’utilisez PAS de code datant d’avant PHP 5.0 sans lire la documentation.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11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en prenant une fonction : on voit un petit cadre en haut à gauche qui précise pour quelles versions cette fonction est supportée….</a:t>
            </a:r>
          </a:p>
          <a:p>
            <a:r>
              <a:rPr lang="fr-FR" baseline="0" dirty="0" smtClean="0"/>
              <a:t>PHP 4, PHP 5, PHP 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11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Utilisez-les</a:t>
            </a:r>
            <a:r>
              <a:rPr lang="fr-FR" baseline="0" dirty="0" smtClean="0"/>
              <a:t> pour débugger facilement dans un navigateur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5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E38-50EA-4F57-B7D8-7F774087B917}" type="datetime1">
              <a:rPr lang="fr-FR" smtClean="0"/>
              <a:t>27/01/20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5EBC-E5E4-4900-9D89-46463268488A}" type="datetime1">
              <a:rPr lang="fr-FR" smtClean="0"/>
              <a:t>27/01/20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CCD-F344-44DC-88DB-B94B610D499A}" type="datetime1">
              <a:rPr lang="fr-FR" smtClean="0"/>
              <a:t>27/01/20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45C2-2598-46DB-95E1-E0DFE3575027}" type="datetime1">
              <a:rPr lang="fr-FR" smtClean="0"/>
              <a:t>27/01/20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6-75D5-44E6-8ABD-8EC85AC02692}" type="datetime1">
              <a:rPr lang="fr-FR" smtClean="0"/>
              <a:t>27/01/20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238A-B5D6-493B-8E1E-96F45B7DE991}" type="datetime1">
              <a:rPr lang="fr-FR" smtClean="0"/>
              <a:t>27/01/20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6A6-1AB3-4F94-A224-47C9600B4512}" type="datetime1">
              <a:rPr lang="fr-FR" smtClean="0"/>
              <a:t>27/01/20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A495-6C8E-43ED-A21B-AB78FD8C5914}" type="datetime1">
              <a:rPr lang="fr-FR" smtClean="0"/>
              <a:t>27/01/20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748-BC9F-4931-8D8A-A4A50706C27A}" type="datetime1">
              <a:rPr lang="fr-FR" smtClean="0"/>
              <a:t>27/01/20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D129-BDF2-485B-B93B-D40F9B3602B2}" type="datetime1">
              <a:rPr lang="fr-FR" smtClean="0"/>
              <a:t>27/01/20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1D97-6A96-41DD-A09D-A8B08B17B5CE}" type="datetime1">
              <a:rPr lang="fr-FR" smtClean="0"/>
              <a:t>27/01/20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1E38-50EA-4F57-B7D8-7F774087B917}" type="datetime1">
              <a:rPr lang="fr-FR" smtClean="0"/>
              <a:t>27/01/20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1026" name="Picture 2" descr="C:\Users\Admin\Dropbox\Dev Web 2018-2019\logo_coul_fr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" y="14866"/>
            <a:ext cx="1508463" cy="67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0272" y="65389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 userDrawn="1"/>
        </p:nvSpPr>
        <p:spPr>
          <a:xfrm>
            <a:off x="-4946" y="6538908"/>
            <a:ext cx="2741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 smtClean="0">
                <a:latin typeface="+mj-lt"/>
              </a:rPr>
              <a:t>fabrice.boissier@univ-paris1.fr</a:t>
            </a:r>
            <a:endParaRPr lang="fr-FR" sz="1600" dirty="0">
              <a:latin typeface="+mj-lt"/>
            </a:endParaRPr>
          </a:p>
        </p:txBody>
      </p:sp>
      <p:pic>
        <p:nvPicPr>
          <p:cNvPr id="1027" name="Picture 3" descr="C:\Users\Admin\Dropbox\Dev Web 2018-2019\PHP-logo-640x480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88" y="-90708"/>
            <a:ext cx="1087112" cy="81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abrice.boissier@univ-paris1.f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" TargetMode="External"/><Relationship Id="rId4" Type="http://schemas.openxmlformats.org/officeDocument/2006/relationships/hyperlink" Target="http://php.net/manual/fr/ref.strings.php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3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steffenel.fr/images/petanque-cochonnet.jpg" TargetMode="External"/><Relationship Id="rId4" Type="http://schemas.openxmlformats.org/officeDocument/2006/relationships/image" Target="../media/image25.jpeg"/><Relationship Id="rId5" Type="http://schemas.microsoft.com/office/2007/relationships/hdphoto" Target="../media/hdphoto2.wdp"/><Relationship Id="rId6" Type="http://schemas.openxmlformats.org/officeDocument/2006/relationships/image" Target="../media/image26.jpeg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onsite.fr/page.htm" TargetMode="External"/><Relationship Id="rId4" Type="http://schemas.openxmlformats.org/officeDocument/2006/relationships/hyperlink" Target="ftp://machine1.autresite.com/images/oiseau.jpg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mp.info/" TargetMode="External"/><Relationship Id="rId4" Type="http://schemas.openxmlformats.org/officeDocument/2006/relationships/hyperlink" Target="https://www.apachefriends.org/fr/" TargetMode="External"/><Relationship Id="rId5" Type="http://schemas.openxmlformats.org/officeDocument/2006/relationships/hyperlink" Target="http://www.sublimetext.com/2" TargetMode="External"/><Relationship Id="rId6" Type="http://schemas.openxmlformats.org/officeDocument/2006/relationships/hyperlink" Target="https://www.barebones.com/products/bbedit/" TargetMode="External"/><Relationship Id="rId7" Type="http://schemas.openxmlformats.org/officeDocument/2006/relationships/hyperlink" Target="https://notepad-plus-plus.org/f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ampserver.com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2.png"/><Relationship Id="rId9" Type="http://schemas.openxmlformats.org/officeDocument/2006/relationships/image" Target="../media/image5.png"/><Relationship Id="rId10" Type="http://schemas.openxmlformats.org/officeDocument/2006/relationships/image" Target="../media/image17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Relationship Id="rId3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2.png"/><Relationship Id="rId9" Type="http://schemas.openxmlformats.org/officeDocument/2006/relationships/image" Target="../media/image5.png"/><Relationship Id="rId10" Type="http://schemas.openxmlformats.org/officeDocument/2006/relationships/image" Target="../media/image17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4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smtClean="0"/>
              <a:t>Développement Web – PHP</a:t>
            </a:r>
            <a:br>
              <a:rPr lang="fr-FR" smtClean="0"/>
            </a:br>
            <a:r>
              <a:rPr lang="fr-FR" smtClean="0"/>
              <a:t>Cours 1</a:t>
            </a:r>
            <a:br>
              <a:rPr lang="fr-FR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956288"/>
          </a:xfrm>
        </p:spPr>
        <p:txBody>
          <a:bodyPr>
            <a:normAutofit/>
          </a:bodyPr>
          <a:lstStyle/>
          <a:p>
            <a:r>
              <a:rPr lang="fr-FR" smtClean="0">
                <a:solidFill>
                  <a:schemeClr val="tx1"/>
                </a:solidFill>
              </a:rPr>
              <a:t>Fabrice BOISSIER</a:t>
            </a:r>
          </a:p>
          <a:p>
            <a:r>
              <a:rPr lang="fr-FR" smtClean="0">
                <a:hlinkClick r:id="rId3"/>
              </a:rPr>
              <a:t>Fabrice.Boissier@univ-paris1.fr</a:t>
            </a:r>
            <a:endParaRPr lang="fr-FR" smtClean="0"/>
          </a:p>
          <a:p>
            <a:endParaRPr lang="fr-FR" smtClean="0"/>
          </a:p>
          <a:p>
            <a:r>
              <a:rPr lang="fr-FR" smtClean="0"/>
              <a:t>Bureau C.14.05</a:t>
            </a:r>
          </a:p>
          <a:p>
            <a:r>
              <a:rPr lang="fr-FR" smtClean="0"/>
              <a:t>2019-2019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020272" y="6538908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4784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Rappel des versions des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Vérifiez bien les versions de tutoriaux que vous trouverez sur internet !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sz="3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Documentation PHP :</a:t>
            </a:r>
            <a:r>
              <a:rPr lang="fr-FR" sz="3000" dirty="0"/>
              <a:t/>
            </a:r>
            <a:br>
              <a:rPr lang="fr-FR" sz="3000" dirty="0"/>
            </a:br>
            <a:r>
              <a:rPr lang="fr-FR" sz="3000" dirty="0">
                <a:hlinkClick r:id="rId3"/>
              </a:rPr>
              <a:t>http://php.net/manual/fr</a:t>
            </a:r>
            <a:r>
              <a:rPr lang="fr-FR" sz="3000" dirty="0" smtClean="0">
                <a:hlinkClick r:id="rId3"/>
              </a:rPr>
              <a:t>/</a:t>
            </a:r>
            <a:endParaRPr lang="fr-FR" sz="30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3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Exemple concret avec les fonctions de chaînes :</a:t>
            </a:r>
            <a:br>
              <a:rPr lang="fr-FR" sz="3000" dirty="0" smtClean="0"/>
            </a:br>
            <a:r>
              <a:rPr lang="fr-FR" sz="3000" dirty="0" smtClean="0">
                <a:hlinkClick r:id="rId4"/>
              </a:rPr>
              <a:t>http</a:t>
            </a:r>
            <a:r>
              <a:rPr lang="fr-FR" sz="3000" dirty="0">
                <a:hlinkClick r:id="rId4"/>
              </a:rPr>
              <a:t>://php.net/manual/fr/</a:t>
            </a:r>
            <a:r>
              <a:rPr lang="fr-FR" sz="3000" dirty="0" smtClean="0">
                <a:hlinkClick r:id="rId4"/>
              </a:rPr>
              <a:t>ref.strings.php</a:t>
            </a:r>
            <a:endParaRPr lang="fr-FR" sz="3000" dirty="0" smtClean="0"/>
          </a:p>
          <a:p>
            <a:pPr marL="0" indent="0">
              <a:buNone/>
            </a:pPr>
            <a:endParaRPr lang="fr-FR" sz="3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894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Header / Body</a:t>
            </a:r>
          </a:p>
          <a:p>
            <a:r>
              <a:rPr lang="fr-FR" dirty="0" smtClean="0"/>
              <a:t>Listes</a:t>
            </a:r>
          </a:p>
          <a:p>
            <a:r>
              <a:rPr lang="fr-FR" dirty="0" smtClean="0"/>
              <a:t>Tableaux</a:t>
            </a:r>
          </a:p>
          <a:p>
            <a:r>
              <a:rPr lang="fr-FR" dirty="0" smtClean="0"/>
              <a:t>Images et Liens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468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5" name="Espace réservé du contenu 7"/>
          <p:cNvSpPr>
            <a:spLocks noGrp="1"/>
          </p:cNvSpPr>
          <p:nvPr>
            <p:ph sz="half" idx="1"/>
          </p:nvPr>
        </p:nvSpPr>
        <p:spPr>
          <a:xfrm>
            <a:off x="899592" y="1628800"/>
            <a:ext cx="4038600" cy="468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/>
              <a:t>&lt;html&gt;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/>
              <a:t>&lt;</a:t>
            </a:r>
            <a:r>
              <a:rPr lang="fr-FR" sz="2400" b="1" dirty="0" err="1"/>
              <a:t>head</a:t>
            </a:r>
            <a:r>
              <a:rPr lang="fr-FR" sz="2400" b="1" dirty="0"/>
              <a:t>&gt;</a:t>
            </a:r>
          </a:p>
          <a:p>
            <a:pPr marL="0" indent="0">
              <a:buNone/>
            </a:pPr>
            <a:r>
              <a:rPr lang="fr-FR" sz="2400" dirty="0"/>
              <a:t>   </a:t>
            </a:r>
            <a:r>
              <a:rPr lang="fr-FR" sz="2400" b="1" dirty="0"/>
              <a:t>&lt;</a:t>
            </a:r>
            <a:r>
              <a:rPr lang="fr-FR" sz="2400" b="1" dirty="0" err="1"/>
              <a:t>title</a:t>
            </a:r>
            <a:r>
              <a:rPr lang="fr-FR" sz="2400" b="1" dirty="0"/>
              <a:t>&gt; </a:t>
            </a:r>
            <a:r>
              <a:rPr lang="fr-FR" sz="2400" dirty="0"/>
              <a:t>Exemple HTML </a:t>
            </a:r>
            <a:r>
              <a:rPr lang="fr-FR" sz="2400" b="1" dirty="0"/>
              <a:t>&lt;/</a:t>
            </a:r>
            <a:r>
              <a:rPr lang="fr-FR" sz="2400" b="1" dirty="0" err="1"/>
              <a:t>title</a:t>
            </a:r>
            <a:r>
              <a:rPr lang="fr-FR" sz="2400" b="1" dirty="0"/>
              <a:t>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/>
              <a:t>&lt;/</a:t>
            </a:r>
            <a:r>
              <a:rPr lang="fr-FR" sz="2400" b="1" dirty="0" err="1"/>
              <a:t>head</a:t>
            </a:r>
            <a:r>
              <a:rPr lang="fr-FR" sz="2400" b="1" dirty="0"/>
              <a:t>&gt;</a:t>
            </a:r>
          </a:p>
          <a:p>
            <a:pPr marL="0" indent="0">
              <a:buNone/>
            </a:pPr>
            <a:r>
              <a:rPr lang="fr-FR" sz="2400" b="1" dirty="0"/>
              <a:t>&lt;body</a:t>
            </a:r>
            <a:r>
              <a:rPr lang="fr-FR" sz="2400" b="1" dirty="0" smtClean="0"/>
              <a:t>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/>
              <a:t>&lt;h1&gt;</a:t>
            </a:r>
            <a:r>
              <a:rPr lang="fr-FR" sz="2400" dirty="0"/>
              <a:t>Exemple</a:t>
            </a:r>
            <a:r>
              <a:rPr lang="fr-FR" sz="2400" b="1" dirty="0"/>
              <a:t>&lt;/h1&gt;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1F497D"/>
                </a:solidFill>
              </a:rPr>
              <a:t>&lt;</a:t>
            </a:r>
            <a:r>
              <a:rPr lang="fr-FR" sz="2400" b="1" dirty="0">
                <a:solidFill>
                  <a:srgbClr val="1F497D"/>
                </a:solidFill>
              </a:rPr>
              <a:t>p&gt;</a:t>
            </a:r>
            <a:r>
              <a:rPr lang="fr-FR" sz="2400" dirty="0"/>
              <a:t>Ceci </a:t>
            </a:r>
            <a:r>
              <a:rPr lang="fr-FR" sz="2400" dirty="0" smtClean="0"/>
              <a:t>est  </a:t>
            </a:r>
            <a:r>
              <a:rPr lang="fr-FR" sz="2400" b="1" dirty="0">
                <a:solidFill>
                  <a:srgbClr val="1F497D"/>
                </a:solidFill>
              </a:rPr>
              <a:t>&lt;i&gt;</a:t>
            </a:r>
            <a:r>
              <a:rPr lang="fr-FR" sz="2400" dirty="0" err="1"/>
              <a:t>really</a:t>
            </a:r>
            <a:r>
              <a:rPr lang="fr-FR" sz="2400" b="1" dirty="0">
                <a:solidFill>
                  <a:srgbClr val="1F497D"/>
                </a:solidFill>
              </a:rPr>
              <a:t>&lt;/i&gt;</a:t>
            </a:r>
            <a:r>
              <a:rPr lang="fr-FR" sz="2400" dirty="0"/>
              <a:t>  </a:t>
            </a:r>
            <a:r>
              <a:rPr lang="fr-FR" sz="2400" dirty="0" smtClean="0"/>
              <a:t>   </a:t>
            </a:r>
            <a:r>
              <a:rPr lang="fr-FR" sz="2400" b="1" dirty="0" smtClean="0">
                <a:solidFill>
                  <a:srgbClr val="1F497D"/>
                </a:solidFill>
              </a:rPr>
              <a:t>&lt;</a:t>
            </a:r>
            <a:r>
              <a:rPr lang="fr-FR" sz="2400" b="1" dirty="0">
                <a:solidFill>
                  <a:srgbClr val="1F497D"/>
                </a:solidFill>
              </a:rPr>
              <a:t>b&gt;</a:t>
            </a:r>
            <a:r>
              <a:rPr lang="fr-FR" sz="2400" dirty="0"/>
              <a:t>Important</a:t>
            </a:r>
            <a:r>
              <a:rPr lang="fr-FR" sz="2400" b="1" dirty="0">
                <a:solidFill>
                  <a:srgbClr val="1F497D"/>
                </a:solidFill>
              </a:rPr>
              <a:t>&lt;/b&gt;</a:t>
            </a:r>
            <a:r>
              <a:rPr lang="fr-FR" sz="2400" dirty="0"/>
              <a:t>.  </a:t>
            </a:r>
            <a:r>
              <a:rPr lang="fr-FR" sz="2400" b="1" dirty="0">
                <a:solidFill>
                  <a:srgbClr val="1F497D"/>
                </a:solidFill>
              </a:rPr>
              <a:t>&lt;/p&gt;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>
                <a:solidFill>
                  <a:srgbClr val="1F497D"/>
                </a:solidFill>
              </a:rPr>
              <a:t> &lt;p&gt;</a:t>
            </a:r>
            <a:r>
              <a:rPr lang="fr-FR" sz="2400" dirty="0"/>
              <a:t> L'informatique peut vous aider ! </a:t>
            </a:r>
            <a:r>
              <a:rPr lang="fr-FR" sz="2400" b="1" dirty="0">
                <a:solidFill>
                  <a:srgbClr val="1F497D"/>
                </a:solidFill>
              </a:rPr>
              <a:t>&lt;/p&gt;</a:t>
            </a:r>
          </a:p>
          <a:p>
            <a:pPr marL="0" indent="0">
              <a:buNone/>
            </a:pPr>
            <a:r>
              <a:rPr lang="fr-FR" sz="2400" b="1" dirty="0"/>
              <a:t>&lt;/body&gt;</a:t>
            </a:r>
          </a:p>
          <a:p>
            <a:pPr marL="0" indent="0">
              <a:buNone/>
            </a:pPr>
            <a:r>
              <a:rPr lang="fr-FR" sz="2400" b="1" dirty="0"/>
              <a:t>&lt;/html&gt;</a:t>
            </a:r>
          </a:p>
        </p:txBody>
      </p:sp>
      <p:grpSp>
        <p:nvGrpSpPr>
          <p:cNvPr id="6" name="Grouper 54"/>
          <p:cNvGrpSpPr/>
          <p:nvPr/>
        </p:nvGrpSpPr>
        <p:grpSpPr>
          <a:xfrm>
            <a:off x="179512" y="3284984"/>
            <a:ext cx="792088" cy="2088232"/>
            <a:chOff x="179512" y="3501008"/>
            <a:chExt cx="792088" cy="1872208"/>
          </a:xfrm>
        </p:grpSpPr>
        <p:cxnSp>
          <p:nvCxnSpPr>
            <p:cNvPr id="7" name="Connecteur droit avec flèche 6"/>
            <p:cNvCxnSpPr/>
            <p:nvPr/>
          </p:nvCxnSpPr>
          <p:spPr>
            <a:xfrm>
              <a:off x="179512" y="3501008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179512" y="5373216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79512" y="3501008"/>
              <a:ext cx="0" cy="18722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r 49"/>
          <p:cNvGrpSpPr/>
          <p:nvPr/>
        </p:nvGrpSpPr>
        <p:grpSpPr>
          <a:xfrm>
            <a:off x="467544" y="4005064"/>
            <a:ext cx="504056" cy="360040"/>
            <a:chOff x="467544" y="3861048"/>
            <a:chExt cx="504056" cy="360040"/>
          </a:xfrm>
        </p:grpSpPr>
        <p:cxnSp>
          <p:nvCxnSpPr>
            <p:cNvPr id="11" name="Connecteur droit avec flèche 10"/>
            <p:cNvCxnSpPr/>
            <p:nvPr/>
          </p:nvCxnSpPr>
          <p:spPr>
            <a:xfrm>
              <a:off x="467544" y="386104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467544" y="422108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67544" y="3861048"/>
              <a:ext cx="0" cy="360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r 50"/>
          <p:cNvGrpSpPr/>
          <p:nvPr/>
        </p:nvGrpSpPr>
        <p:grpSpPr>
          <a:xfrm>
            <a:off x="395536" y="4653136"/>
            <a:ext cx="504056" cy="360040"/>
            <a:chOff x="467544" y="3861048"/>
            <a:chExt cx="504056" cy="360040"/>
          </a:xfrm>
        </p:grpSpPr>
        <p:cxnSp>
          <p:nvCxnSpPr>
            <p:cNvPr id="15" name="Connecteur droit avec flèche 14"/>
            <p:cNvCxnSpPr/>
            <p:nvPr/>
          </p:nvCxnSpPr>
          <p:spPr>
            <a:xfrm>
              <a:off x="467544" y="386104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467544" y="422108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467544" y="3861048"/>
              <a:ext cx="0" cy="360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rré corné 17"/>
          <p:cNvSpPr/>
          <p:nvPr/>
        </p:nvSpPr>
        <p:spPr>
          <a:xfrm>
            <a:off x="2483768" y="1196752"/>
            <a:ext cx="2520280" cy="936104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ctr"/>
          <a:lstStyle/>
          <a:p>
            <a:pPr algn="ctr"/>
            <a:r>
              <a:rPr lang="fr-FR" dirty="0" smtClean="0"/>
              <a:t>Chaque balise ouverte doit être fermée </a:t>
            </a:r>
          </a:p>
          <a:p>
            <a:pPr algn="ctr"/>
            <a:r>
              <a:rPr lang="fr-FR" b="1" dirty="0" smtClean="0"/>
              <a:t>&lt;balise&gt; </a:t>
            </a:r>
            <a:r>
              <a:rPr lang="fr-FR" dirty="0" smtClean="0"/>
              <a:t>… </a:t>
            </a:r>
            <a:r>
              <a:rPr lang="fr-FR" b="1" dirty="0" smtClean="0"/>
              <a:t>&lt;/balise&gt;</a:t>
            </a:r>
            <a:endParaRPr lang="fr-FR" b="1" dirty="0"/>
          </a:p>
        </p:txBody>
      </p:sp>
      <p:grpSp>
        <p:nvGrpSpPr>
          <p:cNvPr id="19" name="Grouper 62"/>
          <p:cNvGrpSpPr/>
          <p:nvPr/>
        </p:nvGrpSpPr>
        <p:grpSpPr>
          <a:xfrm>
            <a:off x="6346122" y="1124744"/>
            <a:ext cx="2345900" cy="2179985"/>
            <a:chOff x="6346123" y="1268760"/>
            <a:chExt cx="2345900" cy="2179985"/>
          </a:xfrm>
        </p:grpSpPr>
        <p:grpSp>
          <p:nvGrpSpPr>
            <p:cNvPr id="20" name="Grouper 55"/>
            <p:cNvGrpSpPr/>
            <p:nvPr/>
          </p:nvGrpSpPr>
          <p:grpSpPr>
            <a:xfrm>
              <a:off x="6346123" y="1268760"/>
              <a:ext cx="2345900" cy="2179985"/>
              <a:chOff x="6300192" y="1340768"/>
              <a:chExt cx="2023266" cy="2179985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7092280" y="1340768"/>
                <a:ext cx="4981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smtClean="0"/>
                  <a:t>html</a:t>
                </a:r>
                <a:endParaRPr lang="fr-FR" sz="2000" b="1" dirty="0"/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6300192" y="1988840"/>
                <a:ext cx="53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err="1" smtClean="0"/>
                  <a:t>head</a:t>
                </a:r>
                <a:endParaRPr lang="fr-FR" sz="2000" b="1" dirty="0"/>
              </a:p>
            </p:txBody>
          </p:sp>
          <p:cxnSp>
            <p:nvCxnSpPr>
              <p:cNvPr id="25" name="Connecteur droit 24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6565690" y="1648545"/>
                <a:ext cx="775681" cy="3402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7564777" y="1844824"/>
                <a:ext cx="5346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smtClean="0"/>
                  <a:t>body</a:t>
                </a:r>
                <a:endParaRPr lang="fr-FR" sz="2000" b="1" dirty="0"/>
              </a:p>
            </p:txBody>
          </p:sp>
          <p:cxnSp>
            <p:nvCxnSpPr>
              <p:cNvPr id="27" name="Connecteur droit 26"/>
              <p:cNvCxnSpPr>
                <a:stCxn id="23" idx="2"/>
                <a:endCxn id="26" idx="0"/>
              </p:cNvCxnSpPr>
              <p:nvPr/>
            </p:nvCxnSpPr>
            <p:spPr>
              <a:xfrm>
                <a:off x="7341372" y="1648545"/>
                <a:ext cx="490719" cy="1962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6322684" y="2636912"/>
                <a:ext cx="4360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err="1" smtClean="0"/>
                  <a:t>title</a:t>
                </a:r>
                <a:endParaRPr lang="fr-FR" sz="2000" b="1" dirty="0"/>
              </a:p>
            </p:txBody>
          </p:sp>
          <p:cxnSp>
            <p:nvCxnSpPr>
              <p:cNvPr id="29" name="Connecteur droit 28"/>
              <p:cNvCxnSpPr>
                <a:stCxn id="24" idx="2"/>
                <a:endCxn id="28" idx="0"/>
              </p:cNvCxnSpPr>
              <p:nvPr/>
            </p:nvCxnSpPr>
            <p:spPr>
              <a:xfrm flipH="1">
                <a:off x="6540693" y="2296617"/>
                <a:ext cx="24996" cy="3402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ZoneTexte 29"/>
              <p:cNvSpPr txBox="1"/>
              <p:nvPr/>
            </p:nvSpPr>
            <p:spPr>
              <a:xfrm>
                <a:off x="7688987" y="2564904"/>
                <a:ext cx="137633" cy="355034"/>
              </a:xfrm>
              <a:prstGeom prst="rect">
                <a:avLst/>
              </a:prstGeom>
              <a:noFill/>
            </p:spPr>
            <p:txBody>
              <a:bodyPr wrap="none" lIns="0" tIns="0" rIns="0" bIns="46800" rtlCol="0">
                <a:spAutoFit/>
              </a:bodyPr>
              <a:lstStyle/>
              <a:p>
                <a:r>
                  <a:rPr lang="fr-FR" sz="2000" b="1" dirty="0" smtClean="0">
                    <a:solidFill>
                      <a:srgbClr val="1F497D"/>
                    </a:solidFill>
                  </a:rPr>
                  <a:t>p</a:t>
                </a:r>
                <a:endParaRPr lang="fr-FR" sz="2000" b="1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31" name="Connecteur droit 30"/>
              <p:cNvCxnSpPr>
                <a:stCxn id="26" idx="2"/>
                <a:endCxn id="30" idx="0"/>
              </p:cNvCxnSpPr>
              <p:nvPr/>
            </p:nvCxnSpPr>
            <p:spPr>
              <a:xfrm flipH="1">
                <a:off x="7757803" y="2152601"/>
                <a:ext cx="74287" cy="4123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ZoneTexte 31"/>
              <p:cNvSpPr txBox="1"/>
              <p:nvPr/>
            </p:nvSpPr>
            <p:spPr>
              <a:xfrm>
                <a:off x="8185825" y="2588533"/>
                <a:ext cx="1376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2"/>
                    </a:solidFill>
                  </a:rPr>
                  <a:t>p</a:t>
                </a:r>
                <a:endParaRPr lang="fr-FR" sz="20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3" name="Connecteur droit 32"/>
              <p:cNvCxnSpPr>
                <a:stCxn id="26" idx="2"/>
                <a:endCxn id="32" idx="0"/>
              </p:cNvCxnSpPr>
              <p:nvPr/>
            </p:nvCxnSpPr>
            <p:spPr>
              <a:xfrm>
                <a:off x="7832090" y="2152601"/>
                <a:ext cx="422551" cy="4359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>
                <a:off x="7505356" y="3212976"/>
                <a:ext cx="629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smtClean="0">
                    <a:solidFill>
                      <a:srgbClr val="1F497D"/>
                    </a:solidFill>
                  </a:rPr>
                  <a:t>i</a:t>
                </a:r>
                <a:endParaRPr lang="fr-FR" sz="2000" b="1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35" name="Connecteur droit 34"/>
              <p:cNvCxnSpPr>
                <a:stCxn id="30" idx="2"/>
                <a:endCxn id="34" idx="0"/>
              </p:cNvCxnSpPr>
              <p:nvPr/>
            </p:nvCxnSpPr>
            <p:spPr>
              <a:xfrm flipH="1">
                <a:off x="7536853" y="2919938"/>
                <a:ext cx="220951" cy="29303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7937405" y="3212976"/>
                <a:ext cx="1376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smtClean="0">
                    <a:solidFill>
                      <a:srgbClr val="1F497D"/>
                    </a:solidFill>
                  </a:rPr>
                  <a:t>b</a:t>
                </a:r>
                <a:endParaRPr lang="fr-FR" sz="2000" b="1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37" name="Connecteur droit 36"/>
              <p:cNvCxnSpPr>
                <a:stCxn id="30" idx="2"/>
                <a:endCxn id="36" idx="0"/>
              </p:cNvCxnSpPr>
              <p:nvPr/>
            </p:nvCxnSpPr>
            <p:spPr>
              <a:xfrm>
                <a:off x="7757803" y="2919938"/>
                <a:ext cx="248418" cy="29303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ZoneTexte 20"/>
            <p:cNvSpPr txBox="1"/>
            <p:nvPr/>
          </p:nvSpPr>
          <p:spPr>
            <a:xfrm>
              <a:off x="7308305" y="2516525"/>
              <a:ext cx="26762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b="1" dirty="0" smtClean="0"/>
                <a:t>h1</a:t>
              </a:r>
              <a:endParaRPr lang="fr-FR" sz="2000" b="1" dirty="0"/>
            </a:p>
          </p:txBody>
        </p:sp>
        <p:cxnSp>
          <p:nvCxnSpPr>
            <p:cNvPr id="22" name="Connecteur droit 21"/>
            <p:cNvCxnSpPr>
              <a:stCxn id="26" idx="2"/>
              <a:endCxn id="21" idx="0"/>
            </p:cNvCxnSpPr>
            <p:nvPr/>
          </p:nvCxnSpPr>
          <p:spPr>
            <a:xfrm flipH="1">
              <a:off x="7442118" y="2080593"/>
              <a:ext cx="680183" cy="435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" name="Im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426420"/>
            <a:ext cx="3352800" cy="2882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2979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fr-FR" dirty="0" smtClean="0"/>
              <a:t>Structure d’un document HTML</a:t>
            </a:r>
          </a:p>
          <a:p>
            <a:pPr lvl="1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87624" y="4102621"/>
            <a:ext cx="4608512" cy="18466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900" b="1" dirty="0" smtClean="0"/>
              <a:t>&lt;</a:t>
            </a:r>
            <a:r>
              <a:rPr lang="fr-FR" sz="1900" b="1" dirty="0"/>
              <a:t>body&gt;</a:t>
            </a:r>
          </a:p>
          <a:p>
            <a:r>
              <a:rPr lang="fr-FR" sz="1900" dirty="0"/>
              <a:t> </a:t>
            </a:r>
            <a:r>
              <a:rPr lang="fr-FR" sz="1900" dirty="0" smtClean="0"/>
              <a:t>  &lt;</a:t>
            </a:r>
            <a:r>
              <a:rPr lang="fr-FR" sz="1900" dirty="0"/>
              <a:t>h1&gt;Exemple&lt;/h1&gt;</a:t>
            </a:r>
          </a:p>
          <a:p>
            <a:r>
              <a:rPr lang="fr-FR" sz="1900" dirty="0" smtClean="0"/>
              <a:t>   &lt;</a:t>
            </a:r>
            <a:r>
              <a:rPr lang="fr-FR" sz="1900" dirty="0"/>
              <a:t>p&gt;Ceci est </a:t>
            </a:r>
            <a:r>
              <a:rPr lang="fr-FR" sz="1900" dirty="0" smtClean="0"/>
              <a:t>&lt;</a:t>
            </a:r>
            <a:r>
              <a:rPr lang="fr-FR" sz="1900" dirty="0"/>
              <a:t>i&gt;</a:t>
            </a:r>
            <a:r>
              <a:rPr lang="fr-FR" sz="1900" dirty="0" err="1"/>
              <a:t>really</a:t>
            </a:r>
            <a:r>
              <a:rPr lang="fr-FR" sz="1900" dirty="0"/>
              <a:t>&lt;/i&gt; </a:t>
            </a: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         </a:t>
            </a:r>
            <a:r>
              <a:rPr lang="fr-FR" sz="1900" dirty="0"/>
              <a:t>&lt;b&gt;Important&lt;/b&gt;.  &lt;/p&gt;</a:t>
            </a:r>
          </a:p>
          <a:p>
            <a:r>
              <a:rPr lang="fr-FR" sz="1900" dirty="0"/>
              <a:t>  </a:t>
            </a:r>
            <a:r>
              <a:rPr lang="fr-FR" sz="1900" dirty="0" smtClean="0"/>
              <a:t> &lt;</a:t>
            </a:r>
            <a:r>
              <a:rPr lang="fr-FR" sz="1900" dirty="0"/>
              <a:t>p&gt; L'informatique peut vous aider ! &lt;/p&gt;</a:t>
            </a:r>
          </a:p>
          <a:p>
            <a:r>
              <a:rPr lang="fr-FR" sz="1900" b="1" dirty="0"/>
              <a:t>&lt;/body</a:t>
            </a:r>
            <a:r>
              <a:rPr lang="fr-FR" sz="1900" b="1" dirty="0" smtClean="0"/>
              <a:t>&gt;</a:t>
            </a:r>
            <a:endParaRPr lang="fr-FR" sz="1900" b="1" dirty="0"/>
          </a:p>
        </p:txBody>
      </p:sp>
      <p:sp>
        <p:nvSpPr>
          <p:cNvPr id="8" name="Rectangle 7"/>
          <p:cNvSpPr/>
          <p:nvPr/>
        </p:nvSpPr>
        <p:spPr>
          <a:xfrm>
            <a:off x="899592" y="1628800"/>
            <a:ext cx="388843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&lt;!DOCTYPE 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060848"/>
            <a:ext cx="938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&lt;html&gt;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592" y="5909210"/>
            <a:ext cx="1048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&lt;/html&gt;</a:t>
            </a:r>
          </a:p>
        </p:txBody>
      </p:sp>
      <p:cxnSp>
        <p:nvCxnSpPr>
          <p:cNvPr id="12" name="Connecteur en angle 11"/>
          <p:cNvCxnSpPr>
            <a:stCxn id="9" idx="1"/>
            <a:endCxn id="10" idx="1"/>
          </p:cNvCxnSpPr>
          <p:nvPr/>
        </p:nvCxnSpPr>
        <p:spPr>
          <a:xfrm rot="10800000" flipV="1">
            <a:off x="899592" y="2260903"/>
            <a:ext cx="12700" cy="3848362"/>
          </a:xfrm>
          <a:prstGeom prst="bentConnector3">
            <a:avLst>
              <a:gd name="adj1" fmla="val 487678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87624" y="2492896"/>
            <a:ext cx="4608512" cy="15542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900" b="1" dirty="0"/>
              <a:t>&lt;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meta</a:t>
            </a:r>
            <a:r>
              <a:rPr lang="fr-FR" sz="1900" dirty="0"/>
              <a:t> </a:t>
            </a:r>
            <a:r>
              <a:rPr lang="fr-FR" sz="1900" dirty="0" err="1"/>
              <a:t>name</a:t>
            </a:r>
            <a:r>
              <a:rPr lang="fr-FR" sz="1900" dirty="0"/>
              <a:t>="</a:t>
            </a:r>
            <a:r>
              <a:rPr lang="fr-FR" sz="1900" dirty="0" err="1"/>
              <a:t>author</a:t>
            </a:r>
            <a:r>
              <a:rPr lang="fr-FR" sz="1900" dirty="0"/>
              <a:t>" content</a:t>
            </a:r>
            <a:r>
              <a:rPr lang="fr-FR" sz="1900" dirty="0" smtClean="0"/>
              <a:t>= </a:t>
            </a:r>
            <a:br>
              <a:rPr lang="fr-FR" sz="1900" dirty="0" smtClean="0"/>
            </a:br>
            <a:r>
              <a:rPr lang="fr-FR" sz="1900" dirty="0" smtClean="0"/>
              <a:t>	    "</a:t>
            </a:r>
            <a:r>
              <a:rPr lang="fr-FR" sz="1900" dirty="0"/>
              <a:t>Manuele Kirsch Pinheiro" /&gt;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title</a:t>
            </a:r>
            <a:r>
              <a:rPr lang="fr-FR" sz="1900" dirty="0"/>
              <a:t>&gt; Exemple HTML &lt;/</a:t>
            </a:r>
            <a:r>
              <a:rPr lang="fr-FR" sz="1900" dirty="0" err="1"/>
              <a:t>title</a:t>
            </a:r>
            <a:r>
              <a:rPr lang="fr-FR" sz="1900" dirty="0"/>
              <a:t>&gt;</a:t>
            </a:r>
          </a:p>
          <a:p>
            <a:r>
              <a:rPr lang="fr-FR" sz="1900" b="1" dirty="0" smtClean="0"/>
              <a:t>&lt;</a:t>
            </a:r>
            <a:r>
              <a:rPr lang="fr-FR" sz="1900" b="1" dirty="0"/>
              <a:t>/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156176" y="16288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Indication « idiome » HTML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8" idx="3"/>
            <a:endCxn id="17" idx="1"/>
          </p:cNvCxnSpPr>
          <p:nvPr/>
        </p:nvCxnSpPr>
        <p:spPr>
          <a:xfrm flipV="1">
            <a:off x="4788024" y="1813466"/>
            <a:ext cx="1368152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228184" y="2708920"/>
            <a:ext cx="27363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Entête (</a:t>
            </a:r>
            <a:r>
              <a:rPr lang="fr-FR" sz="2400" b="1" dirty="0" err="1" smtClean="0"/>
              <a:t>head</a:t>
            </a:r>
            <a:r>
              <a:rPr lang="fr-FR" sz="2400" b="1" dirty="0" smtClean="0"/>
              <a:t>)</a:t>
            </a:r>
          </a:p>
          <a:p>
            <a:pPr algn="ctr"/>
            <a:r>
              <a:rPr lang="fr-FR" sz="2000" dirty="0" smtClean="0"/>
              <a:t>Informations générales sur le document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156176" y="4509120"/>
            <a:ext cx="273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Corps (body)</a:t>
            </a:r>
          </a:p>
          <a:p>
            <a:pPr algn="ctr"/>
            <a:r>
              <a:rPr lang="fr-FR" sz="2000" dirty="0" smtClean="0"/>
              <a:t>Contenu du document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18" name="Titre 6"/>
          <p:cNvSpPr txBox="1">
            <a:spLocks/>
          </p:cNvSpPr>
          <p:nvPr/>
        </p:nvSpPr>
        <p:spPr>
          <a:xfrm>
            <a:off x="871526" y="-24"/>
            <a:ext cx="7400948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890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Elément </a:t>
            </a:r>
            <a:r>
              <a:rPr lang="fr-FR" b="1" dirty="0" smtClean="0">
                <a:solidFill>
                  <a:srgbClr val="1F497D"/>
                </a:solidFill>
              </a:rPr>
              <a:t>DOCTYPE</a:t>
            </a:r>
          </a:p>
          <a:p>
            <a:pPr lvl="1"/>
            <a:r>
              <a:rPr lang="fr-FR" dirty="0" smtClean="0"/>
              <a:t>Indique au navigateur quelle version de HTML a été utilisée</a:t>
            </a:r>
          </a:p>
          <a:p>
            <a:pPr lvl="1"/>
            <a:r>
              <a:rPr lang="fr-FR" b="1" dirty="0" smtClean="0">
                <a:solidFill>
                  <a:srgbClr val="1F497D"/>
                </a:solidFill>
              </a:rPr>
              <a:t>HTML 4.01</a:t>
            </a:r>
          </a:p>
          <a:p>
            <a:pPr lvl="2"/>
            <a:r>
              <a:rPr lang="fr-FR" dirty="0" smtClean="0"/>
              <a:t>Couramment compris par tous les navigateurs</a:t>
            </a:r>
          </a:p>
          <a:p>
            <a:pPr marL="182563" lvl="2" indent="0">
              <a:buNone/>
            </a:pPr>
            <a:r>
              <a:rPr lang="fr-FR" i="1" dirty="0" smtClean="0"/>
              <a:t> </a:t>
            </a:r>
            <a:r>
              <a:rPr lang="fr-FR" i="1" dirty="0"/>
              <a:t>&lt;!DOCTYPE html PUBLIC "-//W3C//DTD HTML 4.01 </a:t>
            </a:r>
            <a:r>
              <a:rPr lang="fr-FR" i="1" dirty="0" err="1"/>
              <a:t>Transitional</a:t>
            </a:r>
            <a:r>
              <a:rPr lang="fr-FR" i="1" dirty="0"/>
              <a:t>//</a:t>
            </a:r>
            <a:r>
              <a:rPr lang="fr-FR" i="1" dirty="0" smtClean="0"/>
              <a:t>EN"  http</a:t>
            </a:r>
            <a:r>
              <a:rPr lang="fr-FR" i="1" dirty="0"/>
              <a:t>://www.w3.org/TR/html4/</a:t>
            </a:r>
            <a:r>
              <a:rPr lang="fr-FR" i="1" dirty="0" smtClean="0"/>
              <a:t>loose.dtd&gt;</a:t>
            </a:r>
          </a:p>
          <a:p>
            <a:pPr lvl="1"/>
            <a:r>
              <a:rPr lang="fr-FR" b="1" dirty="0" smtClean="0">
                <a:solidFill>
                  <a:srgbClr val="1F497D"/>
                </a:solidFill>
              </a:rPr>
              <a:t>HTML 5</a:t>
            </a:r>
          </a:p>
          <a:p>
            <a:pPr marL="914400" lvl="2" indent="0">
              <a:buNone/>
            </a:pPr>
            <a:r>
              <a:rPr lang="fr-FR" b="1" dirty="0" smtClean="0">
                <a:solidFill>
                  <a:srgbClr val="1F497D"/>
                </a:solidFill>
              </a:rPr>
              <a:t>&lt;!DOCTYPE html&gt;</a:t>
            </a:r>
            <a:endParaRPr lang="fr-FR" b="1" dirty="0">
              <a:solidFill>
                <a:srgbClr val="1F497D"/>
              </a:solidFill>
            </a:endParaRPr>
          </a:p>
          <a:p>
            <a:pPr lvl="2"/>
            <a:r>
              <a:rPr lang="fr-FR" dirty="0" smtClean="0"/>
              <a:t>En cours de définition</a:t>
            </a:r>
          </a:p>
          <a:p>
            <a:pPr lvl="2"/>
            <a:r>
              <a:rPr lang="fr-FR" dirty="0" smtClean="0"/>
              <a:t>Reconnu uniquement par les navigateurs les plus récents (Google Chrome  16.0, Firefox 9.0, Internet Explorer 9…)</a:t>
            </a:r>
          </a:p>
          <a:p>
            <a:pPr marL="914400" lvl="2" indent="0">
              <a:buNone/>
            </a:pPr>
            <a:endParaRPr lang="fr-FR" dirty="0" smtClean="0"/>
          </a:p>
        </p:txBody>
      </p:sp>
      <p:sp>
        <p:nvSpPr>
          <p:cNvPr id="8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6148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57868"/>
            <a:ext cx="8463884" cy="4807436"/>
          </a:xfrm>
        </p:spPr>
        <p:txBody>
          <a:bodyPr>
            <a:normAutofit fontScale="85000" lnSpcReduction="10000"/>
          </a:bodyPr>
          <a:lstStyle/>
          <a:p>
            <a:r>
              <a:rPr lang="fr-FR" b="1" dirty="0" smtClean="0">
                <a:solidFill>
                  <a:srgbClr val="1F497D"/>
                </a:solidFill>
              </a:rPr>
              <a:t>Eléments de l’entête </a:t>
            </a:r>
            <a:r>
              <a:rPr lang="fr-FR" b="1" dirty="0" smtClean="0"/>
              <a:t>(</a:t>
            </a:r>
            <a:r>
              <a:rPr lang="fr-FR" b="1" dirty="0" err="1" smtClean="0">
                <a:solidFill>
                  <a:srgbClr val="1F497D"/>
                </a:solidFill>
              </a:rPr>
              <a:t>head</a:t>
            </a:r>
            <a:r>
              <a:rPr lang="fr-FR" b="1" dirty="0" smtClean="0"/>
              <a:t>)</a:t>
            </a:r>
          </a:p>
          <a:p>
            <a:pPr lvl="1"/>
            <a:r>
              <a:rPr lang="fr-FR" dirty="0" smtClean="0"/>
              <a:t>Informations </a:t>
            </a:r>
            <a:r>
              <a:rPr lang="fr-FR" b="1" dirty="0" smtClean="0"/>
              <a:t>complémentaires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sur le document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Ce n’est pas le contenu du document</a:t>
            </a:r>
            <a:r>
              <a:rPr lang="fr-FR" dirty="0" smtClean="0"/>
              <a:t>, donc ces informations ne sont </a:t>
            </a:r>
            <a:r>
              <a:rPr lang="fr-FR" b="1" dirty="0" smtClean="0"/>
              <a:t>pas affichées </a:t>
            </a:r>
            <a:r>
              <a:rPr lang="fr-FR" dirty="0" smtClean="0"/>
              <a:t>dans la page</a:t>
            </a:r>
          </a:p>
          <a:p>
            <a:pPr lvl="1"/>
            <a:r>
              <a:rPr lang="fr-FR" dirty="0" smtClean="0"/>
              <a:t>Typiquement, informations pour les moteurs de recherche </a:t>
            </a:r>
          </a:p>
          <a:p>
            <a:r>
              <a:rPr lang="fr-FR" b="1" dirty="0" smtClean="0"/>
              <a:t>Balises </a:t>
            </a:r>
          </a:p>
          <a:p>
            <a:pPr lvl="1"/>
            <a:r>
              <a:rPr lang="fr-FR" b="1" dirty="0" smtClean="0"/>
              <a:t>&lt;titre&gt; … &lt;/titre&gt; </a:t>
            </a:r>
            <a:r>
              <a:rPr lang="fr-FR" dirty="0" smtClean="0"/>
              <a:t>	:  titre du document </a:t>
            </a:r>
          </a:p>
          <a:p>
            <a:pPr lvl="1"/>
            <a:r>
              <a:rPr lang="fr-FR" b="1" dirty="0" smtClean="0"/>
              <a:t>&lt;</a:t>
            </a:r>
            <a:r>
              <a:rPr lang="fr-FR" b="1" dirty="0" err="1" smtClean="0"/>
              <a:t>meta</a:t>
            </a:r>
            <a:r>
              <a:rPr lang="fr-FR" b="1" dirty="0" smtClean="0"/>
              <a:t> … /&gt; </a:t>
            </a:r>
            <a:r>
              <a:rPr lang="fr-FR" dirty="0" smtClean="0"/>
              <a:t>		:  métadonnées (descriptions) sur </a:t>
            </a:r>
            <a:br>
              <a:rPr lang="fr-FR" dirty="0" smtClean="0"/>
            </a:br>
            <a:r>
              <a:rPr lang="fr-FR" dirty="0" smtClean="0"/>
              <a:t>				   le document</a:t>
            </a:r>
          </a:p>
          <a:p>
            <a:pPr lvl="1"/>
            <a:r>
              <a:rPr lang="fr-FR" i="1" dirty="0" smtClean="0"/>
              <a:t>&lt;</a:t>
            </a:r>
            <a:r>
              <a:rPr lang="fr-FR" i="1" dirty="0" err="1" smtClean="0"/>
              <a:t>link</a:t>
            </a:r>
            <a:r>
              <a:rPr lang="fr-FR" i="1" dirty="0" smtClean="0"/>
              <a:t> … /&gt;, &lt;style&gt; … &lt;/style&gt; </a:t>
            </a:r>
            <a:r>
              <a:rPr lang="fr-FR" smtClean="0"/>
              <a:t>: styles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64088" y="1298664"/>
            <a:ext cx="3600400" cy="15542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900" b="1" dirty="0"/>
              <a:t>&lt;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meta</a:t>
            </a:r>
            <a:r>
              <a:rPr lang="fr-FR" sz="1900" dirty="0"/>
              <a:t> </a:t>
            </a:r>
            <a:r>
              <a:rPr lang="fr-FR" sz="1900" dirty="0" err="1"/>
              <a:t>name</a:t>
            </a:r>
            <a:r>
              <a:rPr lang="fr-FR" sz="1900" dirty="0"/>
              <a:t>="</a:t>
            </a:r>
            <a:r>
              <a:rPr lang="fr-FR" sz="1900" dirty="0" err="1"/>
              <a:t>author</a:t>
            </a:r>
            <a:r>
              <a:rPr lang="fr-FR" sz="1900" dirty="0"/>
              <a:t>" </a:t>
            </a: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	content= "Manuele" </a:t>
            </a:r>
            <a:r>
              <a:rPr lang="fr-FR" sz="1900" dirty="0"/>
              <a:t>/&gt;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title</a:t>
            </a:r>
            <a:r>
              <a:rPr lang="fr-FR" sz="1900" dirty="0"/>
              <a:t>&gt; Exemple HTML &lt;/</a:t>
            </a:r>
            <a:r>
              <a:rPr lang="fr-FR" sz="1900" dirty="0" err="1"/>
              <a:t>title</a:t>
            </a:r>
            <a:r>
              <a:rPr lang="fr-FR" sz="1900" dirty="0"/>
              <a:t>&gt;</a:t>
            </a:r>
          </a:p>
          <a:p>
            <a:r>
              <a:rPr lang="fr-FR" sz="1900" b="1" dirty="0" smtClean="0"/>
              <a:t>&lt;</a:t>
            </a:r>
            <a:r>
              <a:rPr lang="fr-FR" sz="1900" b="1" dirty="0"/>
              <a:t>/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</p:txBody>
      </p:sp>
      <p:sp>
        <p:nvSpPr>
          <p:cNvPr id="8" name="Titre 6"/>
          <p:cNvSpPr txBox="1">
            <a:spLocks/>
          </p:cNvSpPr>
          <p:nvPr/>
        </p:nvSpPr>
        <p:spPr>
          <a:xfrm>
            <a:off x="871526" y="-24"/>
            <a:ext cx="7400948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79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Eléments de l’entête </a:t>
            </a:r>
            <a:r>
              <a:rPr lang="fr-FR" b="1" dirty="0"/>
              <a:t>(</a:t>
            </a:r>
            <a:r>
              <a:rPr lang="fr-FR" b="1" dirty="0" err="1">
                <a:solidFill>
                  <a:srgbClr val="1F497D"/>
                </a:solidFill>
              </a:rPr>
              <a:t>head</a:t>
            </a:r>
            <a:r>
              <a:rPr lang="fr-FR" b="1" dirty="0"/>
              <a:t>)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88" y="2492896"/>
            <a:ext cx="4443016" cy="396044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Ellipse 8"/>
          <p:cNvSpPr/>
          <p:nvPr/>
        </p:nvSpPr>
        <p:spPr>
          <a:xfrm>
            <a:off x="5652120" y="2420888"/>
            <a:ext cx="2664296" cy="1008112"/>
          </a:xfrm>
          <a:prstGeom prst="ellipse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788024" y="1959223"/>
            <a:ext cx="4254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1F497D"/>
                </a:solidFill>
              </a:rPr>
              <a:t>&lt; </a:t>
            </a:r>
            <a:r>
              <a:rPr lang="fr-FR" sz="2400" b="1" dirty="0" err="1" smtClean="0">
                <a:solidFill>
                  <a:srgbClr val="1F497D"/>
                </a:solidFill>
              </a:rPr>
              <a:t>title</a:t>
            </a:r>
            <a:r>
              <a:rPr lang="fr-FR" sz="2400" b="1" dirty="0" smtClean="0">
                <a:solidFill>
                  <a:srgbClr val="1F497D"/>
                </a:solidFill>
              </a:rPr>
              <a:t> &gt; </a:t>
            </a:r>
            <a:r>
              <a:rPr lang="fr-FR" sz="2400" dirty="0"/>
              <a:t>Exemple HTML </a:t>
            </a:r>
            <a:r>
              <a:rPr lang="fr-FR" sz="2400" b="1" dirty="0">
                <a:solidFill>
                  <a:srgbClr val="1F497D"/>
                </a:solidFill>
              </a:rPr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/ </a:t>
            </a:r>
            <a:r>
              <a:rPr lang="fr-FR" sz="2400" b="1" dirty="0" err="1" smtClean="0">
                <a:solidFill>
                  <a:srgbClr val="1F497D"/>
                </a:solidFill>
              </a:rPr>
              <a:t>title</a:t>
            </a:r>
            <a:r>
              <a:rPr lang="fr-FR" sz="2400" b="1" dirty="0" smtClean="0">
                <a:solidFill>
                  <a:srgbClr val="1F497D"/>
                </a:solidFill>
              </a:rPr>
              <a:t> &gt;</a:t>
            </a:r>
            <a:endParaRPr lang="fr-FR" sz="2400" b="1" dirty="0">
              <a:solidFill>
                <a:srgbClr val="1F497D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520" y="2924944"/>
            <a:ext cx="424847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2400" b="1" dirty="0" smtClean="0">
                <a:solidFill>
                  <a:srgbClr val="1F497D"/>
                </a:solidFill>
              </a:rPr>
              <a:t>&lt;</a:t>
            </a:r>
            <a:r>
              <a:rPr lang="fr-FR" sz="2400" b="1" dirty="0" err="1" smtClean="0">
                <a:solidFill>
                  <a:srgbClr val="1F497D"/>
                </a:solidFill>
              </a:rPr>
              <a:t>meta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i="1" dirty="0" err="1"/>
              <a:t>name</a:t>
            </a:r>
            <a:r>
              <a:rPr lang="fr-FR" sz="2400" b="1" i="1" dirty="0"/>
              <a:t>="</a:t>
            </a:r>
            <a:r>
              <a:rPr lang="fr-FR" sz="2400" b="1" i="1" dirty="0" err="1"/>
              <a:t>author</a:t>
            </a:r>
            <a:r>
              <a:rPr lang="fr-FR" sz="2400" b="1" i="1" dirty="0"/>
              <a:t>" </a:t>
            </a:r>
            <a:r>
              <a:rPr lang="fr-FR" sz="2400" b="1" i="1" dirty="0" smtClean="0"/>
              <a:t>  </a:t>
            </a:r>
            <a:br>
              <a:rPr lang="fr-FR" sz="2400" b="1" i="1" dirty="0" smtClean="0"/>
            </a:br>
            <a:r>
              <a:rPr lang="fr-FR" sz="2400" b="1" i="1" dirty="0" smtClean="0"/>
              <a:t>                  content= "auteur" </a:t>
            </a:r>
            <a:r>
              <a:rPr lang="fr-FR" sz="2400" b="1" dirty="0">
                <a:solidFill>
                  <a:srgbClr val="1F497D"/>
                </a:solidFill>
              </a:rPr>
              <a:t>/&gt;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132856"/>
            <a:ext cx="39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Ouverture</a:t>
            </a:r>
            <a:r>
              <a:rPr lang="fr-FR" sz="2000" dirty="0" smtClean="0"/>
              <a:t> et </a:t>
            </a:r>
            <a:r>
              <a:rPr lang="fr-FR" sz="2000" b="1" dirty="0" smtClean="0"/>
              <a:t>fermeture</a:t>
            </a:r>
            <a:r>
              <a:rPr lang="fr-FR" sz="2000" dirty="0" smtClean="0"/>
              <a:t> de la balise </a:t>
            </a:r>
            <a:endParaRPr lang="fr-FR" sz="2000" dirty="0"/>
          </a:p>
        </p:txBody>
      </p:sp>
      <p:cxnSp>
        <p:nvCxnSpPr>
          <p:cNvPr id="20" name="Connecteur droit avec flèche 19"/>
          <p:cNvCxnSpPr>
            <a:stCxn id="18" idx="2"/>
          </p:cNvCxnSpPr>
          <p:nvPr/>
        </p:nvCxnSpPr>
        <p:spPr>
          <a:xfrm flipH="1">
            <a:off x="755576" y="2532966"/>
            <a:ext cx="1528472" cy="463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8" idx="2"/>
          </p:cNvCxnSpPr>
          <p:nvPr/>
        </p:nvCxnSpPr>
        <p:spPr>
          <a:xfrm>
            <a:off x="2284048" y="2532966"/>
            <a:ext cx="1567872" cy="752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07504" y="3933056"/>
            <a:ext cx="4464496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b="1" dirty="0" smtClean="0"/>
              <a:t>Attributs associés à la balise</a:t>
            </a:r>
          </a:p>
          <a:p>
            <a:pPr algn="ctr"/>
            <a:r>
              <a:rPr lang="fr-FR" sz="2000" i="1" dirty="0" smtClean="0"/>
              <a:t>Précisions sur une balise</a:t>
            </a:r>
          </a:p>
          <a:p>
            <a:pPr algn="ctr"/>
            <a:r>
              <a:rPr lang="fr-FR" sz="2000" i="1" dirty="0" smtClean="0"/>
              <a:t>Chaque balise possède son ensemble d’attributs</a:t>
            </a:r>
          </a:p>
          <a:p>
            <a:pPr algn="ctr"/>
            <a:r>
              <a:rPr lang="fr-FR" sz="2000" b="1" i="1" dirty="0" smtClean="0">
                <a:solidFill>
                  <a:srgbClr val="1F497D"/>
                </a:solidFill>
              </a:rPr>
              <a:t>&lt;balise attribut = "valeur" … &gt; </a:t>
            </a:r>
            <a:endParaRPr lang="fr-FR" sz="2000" b="1" i="1" dirty="0">
              <a:solidFill>
                <a:srgbClr val="1F497D"/>
              </a:solidFill>
            </a:endParaRPr>
          </a:p>
          <a:p>
            <a:r>
              <a:rPr lang="fr-FR" sz="2000" b="1" i="1" dirty="0" smtClean="0">
                <a:solidFill>
                  <a:srgbClr val="1F497D"/>
                </a:solidFill>
              </a:rPr>
              <a:t>  </a:t>
            </a:r>
            <a:r>
              <a:rPr lang="fr-FR" sz="2000" b="1" dirty="0" smtClean="0"/>
              <a:t>&lt;</a:t>
            </a:r>
            <a:r>
              <a:rPr lang="fr-FR" sz="2000" b="1" dirty="0" err="1" smtClean="0"/>
              <a:t>meta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name</a:t>
            </a:r>
            <a:r>
              <a:rPr lang="fr-FR" sz="2000" b="1" dirty="0" smtClean="0"/>
              <a:t>="description" value="…" /&gt;</a:t>
            </a:r>
          </a:p>
          <a:p>
            <a:r>
              <a:rPr lang="fr-FR" sz="2000" b="1" dirty="0" smtClean="0"/>
              <a:t>  &lt;</a:t>
            </a:r>
            <a:r>
              <a:rPr lang="fr-FR" sz="2000" b="1" dirty="0" err="1" smtClean="0"/>
              <a:t>meta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charset</a:t>
            </a:r>
            <a:r>
              <a:rPr lang="fr-FR" sz="2000" b="1" dirty="0" smtClean="0"/>
              <a:t>="ISO-8859-1"&gt;</a:t>
            </a:r>
            <a:endParaRPr lang="fr-FR" sz="2000" b="1" i="1" dirty="0" smtClean="0">
              <a:solidFill>
                <a:srgbClr val="1F497D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308303" y="3861048"/>
            <a:ext cx="1656185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dirty="0" smtClean="0"/>
              <a:t>Les éléments de l’entête ne sont pas visibles dans le corps du document 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24" idx="0"/>
            <a:endCxn id="14" idx="2"/>
          </p:cNvCxnSpPr>
          <p:nvPr/>
        </p:nvCxnSpPr>
        <p:spPr>
          <a:xfrm flipV="1">
            <a:off x="2339752" y="3663608"/>
            <a:ext cx="36004" cy="26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162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85860"/>
            <a:ext cx="8784976" cy="5023460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rgbClr val="1F497D"/>
                </a:solidFill>
              </a:rPr>
              <a:t>Eléments </a:t>
            </a:r>
            <a:r>
              <a:rPr lang="fr-FR" b="1" dirty="0" smtClean="0">
                <a:solidFill>
                  <a:srgbClr val="1F497D"/>
                </a:solidFill>
              </a:rPr>
              <a:t>du corps </a:t>
            </a:r>
            <a:r>
              <a:rPr lang="fr-FR" b="1" dirty="0" smtClean="0"/>
              <a:t>(</a:t>
            </a:r>
            <a:r>
              <a:rPr lang="fr-FR" b="1" dirty="0" smtClean="0">
                <a:solidFill>
                  <a:srgbClr val="1F497D"/>
                </a:solidFill>
              </a:rPr>
              <a:t>body</a:t>
            </a:r>
            <a:r>
              <a:rPr lang="fr-FR" b="1" dirty="0" smtClean="0"/>
              <a:t>)</a:t>
            </a:r>
            <a:endParaRPr lang="fr-FR" b="1" dirty="0"/>
          </a:p>
          <a:p>
            <a:pPr lvl="1"/>
            <a:r>
              <a:rPr lang="fr-FR" dirty="0" smtClean="0"/>
              <a:t>Contenu du document </a:t>
            </a:r>
          </a:p>
          <a:p>
            <a:pPr lvl="1"/>
            <a:r>
              <a:rPr lang="fr-FR" dirty="0" smtClean="0"/>
              <a:t>Partie rendue visible par les</a:t>
            </a:r>
            <a:br>
              <a:rPr lang="fr-FR" dirty="0" smtClean="0"/>
            </a:br>
            <a:r>
              <a:rPr lang="fr-FR" dirty="0" smtClean="0"/>
              <a:t>navigateurs</a:t>
            </a:r>
          </a:p>
          <a:p>
            <a:r>
              <a:rPr lang="fr-FR" b="1" dirty="0" smtClean="0"/>
              <a:t>Balises</a:t>
            </a:r>
            <a:r>
              <a:rPr lang="fr-FR" dirty="0" smtClean="0"/>
              <a:t> : il y en a plein…</a:t>
            </a:r>
          </a:p>
          <a:p>
            <a:pPr lvl="1"/>
            <a:r>
              <a:rPr lang="fr-FR" dirty="0" smtClean="0"/>
              <a:t>Titres :  </a:t>
            </a:r>
            <a:r>
              <a:rPr lang="fr-FR" b="1" dirty="0" smtClean="0"/>
              <a:t>&lt;h1&gt;, &lt;h2&gt; … &lt;h6&gt;</a:t>
            </a:r>
          </a:p>
          <a:p>
            <a:pPr lvl="1"/>
            <a:r>
              <a:rPr lang="fr-FR" dirty="0" smtClean="0"/>
              <a:t>Paragraphe et saut de ligne : </a:t>
            </a:r>
            <a:r>
              <a:rPr lang="fr-FR" b="1" dirty="0" smtClean="0"/>
              <a:t>&lt;p&gt;</a:t>
            </a:r>
            <a:r>
              <a:rPr lang="fr-FR" dirty="0" smtClean="0"/>
              <a:t> et </a:t>
            </a:r>
            <a:r>
              <a:rPr lang="fr-FR" b="1" dirty="0" smtClean="0"/>
              <a:t>&lt;</a:t>
            </a:r>
            <a:r>
              <a:rPr lang="fr-FR" b="1" dirty="0" err="1" smtClean="0"/>
              <a:t>br</a:t>
            </a:r>
            <a:r>
              <a:rPr lang="fr-FR" b="1" dirty="0" smtClean="0"/>
              <a:t> /&gt;</a:t>
            </a:r>
          </a:p>
          <a:p>
            <a:pPr lvl="1"/>
            <a:r>
              <a:rPr lang="fr-FR" dirty="0" smtClean="0"/>
              <a:t>Citations et mises en valeur </a:t>
            </a:r>
            <a:r>
              <a:rPr lang="fr-FR" b="1" dirty="0" smtClean="0"/>
              <a:t>: &lt;b&gt;, &lt;i&gt;, &lt;</a:t>
            </a:r>
            <a:r>
              <a:rPr lang="fr-FR" b="1" dirty="0" err="1" smtClean="0"/>
              <a:t>blockquote</a:t>
            </a:r>
            <a:r>
              <a:rPr lang="fr-FR" b="1" dirty="0" smtClean="0"/>
              <a:t>&gt;</a:t>
            </a:r>
            <a:r>
              <a:rPr lang="fr-FR" dirty="0" smtClean="0"/>
              <a:t>… </a:t>
            </a:r>
          </a:p>
          <a:p>
            <a:pPr lvl="1"/>
            <a:r>
              <a:rPr lang="fr-FR" dirty="0" smtClean="0"/>
              <a:t>Images et liens </a:t>
            </a:r>
            <a:r>
              <a:rPr lang="fr-FR" b="1" dirty="0" smtClean="0"/>
              <a:t>: &lt;</a:t>
            </a:r>
            <a:r>
              <a:rPr lang="fr-FR" b="1" dirty="0" err="1" smtClean="0"/>
              <a:t>img</a:t>
            </a:r>
            <a:r>
              <a:rPr lang="fr-FR" b="1" dirty="0" smtClean="0"/>
              <a:t>&gt;, &lt;a …&gt; </a:t>
            </a:r>
            <a:r>
              <a:rPr lang="fr-FR" dirty="0" smtClean="0"/>
              <a:t>… </a:t>
            </a:r>
          </a:p>
          <a:p>
            <a:pPr lvl="1"/>
            <a:r>
              <a:rPr lang="fr-FR" dirty="0" smtClean="0"/>
              <a:t>Listes : </a:t>
            </a:r>
            <a:r>
              <a:rPr lang="fr-FR" b="1" dirty="0" smtClean="0"/>
              <a:t>&lt;</a:t>
            </a:r>
            <a:r>
              <a:rPr lang="fr-FR" b="1" dirty="0" err="1" smtClean="0"/>
              <a:t>ol</a:t>
            </a:r>
            <a:r>
              <a:rPr lang="fr-FR" b="1" dirty="0" smtClean="0"/>
              <a:t>&gt;, &lt;</a:t>
            </a:r>
            <a:r>
              <a:rPr lang="fr-FR" b="1" dirty="0" err="1" smtClean="0"/>
              <a:t>ul</a:t>
            </a:r>
            <a:r>
              <a:rPr lang="fr-FR" b="1" dirty="0" smtClean="0"/>
              <a:t>&gt;, &lt;li&gt;</a:t>
            </a:r>
          </a:p>
          <a:p>
            <a:pPr lvl="1"/>
            <a:r>
              <a:rPr lang="fr-FR" dirty="0" smtClean="0"/>
              <a:t>Tableaux : </a:t>
            </a:r>
            <a:r>
              <a:rPr lang="fr-FR" b="1" dirty="0" smtClean="0"/>
              <a:t>&lt;table&gt;, &lt;tr&gt;, &lt;td&gt;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Organisation du document : </a:t>
            </a:r>
            <a:r>
              <a:rPr lang="fr-FR" b="1" dirty="0" smtClean="0"/>
              <a:t>&lt;div&gt;, &lt;section&gt;</a:t>
            </a:r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64088" y="1340768"/>
            <a:ext cx="3672408" cy="21390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900" b="1" dirty="0" smtClean="0"/>
              <a:t>&lt;</a:t>
            </a:r>
            <a:r>
              <a:rPr lang="fr-FR" sz="1900" b="1" dirty="0"/>
              <a:t>body&gt;</a:t>
            </a:r>
          </a:p>
          <a:p>
            <a:r>
              <a:rPr lang="fr-FR" sz="1900" dirty="0"/>
              <a:t> </a:t>
            </a:r>
            <a:r>
              <a:rPr lang="fr-FR" sz="1900" dirty="0" smtClean="0"/>
              <a:t>  &lt;</a:t>
            </a:r>
            <a:r>
              <a:rPr lang="fr-FR" sz="1900" dirty="0"/>
              <a:t>h1&gt;Exemple&lt;/h1&gt;</a:t>
            </a:r>
          </a:p>
          <a:p>
            <a:r>
              <a:rPr lang="fr-FR" sz="1900" dirty="0" smtClean="0"/>
              <a:t>   &lt;</a:t>
            </a:r>
            <a:r>
              <a:rPr lang="fr-FR" sz="1900" dirty="0"/>
              <a:t>p&gt;Ceci est </a:t>
            </a:r>
            <a:r>
              <a:rPr lang="fr-FR" sz="1900" dirty="0" smtClean="0"/>
              <a:t>&lt;</a:t>
            </a:r>
            <a:r>
              <a:rPr lang="fr-FR" sz="1900" dirty="0"/>
              <a:t>i&gt;</a:t>
            </a:r>
            <a:r>
              <a:rPr lang="fr-FR" sz="1900" dirty="0" err="1"/>
              <a:t>really</a:t>
            </a:r>
            <a:r>
              <a:rPr lang="fr-FR" sz="1900" dirty="0"/>
              <a:t>&lt;/i&gt; </a:t>
            </a: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         </a:t>
            </a:r>
            <a:r>
              <a:rPr lang="fr-FR" sz="1900" dirty="0"/>
              <a:t>&lt;b&gt;Important&lt;/b&gt;.  &lt;/p&gt;</a:t>
            </a:r>
          </a:p>
          <a:p>
            <a:r>
              <a:rPr lang="fr-FR" sz="1900" dirty="0"/>
              <a:t>  </a:t>
            </a:r>
            <a:r>
              <a:rPr lang="fr-FR" sz="1900" dirty="0" smtClean="0"/>
              <a:t> &lt;</a:t>
            </a:r>
            <a:r>
              <a:rPr lang="fr-FR" sz="1900" dirty="0"/>
              <a:t>p&gt; L'informatique peut vous aider ! &lt;/p&gt;</a:t>
            </a:r>
          </a:p>
          <a:p>
            <a:r>
              <a:rPr lang="fr-FR" sz="1900" b="1" dirty="0"/>
              <a:t>&lt;/body</a:t>
            </a:r>
            <a:r>
              <a:rPr lang="fr-FR" sz="1900" b="1" dirty="0" smtClean="0"/>
              <a:t>&gt;</a:t>
            </a:r>
            <a:endParaRPr lang="fr-FR" sz="1900" b="1" dirty="0"/>
          </a:p>
        </p:txBody>
      </p:sp>
      <p:sp>
        <p:nvSpPr>
          <p:cNvPr id="9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245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Eléments du corps </a:t>
            </a:r>
            <a:r>
              <a:rPr lang="fr-FR" b="1" dirty="0"/>
              <a:t>(</a:t>
            </a:r>
            <a:r>
              <a:rPr lang="fr-FR" b="1" dirty="0">
                <a:solidFill>
                  <a:srgbClr val="1F497D"/>
                </a:solidFill>
              </a:rPr>
              <a:t>body</a:t>
            </a:r>
            <a:r>
              <a:rPr lang="fr-FR" b="1" dirty="0"/>
              <a:t>)</a:t>
            </a:r>
          </a:p>
          <a:p>
            <a:r>
              <a:rPr lang="fr-FR" b="1" dirty="0" smtClean="0"/>
              <a:t>Les titres : </a:t>
            </a:r>
            <a:r>
              <a:rPr lang="fr-FR" b="1" dirty="0" smtClean="0">
                <a:solidFill>
                  <a:schemeClr val="tx2"/>
                </a:solidFill>
              </a:rPr>
              <a:t>h1, h2, h3, h4, h5, h6</a:t>
            </a:r>
          </a:p>
          <a:p>
            <a:pPr lvl="1"/>
            <a:r>
              <a:rPr lang="fr-FR" sz="2400" dirty="0" smtClean="0"/>
              <a:t>Les éléments </a:t>
            </a:r>
            <a:r>
              <a:rPr lang="fr-FR" sz="2400" b="1" dirty="0" err="1" smtClean="0"/>
              <a:t>h</a:t>
            </a:r>
            <a:r>
              <a:rPr lang="fr-FR" sz="2400" b="1" i="1" dirty="0" err="1" smtClean="0"/>
              <a:t>x</a:t>
            </a:r>
            <a:r>
              <a:rPr lang="fr-FR" sz="2400" dirty="0" smtClean="0"/>
              <a:t> permettent de définir des </a:t>
            </a:r>
            <a:r>
              <a:rPr lang="fr-FR" sz="2400" b="1" dirty="0" smtClean="0"/>
              <a:t>titres</a:t>
            </a:r>
            <a:r>
              <a:rPr lang="fr-FR" sz="2400" dirty="0" smtClean="0"/>
              <a:t> de </a:t>
            </a:r>
            <a:r>
              <a:rPr lang="fr-FR" sz="2400" b="1" dirty="0" smtClean="0"/>
              <a:t>différents niveaux</a:t>
            </a:r>
          </a:p>
          <a:p>
            <a:pPr lvl="2"/>
            <a:r>
              <a:rPr lang="fr-FR" b="1" dirty="0"/>
              <a:t> </a:t>
            </a:r>
            <a:r>
              <a:rPr lang="fr-FR" b="1" dirty="0" smtClean="0"/>
              <a:t>h1 correspond au titre principal </a:t>
            </a:r>
          </a:p>
          <a:p>
            <a:pPr lvl="1"/>
            <a:r>
              <a:rPr lang="fr-FR" sz="2400" dirty="0" smtClean="0"/>
              <a:t>Ils doivent apparaître dans l’ordre (</a:t>
            </a:r>
            <a:r>
              <a:rPr lang="fr-FR" sz="2400" b="1" dirty="0" smtClean="0"/>
              <a:t>h1 avant h2</a:t>
            </a:r>
            <a:r>
              <a:rPr lang="fr-FR" sz="2400" dirty="0" smtClean="0"/>
              <a:t>) avec </a:t>
            </a:r>
            <a:r>
              <a:rPr lang="fr-FR" sz="2400" b="1" dirty="0" smtClean="0"/>
              <a:t>un seul titre principal </a:t>
            </a:r>
            <a:r>
              <a:rPr lang="fr-FR" sz="2400" dirty="0" smtClean="0"/>
              <a:t>(h1)</a:t>
            </a:r>
          </a:p>
          <a:p>
            <a:pPr lvl="1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04" y="4221088"/>
            <a:ext cx="2921000" cy="22352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Ellipse 8"/>
          <p:cNvSpPr/>
          <p:nvPr/>
        </p:nvSpPr>
        <p:spPr>
          <a:xfrm>
            <a:off x="5940152" y="5157192"/>
            <a:ext cx="2664296" cy="1008112"/>
          </a:xfrm>
          <a:prstGeom prst="ellipse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8460432" y="5085184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3648" y="4797152"/>
            <a:ext cx="3672408" cy="15696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 smtClean="0"/>
              <a:t>&lt;</a:t>
            </a:r>
            <a:r>
              <a:rPr lang="fr-FR" sz="2400" b="1" dirty="0"/>
              <a:t>body&gt;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</a:t>
            </a:r>
            <a:r>
              <a:rPr lang="fr-FR" sz="2400" b="1" dirty="0" smtClean="0">
                <a:solidFill>
                  <a:srgbClr val="1F497D"/>
                </a:solidFill>
              </a:rPr>
              <a:t>&lt;</a:t>
            </a:r>
            <a:r>
              <a:rPr lang="fr-FR" sz="2400" b="1" dirty="0">
                <a:solidFill>
                  <a:srgbClr val="1F497D"/>
                </a:solidFill>
              </a:rPr>
              <a:t>h1&gt;</a:t>
            </a:r>
            <a:r>
              <a:rPr lang="fr-FR" sz="2400" dirty="0"/>
              <a:t>Exemple</a:t>
            </a:r>
            <a:r>
              <a:rPr lang="fr-FR" sz="2400" b="1" dirty="0">
                <a:solidFill>
                  <a:srgbClr val="1F497D"/>
                </a:solidFill>
              </a:rPr>
              <a:t>&lt;/h1&gt;</a:t>
            </a:r>
          </a:p>
          <a:p>
            <a:r>
              <a:rPr lang="fr-FR" sz="2400" dirty="0" smtClean="0"/>
              <a:t>   … </a:t>
            </a:r>
            <a:endParaRPr lang="fr-FR" sz="2400" dirty="0"/>
          </a:p>
          <a:p>
            <a:r>
              <a:rPr lang="fr-FR" sz="2400" b="1" dirty="0"/>
              <a:t>&lt;/body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13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276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391876" cy="4807436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>
                <a:solidFill>
                  <a:srgbClr val="1F497D"/>
                </a:solidFill>
              </a:rPr>
              <a:t>Eléments du corps </a:t>
            </a:r>
            <a:r>
              <a:rPr lang="fr-FR" b="1" dirty="0"/>
              <a:t>(</a:t>
            </a:r>
            <a:r>
              <a:rPr lang="fr-FR" b="1" dirty="0">
                <a:solidFill>
                  <a:srgbClr val="1F497D"/>
                </a:solidFill>
              </a:rPr>
              <a:t>body</a:t>
            </a:r>
            <a:r>
              <a:rPr lang="fr-FR" b="1" dirty="0"/>
              <a:t>)</a:t>
            </a:r>
          </a:p>
          <a:p>
            <a:r>
              <a:rPr lang="fr-FR" b="1" dirty="0" smtClean="0"/>
              <a:t>Paragraphe, saut de ligne et citation… </a:t>
            </a:r>
          </a:p>
          <a:p>
            <a:pPr lvl="1"/>
            <a:r>
              <a:rPr lang="fr-FR" dirty="0" smtClean="0"/>
              <a:t>La balise </a:t>
            </a:r>
            <a:r>
              <a:rPr lang="fr-FR" b="1" dirty="0" smtClean="0">
                <a:solidFill>
                  <a:srgbClr val="1F497D"/>
                </a:solidFill>
              </a:rPr>
              <a:t>&lt;p&gt; … &lt;/p&gt;</a:t>
            </a:r>
            <a:r>
              <a:rPr lang="fr-FR" dirty="0" smtClean="0"/>
              <a:t> indique un paragraphe</a:t>
            </a:r>
          </a:p>
          <a:p>
            <a:pPr lvl="1"/>
            <a:r>
              <a:rPr lang="fr-FR" dirty="0" smtClean="0"/>
              <a:t>La balise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 err="1" smtClean="0">
                <a:solidFill>
                  <a:srgbClr val="1F497D"/>
                </a:solidFill>
              </a:rPr>
              <a:t>br</a:t>
            </a:r>
            <a:r>
              <a:rPr lang="fr-FR" b="1" dirty="0" smtClean="0">
                <a:solidFill>
                  <a:srgbClr val="1F497D"/>
                </a:solidFill>
              </a:rPr>
              <a:t> /&gt; </a:t>
            </a:r>
            <a:r>
              <a:rPr lang="fr-FR" dirty="0" smtClean="0"/>
              <a:t>fait un simple saut de ligne </a:t>
            </a:r>
          </a:p>
          <a:p>
            <a:pPr lvl="1"/>
            <a:r>
              <a:rPr lang="fr-FR" dirty="0" smtClean="0"/>
              <a:t>Les balises </a:t>
            </a:r>
            <a:r>
              <a:rPr lang="fr-FR" b="1" dirty="0" smtClean="0">
                <a:solidFill>
                  <a:srgbClr val="1F497D"/>
                </a:solidFill>
              </a:rPr>
              <a:t>&lt;b&gt;…&lt;/b&gt;</a:t>
            </a:r>
            <a:r>
              <a:rPr lang="fr-FR" dirty="0" smtClean="0"/>
              <a:t> et </a:t>
            </a:r>
            <a:r>
              <a:rPr lang="fr-FR" b="1" dirty="0" smtClean="0">
                <a:solidFill>
                  <a:srgbClr val="1F497D"/>
                </a:solidFill>
              </a:rPr>
              <a:t>&lt;i&gt;…&lt;/i&gt;</a:t>
            </a:r>
            <a:r>
              <a:rPr lang="fr-FR" dirty="0" smtClean="0"/>
              <a:t> mettent un texte en relief (en gras ou en italique) </a:t>
            </a:r>
          </a:p>
          <a:p>
            <a:pPr lvl="1"/>
            <a:r>
              <a:rPr lang="fr-FR" dirty="0" smtClean="0"/>
              <a:t>La balise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 err="1" smtClean="0">
                <a:solidFill>
                  <a:srgbClr val="1F497D"/>
                </a:solidFill>
              </a:rPr>
              <a:t>blockquote</a:t>
            </a:r>
            <a:r>
              <a:rPr lang="fr-FR" b="1" dirty="0" smtClean="0">
                <a:solidFill>
                  <a:srgbClr val="1F497D"/>
                </a:solidFill>
              </a:rPr>
              <a:t>&gt;</a:t>
            </a:r>
            <a:r>
              <a:rPr lang="fr-FR" dirty="0" smtClean="0">
                <a:solidFill>
                  <a:srgbClr val="1F497D"/>
                </a:solidFill>
              </a:rPr>
              <a:t>…</a:t>
            </a:r>
            <a:r>
              <a:rPr lang="fr-FR" b="1" dirty="0" smtClean="0">
                <a:solidFill>
                  <a:srgbClr val="1F497D"/>
                </a:solidFill>
              </a:rPr>
              <a:t>&lt;/</a:t>
            </a:r>
            <a:r>
              <a:rPr lang="fr-FR" b="1" dirty="0" err="1" smtClean="0">
                <a:solidFill>
                  <a:srgbClr val="1F497D"/>
                </a:solidFill>
              </a:rPr>
              <a:t>blockquote</a:t>
            </a:r>
            <a:r>
              <a:rPr lang="fr-FR" b="1" dirty="0" smtClean="0">
                <a:solidFill>
                  <a:srgbClr val="1F497D"/>
                </a:solidFill>
              </a:rPr>
              <a:t>&gt; </a:t>
            </a:r>
            <a:r>
              <a:rPr lang="fr-FR" dirty="0" smtClean="0"/>
              <a:t>permet de citer une autre page Web</a:t>
            </a:r>
          </a:p>
          <a:p>
            <a:pPr marL="914400" lvl="2" indent="0">
              <a:buNone/>
            </a:pPr>
            <a:r>
              <a:rPr lang="fr-FR" b="1" dirty="0" smtClean="0"/>
              <a:t>&lt;</a:t>
            </a:r>
            <a:r>
              <a:rPr lang="fr-FR" b="1" dirty="0" err="1" smtClean="0"/>
              <a:t>blockquote</a:t>
            </a:r>
            <a:r>
              <a:rPr lang="fr-FR" b="1" dirty="0" smtClean="0"/>
              <a:t> </a:t>
            </a:r>
            <a:r>
              <a:rPr lang="fr-FR" b="1" i="1" dirty="0" smtClean="0">
                <a:solidFill>
                  <a:srgbClr val="1F497D"/>
                </a:solidFill>
              </a:rPr>
              <a:t>cite="http://source/"</a:t>
            </a:r>
            <a:r>
              <a:rPr lang="fr-FR" b="1" dirty="0" smtClean="0"/>
              <a:t>&gt; citation &lt;/</a:t>
            </a:r>
            <a:r>
              <a:rPr lang="fr-FR" b="1" dirty="0" err="1" smtClean="0"/>
              <a:t>blockquote</a:t>
            </a:r>
            <a:r>
              <a:rPr lang="fr-FR" b="1" dirty="0" smtClean="0"/>
              <a:t>&gt;</a:t>
            </a:r>
          </a:p>
          <a:p>
            <a:pPr lvl="1"/>
            <a:r>
              <a:rPr lang="fr-FR" dirty="0" smtClean="0"/>
              <a:t>La balise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 err="1" smtClean="0">
                <a:solidFill>
                  <a:srgbClr val="1F497D"/>
                </a:solidFill>
              </a:rPr>
              <a:t>hr</a:t>
            </a:r>
            <a:r>
              <a:rPr lang="fr-FR" b="1" dirty="0" smtClean="0">
                <a:solidFill>
                  <a:srgbClr val="1F497D"/>
                </a:solidFill>
              </a:rPr>
              <a:t> /&gt;</a:t>
            </a:r>
            <a:r>
              <a:rPr lang="fr-FR" b="1" dirty="0" smtClean="0"/>
              <a:t> </a:t>
            </a:r>
            <a:r>
              <a:rPr lang="fr-FR" dirty="0" smtClean="0"/>
              <a:t>permet d’établir une séparation (ligne horizontal) dans le document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8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9797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Organisation</a:t>
            </a:r>
          </a:p>
        </p:txBody>
      </p:sp>
      <p:sp>
        <p:nvSpPr>
          <p:cNvPr id="4" name="Espace réservé du contenu 9"/>
          <p:cNvSpPr>
            <a:spLocks noGrp="1"/>
          </p:cNvSpPr>
          <p:nvPr>
            <p:ph idx="1"/>
          </p:nvPr>
        </p:nvSpPr>
        <p:spPr>
          <a:xfrm>
            <a:off x="323528" y="991269"/>
            <a:ext cx="8507288" cy="5462067"/>
          </a:xfrm>
        </p:spPr>
        <p:txBody>
          <a:bodyPr>
            <a:noAutofit/>
          </a:bodyPr>
          <a:lstStyle/>
          <a:p>
            <a:r>
              <a:rPr lang="fr-FR" sz="2000" b="1" dirty="0"/>
              <a:t>12 </a:t>
            </a:r>
            <a:r>
              <a:rPr lang="fr-FR" sz="2000" b="1" dirty="0" smtClean="0"/>
              <a:t>séances (?)</a:t>
            </a:r>
            <a:endParaRPr lang="fr-FR" sz="2000" b="1" dirty="0"/>
          </a:p>
          <a:p>
            <a:r>
              <a:rPr lang="fr-FR" sz="2000" b="1" dirty="0"/>
              <a:t>Une séance = </a:t>
            </a:r>
            <a:r>
              <a:rPr lang="fr-FR" sz="2000" b="1" dirty="0" smtClean="0"/>
              <a:t>1h30 </a:t>
            </a:r>
            <a:r>
              <a:rPr lang="fr-FR" sz="2000" b="1" dirty="0"/>
              <a:t>cours + </a:t>
            </a:r>
            <a:r>
              <a:rPr lang="fr-FR" sz="2000" b="1" dirty="0" smtClean="0"/>
              <a:t>1h30 TD, Projet</a:t>
            </a:r>
            <a:endParaRPr lang="fr-FR" sz="2000" b="1" dirty="0"/>
          </a:p>
          <a:p>
            <a:r>
              <a:rPr lang="fr-FR" sz="2000" b="1" dirty="0"/>
              <a:t>Projet en binôme ou en solo </a:t>
            </a:r>
            <a:r>
              <a:rPr lang="fr-FR" sz="2000" b="1" dirty="0" smtClean="0"/>
              <a:t>(selon les groupes du premier semestre)</a:t>
            </a:r>
            <a:endParaRPr lang="fr-FR" sz="2000" b="1" dirty="0"/>
          </a:p>
          <a:p>
            <a:r>
              <a:rPr lang="fr-FR" sz="2000" b="1" dirty="0"/>
              <a:t>1</a:t>
            </a:r>
            <a:r>
              <a:rPr lang="fr-FR" sz="2000" b="1" dirty="0" smtClean="0"/>
              <a:t> Devoir </a:t>
            </a:r>
            <a:r>
              <a:rPr lang="fr-FR" sz="2000" b="1" dirty="0"/>
              <a:t>Sur </a:t>
            </a:r>
            <a:r>
              <a:rPr lang="fr-FR" sz="2000" b="1" dirty="0" smtClean="0"/>
              <a:t>Table</a:t>
            </a:r>
            <a:endParaRPr lang="fr-FR" sz="2000" b="1" dirty="0"/>
          </a:p>
          <a:p>
            <a:r>
              <a:rPr lang="fr-FR" sz="2000" b="1" dirty="0"/>
              <a:t>Interros Surprises 10 </a:t>
            </a:r>
            <a:r>
              <a:rPr lang="fr-FR" sz="2000" b="1" dirty="0" smtClean="0"/>
              <a:t>minutes</a:t>
            </a:r>
            <a:endParaRPr lang="fr-FR" sz="2000" b="1" dirty="0"/>
          </a:p>
          <a:p>
            <a:r>
              <a:rPr lang="fr-FR" sz="2000" b="1" dirty="0"/>
              <a:t>Participation, travail continu </a:t>
            </a:r>
            <a:r>
              <a:rPr lang="fr-FR" sz="2000" b="1" dirty="0" smtClean="0"/>
              <a:t>notés </a:t>
            </a:r>
            <a:r>
              <a:rPr lang="fr-FR" sz="2000" b="1" dirty="0"/>
              <a:t>sous forme de points </a:t>
            </a:r>
            <a:r>
              <a:rPr lang="fr-FR" sz="2000" b="1" dirty="0" smtClean="0"/>
              <a:t>bonus</a:t>
            </a:r>
            <a:endParaRPr lang="fr-FR" sz="2000" b="1" dirty="0"/>
          </a:p>
          <a:p>
            <a:r>
              <a:rPr lang="fr-FR" sz="2000" b="1" dirty="0"/>
              <a:t>TD de la semaine, divers documents et informations diverses  sur </a:t>
            </a:r>
            <a:r>
              <a:rPr lang="fr-FR" sz="2000" b="1" dirty="0" smtClean="0"/>
              <a:t>l’EPI</a:t>
            </a:r>
            <a:endParaRPr lang="fr-FR" sz="2000" b="1" dirty="0"/>
          </a:p>
          <a:p>
            <a:r>
              <a:rPr lang="fr-FR" sz="2000" b="1" dirty="0"/>
              <a:t>Fin cours </a:t>
            </a:r>
            <a:r>
              <a:rPr lang="fr-FR" sz="2000" b="1" dirty="0" smtClean="0"/>
              <a:t>avril</a:t>
            </a:r>
            <a:endParaRPr lang="fr-FR" sz="800" b="1" dirty="0"/>
          </a:p>
          <a:p>
            <a:r>
              <a:rPr lang="fr-FR" sz="2000" b="1" dirty="0"/>
              <a:t>Evaluation  </a:t>
            </a:r>
            <a:endParaRPr lang="fr-FR" sz="1800" b="1" dirty="0"/>
          </a:p>
          <a:p>
            <a:pPr lvl="1"/>
            <a:r>
              <a:rPr lang="fr-FR" sz="1800" dirty="0"/>
              <a:t>Contrôle continu (50 %)</a:t>
            </a:r>
          </a:p>
          <a:p>
            <a:pPr lvl="2"/>
            <a:r>
              <a:rPr lang="fr-FR" sz="1400" dirty="0"/>
              <a:t>Devoir M</a:t>
            </a:r>
            <a:r>
              <a:rPr lang="fr-FR" sz="1400" dirty="0" smtClean="0"/>
              <a:t>aison</a:t>
            </a:r>
          </a:p>
          <a:p>
            <a:pPr lvl="2"/>
            <a:r>
              <a:rPr lang="fr-FR" sz="1400" dirty="0" smtClean="0"/>
              <a:t>Projet</a:t>
            </a:r>
            <a:endParaRPr lang="fr-FR" sz="1400" dirty="0"/>
          </a:p>
          <a:p>
            <a:pPr lvl="2"/>
            <a:r>
              <a:rPr lang="fr-FR" sz="1400" dirty="0"/>
              <a:t>1</a:t>
            </a:r>
            <a:r>
              <a:rPr lang="fr-FR" sz="1400" dirty="0" smtClean="0"/>
              <a:t> </a:t>
            </a:r>
            <a:r>
              <a:rPr lang="fr-FR" sz="1400" dirty="0"/>
              <a:t>Devoirs </a:t>
            </a:r>
            <a:r>
              <a:rPr lang="fr-FR" sz="1400" dirty="0" smtClean="0"/>
              <a:t>Sur Table</a:t>
            </a:r>
            <a:endParaRPr lang="fr-FR" sz="1400" dirty="0"/>
          </a:p>
          <a:p>
            <a:pPr lvl="2"/>
            <a:r>
              <a:rPr lang="fr-FR" sz="1400" dirty="0"/>
              <a:t>Interrogations surprises</a:t>
            </a:r>
          </a:p>
          <a:p>
            <a:pPr lvl="2"/>
            <a:r>
              <a:rPr lang="fr-FR" sz="1400" dirty="0"/>
              <a:t>Bonus Participation </a:t>
            </a:r>
          </a:p>
          <a:p>
            <a:pPr lvl="1"/>
            <a:r>
              <a:rPr lang="fr-FR" sz="1800" dirty="0"/>
              <a:t>Examen partiel (50 %)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126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fr-FR" b="1" dirty="0" smtClean="0">
                <a:solidFill>
                  <a:srgbClr val="1F497D"/>
                </a:solidFill>
              </a:rPr>
              <a:t>Eléments </a:t>
            </a:r>
            <a:r>
              <a:rPr lang="fr-FR" b="1" i="1" dirty="0" smtClean="0">
                <a:solidFill>
                  <a:srgbClr val="1F497D"/>
                </a:solidFill>
              </a:rPr>
              <a:t>body</a:t>
            </a:r>
            <a:endParaRPr lang="fr-FR" b="1" i="1" dirty="0"/>
          </a:p>
        </p:txBody>
      </p:sp>
      <p:sp>
        <p:nvSpPr>
          <p:cNvPr id="7" name="Rectangle 6"/>
          <p:cNvSpPr/>
          <p:nvPr/>
        </p:nvSpPr>
        <p:spPr>
          <a:xfrm>
            <a:off x="251520" y="1844824"/>
            <a:ext cx="676875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&lt;</a:t>
            </a:r>
            <a:r>
              <a:rPr lang="fr-FR" b="1" dirty="0"/>
              <a:t>html&gt;</a:t>
            </a:r>
          </a:p>
          <a:p>
            <a:r>
              <a:rPr lang="fr-FR" dirty="0"/>
              <a:t> </a:t>
            </a:r>
            <a:r>
              <a:rPr lang="fr-FR" dirty="0" smtClean="0"/>
              <a:t> &lt;</a:t>
            </a:r>
            <a:r>
              <a:rPr lang="fr-FR" dirty="0" err="1"/>
              <a:t>head</a:t>
            </a:r>
            <a:r>
              <a:rPr lang="fr-FR" dirty="0" smtClean="0"/>
              <a:t>&gt; … &lt;</a:t>
            </a:r>
            <a:r>
              <a:rPr lang="fr-FR" dirty="0"/>
              <a:t>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 smtClean="0"/>
              <a:t> </a:t>
            </a:r>
            <a:r>
              <a:rPr lang="fr-FR" b="1" dirty="0" smtClean="0"/>
              <a:t> &lt;</a:t>
            </a:r>
            <a:r>
              <a:rPr lang="fr-FR" b="1" dirty="0"/>
              <a:t>body&gt;</a:t>
            </a:r>
          </a:p>
          <a:p>
            <a:r>
              <a:rPr lang="fr-FR" dirty="0" smtClean="0"/>
              <a:t> </a:t>
            </a:r>
            <a:r>
              <a:rPr lang="fr-FR" b="1" dirty="0" smtClean="0"/>
              <a:t>  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>
                <a:solidFill>
                  <a:srgbClr val="1F497D"/>
                </a:solidFill>
              </a:rPr>
              <a:t>h1&gt;</a:t>
            </a:r>
            <a:r>
              <a:rPr lang="fr-FR" dirty="0"/>
              <a:t>Exemple h1</a:t>
            </a:r>
            <a:r>
              <a:rPr lang="fr-FR" b="1" dirty="0">
                <a:solidFill>
                  <a:srgbClr val="1F497D"/>
                </a:solidFill>
              </a:rPr>
              <a:t>&lt;/h1&gt;</a:t>
            </a:r>
          </a:p>
          <a:p>
            <a:r>
              <a:rPr lang="fr-FR" dirty="0" smtClean="0"/>
              <a:t>    </a:t>
            </a:r>
            <a:r>
              <a:rPr lang="fr-FR" b="1" dirty="0">
                <a:solidFill>
                  <a:srgbClr val="1F497D"/>
                </a:solidFill>
              </a:rPr>
              <a:t>&lt;h2&gt;</a:t>
            </a:r>
            <a:r>
              <a:rPr lang="fr-FR" dirty="0"/>
              <a:t>Exemple h2</a:t>
            </a:r>
            <a:r>
              <a:rPr lang="fr-FR" b="1" dirty="0">
                <a:solidFill>
                  <a:srgbClr val="1F497D"/>
                </a:solidFill>
              </a:rPr>
              <a:t>&lt;/h2&gt;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smtClean="0">
                <a:solidFill>
                  <a:srgbClr val="1F497D"/>
                </a:solidFill>
              </a:rPr>
              <a:t> &lt;</a:t>
            </a:r>
            <a:r>
              <a:rPr lang="fr-FR" b="1" dirty="0">
                <a:solidFill>
                  <a:srgbClr val="1F497D"/>
                </a:solidFill>
              </a:rPr>
              <a:t>p&gt;</a:t>
            </a:r>
            <a:r>
              <a:rPr lang="fr-FR" dirty="0"/>
              <a:t>Ceci est un paragraphe avec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un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>
                <a:solidFill>
                  <a:srgbClr val="1F497D"/>
                </a:solidFill>
              </a:rPr>
              <a:t>i&gt;</a:t>
            </a:r>
            <a:r>
              <a:rPr lang="fr-FR" dirty="0"/>
              <a:t>terme technique</a:t>
            </a:r>
            <a:r>
              <a:rPr lang="fr-FR" b="1" dirty="0">
                <a:solidFill>
                  <a:srgbClr val="1F497D"/>
                </a:solidFill>
              </a:rPr>
              <a:t>&lt;/i&gt;</a:t>
            </a:r>
            <a:r>
              <a:rPr lang="fr-FR" dirty="0"/>
              <a:t> et un </a:t>
            </a:r>
            <a:endParaRPr lang="fr-FR" dirty="0" smtClean="0"/>
          </a:p>
          <a:p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br</a:t>
            </a:r>
            <a:r>
              <a:rPr lang="fr-FR" b="1" dirty="0">
                <a:solidFill>
                  <a:srgbClr val="1F497D"/>
                </a:solidFill>
              </a:rPr>
              <a:t>/&gt; &lt;b&gt;</a:t>
            </a:r>
            <a:r>
              <a:rPr lang="fr-FR" dirty="0"/>
              <a:t>mot-clé</a:t>
            </a:r>
            <a:r>
              <a:rPr lang="fr-FR" b="1" dirty="0">
                <a:solidFill>
                  <a:srgbClr val="1F497D"/>
                </a:solidFill>
              </a:rPr>
              <a:t>&lt;/b&gt;</a:t>
            </a:r>
            <a:r>
              <a:rPr lang="fr-FR" dirty="0"/>
              <a:t>. </a:t>
            </a:r>
            <a:r>
              <a:rPr lang="fr-FR" b="1" dirty="0">
                <a:solidFill>
                  <a:srgbClr val="1F497D"/>
                </a:solidFill>
              </a:rPr>
              <a:t>&lt;/p&gt;</a:t>
            </a:r>
          </a:p>
          <a:p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blockquote</a:t>
            </a:r>
            <a:r>
              <a:rPr lang="fr-FR" b="1" dirty="0">
                <a:solidFill>
                  <a:srgbClr val="1F497D"/>
                </a:solidFill>
              </a:rPr>
              <a:t> </a:t>
            </a:r>
            <a:r>
              <a:rPr lang="fr-FR" b="1" dirty="0" smtClean="0">
                <a:solidFill>
                  <a:srgbClr val="1F497D"/>
                </a:solidFill>
              </a:rPr>
              <a:t/>
            </a:r>
            <a:br>
              <a:rPr lang="fr-FR" b="1" dirty="0" smtClean="0">
                <a:solidFill>
                  <a:srgbClr val="1F497D"/>
                </a:solidFill>
              </a:rPr>
            </a:br>
            <a:r>
              <a:rPr lang="fr-FR" b="1" i="1" dirty="0" smtClean="0">
                <a:solidFill>
                  <a:srgbClr val="1F497D"/>
                </a:solidFill>
              </a:rPr>
              <a:t>cite</a:t>
            </a:r>
            <a:r>
              <a:rPr lang="fr-FR" b="1" i="1" dirty="0">
                <a:solidFill>
                  <a:srgbClr val="1F497D"/>
                </a:solidFill>
              </a:rPr>
              <a:t>=</a:t>
            </a:r>
            <a:r>
              <a:rPr lang="fr-FR" dirty="0">
                <a:solidFill>
                  <a:srgbClr val="1F497D"/>
                </a:solidFill>
              </a:rPr>
              <a:t>"</a:t>
            </a:r>
            <a:r>
              <a:rPr lang="fr-FR" b="1" i="1" dirty="0">
                <a:solidFill>
                  <a:srgbClr val="1F497D"/>
                </a:solidFill>
              </a:rPr>
              <a:t>http://</a:t>
            </a:r>
            <a:r>
              <a:rPr lang="fr-FR" b="1" i="1" dirty="0" err="1">
                <a:solidFill>
                  <a:srgbClr val="1F497D"/>
                </a:solidFill>
              </a:rPr>
              <a:t>fr.wikipedia.org</a:t>
            </a:r>
            <a:r>
              <a:rPr lang="fr-FR" b="1" i="1" dirty="0">
                <a:solidFill>
                  <a:srgbClr val="1F497D"/>
                </a:solidFill>
              </a:rPr>
              <a:t>/wiki</a:t>
            </a:r>
            <a:r>
              <a:rPr lang="fr-FR" b="1" i="1" dirty="0" smtClean="0">
                <a:solidFill>
                  <a:srgbClr val="1F497D"/>
                </a:solidFill>
              </a:rPr>
              <a:t>/</a:t>
            </a:r>
            <a:br>
              <a:rPr lang="fr-FR" b="1" i="1" dirty="0" smtClean="0">
                <a:solidFill>
                  <a:srgbClr val="1F497D"/>
                </a:solidFill>
              </a:rPr>
            </a:br>
            <a:r>
              <a:rPr lang="fr-FR" b="1" i="1" dirty="0" err="1" smtClean="0">
                <a:solidFill>
                  <a:srgbClr val="1F497D"/>
                </a:solidFill>
              </a:rPr>
              <a:t>Hypertext_markup_language</a:t>
            </a:r>
            <a:r>
              <a:rPr lang="fr-FR" dirty="0" smtClean="0">
                <a:solidFill>
                  <a:srgbClr val="1F497D"/>
                </a:solidFill>
              </a:rPr>
              <a:t>"</a:t>
            </a:r>
            <a:r>
              <a:rPr lang="fr-FR" b="1" dirty="0">
                <a:solidFill>
                  <a:srgbClr val="1F497D"/>
                </a:solidFill>
              </a:rPr>
              <a:t>&gt;</a:t>
            </a:r>
            <a:r>
              <a:rPr lang="fr-FR" dirty="0">
                <a:solidFill>
                  <a:srgbClr val="1F497D"/>
                </a:solidFill>
              </a:rPr>
              <a:t> </a:t>
            </a:r>
            <a:r>
              <a:rPr lang="fr-FR" dirty="0" smtClean="0">
                <a:solidFill>
                  <a:srgbClr val="1F497D"/>
                </a:solidFill>
              </a:rPr>
              <a:t/>
            </a:r>
            <a:br>
              <a:rPr lang="fr-FR" dirty="0" smtClean="0">
                <a:solidFill>
                  <a:srgbClr val="1F497D"/>
                </a:solidFill>
              </a:rPr>
            </a:br>
            <a:r>
              <a:rPr lang="fr-FR" dirty="0" smtClean="0"/>
              <a:t>HTML </a:t>
            </a:r>
            <a:r>
              <a:rPr lang="fr-FR" dirty="0"/>
              <a:t>n’est pas conçu pour spécifier l’apparence visuelle exacte des documents.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>
                <a:solidFill>
                  <a:srgbClr val="1F497D"/>
                </a:solidFill>
              </a:rPr>
              <a:t>/</a:t>
            </a:r>
            <a:r>
              <a:rPr lang="fr-FR" b="1" dirty="0" err="1">
                <a:solidFill>
                  <a:srgbClr val="1F497D"/>
                </a:solidFill>
              </a:rPr>
              <a:t>blockquote</a:t>
            </a:r>
            <a:r>
              <a:rPr lang="fr-FR" b="1" dirty="0">
                <a:solidFill>
                  <a:srgbClr val="1F497D"/>
                </a:solidFill>
              </a:rPr>
              <a:t>&gt;</a:t>
            </a:r>
          </a:p>
          <a:p>
            <a:r>
              <a:rPr lang="fr-FR" dirty="0"/>
              <a:t> </a:t>
            </a:r>
            <a:r>
              <a:rPr lang="fr-FR" b="1" dirty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hr</a:t>
            </a:r>
            <a:r>
              <a:rPr lang="fr-FR" b="1" dirty="0">
                <a:solidFill>
                  <a:srgbClr val="1F497D"/>
                </a:solidFill>
              </a:rPr>
              <a:t>/&gt;</a:t>
            </a:r>
          </a:p>
          <a:p>
            <a:r>
              <a:rPr lang="fr-FR" dirty="0"/>
              <a:t> </a:t>
            </a:r>
            <a:r>
              <a:rPr lang="fr-FR" b="1" dirty="0">
                <a:solidFill>
                  <a:srgbClr val="1F497D"/>
                </a:solidFill>
              </a:rPr>
              <a:t> &lt;p&gt;</a:t>
            </a:r>
            <a:r>
              <a:rPr lang="fr-FR" dirty="0"/>
              <a:t> L'informatique peut vous aider ! </a:t>
            </a:r>
            <a:r>
              <a:rPr lang="fr-FR" b="1" dirty="0">
                <a:solidFill>
                  <a:srgbClr val="1F497D"/>
                </a:solidFill>
              </a:rPr>
              <a:t>&lt;/p&gt;</a:t>
            </a:r>
          </a:p>
          <a:p>
            <a:r>
              <a:rPr lang="fr-FR" b="1" dirty="0"/>
              <a:t>&lt;/body&gt;</a:t>
            </a:r>
          </a:p>
          <a:p>
            <a:r>
              <a:rPr lang="fr-FR" b="1" dirty="0"/>
              <a:t>&lt;/html&gt;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100" y="764704"/>
            <a:ext cx="5295900" cy="414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/>
          <p:cNvSpPr txBox="1"/>
          <p:nvPr/>
        </p:nvSpPr>
        <p:spPr>
          <a:xfrm>
            <a:off x="7020272" y="1772816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6012160" y="2003649"/>
            <a:ext cx="1008112" cy="20121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516216" y="2276872"/>
            <a:ext cx="505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h2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/>
          <p:cNvCxnSpPr>
            <a:stCxn id="12" idx="1"/>
          </p:cNvCxnSpPr>
          <p:nvPr/>
        </p:nvCxnSpPr>
        <p:spPr>
          <a:xfrm flipH="1">
            <a:off x="5508104" y="2507705"/>
            <a:ext cx="1008112" cy="27322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084168" y="2780928"/>
            <a:ext cx="34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Connecteur droit avec flèche 14"/>
          <p:cNvCxnSpPr>
            <a:stCxn id="14" idx="1"/>
          </p:cNvCxnSpPr>
          <p:nvPr/>
        </p:nvCxnSpPr>
        <p:spPr>
          <a:xfrm flipH="1">
            <a:off x="5508104" y="3011761"/>
            <a:ext cx="576064" cy="27322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308304" y="2463279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Connecteur droit avec flèche 21"/>
          <p:cNvCxnSpPr>
            <a:stCxn id="21" idx="2"/>
          </p:cNvCxnSpPr>
          <p:nvPr/>
        </p:nvCxnSpPr>
        <p:spPr>
          <a:xfrm flipH="1">
            <a:off x="7236296" y="2924944"/>
            <a:ext cx="202137" cy="36004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388424" y="2492896"/>
            <a:ext cx="45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2">
                    <a:lumMod val="50000"/>
                  </a:schemeClr>
                </a:solidFill>
              </a:rPr>
              <a:t>br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8" name="Connecteur droit avec flèche 27"/>
          <p:cNvCxnSpPr>
            <a:stCxn id="27" idx="2"/>
          </p:cNvCxnSpPr>
          <p:nvPr/>
        </p:nvCxnSpPr>
        <p:spPr>
          <a:xfrm flipH="1">
            <a:off x="8604448" y="2954561"/>
            <a:ext cx="13591" cy="40243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220072" y="3501008"/>
            <a:ext cx="34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" name="Connecteur droit avec flèche 31"/>
          <p:cNvCxnSpPr>
            <a:stCxn id="31" idx="1"/>
          </p:cNvCxnSpPr>
          <p:nvPr/>
        </p:nvCxnSpPr>
        <p:spPr>
          <a:xfrm flipH="1" flipV="1">
            <a:off x="4644008" y="3645024"/>
            <a:ext cx="576064" cy="8681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7519186" y="5517232"/>
            <a:ext cx="16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2">
                    <a:lumMod val="50000"/>
                  </a:schemeClr>
                </a:solidFill>
              </a:rPr>
              <a:t>blockquote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6" name="Connecteur droit avec flèche 35"/>
          <p:cNvCxnSpPr>
            <a:stCxn id="35" idx="0"/>
          </p:cNvCxnSpPr>
          <p:nvPr/>
        </p:nvCxnSpPr>
        <p:spPr>
          <a:xfrm flipH="1" flipV="1">
            <a:off x="8316416" y="4149080"/>
            <a:ext cx="15177" cy="13681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7524328" y="5013176"/>
            <a:ext cx="45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2">
                    <a:lumMod val="50000"/>
                  </a:schemeClr>
                </a:solidFill>
              </a:rPr>
              <a:t>hr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Connecteur droit avec flèche 42"/>
          <p:cNvCxnSpPr>
            <a:stCxn id="42" idx="0"/>
          </p:cNvCxnSpPr>
          <p:nvPr/>
        </p:nvCxnSpPr>
        <p:spPr>
          <a:xfrm flipH="1" flipV="1">
            <a:off x="7740352" y="4437112"/>
            <a:ext cx="13591" cy="57606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1683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463884" cy="4951452"/>
          </a:xfrm>
        </p:spPr>
        <p:txBody>
          <a:bodyPr/>
          <a:lstStyle/>
          <a:p>
            <a:r>
              <a:rPr lang="fr-FR" b="1" dirty="0" smtClean="0"/>
              <a:t>HTML</a:t>
            </a:r>
          </a:p>
          <a:p>
            <a:pPr lvl="1"/>
            <a:r>
              <a:rPr lang="fr-FR" dirty="0" smtClean="0"/>
              <a:t>Langage de balises, permettant la structuration des pages Web</a:t>
            </a:r>
          </a:p>
          <a:p>
            <a:pPr lvl="1"/>
            <a:r>
              <a:rPr lang="fr-FR" dirty="0" smtClean="0"/>
              <a:t>Organisation en balises </a:t>
            </a:r>
          </a:p>
          <a:p>
            <a:pPr marL="914400" lvl="2" indent="0">
              <a:buNone/>
            </a:pPr>
            <a:r>
              <a:rPr lang="fr-FR" b="1" dirty="0" smtClean="0"/>
              <a:t>&lt;balise </a:t>
            </a:r>
            <a:r>
              <a:rPr lang="fr-FR" b="1" dirty="0" err="1" smtClean="0"/>
              <a:t>attr</a:t>
            </a:r>
            <a:r>
              <a:rPr lang="fr-FR" b="1" dirty="0" smtClean="0"/>
              <a:t>="valeur"&gt; …  &lt;/balise&gt;</a:t>
            </a:r>
          </a:p>
          <a:p>
            <a:pPr lvl="1"/>
            <a:r>
              <a:rPr lang="fr-FR" dirty="0" smtClean="0"/>
              <a:t>Organisation du document </a:t>
            </a:r>
          </a:p>
          <a:p>
            <a:pPr lvl="2"/>
            <a:r>
              <a:rPr lang="fr-FR" dirty="0" smtClean="0"/>
              <a:t>Entête : </a:t>
            </a:r>
            <a:r>
              <a:rPr lang="fr-FR" b="1" dirty="0" err="1" smtClean="0"/>
              <a:t>head</a:t>
            </a:r>
            <a:endParaRPr lang="fr-FR" b="1" dirty="0" smtClean="0"/>
          </a:p>
          <a:p>
            <a:pPr lvl="2"/>
            <a:r>
              <a:rPr lang="fr-FR" dirty="0" smtClean="0"/>
              <a:t>Corps du document : </a:t>
            </a:r>
            <a:r>
              <a:rPr lang="fr-FR" b="1" dirty="0" smtClean="0"/>
              <a:t>body </a:t>
            </a:r>
          </a:p>
          <a:p>
            <a:pPr lvl="1"/>
            <a:r>
              <a:rPr lang="fr-FR" dirty="0" smtClean="0"/>
              <a:t>Différents types de balises possibles</a:t>
            </a:r>
          </a:p>
          <a:p>
            <a:pPr lvl="2"/>
            <a:r>
              <a:rPr lang="fr-FR" dirty="0" smtClean="0"/>
              <a:t>Listes</a:t>
            </a:r>
            <a:r>
              <a:rPr lang="fr-FR" dirty="0"/>
              <a:t>, t</a:t>
            </a:r>
            <a:r>
              <a:rPr lang="fr-FR" dirty="0" smtClean="0"/>
              <a:t>ableaux, images, liens…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253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HTML : listes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18864" y="1124744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Plusieurs types de listes sont possibles</a:t>
            </a:r>
          </a:p>
          <a:p>
            <a:pPr lvl="1"/>
            <a:r>
              <a:rPr lang="fr-FR" sz="2400" dirty="0" smtClean="0"/>
              <a:t>Listes numérotés : </a:t>
            </a:r>
            <a:r>
              <a:rPr lang="fr-FR" sz="2400" b="1" dirty="0" smtClean="0"/>
              <a:t>&lt;</a:t>
            </a:r>
            <a:r>
              <a:rPr lang="fr-FR" sz="2400" b="1" dirty="0" err="1" smtClean="0">
                <a:solidFill>
                  <a:srgbClr val="1F497D"/>
                </a:solidFill>
              </a:rPr>
              <a:t>ol</a:t>
            </a:r>
            <a:r>
              <a:rPr lang="fr-FR" sz="2400" b="1" dirty="0" smtClean="0"/>
              <a:t>&gt; … &lt;/</a:t>
            </a:r>
            <a:r>
              <a:rPr lang="fr-FR" sz="2400" b="1" dirty="0" err="1" smtClean="0">
                <a:solidFill>
                  <a:srgbClr val="1F497D"/>
                </a:solidFill>
              </a:rPr>
              <a:t>ol</a:t>
            </a:r>
            <a:r>
              <a:rPr lang="fr-FR" sz="2400" b="1" dirty="0" smtClean="0"/>
              <a:t>&gt;</a:t>
            </a:r>
          </a:p>
          <a:p>
            <a:pPr lvl="1"/>
            <a:r>
              <a:rPr lang="fr-FR" sz="2400" dirty="0" smtClean="0"/>
              <a:t>Listes non-numérotés : </a:t>
            </a:r>
            <a:r>
              <a:rPr lang="fr-FR" sz="2400" b="1" dirty="0" smtClean="0"/>
              <a:t>&lt;</a:t>
            </a:r>
            <a:r>
              <a:rPr lang="fr-FR" sz="2400" b="1" dirty="0" err="1" smtClean="0">
                <a:solidFill>
                  <a:srgbClr val="1F497D"/>
                </a:solidFill>
              </a:rPr>
              <a:t>ul</a:t>
            </a:r>
            <a:r>
              <a:rPr lang="fr-FR" sz="2400" b="1" dirty="0" smtClean="0"/>
              <a:t>&gt; … &lt;/</a:t>
            </a:r>
            <a:r>
              <a:rPr lang="fr-FR" sz="2400" b="1" dirty="0" err="1" smtClean="0">
                <a:solidFill>
                  <a:srgbClr val="1F497D"/>
                </a:solidFill>
              </a:rPr>
              <a:t>ul</a:t>
            </a:r>
            <a:r>
              <a:rPr lang="fr-FR" sz="2400" b="1" dirty="0" smtClean="0"/>
              <a:t>&gt;</a:t>
            </a:r>
          </a:p>
          <a:p>
            <a:pPr lvl="1"/>
            <a:r>
              <a:rPr lang="fr-FR" sz="2400" dirty="0" smtClean="0"/>
              <a:t>Peu importe la liste, un seul moyen d’indiquer les éléments : </a:t>
            </a:r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li</a:t>
            </a:r>
            <a:r>
              <a:rPr lang="fr-FR" sz="2400" b="1" dirty="0" smtClean="0"/>
              <a:t>&gt; … &lt;/</a:t>
            </a:r>
            <a:r>
              <a:rPr lang="fr-FR" sz="2400" b="1" dirty="0" smtClean="0">
                <a:solidFill>
                  <a:srgbClr val="1F497D"/>
                </a:solidFill>
              </a:rPr>
              <a:t>li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95536" y="3429000"/>
            <a:ext cx="3096344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b="1" dirty="0" smtClean="0"/>
              <a:t>&lt;</a:t>
            </a:r>
            <a:r>
              <a:rPr lang="fr-FR" sz="2000" b="1" dirty="0" err="1" smtClean="0"/>
              <a:t>ol</a:t>
            </a:r>
            <a:r>
              <a:rPr lang="fr-FR" sz="2000" b="1" dirty="0" smtClean="0"/>
              <a:t>&gt;</a:t>
            </a:r>
            <a:endParaRPr lang="fr-FR" sz="2000" b="1" dirty="0"/>
          </a:p>
          <a:p>
            <a:r>
              <a:rPr lang="fr-FR" sz="2000" dirty="0"/>
              <a:t> </a:t>
            </a:r>
            <a:r>
              <a:rPr lang="fr-FR" sz="2000" b="1" dirty="0"/>
              <a:t> &lt;li&gt; </a:t>
            </a:r>
            <a:r>
              <a:rPr lang="fr-FR" sz="2000" dirty="0"/>
              <a:t>Item 1 </a:t>
            </a:r>
            <a:r>
              <a:rPr lang="fr-FR" sz="2000" b="1" dirty="0"/>
              <a:t>&lt;/li&gt;</a:t>
            </a:r>
          </a:p>
          <a:p>
            <a:r>
              <a:rPr lang="fr-FR" sz="2000" dirty="0"/>
              <a:t> </a:t>
            </a:r>
            <a:r>
              <a:rPr lang="fr-FR" sz="2000" b="1" dirty="0"/>
              <a:t> &lt;li&gt; </a:t>
            </a:r>
            <a:r>
              <a:rPr lang="fr-FR" sz="2000" dirty="0"/>
              <a:t>Item 2 </a:t>
            </a:r>
            <a:r>
              <a:rPr lang="fr-FR" sz="2000" b="1" dirty="0"/>
              <a:t>&lt;/li&gt;</a:t>
            </a:r>
          </a:p>
          <a:p>
            <a:r>
              <a:rPr lang="fr-FR" sz="2000" b="1" dirty="0"/>
              <a:t>&lt;/</a:t>
            </a:r>
            <a:r>
              <a:rPr lang="fr-FR" sz="2000" b="1" dirty="0" err="1"/>
              <a:t>ol</a:t>
            </a:r>
            <a:r>
              <a:rPr lang="fr-FR" sz="2000" b="1" dirty="0"/>
              <a:t>&gt;</a:t>
            </a:r>
          </a:p>
          <a:p>
            <a:endParaRPr lang="fr-FR" sz="2000" dirty="0" smtClean="0"/>
          </a:p>
          <a:p>
            <a:r>
              <a:rPr lang="fr-FR" sz="2000" b="1" dirty="0" smtClean="0"/>
              <a:t>&lt;</a:t>
            </a:r>
            <a:r>
              <a:rPr lang="fr-FR" sz="2000" b="1" dirty="0" err="1"/>
              <a:t>ul</a:t>
            </a:r>
            <a:r>
              <a:rPr lang="fr-FR" sz="2000" b="1" dirty="0"/>
              <a:t>&gt;</a:t>
            </a:r>
          </a:p>
          <a:p>
            <a:r>
              <a:rPr lang="fr-FR" sz="2000" dirty="0"/>
              <a:t>   </a:t>
            </a:r>
            <a:r>
              <a:rPr lang="fr-FR" sz="2000" b="1" dirty="0"/>
              <a:t>&lt;li&gt; </a:t>
            </a:r>
            <a:r>
              <a:rPr lang="fr-FR" sz="2000" dirty="0"/>
              <a:t>Premier item </a:t>
            </a:r>
            <a:r>
              <a:rPr lang="fr-FR" sz="2000" b="1" dirty="0"/>
              <a:t>&lt;/li&gt;</a:t>
            </a:r>
          </a:p>
          <a:p>
            <a:r>
              <a:rPr lang="fr-FR" sz="2000" dirty="0"/>
              <a:t> </a:t>
            </a:r>
            <a:r>
              <a:rPr lang="fr-FR" sz="2000" b="1" dirty="0"/>
              <a:t>  &lt;li&gt; </a:t>
            </a:r>
            <a:r>
              <a:rPr lang="fr-FR" sz="2000" dirty="0"/>
              <a:t>Second item </a:t>
            </a:r>
            <a:r>
              <a:rPr lang="fr-FR" sz="2000" b="1" dirty="0"/>
              <a:t>&lt;/li&gt;</a:t>
            </a:r>
          </a:p>
          <a:p>
            <a:r>
              <a:rPr lang="fr-FR" sz="2000" b="1" dirty="0"/>
              <a:t>&lt;/</a:t>
            </a:r>
            <a:r>
              <a:rPr lang="fr-FR" sz="2000" b="1" dirty="0" err="1"/>
              <a:t>ul</a:t>
            </a:r>
            <a:r>
              <a:rPr lang="fr-FR" sz="2000" b="1" dirty="0"/>
              <a:t>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993969"/>
            <a:ext cx="2664296" cy="353137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0" name="Connecteur en arc 9"/>
          <p:cNvCxnSpPr/>
          <p:nvPr/>
        </p:nvCxnSpPr>
        <p:spPr>
          <a:xfrm>
            <a:off x="2339752" y="4077072"/>
            <a:ext cx="4104456" cy="72008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rc 11"/>
          <p:cNvCxnSpPr/>
          <p:nvPr/>
        </p:nvCxnSpPr>
        <p:spPr>
          <a:xfrm>
            <a:off x="3059832" y="5661248"/>
            <a:ext cx="3384376" cy="504056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943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HTML :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fr-FR" dirty="0" smtClean="0"/>
              <a:t>Pour créer un tableau en HTML, on va combiner plusieurs balises :</a:t>
            </a:r>
          </a:p>
          <a:p>
            <a:pPr lvl="1"/>
            <a:r>
              <a:rPr lang="fr-FR" b="1" dirty="0"/>
              <a:t>t</a:t>
            </a:r>
            <a:r>
              <a:rPr lang="fr-FR" b="1" dirty="0" smtClean="0"/>
              <a:t>able, tr, td</a:t>
            </a:r>
            <a:r>
              <a:rPr lang="fr-FR" dirty="0" smtClean="0"/>
              <a:t>, </a:t>
            </a:r>
            <a:r>
              <a:rPr lang="fr-FR" dirty="0" err="1" smtClean="0"/>
              <a:t>caption</a:t>
            </a:r>
            <a:r>
              <a:rPr lang="fr-FR" dirty="0" smtClean="0"/>
              <a:t>, th, </a:t>
            </a:r>
            <a:r>
              <a:rPr lang="fr-FR" dirty="0" err="1" smtClean="0"/>
              <a:t>thead</a:t>
            </a:r>
            <a:r>
              <a:rPr lang="fr-FR" dirty="0" smtClean="0"/>
              <a:t>, </a:t>
            </a:r>
            <a:r>
              <a:rPr lang="fr-FR" dirty="0" err="1" smtClean="0"/>
              <a:t>tbody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1520" y="3212976"/>
            <a:ext cx="3168352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200" b="1" dirty="0" smtClean="0"/>
              <a:t>&lt;table </a:t>
            </a:r>
            <a:r>
              <a:rPr lang="fr-FR" sz="2200" b="1" i="1" dirty="0" smtClean="0"/>
              <a:t>border="1"</a:t>
            </a:r>
            <a:r>
              <a:rPr lang="fr-FR" sz="2200" b="1" dirty="0" smtClean="0"/>
              <a:t>&gt; </a:t>
            </a:r>
          </a:p>
          <a:p>
            <a:r>
              <a:rPr lang="fr-FR" sz="2200" b="1" dirty="0"/>
              <a:t> </a:t>
            </a:r>
            <a:r>
              <a:rPr lang="fr-FR" sz="2200" b="1" dirty="0" smtClean="0"/>
              <a:t> &lt;tr&gt;</a:t>
            </a:r>
            <a:endParaRPr lang="fr-FR" sz="2200" b="1" dirty="0"/>
          </a:p>
          <a:p>
            <a:r>
              <a:rPr lang="fr-FR" sz="2200" dirty="0"/>
              <a:t>   </a:t>
            </a:r>
            <a:r>
              <a:rPr lang="fr-FR" sz="2200" b="1" dirty="0"/>
              <a:t> </a:t>
            </a:r>
            <a:r>
              <a:rPr lang="fr-FR" sz="2200" b="1" dirty="0" smtClean="0"/>
              <a:t>&lt;td&gt;</a:t>
            </a:r>
            <a:r>
              <a:rPr lang="fr-FR" sz="2200" dirty="0"/>
              <a:t>HTML 2</a:t>
            </a:r>
            <a:r>
              <a:rPr lang="fr-FR" sz="2200" b="1" dirty="0"/>
              <a:t>&lt;</a:t>
            </a:r>
            <a:r>
              <a:rPr lang="fr-FR" sz="2200" b="1" dirty="0" smtClean="0"/>
              <a:t>/td&gt;</a:t>
            </a:r>
            <a:endParaRPr lang="fr-FR" sz="2200" b="1" dirty="0"/>
          </a:p>
          <a:p>
            <a:r>
              <a:rPr lang="fr-FR" sz="2200" dirty="0"/>
              <a:t>    </a:t>
            </a:r>
            <a:r>
              <a:rPr lang="fr-FR" sz="2200" b="1" dirty="0"/>
              <a:t>&lt;td&gt;</a:t>
            </a:r>
            <a:r>
              <a:rPr lang="fr-FR" sz="2200" dirty="0"/>
              <a:t>1995</a:t>
            </a:r>
            <a:r>
              <a:rPr lang="fr-FR" sz="2200" b="1" dirty="0"/>
              <a:t>&lt;/td&gt;</a:t>
            </a:r>
          </a:p>
          <a:p>
            <a:r>
              <a:rPr lang="fr-FR" sz="2200" b="1" dirty="0"/>
              <a:t>  &lt;/tr&gt;  </a:t>
            </a:r>
          </a:p>
          <a:p>
            <a:r>
              <a:rPr lang="fr-FR" sz="2200" b="1" dirty="0"/>
              <a:t>  &lt;tr&gt;</a:t>
            </a:r>
          </a:p>
          <a:p>
            <a:r>
              <a:rPr lang="fr-FR" sz="2200" dirty="0"/>
              <a:t>    &lt;td&gt;HTML 4&lt;/td&gt;</a:t>
            </a:r>
          </a:p>
          <a:p>
            <a:r>
              <a:rPr lang="fr-FR" sz="2200" dirty="0"/>
              <a:t>    &lt;td&gt;1999&lt;/td&gt;</a:t>
            </a:r>
          </a:p>
          <a:p>
            <a:r>
              <a:rPr lang="fr-FR" sz="2200" b="1" dirty="0"/>
              <a:t>  &lt;/tr</a:t>
            </a:r>
            <a:r>
              <a:rPr lang="fr-FR" sz="2200" b="1" dirty="0" smtClean="0"/>
              <a:t>&gt;</a:t>
            </a:r>
          </a:p>
          <a:p>
            <a:r>
              <a:rPr lang="fr-FR" sz="2200" b="1" dirty="0" smtClean="0"/>
              <a:t>&lt;/table&gt;</a:t>
            </a:r>
            <a:endParaRPr lang="fr-FR" sz="2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75" y="4344144"/>
            <a:ext cx="2593009" cy="13891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308304" y="3140968"/>
            <a:ext cx="1215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Tableau </a:t>
            </a:r>
          </a:p>
          <a:p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table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363367" y="4416152"/>
            <a:ext cx="2664296" cy="576064"/>
          </a:xfrm>
          <a:prstGeom prst="rect">
            <a:avLst/>
          </a:prstGeom>
          <a:noFill/>
          <a:ln w="57150" cmpd="sng">
            <a:solidFill>
              <a:srgbClr val="10253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139952" y="3645024"/>
            <a:ext cx="856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Ligne</a:t>
            </a:r>
          </a:p>
          <a:p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tr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cxnSp>
        <p:nvCxnSpPr>
          <p:cNvPr id="12" name="Connecteur en angle 11"/>
          <p:cNvCxnSpPr>
            <a:stCxn id="8" idx="1"/>
            <a:endCxn id="7" idx="0"/>
          </p:cNvCxnSpPr>
          <p:nvPr/>
        </p:nvCxnSpPr>
        <p:spPr>
          <a:xfrm rot="10800000" flipV="1">
            <a:off x="6731880" y="3556466"/>
            <a:ext cx="576424" cy="787677"/>
          </a:xfrm>
          <a:prstGeom prst="bentConnector2">
            <a:avLst/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10" idx="2"/>
            <a:endCxn id="9" idx="1"/>
          </p:cNvCxnSpPr>
          <p:nvPr/>
        </p:nvCxnSpPr>
        <p:spPr>
          <a:xfrm rot="16200000" flipH="1">
            <a:off x="4851684" y="4192500"/>
            <a:ext cx="228163" cy="795203"/>
          </a:xfrm>
          <a:prstGeom prst="bentConnector2">
            <a:avLst/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08104" y="5085184"/>
            <a:ext cx="1512168" cy="50405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211960" y="5478323"/>
            <a:ext cx="1049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Cellule </a:t>
            </a:r>
          </a:p>
          <a:p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td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cxnSp>
        <p:nvCxnSpPr>
          <p:cNvPr id="18" name="Connecteur en angle 17"/>
          <p:cNvCxnSpPr>
            <a:stCxn id="16" idx="3"/>
            <a:endCxn id="15" idx="2"/>
          </p:cNvCxnSpPr>
          <p:nvPr/>
        </p:nvCxnSpPr>
        <p:spPr>
          <a:xfrm flipV="1">
            <a:off x="5261346" y="5589240"/>
            <a:ext cx="1002842" cy="30458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63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 smtClean="0"/>
              <a:t>HTML : tableaux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79512" y="1052736"/>
            <a:ext cx="4896544" cy="5324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b="1" dirty="0" smtClean="0"/>
              <a:t>&lt;table </a:t>
            </a:r>
            <a:r>
              <a:rPr lang="fr-FR" sz="2000" b="1" dirty="0"/>
              <a:t>border="1"&gt;</a:t>
            </a:r>
          </a:p>
          <a:p>
            <a:r>
              <a:rPr lang="fr-FR" sz="2000" b="1" dirty="0"/>
              <a:t>&lt;</a:t>
            </a:r>
            <a:r>
              <a:rPr lang="fr-FR" sz="2000" b="1" dirty="0" err="1">
                <a:solidFill>
                  <a:srgbClr val="1F497D"/>
                </a:solidFill>
              </a:rPr>
              <a:t>caption</a:t>
            </a:r>
            <a:r>
              <a:rPr lang="fr-FR" sz="2000" b="1" dirty="0"/>
              <a:t>&gt;</a:t>
            </a:r>
            <a:r>
              <a:rPr lang="fr-FR" sz="2000" dirty="0"/>
              <a:t>Historique du HTML </a:t>
            </a:r>
            <a:r>
              <a:rPr lang="fr-FR" sz="2000" b="1" dirty="0"/>
              <a:t>&lt;/</a:t>
            </a:r>
            <a:r>
              <a:rPr lang="fr-FR" sz="2000" b="1" dirty="0" err="1"/>
              <a:t>caption</a:t>
            </a:r>
            <a:r>
              <a:rPr lang="fr-FR" sz="2000" b="1" dirty="0"/>
              <a:t>&gt;</a:t>
            </a:r>
          </a:p>
          <a:p>
            <a:r>
              <a:rPr lang="fr-FR" sz="2000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 smtClean="0">
                <a:solidFill>
                  <a:srgbClr val="1F497D"/>
                </a:solidFill>
              </a:rPr>
              <a:t>&lt;</a:t>
            </a:r>
            <a:r>
              <a:rPr lang="fr-FR" sz="2000" b="1" dirty="0" err="1" smtClean="0">
                <a:solidFill>
                  <a:srgbClr val="1F497D"/>
                </a:solidFill>
              </a:rPr>
              <a:t>thead</a:t>
            </a:r>
            <a:r>
              <a:rPr lang="fr-FR" sz="2000" b="1" dirty="0" smtClean="0">
                <a:solidFill>
                  <a:srgbClr val="1F497D"/>
                </a:solidFill>
              </a:rPr>
              <a:t>&gt;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sz="2000" dirty="0"/>
              <a:t> </a:t>
            </a:r>
            <a:r>
              <a:rPr lang="fr-FR" sz="2000" b="1" dirty="0"/>
              <a:t> &lt;tr&gt;</a:t>
            </a:r>
          </a:p>
          <a:p>
            <a:r>
              <a:rPr lang="fr-FR" sz="2000" b="1" dirty="0" smtClean="0"/>
              <a:t>     &lt;th&gt; </a:t>
            </a:r>
            <a:r>
              <a:rPr lang="fr-FR" sz="2000" dirty="0" smtClean="0"/>
              <a:t>Version</a:t>
            </a:r>
            <a:r>
              <a:rPr lang="fr-FR" sz="2000" b="1" dirty="0"/>
              <a:t>&lt;/th&gt;</a:t>
            </a:r>
          </a:p>
          <a:p>
            <a:r>
              <a:rPr lang="fr-FR" sz="2000" b="1" dirty="0" smtClean="0">
                <a:solidFill>
                  <a:srgbClr val="1F497D"/>
                </a:solidFill>
              </a:rPr>
              <a:t>     &lt;th&gt;</a:t>
            </a:r>
            <a:r>
              <a:rPr lang="fr-FR" sz="2000" dirty="0" smtClean="0"/>
              <a:t>Année </a:t>
            </a:r>
            <a:r>
              <a:rPr lang="fr-FR" sz="2000" b="1" dirty="0">
                <a:solidFill>
                  <a:srgbClr val="1F497D"/>
                </a:solidFill>
              </a:rPr>
              <a:t>&lt;/th&gt;</a:t>
            </a:r>
          </a:p>
          <a:p>
            <a:r>
              <a:rPr lang="fr-FR" sz="2000" dirty="0" smtClean="0"/>
              <a:t> </a:t>
            </a:r>
            <a:r>
              <a:rPr lang="fr-FR" sz="2000" dirty="0"/>
              <a:t>&lt;/tr&gt;</a:t>
            </a:r>
          </a:p>
          <a:p>
            <a:r>
              <a:rPr lang="fr-FR" sz="2000" b="1" dirty="0"/>
              <a:t>  &lt;/</a:t>
            </a:r>
            <a:r>
              <a:rPr lang="fr-FR" sz="2000" b="1" dirty="0" err="1"/>
              <a:t>thead</a:t>
            </a:r>
            <a:r>
              <a:rPr lang="fr-FR" sz="2000" b="1" dirty="0"/>
              <a:t>&gt; </a:t>
            </a:r>
          </a:p>
          <a:p>
            <a:r>
              <a:rPr lang="fr-FR" sz="2000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 smtClean="0">
                <a:solidFill>
                  <a:srgbClr val="1F497D"/>
                </a:solidFill>
              </a:rPr>
              <a:t>&lt;</a:t>
            </a:r>
            <a:r>
              <a:rPr lang="fr-FR" sz="2000" b="1" dirty="0" err="1" smtClean="0">
                <a:solidFill>
                  <a:srgbClr val="1F497D"/>
                </a:solidFill>
              </a:rPr>
              <a:t>tbody</a:t>
            </a:r>
            <a:r>
              <a:rPr lang="fr-FR" sz="2000" b="1" dirty="0" smtClean="0">
                <a:solidFill>
                  <a:srgbClr val="1F497D"/>
                </a:solidFill>
              </a:rPr>
              <a:t>&gt; 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sz="2000" dirty="0"/>
              <a:t>  &lt;tr&gt;</a:t>
            </a:r>
          </a:p>
          <a:p>
            <a:r>
              <a:rPr lang="fr-FR" sz="2000" dirty="0"/>
              <a:t>    &lt;td&gt;HTML 2&lt;/td</a:t>
            </a:r>
            <a:r>
              <a:rPr lang="fr-FR" sz="2000" dirty="0" smtClean="0"/>
              <a:t>&gt; &lt;</a:t>
            </a:r>
            <a:r>
              <a:rPr lang="fr-FR" sz="2000" dirty="0"/>
              <a:t>td&gt;1995&lt;/td&gt;</a:t>
            </a:r>
          </a:p>
          <a:p>
            <a:r>
              <a:rPr lang="fr-FR" sz="2000" dirty="0"/>
              <a:t>  &lt;/tr&gt;  </a:t>
            </a:r>
          </a:p>
          <a:p>
            <a:r>
              <a:rPr lang="fr-FR" sz="2000" dirty="0"/>
              <a:t>  &lt;tr&gt;</a:t>
            </a:r>
          </a:p>
          <a:p>
            <a:r>
              <a:rPr lang="fr-FR" sz="2000" dirty="0"/>
              <a:t>    &lt;td&gt;HTML 4&lt;/td</a:t>
            </a:r>
            <a:r>
              <a:rPr lang="fr-FR" sz="2000" dirty="0" smtClean="0"/>
              <a:t>&gt; &lt;</a:t>
            </a:r>
            <a:r>
              <a:rPr lang="fr-FR" sz="2000" dirty="0"/>
              <a:t>td&gt;1999&lt;/td&gt;</a:t>
            </a:r>
          </a:p>
          <a:p>
            <a:r>
              <a:rPr lang="fr-FR" sz="2000" dirty="0"/>
              <a:t>  &lt;/tr&gt;</a:t>
            </a:r>
          </a:p>
          <a:p>
            <a:r>
              <a:rPr lang="fr-FR" sz="2000" b="1" dirty="0"/>
              <a:t>&lt;/</a:t>
            </a:r>
            <a:r>
              <a:rPr lang="fr-FR" sz="2000" b="1" dirty="0" err="1"/>
              <a:t>tbody</a:t>
            </a:r>
            <a:r>
              <a:rPr lang="fr-FR" sz="2000" b="1" dirty="0"/>
              <a:t>&gt;  </a:t>
            </a:r>
          </a:p>
          <a:p>
            <a:r>
              <a:rPr lang="fr-FR" sz="2000" b="1" dirty="0"/>
              <a:t>&lt;/table&gt;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5856" y="1772816"/>
            <a:ext cx="343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/>
              <a:t>thead</a:t>
            </a:r>
            <a:r>
              <a:rPr lang="fr-FR" sz="2400" b="1" dirty="0" smtClean="0"/>
              <a:t> : Entête du tableau</a:t>
            </a:r>
            <a:endParaRPr lang="fr-FR" sz="2400" b="1" dirty="0"/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1475656" y="1916832"/>
            <a:ext cx="1800200" cy="86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91880" y="2276872"/>
            <a:ext cx="304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th : Cellule de l’entête</a:t>
            </a:r>
            <a:endParaRPr lang="fr-FR" sz="2400" b="1" dirty="0"/>
          </a:p>
        </p:txBody>
      </p:sp>
      <p:cxnSp>
        <p:nvCxnSpPr>
          <p:cNvPr id="11" name="Connecteur droit avec flèche 10"/>
          <p:cNvCxnSpPr>
            <a:stCxn id="10" idx="1"/>
          </p:cNvCxnSpPr>
          <p:nvPr/>
        </p:nvCxnSpPr>
        <p:spPr>
          <a:xfrm flipH="1" flipV="1">
            <a:off x="2627784" y="2492896"/>
            <a:ext cx="864096" cy="14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627784" y="321297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tbody</a:t>
            </a:r>
            <a:r>
              <a:rPr lang="fr-FR" sz="2400" b="1" dirty="0" smtClean="0"/>
              <a:t> : corps du tableau</a:t>
            </a:r>
            <a:endParaRPr lang="fr-FR" sz="2400" b="1" dirty="0"/>
          </a:p>
        </p:txBody>
      </p:sp>
      <p:cxnSp>
        <p:nvCxnSpPr>
          <p:cNvPr id="20" name="Connecteur droit avec flèche 19"/>
          <p:cNvCxnSpPr>
            <a:stCxn id="19" idx="1"/>
          </p:cNvCxnSpPr>
          <p:nvPr/>
        </p:nvCxnSpPr>
        <p:spPr>
          <a:xfrm flipH="1">
            <a:off x="1403648" y="3628475"/>
            <a:ext cx="1224136" cy="88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52120" y="1124744"/>
            <a:ext cx="238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/>
              <a:t>caption</a:t>
            </a:r>
            <a:r>
              <a:rPr lang="fr-FR" sz="2400" b="1" dirty="0" smtClean="0"/>
              <a:t> : légende </a:t>
            </a:r>
            <a:endParaRPr lang="fr-FR" sz="2400" b="1" dirty="0"/>
          </a:p>
        </p:txBody>
      </p:sp>
      <p:cxnSp>
        <p:nvCxnSpPr>
          <p:cNvPr id="24" name="Connecteur droit avec flèche 23"/>
          <p:cNvCxnSpPr>
            <a:stCxn id="23" idx="1"/>
          </p:cNvCxnSpPr>
          <p:nvPr/>
        </p:nvCxnSpPr>
        <p:spPr>
          <a:xfrm flipH="1">
            <a:off x="4644008" y="1355577"/>
            <a:ext cx="1008112" cy="201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857050"/>
            <a:ext cx="3565252" cy="3668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9969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 smtClean="0"/>
              <a:t>HTML : images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52736"/>
            <a:ext cx="8229600" cy="4525963"/>
          </a:xfrm>
        </p:spPr>
        <p:txBody>
          <a:bodyPr/>
          <a:lstStyle/>
          <a:p>
            <a:r>
              <a:rPr lang="fr-FR" dirty="0" smtClean="0"/>
              <a:t>Insertion d’images dans le texte : balise </a:t>
            </a:r>
            <a:r>
              <a:rPr lang="fr-FR" b="1" dirty="0" err="1" smtClean="0"/>
              <a:t>img</a:t>
            </a:r>
            <a:endParaRPr lang="fr-FR" b="1" dirty="0"/>
          </a:p>
          <a:p>
            <a:pPr marL="457200" lvl="1" indent="0">
              <a:buNone/>
            </a:pPr>
            <a:r>
              <a:rPr lang="fr-FR" b="1" dirty="0" smtClean="0"/>
              <a:t>&lt;</a:t>
            </a:r>
            <a:r>
              <a:rPr lang="fr-FR" b="1" dirty="0" err="1">
                <a:solidFill>
                  <a:schemeClr val="tx2"/>
                </a:solidFill>
              </a:rPr>
              <a:t>img</a:t>
            </a:r>
            <a:r>
              <a:rPr lang="fr-FR" b="1" dirty="0"/>
              <a:t> </a:t>
            </a:r>
            <a:r>
              <a:rPr lang="fr-FR" b="1" dirty="0" err="1">
                <a:solidFill>
                  <a:srgbClr val="1F497D"/>
                </a:solidFill>
              </a:rPr>
              <a:t>src</a:t>
            </a:r>
            <a:r>
              <a:rPr lang="fr-FR" b="1" dirty="0"/>
              <a:t>="</a:t>
            </a:r>
            <a:r>
              <a:rPr lang="fr-FR" b="1" dirty="0" err="1"/>
              <a:t>fichier.jpg</a:t>
            </a:r>
            <a:r>
              <a:rPr lang="fr-FR" b="1" dirty="0"/>
              <a:t>" </a:t>
            </a:r>
            <a:r>
              <a:rPr lang="fr-FR" b="1" dirty="0" err="1">
                <a:solidFill>
                  <a:srgbClr val="1F497D"/>
                </a:solidFill>
              </a:rPr>
              <a:t>width</a:t>
            </a:r>
            <a:r>
              <a:rPr lang="fr-FR" b="1" dirty="0"/>
              <a:t>= "</a:t>
            </a:r>
            <a:r>
              <a:rPr lang="fr-FR" b="1" dirty="0" smtClean="0"/>
              <a:t>80" </a:t>
            </a:r>
            <a:r>
              <a:rPr lang="fr-FR" b="1" dirty="0" err="1">
                <a:solidFill>
                  <a:srgbClr val="1F497D"/>
                </a:solidFill>
              </a:rPr>
              <a:t>alt</a:t>
            </a:r>
            <a:r>
              <a:rPr lang="fr-FR" b="1" dirty="0"/>
              <a:t>="texte" /&gt;</a:t>
            </a:r>
          </a:p>
          <a:p>
            <a:endParaRPr lang="fr-FR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395536" y="2276873"/>
            <a:ext cx="6826947" cy="3923857"/>
            <a:chOff x="395536" y="1767593"/>
            <a:chExt cx="6826947" cy="3923857"/>
          </a:xfrm>
        </p:grpSpPr>
        <p:sp>
          <p:nvSpPr>
            <p:cNvPr id="6" name="ZoneTexte 5"/>
            <p:cNvSpPr txBox="1"/>
            <p:nvPr/>
          </p:nvSpPr>
          <p:spPr>
            <a:xfrm>
              <a:off x="395536" y="3567792"/>
              <a:ext cx="6826947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200" dirty="0"/>
                <a:t> </a:t>
              </a:r>
              <a:r>
                <a:rPr lang="fr-FR" sz="2200" b="1" dirty="0" err="1" smtClean="0"/>
                <a:t>src</a:t>
              </a:r>
              <a:r>
                <a:rPr lang="fr-FR" sz="2200" dirty="0" smtClean="0"/>
                <a:t> : où se trouve l’image</a:t>
              </a:r>
            </a:p>
            <a:p>
              <a:pPr algn="ctr"/>
              <a:r>
                <a:rPr lang="fr-FR" sz="2200" dirty="0">
                  <a:sym typeface="Wingdings"/>
                </a:rPr>
                <a:t>Soit elle est avec la page Web</a:t>
              </a:r>
            </a:p>
            <a:p>
              <a:pPr algn="ctr"/>
              <a:r>
                <a:rPr lang="fr-FR" sz="2200" dirty="0">
                  <a:sym typeface="Wingdings"/>
                </a:rPr>
                <a:t>  </a:t>
              </a:r>
              <a:r>
                <a:rPr lang="fr-FR" sz="2200" b="1" dirty="0" err="1">
                  <a:sym typeface="Wingdings"/>
                </a:rPr>
                <a:t>src</a:t>
              </a:r>
              <a:r>
                <a:rPr lang="fr-FR" sz="2200" b="1" dirty="0" smtClean="0">
                  <a:sym typeface="Wingdings"/>
                </a:rPr>
                <a:t>=".\</a:t>
              </a:r>
              <a:r>
                <a:rPr lang="fr-FR" sz="2200" b="1" dirty="0" err="1">
                  <a:sym typeface="Wingdings"/>
                </a:rPr>
                <a:t>img</a:t>
              </a:r>
              <a:r>
                <a:rPr lang="fr-FR" sz="2200" b="1" dirty="0">
                  <a:sym typeface="Wingdings"/>
                </a:rPr>
                <a:t>\Paris_ND.jpg"</a:t>
              </a:r>
              <a:endParaRPr lang="fr-FR" sz="2200" b="1" dirty="0" smtClean="0">
                <a:sym typeface="Wingdings"/>
              </a:endParaRPr>
            </a:p>
            <a:p>
              <a:pPr algn="ctr"/>
              <a:endParaRPr lang="fr-FR" sz="2200" b="1" dirty="0"/>
            </a:p>
            <a:p>
              <a:pPr algn="ctr"/>
              <a:r>
                <a:rPr lang="fr-FR" sz="2200" dirty="0" smtClean="0"/>
                <a:t>Soit elle est sur un serveur : </a:t>
              </a:r>
              <a:br>
                <a:rPr lang="fr-FR" sz="2200" dirty="0" smtClean="0"/>
              </a:br>
              <a:r>
                <a:rPr lang="fr-FR" sz="2200" b="1" dirty="0" err="1" smtClean="0"/>
                <a:t>src</a:t>
              </a:r>
              <a:r>
                <a:rPr lang="fr-FR" sz="2200" dirty="0" smtClean="0"/>
                <a:t>="</a:t>
              </a:r>
              <a:r>
                <a:rPr lang="fr-FR" sz="2200" dirty="0" smtClean="0">
                  <a:sym typeface="Wingdings"/>
                  <a:hlinkClick r:id="rId3"/>
                </a:rPr>
                <a:t>http</a:t>
              </a:r>
              <a:r>
                <a:rPr lang="fr-FR" sz="2200" dirty="0">
                  <a:sym typeface="Wingdings"/>
                  <a:hlinkClick r:id="rId3"/>
                </a:rPr>
                <a:t>://lsteffenel.fr/images/petanque-</a:t>
              </a:r>
              <a:r>
                <a:rPr lang="fr-FR" sz="2200" dirty="0" smtClean="0">
                  <a:sym typeface="Wingdings"/>
                  <a:hlinkClick r:id="rId3"/>
                </a:rPr>
                <a:t>cochonnet.jpg</a:t>
              </a:r>
              <a:r>
                <a:rPr lang="fr-FR" sz="2200" dirty="0" smtClean="0">
                  <a:sym typeface="Wingdings"/>
                </a:rPr>
                <a:t>"</a:t>
              </a:r>
            </a:p>
          </p:txBody>
        </p:sp>
        <p:cxnSp>
          <p:nvCxnSpPr>
            <p:cNvPr id="8" name="Connecteur en angle 7"/>
            <p:cNvCxnSpPr/>
            <p:nvPr/>
          </p:nvCxnSpPr>
          <p:spPr>
            <a:xfrm rot="16200000" flipH="1">
              <a:off x="1077000" y="2598297"/>
              <a:ext cx="2093456" cy="432048"/>
            </a:xfrm>
            <a:prstGeom prst="bentConnector3">
              <a:avLst>
                <a:gd name="adj1" fmla="val 99856"/>
              </a:avLst>
            </a:prstGeom>
            <a:ln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r 26"/>
          <p:cNvGrpSpPr/>
          <p:nvPr/>
        </p:nvGrpSpPr>
        <p:grpSpPr>
          <a:xfrm>
            <a:off x="5724128" y="3717032"/>
            <a:ext cx="3095131" cy="1449452"/>
            <a:chOff x="5940152" y="5085184"/>
            <a:chExt cx="3095131" cy="144945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085184"/>
              <a:ext cx="4191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6"/>
            <p:cNvSpPr txBox="1"/>
            <p:nvPr/>
          </p:nvSpPr>
          <p:spPr>
            <a:xfrm>
              <a:off x="6444208" y="5373216"/>
              <a:ext cx="1132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Page.html</a:t>
              </a:r>
              <a:endParaRPr lang="fr-FR" dirty="0"/>
            </a:p>
          </p:txBody>
        </p:sp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5733256"/>
              <a:ext cx="4191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9"/>
            <p:cNvSpPr txBox="1"/>
            <p:nvPr/>
          </p:nvSpPr>
          <p:spPr>
            <a:xfrm>
              <a:off x="6660232" y="5733256"/>
              <a:ext cx="165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img</a:t>
              </a:r>
              <a:r>
                <a:rPr lang="fr-FR" dirty="0" smtClean="0"/>
                <a:t> (</a:t>
              </a:r>
              <a:r>
                <a:rPr lang="fr-FR" i="1" dirty="0" smtClean="0"/>
                <a:t>répertoire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16" name="TextBox 20"/>
            <p:cNvSpPr txBox="1"/>
            <p:nvPr/>
          </p:nvSpPr>
          <p:spPr>
            <a:xfrm>
              <a:off x="6876256" y="6165304"/>
              <a:ext cx="215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Paris_ND.jpg</a:t>
              </a:r>
              <a:r>
                <a:rPr lang="fr-FR" dirty="0" smtClean="0"/>
                <a:t> (</a:t>
              </a:r>
              <a:r>
                <a:rPr lang="fr-FR" i="1" dirty="0" smtClean="0"/>
                <a:t>fichier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cxnSp>
          <p:nvCxnSpPr>
            <p:cNvPr id="17" name="Elbow Connector 15"/>
            <p:cNvCxnSpPr>
              <a:stCxn id="12" idx="2"/>
              <a:endCxn id="13" idx="1"/>
            </p:cNvCxnSpPr>
            <p:nvPr/>
          </p:nvCxnSpPr>
          <p:spPr>
            <a:xfrm rot="16200000" flipH="1">
              <a:off x="6251106" y="5364780"/>
              <a:ext cx="91698" cy="29450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8"/>
            <p:cNvCxnSpPr>
              <a:stCxn id="12" idx="2"/>
              <a:endCxn id="14" idx="1"/>
            </p:cNvCxnSpPr>
            <p:nvPr/>
          </p:nvCxnSpPr>
          <p:spPr>
            <a:xfrm rot="16200000" flipH="1">
              <a:off x="5996161" y="5619725"/>
              <a:ext cx="457572" cy="15049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24"/>
            <p:cNvCxnSpPr>
              <a:stCxn id="14" idx="2"/>
              <a:endCxn id="16" idx="1"/>
            </p:cNvCxnSpPr>
            <p:nvPr/>
          </p:nvCxnSpPr>
          <p:spPr>
            <a:xfrm rot="16200000" flipH="1">
              <a:off x="6575142" y="6048856"/>
              <a:ext cx="235714" cy="36651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ZoneTexte 28"/>
          <p:cNvSpPr txBox="1"/>
          <p:nvPr/>
        </p:nvSpPr>
        <p:spPr>
          <a:xfrm>
            <a:off x="2360076" y="2780928"/>
            <a:ext cx="198068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200" dirty="0" smtClean="0"/>
              <a:t>Taille optionnelle</a:t>
            </a:r>
          </a:p>
          <a:p>
            <a:pPr algn="ctr"/>
            <a:r>
              <a:rPr lang="fr-FR" sz="2200" b="1" dirty="0" err="1" smtClean="0"/>
              <a:t>width</a:t>
            </a:r>
            <a:r>
              <a:rPr lang="fr-FR" sz="2200" b="1" dirty="0" smtClean="0"/>
              <a:t>= "80"</a:t>
            </a:r>
          </a:p>
          <a:p>
            <a:pPr algn="ctr"/>
            <a:r>
              <a:rPr lang="fr-FR" sz="2200" b="1" dirty="0" err="1"/>
              <a:t>height</a:t>
            </a:r>
            <a:r>
              <a:rPr lang="fr-FR" sz="2200" b="1" dirty="0"/>
              <a:t>="70"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968588" y="2420888"/>
            <a:ext cx="175848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200" dirty="0" smtClean="0"/>
              <a:t>Texte alternatif</a:t>
            </a:r>
          </a:p>
          <a:p>
            <a:pPr algn="ctr"/>
            <a:r>
              <a:rPr lang="fr-FR" sz="2200" b="1" dirty="0" err="1" smtClean="0"/>
              <a:t>infobulle</a:t>
            </a:r>
            <a:endParaRPr lang="fr-FR" sz="2200" b="1" dirty="0"/>
          </a:p>
        </p:txBody>
      </p:sp>
      <p:cxnSp>
        <p:nvCxnSpPr>
          <p:cNvPr id="36" name="Connecteur en angle 35"/>
          <p:cNvCxnSpPr>
            <a:endCxn id="29" idx="3"/>
          </p:cNvCxnSpPr>
          <p:nvPr/>
        </p:nvCxnSpPr>
        <p:spPr>
          <a:xfrm rot="5400000">
            <a:off x="4058452" y="2415166"/>
            <a:ext cx="1155904" cy="591285"/>
          </a:xfrm>
          <a:prstGeom prst="bentConnector2">
            <a:avLst/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endCxn id="34" idx="1"/>
          </p:cNvCxnSpPr>
          <p:nvPr/>
        </p:nvCxnSpPr>
        <p:spPr>
          <a:xfrm>
            <a:off x="6300192" y="2132855"/>
            <a:ext cx="668396" cy="626587"/>
          </a:xfrm>
          <a:prstGeom prst="bentConnector3">
            <a:avLst>
              <a:gd name="adj1" fmla="val 548"/>
            </a:avLst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7145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FR" dirty="0"/>
              <a:t>HTML : </a:t>
            </a:r>
            <a:r>
              <a:rPr lang="fr-FR" dirty="0" smtClean="0"/>
              <a:t>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Balises HTML : Images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7504" y="2985914"/>
            <a:ext cx="6984776" cy="353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/>
          <a:p>
            <a:r>
              <a:rPr lang="fr-FR" sz="2000" dirty="0" smtClean="0"/>
              <a:t>&lt;</a:t>
            </a:r>
            <a:r>
              <a:rPr lang="fr-FR" sz="2000" dirty="0"/>
              <a:t>html&gt;</a:t>
            </a:r>
          </a:p>
          <a:p>
            <a:r>
              <a:rPr lang="fr-FR" sz="2000" dirty="0"/>
              <a:t> &lt;</a:t>
            </a:r>
            <a:r>
              <a:rPr lang="fr-FR" sz="2000" dirty="0" err="1"/>
              <a:t>head</a:t>
            </a:r>
            <a:r>
              <a:rPr lang="fr-FR" sz="2000" dirty="0" smtClean="0"/>
              <a:t>&gt; …  &lt;</a:t>
            </a:r>
            <a:r>
              <a:rPr lang="fr-FR" sz="2000" dirty="0"/>
              <a:t>/</a:t>
            </a:r>
            <a:r>
              <a:rPr lang="fr-FR" sz="2000" dirty="0" err="1"/>
              <a:t>head</a:t>
            </a:r>
            <a:r>
              <a:rPr lang="fr-FR" sz="2000" dirty="0"/>
              <a:t>&gt;</a:t>
            </a:r>
          </a:p>
          <a:p>
            <a:r>
              <a:rPr lang="fr-FR" sz="2000" dirty="0"/>
              <a:t>&lt;body&gt;</a:t>
            </a:r>
          </a:p>
          <a:p>
            <a:r>
              <a:rPr lang="fr-FR" sz="2000" dirty="0"/>
              <a:t>   &lt;h1&gt;Exemples &lt;/h1&gt;</a:t>
            </a:r>
          </a:p>
          <a:p>
            <a:r>
              <a:rPr lang="fr-FR" sz="2000" dirty="0"/>
              <a:t>   &lt;p&gt;Image distante : </a:t>
            </a:r>
            <a:r>
              <a:rPr lang="fr-FR" sz="2200" b="1" dirty="0" smtClean="0"/>
              <a:t>&lt;</a:t>
            </a:r>
            <a:r>
              <a:rPr lang="fr-FR" sz="2200" b="1" dirty="0" err="1" smtClean="0"/>
              <a:t>img</a:t>
            </a:r>
            <a:r>
              <a:rPr lang="fr-FR" sz="2200" b="1" dirty="0" smtClean="0"/>
              <a:t> </a:t>
            </a:r>
          </a:p>
          <a:p>
            <a:r>
              <a:rPr lang="fr-FR" sz="2200" b="1" dirty="0" err="1" smtClean="0"/>
              <a:t>src</a:t>
            </a:r>
            <a:r>
              <a:rPr lang="fr-FR" sz="2200" b="1" dirty="0"/>
              <a:t>="http://</a:t>
            </a:r>
            <a:r>
              <a:rPr lang="fr-FR" sz="2200" b="1" dirty="0" err="1"/>
              <a:t>lsteffenel.fr</a:t>
            </a:r>
            <a:r>
              <a:rPr lang="fr-FR" sz="2200" b="1" dirty="0"/>
              <a:t>/images/</a:t>
            </a:r>
            <a:r>
              <a:rPr lang="fr-FR" sz="2200" b="1" dirty="0" err="1"/>
              <a:t>petanque-cochonnet.jpg</a:t>
            </a:r>
            <a:r>
              <a:rPr lang="fr-FR" sz="2200" b="1" dirty="0"/>
              <a:t>"  </a:t>
            </a:r>
            <a:r>
              <a:rPr lang="fr-FR" sz="2200" b="1" dirty="0" smtClean="0"/>
              <a:t/>
            </a:r>
            <a:br>
              <a:rPr lang="fr-FR" sz="2200" b="1" dirty="0" smtClean="0"/>
            </a:br>
            <a:r>
              <a:rPr lang="fr-FR" sz="2200" b="1" dirty="0" err="1" smtClean="0"/>
              <a:t>width</a:t>
            </a:r>
            <a:r>
              <a:rPr lang="fr-FR" sz="2200" b="1" dirty="0"/>
              <a:t>="80" </a:t>
            </a:r>
            <a:r>
              <a:rPr lang="fr-FR" sz="2200" b="1" dirty="0" err="1"/>
              <a:t>alt</a:t>
            </a:r>
            <a:r>
              <a:rPr lang="fr-FR" sz="2200" b="1" dirty="0"/>
              <a:t>="Cochonnet et </a:t>
            </a:r>
            <a:r>
              <a:rPr lang="fr-FR" sz="2200" b="1" dirty="0" err="1"/>
              <a:t>petanques</a:t>
            </a:r>
            <a:r>
              <a:rPr lang="fr-FR" sz="2200" b="1" dirty="0"/>
              <a:t>" /&gt; </a:t>
            </a:r>
            <a:r>
              <a:rPr lang="fr-FR" sz="2000" dirty="0"/>
              <a:t>&lt;/p&gt;</a:t>
            </a:r>
          </a:p>
          <a:p>
            <a:r>
              <a:rPr lang="fr-FR" sz="2000" dirty="0"/>
              <a:t>   &lt;p&gt;Image local </a:t>
            </a:r>
            <a:r>
              <a:rPr lang="fr-FR" sz="2200" dirty="0"/>
              <a:t>: </a:t>
            </a:r>
            <a:r>
              <a:rPr lang="fr-FR" sz="2200" b="1" dirty="0" smtClean="0"/>
              <a:t>&lt;</a:t>
            </a:r>
            <a:r>
              <a:rPr lang="fr-FR" sz="2200" b="1" dirty="0" err="1"/>
              <a:t>img</a:t>
            </a:r>
            <a:r>
              <a:rPr lang="fr-FR" sz="2200" b="1" dirty="0"/>
              <a:t> </a:t>
            </a:r>
            <a:r>
              <a:rPr lang="fr-FR" sz="2200" b="1" dirty="0" err="1"/>
              <a:t>src</a:t>
            </a:r>
            <a:r>
              <a:rPr lang="fr-FR" sz="2200" b="1" dirty="0"/>
              <a:t>=".\</a:t>
            </a:r>
            <a:r>
              <a:rPr lang="fr-FR" sz="2200" b="1" dirty="0" err="1"/>
              <a:t>img</a:t>
            </a:r>
            <a:r>
              <a:rPr lang="fr-FR" sz="2200" b="1" dirty="0"/>
              <a:t>\</a:t>
            </a:r>
            <a:r>
              <a:rPr lang="fr-FR" sz="2200" b="1" dirty="0" err="1"/>
              <a:t>Paris_ND.jpg</a:t>
            </a:r>
            <a:r>
              <a:rPr lang="fr-FR" sz="2200" b="1" dirty="0"/>
              <a:t>"  </a:t>
            </a:r>
            <a:r>
              <a:rPr lang="fr-FR" sz="2200" b="1" dirty="0" smtClean="0"/>
              <a:t/>
            </a:r>
            <a:br>
              <a:rPr lang="fr-FR" sz="2200" b="1" dirty="0" smtClean="0"/>
            </a:br>
            <a:r>
              <a:rPr lang="fr-FR" sz="2200" b="1" dirty="0" err="1" smtClean="0"/>
              <a:t>height</a:t>
            </a:r>
            <a:r>
              <a:rPr lang="fr-FR" sz="2200" b="1" dirty="0"/>
              <a:t>="70"  </a:t>
            </a:r>
            <a:r>
              <a:rPr lang="fr-FR" sz="2200" b="1" dirty="0" err="1"/>
              <a:t>alt</a:t>
            </a:r>
            <a:r>
              <a:rPr lang="fr-FR" sz="2200" b="1" dirty="0"/>
              <a:t>="Vue de Paris" /&gt; </a:t>
            </a:r>
            <a:r>
              <a:rPr lang="fr-FR" sz="2000" dirty="0"/>
              <a:t>&lt;/p&gt;</a:t>
            </a:r>
            <a:endParaRPr lang="fr-FR" sz="2400" dirty="0"/>
          </a:p>
          <a:p>
            <a:r>
              <a:rPr lang="fr-FR" sz="2000" dirty="0"/>
              <a:t>&lt;/body&gt;</a:t>
            </a:r>
          </a:p>
          <a:p>
            <a:r>
              <a:rPr lang="fr-FR" sz="2000" dirty="0"/>
              <a:t>&lt;/html&gt;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764704"/>
            <a:ext cx="3992240" cy="376889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284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/>
              <a:t>HTML : l</a:t>
            </a:r>
            <a:r>
              <a:rPr lang="fr-FR" dirty="0" smtClean="0"/>
              <a:t>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89654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L’usage des </a:t>
            </a:r>
            <a:r>
              <a:rPr lang="fr-FR" sz="2800" b="1" dirty="0" smtClean="0">
                <a:solidFill>
                  <a:srgbClr val="1F497D"/>
                </a:solidFill>
              </a:rPr>
              <a:t>liens</a:t>
            </a:r>
            <a:r>
              <a:rPr lang="fr-FR" sz="2800" dirty="0" smtClean="0"/>
              <a:t> permet de relier une page Web à d’</a:t>
            </a:r>
            <a:r>
              <a:rPr lang="fr-FR" sz="2800" b="1" dirty="0" smtClean="0"/>
              <a:t>autres pages</a:t>
            </a:r>
            <a:r>
              <a:rPr lang="fr-FR" sz="2800" smtClean="0"/>
              <a:t>, voire </a:t>
            </a:r>
            <a:r>
              <a:rPr lang="fr-FR" sz="2800" dirty="0" smtClean="0"/>
              <a:t>à d’</a:t>
            </a:r>
            <a:r>
              <a:rPr lang="fr-FR" sz="2800" b="1" dirty="0" smtClean="0"/>
              <a:t>autres points </a:t>
            </a:r>
            <a:r>
              <a:rPr lang="fr-FR" sz="2800" dirty="0" smtClean="0"/>
              <a:t>dans la page</a:t>
            </a:r>
          </a:p>
          <a:p>
            <a:pPr marL="457200" lvl="1" indent="0" algn="ctr">
              <a:buNone/>
            </a:pPr>
            <a:r>
              <a:rPr lang="fr-FR" b="1" dirty="0" smtClean="0"/>
              <a:t>&lt;</a:t>
            </a:r>
            <a:r>
              <a:rPr lang="fr-FR" b="1" dirty="0" smtClean="0">
                <a:solidFill>
                  <a:srgbClr val="1F497D"/>
                </a:solidFill>
              </a:rPr>
              <a:t>a </a:t>
            </a:r>
            <a:r>
              <a:rPr lang="fr-FR" b="1" dirty="0" err="1" smtClean="0">
                <a:solidFill>
                  <a:srgbClr val="1F497D"/>
                </a:solidFill>
              </a:rPr>
              <a:t>href</a:t>
            </a:r>
            <a:r>
              <a:rPr lang="fr-FR" b="1" dirty="0" smtClean="0"/>
              <a:t>="</a:t>
            </a:r>
            <a:r>
              <a:rPr lang="fr-FR" b="1" i="1" dirty="0" err="1" smtClean="0"/>
              <a:t>ref</a:t>
            </a:r>
            <a:r>
              <a:rPr lang="fr-FR" b="1" dirty="0" smtClean="0"/>
              <a:t>"&gt; lien visible&lt;/a&gt;</a:t>
            </a:r>
            <a:endParaRPr lang="fr-FR" b="1" dirty="0"/>
          </a:p>
          <a:p>
            <a:r>
              <a:rPr lang="fr-FR" sz="2800" dirty="0" smtClean="0"/>
              <a:t>L’attribut </a:t>
            </a:r>
            <a:r>
              <a:rPr lang="fr-FR" sz="2800" b="1" i="1" dirty="0" err="1" smtClean="0"/>
              <a:t>href</a:t>
            </a:r>
            <a:r>
              <a:rPr lang="fr-FR" sz="2800" dirty="0" smtClean="0"/>
              <a:t> indique vers où aller lorsqu’on clique sur le lien</a:t>
            </a:r>
          </a:p>
          <a:p>
            <a:pPr lvl="1"/>
            <a:r>
              <a:rPr lang="fr-FR" sz="2400" dirty="0" smtClean="0"/>
              <a:t>Lien local : </a:t>
            </a:r>
            <a:br>
              <a:rPr lang="fr-FR" sz="2400" dirty="0" smtClean="0"/>
            </a:br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a </a:t>
            </a:r>
            <a:r>
              <a:rPr lang="fr-FR" sz="2400" b="1" dirty="0" err="1" smtClean="0">
                <a:solidFill>
                  <a:srgbClr val="1F497D"/>
                </a:solidFill>
              </a:rPr>
              <a:t>href</a:t>
            </a:r>
            <a:r>
              <a:rPr lang="fr-FR" sz="2400" b="1" dirty="0" smtClean="0"/>
              <a:t>="</a:t>
            </a:r>
            <a:r>
              <a:rPr lang="fr-FR" sz="2400" b="1" i="1" dirty="0" err="1" smtClean="0"/>
              <a:t>autrePage.html</a:t>
            </a:r>
            <a:r>
              <a:rPr lang="fr-FR" sz="2400" b="1" dirty="0" smtClean="0"/>
              <a:t>"&gt; </a:t>
            </a:r>
            <a:r>
              <a:rPr lang="fr-FR" sz="2400" dirty="0" smtClean="0"/>
              <a:t>vers autre page </a:t>
            </a:r>
            <a:r>
              <a:rPr lang="fr-FR" sz="2400" b="1" dirty="0" smtClean="0"/>
              <a:t>&lt;/a&gt;</a:t>
            </a:r>
            <a:endParaRPr lang="fr-FR" sz="2400" b="1" dirty="0"/>
          </a:p>
          <a:p>
            <a:pPr lvl="1"/>
            <a:r>
              <a:rPr lang="fr-FR" sz="2400" dirty="0" smtClean="0"/>
              <a:t>Lien distant: </a:t>
            </a:r>
            <a:br>
              <a:rPr lang="fr-FR" sz="2400" dirty="0" smtClean="0"/>
            </a:br>
            <a:r>
              <a:rPr lang="fr-FR" sz="2400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a </a:t>
            </a:r>
            <a:r>
              <a:rPr lang="fr-FR" sz="2400" b="1" dirty="0" err="1" smtClean="0">
                <a:solidFill>
                  <a:srgbClr val="1F497D"/>
                </a:solidFill>
              </a:rPr>
              <a:t>href</a:t>
            </a:r>
            <a:r>
              <a:rPr lang="fr-FR" sz="2400" dirty="0" smtClean="0"/>
              <a:t>="</a:t>
            </a:r>
            <a:r>
              <a:rPr lang="fr-FR" sz="2400" b="1" i="1" dirty="0" smtClean="0"/>
              <a:t>http://serveur/</a:t>
            </a:r>
            <a:r>
              <a:rPr lang="fr-FR" sz="2400" b="1" i="1" dirty="0" err="1" smtClean="0"/>
              <a:t>page.html</a:t>
            </a:r>
            <a:r>
              <a:rPr lang="fr-FR" sz="2400" b="1" dirty="0" smtClean="0"/>
              <a:t>"&gt; </a:t>
            </a:r>
            <a:r>
              <a:rPr lang="fr-FR" sz="2400" dirty="0" smtClean="0"/>
              <a:t>ailleurs </a:t>
            </a:r>
            <a:r>
              <a:rPr lang="fr-FR" sz="2400" b="1" dirty="0" smtClean="0"/>
              <a:t>&lt;/a&gt;</a:t>
            </a:r>
          </a:p>
          <a:p>
            <a:pPr lvl="1"/>
            <a:r>
              <a:rPr lang="fr-FR" sz="2400" dirty="0" smtClean="0"/>
              <a:t>Envoyer un mail : </a:t>
            </a:r>
            <a:br>
              <a:rPr lang="fr-FR" sz="2400" dirty="0" smtClean="0"/>
            </a:br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a </a:t>
            </a:r>
            <a:r>
              <a:rPr lang="fr-FR" sz="2400" b="1" dirty="0" err="1" smtClean="0">
                <a:solidFill>
                  <a:srgbClr val="1F497D"/>
                </a:solidFill>
              </a:rPr>
              <a:t>href</a:t>
            </a:r>
            <a:r>
              <a:rPr lang="fr-FR" sz="2400" b="1" dirty="0" smtClean="0"/>
              <a:t>="</a:t>
            </a:r>
            <a:r>
              <a:rPr lang="fr-FR" sz="2400" b="1" i="1" dirty="0" err="1" smtClean="0"/>
              <a:t>mailto:monemail@serveur.com</a:t>
            </a:r>
            <a:r>
              <a:rPr lang="fr-FR" sz="2400" b="1" dirty="0" smtClean="0"/>
              <a:t>"&gt;</a:t>
            </a:r>
            <a:r>
              <a:rPr lang="fr-FR" sz="2400" dirty="0" smtClean="0"/>
              <a:t>envoyer mail</a:t>
            </a:r>
            <a:r>
              <a:rPr lang="fr-FR" sz="2400" b="1" dirty="0" smtClean="0"/>
              <a:t>&lt;/a&gt;</a:t>
            </a:r>
          </a:p>
          <a:p>
            <a:pPr lvl="1"/>
            <a:endParaRPr lang="fr-FR" sz="2400" dirty="0" smtClean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2331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FR" dirty="0"/>
              <a:t>HTML : liens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504" y="1412776"/>
            <a:ext cx="5797152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0" bIns="0">
            <a:spAutoFit/>
          </a:bodyPr>
          <a:lstStyle/>
          <a:p>
            <a:r>
              <a:rPr lang="fr-FR" sz="2200" b="1" dirty="0" smtClean="0">
                <a:solidFill>
                  <a:srgbClr val="1F497D"/>
                </a:solidFill>
              </a:rPr>
              <a:t>&lt;</a:t>
            </a:r>
            <a:r>
              <a:rPr lang="fr-FR" sz="2200" b="1" dirty="0">
                <a:solidFill>
                  <a:srgbClr val="1F497D"/>
                </a:solidFill>
              </a:rPr>
              <a:t>h1 id="</a:t>
            </a:r>
            <a:r>
              <a:rPr lang="fr-FR" sz="2200" b="1" dirty="0" err="1">
                <a:solidFill>
                  <a:srgbClr val="1F497D"/>
                </a:solidFill>
              </a:rPr>
              <a:t>debut</a:t>
            </a:r>
            <a:r>
              <a:rPr lang="fr-FR" sz="2200" b="1" dirty="0">
                <a:solidFill>
                  <a:srgbClr val="1F497D"/>
                </a:solidFill>
              </a:rPr>
              <a:t>"&gt;</a:t>
            </a:r>
            <a:r>
              <a:rPr lang="fr-FR" sz="2000" dirty="0"/>
              <a:t>Liens &lt;/h1</a:t>
            </a:r>
            <a:r>
              <a:rPr lang="fr-FR" sz="2000" dirty="0" smtClean="0"/>
              <a:t>&gt;</a:t>
            </a:r>
          </a:p>
          <a:p>
            <a:endParaRPr lang="fr-FR" sz="2000" dirty="0" smtClean="0"/>
          </a:p>
          <a:p>
            <a:r>
              <a:rPr lang="fr-FR" dirty="0"/>
              <a:t>&lt;p&gt;</a:t>
            </a:r>
            <a:r>
              <a:rPr lang="fr-FR" sz="2000" dirty="0"/>
              <a:t>Lien vers </a:t>
            </a:r>
            <a:r>
              <a:rPr lang="fr-FR" sz="2200" b="1" dirty="0">
                <a:solidFill>
                  <a:srgbClr val="1F497D"/>
                </a:solidFill>
              </a:rPr>
              <a:t>&lt;a </a:t>
            </a:r>
            <a:r>
              <a:rPr lang="fr-FR" sz="2200" b="1" dirty="0" err="1">
                <a:solidFill>
                  <a:srgbClr val="1F497D"/>
                </a:solidFill>
              </a:rPr>
              <a:t>href</a:t>
            </a:r>
            <a:r>
              <a:rPr lang="fr-FR" sz="2200" b="1" dirty="0"/>
              <a:t>=</a:t>
            </a:r>
            <a:r>
              <a:rPr lang="fr-FR" sz="2000" b="1" dirty="0"/>
              <a:t>"http://epi.univ-paris1.</a:t>
            </a:r>
            <a:r>
              <a:rPr lang="fr-FR" sz="2000" b="1" dirty="0" smtClean="0"/>
              <a:t>fr"&gt;</a:t>
            </a:r>
            <a:br>
              <a:rPr lang="fr-FR" sz="2000" b="1" dirty="0" smtClean="0"/>
            </a:br>
            <a:r>
              <a:rPr lang="fr-FR" sz="2000" dirty="0" smtClean="0"/>
              <a:t> </a:t>
            </a:r>
            <a:r>
              <a:rPr lang="fr-FR" sz="2000" i="1" u="sng" dirty="0"/>
              <a:t>l'EPI</a:t>
            </a:r>
            <a:r>
              <a:rPr lang="fr-FR" sz="2000" dirty="0"/>
              <a:t> </a:t>
            </a:r>
            <a:r>
              <a:rPr lang="fr-FR" sz="2200" b="1" dirty="0">
                <a:solidFill>
                  <a:srgbClr val="1F497D"/>
                </a:solidFill>
              </a:rPr>
              <a:t>&lt;/a&gt;</a:t>
            </a:r>
            <a:r>
              <a:rPr lang="fr-FR" dirty="0"/>
              <a:t>&lt;/p&gt;</a:t>
            </a:r>
            <a:endParaRPr lang="fr-FR" sz="1600" dirty="0"/>
          </a:p>
          <a:p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p&gt;</a:t>
            </a:r>
            <a:r>
              <a:rPr lang="fr-FR" sz="2000" dirty="0"/>
              <a:t>Lien vers </a:t>
            </a:r>
            <a:r>
              <a:rPr lang="fr-FR" sz="2200" b="1" dirty="0">
                <a:solidFill>
                  <a:srgbClr val="1F497D"/>
                </a:solidFill>
              </a:rPr>
              <a:t>&lt;a </a:t>
            </a:r>
            <a:r>
              <a:rPr lang="fr-FR" sz="2200" b="1" dirty="0" err="1">
                <a:solidFill>
                  <a:srgbClr val="1F497D"/>
                </a:solidFill>
              </a:rPr>
              <a:t>href</a:t>
            </a:r>
            <a:r>
              <a:rPr lang="fr-FR" sz="2200" b="1" dirty="0">
                <a:solidFill>
                  <a:srgbClr val="1F497D"/>
                </a:solidFill>
              </a:rPr>
              <a:t>=</a:t>
            </a:r>
            <a:r>
              <a:rPr lang="fr-FR" sz="2000" b="1" dirty="0"/>
              <a:t>"coursHTML-5.</a:t>
            </a:r>
            <a:r>
              <a:rPr lang="fr-FR" sz="2000" b="1" dirty="0" smtClean="0"/>
              <a:t>html"&gt; </a:t>
            </a:r>
            <a:br>
              <a:rPr lang="fr-FR" sz="2000" b="1" dirty="0" smtClean="0"/>
            </a:br>
            <a:r>
              <a:rPr lang="fr-FR" sz="2000" i="1" u="sng" dirty="0" smtClean="0"/>
              <a:t>exemple </a:t>
            </a:r>
            <a:r>
              <a:rPr lang="fr-FR" sz="2000" i="1" u="sng" dirty="0"/>
              <a:t>tableaux</a:t>
            </a:r>
            <a:r>
              <a:rPr lang="fr-FR" sz="2000" dirty="0"/>
              <a:t> </a:t>
            </a:r>
            <a:r>
              <a:rPr lang="fr-FR" sz="2200" b="1" dirty="0">
                <a:solidFill>
                  <a:srgbClr val="1F497D"/>
                </a:solidFill>
              </a:rPr>
              <a:t>&lt;/a&gt;</a:t>
            </a:r>
            <a:r>
              <a:rPr lang="fr-FR" dirty="0"/>
              <a:t>&lt;/p&gt;</a:t>
            </a:r>
          </a:p>
          <a:p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p&gt;</a:t>
            </a:r>
            <a:r>
              <a:rPr lang="fr-FR" sz="2000" dirty="0"/>
              <a:t>Envoyer un mail à </a:t>
            </a:r>
            <a:endParaRPr lang="fr-FR" sz="2000" dirty="0" smtClean="0"/>
          </a:p>
          <a:p>
            <a:r>
              <a:rPr lang="fr-FR" sz="2000" b="1" dirty="0" smtClean="0">
                <a:solidFill>
                  <a:srgbClr val="1F497D"/>
                </a:solidFill>
              </a:rPr>
              <a:t>&lt;</a:t>
            </a:r>
            <a:r>
              <a:rPr lang="fr-FR" sz="2000" b="1" dirty="0">
                <a:solidFill>
                  <a:srgbClr val="1F497D"/>
                </a:solidFill>
              </a:rPr>
              <a:t>a </a:t>
            </a:r>
            <a:r>
              <a:rPr lang="fr-FR" sz="2000" b="1" dirty="0" err="1">
                <a:solidFill>
                  <a:srgbClr val="1F497D"/>
                </a:solidFill>
              </a:rPr>
              <a:t>href</a:t>
            </a:r>
            <a:r>
              <a:rPr lang="fr-FR" sz="2000" b="1" dirty="0" smtClean="0">
                <a:solidFill>
                  <a:srgbClr val="1F497D"/>
                </a:solidFill>
              </a:rPr>
              <a:t>=</a:t>
            </a:r>
            <a:r>
              <a:rPr lang="fr-FR" sz="2000" b="1" dirty="0" smtClean="0"/>
              <a:t>"</a:t>
            </a:r>
            <a:r>
              <a:rPr lang="fr-FR" sz="2000" b="1" dirty="0" err="1" smtClean="0"/>
              <a:t>mailto:moi</a:t>
            </a:r>
            <a:r>
              <a:rPr lang="fr-FR" sz="2000" b="1" dirty="0" err="1"/>
              <a:t>@</a:t>
            </a:r>
            <a:r>
              <a:rPr lang="fr-FR" sz="2000" b="1" dirty="0" err="1" smtClean="0"/>
              <a:t>mail.com</a:t>
            </a:r>
            <a:r>
              <a:rPr lang="fr-FR" sz="2000" b="1" dirty="0" smtClean="0"/>
              <a:t>"&gt; </a:t>
            </a:r>
            <a:r>
              <a:rPr lang="fr-FR" sz="2000" i="1" u="sng" dirty="0"/>
              <a:t>moi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&lt;/a&gt;</a:t>
            </a:r>
            <a:r>
              <a:rPr lang="fr-FR" dirty="0"/>
              <a:t>&lt;/p&gt;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p&gt; </a:t>
            </a:r>
            <a:r>
              <a:rPr lang="fr-FR" dirty="0" smtClean="0"/>
              <a:t>…. &lt;</a:t>
            </a:r>
            <a:r>
              <a:rPr lang="fr-FR" dirty="0"/>
              <a:t>/p&gt;</a:t>
            </a:r>
          </a:p>
          <a:p>
            <a:endParaRPr lang="fr-FR" sz="2000" dirty="0" smtClean="0"/>
          </a:p>
          <a:p>
            <a:r>
              <a:rPr lang="fr-FR" sz="2000" dirty="0" smtClean="0"/>
              <a:t>&lt;</a:t>
            </a:r>
            <a:r>
              <a:rPr lang="fr-FR" sz="2000" dirty="0"/>
              <a:t>p&gt; </a:t>
            </a:r>
            <a:r>
              <a:rPr lang="fr-FR" sz="2000" b="1" dirty="0">
                <a:solidFill>
                  <a:srgbClr val="1F497D"/>
                </a:solidFill>
              </a:rPr>
              <a:t>&lt;</a:t>
            </a:r>
            <a:r>
              <a:rPr lang="fr-FR" sz="2200" b="1" dirty="0">
                <a:solidFill>
                  <a:srgbClr val="1F497D"/>
                </a:solidFill>
              </a:rPr>
              <a:t>a </a:t>
            </a:r>
            <a:r>
              <a:rPr lang="fr-FR" sz="2200" b="1" dirty="0" err="1">
                <a:solidFill>
                  <a:srgbClr val="1F497D"/>
                </a:solidFill>
              </a:rPr>
              <a:t>href</a:t>
            </a:r>
            <a:r>
              <a:rPr lang="fr-FR" sz="2200" b="1" dirty="0">
                <a:solidFill>
                  <a:srgbClr val="1F497D"/>
                </a:solidFill>
              </a:rPr>
              <a:t>=</a:t>
            </a:r>
            <a:r>
              <a:rPr lang="fr-FR" sz="2000" b="1" dirty="0"/>
              <a:t>"coursHTML-7.html</a:t>
            </a:r>
            <a:r>
              <a:rPr lang="fr-FR" sz="2200" b="1" dirty="0">
                <a:solidFill>
                  <a:srgbClr val="1F497D"/>
                </a:solidFill>
              </a:rPr>
              <a:t>#debut</a:t>
            </a:r>
            <a:r>
              <a:rPr lang="fr-FR" sz="2000" b="1" dirty="0"/>
              <a:t>"&gt; </a:t>
            </a:r>
            <a:r>
              <a:rPr lang="fr-FR" sz="2000" i="1" u="sng" dirty="0"/>
              <a:t>Retourner au début </a:t>
            </a:r>
            <a:r>
              <a:rPr lang="fr-FR" sz="2000" b="1" dirty="0"/>
              <a:t>&lt;/a&gt; </a:t>
            </a:r>
            <a:r>
              <a:rPr lang="fr-FR" sz="2000" dirty="0"/>
              <a:t>&lt;/p</a:t>
            </a:r>
            <a:r>
              <a:rPr lang="fr-FR" sz="2000" dirty="0" smtClean="0"/>
              <a:t>&gt;</a:t>
            </a:r>
            <a:endParaRPr lang="fr-FR" sz="20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980728"/>
            <a:ext cx="3096344" cy="345638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12" y="4725144"/>
            <a:ext cx="3111626" cy="146900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3491880" y="848906"/>
            <a:ext cx="3172663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On attribue un identificateur</a:t>
            </a:r>
          </a:p>
          <a:p>
            <a:pPr algn="ctr"/>
            <a:r>
              <a:rPr lang="fr-FR" sz="2000" dirty="0" smtClean="0"/>
              <a:t>&lt;balise </a:t>
            </a:r>
            <a:r>
              <a:rPr lang="fr-FR" sz="2000" b="1" dirty="0" smtClean="0"/>
              <a:t>id="identificateur"</a:t>
            </a:r>
            <a:r>
              <a:rPr lang="fr-FR" sz="2000" dirty="0" smtClean="0"/>
              <a:t>&gt;</a:t>
            </a:r>
            <a:endParaRPr lang="fr-FR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923928" y="4653136"/>
            <a:ext cx="2954655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Lien vers l’identificateur</a:t>
            </a:r>
          </a:p>
          <a:p>
            <a:r>
              <a:rPr lang="fr-FR" sz="2000" dirty="0" smtClean="0"/>
              <a:t>&lt;a </a:t>
            </a:r>
            <a:r>
              <a:rPr lang="fr-FR" sz="2000" dirty="0" err="1" smtClean="0"/>
              <a:t>href</a:t>
            </a:r>
            <a:r>
              <a:rPr lang="fr-FR" sz="2000" dirty="0" smtClean="0"/>
              <a:t>="</a:t>
            </a:r>
            <a:r>
              <a:rPr lang="fr-FR" sz="2000" b="1" dirty="0" smtClean="0"/>
              <a:t>#identificateur</a:t>
            </a:r>
            <a:r>
              <a:rPr lang="fr-FR" sz="2000" dirty="0" smtClean="0"/>
              <a:t>"&gt;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817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Statique vs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Statique :</a:t>
            </a:r>
          </a:p>
          <a:p>
            <a:pPr lvl="1"/>
            <a:r>
              <a:rPr lang="fr-FR" dirty="0" smtClean="0"/>
              <a:t>HTML</a:t>
            </a:r>
          </a:p>
          <a:p>
            <a:pPr lvl="1"/>
            <a:r>
              <a:rPr lang="fr-FR" dirty="0" smtClean="0"/>
              <a:t>CSS</a:t>
            </a:r>
          </a:p>
          <a:p>
            <a:pPr lvl="1"/>
            <a:r>
              <a:rPr lang="fr-FR" i="1" dirty="0" smtClean="0"/>
              <a:t>JavaScript (JS)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Dynamique :</a:t>
            </a:r>
          </a:p>
          <a:p>
            <a:pPr lvl="1"/>
            <a:r>
              <a:rPr lang="fr-FR" dirty="0" smtClean="0"/>
              <a:t>CGI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/>
              <a:t>Java</a:t>
            </a:r>
            <a:endParaRPr lang="fr-FR" dirty="0" smtClean="0"/>
          </a:p>
          <a:p>
            <a:pPr lvl="1"/>
            <a:r>
              <a:rPr lang="fr-FR" dirty="0" smtClean="0"/>
              <a:t>JavaScript (JS)</a:t>
            </a:r>
          </a:p>
          <a:p>
            <a:pPr lvl="1"/>
            <a:r>
              <a:rPr lang="fr-FR" dirty="0" smtClean="0"/>
              <a:t>…</a:t>
            </a:r>
          </a:p>
        </p:txBody>
      </p:sp>
      <p:sp>
        <p:nvSpPr>
          <p:cNvPr id="5" name="Accolade ouvrante 4"/>
          <p:cNvSpPr/>
          <p:nvPr/>
        </p:nvSpPr>
        <p:spPr>
          <a:xfrm rot="10800000">
            <a:off x="3779912" y="1628799"/>
            <a:ext cx="432050" cy="1728192"/>
          </a:xfrm>
          <a:prstGeom prst="leftBrace">
            <a:avLst>
              <a:gd name="adj1" fmla="val 9231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ouvrante 5"/>
          <p:cNvSpPr/>
          <p:nvPr/>
        </p:nvSpPr>
        <p:spPr>
          <a:xfrm rot="10800000">
            <a:off x="3779912" y="3645024"/>
            <a:ext cx="432050" cy="2448272"/>
          </a:xfrm>
          <a:prstGeom prst="leftBrace">
            <a:avLst>
              <a:gd name="adj1" fmla="val 9231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44008" y="1715324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Partie « fixe » des pages renvoyées au client : les parties qui ne changent pas quoi qu’il arrive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44008" y="409158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Partie « variable » des pages renvoyées au client : les parties qui changent selon les requêtes et les informations disponibles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2449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Introduction générale au web</a:t>
            </a:r>
          </a:p>
          <a:p>
            <a:pPr lvl="1"/>
            <a:r>
              <a:rPr lang="fr-FR" dirty="0" smtClean="0"/>
              <a:t>Architectures techniques</a:t>
            </a:r>
          </a:p>
          <a:p>
            <a:pPr lvl="1"/>
            <a:r>
              <a:rPr lang="fr-FR" dirty="0" smtClean="0"/>
              <a:t>Rappel sur HTML et la différence Statique/Dynamique</a:t>
            </a:r>
          </a:p>
          <a:p>
            <a:pPr lvl="1"/>
            <a:r>
              <a:rPr lang="fr-FR" dirty="0" smtClean="0"/>
              <a:t>Explications sur l’environnement web</a:t>
            </a:r>
          </a:p>
          <a:p>
            <a:pPr lvl="1"/>
            <a:r>
              <a:rPr lang="fr-FR" dirty="0" smtClean="0"/>
              <a:t>Premiers pas en PHP</a:t>
            </a:r>
          </a:p>
          <a:p>
            <a:pPr lvl="1"/>
            <a:r>
              <a:rPr lang="fr-FR" dirty="0" smtClean="0"/>
              <a:t>Installation WAMP/MAMP/XAMP</a:t>
            </a:r>
          </a:p>
          <a:p>
            <a:endParaRPr lang="fr-FR" dirty="0" smtClean="0"/>
          </a:p>
          <a:p>
            <a:r>
              <a:rPr lang="fr-FR" dirty="0" smtClean="0"/>
              <a:t>PHP</a:t>
            </a:r>
          </a:p>
          <a:p>
            <a:endParaRPr lang="fr-FR" dirty="0"/>
          </a:p>
          <a:p>
            <a:r>
              <a:rPr lang="fr-FR" dirty="0" smtClean="0"/>
              <a:t>PHP et MySQL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860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Statique vs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Site web statique :</a:t>
            </a:r>
            <a:br>
              <a:rPr lang="fr-FR" dirty="0" smtClean="0"/>
            </a:br>
            <a:r>
              <a:rPr lang="fr-FR" dirty="0" smtClean="0"/>
              <a:t>Aucun changement dans les pages lorsque l’on « rafraichit </a:t>
            </a:r>
            <a:r>
              <a:rPr lang="fr-FR" dirty="0"/>
              <a:t>» /refait la même requête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Dynamique :</a:t>
            </a:r>
            <a:br>
              <a:rPr lang="fr-FR" dirty="0" smtClean="0"/>
            </a:br>
            <a:r>
              <a:rPr lang="fr-FR" dirty="0" smtClean="0"/>
              <a:t>Les pages évoluent selon les informations externes (à chaque requête, en général)</a:t>
            </a:r>
            <a:br>
              <a:rPr lang="fr-FR" dirty="0" smtClean="0"/>
            </a:br>
            <a:r>
              <a:rPr lang="fr-FR" sz="2400" i="1" dirty="0" smtClean="0"/>
              <a:t>ex : les stocks sur le site peuvent changer</a:t>
            </a:r>
            <a:endParaRPr lang="fr-FR" i="1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37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Statique vs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Site web statique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4716016" y="2636912"/>
            <a:ext cx="2600672" cy="3321660"/>
            <a:chOff x="4788024" y="2348880"/>
            <a:chExt cx="2600672" cy="3321660"/>
          </a:xfrm>
        </p:grpSpPr>
        <p:sp>
          <p:nvSpPr>
            <p:cNvPr id="16" name="Rectangle 15"/>
            <p:cNvSpPr/>
            <p:nvPr/>
          </p:nvSpPr>
          <p:spPr>
            <a:xfrm>
              <a:off x="5084440" y="2348880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32040" y="2492896"/>
              <a:ext cx="2304256" cy="2664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4788024" y="2636912"/>
              <a:ext cx="2304256" cy="3033628"/>
              <a:chOff x="3275856" y="2636912"/>
              <a:chExt cx="2304256" cy="303362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75856" y="2636912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&lt;html&gt;</a:t>
                </a: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head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  &lt;</a:t>
                </a:r>
                <a:r>
                  <a:rPr lang="en-US" dirty="0">
                    <a:solidFill>
                      <a:srgbClr val="FF0000"/>
                    </a:solidFill>
                  </a:rPr>
                  <a:t>link </a:t>
                </a:r>
                <a:r>
                  <a:rPr lang="en-US" dirty="0" err="1">
                    <a:solidFill>
                      <a:srgbClr val="FF0000"/>
                    </a:solidFill>
                  </a:rPr>
                  <a:t>rel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stylesheet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    type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text/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css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   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href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mystyle.css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&gt;</a:t>
                </a:r>
                <a:endParaRPr lang="fr-FR" dirty="0" smtClean="0">
                  <a:solidFill>
                    <a:srgbClr val="FF0000"/>
                  </a:solidFill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&lt;/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head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&lt;body&gt;</a:t>
                </a: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&lt;/body&gt;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&lt;/html&gt;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275856" y="5301208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HTML</a:t>
                </a:r>
                <a:endParaRPr lang="fr-FR" dirty="0"/>
              </a:p>
            </p:txBody>
          </p:sp>
        </p:grpSp>
      </p:grpSp>
      <p:grpSp>
        <p:nvGrpSpPr>
          <p:cNvPr id="9" name="Groupe 8"/>
          <p:cNvGrpSpPr/>
          <p:nvPr/>
        </p:nvGrpSpPr>
        <p:grpSpPr>
          <a:xfrm>
            <a:off x="1907704" y="2924944"/>
            <a:ext cx="2304256" cy="3033628"/>
            <a:chOff x="3275856" y="2636912"/>
            <a:chExt cx="2304256" cy="3033628"/>
          </a:xfrm>
        </p:grpSpPr>
        <p:sp>
          <p:nvSpPr>
            <p:cNvPr id="10" name="Rectangle 9"/>
            <p:cNvSpPr/>
            <p:nvPr/>
          </p:nvSpPr>
          <p:spPr>
            <a:xfrm>
              <a:off x="3275856" y="2636912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body {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smtClean="0">
                  <a:solidFill>
                    <a:schemeClr val="tx1"/>
                  </a:solidFill>
                </a:rPr>
                <a:t>background-color: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 smtClean="0">
                  <a:solidFill>
                    <a:schemeClr val="tx1"/>
                  </a:solidFill>
                </a:rPr>
                <a:t>lightblue</a:t>
              </a:r>
              <a:r>
                <a:rPr lang="en-US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h1 {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color: navy;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margin-left: 20px;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275856" y="530120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CSS</a:t>
              </a:r>
              <a:endParaRPr lang="fr-FR" dirty="0"/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336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Statique vs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Site web dynamique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3123456" y="2636912"/>
            <a:ext cx="2600672" cy="3321660"/>
            <a:chOff x="4788024" y="2348880"/>
            <a:chExt cx="2600672" cy="3321660"/>
          </a:xfrm>
        </p:grpSpPr>
        <p:sp>
          <p:nvSpPr>
            <p:cNvPr id="13" name="Rectangle 12"/>
            <p:cNvSpPr/>
            <p:nvPr/>
          </p:nvSpPr>
          <p:spPr>
            <a:xfrm>
              <a:off x="5084440" y="2348880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32040" y="2492896"/>
              <a:ext cx="2304256" cy="2664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4788024" y="2636912"/>
              <a:ext cx="2304256" cy="3033628"/>
              <a:chOff x="3275856" y="2636912"/>
              <a:chExt cx="2304256" cy="303362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275856" y="2636912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&lt;html&gt;</a:t>
                </a: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head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  &lt;</a:t>
                </a:r>
                <a:r>
                  <a:rPr lang="en-US" dirty="0">
                    <a:solidFill>
                      <a:srgbClr val="FF0000"/>
                    </a:solidFill>
                  </a:rPr>
                  <a:t>link </a:t>
                </a:r>
                <a:r>
                  <a:rPr lang="en-US" dirty="0" err="1">
                    <a:solidFill>
                      <a:srgbClr val="FF0000"/>
                    </a:solidFill>
                  </a:rPr>
                  <a:t>rel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stylesheet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    type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text/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css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   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href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mystyle.css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&gt;</a:t>
                </a:r>
                <a:endParaRPr lang="fr-FR" dirty="0" smtClean="0">
                  <a:solidFill>
                    <a:srgbClr val="FF0000"/>
                  </a:solidFill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&lt;/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head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endParaRPr lang="fr-FR" dirty="0" smtClean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3275856" y="5301208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HTML</a:t>
                </a:r>
                <a:endParaRPr lang="fr-FR" dirty="0"/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323528" y="2924944"/>
            <a:ext cx="2304256" cy="3033628"/>
            <a:chOff x="3275856" y="2636912"/>
            <a:chExt cx="2304256" cy="3033628"/>
          </a:xfrm>
        </p:grpSpPr>
        <p:sp>
          <p:nvSpPr>
            <p:cNvPr id="19" name="Rectangle 18"/>
            <p:cNvSpPr/>
            <p:nvPr/>
          </p:nvSpPr>
          <p:spPr>
            <a:xfrm>
              <a:off x="3275856" y="2636912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body {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smtClean="0">
                  <a:solidFill>
                    <a:schemeClr val="tx1"/>
                  </a:solidFill>
                </a:rPr>
                <a:t>background-color: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 smtClean="0">
                  <a:solidFill>
                    <a:schemeClr val="tx1"/>
                  </a:solidFill>
                </a:rPr>
                <a:t>lightblue</a:t>
              </a:r>
              <a:r>
                <a:rPr lang="en-US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h1 {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color: navy;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margin-left: 20px;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275856" y="530120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CSS</a:t>
              </a:r>
              <a:endParaRPr lang="fr-FR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6228184" y="2636912"/>
            <a:ext cx="2592288" cy="3321660"/>
            <a:chOff x="6588224" y="2636912"/>
            <a:chExt cx="2592288" cy="3321660"/>
          </a:xfrm>
        </p:grpSpPr>
        <p:grpSp>
          <p:nvGrpSpPr>
            <p:cNvPr id="4" name="Groupe 3"/>
            <p:cNvGrpSpPr/>
            <p:nvPr/>
          </p:nvGrpSpPr>
          <p:grpSpPr>
            <a:xfrm>
              <a:off x="6588224" y="2636912"/>
              <a:ext cx="2592288" cy="2952328"/>
              <a:chOff x="6588224" y="2636912"/>
              <a:chExt cx="2592288" cy="295232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876256" y="2636912"/>
                <a:ext cx="2304256" cy="26642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23856" y="2780928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88224" y="2924944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&lt;?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php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include(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head.html");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echo </a:t>
                </a:r>
                <a:r>
                  <a:rPr lang="en-US" dirty="0">
                    <a:solidFill>
                      <a:srgbClr val="00B050"/>
                    </a:solidFill>
                  </a:rPr>
                  <a:t>"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&lt;body&gt;"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3 + 5;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echo </a:t>
                </a:r>
                <a:r>
                  <a:rPr lang="en-US" dirty="0">
                    <a:solidFill>
                      <a:srgbClr val="00B050"/>
                    </a:solidFill>
                  </a:rPr>
                  <a:t>"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Valeur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: $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Var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"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echo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"&lt;/body</a:t>
                </a:r>
                <a:r>
                  <a:rPr lang="en-US" dirty="0">
                    <a:solidFill>
                      <a:srgbClr val="00B050"/>
                    </a:solidFill>
                  </a:rPr>
                  <a:t>&gt;"</a:t>
                </a:r>
                <a:r>
                  <a:rPr lang="en-US" dirty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include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foot.html</a:t>
                </a:r>
                <a:r>
                  <a:rPr lang="en-US" dirty="0">
                    <a:solidFill>
                      <a:srgbClr val="FF0000"/>
                    </a:solidFill>
                  </a:rPr>
                  <a:t>");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?&gt;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6588224" y="5589240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PHP</a:t>
              </a:r>
            </a:p>
          </p:txBody>
        </p: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669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Apache, URI/URL, DNS, 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Serveur Web : Apache</a:t>
            </a:r>
            <a:br>
              <a:rPr lang="fr-FR" dirty="0" smtClean="0"/>
            </a:br>
            <a:r>
              <a:rPr lang="fr-FR" dirty="0" smtClean="0"/>
              <a:t>(traite les connexions et transmet les requêtes)</a:t>
            </a:r>
          </a:p>
          <a:p>
            <a:endParaRPr lang="fr-FR" dirty="0"/>
          </a:p>
          <a:p>
            <a:r>
              <a:rPr lang="fr-FR" dirty="0" smtClean="0"/>
              <a:t>S’appuie sur HTTP, URI/URL, DNS</a:t>
            </a:r>
            <a:br>
              <a:rPr lang="fr-FR" dirty="0" smtClean="0"/>
            </a:br>
            <a:r>
              <a:rPr lang="fr-FR" dirty="0" smtClean="0"/>
              <a:t>(pour communiquer ainsi que comprendre quelle ressource et quel site sont visés)</a:t>
            </a:r>
          </a:p>
          <a:p>
            <a:endParaRPr lang="fr-FR" dirty="0"/>
          </a:p>
          <a:p>
            <a:r>
              <a:rPr lang="fr-FR" dirty="0" smtClean="0"/>
              <a:t>Extension au serveur web : PHP</a:t>
            </a:r>
            <a:br>
              <a:rPr lang="fr-FR" dirty="0" smtClean="0"/>
            </a:br>
            <a:r>
              <a:rPr lang="fr-FR" dirty="0" smtClean="0"/>
              <a:t>(lit les requêtes qu’Apache lui transmet, et fait les traitements demandés)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4060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Apache va traiter les connexions et requêtes</a:t>
            </a:r>
          </a:p>
          <a:p>
            <a:r>
              <a:rPr lang="fr-FR" dirty="0" smtClean="0"/>
              <a:t>PHP va construire la réponse en exécutant la logique métier (le code)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PHP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220072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18" name="Connecteur droit avec flèche 17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php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8" y="5572844"/>
            <a:ext cx="664468" cy="66446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9459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Apache :</a:t>
            </a:r>
            <a:br>
              <a:rPr lang="fr-FR" dirty="0" smtClean="0"/>
            </a:br>
            <a:r>
              <a:rPr lang="fr-FR" dirty="0" smtClean="0"/>
              <a:t>Serveur web libre et gratuit</a:t>
            </a:r>
            <a:br>
              <a:rPr lang="fr-FR" dirty="0" smtClean="0"/>
            </a:br>
            <a:r>
              <a:rPr lang="fr-FR" dirty="0" smtClean="0"/>
              <a:t>Dispose d’extensions pour se lier à PHP ou à d’autres outils pour traiter les requêtes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18" name="Connecteur droit avec flèche 17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455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Apache :</a:t>
            </a:r>
            <a:br>
              <a:rPr lang="fr-FR" dirty="0" smtClean="0"/>
            </a:br>
            <a:r>
              <a:rPr lang="fr-FR" dirty="0" smtClean="0"/>
              <a:t>Usage classique associe des fichiers à des requêtes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22" name="Connecteur droit avec flèche 21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8" name="Rectangle 17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20" name="Connecteur droit avec flèche 19"/>
          <p:cNvCxnSpPr>
            <a:endCxn id="18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</a:t>
            </a:r>
            <a:r>
              <a:rPr lang="fr-FR" dirty="0" smtClean="0"/>
              <a:t>monsite.fr/page.htm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(GET page.htm)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0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Client envoie une requête avec la ressource visée</a:t>
            </a: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Apache lit la requête, et cherche le fichier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Apache répond à la requête en envoyant le fichier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</a:t>
            </a:r>
            <a:r>
              <a:rPr lang="fr-FR" dirty="0" smtClean="0"/>
              <a:t>monsite.fr/page.htm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(GET page.htm)</a:t>
            </a:r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page.htm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3707904" y="4725144"/>
            <a:ext cx="1162675" cy="1512168"/>
            <a:chOff x="7225749" y="3140968"/>
            <a:chExt cx="1162675" cy="1512168"/>
          </a:xfrm>
        </p:grpSpPr>
        <p:sp>
          <p:nvSpPr>
            <p:cNvPr id="32" name="Rectangle 31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Coucou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3813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6" grpId="0"/>
      <p:bldP spid="26" grpId="1"/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Requête et réponse transmises avec :</a:t>
            </a:r>
          </a:p>
          <a:p>
            <a:pPr lvl="1"/>
            <a:r>
              <a:rPr lang="fr-FR" sz="2400" dirty="0" smtClean="0"/>
              <a:t>HTTP 1.0   ou   HTTP 1.1   ou   HTTP/2</a:t>
            </a:r>
          </a:p>
          <a:p>
            <a:pPr lvl="1"/>
            <a:r>
              <a:rPr lang="fr-FR" sz="2400" dirty="0" smtClean="0"/>
              <a:t>(HyperText Transfer Protocol)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page.htm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Coucou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132010" y="5469031"/>
            <a:ext cx="2448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Protocole pour transmettre les informations :</a:t>
            </a:r>
            <a:br>
              <a:rPr lang="fr-FR" b="1" dirty="0" smtClean="0"/>
            </a:br>
            <a:r>
              <a:rPr lang="fr-FR" b="1" dirty="0" smtClean="0"/>
              <a:t>HTTP</a:t>
            </a:r>
            <a:endParaRPr lang="fr-FR" b="1" dirty="0"/>
          </a:p>
        </p:txBody>
      </p:sp>
      <p:sp>
        <p:nvSpPr>
          <p:cNvPr id="21" name="Flèche droite 20"/>
          <p:cNvSpPr/>
          <p:nvPr/>
        </p:nvSpPr>
        <p:spPr>
          <a:xfrm rot="16200000">
            <a:off x="3953369" y="4775262"/>
            <a:ext cx="740053" cy="5998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</a:t>
            </a:r>
            <a:r>
              <a:rPr lang="fr-FR" dirty="0" smtClean="0"/>
              <a:t>monsite.fr/page.htm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(GET page.htm)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14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pic>
        <p:nvPicPr>
          <p:cNvPr id="24" name="Espace réservé du contenu 2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4" y="1570171"/>
            <a:ext cx="9161094" cy="4883165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555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des Etudiants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619714"/>
              </p:ext>
            </p:extLst>
          </p:nvPr>
        </p:nvGraphicFramePr>
        <p:xfrm>
          <a:off x="47482" y="2492896"/>
          <a:ext cx="8556966" cy="305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77"/>
                <a:gridCol w="2321339"/>
                <a:gridCol w="4568026"/>
                <a:gridCol w="763424"/>
              </a:tblGrid>
              <a:tr h="4945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Binôme</a:t>
                      </a:r>
                      <a:endParaRPr lang="fr-FR" dirty="0"/>
                    </a:p>
                  </a:txBody>
                  <a:tcPr anchor="ctr"/>
                </a:tc>
              </a:tr>
              <a:tr h="51714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S05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(10/02)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[DM] Devoir Maison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r>
                        <a:rPr lang="fr-FR" baseline="0" dirty="0" smtClean="0"/>
                        <a:t> mini projet à rendre par mail (10/02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fr-FR" baseline="0" dirty="0" smtClean="0"/>
                        <a:t> 23h42)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 anchor="ctr"/>
                </a:tc>
              </a:tr>
              <a:tr h="5196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S10</a:t>
                      </a:r>
                    </a:p>
                    <a:p>
                      <a:pPr algn="ctr"/>
                      <a:r>
                        <a:rPr lang="fr-FR" dirty="0" smtClean="0"/>
                        <a:t>(??/04)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[DST]</a:t>
                      </a:r>
                      <a:r>
                        <a:rPr lang="fr-FR" baseline="0" dirty="0" smtClean="0"/>
                        <a:t> Devoir sur Table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examen écrit sans document ni machine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 anchor="ctr"/>
                </a:tc>
              </a:tr>
              <a:tr h="4945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S12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(??/04)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[PROJ] Projet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Présentation du projet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 anchor="ctr"/>
                </a:tc>
              </a:tr>
              <a:tr h="4945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Partiel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examen écrit sans document ni machine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Accolade fermante 4"/>
          <p:cNvSpPr/>
          <p:nvPr/>
        </p:nvSpPr>
        <p:spPr>
          <a:xfrm>
            <a:off x="8532440" y="3140968"/>
            <a:ext cx="251520" cy="1944216"/>
          </a:xfrm>
          <a:prstGeom prst="rightBrace">
            <a:avLst>
              <a:gd name="adj1" fmla="val 8333"/>
              <a:gd name="adj2" fmla="val 5017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/>
          <p:cNvSpPr/>
          <p:nvPr/>
        </p:nvSpPr>
        <p:spPr>
          <a:xfrm>
            <a:off x="8532440" y="5085184"/>
            <a:ext cx="251520" cy="4320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676456" y="393305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50%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8676456" y="510667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50%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16322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Serveur web s’appuie donc, sur :</a:t>
            </a:r>
            <a:endParaRPr lang="fr-FR" dirty="0"/>
          </a:p>
          <a:p>
            <a:pPr lvl="1"/>
            <a:r>
              <a:rPr lang="fr-FR" dirty="0" smtClean="0"/>
              <a:t>Protocole HTTP (utilise généralement le port 80)</a:t>
            </a:r>
          </a:p>
          <a:p>
            <a:pPr lvl="1"/>
            <a:endParaRPr lang="fr-FR" sz="3200" dirty="0" smtClean="0"/>
          </a:p>
          <a:p>
            <a:pPr lvl="1"/>
            <a:r>
              <a:rPr lang="fr-FR" dirty="0" smtClean="0"/>
              <a:t>Protocole HTTPS (utilise généralement le port 443)</a:t>
            </a:r>
            <a:br>
              <a:rPr lang="fr-FR" dirty="0" smtClean="0"/>
            </a:br>
            <a:r>
              <a:rPr lang="fr-FR" i="1" dirty="0" smtClean="0"/>
              <a:t>[S pour « </a:t>
            </a:r>
            <a:r>
              <a:rPr lang="fr-FR" i="1" dirty="0" err="1" smtClean="0"/>
              <a:t>secure</a:t>
            </a:r>
            <a:r>
              <a:rPr lang="fr-FR" i="1" dirty="0" smtClean="0"/>
              <a:t> », en utilisant des certificats pour chiffrer la connexion ET pour s’assurer que l’hôte/host est bien celui que l’on cherche]</a:t>
            </a:r>
          </a:p>
          <a:p>
            <a:endParaRPr lang="fr-FR" dirty="0" smtClean="0"/>
          </a:p>
          <a:p>
            <a:r>
              <a:rPr lang="fr-FR" dirty="0" smtClean="0"/>
              <a:t>Pour pouvoir communiquer avec les navigateurs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256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Identification des ressources avec URI et URL</a:t>
            </a:r>
          </a:p>
          <a:p>
            <a:pPr lvl="1"/>
            <a:r>
              <a:rPr lang="fr-FR" sz="2000" dirty="0" smtClean="0"/>
              <a:t>URI : Uniform Resource Identifier</a:t>
            </a:r>
          </a:p>
          <a:p>
            <a:pPr lvl="1"/>
            <a:r>
              <a:rPr lang="fr-FR" sz="2000" dirty="0" smtClean="0"/>
              <a:t>URL : Uniform Resource Locator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URI/URL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7513781" y="4509120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>
            <a:off x="6783129" y="4391816"/>
            <a:ext cx="874668" cy="65736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page.htm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Coucou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04248" y="2132856"/>
            <a:ext cx="221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Adresse unique vers la ressource « page.htm »</a:t>
            </a:r>
            <a:endParaRPr lang="fr-FR" b="1" dirty="0"/>
          </a:p>
        </p:txBody>
      </p:sp>
      <p:sp>
        <p:nvSpPr>
          <p:cNvPr id="21" name="Flèche droite 20"/>
          <p:cNvSpPr/>
          <p:nvPr/>
        </p:nvSpPr>
        <p:spPr>
          <a:xfrm rot="5400000">
            <a:off x="7505744" y="3530626"/>
            <a:ext cx="1213102" cy="5998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</a:t>
            </a:r>
            <a:r>
              <a:rPr lang="fr-FR" dirty="0" smtClean="0"/>
              <a:t>monsite.fr/page.htm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(GET page.htm)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3707904" y="4725144"/>
            <a:ext cx="1162675" cy="1512168"/>
            <a:chOff x="7225749" y="3140968"/>
            <a:chExt cx="1162675" cy="1512168"/>
          </a:xfrm>
        </p:grpSpPr>
        <p:sp>
          <p:nvSpPr>
            <p:cNvPr id="29" name="Rectangle 2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sp>
        <p:nvSpPr>
          <p:cNvPr id="31" name="Flèche droite 30"/>
          <p:cNvSpPr/>
          <p:nvPr/>
        </p:nvSpPr>
        <p:spPr>
          <a:xfrm rot="9677890">
            <a:off x="4251940" y="2991535"/>
            <a:ext cx="2864388" cy="23627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23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Identification des ressources avec URI et URL</a:t>
            </a:r>
          </a:p>
          <a:p>
            <a:endParaRPr lang="fr-FR" sz="2600" dirty="0"/>
          </a:p>
          <a:p>
            <a:r>
              <a:rPr lang="fr-FR" sz="2800" dirty="0" smtClean="0">
                <a:hlinkClick r:id="rId3"/>
              </a:rPr>
              <a:t>http://monsite.fr/page.htm</a:t>
            </a:r>
            <a:endParaRPr lang="fr-FR" sz="2800" dirty="0" smtClean="0"/>
          </a:p>
          <a:p>
            <a:pPr lvl="1"/>
            <a:r>
              <a:rPr lang="fr-FR" sz="2000" dirty="0" smtClean="0"/>
              <a:t>Ressource : « page.htm »</a:t>
            </a:r>
          </a:p>
          <a:p>
            <a:pPr lvl="1"/>
            <a:r>
              <a:rPr lang="fr-FR" sz="2000" dirty="0" smtClean="0"/>
              <a:t>Dans le dossier : « / » (la racine)</a:t>
            </a:r>
          </a:p>
          <a:p>
            <a:pPr lvl="1"/>
            <a:r>
              <a:rPr lang="fr-FR" sz="2000" dirty="0" smtClean="0"/>
              <a:t>Sur le site </a:t>
            </a:r>
            <a:r>
              <a:rPr lang="fr-FR" sz="2000" u="sng" dirty="0" smtClean="0"/>
              <a:t>web</a:t>
            </a:r>
            <a:r>
              <a:rPr lang="fr-FR" sz="2000" dirty="0" smtClean="0"/>
              <a:t> : « </a:t>
            </a:r>
            <a:r>
              <a:rPr lang="fr-FR" sz="2000" u="sng" dirty="0" smtClean="0"/>
              <a:t>http</a:t>
            </a:r>
            <a:r>
              <a:rPr lang="fr-FR" sz="2000" dirty="0" smtClean="0"/>
              <a:t>://monsite.fr »</a:t>
            </a:r>
          </a:p>
          <a:p>
            <a:endParaRPr lang="fr-FR" dirty="0"/>
          </a:p>
          <a:p>
            <a:r>
              <a:rPr lang="fr-FR" sz="2800" dirty="0">
                <a:hlinkClick r:id="rId4"/>
              </a:rPr>
              <a:t>ftp://</a:t>
            </a:r>
            <a:r>
              <a:rPr lang="fr-FR" sz="2800" dirty="0" smtClean="0">
                <a:hlinkClick r:id="rId4"/>
              </a:rPr>
              <a:t>machine1.autresite.com/images/oiseau.jpg</a:t>
            </a:r>
            <a:endParaRPr lang="fr-FR" sz="2800" dirty="0" smtClean="0"/>
          </a:p>
          <a:p>
            <a:pPr lvl="1"/>
            <a:r>
              <a:rPr lang="fr-FR" sz="2000" dirty="0" smtClean="0"/>
              <a:t>Ressource : « oiseau.jpg »</a:t>
            </a:r>
          </a:p>
          <a:p>
            <a:pPr lvl="1"/>
            <a:r>
              <a:rPr lang="fr-FR" sz="2000" dirty="0" smtClean="0"/>
              <a:t>Dans le dossier : « /images/ »</a:t>
            </a:r>
          </a:p>
          <a:p>
            <a:pPr lvl="1"/>
            <a:r>
              <a:rPr lang="fr-FR" sz="2000" dirty="0" smtClean="0"/>
              <a:t>Sur la machine « machine1.autresite.com » accessible en « ftp:// »</a:t>
            </a:r>
            <a:endParaRPr lang="fr-FR" sz="2000" dirty="0"/>
          </a:p>
          <a:p>
            <a:endParaRPr lang="fr-FR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URI/URL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2251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URI/URL</a:t>
            </a:r>
            <a:endParaRPr lang="fr-FR" dirty="0"/>
          </a:p>
        </p:txBody>
      </p:sp>
      <p:pic>
        <p:nvPicPr>
          <p:cNvPr id="24" name="Espace réservé du contenu 2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4" y="1570171"/>
            <a:ext cx="9161094" cy="4883165"/>
          </a:xfrm>
        </p:spPr>
      </p:pic>
      <p:sp>
        <p:nvSpPr>
          <p:cNvPr id="4" name="Ellipse 3"/>
          <p:cNvSpPr/>
          <p:nvPr/>
        </p:nvSpPr>
        <p:spPr>
          <a:xfrm>
            <a:off x="-108520" y="2564904"/>
            <a:ext cx="2232248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827584" y="1484784"/>
            <a:ext cx="2592288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1216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DNS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Chaque machine sur internet est identifiée par son IP</a:t>
            </a:r>
          </a:p>
          <a:p>
            <a:endParaRPr lang="fr-FR" sz="2800" dirty="0"/>
          </a:p>
          <a:p>
            <a:r>
              <a:rPr lang="fr-FR" sz="2800" dirty="0" smtClean="0"/>
              <a:t>Exemple IPV4 :   8.8.8.8   ou   127.0.0.1</a:t>
            </a:r>
          </a:p>
          <a:p>
            <a:r>
              <a:rPr lang="fr-FR" sz="2800" dirty="0" smtClean="0"/>
              <a:t>Exemple IPV6 : 2001:0db8:85a3:0000:0000:8a2e:0370:7334</a:t>
            </a:r>
          </a:p>
          <a:p>
            <a:endParaRPr lang="fr-FR" sz="2800" dirty="0"/>
          </a:p>
          <a:p>
            <a:r>
              <a:rPr lang="fr-FR" sz="2800" dirty="0" smtClean="0"/>
              <a:t>Pas très pratique pour visiter des sites web…</a:t>
            </a:r>
            <a:br>
              <a:rPr lang="fr-FR" sz="2800" dirty="0" smtClean="0"/>
            </a:br>
            <a:r>
              <a:rPr lang="fr-FR" sz="2800" dirty="0" smtClean="0"/>
              <a:t>…mais parfait pour rendre unique une machine</a:t>
            </a:r>
            <a:endParaRPr lang="fr-FR" sz="2800" dirty="0"/>
          </a:p>
          <a:p>
            <a:endParaRPr lang="fr-FR" sz="28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7859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DNS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DNS : Domain Name System</a:t>
            </a:r>
            <a:endParaRPr lang="fr-FR" sz="2800" dirty="0"/>
          </a:p>
          <a:p>
            <a:r>
              <a:rPr lang="fr-FR" sz="2800" dirty="0" smtClean="0"/>
              <a:t>Gère les « noms de domaine » (exemple : </a:t>
            </a:r>
            <a:r>
              <a:rPr lang="fr-FR" sz="2800" i="1" dirty="0" smtClean="0"/>
              <a:t>univ-paris1.fr )</a:t>
            </a:r>
          </a:p>
          <a:p>
            <a:endParaRPr lang="fr-FR" sz="2800" dirty="0" smtClean="0"/>
          </a:p>
          <a:p>
            <a:r>
              <a:rPr lang="fr-FR" sz="2800" dirty="0" smtClean="0"/>
              <a:t>Permet de lier un nom de domaine à une ou des IP</a:t>
            </a:r>
          </a:p>
          <a:p>
            <a:r>
              <a:rPr lang="fr-FR" sz="2800" dirty="0" smtClean="0"/>
              <a:t>Permet de gérer des « sous-domaines »</a:t>
            </a:r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Exemple :         univ-paris1.fr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www.univ-paris1.fr          ent.univ-paris1.fr</a:t>
            </a:r>
          </a:p>
          <a:p>
            <a:endParaRPr lang="fr-FR" sz="2800" dirty="0"/>
          </a:p>
          <a:p>
            <a:r>
              <a:rPr lang="fr-FR" sz="2800" dirty="0" smtClean="0"/>
              <a:t>« www » et « </a:t>
            </a:r>
            <a:r>
              <a:rPr lang="fr-FR" sz="2800" dirty="0" err="1" smtClean="0"/>
              <a:t>ent</a:t>
            </a:r>
            <a:r>
              <a:rPr lang="fr-FR" sz="2800" dirty="0" smtClean="0"/>
              <a:t> » sont des sous-domaines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320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DNS</a:t>
            </a:r>
            <a:endParaRPr lang="fr-FR" dirty="0"/>
          </a:p>
        </p:txBody>
      </p:sp>
      <p:pic>
        <p:nvPicPr>
          <p:cNvPr id="24" name="Espace réservé du contenu 2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4" y="1570171"/>
            <a:ext cx="9161094" cy="4883165"/>
          </a:xfrm>
        </p:spPr>
      </p:pic>
      <p:sp>
        <p:nvSpPr>
          <p:cNvPr id="2" name="Ellipse 1"/>
          <p:cNvSpPr/>
          <p:nvPr/>
        </p:nvSpPr>
        <p:spPr>
          <a:xfrm>
            <a:off x="-252536" y="1412776"/>
            <a:ext cx="4104456" cy="11521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-36512" y="2852936"/>
            <a:ext cx="2592288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7207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Client envoie une requête avec la ressource visée</a:t>
            </a: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Apache lit la requête, et cherche le fichier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Apache répond à la requête en envoyant le fichier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DNS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923928" y="364676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 page.htm</a:t>
            </a:r>
            <a:br>
              <a:rPr lang="fr-FR" dirty="0" smtClean="0"/>
            </a:br>
            <a:r>
              <a:rPr lang="fr-FR" dirty="0" smtClean="0"/>
              <a:t>HOST chez.moi.fr</a:t>
            </a:r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292080" y="3140968"/>
            <a:ext cx="18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page.htm</a:t>
            </a:r>
          </a:p>
          <a:p>
            <a:pPr algn="ctr"/>
            <a:r>
              <a:rPr lang="fr-FR" dirty="0" smtClean="0"/>
              <a:t>HOST chez.moi.fr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3275856" y="4725144"/>
            <a:ext cx="1162675" cy="1512168"/>
            <a:chOff x="7225749" y="3140968"/>
            <a:chExt cx="1162675" cy="1512168"/>
          </a:xfrm>
        </p:grpSpPr>
        <p:sp>
          <p:nvSpPr>
            <p:cNvPr id="32" name="Rectangle 31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Coucou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7524328" y="5013176"/>
            <a:ext cx="1162675" cy="1512168"/>
            <a:chOff x="7225749" y="3140968"/>
            <a:chExt cx="1162675" cy="1512168"/>
          </a:xfrm>
        </p:grpSpPr>
        <p:sp>
          <p:nvSpPr>
            <p:cNvPr id="29" name="Rectangle 2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err="1" smtClean="0">
                  <a:solidFill>
                    <a:schemeClr val="tx1"/>
                  </a:solidFill>
                </a:rPr>
                <a:t>Pouet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35" name="Connecteur droit avec flèche 34"/>
          <p:cNvCxnSpPr>
            <a:stCxn id="13" idx="3"/>
            <a:endCxn id="29" idx="1"/>
          </p:cNvCxnSpPr>
          <p:nvPr/>
        </p:nvCxnSpPr>
        <p:spPr>
          <a:xfrm>
            <a:off x="6783129" y="4391816"/>
            <a:ext cx="885215" cy="116142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4427984" y="4733528"/>
            <a:ext cx="1162675" cy="1512168"/>
            <a:chOff x="7225749" y="3140968"/>
            <a:chExt cx="1162675" cy="1512168"/>
          </a:xfrm>
        </p:grpSpPr>
        <p:sp>
          <p:nvSpPr>
            <p:cNvPr id="37" name="Rectangle 36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err="1" smtClean="0">
                  <a:solidFill>
                    <a:schemeClr val="tx1"/>
                  </a:solidFill>
                </a:rPr>
                <a:t>Pouet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2555776" y="36450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 page.htm</a:t>
            </a:r>
            <a:br>
              <a:rPr lang="fr-FR" dirty="0" smtClean="0"/>
            </a:br>
            <a:r>
              <a:rPr lang="fr-FR" dirty="0" smtClean="0"/>
              <a:t>HOST mio.es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292080" y="3142709"/>
            <a:ext cx="18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page.htm</a:t>
            </a:r>
          </a:p>
          <a:p>
            <a:pPr algn="ctr"/>
            <a:r>
              <a:rPr lang="fr-FR" dirty="0" smtClean="0"/>
              <a:t>HOST mio.es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619672" y="41397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Pouet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3309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6" grpId="0"/>
      <p:bldP spid="26" grpId="1"/>
      <p:bldP spid="34" grpId="0"/>
      <p:bldP spid="34" grpId="1"/>
      <p:bldP spid="39" grpId="0"/>
      <p:bldP spid="39" grpId="1"/>
      <p:bldP spid="40" grpId="0"/>
      <p:bldP spid="40" grpId="1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DNS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 smtClean="0"/>
              <a:t>Plusieurs noms de domaine peuvent renvoyer vers la même IP</a:t>
            </a:r>
          </a:p>
          <a:p>
            <a:endParaRPr lang="fr-FR" sz="2800" dirty="0"/>
          </a:p>
          <a:p>
            <a:r>
              <a:rPr lang="fr-FR" sz="2800" dirty="0" smtClean="0"/>
              <a:t>Le serveur web peut donc afficher des sites différents selon l’hôte demandé dans la requête</a:t>
            </a:r>
          </a:p>
          <a:p>
            <a:pPr lvl="1"/>
            <a:r>
              <a:rPr lang="fr-FR" sz="2400" dirty="0" smtClean="0"/>
              <a:t>Chez Apache, on appelle cela des « </a:t>
            </a:r>
            <a:r>
              <a:rPr lang="fr-FR" sz="2400" dirty="0" err="1" smtClean="0"/>
              <a:t>virtual</a:t>
            </a:r>
            <a:r>
              <a:rPr lang="fr-FR" sz="2400" dirty="0" smtClean="0"/>
              <a:t> hosts » (</a:t>
            </a:r>
            <a:r>
              <a:rPr lang="fr-FR" sz="2400" dirty="0" err="1" smtClean="0"/>
              <a:t>vhosts</a:t>
            </a:r>
            <a:r>
              <a:rPr lang="fr-FR" sz="2400" dirty="0" smtClean="0"/>
              <a:t>)</a:t>
            </a:r>
          </a:p>
          <a:p>
            <a:pPr lvl="1"/>
            <a:r>
              <a:rPr lang="fr-FR" sz="2400" dirty="0" smtClean="0"/>
              <a:t>Pour gérer cela, vous devez avoir accès à la configuration du serveur web. Ce qui n’est pas toujours le cas lorsque vous souscrivez à un service « d’hébergement web ».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Pour avoir un « bon » site, il est utile de lui choisir un nom de domaine pertinent</a:t>
            </a:r>
          </a:p>
          <a:p>
            <a:pPr lvl="1"/>
            <a:r>
              <a:rPr lang="fr-FR" sz="2400" dirty="0" smtClean="0"/>
              <a:t>Les certificats pour mettre du HTTPS </a:t>
            </a:r>
            <a:r>
              <a:rPr lang="fr-FR" sz="2400" smtClean="0"/>
              <a:t>se basant </a:t>
            </a:r>
            <a:r>
              <a:rPr lang="fr-FR" sz="2400" dirty="0" smtClean="0"/>
              <a:t>sur les noms de domaine, et pas sur les IP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4520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PHP est une extension à côté de Apache</a:t>
            </a:r>
          </a:p>
          <a:p>
            <a:pPr lvl="1"/>
            <a:r>
              <a:rPr lang="fr-FR" sz="2400" dirty="0" smtClean="0"/>
              <a:t>Apache configuré pour appeler PHP lorsqu’il</a:t>
            </a:r>
            <a:br>
              <a:rPr lang="fr-FR" sz="2400" dirty="0" smtClean="0"/>
            </a:br>
            <a:r>
              <a:rPr lang="fr-FR" sz="2400" dirty="0" smtClean="0"/>
              <a:t>voit passer une requête terminant par « .</a:t>
            </a:r>
            <a:r>
              <a:rPr lang="fr-FR" sz="2400" dirty="0" err="1" smtClean="0"/>
              <a:t>php</a:t>
            </a:r>
            <a:r>
              <a:rPr lang="fr-FR" sz="2400" dirty="0" smtClean="0"/>
              <a:t> »</a:t>
            </a:r>
          </a:p>
          <a:p>
            <a:pPr lvl="1"/>
            <a:r>
              <a:rPr lang="fr-FR" sz="2400" dirty="0" smtClean="0"/>
              <a:t>PHP traite le fichier en question, et produit</a:t>
            </a:r>
            <a:br>
              <a:rPr lang="fr-FR" sz="2400" dirty="0" smtClean="0"/>
            </a:br>
            <a:r>
              <a:rPr lang="fr-FR" sz="2400" dirty="0" smtClean="0"/>
              <a:t>une réponse renvoyée par Apache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PHP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47864" y="3933056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 </a:t>
            </a:r>
            <a:r>
              <a:rPr lang="fr-FR" dirty="0" err="1" smtClean="0"/>
              <a:t>page.php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7585789" y="1916832"/>
            <a:ext cx="1162675" cy="1872208"/>
            <a:chOff x="7585789" y="2924944"/>
            <a:chExt cx="1162675" cy="1872208"/>
          </a:xfrm>
        </p:grpSpPr>
        <p:sp>
          <p:nvSpPr>
            <p:cNvPr id="19" name="Rectangle 18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&lt;?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php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r>
                <a:rPr lang="fr-FR" sz="1600" dirty="0" err="1" smtClean="0">
                  <a:solidFill>
                    <a:schemeClr val="tx1"/>
                  </a:solidFill>
                </a:rPr>
                <a:t>echo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"</a:t>
              </a:r>
              <a:r>
                <a:rPr lang="fr-FR" sz="1600" dirty="0" smtClean="0">
                  <a:solidFill>
                    <a:schemeClr val="tx1"/>
                  </a:solidFill>
                </a:rPr>
                <a:t>B";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?&gt;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585789" y="4375058"/>
              <a:ext cx="1162675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page.php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2606052"/>
            <a:ext cx="874668" cy="178576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</a:t>
            </a:r>
            <a:r>
              <a:rPr lang="fr-FR" dirty="0" err="1" smtClean="0"/>
              <a:t>page.php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475656" y="41397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5220072" y="5651956"/>
            <a:ext cx="1152128" cy="657364"/>
            <a:chOff x="3779912" y="4149080"/>
            <a:chExt cx="1152128" cy="657364"/>
          </a:xfrm>
        </p:grpSpPr>
        <p:pic>
          <p:nvPicPr>
            <p:cNvPr id="30" name="Image 29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pic>
        <p:nvPicPr>
          <p:cNvPr id="32" name="Image 31" descr="php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8" y="5572844"/>
            <a:ext cx="664468" cy="664468"/>
          </a:xfrm>
          <a:prstGeom prst="rect">
            <a:avLst/>
          </a:prstGeom>
        </p:spPr>
      </p:pic>
      <p:pic>
        <p:nvPicPr>
          <p:cNvPr id="33" name="Image 32" descr="php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92" y="3861048"/>
            <a:ext cx="664468" cy="664468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7596336" y="4725144"/>
            <a:ext cx="1162675" cy="1872208"/>
            <a:chOff x="7585789" y="2924944"/>
            <a:chExt cx="1162675" cy="1872208"/>
          </a:xfrm>
        </p:grpSpPr>
        <p:sp>
          <p:nvSpPr>
            <p:cNvPr id="36" name="Rectangle 35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B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585789" y="4375058"/>
              <a:ext cx="1162675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page.php</a:t>
              </a:r>
              <a:endParaRPr lang="fr-FR" dirty="0"/>
            </a:p>
          </p:txBody>
        </p:sp>
      </p:grpSp>
      <p:cxnSp>
        <p:nvCxnSpPr>
          <p:cNvPr id="38" name="Connecteur droit avec flèche 37"/>
          <p:cNvCxnSpPr>
            <a:stCxn id="36" idx="1"/>
            <a:endCxn id="13" idx="3"/>
          </p:cNvCxnSpPr>
          <p:nvPr/>
        </p:nvCxnSpPr>
        <p:spPr>
          <a:xfrm flipH="1" flipV="1">
            <a:off x="6783129" y="4391816"/>
            <a:ext cx="885215" cy="10225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3559925" y="4666497"/>
            <a:ext cx="1162675" cy="1872208"/>
            <a:chOff x="7585789" y="2924944"/>
            <a:chExt cx="1162675" cy="1872208"/>
          </a:xfrm>
        </p:grpSpPr>
        <p:sp>
          <p:nvSpPr>
            <p:cNvPr id="41" name="Rectangle 40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B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7585789" y="4375058"/>
              <a:ext cx="1162675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page.php</a:t>
              </a:r>
              <a:endParaRPr lang="fr-FR" dirty="0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298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6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générale d’un site web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728995" y="1844824"/>
            <a:ext cx="5651317" cy="3024336"/>
            <a:chOff x="539552" y="3212976"/>
            <a:chExt cx="5651317" cy="3024336"/>
          </a:xfrm>
        </p:grpSpPr>
        <p:pic>
          <p:nvPicPr>
            <p:cNvPr id="6" name="Image 5" descr="comput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4221088"/>
              <a:ext cx="1080120" cy="1080120"/>
            </a:xfrm>
            <a:prstGeom prst="rect">
              <a:avLst/>
            </a:prstGeom>
          </p:spPr>
        </p:pic>
        <p:pic>
          <p:nvPicPr>
            <p:cNvPr id="7" name="Image 6" descr="databas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212976"/>
              <a:ext cx="1042805" cy="1042805"/>
            </a:xfrm>
            <a:prstGeom prst="rect">
              <a:avLst/>
            </a:prstGeom>
          </p:spPr>
        </p:pic>
        <p:pic>
          <p:nvPicPr>
            <p:cNvPr id="9" name="Image 8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4221088"/>
              <a:ext cx="1021686" cy="1080120"/>
            </a:xfrm>
            <a:prstGeom prst="rect">
              <a:avLst/>
            </a:prstGeom>
          </p:spPr>
        </p:pic>
        <p:cxnSp>
          <p:nvCxnSpPr>
            <p:cNvPr id="11" name="Connecteur droit avec flèche 10"/>
            <p:cNvCxnSpPr>
              <a:stCxn id="6" idx="3"/>
              <a:endCxn id="9" idx="1"/>
            </p:cNvCxnSpPr>
            <p:nvPr/>
          </p:nvCxnSpPr>
          <p:spPr>
            <a:xfrm>
              <a:off x="1619672" y="4761148"/>
              <a:ext cx="108012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9" idx="3"/>
              <a:endCxn id="7" idx="1"/>
            </p:cNvCxnSpPr>
            <p:nvPr/>
          </p:nvCxnSpPr>
          <p:spPr>
            <a:xfrm flipV="1">
              <a:off x="3721478" y="3734379"/>
              <a:ext cx="1426586" cy="10267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 19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5157192"/>
              <a:ext cx="1021686" cy="1080120"/>
            </a:xfrm>
            <a:prstGeom prst="rect">
              <a:avLst/>
            </a:prstGeom>
          </p:spPr>
        </p:pic>
        <p:cxnSp>
          <p:nvCxnSpPr>
            <p:cNvPr id="22" name="Connecteur droit avec flèche 21"/>
            <p:cNvCxnSpPr>
              <a:stCxn id="9" idx="3"/>
              <a:endCxn id="20" idx="1"/>
            </p:cNvCxnSpPr>
            <p:nvPr/>
          </p:nvCxnSpPr>
          <p:spPr>
            <a:xfrm>
              <a:off x="3721478" y="4761148"/>
              <a:ext cx="1426586" cy="9361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ccolade ouvrante 4"/>
          <p:cNvSpPr/>
          <p:nvPr/>
        </p:nvSpPr>
        <p:spPr>
          <a:xfrm rot="16200000">
            <a:off x="2951820" y="4247800"/>
            <a:ext cx="432048" cy="30963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19672" y="407707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  <a:p>
            <a:pPr algn="ctr"/>
            <a:r>
              <a:rPr lang="fr-FR" dirty="0" smtClean="0"/>
              <a:t>(utilisateur)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563888" y="407707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  <a:p>
            <a:pPr algn="ctr"/>
            <a:r>
              <a:rPr lang="fr-FR" dirty="0" smtClean="0"/>
              <a:t>(site visible)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96136" y="299869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</a:p>
          <a:p>
            <a:pPr algn="ctr"/>
            <a:r>
              <a:rPr lang="fr-FR" dirty="0" smtClean="0"/>
              <a:t>(information brute)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49047" y="6146720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Office</a:t>
            </a:r>
            <a:endParaRPr lang="fr-FR" dirty="0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6156176" y="4211796"/>
            <a:ext cx="432048" cy="31683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713581" y="6156012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 Office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724128" y="494290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d’Application</a:t>
            </a:r>
            <a:br>
              <a:rPr lang="fr-FR" dirty="0" smtClean="0"/>
            </a:br>
            <a:r>
              <a:rPr lang="fr-FR" dirty="0" smtClean="0"/>
              <a:t>(traitements internes)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5987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8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CGI : Common Gateway Interface</a:t>
            </a:r>
          </a:p>
          <a:p>
            <a:pPr lvl="1"/>
            <a:r>
              <a:rPr lang="fr-FR" sz="2000" dirty="0" smtClean="0"/>
              <a:t>Des outils autres que PHP peuvent être appelés par les</a:t>
            </a:r>
            <a:br>
              <a:rPr lang="fr-FR" sz="2000" dirty="0" smtClean="0"/>
            </a:br>
            <a:r>
              <a:rPr lang="fr-FR" sz="2000" dirty="0" smtClean="0"/>
              <a:t>serveurs web</a:t>
            </a:r>
          </a:p>
          <a:p>
            <a:pPr lvl="1"/>
            <a:r>
              <a:rPr lang="fr-FR" sz="2000" dirty="0" smtClean="0"/>
              <a:t>CGI est un standard pour envoyer les requêtes aux</a:t>
            </a:r>
            <a:br>
              <a:rPr lang="fr-FR" sz="2000" dirty="0" smtClean="0"/>
            </a:br>
            <a:r>
              <a:rPr lang="fr-FR" sz="2000" dirty="0" smtClean="0"/>
              <a:t>autres outils, et lire leurs réponses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CGI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47864" y="3933056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 </a:t>
            </a:r>
            <a:r>
              <a:rPr lang="fr-FR" dirty="0" err="1" smtClean="0"/>
              <a:t>page.xyz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7585789" y="1916832"/>
            <a:ext cx="1162675" cy="1819446"/>
            <a:chOff x="7585789" y="2924944"/>
            <a:chExt cx="1162675" cy="1819446"/>
          </a:xfrm>
        </p:grpSpPr>
        <p:sp>
          <p:nvSpPr>
            <p:cNvPr id="19" name="Rectangle 18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mr-IN" sz="16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585789" y="4375058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page.xyz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2606052"/>
            <a:ext cx="874668" cy="178576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</a:t>
            </a:r>
            <a:r>
              <a:rPr lang="fr-FR" dirty="0" err="1" smtClean="0"/>
              <a:t>page.xyz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475656" y="41397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Hello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5220072" y="5651956"/>
            <a:ext cx="1152128" cy="657364"/>
            <a:chOff x="3779912" y="4149080"/>
            <a:chExt cx="1152128" cy="657364"/>
          </a:xfrm>
        </p:grpSpPr>
        <p:pic>
          <p:nvPicPr>
            <p:cNvPr id="30" name="Image 29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7596336" y="4725144"/>
            <a:ext cx="1162675" cy="1819446"/>
            <a:chOff x="7585789" y="2924944"/>
            <a:chExt cx="1162675" cy="1819446"/>
          </a:xfrm>
        </p:grpSpPr>
        <p:sp>
          <p:nvSpPr>
            <p:cNvPr id="36" name="Rectangle 35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Hello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585789" y="4375058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page.xyz</a:t>
              </a:r>
              <a:endParaRPr lang="fr-FR" dirty="0"/>
            </a:p>
          </p:txBody>
        </p:sp>
      </p:grpSp>
      <p:cxnSp>
        <p:nvCxnSpPr>
          <p:cNvPr id="38" name="Connecteur droit avec flèche 37"/>
          <p:cNvCxnSpPr>
            <a:stCxn id="36" idx="1"/>
            <a:endCxn id="13" idx="3"/>
          </p:cNvCxnSpPr>
          <p:nvPr/>
        </p:nvCxnSpPr>
        <p:spPr>
          <a:xfrm flipH="1" flipV="1">
            <a:off x="6783129" y="4391816"/>
            <a:ext cx="885215" cy="10225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3559925" y="4666497"/>
            <a:ext cx="1162675" cy="1819446"/>
            <a:chOff x="7585789" y="2924944"/>
            <a:chExt cx="1162675" cy="1819446"/>
          </a:xfrm>
        </p:grpSpPr>
        <p:sp>
          <p:nvSpPr>
            <p:cNvPr id="41" name="Rectangle 40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B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7585789" y="4375058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page.xyz</a:t>
              </a:r>
              <a:endParaRPr lang="fr-FR" dirty="0"/>
            </a:p>
          </p:txBody>
        </p:sp>
      </p:grpSp>
      <p:sp>
        <p:nvSpPr>
          <p:cNvPr id="3" name="Rectangle à coins arrondis 2"/>
          <p:cNvSpPr/>
          <p:nvPr/>
        </p:nvSpPr>
        <p:spPr>
          <a:xfrm>
            <a:off x="7740352" y="3789040"/>
            <a:ext cx="864096" cy="792088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CGI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6516216" y="5517232"/>
            <a:ext cx="864096" cy="792088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CGI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977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744"/>
            <a:ext cx="6400800" cy="2638428"/>
          </a:xfrm>
        </p:spPr>
        <p:txBody>
          <a:bodyPr/>
          <a:lstStyle/>
          <a:p>
            <a:r>
              <a:rPr lang="fr-FR" b="1" u="sng" dirty="0" smtClean="0">
                <a:solidFill>
                  <a:schemeClr val="tx1"/>
                </a:solidFill>
              </a:rPr>
              <a:t>Objectifs du cours :</a:t>
            </a:r>
          </a:p>
          <a:p>
            <a:endParaRPr lang="fr-FR" b="1" u="sng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Création d’un site Web dynamique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3505200" y="6538908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471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chemeClr val="tx2"/>
                </a:solidFill>
              </a:rPr>
              <a:t>PHP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smtClean="0"/>
              <a:t>est un </a:t>
            </a:r>
            <a:r>
              <a:rPr lang="fr-FR" sz="2800" b="1" dirty="0" smtClean="0"/>
              <a:t>langage de programmation </a:t>
            </a:r>
            <a:r>
              <a:rPr lang="fr-FR" sz="2800" dirty="0" smtClean="0"/>
              <a:t>utilisé pour la construction de </a:t>
            </a:r>
            <a:r>
              <a:rPr lang="fr-FR" sz="2800" b="1" dirty="0" smtClean="0"/>
              <a:t>sites Web dynamiques</a:t>
            </a:r>
          </a:p>
          <a:p>
            <a:pPr lvl="1"/>
            <a:r>
              <a:rPr lang="fr-FR" sz="2400" b="1" dirty="0" smtClean="0">
                <a:solidFill>
                  <a:srgbClr val="1F497D"/>
                </a:solidFill>
              </a:rPr>
              <a:t>Pages PHP </a:t>
            </a:r>
            <a:r>
              <a:rPr lang="fr-FR" sz="2400" dirty="0" smtClean="0"/>
              <a:t>: pages Web qui contiennent de PHP</a:t>
            </a:r>
          </a:p>
          <a:p>
            <a:pPr lvl="2"/>
            <a:r>
              <a:rPr lang="fr-FR" sz="2200" dirty="0" smtClean="0"/>
              <a:t>On va </a:t>
            </a:r>
            <a:r>
              <a:rPr lang="fr-FR" sz="2200" b="1" dirty="0" smtClean="0"/>
              <a:t>mélanger le PHP </a:t>
            </a:r>
            <a:r>
              <a:rPr lang="fr-FR" sz="2200" dirty="0" smtClean="0"/>
              <a:t>au code </a:t>
            </a:r>
            <a:r>
              <a:rPr lang="fr-FR" sz="2200" b="1" dirty="0" smtClean="0"/>
              <a:t>HTML / CSS</a:t>
            </a:r>
          </a:p>
          <a:p>
            <a:pPr lvl="2"/>
            <a:r>
              <a:rPr lang="fr-FR" sz="2200" dirty="0" smtClean="0"/>
              <a:t>Le code </a:t>
            </a:r>
            <a:r>
              <a:rPr lang="fr-FR" sz="2200" b="1" dirty="0" smtClean="0">
                <a:solidFill>
                  <a:srgbClr val="1F497D"/>
                </a:solidFill>
              </a:rPr>
              <a:t>PHP</a:t>
            </a:r>
            <a:r>
              <a:rPr lang="fr-FR" sz="2200" dirty="0" smtClean="0"/>
              <a:t> va être </a:t>
            </a:r>
            <a:r>
              <a:rPr lang="fr-FR" b="1" u="sng" dirty="0" smtClean="0">
                <a:solidFill>
                  <a:srgbClr val="FF0000"/>
                </a:solidFill>
              </a:rPr>
              <a:t>analysé par le serveur</a:t>
            </a:r>
            <a:endParaRPr lang="fr-FR" sz="2200" b="1" u="sng" dirty="0">
              <a:solidFill>
                <a:srgbClr val="FF0000"/>
              </a:solidFill>
            </a:endParaRPr>
          </a:p>
          <a:p>
            <a:pPr lvl="2"/>
            <a:r>
              <a:rPr lang="fr-FR" sz="2200" dirty="0" smtClean="0"/>
              <a:t>Le </a:t>
            </a:r>
            <a:r>
              <a:rPr lang="fr-FR" sz="2200" b="1" dirty="0" smtClean="0">
                <a:solidFill>
                  <a:schemeClr val="tx2"/>
                </a:solidFill>
              </a:rPr>
              <a:t>résultat</a:t>
            </a:r>
            <a:r>
              <a:rPr lang="fr-FR" sz="2200" dirty="0" smtClean="0"/>
              <a:t> va être une </a:t>
            </a:r>
            <a:r>
              <a:rPr lang="fr-FR" sz="2200" b="1" dirty="0" smtClean="0"/>
              <a:t>nouvelle page Web </a:t>
            </a:r>
            <a:r>
              <a:rPr lang="fr-FR" sz="2200" dirty="0" smtClean="0"/>
              <a:t>mise à jour automatiquement par le code PHP </a:t>
            </a:r>
          </a:p>
          <a:p>
            <a:pPr lvl="2"/>
            <a:endParaRPr lang="fr-FR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59832" y="4293096"/>
            <a:ext cx="5472608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 smtClean="0"/>
              <a:t>&lt;html&gt; … </a:t>
            </a:r>
          </a:p>
          <a:p>
            <a:r>
              <a:rPr lang="fr-FR" sz="2000" b="1" dirty="0" smtClean="0">
                <a:solidFill>
                  <a:srgbClr val="1F497D"/>
                </a:solidFill>
              </a:rPr>
              <a:t>  &lt;</a:t>
            </a:r>
            <a:r>
              <a:rPr lang="fr-FR" sz="2000" b="1" dirty="0">
                <a:solidFill>
                  <a:srgbClr val="1F497D"/>
                </a:solidFill>
              </a:rPr>
              <a:t>?</a:t>
            </a:r>
            <a:r>
              <a:rPr lang="fr-FR" sz="2000" b="1" dirty="0" err="1">
                <a:solidFill>
                  <a:srgbClr val="1F497D"/>
                </a:solidFill>
              </a:rPr>
              <a:t>php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sz="2000" dirty="0"/>
              <a:t>   </a:t>
            </a:r>
            <a:r>
              <a:rPr lang="fr-FR" sz="2000" dirty="0" smtClean="0"/>
              <a:t>    </a:t>
            </a:r>
            <a:r>
              <a:rPr lang="fr-FR" sz="2000" b="1" dirty="0" err="1"/>
              <a:t>date_default_timezone_set</a:t>
            </a:r>
            <a:r>
              <a:rPr lang="fr-FR" sz="2000" b="1" dirty="0"/>
              <a:t>("Europe/Paris")</a:t>
            </a:r>
            <a:r>
              <a:rPr lang="fr-FR" sz="2000" b="1" dirty="0" smtClean="0"/>
              <a:t>;</a:t>
            </a:r>
          </a:p>
          <a:p>
            <a:r>
              <a:rPr lang="fr-FR" sz="2000" dirty="0" smtClean="0"/>
              <a:t>       </a:t>
            </a:r>
            <a:r>
              <a:rPr lang="fr-FR" sz="2000" b="1" dirty="0" err="1" smtClean="0"/>
              <a:t>echo</a:t>
            </a:r>
            <a:r>
              <a:rPr lang="fr-FR" sz="2000" dirty="0" smtClean="0"/>
              <a:t> </a:t>
            </a:r>
            <a:r>
              <a:rPr lang="fr-FR" sz="2000" dirty="0"/>
              <a:t>"&lt;p style='font-style: </a:t>
            </a:r>
            <a:r>
              <a:rPr lang="fr-FR" sz="2000" dirty="0" err="1"/>
              <a:t>italic</a:t>
            </a:r>
            <a:r>
              <a:rPr lang="fr-FR" sz="2000" dirty="0"/>
              <a:t>;'&gt; </a:t>
            </a:r>
            <a:r>
              <a:rPr lang="fr-FR" sz="2000" dirty="0" smtClean="0"/>
              <a:t>Paris</a:t>
            </a:r>
            <a:r>
              <a:rPr lang="fr-FR" sz="2000" dirty="0"/>
              <a:t>, le </a:t>
            </a:r>
            <a:r>
              <a:rPr lang="fr-FR" sz="2000" dirty="0" smtClean="0"/>
              <a:t>"</a:t>
            </a:r>
          </a:p>
          <a:p>
            <a:r>
              <a:rPr lang="fr-FR" sz="2000" dirty="0" smtClean="0"/>
              <a:t>	</a:t>
            </a:r>
            <a:r>
              <a:rPr lang="fr-FR" sz="2000" b="1" dirty="0" smtClean="0"/>
              <a:t>.</a:t>
            </a:r>
            <a:r>
              <a:rPr lang="fr-FR" sz="2000" b="1" dirty="0"/>
              <a:t>date('d / m / Y').</a:t>
            </a:r>
            <a:r>
              <a:rPr lang="fr-FR" sz="2000" dirty="0"/>
              <a:t>"&lt;/p&gt;" </a:t>
            </a:r>
            <a:r>
              <a:rPr lang="fr-FR" sz="2000" b="1" dirty="0"/>
              <a:t>;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 </a:t>
            </a:r>
            <a:r>
              <a:rPr lang="fr-FR" sz="2000" b="1" dirty="0" smtClean="0">
                <a:solidFill>
                  <a:schemeClr val="tx2"/>
                </a:solidFill>
              </a:rPr>
              <a:t>?&gt;</a:t>
            </a:r>
          </a:p>
          <a:p>
            <a:r>
              <a:rPr lang="fr-FR" sz="2000" dirty="0" smtClean="0"/>
              <a:t>… &lt;/html&gt;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8" y="4509120"/>
            <a:ext cx="2520280" cy="1661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Le code PHP est à l’intérieur de la balise </a:t>
            </a:r>
            <a:br>
              <a:rPr lang="fr-FR" dirty="0" smtClean="0"/>
            </a:br>
            <a:r>
              <a:rPr lang="fr-FR" b="1" dirty="0" smtClean="0">
                <a:solidFill>
                  <a:srgbClr val="1F497D"/>
                </a:solidFill>
              </a:rPr>
              <a:t>&lt;?</a:t>
            </a:r>
            <a:r>
              <a:rPr lang="fr-FR" b="1" dirty="0" err="1" smtClean="0">
                <a:solidFill>
                  <a:srgbClr val="1F497D"/>
                </a:solidFill>
              </a:rPr>
              <a:t>php</a:t>
            </a:r>
            <a:r>
              <a:rPr lang="fr-FR" b="1" dirty="0" smtClean="0">
                <a:solidFill>
                  <a:srgbClr val="1F497D"/>
                </a:solidFill>
              </a:rPr>
              <a:t>    …    ?&gt; </a:t>
            </a:r>
            <a:br>
              <a:rPr lang="fr-FR" b="1" dirty="0" smtClean="0">
                <a:solidFill>
                  <a:srgbClr val="1F497D"/>
                </a:solidFill>
              </a:rPr>
            </a:br>
            <a:r>
              <a:rPr lang="fr-FR" dirty="0" smtClean="0"/>
              <a:t>ou </a:t>
            </a:r>
            <a:r>
              <a:rPr lang="fr-FR" dirty="0"/>
              <a:t>entouré </a:t>
            </a:r>
            <a:r>
              <a:rPr lang="fr-FR" dirty="0" smtClean="0"/>
              <a:t>par la </a:t>
            </a:r>
            <a:r>
              <a:rPr lang="fr-FR" dirty="0"/>
              <a:t>balise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&lt;</a:t>
            </a:r>
            <a:r>
              <a:rPr lang="fr-FR" b="1" dirty="0"/>
              <a:t>script </a:t>
            </a:r>
            <a:r>
              <a:rPr lang="fr-FR" b="1" dirty="0" err="1"/>
              <a:t>language</a:t>
            </a:r>
            <a:r>
              <a:rPr lang="fr-FR" b="1" dirty="0"/>
              <a:t>="</a:t>
            </a:r>
            <a:r>
              <a:rPr lang="fr-FR" b="1" dirty="0" err="1"/>
              <a:t>php</a:t>
            </a:r>
            <a:r>
              <a:rPr lang="fr-FR" b="1" dirty="0"/>
              <a:t>"</a:t>
            </a:r>
            <a:r>
              <a:rPr lang="fr-FR" b="1" dirty="0" smtClean="0"/>
              <a:t>&gt; … &lt;/script&gt;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308304" y="4077072"/>
            <a:ext cx="17275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i="1" dirty="0" smtClean="0"/>
              <a:t>coursPHP-1.php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514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tx2"/>
                </a:solidFill>
              </a:rPr>
              <a:t>PHP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 err="1" smtClean="0"/>
              <a:t>Hypertext</a:t>
            </a:r>
            <a:r>
              <a:rPr lang="fr-FR" dirty="0" smtClean="0"/>
              <a:t> </a:t>
            </a:r>
            <a:r>
              <a:rPr lang="fr-FR" dirty="0" err="1" smtClean="0"/>
              <a:t>Preprocessor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Langage interprété pour créer des sites </a:t>
            </a:r>
            <a:r>
              <a:rPr lang="fr-FR" dirty="0" smtClean="0"/>
              <a:t>dynamiques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Langage de script côté </a:t>
            </a:r>
            <a:r>
              <a:rPr lang="fr-FR" dirty="0" smtClean="0"/>
              <a:t>serveur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Langage faiblement typé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Langage « Embedded HTML </a:t>
            </a:r>
            <a:r>
              <a:rPr lang="fr-FR" dirty="0" smtClean="0"/>
              <a:t>»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Open source : PHP a permis de créer un grand nombre de sites web célèbres, comme Facebook, Wikipédia,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804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 PHP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</a:p>
          <a:p>
            <a:r>
              <a:rPr lang="fr-FR" dirty="0" smtClean="0"/>
              <a:t>Types</a:t>
            </a:r>
          </a:p>
          <a:p>
            <a:r>
              <a:rPr lang="fr-FR" dirty="0" smtClean="0"/>
              <a:t>Opérateurs</a:t>
            </a:r>
          </a:p>
          <a:p>
            <a:r>
              <a:rPr lang="fr-FR" dirty="0" smtClean="0"/>
              <a:t>Fonctions</a:t>
            </a:r>
          </a:p>
          <a:p>
            <a:r>
              <a:rPr lang="fr-FR" dirty="0" err="1" smtClean="0"/>
              <a:t>echo</a:t>
            </a:r>
            <a:r>
              <a:rPr lang="fr-FR" dirty="0" smtClean="0"/>
              <a:t>, </a:t>
            </a:r>
            <a:r>
              <a:rPr lang="fr-FR" dirty="0" err="1" smtClean="0"/>
              <a:t>gettype</a:t>
            </a:r>
            <a:r>
              <a:rPr lang="fr-FR" dirty="0" smtClean="0"/>
              <a:t>, </a:t>
            </a:r>
            <a:r>
              <a:rPr lang="fr-FR" dirty="0" err="1" smtClean="0"/>
              <a:t>unset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5277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smtClean="0"/>
              <a:t>Installation </a:t>
            </a:r>
            <a:r>
              <a:rPr lang="fr-FR" sz="4000"/>
              <a:t>et configuration de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29876"/>
            <a:ext cx="9039948" cy="50954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suffit de télécharger </a:t>
            </a:r>
            <a:r>
              <a:rPr lang="fr-FR" dirty="0" smtClean="0"/>
              <a:t>la suite logicielle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WAMP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http://www.wampserver.com/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MAMP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http://www.mamp.info/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XAMPP 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https://www.apachefriends.org/fr/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Et un éditeur </a:t>
            </a:r>
            <a:r>
              <a:rPr lang="fr-FR" dirty="0"/>
              <a:t>de texte 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Sublim</a:t>
            </a:r>
            <a:r>
              <a:rPr lang="fr-FR" dirty="0" smtClean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macOS</a:t>
            </a:r>
            <a:r>
              <a:rPr lang="fr-FR" dirty="0" smtClean="0"/>
              <a:t>): </a:t>
            </a:r>
            <a:r>
              <a:rPr lang="fr-FR" dirty="0">
                <a:hlinkClick r:id="rId5"/>
              </a:rPr>
              <a:t>http://www.sublimetext.com/2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err="1" smtClean="0"/>
              <a:t>BBEdit</a:t>
            </a:r>
            <a:r>
              <a:rPr lang="fr-FR" dirty="0" smtClean="0"/>
              <a:t> (</a:t>
            </a:r>
            <a:r>
              <a:rPr lang="fr-FR" dirty="0" err="1" smtClean="0"/>
              <a:t>macOS</a:t>
            </a:r>
            <a:r>
              <a:rPr lang="fr-FR" dirty="0" smtClean="0"/>
              <a:t>) </a:t>
            </a:r>
            <a:r>
              <a:rPr lang="fr-FR" dirty="0"/>
              <a:t>: </a:t>
            </a:r>
            <a:r>
              <a:rPr lang="fr-FR" dirty="0">
                <a:hlinkClick r:id="rId6"/>
              </a:rPr>
              <a:t>https://www.barebones.com/products/bbedit</a:t>
            </a:r>
            <a:r>
              <a:rPr lang="fr-FR" dirty="0" smtClean="0">
                <a:hlinkClick r:id="rId6"/>
              </a:rPr>
              <a:t>/</a:t>
            </a:r>
            <a:endParaRPr lang="fr-FR" dirty="0"/>
          </a:p>
          <a:p>
            <a:r>
              <a:rPr lang="fr-FR" dirty="0" smtClean="0"/>
              <a:t>Notepad</a:t>
            </a:r>
            <a:r>
              <a:rPr lang="fr-FR" dirty="0"/>
              <a:t>++ </a:t>
            </a:r>
            <a:r>
              <a:rPr lang="fr-FR" dirty="0" smtClean="0"/>
              <a:t>(Windows) : </a:t>
            </a:r>
            <a:r>
              <a:rPr lang="fr-FR" dirty="0">
                <a:hlinkClick r:id="rId7"/>
              </a:rPr>
              <a:t>https://notepad-plus-plus.org/fr</a:t>
            </a:r>
            <a:r>
              <a:rPr lang="fr-FR" dirty="0" smtClean="0">
                <a:hlinkClick r:id="rId7"/>
              </a:rPr>
              <a:t>/</a:t>
            </a:r>
            <a:endParaRPr lang="fr-FR" dirty="0" smtClean="0"/>
          </a:p>
          <a:p>
            <a:r>
              <a:rPr lang="fr-FR" dirty="0" smtClean="0"/>
              <a:t>Autres (Linux/BSD/UNIX) : </a:t>
            </a:r>
            <a:r>
              <a:rPr lang="fr-FR" dirty="0" err="1" smtClean="0"/>
              <a:t>emacs</a:t>
            </a:r>
            <a:r>
              <a:rPr lang="fr-FR" dirty="0" smtClean="0"/>
              <a:t>, </a:t>
            </a:r>
            <a:r>
              <a:rPr lang="fr-FR" dirty="0" err="1" smtClean="0"/>
              <a:t>vim</a:t>
            </a:r>
            <a:r>
              <a:rPr lang="fr-FR" dirty="0" smtClean="0"/>
              <a:t>, nano, </a:t>
            </a:r>
            <a:r>
              <a:rPr lang="fr-FR" dirty="0" err="1" smtClean="0"/>
              <a:t>gedit</a:t>
            </a:r>
            <a:r>
              <a:rPr lang="fr-FR" dirty="0" smtClean="0"/>
              <a:t>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449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/>
              <a:t>Introduction au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/>
              <a:t>Syntaxe de base </a:t>
            </a:r>
            <a:r>
              <a:rPr lang="fr-FR" sz="2800" smtClean="0"/>
              <a:t>:</a:t>
            </a:r>
            <a:endParaRPr lang="fr-FR" sz="2800"/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!doctype </a:t>
            </a:r>
            <a:r>
              <a:rPr lang="fr-FR" sz="2400"/>
              <a:t>html&gt;</a:t>
            </a:r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html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	</a:t>
            </a:r>
            <a:r>
              <a:rPr lang="fr-FR" sz="2400" smtClean="0"/>
              <a:t>&lt;</a:t>
            </a:r>
            <a:r>
              <a:rPr lang="fr-FR" sz="2400" b="1"/>
              <a:t>head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title</a:t>
            </a:r>
            <a:r>
              <a:rPr lang="fr-FR" sz="2400"/>
              <a:t>&gt;</a:t>
            </a:r>
            <a:r>
              <a:rPr lang="fr-FR" sz="2400" b="1"/>
              <a:t>Titre</a:t>
            </a:r>
            <a:r>
              <a:rPr lang="fr-FR" sz="2400"/>
              <a:t>&lt;/</a:t>
            </a:r>
            <a:r>
              <a:rPr lang="fr-FR" sz="2400" b="1"/>
              <a:t>title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 smtClean="0"/>
              <a:t>	&lt;/</a:t>
            </a:r>
            <a:r>
              <a:rPr lang="fr-FR" sz="2400" b="1"/>
              <a:t>head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body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 smtClean="0"/>
              <a:t>	&lt;?</a:t>
            </a:r>
            <a:r>
              <a:rPr lang="fr-FR" sz="2400" b="1">
                <a:solidFill>
                  <a:schemeClr val="tx2"/>
                </a:solidFill>
              </a:rPr>
              <a:t>php</a:t>
            </a:r>
            <a:r>
              <a:rPr lang="fr-FR" sz="2400"/>
              <a:t> </a:t>
            </a:r>
            <a:r>
              <a:rPr lang="fr-FR" sz="2400" b="1">
                <a:solidFill>
                  <a:srgbClr val="00B050"/>
                </a:solidFill>
              </a:rPr>
              <a:t>echo</a:t>
            </a:r>
            <a:r>
              <a:rPr lang="fr-FR" sz="2400"/>
              <a:t> "</a:t>
            </a:r>
            <a:r>
              <a:rPr lang="fr-FR" sz="2400" b="1">
                <a:solidFill>
                  <a:srgbClr val="FF0000"/>
                </a:solidFill>
              </a:rPr>
              <a:t>Hello World !</a:t>
            </a:r>
            <a:r>
              <a:rPr lang="fr-FR" sz="2400"/>
              <a:t>"</a:t>
            </a:r>
            <a:r>
              <a:rPr lang="fr-FR" sz="2400" b="1">
                <a:solidFill>
                  <a:srgbClr val="00B050"/>
                </a:solidFill>
              </a:rPr>
              <a:t>;</a:t>
            </a:r>
            <a:r>
              <a:rPr lang="fr-FR" sz="2400"/>
              <a:t> ?&gt;</a:t>
            </a:r>
          </a:p>
          <a:p>
            <a:pPr marL="400050" lvl="1" indent="0">
              <a:buNone/>
            </a:pPr>
            <a:r>
              <a:rPr lang="fr-FR" sz="2400"/>
              <a:t>&lt;/</a:t>
            </a:r>
            <a:r>
              <a:rPr lang="fr-FR" sz="2400" b="1"/>
              <a:t>body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&lt;/</a:t>
            </a:r>
            <a:r>
              <a:rPr lang="fr-FR" sz="2400" b="1"/>
              <a:t>html</a:t>
            </a:r>
            <a:r>
              <a:rPr lang="fr-FR" sz="2400"/>
              <a:t>&gt;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3995936" y="1484784"/>
            <a:ext cx="49685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>
                <a:solidFill>
                  <a:schemeClr val="tx1"/>
                </a:solidFill>
              </a:rPr>
              <a:t>&lt;!DOCTYPE HTML PUBLIC "-//W3C//</a:t>
            </a:r>
          </a:p>
          <a:p>
            <a:r>
              <a:rPr lang="fr-FR" sz="2400" b="1">
                <a:solidFill>
                  <a:schemeClr val="tx1"/>
                </a:solidFill>
              </a:rPr>
              <a:t>DTD HTML 4.01//EN" "http://</a:t>
            </a:r>
          </a:p>
          <a:p>
            <a:r>
              <a:rPr lang="fr-FR" sz="2400" b="1">
                <a:solidFill>
                  <a:schemeClr val="tx1"/>
                </a:solidFill>
              </a:rPr>
              <a:t>www.w3.org/TR/html4/strict.dtd"&gt;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131840" y="1916832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41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Commentaires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/>
              <a:t>Commentaires 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Commentaires </a:t>
            </a:r>
            <a:r>
              <a:rPr lang="fr-FR" dirty="0"/>
              <a:t>hérités du langage C et Perl</a:t>
            </a:r>
          </a:p>
          <a:p>
            <a:pPr marL="0" indent="0">
              <a:buNone/>
            </a:pPr>
            <a:r>
              <a:rPr lang="fr-FR" i="1" dirty="0">
                <a:solidFill>
                  <a:srgbClr val="FF0000"/>
                </a:solidFill>
              </a:rPr>
              <a:t>// Ceci est un commentaire sur une seule ligne</a:t>
            </a:r>
          </a:p>
          <a:p>
            <a:pPr marL="0" indent="0">
              <a:buNone/>
            </a:pPr>
            <a:r>
              <a:rPr lang="fr-FR" b="1" i="1" dirty="0">
                <a:solidFill>
                  <a:srgbClr val="00B050"/>
                </a:solidFill>
              </a:rPr>
              <a:t>/* Ceci est un commentaire </a:t>
            </a:r>
            <a:r>
              <a:rPr lang="fr-FR" b="1" i="1" dirty="0" smtClean="0">
                <a:solidFill>
                  <a:srgbClr val="00B050"/>
                </a:solidFill>
              </a:rPr>
              <a:t>sur </a:t>
            </a:r>
            <a:r>
              <a:rPr lang="fr-FR" b="1" dirty="0" smtClean="0">
                <a:solidFill>
                  <a:srgbClr val="00B050"/>
                </a:solidFill>
              </a:rPr>
              <a:t>plusieurs </a:t>
            </a:r>
            <a:r>
              <a:rPr lang="fr-FR" b="1" dirty="0">
                <a:solidFill>
                  <a:srgbClr val="00B050"/>
                </a:solidFill>
              </a:rPr>
              <a:t>lignes */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Commentaire </a:t>
            </a:r>
            <a:r>
              <a:rPr lang="fr-FR" dirty="0"/>
              <a:t>style </a:t>
            </a:r>
            <a:r>
              <a:rPr lang="fr-FR" dirty="0" err="1"/>
              <a:t>shell</a:t>
            </a: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00B050"/>
                </a:solidFill>
              </a:rPr>
              <a:t># Ceci est un commentaire sur une seule ligne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3559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La notion de </a:t>
            </a:r>
            <a:r>
              <a:rPr lang="fr-FR" b="1" dirty="0" smtClean="0">
                <a:solidFill>
                  <a:srgbClr val="1F497D"/>
                </a:solidFill>
              </a:rPr>
              <a:t>variable</a:t>
            </a:r>
          </a:p>
          <a:p>
            <a:pPr lvl="1"/>
            <a:r>
              <a:rPr lang="fr-FR" dirty="0" smtClean="0"/>
              <a:t>Une variable est </a:t>
            </a:r>
            <a:r>
              <a:rPr lang="fr-FR" b="1" dirty="0" smtClean="0"/>
              <a:t>un conteneur de valeur</a:t>
            </a:r>
          </a:p>
          <a:p>
            <a:pPr lvl="1"/>
            <a:r>
              <a:rPr lang="fr-FR" dirty="0" smtClean="0"/>
              <a:t>On peut lui affecter une valeur, qu’on va utiliser plus tard</a:t>
            </a:r>
          </a:p>
          <a:p>
            <a:pPr marL="457200" lvl="1" indent="0" algn="ctr">
              <a:buNone/>
            </a:pPr>
            <a:r>
              <a:rPr lang="fr-FR" b="1" dirty="0" smtClean="0">
                <a:solidFill>
                  <a:srgbClr val="1F497D"/>
                </a:solidFill>
              </a:rPr>
              <a:t>$</a:t>
            </a:r>
            <a:r>
              <a:rPr lang="fr-FR" dirty="0" smtClean="0"/>
              <a:t>variable    </a:t>
            </a:r>
            <a:r>
              <a:rPr lang="fr-FR" b="1" dirty="0" smtClean="0">
                <a:solidFill>
                  <a:schemeClr val="tx2"/>
                </a:solidFill>
              </a:rPr>
              <a:t>=</a:t>
            </a:r>
            <a:r>
              <a:rPr lang="fr-FR" dirty="0" smtClean="0"/>
              <a:t>    "PHP5" ;</a:t>
            </a:r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 smtClean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r">
              <a:buNone/>
            </a:pPr>
            <a:r>
              <a:rPr lang="fr-FR" dirty="0" err="1"/>
              <a:t>echo</a:t>
            </a:r>
            <a:r>
              <a:rPr lang="fr-FR" dirty="0"/>
              <a:t> "… </a:t>
            </a:r>
            <a:r>
              <a:rPr lang="fr-FR" b="1" dirty="0">
                <a:solidFill>
                  <a:srgbClr val="1F497D"/>
                </a:solidFill>
              </a:rPr>
              <a:t>$</a:t>
            </a:r>
            <a:r>
              <a:rPr lang="fr-FR" b="1" dirty="0"/>
              <a:t>variable  </a:t>
            </a:r>
            <a:r>
              <a:rPr lang="fr-FR" dirty="0"/>
              <a:t>…" ;</a:t>
            </a:r>
          </a:p>
          <a:p>
            <a:pPr marL="457200" lvl="1" indent="0" algn="ctr"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476672"/>
            <a:ext cx="1265540" cy="136815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51520" y="3429000"/>
            <a:ext cx="187220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Le «</a:t>
            </a:r>
            <a:r>
              <a:rPr lang="fr-FR" sz="2000" b="1" dirty="0" smtClean="0"/>
              <a:t> $</a:t>
            </a:r>
            <a:r>
              <a:rPr lang="fr-FR" sz="2000" dirty="0" smtClean="0"/>
              <a:t> » indique une variable 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1115616" y="4293096"/>
            <a:ext cx="3024336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Le </a:t>
            </a:r>
            <a:r>
              <a:rPr lang="fr-FR" sz="2000" b="1" u="sng" dirty="0" smtClean="0"/>
              <a:t>nom de variable </a:t>
            </a:r>
            <a:r>
              <a:rPr lang="fr-FR" sz="2000" dirty="0" smtClean="0"/>
              <a:t>commence toujours par une </a:t>
            </a:r>
            <a:r>
              <a:rPr lang="fr-FR" sz="2000" b="1" dirty="0" smtClean="0"/>
              <a:t>lettre</a:t>
            </a:r>
            <a:r>
              <a:rPr lang="fr-FR" sz="2000" dirty="0" smtClean="0"/>
              <a:t> ou un « _ », </a:t>
            </a:r>
            <a:r>
              <a:rPr lang="fr-FR" sz="2000" b="1" dirty="0" smtClean="0"/>
              <a:t>sans espace</a:t>
            </a:r>
            <a:endParaRPr lang="fr-FR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292080" y="3645024"/>
            <a:ext cx="3168352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Le «</a:t>
            </a:r>
            <a:r>
              <a:rPr lang="fr-FR" sz="2000" b="1" dirty="0" smtClean="0"/>
              <a:t> = </a:t>
            </a:r>
            <a:r>
              <a:rPr lang="fr-FR" sz="2000" dirty="0" smtClean="0"/>
              <a:t>» est une </a:t>
            </a:r>
            <a:r>
              <a:rPr lang="fr-FR" sz="2000" b="1" u="sng" dirty="0" smtClean="0"/>
              <a:t>affectation</a:t>
            </a:r>
            <a:r>
              <a:rPr lang="fr-FR" sz="2000" b="1" dirty="0" smtClean="0"/>
              <a:t> </a:t>
            </a:r>
          </a:p>
          <a:p>
            <a:pPr algn="ctr"/>
            <a:r>
              <a:rPr lang="fr-FR" sz="2000" dirty="0" smtClean="0"/>
              <a:t>On attribut une valeur à la variable </a:t>
            </a:r>
            <a:endParaRPr lang="fr-FR" sz="2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92080" y="5661248"/>
            <a:ext cx="302433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On récupère la valeur gardée dans la variable par son nom </a:t>
            </a:r>
            <a:endParaRPr lang="fr-FR" sz="2000" b="1" dirty="0"/>
          </a:p>
        </p:txBody>
      </p:sp>
      <p:cxnSp>
        <p:nvCxnSpPr>
          <p:cNvPr id="16" name="Connecteur en angle 15"/>
          <p:cNvCxnSpPr>
            <a:endCxn id="12" idx="1"/>
          </p:cNvCxnSpPr>
          <p:nvPr/>
        </p:nvCxnSpPr>
        <p:spPr>
          <a:xfrm rot="16200000" flipH="1">
            <a:off x="4786136" y="3646912"/>
            <a:ext cx="579840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endCxn id="9" idx="3"/>
          </p:cNvCxnSpPr>
          <p:nvPr/>
        </p:nvCxnSpPr>
        <p:spPr>
          <a:xfrm rot="10800000" flipV="1">
            <a:off x="2123728" y="3573015"/>
            <a:ext cx="1008113" cy="209927"/>
          </a:xfrm>
          <a:prstGeom prst="bentConnector3">
            <a:avLst>
              <a:gd name="adj1" fmla="val -16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635896" y="357301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137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023460"/>
          </a:xfrm>
        </p:spPr>
        <p:txBody>
          <a:bodyPr>
            <a:normAutofit/>
          </a:bodyPr>
          <a:lstStyle/>
          <a:p>
            <a:r>
              <a:rPr lang="fr-FR" sz="2800" b="1" dirty="0"/>
              <a:t>La notion de </a:t>
            </a:r>
            <a:r>
              <a:rPr lang="fr-FR" sz="2800" b="1" dirty="0" smtClean="0">
                <a:solidFill>
                  <a:srgbClr val="1F497D"/>
                </a:solidFill>
              </a:rPr>
              <a:t>variable : </a:t>
            </a:r>
            <a:r>
              <a:rPr lang="fr-FR" sz="2800" b="1" dirty="0"/>
              <a:t>l</a:t>
            </a:r>
            <a:r>
              <a:rPr lang="fr-FR" sz="2800" b="1" dirty="0" smtClean="0"/>
              <a:t>es </a:t>
            </a:r>
            <a:r>
              <a:rPr lang="fr-FR" sz="2800" b="1" dirty="0" smtClean="0">
                <a:solidFill>
                  <a:schemeClr val="tx2"/>
                </a:solidFill>
              </a:rPr>
              <a:t>types des données</a:t>
            </a:r>
          </a:p>
          <a:p>
            <a:pPr lvl="1"/>
            <a:r>
              <a:rPr lang="fr-FR" sz="2400" dirty="0" smtClean="0"/>
              <a:t>Les variables peuvent garder de valeurs de différents types </a:t>
            </a:r>
          </a:p>
          <a:p>
            <a:pPr lvl="2"/>
            <a:r>
              <a:rPr lang="fr-FR" sz="2000" b="1" dirty="0" smtClean="0"/>
              <a:t>Nombres entiers </a:t>
            </a:r>
            <a:r>
              <a:rPr lang="fr-FR" sz="2000" dirty="0" smtClean="0"/>
              <a:t>(</a:t>
            </a:r>
            <a:r>
              <a:rPr lang="fr-FR" sz="2000" b="1" dirty="0" err="1">
                <a:solidFill>
                  <a:srgbClr val="1F497D"/>
                </a:solidFill>
              </a:rPr>
              <a:t>integer</a:t>
            </a:r>
            <a:r>
              <a:rPr lang="fr-FR" sz="2000" dirty="0" smtClean="0"/>
              <a:t>) : 25</a:t>
            </a:r>
          </a:p>
          <a:p>
            <a:pPr lvl="2"/>
            <a:r>
              <a:rPr lang="fr-FR" sz="2000" b="1" dirty="0" smtClean="0"/>
              <a:t>Nombres décimaux </a:t>
            </a:r>
            <a:r>
              <a:rPr lang="fr-FR" sz="2000" dirty="0" smtClean="0"/>
              <a:t>(</a:t>
            </a:r>
            <a:r>
              <a:rPr lang="fr-FR" sz="2000" b="1" dirty="0" smtClean="0">
                <a:solidFill>
                  <a:srgbClr val="1F497D"/>
                </a:solidFill>
              </a:rPr>
              <a:t>double</a:t>
            </a:r>
            <a:r>
              <a:rPr lang="fr-FR" sz="2000" dirty="0" smtClean="0">
                <a:solidFill>
                  <a:srgbClr val="1F497D"/>
                </a:solidFill>
              </a:rPr>
              <a:t> </a:t>
            </a:r>
            <a:r>
              <a:rPr lang="fr-FR" sz="2000" dirty="0" smtClean="0"/>
              <a:t>ou </a:t>
            </a:r>
            <a:r>
              <a:rPr lang="fr-FR" sz="2000" b="1" dirty="0" err="1" smtClean="0">
                <a:solidFill>
                  <a:srgbClr val="1F497D"/>
                </a:solidFill>
              </a:rPr>
              <a:t>float</a:t>
            </a:r>
            <a:r>
              <a:rPr lang="fr-FR" sz="2000" dirty="0" smtClean="0"/>
              <a:t>) : 2.25</a:t>
            </a:r>
          </a:p>
          <a:p>
            <a:pPr lvl="2"/>
            <a:r>
              <a:rPr lang="fr-FR" sz="2000" b="1" dirty="0" smtClean="0"/>
              <a:t>Chaînes de caractères</a:t>
            </a:r>
            <a:r>
              <a:rPr lang="fr-FR" sz="2000" dirty="0" smtClean="0"/>
              <a:t> (</a:t>
            </a:r>
            <a:r>
              <a:rPr lang="fr-FR" sz="2000" b="1" dirty="0" smtClean="0">
                <a:solidFill>
                  <a:srgbClr val="1F497D"/>
                </a:solidFill>
              </a:rPr>
              <a:t>string</a:t>
            </a:r>
            <a:r>
              <a:rPr lang="fr-FR" sz="2000" dirty="0" smtClean="0"/>
              <a:t>) : « </a:t>
            </a:r>
            <a:r>
              <a:rPr lang="fr-FR" sz="2000" dirty="0"/>
              <a:t>1 super chaîne </a:t>
            </a:r>
            <a:r>
              <a:rPr lang="fr-FR" sz="2000" dirty="0" smtClean="0"/>
              <a:t>! »</a:t>
            </a:r>
          </a:p>
          <a:p>
            <a:pPr lvl="2"/>
            <a:r>
              <a:rPr lang="fr-FR" sz="2000" b="1" dirty="0" smtClean="0"/>
              <a:t>Logique</a:t>
            </a:r>
            <a:r>
              <a:rPr lang="fr-FR" sz="2000" dirty="0" smtClean="0"/>
              <a:t> (</a:t>
            </a:r>
            <a:r>
              <a:rPr lang="fr-FR" sz="2000" b="1" dirty="0" err="1" smtClean="0">
                <a:solidFill>
                  <a:srgbClr val="1F497D"/>
                </a:solidFill>
              </a:rPr>
              <a:t>boolean</a:t>
            </a:r>
            <a:r>
              <a:rPr lang="fr-FR" sz="2000" dirty="0" smtClean="0"/>
              <a:t>) : « </a:t>
            </a:r>
            <a:r>
              <a:rPr lang="fr-FR" sz="2000" b="1" dirty="0" err="1" smtClean="0"/>
              <a:t>true</a:t>
            </a:r>
            <a:r>
              <a:rPr lang="fr-FR" sz="2000" dirty="0" smtClean="0"/>
              <a:t> » (1) ou « </a:t>
            </a:r>
            <a:r>
              <a:rPr lang="fr-FR" sz="2000" b="1" dirty="0" smtClean="0"/>
              <a:t>false</a:t>
            </a:r>
            <a:r>
              <a:rPr lang="fr-FR" sz="2000" dirty="0" smtClean="0"/>
              <a:t> »</a:t>
            </a:r>
          </a:p>
          <a:p>
            <a:pPr lvl="1"/>
            <a:r>
              <a:rPr lang="fr-FR" sz="2400" dirty="0"/>
              <a:t>La fonction </a:t>
            </a:r>
            <a:r>
              <a:rPr lang="fr-FR" sz="2400" b="1" dirty="0" err="1">
                <a:solidFill>
                  <a:srgbClr val="1F497D"/>
                </a:solidFill>
              </a:rPr>
              <a:t>gettype</a:t>
            </a:r>
            <a:r>
              <a:rPr lang="fr-FR" sz="2400" b="1" dirty="0" smtClean="0"/>
              <a:t>($variable) </a:t>
            </a:r>
            <a:r>
              <a:rPr lang="fr-FR" sz="2400" dirty="0" smtClean="0"/>
              <a:t>permet de savoir quelle type de valeur contient la variable</a:t>
            </a:r>
          </a:p>
          <a:p>
            <a:pPr lvl="2"/>
            <a:r>
              <a:rPr lang="fr-FR" sz="2000" dirty="0" smtClean="0"/>
              <a:t>$</a:t>
            </a:r>
            <a:r>
              <a:rPr lang="fr-FR" sz="2000" dirty="0"/>
              <a:t>entier = 25</a:t>
            </a:r>
            <a:r>
              <a:rPr lang="fr-FR" sz="2000" dirty="0" smtClean="0"/>
              <a:t>;	</a:t>
            </a:r>
            <a:r>
              <a:rPr lang="fr-FR" sz="2000" dirty="0"/>
              <a:t>		</a:t>
            </a:r>
            <a:r>
              <a:rPr lang="fr-FR" sz="2000" dirty="0" err="1"/>
              <a:t>gettype</a:t>
            </a:r>
            <a:r>
              <a:rPr lang="fr-FR" sz="2000" dirty="0"/>
              <a:t>($entier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/>
              </a:rPr>
              <a:t> </a:t>
            </a:r>
            <a:r>
              <a:rPr lang="fr-FR" sz="2000" dirty="0" err="1" smtClean="0"/>
              <a:t>integer</a:t>
            </a:r>
            <a:endParaRPr lang="fr-FR" sz="2000" dirty="0" smtClean="0"/>
          </a:p>
          <a:p>
            <a:pPr lvl="2"/>
            <a:r>
              <a:rPr lang="hr-HR" sz="2000" dirty="0"/>
              <a:t>$decimal = 2.25</a:t>
            </a:r>
            <a:r>
              <a:rPr lang="hr-HR" sz="2000" dirty="0" smtClean="0"/>
              <a:t>;		</a:t>
            </a:r>
            <a:r>
              <a:rPr lang="fr-FR" sz="2000" dirty="0" err="1"/>
              <a:t>gettype</a:t>
            </a:r>
            <a:r>
              <a:rPr lang="fr-FR" sz="2000" dirty="0"/>
              <a:t>($</a:t>
            </a:r>
            <a:r>
              <a:rPr lang="fr-FR" sz="2000" dirty="0" err="1"/>
              <a:t>decimal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/>
              </a:rPr>
              <a:t> </a:t>
            </a:r>
            <a:r>
              <a:rPr lang="fr-FR" sz="2000" dirty="0" smtClean="0"/>
              <a:t>double</a:t>
            </a:r>
          </a:p>
          <a:p>
            <a:pPr lvl="2"/>
            <a:r>
              <a:rPr lang="fr-FR" sz="2000" dirty="0" smtClean="0"/>
              <a:t>$chaine = "1 super chaîne !";</a:t>
            </a:r>
            <a:r>
              <a:rPr lang="fr-FR" sz="2000" dirty="0"/>
              <a:t>	</a:t>
            </a:r>
            <a:r>
              <a:rPr lang="fr-FR" sz="2000" dirty="0" err="1"/>
              <a:t>gettype</a:t>
            </a:r>
            <a:r>
              <a:rPr lang="fr-FR" sz="2000" dirty="0"/>
              <a:t>($chaine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/>
              </a:rPr>
              <a:t> string</a:t>
            </a:r>
          </a:p>
          <a:p>
            <a:pPr lvl="2"/>
            <a:r>
              <a:rPr lang="fr-FR" sz="2000" dirty="0"/>
              <a:t>$</a:t>
            </a:r>
            <a:r>
              <a:rPr lang="fr-FR" sz="2000" dirty="0" err="1" smtClean="0"/>
              <a:t>bool</a:t>
            </a:r>
            <a:r>
              <a:rPr lang="fr-FR" sz="2000" dirty="0" smtClean="0"/>
              <a:t> </a:t>
            </a:r>
            <a:r>
              <a:rPr lang="fr-FR" sz="2000" dirty="0"/>
              <a:t>= </a:t>
            </a:r>
            <a:r>
              <a:rPr lang="fr-FR" sz="2000" dirty="0" err="1"/>
              <a:t>true</a:t>
            </a:r>
            <a:r>
              <a:rPr lang="fr-FR" sz="2000" dirty="0"/>
              <a:t>;		</a:t>
            </a:r>
            <a:r>
              <a:rPr lang="fr-FR" sz="2000" dirty="0" smtClean="0"/>
              <a:t>	</a:t>
            </a:r>
            <a:r>
              <a:rPr lang="fr-FR" sz="2000" dirty="0" err="1" smtClean="0"/>
              <a:t>gettype</a:t>
            </a:r>
            <a:r>
              <a:rPr lang="fr-FR" sz="2000" dirty="0"/>
              <a:t>($</a:t>
            </a:r>
            <a:r>
              <a:rPr lang="fr-FR" sz="2000" dirty="0" err="1" smtClean="0"/>
              <a:t>bool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/>
              </a:rPr>
              <a:t> </a:t>
            </a:r>
            <a:r>
              <a:rPr lang="fr-FR" sz="2000" dirty="0" err="1"/>
              <a:t>boolean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852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générale d’un site web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152931" y="1412776"/>
            <a:ext cx="5651317" cy="3024336"/>
            <a:chOff x="539552" y="3212976"/>
            <a:chExt cx="5651317" cy="3024336"/>
          </a:xfrm>
        </p:grpSpPr>
        <p:pic>
          <p:nvPicPr>
            <p:cNvPr id="6" name="Image 5" descr="comput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4221088"/>
              <a:ext cx="1080120" cy="1080120"/>
            </a:xfrm>
            <a:prstGeom prst="rect">
              <a:avLst/>
            </a:prstGeom>
          </p:spPr>
        </p:pic>
        <p:pic>
          <p:nvPicPr>
            <p:cNvPr id="7" name="Image 6" descr="databas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212976"/>
              <a:ext cx="1042805" cy="1042805"/>
            </a:xfrm>
            <a:prstGeom prst="rect">
              <a:avLst/>
            </a:prstGeom>
          </p:spPr>
        </p:pic>
        <p:pic>
          <p:nvPicPr>
            <p:cNvPr id="9" name="Image 8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4221088"/>
              <a:ext cx="1021686" cy="1080120"/>
            </a:xfrm>
            <a:prstGeom prst="rect">
              <a:avLst/>
            </a:prstGeom>
          </p:spPr>
        </p:pic>
        <p:cxnSp>
          <p:nvCxnSpPr>
            <p:cNvPr id="11" name="Connecteur droit avec flèche 10"/>
            <p:cNvCxnSpPr>
              <a:stCxn id="6" idx="3"/>
              <a:endCxn id="9" idx="1"/>
            </p:cNvCxnSpPr>
            <p:nvPr/>
          </p:nvCxnSpPr>
          <p:spPr>
            <a:xfrm>
              <a:off x="1619672" y="4761148"/>
              <a:ext cx="108012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9" idx="3"/>
              <a:endCxn id="7" idx="1"/>
            </p:cNvCxnSpPr>
            <p:nvPr/>
          </p:nvCxnSpPr>
          <p:spPr>
            <a:xfrm flipV="1">
              <a:off x="3721478" y="3734379"/>
              <a:ext cx="1426586" cy="10267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 19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5157192"/>
              <a:ext cx="1021686" cy="1080120"/>
            </a:xfrm>
            <a:prstGeom prst="rect">
              <a:avLst/>
            </a:prstGeom>
          </p:spPr>
        </p:pic>
        <p:cxnSp>
          <p:nvCxnSpPr>
            <p:cNvPr id="22" name="Connecteur droit avec flèche 21"/>
            <p:cNvCxnSpPr>
              <a:stCxn id="9" idx="3"/>
              <a:endCxn id="20" idx="1"/>
            </p:cNvCxnSpPr>
            <p:nvPr/>
          </p:nvCxnSpPr>
          <p:spPr>
            <a:xfrm>
              <a:off x="3721478" y="4761148"/>
              <a:ext cx="1426586" cy="9361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ccolade ouvrante 4"/>
          <p:cNvSpPr/>
          <p:nvPr/>
        </p:nvSpPr>
        <p:spPr>
          <a:xfrm rot="16200000">
            <a:off x="2231740" y="4401109"/>
            <a:ext cx="432048" cy="30963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43608" y="36450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987824" y="3645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220072" y="25666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220072" y="451086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d’Application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28967" y="6300029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Office</a:t>
            </a:r>
            <a:endParaRPr lang="fr-FR" dirty="0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5436096" y="4365105"/>
            <a:ext cx="432048" cy="31683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3501" y="6309321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 Office</a:t>
            </a:r>
            <a:endParaRPr lang="fr-FR" dirty="0"/>
          </a:p>
        </p:txBody>
      </p:sp>
      <p:pic>
        <p:nvPicPr>
          <p:cNvPr id="13" name="Image 12" descr="firefox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77072"/>
            <a:ext cx="720080" cy="720080"/>
          </a:xfrm>
          <a:prstGeom prst="rect">
            <a:avLst/>
          </a:prstGeom>
        </p:spPr>
      </p:pic>
      <p:pic>
        <p:nvPicPr>
          <p:cNvPr id="17" name="Image 16" descr="ed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77072"/>
            <a:ext cx="720080" cy="720080"/>
          </a:xfrm>
          <a:prstGeom prst="rect">
            <a:avLst/>
          </a:prstGeom>
        </p:spPr>
      </p:pic>
      <p:pic>
        <p:nvPicPr>
          <p:cNvPr id="21" name="Image 20" descr="chrom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77072"/>
            <a:ext cx="747464" cy="747464"/>
          </a:xfrm>
          <a:prstGeom prst="rect">
            <a:avLst/>
          </a:prstGeom>
        </p:spPr>
      </p:pic>
      <p:pic>
        <p:nvPicPr>
          <p:cNvPr id="23" name="Image 22" descr="apache 2016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7072"/>
            <a:ext cx="966122" cy="253124"/>
          </a:xfrm>
          <a:prstGeom prst="rect">
            <a:avLst/>
          </a:prstGeom>
        </p:spPr>
      </p:pic>
      <p:pic>
        <p:nvPicPr>
          <p:cNvPr id="24" name="Image 23" descr="glassfish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41168"/>
            <a:ext cx="870744" cy="438855"/>
          </a:xfrm>
          <a:prstGeom prst="rect">
            <a:avLst/>
          </a:prstGeom>
        </p:spPr>
      </p:pic>
      <p:pic>
        <p:nvPicPr>
          <p:cNvPr id="25" name="Image 24" descr="tomcat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941168"/>
            <a:ext cx="1043608" cy="695467"/>
          </a:xfrm>
          <a:prstGeom prst="rect">
            <a:avLst/>
          </a:prstGeom>
        </p:spPr>
      </p:pic>
      <p:pic>
        <p:nvPicPr>
          <p:cNvPr id="26" name="Image 25" descr="MySQL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74" y="1196752"/>
            <a:ext cx="1253069" cy="648072"/>
          </a:xfrm>
          <a:prstGeom prst="rect">
            <a:avLst/>
          </a:prstGeom>
        </p:spPr>
      </p:pic>
      <p:pic>
        <p:nvPicPr>
          <p:cNvPr id="28" name="Image 27" descr="PostgreSQL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69" y="1916832"/>
            <a:ext cx="1083241" cy="1080120"/>
          </a:xfrm>
          <a:prstGeom prst="rect">
            <a:avLst/>
          </a:prstGeom>
        </p:spPr>
      </p:pic>
      <p:pic>
        <p:nvPicPr>
          <p:cNvPr id="29" name="Image 28" descr="MariaD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50" y="3068960"/>
            <a:ext cx="1569498" cy="486544"/>
          </a:xfrm>
          <a:prstGeom prst="rect">
            <a:avLst/>
          </a:prstGeom>
        </p:spPr>
      </p:pic>
      <p:pic>
        <p:nvPicPr>
          <p:cNvPr id="3" name="Image 2" descr="Nginx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4509120"/>
            <a:ext cx="1495898" cy="315541"/>
          </a:xfrm>
          <a:prstGeom prst="rect">
            <a:avLst/>
          </a:prstGeom>
        </p:spPr>
      </p:pic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2254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/>
              <a:t>Variables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525963"/>
          </a:xfrm>
        </p:spPr>
        <p:txBody>
          <a:bodyPr/>
          <a:lstStyle/>
          <a:p>
            <a:r>
              <a:rPr lang="fr-FR" dirty="0" smtClean="0"/>
              <a:t>Exemple :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7504" y="1772816"/>
            <a:ext cx="5544616" cy="321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1900" dirty="0"/>
              <a:t> </a:t>
            </a:r>
            <a:r>
              <a:rPr lang="fr-FR" sz="1900" b="1" dirty="0"/>
              <a:t>&lt;?</a:t>
            </a:r>
            <a:r>
              <a:rPr lang="fr-FR" sz="1900" b="1" dirty="0" err="1"/>
              <a:t>php</a:t>
            </a:r>
            <a:endParaRPr lang="fr-FR" sz="1900" b="1" dirty="0"/>
          </a:p>
          <a:p>
            <a:r>
              <a:rPr lang="fr-FR" sz="1900" dirty="0"/>
              <a:t>      </a:t>
            </a:r>
            <a:r>
              <a:rPr lang="fr-FR" sz="1900" b="1" i="1" dirty="0">
                <a:solidFill>
                  <a:srgbClr val="1F497D"/>
                </a:solidFill>
              </a:rPr>
              <a:t> $entier = 25;</a:t>
            </a:r>
          </a:p>
          <a:p>
            <a:r>
              <a:rPr lang="fr-FR" sz="1900" b="1" i="1" dirty="0">
                <a:solidFill>
                  <a:srgbClr val="1F497D"/>
                </a:solidFill>
              </a:rPr>
              <a:t>       $</a:t>
            </a:r>
            <a:r>
              <a:rPr lang="fr-FR" sz="1900" b="1" i="1" dirty="0" err="1">
                <a:solidFill>
                  <a:srgbClr val="1F497D"/>
                </a:solidFill>
              </a:rPr>
              <a:t>decimal</a:t>
            </a:r>
            <a:r>
              <a:rPr lang="fr-FR" sz="1900" b="1" i="1" dirty="0">
                <a:solidFill>
                  <a:srgbClr val="1F497D"/>
                </a:solidFill>
              </a:rPr>
              <a:t> = 2.25;</a:t>
            </a:r>
          </a:p>
          <a:p>
            <a:r>
              <a:rPr lang="fr-FR" sz="1900" b="1" i="1" dirty="0">
                <a:solidFill>
                  <a:srgbClr val="1F497D"/>
                </a:solidFill>
              </a:rPr>
              <a:t>       $chaine = "1 super chaîne !";</a:t>
            </a:r>
          </a:p>
          <a:p>
            <a:r>
              <a:rPr lang="fr-FR" sz="1900" b="1" i="1" dirty="0">
                <a:solidFill>
                  <a:srgbClr val="1F497D"/>
                </a:solidFill>
              </a:rPr>
              <a:t>       $</a:t>
            </a:r>
            <a:r>
              <a:rPr lang="fr-FR" sz="1900" b="1" i="1" dirty="0" err="1">
                <a:solidFill>
                  <a:srgbClr val="1F497D"/>
                </a:solidFill>
              </a:rPr>
              <a:t>boolean</a:t>
            </a:r>
            <a:r>
              <a:rPr lang="fr-FR" sz="1900" b="1" i="1" dirty="0">
                <a:solidFill>
                  <a:srgbClr val="1F497D"/>
                </a:solidFill>
              </a:rPr>
              <a:t> = </a:t>
            </a:r>
            <a:r>
              <a:rPr lang="fr-FR" sz="1900" b="1" i="1" dirty="0" err="1">
                <a:solidFill>
                  <a:srgbClr val="1F497D"/>
                </a:solidFill>
              </a:rPr>
              <a:t>true</a:t>
            </a:r>
            <a:r>
              <a:rPr lang="fr-FR" sz="1900" b="1" i="1" dirty="0">
                <a:solidFill>
                  <a:srgbClr val="1F497D"/>
                </a:solidFill>
              </a:rPr>
              <a:t>;</a:t>
            </a:r>
          </a:p>
          <a:p>
            <a:r>
              <a:rPr lang="fr-FR" sz="1900" dirty="0"/>
              <a:t>       </a:t>
            </a:r>
          </a:p>
          <a:p>
            <a:r>
              <a:rPr lang="fr-FR" sz="1900" dirty="0"/>
              <a:t>       </a:t>
            </a:r>
            <a:r>
              <a:rPr lang="fr-FR" sz="1900" dirty="0" err="1"/>
              <a:t>echo</a:t>
            </a:r>
            <a:r>
              <a:rPr lang="fr-FR" sz="1900" dirty="0"/>
              <a:t> "&lt;li</a:t>
            </a:r>
            <a:r>
              <a:rPr lang="fr-FR" sz="1900" dirty="0" smtClean="0"/>
              <a:t>&gt;" . </a:t>
            </a:r>
            <a:r>
              <a:rPr lang="fr-FR" sz="1900" b="1" dirty="0" err="1" smtClean="0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$entier</a:t>
            </a:r>
            <a:r>
              <a:rPr lang="fr-FR" sz="1900" b="1" dirty="0" smtClean="0"/>
              <a:t>) </a:t>
            </a:r>
            <a:r>
              <a:rPr lang="fr-FR" sz="1900" dirty="0" smtClean="0"/>
              <a:t>. "</a:t>
            </a:r>
            <a:r>
              <a:rPr lang="fr-FR" sz="1900" dirty="0"/>
              <a:t>: </a:t>
            </a:r>
            <a:r>
              <a:rPr lang="fr-FR" sz="1900" b="1" dirty="0">
                <a:solidFill>
                  <a:srgbClr val="1F497D"/>
                </a:solidFill>
              </a:rPr>
              <a:t>$entier </a:t>
            </a:r>
            <a:r>
              <a:rPr lang="fr-FR" sz="1900" dirty="0"/>
              <a:t>&lt;/li&gt;"</a:t>
            </a:r>
            <a:r>
              <a:rPr lang="fr-FR" sz="1900" b="1" dirty="0"/>
              <a:t>;</a:t>
            </a:r>
          </a:p>
          <a:p>
            <a:r>
              <a:rPr lang="fr-FR" sz="1900" dirty="0"/>
              <a:t>     </a:t>
            </a:r>
            <a:r>
              <a:rPr lang="fr-FR" sz="1900" dirty="0" smtClean="0"/>
              <a:t>  </a:t>
            </a:r>
            <a:r>
              <a:rPr lang="fr-FR" sz="1900" dirty="0" err="1"/>
              <a:t>echo</a:t>
            </a:r>
            <a:r>
              <a:rPr lang="fr-FR" sz="1900" dirty="0"/>
              <a:t> "&lt;li</a:t>
            </a:r>
            <a:r>
              <a:rPr lang="fr-FR" sz="1900" dirty="0" smtClean="0"/>
              <a:t>&gt;" . </a:t>
            </a:r>
            <a:r>
              <a:rPr lang="fr-FR" sz="1900" b="1" dirty="0" err="1" smtClean="0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decimal</a:t>
            </a:r>
            <a:r>
              <a:rPr lang="fr-FR" sz="1900" b="1" dirty="0" smtClean="0"/>
              <a:t>) </a:t>
            </a:r>
            <a:r>
              <a:rPr lang="fr-FR" sz="1900" dirty="0" smtClean="0"/>
              <a:t>. "</a:t>
            </a:r>
            <a:r>
              <a:rPr lang="fr-FR" sz="1900" dirty="0"/>
              <a:t>: 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decimal</a:t>
            </a:r>
            <a:r>
              <a:rPr lang="fr-FR" sz="1900" b="1" dirty="0">
                <a:solidFill>
                  <a:srgbClr val="1F497D"/>
                </a:solidFill>
              </a:rPr>
              <a:t> </a:t>
            </a:r>
            <a:r>
              <a:rPr lang="fr-FR" sz="1900" dirty="0"/>
              <a:t>&lt;/li</a:t>
            </a:r>
            <a:r>
              <a:rPr lang="fr-FR" sz="1900" dirty="0" smtClean="0"/>
              <a:t>&gt;"</a:t>
            </a:r>
            <a:r>
              <a:rPr lang="fr-FR" sz="1900" b="1" dirty="0" smtClean="0"/>
              <a:t>;</a:t>
            </a:r>
            <a:endParaRPr lang="fr-FR" sz="1900" b="1" dirty="0"/>
          </a:p>
          <a:p>
            <a:r>
              <a:rPr lang="fr-FR" sz="1900" dirty="0"/>
              <a:t>       </a:t>
            </a:r>
            <a:r>
              <a:rPr lang="fr-FR" sz="1900" dirty="0" err="1"/>
              <a:t>echo</a:t>
            </a:r>
            <a:r>
              <a:rPr lang="fr-FR" sz="1900" dirty="0"/>
              <a:t> "&lt;li</a:t>
            </a:r>
            <a:r>
              <a:rPr lang="fr-FR" sz="1900" dirty="0" smtClean="0"/>
              <a:t>&gt;" . </a:t>
            </a:r>
            <a:r>
              <a:rPr lang="fr-FR" sz="1900" b="1" dirty="0" err="1" smtClean="0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$chaine</a:t>
            </a:r>
            <a:r>
              <a:rPr lang="fr-FR" sz="1900" b="1" dirty="0" smtClean="0"/>
              <a:t>) </a:t>
            </a:r>
            <a:r>
              <a:rPr lang="fr-FR" sz="1900" dirty="0" smtClean="0"/>
              <a:t>. "</a:t>
            </a:r>
            <a:r>
              <a:rPr lang="fr-FR" sz="1900" dirty="0"/>
              <a:t>: </a:t>
            </a:r>
            <a:r>
              <a:rPr lang="fr-FR" sz="1900" b="1" dirty="0">
                <a:solidFill>
                  <a:srgbClr val="1F497D"/>
                </a:solidFill>
              </a:rPr>
              <a:t>$chaine </a:t>
            </a:r>
            <a:r>
              <a:rPr lang="fr-FR" sz="1900" dirty="0"/>
              <a:t>&lt;/li&gt;"</a:t>
            </a:r>
            <a:r>
              <a:rPr lang="fr-FR" sz="1900" b="1" dirty="0"/>
              <a:t>;</a:t>
            </a:r>
          </a:p>
          <a:p>
            <a:r>
              <a:rPr lang="fr-FR" sz="1900" dirty="0"/>
              <a:t>       </a:t>
            </a:r>
            <a:r>
              <a:rPr lang="fr-FR" sz="1900" dirty="0" err="1"/>
              <a:t>echo</a:t>
            </a:r>
            <a:r>
              <a:rPr lang="fr-FR" sz="1900" dirty="0"/>
              <a:t> "&lt;li</a:t>
            </a:r>
            <a:r>
              <a:rPr lang="fr-FR" sz="1900" dirty="0" smtClean="0"/>
              <a:t>&gt;" . </a:t>
            </a:r>
            <a:r>
              <a:rPr lang="fr-FR" sz="1900" b="1" dirty="0" err="1" smtClean="0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boolean</a:t>
            </a:r>
            <a:r>
              <a:rPr lang="fr-FR" sz="1900" b="1" dirty="0" smtClean="0"/>
              <a:t>) </a:t>
            </a:r>
            <a:r>
              <a:rPr lang="fr-FR" sz="1900" dirty="0" smtClean="0"/>
              <a:t>. "</a:t>
            </a:r>
            <a:r>
              <a:rPr lang="fr-FR" sz="1900" dirty="0"/>
              <a:t>: 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boolean</a:t>
            </a:r>
            <a:r>
              <a:rPr lang="fr-FR" sz="1900" dirty="0"/>
              <a:t> &lt;/li&gt;"</a:t>
            </a:r>
            <a:r>
              <a:rPr lang="fr-FR" sz="1900" b="1" dirty="0"/>
              <a:t>;</a:t>
            </a:r>
          </a:p>
          <a:p>
            <a:r>
              <a:rPr lang="fr-FR" sz="1900" b="1" dirty="0"/>
              <a:t>  ?&gt;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87690"/>
            <a:ext cx="3399532" cy="3413408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5004048" y="5301208"/>
            <a:ext cx="194421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/>
              <a:t>gettype</a:t>
            </a:r>
            <a:r>
              <a:rPr lang="fr-FR" sz="2000" b="1" dirty="0" smtClean="0"/>
              <a:t>()</a:t>
            </a:r>
          </a:p>
          <a:p>
            <a:pPr algn="ctr"/>
            <a:r>
              <a:rPr lang="fr-FR" sz="2000" dirty="0" smtClean="0"/>
              <a:t>informe le type de la variable 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7092280" y="5045114"/>
            <a:ext cx="1907704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dirty="0" smtClean="0"/>
              <a:t>Valeur de chaque variable</a:t>
            </a:r>
            <a:endParaRPr lang="fr-FR" sz="2000" dirty="0"/>
          </a:p>
        </p:txBody>
      </p:sp>
      <p:cxnSp>
        <p:nvCxnSpPr>
          <p:cNvPr id="11" name="Connecteur droit avec flèche 10"/>
          <p:cNvCxnSpPr>
            <a:stCxn id="8" idx="0"/>
          </p:cNvCxnSpPr>
          <p:nvPr/>
        </p:nvCxnSpPr>
        <p:spPr>
          <a:xfrm flipV="1">
            <a:off x="5976156" y="4725144"/>
            <a:ext cx="468052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0"/>
          </p:cNvCxnSpPr>
          <p:nvPr/>
        </p:nvCxnSpPr>
        <p:spPr>
          <a:xfrm flipH="1" flipV="1">
            <a:off x="7956376" y="4541058"/>
            <a:ext cx="89756" cy="504056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9" idx="0"/>
          </p:cNvCxnSpPr>
          <p:nvPr/>
        </p:nvCxnSpPr>
        <p:spPr>
          <a:xfrm flipH="1" flipV="1">
            <a:off x="7308304" y="4685074"/>
            <a:ext cx="737828" cy="36004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059832" y="1628800"/>
            <a:ext cx="1872208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b="1" dirty="0" smtClean="0"/>
              <a:t>Définition</a:t>
            </a:r>
            <a:r>
              <a:rPr lang="fr-FR" sz="2000" dirty="0" smtClean="0"/>
              <a:t> d’une </a:t>
            </a:r>
            <a:r>
              <a:rPr lang="fr-FR" sz="2000" b="1" dirty="0" smtClean="0"/>
              <a:t>variable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cxnSp>
        <p:nvCxnSpPr>
          <p:cNvPr id="20" name="Connecteur droit avec flèche 19"/>
          <p:cNvCxnSpPr>
            <a:stCxn id="19" idx="1"/>
          </p:cNvCxnSpPr>
          <p:nvPr/>
        </p:nvCxnSpPr>
        <p:spPr>
          <a:xfrm flipH="1">
            <a:off x="2195736" y="1936577"/>
            <a:ext cx="864096" cy="51683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123728" y="5229200"/>
            <a:ext cx="22322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dirty="0" smtClean="0"/>
              <a:t>On </a:t>
            </a:r>
            <a:r>
              <a:rPr lang="fr-FR" sz="2000" b="1" dirty="0" smtClean="0"/>
              <a:t>récupère </a:t>
            </a:r>
            <a:r>
              <a:rPr lang="fr-FR" sz="2000" dirty="0" smtClean="0"/>
              <a:t>la valeur de la variable </a:t>
            </a:r>
            <a:r>
              <a:rPr lang="fr-FR" sz="2000" b="1" dirty="0" smtClean="0"/>
              <a:t>$</a:t>
            </a:r>
            <a:r>
              <a:rPr lang="fr-FR" sz="2000" b="1" dirty="0" err="1" smtClean="0"/>
              <a:t>boolean</a:t>
            </a:r>
            <a:endParaRPr lang="fr-FR" sz="2000" b="1" dirty="0"/>
          </a:p>
        </p:txBody>
      </p:sp>
      <p:cxnSp>
        <p:nvCxnSpPr>
          <p:cNvPr id="25" name="Connecteur droit avec flèche 24"/>
          <p:cNvCxnSpPr>
            <a:stCxn id="24" idx="0"/>
          </p:cNvCxnSpPr>
          <p:nvPr/>
        </p:nvCxnSpPr>
        <p:spPr>
          <a:xfrm flipV="1">
            <a:off x="3239852" y="4725144"/>
            <a:ext cx="1008112" cy="50405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0663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Types </a:t>
            </a:r>
            <a:r>
              <a:rPr lang="fr-FR" sz="4000" dirty="0"/>
              <a:t>de </a:t>
            </a:r>
            <a:r>
              <a:rPr lang="fr-FR" sz="4000" dirty="0" smtClean="0"/>
              <a:t>données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fr-FR" sz="2400" b="1" dirty="0"/>
              <a:t>Opérateur sur les chaînes de caractères </a:t>
            </a:r>
            <a:r>
              <a:rPr lang="fr-FR" sz="2400" b="1" dirty="0" smtClean="0"/>
              <a:t>:</a:t>
            </a:r>
            <a:endParaRPr lang="fr-FR" sz="2400" b="1" dirty="0"/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– concaténation : chaine1 . </a:t>
            </a:r>
            <a:r>
              <a:rPr lang="fr-FR" sz="2400" dirty="0" smtClean="0"/>
              <a:t>Chaine2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b="1" dirty="0" smtClean="0"/>
              <a:t>Opérateurs </a:t>
            </a:r>
            <a:r>
              <a:rPr lang="fr-FR" sz="2400" b="1" dirty="0"/>
              <a:t>logiques 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AND ou &amp;&amp; (vrai si $a et $b vrais)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OR ou || (vrai si $a ou $b sont vrais)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b="1" dirty="0" smtClean="0"/>
              <a:t>Opérateurs </a:t>
            </a:r>
            <a:r>
              <a:rPr lang="fr-FR" sz="2400" b="1" dirty="0"/>
              <a:t>arithmétiques 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addition : $a +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soustraction : $a -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multiplication : $a *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division : $a /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modulo (reste de la division entière) : $a % $b.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313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Types de données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/>
              <a:t>Opérateurs arithmétiques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Attention : lorsqu’une chaine de caractère </a:t>
            </a:r>
            <a:r>
              <a:rPr lang="fr-FR" sz="2800" dirty="0" smtClean="0"/>
              <a:t>est évaluée </a:t>
            </a:r>
            <a:r>
              <a:rPr lang="fr-FR" sz="2800" dirty="0"/>
              <a:t>comme </a:t>
            </a:r>
            <a:r>
              <a:rPr lang="fr-FR" sz="2800" dirty="0" smtClean="0"/>
              <a:t>une valeur </a:t>
            </a:r>
            <a:r>
              <a:rPr lang="fr-FR" sz="2800" dirty="0"/>
              <a:t>numérique, </a:t>
            </a:r>
            <a:r>
              <a:rPr lang="fr-FR" sz="2800" dirty="0" smtClean="0"/>
              <a:t>les règles </a:t>
            </a:r>
            <a:r>
              <a:rPr lang="fr-FR" sz="2800" dirty="0"/>
              <a:t>suivantes s’appliquent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i-FI" sz="2800" b="1" dirty="0">
                <a:solidFill>
                  <a:schemeClr val="accent2"/>
                </a:solidFill>
              </a:rPr>
              <a:t>• $toto = 1 + "4.5" ; </a:t>
            </a:r>
            <a:r>
              <a:rPr lang="fi-FI" sz="2800" b="1" dirty="0">
                <a:solidFill>
                  <a:schemeClr val="accent3"/>
                </a:solidFill>
              </a:rPr>
              <a:t># $toto </a:t>
            </a:r>
            <a:r>
              <a:rPr lang="fi-FI" sz="2800" b="1" dirty="0" err="1">
                <a:solidFill>
                  <a:schemeClr val="accent3"/>
                </a:solidFill>
              </a:rPr>
              <a:t>vaut</a:t>
            </a:r>
            <a:r>
              <a:rPr lang="fi-FI" sz="2800" b="1" dirty="0">
                <a:solidFill>
                  <a:schemeClr val="accent3"/>
                </a:solidFill>
              </a:rPr>
              <a:t> 5.5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b="1" dirty="0">
                <a:solidFill>
                  <a:schemeClr val="accent2"/>
                </a:solidFill>
              </a:rPr>
              <a:t>• $toto = 1 + "titi + 149" ; </a:t>
            </a:r>
            <a:r>
              <a:rPr lang="fr-FR" sz="2800" b="1" dirty="0">
                <a:solidFill>
                  <a:schemeClr val="accent3"/>
                </a:solidFill>
              </a:rPr>
              <a:t># $toto vaut 1 car </a:t>
            </a:r>
            <a:r>
              <a:rPr lang="fr-FR" sz="2800" b="1" dirty="0" smtClean="0">
                <a:solidFill>
                  <a:schemeClr val="accent3"/>
                </a:solidFill>
              </a:rPr>
              <a:t>la chaine </a:t>
            </a:r>
            <a:r>
              <a:rPr lang="fr-FR" sz="2800" b="1" dirty="0">
                <a:solidFill>
                  <a:schemeClr val="accent3"/>
                </a:solidFill>
              </a:rPr>
              <a:t>vaut 0 si c’est du texte ou,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b="1" dirty="0">
                <a:solidFill>
                  <a:schemeClr val="accent2"/>
                </a:solidFill>
              </a:rPr>
              <a:t>• $toto = 1 + "149 + titi" ; </a:t>
            </a:r>
            <a:r>
              <a:rPr lang="fr-FR" sz="2800" b="1" dirty="0">
                <a:solidFill>
                  <a:schemeClr val="accent3"/>
                </a:solidFill>
              </a:rPr>
              <a:t># $toto vaut 150 car </a:t>
            </a:r>
            <a:r>
              <a:rPr lang="fr-FR" sz="2800" b="1" dirty="0" smtClean="0">
                <a:solidFill>
                  <a:schemeClr val="accent3"/>
                </a:solidFill>
              </a:rPr>
              <a:t>la chaine </a:t>
            </a:r>
            <a:r>
              <a:rPr lang="fr-FR" sz="2800" b="1" dirty="0">
                <a:solidFill>
                  <a:schemeClr val="accent3"/>
                </a:solidFill>
              </a:rPr>
              <a:t>vaut 149 (commence par une </a:t>
            </a:r>
            <a:r>
              <a:rPr lang="fr-FR" sz="2800" b="1" dirty="0" smtClean="0">
                <a:solidFill>
                  <a:schemeClr val="accent3"/>
                </a:solidFill>
              </a:rPr>
              <a:t>valeur numérique</a:t>
            </a:r>
            <a:r>
              <a:rPr lang="fr-FR" sz="2800" b="1" dirty="0">
                <a:solidFill>
                  <a:schemeClr val="accent3"/>
                </a:solidFill>
              </a:rPr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106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Types de données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r-FR" sz="2800" b="1" dirty="0"/>
              <a:t>Opérateurs de comparaison </a:t>
            </a:r>
            <a:r>
              <a:rPr lang="fr-FR" sz="2800" b="1" dirty="0" smtClean="0"/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 smtClean="0"/>
              <a:t>• </a:t>
            </a:r>
            <a:r>
              <a:rPr lang="fr-FR" sz="2800" dirty="0"/>
              <a:t>égal à : </a:t>
            </a:r>
            <a:r>
              <a:rPr lang="fr-FR" sz="2800" b="1" dirty="0">
                <a:solidFill>
                  <a:schemeClr val="accent2"/>
                </a:solidFill>
              </a:rPr>
              <a:t>$a ==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différent de : </a:t>
            </a:r>
            <a:r>
              <a:rPr lang="fr-FR" sz="2800" b="1" dirty="0">
                <a:solidFill>
                  <a:schemeClr val="accent2"/>
                </a:solidFill>
              </a:rPr>
              <a:t>$a !=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supérieur à : </a:t>
            </a:r>
            <a:r>
              <a:rPr lang="fr-FR" sz="2800" b="1" dirty="0">
                <a:solidFill>
                  <a:schemeClr val="accent2"/>
                </a:solidFill>
              </a:rPr>
              <a:t>$a &gt;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inférieur à : </a:t>
            </a:r>
            <a:r>
              <a:rPr lang="fr-FR" sz="2800" b="1" dirty="0">
                <a:solidFill>
                  <a:schemeClr val="accent2"/>
                </a:solidFill>
              </a:rPr>
              <a:t>$a &lt;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supérieur ou égal à : </a:t>
            </a:r>
            <a:r>
              <a:rPr lang="fr-FR" sz="2800" b="1" dirty="0">
                <a:solidFill>
                  <a:schemeClr val="accent2"/>
                </a:solidFill>
              </a:rPr>
              <a:t>$a &gt;=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inférieur ou égal à : </a:t>
            </a:r>
            <a:r>
              <a:rPr lang="fr-FR" sz="2800" b="1" dirty="0">
                <a:solidFill>
                  <a:schemeClr val="accent2"/>
                </a:solidFill>
              </a:rPr>
              <a:t>$a &lt;=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i="1" dirty="0"/>
              <a:t>Exemple : </a:t>
            </a:r>
            <a:r>
              <a:rPr lang="fr-FR" sz="2800" b="1" dirty="0" err="1">
                <a:solidFill>
                  <a:schemeClr val="accent2"/>
                </a:solidFill>
              </a:rPr>
              <a:t>echo</a:t>
            </a:r>
            <a:r>
              <a:rPr lang="fr-FR" sz="2800" b="1" dirty="0">
                <a:solidFill>
                  <a:schemeClr val="accent2"/>
                </a:solidFill>
              </a:rPr>
              <a:t> $toto == 0 ? </a:t>
            </a:r>
            <a:r>
              <a:rPr lang="fr-FR" sz="2800" b="1" dirty="0" smtClean="0">
                <a:solidFill>
                  <a:schemeClr val="accent2"/>
                </a:solidFill>
              </a:rPr>
              <a:t>"Vrai</a:t>
            </a:r>
            <a:r>
              <a:rPr lang="fr-FR" sz="2800" b="1" dirty="0">
                <a:solidFill>
                  <a:schemeClr val="accent2"/>
                </a:solidFill>
              </a:rPr>
              <a:t>" : </a:t>
            </a:r>
            <a:r>
              <a:rPr lang="fr-FR" sz="2800" b="1" dirty="0" smtClean="0">
                <a:solidFill>
                  <a:schemeClr val="accent2"/>
                </a:solidFill>
              </a:rPr>
              <a:t>"Faux</a:t>
            </a:r>
            <a:r>
              <a:rPr lang="fr-FR" sz="2800" b="1" dirty="0">
                <a:solidFill>
                  <a:schemeClr val="accent2"/>
                </a:solidFill>
              </a:rPr>
              <a:t>" 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8050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PHP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24744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rgbClr val="1F497D"/>
                </a:solidFill>
              </a:rPr>
              <a:t>Opérateurs </a:t>
            </a:r>
          </a:p>
          <a:p>
            <a:pPr lvl="1"/>
            <a:r>
              <a:rPr lang="fr-FR" sz="2400" dirty="0" smtClean="0"/>
              <a:t>Différents opérateurs permettent de manipuler des valeurs, qu’ils soient dans les variables ou pas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37333"/>
              </p:ext>
            </p:extLst>
          </p:nvPr>
        </p:nvGraphicFramePr>
        <p:xfrm>
          <a:off x="323528" y="2636912"/>
          <a:ext cx="85689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1656184"/>
                <a:gridCol w="2466274"/>
                <a:gridCol w="2142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Opérateurs</a:t>
                      </a:r>
                      <a:r>
                        <a:rPr lang="fr-FR" baseline="0" dirty="0" smtClean="0"/>
                        <a:t> mathématiques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Opérateurs</a:t>
                      </a:r>
                    </a:p>
                    <a:p>
                      <a:pPr algn="ctr"/>
                      <a:r>
                        <a:rPr lang="fr-FR" dirty="0" smtClean="0"/>
                        <a:t>String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Opérateurs de</a:t>
                      </a:r>
                      <a:r>
                        <a:rPr lang="fr-FR" baseline="0" dirty="0" smtClean="0"/>
                        <a:t> comparaison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Opérateurs</a:t>
                      </a:r>
                      <a:r>
                        <a:rPr lang="fr-FR" baseline="0" dirty="0" smtClean="0"/>
                        <a:t> logiques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+     -   *   /      %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. </a:t>
                      </a:r>
                      <a:r>
                        <a:rPr lang="fr-FR" sz="1800" i="1" dirty="0" smtClean="0"/>
                        <a:t>(concaténation)</a:t>
                      </a:r>
                      <a:endParaRPr lang="fr-FR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==        !=       </a:t>
                      </a:r>
                    </a:p>
                    <a:p>
                      <a:pPr algn="ctr"/>
                      <a:r>
                        <a:rPr lang="fr-FR" sz="2000" dirty="0" smtClean="0"/>
                        <a:t>&lt;=      &lt;</a:t>
                      </a:r>
                      <a:r>
                        <a:rPr lang="fr-FR" sz="2000" baseline="0" dirty="0" smtClean="0"/>
                        <a:t>         </a:t>
                      </a:r>
                      <a:r>
                        <a:rPr lang="fr-FR" sz="2000" dirty="0" smtClean="0"/>
                        <a:t>&gt;=</a:t>
                      </a:r>
                      <a:r>
                        <a:rPr lang="fr-FR" sz="2000" baseline="0" dirty="0" smtClean="0"/>
                        <a:t>        &gt;        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||  (OR)</a:t>
                      </a:r>
                    </a:p>
                    <a:p>
                      <a:pPr algn="ctr"/>
                      <a:r>
                        <a:rPr lang="fr-FR" sz="2000" dirty="0" smtClean="0"/>
                        <a:t>&amp;&amp; (AND)</a:t>
                      </a:r>
                    </a:p>
                    <a:p>
                      <a:pPr algn="ctr"/>
                      <a:r>
                        <a:rPr lang="fr-FR" sz="2000" dirty="0" smtClean="0"/>
                        <a:t>! </a:t>
                      </a:r>
                      <a:r>
                        <a:rPr lang="fr-FR" sz="1800" dirty="0" smtClean="0"/>
                        <a:t>(</a:t>
                      </a:r>
                      <a:r>
                        <a:rPr lang="fr-FR" sz="1800" i="1" dirty="0" smtClean="0"/>
                        <a:t>not</a:t>
                      </a:r>
                      <a:r>
                        <a:rPr lang="fr-FR" sz="1800" dirty="0" smtClean="0"/>
                        <a:t>)</a:t>
                      </a:r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3528" y="4293096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 &lt;?</a:t>
            </a:r>
            <a:r>
              <a:rPr lang="fr-FR" b="1" dirty="0" err="1" smtClean="0"/>
              <a:t>php</a:t>
            </a:r>
            <a:endParaRPr lang="fr-FR" b="1" dirty="0" smtClean="0"/>
          </a:p>
          <a:p>
            <a:r>
              <a:rPr lang="fr-FR" dirty="0" smtClean="0"/>
              <a:t>      </a:t>
            </a:r>
            <a:r>
              <a:rPr lang="fr-FR" b="1" dirty="0" smtClean="0">
                <a:solidFill>
                  <a:srgbClr val="1F497D"/>
                </a:solidFill>
              </a:rPr>
              <a:t> $a = 2 + 3 ;</a:t>
            </a:r>
            <a:r>
              <a:rPr lang="fr-FR" dirty="0" smtClean="0"/>
              <a:t>		</a:t>
            </a:r>
          </a:p>
          <a:p>
            <a:r>
              <a:rPr lang="fr-FR" dirty="0" smtClean="0"/>
              <a:t>      </a:t>
            </a:r>
            <a:r>
              <a:rPr lang="fr-FR" b="1" dirty="0" smtClean="0">
                <a:solidFill>
                  <a:srgbClr val="1F497D"/>
                </a:solidFill>
              </a:rPr>
              <a:t> $b = 4 - $a ;</a:t>
            </a:r>
          </a:p>
          <a:p>
            <a:r>
              <a:rPr lang="fr-FR" dirty="0" smtClean="0"/>
              <a:t>       $nom = "Toto”;</a:t>
            </a:r>
          </a:p>
          <a:p>
            <a:r>
              <a:rPr lang="fr-FR" dirty="0" smtClean="0"/>
              <a:t>       </a:t>
            </a:r>
            <a:r>
              <a:rPr lang="fr-FR" i="1" dirty="0" err="1" smtClean="0"/>
              <a:t>echo</a:t>
            </a:r>
            <a:r>
              <a:rPr lang="fr-FR" dirty="0" smtClean="0"/>
              <a:t> </a:t>
            </a:r>
            <a:r>
              <a:rPr lang="fr-FR" b="1" dirty="0" smtClean="0"/>
              <a:t>"Salut "</a:t>
            </a:r>
            <a:r>
              <a:rPr lang="fr-FR" b="1" dirty="0" smtClean="0">
                <a:solidFill>
                  <a:schemeClr val="tx2"/>
                </a:solidFill>
              </a:rPr>
              <a:t> . </a:t>
            </a:r>
            <a:r>
              <a:rPr lang="fr-FR" b="1" dirty="0" smtClean="0"/>
              <a:t>$nom</a:t>
            </a:r>
            <a:r>
              <a:rPr lang="fr-FR" dirty="0" smtClean="0"/>
              <a:t>;</a:t>
            </a:r>
          </a:p>
          <a:p>
            <a:r>
              <a:rPr lang="fr-FR" dirty="0" smtClean="0"/>
              <a:t>       </a:t>
            </a:r>
            <a:r>
              <a:rPr lang="fr-FR" i="1" dirty="0" err="1" smtClean="0"/>
              <a:t>echo</a:t>
            </a:r>
            <a:r>
              <a:rPr lang="fr-FR" dirty="0" smtClean="0"/>
              <a:t> "&lt;p&gt; 4 - </a:t>
            </a:r>
            <a:r>
              <a:rPr lang="fr-FR" i="1" dirty="0" smtClean="0"/>
              <a:t>$a</a:t>
            </a:r>
            <a:r>
              <a:rPr lang="fr-FR" dirty="0" smtClean="0"/>
              <a:t> vaut </a:t>
            </a:r>
            <a:r>
              <a:rPr lang="fr-FR" i="1" dirty="0" smtClean="0"/>
              <a:t>$b</a:t>
            </a:r>
            <a:r>
              <a:rPr lang="fr-FR" dirty="0" smtClean="0"/>
              <a:t>  &lt;/p&gt;";</a:t>
            </a:r>
          </a:p>
          <a:p>
            <a:r>
              <a:rPr lang="fr-FR" b="1" dirty="0" smtClean="0"/>
              <a:t>  ?&gt;</a:t>
            </a:r>
            <a:endParaRPr lang="fr-FR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t="47826"/>
          <a:stretch/>
        </p:blipFill>
        <p:spPr>
          <a:xfrm>
            <a:off x="5508104" y="4509120"/>
            <a:ext cx="3234034" cy="171251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8411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Fonctions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2400" b="1"/>
              <a:t>Date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b="1" smtClean="0">
                <a:solidFill>
                  <a:schemeClr val="accent1"/>
                </a:solidFill>
              </a:rPr>
              <a:t>Déclaration </a:t>
            </a:r>
            <a:r>
              <a:rPr lang="fr-FR" sz="2400" b="1">
                <a:solidFill>
                  <a:schemeClr val="accent1"/>
                </a:solidFill>
              </a:rPr>
              <a:t>avec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• DATETIME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	</a:t>
            </a:r>
            <a:r>
              <a:rPr lang="fr-FR" sz="2400" b="1">
                <a:solidFill>
                  <a:schemeClr val="accent2"/>
                </a:solidFill>
              </a:rPr>
              <a:t>$date = new DateTime('2000-01-05');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• DATE_CREATE : un Alias de DateTime::__construct()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	</a:t>
            </a:r>
            <a:r>
              <a:rPr lang="fr-FR" sz="2400" b="1">
                <a:solidFill>
                  <a:schemeClr val="accent2"/>
                </a:solidFill>
              </a:rPr>
              <a:t>$date2 = date_create('2000-01-01');</a:t>
            </a:r>
          </a:p>
          <a:p>
            <a:pPr marL="0" indent="0">
              <a:spcBef>
                <a:spcPts val="600"/>
              </a:spcBef>
              <a:buNone/>
            </a:pPr>
            <a:endParaRPr lang="fr-FR" sz="2400" smtClean="0"/>
          </a:p>
          <a:p>
            <a:pPr marL="0" indent="0">
              <a:spcBef>
                <a:spcPts val="600"/>
              </a:spcBef>
              <a:buNone/>
            </a:pPr>
            <a:r>
              <a:rPr lang="fr-FR" sz="2400" b="1">
                <a:solidFill>
                  <a:schemeClr val="accent1"/>
                </a:solidFill>
              </a:rPr>
              <a:t>Extraction du Mois, année , ……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Avec style procédural en utilisant DATE_FORMAT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smtClean="0"/>
              <a:t>	</a:t>
            </a:r>
            <a:r>
              <a:rPr lang="fr-FR" sz="2400" b="1" smtClean="0">
                <a:solidFill>
                  <a:schemeClr val="accent2"/>
                </a:solidFill>
              </a:rPr>
              <a:t>echo date_format($date, "m");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smtClean="0"/>
              <a:t>Avec </a:t>
            </a:r>
            <a:r>
              <a:rPr lang="fr-FR" sz="2400"/>
              <a:t>style orienté objet (OO)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	</a:t>
            </a:r>
            <a:r>
              <a:rPr lang="fr-FR" sz="2400" b="1">
                <a:solidFill>
                  <a:schemeClr val="accent2"/>
                </a:solidFill>
              </a:rPr>
              <a:t>echo $date-&gt;format('Y');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4791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Fonctions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/>
              <a:t>Date</a:t>
            </a:r>
          </a:p>
          <a:p>
            <a:pPr marL="0" indent="0">
              <a:buNone/>
            </a:pPr>
            <a:endParaRPr lang="fr-FR" sz="2400" smtClean="0"/>
          </a:p>
          <a:p>
            <a:pPr marL="0" indent="0">
              <a:buNone/>
            </a:pPr>
            <a:r>
              <a:rPr lang="fr-FR" sz="2400" b="1" smtClean="0"/>
              <a:t>Exemples </a:t>
            </a:r>
            <a:r>
              <a:rPr lang="fr-FR" sz="2400" b="1"/>
              <a:t>:</a:t>
            </a:r>
          </a:p>
          <a:p>
            <a:pPr marL="0" indent="0">
              <a:spcBef>
                <a:spcPts val="600"/>
              </a:spcBef>
              <a:buNone/>
            </a:pPr>
            <a:endParaRPr lang="fr-FR" sz="2400" smtClean="0"/>
          </a:p>
          <a:p>
            <a:pPr marL="0" indent="0">
              <a:spcBef>
                <a:spcPts val="600"/>
              </a:spcBef>
              <a:buNone/>
            </a:pPr>
            <a:r>
              <a:rPr lang="fr-FR" sz="2400" smtClean="0"/>
              <a:t>• </a:t>
            </a:r>
            <a:r>
              <a:rPr lang="fr-FR" sz="2400" b="1">
                <a:solidFill>
                  <a:schemeClr val="accent2"/>
                </a:solidFill>
              </a:rPr>
              <a:t>$date=date( "d-m-y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b="1" smtClean="0">
                <a:solidFill>
                  <a:schemeClr val="accent2"/>
                </a:solidFill>
              </a:rPr>
              <a:t>	echo </a:t>
            </a:r>
            <a:r>
              <a:rPr lang="fr-FR" sz="2400" b="1">
                <a:solidFill>
                  <a:schemeClr val="accent2"/>
                </a:solidFill>
              </a:rPr>
              <a:t>" ceci est la date du jour " .$date ;</a:t>
            </a:r>
          </a:p>
          <a:p>
            <a:pPr marL="0" indent="0">
              <a:buNone/>
            </a:pPr>
            <a:endParaRPr lang="fr-FR" sz="2400" smtClean="0"/>
          </a:p>
          <a:p>
            <a:pPr marL="0" indent="0">
              <a:buNone/>
            </a:pPr>
            <a:r>
              <a:rPr lang="fr-FR" sz="2400" smtClean="0"/>
              <a:t>• </a:t>
            </a:r>
            <a:r>
              <a:rPr lang="fr-FR" sz="2400" b="1">
                <a:solidFill>
                  <a:schemeClr val="accent2"/>
                </a:solidFill>
              </a:rPr>
              <a:t>$heure = date("h:i:s");</a:t>
            </a:r>
          </a:p>
          <a:p>
            <a:pPr marL="0" indent="0">
              <a:buNone/>
            </a:pPr>
            <a:r>
              <a:rPr lang="fr-FR" sz="2400" b="1">
                <a:solidFill>
                  <a:schemeClr val="accent2"/>
                </a:solidFill>
              </a:rPr>
              <a:t>echo </a:t>
            </a:r>
            <a:r>
              <a:rPr lang="fr-FR" sz="2400" b="1" smtClean="0">
                <a:solidFill>
                  <a:schemeClr val="accent2"/>
                </a:solidFill>
              </a:rPr>
              <a:t> "</a:t>
            </a:r>
            <a:r>
              <a:rPr lang="fr-FR" sz="2400" b="1">
                <a:solidFill>
                  <a:schemeClr val="accent2"/>
                </a:solidFill>
              </a:rPr>
              <a:t>c'est l’heure du jour " .$heure ;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723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 smtClean="0"/>
              <a:t>PHP : Contrôle de Flot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/>
          <a:lstStyle/>
          <a:p>
            <a:r>
              <a:rPr lang="fr-FR" b="1" dirty="0" smtClean="0">
                <a:solidFill>
                  <a:schemeClr val="tx2"/>
                </a:solidFill>
              </a:rPr>
              <a:t>Instructions de contrôle</a:t>
            </a:r>
          </a:p>
          <a:p>
            <a:pPr lvl="1"/>
            <a:r>
              <a:rPr lang="fr-FR" dirty="0" smtClean="0"/>
              <a:t>Instructions pour gérer le flot d’exécution</a:t>
            </a:r>
          </a:p>
          <a:p>
            <a:pPr lvl="1"/>
            <a:r>
              <a:rPr lang="fr-FR" b="1" dirty="0" smtClean="0"/>
              <a:t>Instructions conditionnelles  </a:t>
            </a:r>
          </a:p>
          <a:p>
            <a:pPr lvl="2"/>
            <a:r>
              <a:rPr lang="fr-FR" dirty="0" smtClean="0"/>
              <a:t>Elles conditionnent l’exécution</a:t>
            </a:r>
          </a:p>
          <a:p>
            <a:pPr lvl="2"/>
            <a:r>
              <a:rPr lang="fr-FR" dirty="0" smtClean="0"/>
              <a:t>Semblables à un </a:t>
            </a:r>
            <a:r>
              <a:rPr lang="fr-FR" b="1" dirty="0" smtClean="0"/>
              <a:t>nœud de Décision </a:t>
            </a:r>
            <a:r>
              <a:rPr lang="fr-FR" dirty="0" smtClean="0"/>
              <a:t>(diagramme activités) </a:t>
            </a:r>
          </a:p>
          <a:p>
            <a:pPr lvl="2"/>
            <a:r>
              <a:rPr lang="fr-FR" b="1" i="1" dirty="0" smtClean="0">
                <a:solidFill>
                  <a:srgbClr val="1F497D"/>
                </a:solidFill>
              </a:rPr>
              <a:t>if… </a:t>
            </a:r>
            <a:r>
              <a:rPr lang="fr-FR" b="1" i="1" dirty="0" err="1" smtClean="0">
                <a:solidFill>
                  <a:srgbClr val="1F497D"/>
                </a:solidFill>
              </a:rPr>
              <a:t>else</a:t>
            </a:r>
            <a:r>
              <a:rPr lang="fr-FR" b="1" i="1" dirty="0" smtClean="0">
                <a:solidFill>
                  <a:srgbClr val="1F497D"/>
                </a:solidFill>
              </a:rPr>
              <a:t> …, </a:t>
            </a:r>
            <a:r>
              <a:rPr lang="fr-FR" b="1" i="1" dirty="0" err="1" smtClean="0">
                <a:solidFill>
                  <a:srgbClr val="1F497D"/>
                </a:solidFill>
              </a:rPr>
              <a:t>switch</a:t>
            </a:r>
            <a:r>
              <a:rPr lang="fr-FR" b="1" i="1" dirty="0" smtClean="0">
                <a:solidFill>
                  <a:srgbClr val="1F497D"/>
                </a:solidFill>
              </a:rPr>
              <a:t> … case … </a:t>
            </a:r>
          </a:p>
          <a:p>
            <a:pPr lvl="1"/>
            <a:r>
              <a:rPr lang="fr-FR" b="1" dirty="0" smtClean="0"/>
              <a:t>Instructions de boucle</a:t>
            </a:r>
          </a:p>
          <a:p>
            <a:pPr lvl="2"/>
            <a:r>
              <a:rPr lang="fr-FR" dirty="0" smtClean="0"/>
              <a:t>Elles permettent la </a:t>
            </a:r>
            <a:r>
              <a:rPr lang="fr-FR" b="1" dirty="0" smtClean="0"/>
              <a:t>répétition</a:t>
            </a:r>
            <a:r>
              <a:rPr lang="fr-FR" dirty="0" smtClean="0"/>
              <a:t> d’un bloc d’instructions </a:t>
            </a:r>
          </a:p>
          <a:p>
            <a:pPr lvl="2"/>
            <a:r>
              <a:rPr lang="fr-FR" b="1" i="1" dirty="0" smtClean="0">
                <a:solidFill>
                  <a:srgbClr val="1F497D"/>
                </a:solidFill>
              </a:rPr>
              <a:t>for …  , </a:t>
            </a:r>
            <a:r>
              <a:rPr lang="fr-FR" b="1" i="1" dirty="0" err="1" smtClean="0">
                <a:solidFill>
                  <a:srgbClr val="1F497D"/>
                </a:solidFill>
              </a:rPr>
              <a:t>foreach</a:t>
            </a:r>
            <a:r>
              <a:rPr lang="fr-FR" b="1" i="1" dirty="0" smtClean="0">
                <a:solidFill>
                  <a:srgbClr val="1F497D"/>
                </a:solidFill>
              </a:rPr>
              <a:t> … , </a:t>
            </a:r>
            <a:r>
              <a:rPr lang="fr-FR" b="1" i="1" dirty="0" err="1" smtClean="0">
                <a:solidFill>
                  <a:srgbClr val="1F497D"/>
                </a:solidFill>
              </a:rPr>
              <a:t>while</a:t>
            </a:r>
            <a:r>
              <a:rPr lang="fr-FR" b="1" i="1" dirty="0">
                <a:solidFill>
                  <a:srgbClr val="1F497D"/>
                </a:solidFill>
              </a:rPr>
              <a:t> </a:t>
            </a:r>
            <a:r>
              <a:rPr lang="fr-FR" b="1" i="1" dirty="0" smtClean="0">
                <a:solidFill>
                  <a:srgbClr val="1F497D"/>
                </a:solidFill>
              </a:rPr>
              <a:t>… , do… </a:t>
            </a:r>
            <a:r>
              <a:rPr lang="fr-FR" b="1" i="1" dirty="0" err="1" smtClean="0">
                <a:solidFill>
                  <a:srgbClr val="1F497D"/>
                </a:solidFill>
              </a:rPr>
              <a:t>while</a:t>
            </a:r>
            <a:endParaRPr lang="fr-FR" b="1" i="1" dirty="0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0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 smtClean="0"/>
              <a:t>PHP : if … </a:t>
            </a:r>
            <a:r>
              <a:rPr lang="fr-FR" dirty="0" err="1" smtClean="0"/>
              <a:t>else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85860"/>
            <a:ext cx="8535892" cy="4951452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1F497D"/>
                </a:solidFill>
              </a:rPr>
              <a:t>Instructions conditionnelles  </a:t>
            </a:r>
            <a:r>
              <a:rPr lang="fr-FR" b="1" dirty="0" smtClean="0">
                <a:solidFill>
                  <a:srgbClr val="1F497D"/>
                </a:solidFill>
              </a:rPr>
              <a:t>if … </a:t>
            </a:r>
            <a:r>
              <a:rPr lang="fr-FR" b="1" dirty="0" err="1" smtClean="0">
                <a:solidFill>
                  <a:srgbClr val="1F497D"/>
                </a:solidFill>
              </a:rPr>
              <a:t>else</a:t>
            </a:r>
            <a:r>
              <a:rPr lang="fr-FR" b="1" dirty="0" smtClean="0">
                <a:solidFill>
                  <a:srgbClr val="1F497D"/>
                </a:solidFill>
              </a:rPr>
              <a:t>…</a:t>
            </a:r>
          </a:p>
          <a:p>
            <a:pPr marL="346075" lvl="1" indent="0">
              <a:buNone/>
            </a:pPr>
            <a:r>
              <a:rPr lang="fr-FR" b="1" dirty="0" smtClean="0">
                <a:solidFill>
                  <a:srgbClr val="1F497D"/>
                </a:solidFill>
              </a:rPr>
              <a:t>if </a:t>
            </a:r>
            <a:r>
              <a:rPr lang="fr-FR" b="1" dirty="0" smtClean="0"/>
              <a:t>( </a:t>
            </a:r>
            <a:r>
              <a:rPr lang="fr-FR" b="1" i="1" dirty="0" smtClean="0">
                <a:solidFill>
                  <a:srgbClr val="1F497D"/>
                </a:solidFill>
              </a:rPr>
              <a:t>condition</a:t>
            </a:r>
            <a:r>
              <a:rPr lang="fr-FR" b="1" dirty="0" smtClean="0">
                <a:solidFill>
                  <a:srgbClr val="1F497D"/>
                </a:solidFill>
              </a:rPr>
              <a:t> </a:t>
            </a:r>
            <a:r>
              <a:rPr lang="fr-FR" b="1" dirty="0" smtClean="0"/>
              <a:t>) </a:t>
            </a:r>
          </a:p>
          <a:p>
            <a:pPr marL="346075" lvl="1" indent="0">
              <a:buNone/>
            </a:pPr>
            <a:r>
              <a:rPr lang="fr-FR" b="1" dirty="0" smtClean="0"/>
              <a:t>{    </a:t>
            </a:r>
            <a:r>
              <a:rPr lang="fr-FR" b="1" i="1" dirty="0" smtClean="0"/>
              <a:t>bloc d’instructions si vrai ;    </a:t>
            </a:r>
            <a:r>
              <a:rPr lang="fr-FR" b="1" dirty="0" smtClean="0"/>
              <a:t>}</a:t>
            </a:r>
          </a:p>
          <a:p>
            <a:pPr marL="346075" lvl="1" indent="0">
              <a:buNone/>
            </a:pPr>
            <a:r>
              <a:rPr lang="fr-FR" b="1" dirty="0" err="1" smtClean="0">
                <a:solidFill>
                  <a:srgbClr val="1F497D"/>
                </a:solidFill>
              </a:rPr>
              <a:t>else</a:t>
            </a:r>
            <a:r>
              <a:rPr lang="fr-FR" b="1" dirty="0" smtClean="0">
                <a:solidFill>
                  <a:srgbClr val="1F497D"/>
                </a:solidFill>
              </a:rPr>
              <a:t> </a:t>
            </a:r>
          </a:p>
          <a:p>
            <a:pPr marL="346075" lvl="1" indent="0">
              <a:buNone/>
            </a:pPr>
            <a:r>
              <a:rPr lang="fr-FR" b="1" dirty="0" smtClean="0"/>
              <a:t>{   </a:t>
            </a:r>
            <a:r>
              <a:rPr lang="fr-FR" b="1" i="1" dirty="0" smtClean="0"/>
              <a:t>bloc d’instructions si faux </a:t>
            </a:r>
            <a:r>
              <a:rPr lang="fr-FR" b="1" dirty="0" smtClean="0"/>
              <a:t>;  }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Manuele Kirsch Pinheiro - UP1 / CRI / UFR06 Gestion</a:t>
            </a:r>
            <a:endParaRPr lang="fr-FR"/>
          </a:p>
        </p:txBody>
      </p:sp>
      <p:sp>
        <p:nvSpPr>
          <p:cNvPr id="7" name="Losange 6"/>
          <p:cNvSpPr/>
          <p:nvPr/>
        </p:nvSpPr>
        <p:spPr>
          <a:xfrm>
            <a:off x="6156176" y="1916832"/>
            <a:ext cx="936104" cy="576064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>
            <a:endCxn id="7" idx="1"/>
          </p:cNvCxnSpPr>
          <p:nvPr/>
        </p:nvCxnSpPr>
        <p:spPr>
          <a:xfrm>
            <a:off x="5220072" y="220486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7524328" y="2492896"/>
            <a:ext cx="1512168" cy="936104"/>
          </a:xfrm>
          <a:prstGeom prst="roundRect">
            <a:avLst/>
          </a:prstGeom>
          <a:solidFill>
            <a:srgbClr val="FCD5B5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Bloc d’instructions </a:t>
            </a:r>
            <a:br>
              <a:rPr lang="fr-FR" b="1" dirty="0" smtClean="0">
                <a:solidFill>
                  <a:schemeClr val="tx1"/>
                </a:solidFill>
              </a:rPr>
            </a:br>
            <a:r>
              <a:rPr lang="fr-FR" b="1" dirty="0" smtClean="0">
                <a:solidFill>
                  <a:schemeClr val="tx1"/>
                </a:solidFill>
              </a:rPr>
              <a:t>si vrai 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17" name="Connecteur en angle 16"/>
          <p:cNvCxnSpPr>
            <a:stCxn id="7" idx="3"/>
            <a:endCxn id="15" idx="0"/>
          </p:cNvCxnSpPr>
          <p:nvPr/>
        </p:nvCxnSpPr>
        <p:spPr>
          <a:xfrm>
            <a:off x="7092280" y="2204864"/>
            <a:ext cx="1188132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294481" y="1825079"/>
            <a:ext cx="18140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dirty="0" smtClean="0"/>
              <a:t>[ condition VRAI ]</a:t>
            </a:r>
            <a:endParaRPr lang="fr-FR" sz="2000" dirty="0"/>
          </a:p>
        </p:txBody>
      </p:sp>
      <p:cxnSp>
        <p:nvCxnSpPr>
          <p:cNvPr id="29" name="Connecteur droit avec flèche 28"/>
          <p:cNvCxnSpPr>
            <a:stCxn id="7" idx="2"/>
            <a:endCxn id="27" idx="0"/>
          </p:cNvCxnSpPr>
          <p:nvPr/>
        </p:nvCxnSpPr>
        <p:spPr>
          <a:xfrm>
            <a:off x="6624228" y="249289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732240" y="3501008"/>
            <a:ext cx="8371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dirty="0" smtClean="0"/>
              <a:t>[ sinon ]</a:t>
            </a:r>
            <a:endParaRPr lang="fr-FR" sz="20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7776356" y="5373216"/>
            <a:ext cx="1008112" cy="648072"/>
          </a:xfrm>
          <a:prstGeom prst="roundRect">
            <a:avLst/>
          </a:prstGeom>
          <a:solidFill>
            <a:srgbClr val="FCD5B5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…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37" name="Connecteur en angle 36"/>
          <p:cNvCxnSpPr>
            <a:stCxn id="27" idx="2"/>
            <a:endCxn id="35" idx="1"/>
          </p:cNvCxnSpPr>
          <p:nvPr/>
        </p:nvCxnSpPr>
        <p:spPr>
          <a:xfrm rot="16200000" flipH="1">
            <a:off x="6750242" y="4671138"/>
            <a:ext cx="900100" cy="11521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79512" y="4232989"/>
            <a:ext cx="5760640" cy="25083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rIns="0" bIns="0">
            <a:spAutoFit/>
          </a:bodyPr>
          <a:lstStyle/>
          <a:p>
            <a:r>
              <a:rPr lang="fr-FR" sz="2000" b="1" dirty="0" smtClean="0"/>
              <a:t>if </a:t>
            </a:r>
            <a:r>
              <a:rPr lang="fr-FR" sz="2000" b="1" dirty="0"/>
              <a:t>( $</a:t>
            </a:r>
            <a:r>
              <a:rPr lang="fr-FR" sz="2000" b="1" dirty="0" err="1"/>
              <a:t>qte</a:t>
            </a:r>
            <a:r>
              <a:rPr lang="fr-FR" sz="2000" b="1" dirty="0"/>
              <a:t> &gt;= 100) </a:t>
            </a:r>
          </a:p>
          <a:p>
            <a:r>
              <a:rPr lang="fr-FR" sz="2000" dirty="0"/>
              <a:t>  </a:t>
            </a:r>
            <a:r>
              <a:rPr lang="fr-FR" sz="2000" b="1" dirty="0"/>
              <a:t> {   </a:t>
            </a:r>
            <a:r>
              <a:rPr lang="fr-FR" sz="2000" dirty="0" smtClean="0"/>
              <a:t>$</a:t>
            </a:r>
            <a:r>
              <a:rPr lang="fr-FR" sz="2000" dirty="0"/>
              <a:t>remise = 0.10; /* remise de 10 % offerte */</a:t>
            </a:r>
          </a:p>
          <a:p>
            <a:r>
              <a:rPr lang="fr-FR" sz="2000" dirty="0"/>
              <a:t>        </a:t>
            </a:r>
            <a:r>
              <a:rPr lang="fr-FR" sz="2000" b="1" i="1" dirty="0" err="1"/>
              <a:t>echo</a:t>
            </a:r>
            <a:r>
              <a:rPr lang="fr-FR" sz="2000" b="1" i="1" dirty="0"/>
              <a:t> "&lt;p&gt;Vous avez </a:t>
            </a:r>
            <a:r>
              <a:rPr lang="fr-FR" sz="2000" b="1" i="1" dirty="0" smtClean="0"/>
              <a:t>une </a:t>
            </a:r>
            <a:r>
              <a:rPr lang="fr-FR" sz="2000" b="1" i="1" dirty="0"/>
              <a:t>remise de 10% ! &lt;/p&gt;";</a:t>
            </a:r>
          </a:p>
          <a:p>
            <a:r>
              <a:rPr lang="fr-FR" sz="2000" dirty="0"/>
              <a:t>  </a:t>
            </a:r>
            <a:r>
              <a:rPr lang="fr-FR" sz="2000" b="1" dirty="0"/>
              <a:t>  }</a:t>
            </a:r>
          </a:p>
          <a:p>
            <a:r>
              <a:rPr lang="fr-FR" sz="2000" dirty="0"/>
              <a:t> </a:t>
            </a:r>
            <a:r>
              <a:rPr lang="fr-FR" sz="2000" b="1" dirty="0" err="1" smtClean="0"/>
              <a:t>else</a:t>
            </a:r>
            <a:r>
              <a:rPr lang="fr-FR" sz="2000" b="1" dirty="0" smtClean="0"/>
              <a:t> </a:t>
            </a:r>
            <a:r>
              <a:rPr lang="fr-FR" sz="2000" b="1" dirty="0"/>
              <a:t>{</a:t>
            </a:r>
          </a:p>
          <a:p>
            <a:r>
              <a:rPr lang="fr-FR" sz="2000" dirty="0"/>
              <a:t>       $remise = 0.05;</a:t>
            </a:r>
          </a:p>
          <a:p>
            <a:r>
              <a:rPr lang="fr-FR" sz="2000" dirty="0"/>
              <a:t>      </a:t>
            </a:r>
            <a:r>
              <a:rPr lang="fr-FR" sz="2000" b="1" i="1" dirty="0"/>
              <a:t> </a:t>
            </a:r>
            <a:r>
              <a:rPr lang="fr-FR" sz="2000" b="1" i="1" dirty="0" err="1"/>
              <a:t>echo</a:t>
            </a:r>
            <a:r>
              <a:rPr lang="fr-FR" sz="2000" b="1" i="1" dirty="0"/>
              <a:t> "&lt;p&gt;Vous </a:t>
            </a:r>
            <a:r>
              <a:rPr lang="fr-FR" sz="2000" b="1" i="1" dirty="0" smtClean="0"/>
              <a:t>avez une </a:t>
            </a:r>
            <a:r>
              <a:rPr lang="fr-FR" sz="2000" b="1" i="1" dirty="0"/>
              <a:t>remise de 5% &lt;/p&gt;";</a:t>
            </a:r>
          </a:p>
          <a:p>
            <a:r>
              <a:rPr lang="fr-FR" sz="2000" dirty="0"/>
              <a:t>   </a:t>
            </a:r>
            <a:r>
              <a:rPr lang="fr-FR" sz="2000" b="1" dirty="0" smtClean="0"/>
              <a:t>}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cxnSp>
        <p:nvCxnSpPr>
          <p:cNvPr id="39" name="Connecteur droit avec flèche 38"/>
          <p:cNvCxnSpPr>
            <a:stCxn id="15" idx="2"/>
            <a:endCxn id="35" idx="0"/>
          </p:cNvCxnSpPr>
          <p:nvPr/>
        </p:nvCxnSpPr>
        <p:spPr>
          <a:xfrm>
            <a:off x="8280412" y="342900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452160" y="2996952"/>
            <a:ext cx="126180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000" b="1" i="1" dirty="0" smtClean="0"/>
              <a:t>optionnel</a:t>
            </a:r>
            <a:endParaRPr lang="fr-FR" sz="2000" b="1" i="1" dirty="0"/>
          </a:p>
        </p:txBody>
      </p:sp>
      <p:cxnSp>
        <p:nvCxnSpPr>
          <p:cNvPr id="42" name="Connecteur droit avec flèche 41"/>
          <p:cNvCxnSpPr>
            <a:stCxn id="40" idx="2"/>
          </p:cNvCxnSpPr>
          <p:nvPr/>
        </p:nvCxnSpPr>
        <p:spPr>
          <a:xfrm>
            <a:off x="5083065" y="3397062"/>
            <a:ext cx="881263" cy="46398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0" idx="1"/>
          </p:cNvCxnSpPr>
          <p:nvPr/>
        </p:nvCxnSpPr>
        <p:spPr>
          <a:xfrm flipH="1">
            <a:off x="3084008" y="3197007"/>
            <a:ext cx="1368152" cy="1596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5868144" y="3861048"/>
            <a:ext cx="1512168" cy="936104"/>
          </a:xfrm>
          <a:prstGeom prst="roundRect">
            <a:avLst/>
          </a:prstGeom>
          <a:solidFill>
            <a:srgbClr val="FCD5B5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Bloc d’instructions </a:t>
            </a:r>
            <a:br>
              <a:rPr lang="fr-FR" b="1" dirty="0" smtClean="0">
                <a:solidFill>
                  <a:schemeClr val="tx1"/>
                </a:solidFill>
              </a:rPr>
            </a:br>
            <a:r>
              <a:rPr lang="fr-FR" b="1" dirty="0" smtClean="0">
                <a:solidFill>
                  <a:schemeClr val="tx1"/>
                </a:solidFill>
              </a:rPr>
              <a:t>si faux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/>
              <a:t>PHP : if … </a:t>
            </a:r>
            <a:r>
              <a:rPr lang="fr-FR" dirty="0" err="1"/>
              <a:t>else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715404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conditionnelles  if … </a:t>
            </a:r>
            <a:r>
              <a:rPr lang="fr-FR" b="1" dirty="0" err="1">
                <a:solidFill>
                  <a:srgbClr val="1F497D"/>
                </a:solidFill>
              </a:rPr>
              <a:t>else</a:t>
            </a:r>
            <a:r>
              <a:rPr lang="fr-FR" b="1" dirty="0">
                <a:solidFill>
                  <a:srgbClr val="1F497D"/>
                </a:solidFill>
              </a:rPr>
              <a:t>…</a:t>
            </a:r>
          </a:p>
          <a:p>
            <a:pPr lvl="1"/>
            <a:r>
              <a:rPr lang="fr-FR" sz="2400" dirty="0" smtClean="0"/>
              <a:t>Les données pour la condition peuvent venir d’un formulaire </a:t>
            </a:r>
            <a:endParaRPr lang="fr-FR" sz="24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BE58-7793-45FF-A067-2A41621469A2}" type="slidenum">
              <a:rPr lang="fr-FR" smtClean="0"/>
              <a:pPr/>
              <a:t>69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07504" y="2132856"/>
            <a:ext cx="3888432" cy="4608512"/>
            <a:chOff x="179512" y="2790806"/>
            <a:chExt cx="5400600" cy="4320480"/>
          </a:xfrm>
        </p:grpSpPr>
        <p:sp>
          <p:nvSpPr>
            <p:cNvPr id="7" name="Rectangle 6"/>
            <p:cNvSpPr/>
            <p:nvPr/>
          </p:nvSpPr>
          <p:spPr>
            <a:xfrm>
              <a:off x="179512" y="3140968"/>
              <a:ext cx="5400600" cy="3970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b="1" dirty="0" smtClean="0"/>
                <a:t>&lt;</a:t>
              </a:r>
              <a:r>
                <a:rPr lang="fr-FR" b="1" dirty="0" err="1"/>
                <a:t>form</a:t>
              </a:r>
              <a:r>
                <a:rPr lang="fr-FR" b="1" dirty="0"/>
                <a:t> </a:t>
              </a:r>
              <a:r>
                <a:rPr lang="fr-FR" b="1" dirty="0" err="1"/>
                <a:t>name</a:t>
              </a:r>
              <a:r>
                <a:rPr lang="fr-FR" b="1" dirty="0" smtClean="0"/>
                <a:t>="…" </a:t>
              </a:r>
              <a:r>
                <a:rPr lang="fr-FR" b="1" dirty="0" err="1">
                  <a:solidFill>
                    <a:schemeClr val="tx2"/>
                  </a:solidFill>
                </a:rPr>
                <a:t>method</a:t>
              </a:r>
              <a:r>
                <a:rPr lang="fr-FR" b="1" dirty="0">
                  <a:solidFill>
                    <a:schemeClr val="tx2"/>
                  </a:solidFill>
                </a:rPr>
                <a:t>="</a:t>
              </a:r>
              <a:r>
                <a:rPr lang="fr-FR" b="1" dirty="0" smtClean="0">
                  <a:solidFill>
                    <a:schemeClr val="tx2"/>
                  </a:solidFill>
                </a:rPr>
                <a:t>POST"</a:t>
              </a:r>
              <a:endParaRPr lang="fr-FR" b="1" dirty="0" smtClean="0"/>
            </a:p>
            <a:p>
              <a:r>
                <a:rPr lang="fr-FR" dirty="0" smtClean="0"/>
                <a:t>      </a:t>
              </a:r>
              <a:r>
                <a:rPr lang="fr-FR" b="1" dirty="0" smtClean="0">
                  <a:solidFill>
                    <a:schemeClr val="tx2"/>
                  </a:solidFill>
                </a:rPr>
                <a:t>action</a:t>
              </a:r>
              <a:r>
                <a:rPr lang="fr-FR" b="1" dirty="0">
                  <a:solidFill>
                    <a:schemeClr val="tx2"/>
                  </a:solidFill>
                </a:rPr>
                <a:t>="coursPHP-11.php" </a:t>
              </a:r>
              <a:r>
                <a:rPr lang="fr-FR" dirty="0" smtClean="0"/>
                <a:t>&gt;</a:t>
              </a:r>
              <a:endParaRPr lang="fr-FR" dirty="0"/>
            </a:p>
            <a:p>
              <a:r>
                <a:rPr lang="fr-FR" dirty="0" smtClean="0"/>
                <a:t>…</a:t>
              </a:r>
              <a:endParaRPr lang="fr-FR" dirty="0"/>
            </a:p>
            <a:p>
              <a:r>
                <a:rPr lang="fr-FR" dirty="0" smtClean="0"/>
                <a:t> </a:t>
              </a:r>
              <a:r>
                <a:rPr lang="fr-FR" b="1" dirty="0" smtClean="0"/>
                <a:t>&lt;</a:t>
              </a:r>
              <a:r>
                <a:rPr lang="fr-FR" b="1" dirty="0"/>
                <a:t>select </a:t>
              </a:r>
              <a:r>
                <a:rPr lang="fr-FR" b="1" dirty="0" err="1">
                  <a:solidFill>
                    <a:srgbClr val="1F497D"/>
                  </a:solidFill>
                </a:rPr>
                <a:t>name</a:t>
              </a:r>
              <a:r>
                <a:rPr lang="fr-FR" b="1" dirty="0">
                  <a:solidFill>
                    <a:srgbClr val="1F497D"/>
                  </a:solidFill>
                </a:rPr>
                <a:t>="prix"</a:t>
              </a:r>
              <a:r>
                <a:rPr lang="fr-FR" b="1" dirty="0"/>
                <a:t>&gt;</a:t>
              </a:r>
            </a:p>
            <a:p>
              <a:r>
                <a:rPr lang="fr-FR" dirty="0"/>
                <a:t> </a:t>
              </a:r>
              <a:r>
                <a:rPr lang="fr-FR" dirty="0" smtClean="0"/>
                <a:t>     </a:t>
              </a:r>
              <a:r>
                <a:rPr lang="fr-FR" b="1" dirty="0" smtClean="0"/>
                <a:t>&lt;</a:t>
              </a:r>
              <a:r>
                <a:rPr lang="fr-FR" b="1" dirty="0"/>
                <a:t>option </a:t>
              </a:r>
              <a:r>
                <a:rPr lang="fr-FR" b="1" dirty="0">
                  <a:solidFill>
                    <a:srgbClr val="1F497D"/>
                  </a:solidFill>
                </a:rPr>
                <a:t>value="</a:t>
              </a:r>
              <a:r>
                <a:rPr lang="fr-FR" b="1" dirty="0" smtClean="0">
                  <a:solidFill>
                    <a:srgbClr val="1F497D"/>
                  </a:solidFill>
                </a:rPr>
                <a:t>10"</a:t>
              </a:r>
              <a:r>
                <a:rPr lang="fr-FR" b="1" dirty="0" smtClean="0"/>
                <a:t>&gt;</a:t>
              </a:r>
              <a:br>
                <a:rPr lang="fr-FR" b="1" dirty="0" smtClean="0"/>
              </a:br>
              <a:r>
                <a:rPr lang="fr-FR" b="1" dirty="0" smtClean="0"/>
                <a:t>	    </a:t>
              </a:r>
              <a:r>
                <a:rPr lang="fr-FR" dirty="0" smtClean="0"/>
                <a:t>Super </a:t>
              </a:r>
              <a:r>
                <a:rPr lang="fr-FR" dirty="0" err="1"/>
                <a:t>Kdo</a:t>
              </a:r>
              <a:r>
                <a:rPr lang="fr-FR" dirty="0"/>
                <a:t> - 10€  </a:t>
              </a:r>
              <a:r>
                <a:rPr lang="fr-FR" b="1" dirty="0" smtClean="0"/>
                <a:t>&lt;/</a:t>
              </a:r>
              <a:r>
                <a:rPr lang="fr-FR" b="1" dirty="0"/>
                <a:t>option&gt;</a:t>
              </a:r>
            </a:p>
            <a:p>
              <a:r>
                <a:rPr lang="fr-FR" dirty="0"/>
                <a:t>   </a:t>
              </a:r>
              <a:r>
                <a:rPr lang="fr-FR" dirty="0" smtClean="0"/>
                <a:t> …</a:t>
              </a:r>
              <a:endParaRPr lang="fr-FR" dirty="0"/>
            </a:p>
            <a:p>
              <a:r>
                <a:rPr lang="fr-FR" dirty="0"/>
                <a:t> </a:t>
              </a:r>
              <a:r>
                <a:rPr lang="fr-FR" b="1" dirty="0" smtClean="0"/>
                <a:t>&lt;</a:t>
              </a:r>
              <a:r>
                <a:rPr lang="fr-FR" b="1" dirty="0"/>
                <a:t>/select</a:t>
              </a:r>
              <a:r>
                <a:rPr lang="fr-FR" b="1" dirty="0" smtClean="0"/>
                <a:t>&gt;</a:t>
              </a:r>
              <a:endParaRPr lang="fr-FR" dirty="0"/>
            </a:p>
            <a:p>
              <a:r>
                <a:rPr lang="fr-FR" dirty="0" smtClean="0"/>
                <a:t> …</a:t>
              </a:r>
            </a:p>
            <a:p>
              <a:r>
                <a:rPr lang="fr-FR" dirty="0" smtClean="0"/>
                <a:t> </a:t>
              </a:r>
              <a:r>
                <a:rPr lang="fr-FR" b="1" dirty="0" smtClean="0"/>
                <a:t>&lt;</a:t>
              </a:r>
              <a:r>
                <a:rPr lang="fr-FR" b="1" dirty="0"/>
                <a:t>input type="</a:t>
              </a:r>
              <a:r>
                <a:rPr lang="fr-FR" b="1" dirty="0" err="1"/>
                <a:t>number</a:t>
              </a:r>
              <a:r>
                <a:rPr lang="fr-FR" b="1" dirty="0"/>
                <a:t>" size="10" </a:t>
              </a:r>
              <a:endParaRPr lang="fr-FR" b="1" dirty="0" smtClean="0"/>
            </a:p>
            <a:p>
              <a:r>
                <a:rPr lang="fr-FR" b="1" dirty="0">
                  <a:solidFill>
                    <a:srgbClr val="1F497D"/>
                  </a:solidFill>
                </a:rPr>
                <a:t> </a:t>
              </a:r>
              <a:r>
                <a:rPr lang="fr-FR" b="1" dirty="0" smtClean="0">
                  <a:solidFill>
                    <a:srgbClr val="1F497D"/>
                  </a:solidFill>
                </a:rPr>
                <a:t>             </a:t>
              </a:r>
              <a:r>
                <a:rPr lang="fr-FR" b="1" dirty="0" err="1" smtClean="0">
                  <a:solidFill>
                    <a:srgbClr val="1F497D"/>
                  </a:solidFill>
                </a:rPr>
                <a:t>name</a:t>
              </a:r>
              <a:r>
                <a:rPr lang="fr-FR" b="1" dirty="0">
                  <a:solidFill>
                    <a:srgbClr val="1F497D"/>
                  </a:solidFill>
                </a:rPr>
                <a:t>="</a:t>
              </a:r>
              <a:r>
                <a:rPr lang="fr-FR" b="1" dirty="0" err="1" smtClean="0">
                  <a:solidFill>
                    <a:srgbClr val="1F497D"/>
                  </a:solidFill>
                </a:rPr>
                <a:t>qte</a:t>
              </a:r>
              <a:r>
                <a:rPr lang="fr-FR" b="1" dirty="0" smtClean="0">
                  <a:solidFill>
                    <a:srgbClr val="1F497D"/>
                  </a:solidFill>
                </a:rPr>
                <a:t>"</a:t>
              </a:r>
              <a:r>
                <a:rPr lang="fr-FR" b="1" dirty="0" smtClean="0"/>
                <a:t> /&gt;</a:t>
              </a:r>
            </a:p>
            <a:p>
              <a:r>
                <a:rPr lang="fr-FR" dirty="0" smtClean="0"/>
                <a:t>…</a:t>
              </a:r>
              <a:endParaRPr lang="fr-FR" dirty="0"/>
            </a:p>
            <a:p>
              <a:r>
                <a:rPr lang="fr-FR" b="1" i="1" dirty="0" smtClean="0"/>
                <a:t>&lt;</a:t>
              </a:r>
              <a:r>
                <a:rPr lang="fr-FR" b="1" i="1" dirty="0"/>
                <a:t>input type="</a:t>
              </a:r>
              <a:r>
                <a:rPr lang="fr-FR" b="1" i="1" dirty="0" err="1"/>
                <a:t>submit</a:t>
              </a:r>
              <a:r>
                <a:rPr lang="fr-FR" b="1" i="1" dirty="0"/>
                <a:t>" value="Devis" /&gt; </a:t>
              </a:r>
            </a:p>
            <a:p>
              <a:r>
                <a:rPr lang="fr-FR" dirty="0" smtClean="0"/>
                <a:t>&lt;</a:t>
              </a:r>
              <a:r>
                <a:rPr lang="fr-FR" dirty="0"/>
                <a:t>/</a:t>
              </a:r>
              <a:r>
                <a:rPr lang="fr-FR" dirty="0" err="1"/>
                <a:t>form</a:t>
              </a:r>
              <a:r>
                <a:rPr lang="fr-FR" dirty="0" smtClean="0"/>
                <a:t>&gt;</a:t>
              </a:r>
              <a:endParaRPr lang="fr-FR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87331" y="2790806"/>
              <a:ext cx="3009117" cy="3699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 smtClean="0"/>
                <a:t>formExemple11.html</a:t>
              </a:r>
              <a:endParaRPr lang="fr-FR" dirty="0"/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4067944" y="2060848"/>
            <a:ext cx="5004048" cy="4725144"/>
            <a:chOff x="4067944" y="2132856"/>
            <a:chExt cx="5004048" cy="4508927"/>
          </a:xfrm>
        </p:grpSpPr>
        <p:sp>
          <p:nvSpPr>
            <p:cNvPr id="10" name="Rectangle 9"/>
            <p:cNvSpPr/>
            <p:nvPr/>
          </p:nvSpPr>
          <p:spPr>
            <a:xfrm>
              <a:off x="4067944" y="2132856"/>
              <a:ext cx="5004048" cy="450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sz="2000" b="1" dirty="0"/>
                <a:t>&lt;?</a:t>
              </a:r>
              <a:r>
                <a:rPr lang="fr-FR" sz="2000" b="1" dirty="0" err="1"/>
                <a:t>php</a:t>
              </a:r>
              <a:endParaRPr lang="fr-FR" sz="2000" b="1" dirty="0"/>
            </a:p>
            <a:p>
              <a:r>
                <a:rPr lang="fr-FR" dirty="0"/>
                <a:t> </a:t>
              </a:r>
              <a:r>
                <a:rPr lang="fr-FR" dirty="0">
                  <a:solidFill>
                    <a:srgbClr val="1F497D"/>
                  </a:solidFill>
                </a:rPr>
                <a:t>  </a:t>
              </a:r>
              <a:r>
                <a:rPr lang="fr-FR" sz="2000" b="1" dirty="0">
                  <a:solidFill>
                    <a:srgbClr val="1F497D"/>
                  </a:solidFill>
                </a:rPr>
                <a:t>$</a:t>
              </a:r>
              <a:r>
                <a:rPr lang="fr-FR" sz="2000" b="1" dirty="0" err="1">
                  <a:solidFill>
                    <a:srgbClr val="1F497D"/>
                  </a:solidFill>
                </a:rPr>
                <a:t>qte</a:t>
              </a:r>
              <a:r>
                <a:rPr lang="fr-FR" sz="2000" b="1" dirty="0">
                  <a:solidFill>
                    <a:srgbClr val="1F497D"/>
                  </a:solidFill>
                </a:rPr>
                <a:t> = $_POST["</a:t>
              </a:r>
              <a:r>
                <a:rPr lang="fr-FR" sz="2000" b="1" dirty="0" err="1">
                  <a:solidFill>
                    <a:srgbClr val="1F497D"/>
                  </a:solidFill>
                </a:rPr>
                <a:t>qte</a:t>
              </a:r>
              <a:r>
                <a:rPr lang="fr-FR" sz="2000" b="1" dirty="0">
                  <a:solidFill>
                    <a:srgbClr val="1F497D"/>
                  </a:solidFill>
                </a:rPr>
                <a:t>"];</a:t>
              </a:r>
            </a:p>
            <a:p>
              <a:r>
                <a:rPr lang="fr-FR" sz="2000" b="1" dirty="0">
                  <a:solidFill>
                    <a:srgbClr val="1F497D"/>
                  </a:solidFill>
                </a:rPr>
                <a:t>   $</a:t>
              </a:r>
              <a:r>
                <a:rPr lang="fr-FR" sz="2000" b="1" dirty="0" err="1">
                  <a:solidFill>
                    <a:srgbClr val="1F497D"/>
                  </a:solidFill>
                </a:rPr>
                <a:t>prixunit</a:t>
              </a:r>
              <a:r>
                <a:rPr lang="fr-FR" sz="2000" b="1" dirty="0">
                  <a:solidFill>
                    <a:srgbClr val="1F497D"/>
                  </a:solidFill>
                </a:rPr>
                <a:t> = $_POST["prix"];</a:t>
              </a:r>
            </a:p>
            <a:p>
              <a:r>
                <a:rPr lang="fr-FR" dirty="0"/>
                <a:t>  </a:t>
              </a:r>
              <a:r>
                <a:rPr lang="fr-FR" b="1" dirty="0"/>
                <a:t> </a:t>
              </a:r>
              <a:r>
                <a:rPr lang="fi-FI" b="1" dirty="0"/>
                <a:t>$</a:t>
              </a:r>
              <a:r>
                <a:rPr lang="fi-FI" b="1" dirty="0" err="1"/>
                <a:t>remise</a:t>
              </a:r>
              <a:r>
                <a:rPr lang="fi-FI" b="1" dirty="0"/>
                <a:t> = 0; </a:t>
              </a:r>
              <a:endParaRPr lang="fi-FI" b="1" dirty="0" smtClean="0"/>
            </a:p>
            <a:p>
              <a:endParaRPr lang="fr-FR" dirty="0"/>
            </a:p>
            <a:p>
              <a:r>
                <a:rPr lang="fr-FR" dirty="0"/>
                <a:t>  </a:t>
              </a:r>
              <a:r>
                <a:rPr lang="fr-FR" sz="2000" b="1" dirty="0"/>
                <a:t> </a:t>
              </a:r>
              <a:r>
                <a:rPr lang="fr-FR" sz="2000" b="1" dirty="0">
                  <a:solidFill>
                    <a:srgbClr val="1F497D"/>
                  </a:solidFill>
                </a:rPr>
                <a:t>if ( $</a:t>
              </a:r>
              <a:r>
                <a:rPr lang="fr-FR" sz="2000" b="1" dirty="0" err="1">
                  <a:solidFill>
                    <a:srgbClr val="1F497D"/>
                  </a:solidFill>
                </a:rPr>
                <a:t>qte</a:t>
              </a:r>
              <a:r>
                <a:rPr lang="fr-FR" sz="2000" b="1" dirty="0">
                  <a:solidFill>
                    <a:srgbClr val="1F497D"/>
                  </a:solidFill>
                </a:rPr>
                <a:t> &gt;= 100) </a:t>
              </a:r>
            </a:p>
            <a:p>
              <a:r>
                <a:rPr lang="fr-FR" b="1" dirty="0"/>
                <a:t>   { </a:t>
              </a:r>
              <a:r>
                <a:rPr lang="fr-FR" b="1" dirty="0" smtClean="0"/>
                <a:t>  </a:t>
              </a:r>
              <a:r>
                <a:rPr lang="fr-FR" b="1" dirty="0">
                  <a:solidFill>
                    <a:srgbClr val="1F497D"/>
                  </a:solidFill>
                </a:rPr>
                <a:t>$remise = 0.10; </a:t>
              </a:r>
              <a:r>
                <a:rPr lang="fr-FR" dirty="0"/>
                <a:t>/* remise de 10 % offerte */</a:t>
              </a:r>
            </a:p>
            <a:p>
              <a:r>
                <a:rPr lang="fr-FR" dirty="0"/>
                <a:t>      </a:t>
              </a:r>
              <a:r>
                <a:rPr lang="fr-FR" dirty="0" smtClean="0"/>
                <a:t> </a:t>
              </a:r>
              <a:r>
                <a:rPr lang="fr-FR" dirty="0" err="1"/>
                <a:t>echo</a:t>
              </a:r>
              <a:r>
                <a:rPr lang="fr-FR" dirty="0"/>
                <a:t> "&lt;p&gt;Vous avez </a:t>
              </a:r>
              <a:r>
                <a:rPr lang="fr-FR" dirty="0" smtClean="0"/>
                <a:t>une </a:t>
              </a:r>
              <a:r>
                <a:rPr lang="fr-FR" dirty="0"/>
                <a:t>remise de 10% ! &lt;/p&gt;";</a:t>
              </a:r>
            </a:p>
            <a:p>
              <a:r>
                <a:rPr lang="fr-FR" dirty="0"/>
                <a:t> </a:t>
              </a:r>
              <a:r>
                <a:rPr lang="fr-FR" b="1" dirty="0"/>
                <a:t>   </a:t>
              </a:r>
              <a:r>
                <a:rPr lang="fr-FR" b="1" dirty="0" smtClean="0"/>
                <a:t>}</a:t>
              </a:r>
              <a:endParaRPr lang="fr-FR" b="1" dirty="0"/>
            </a:p>
            <a:p>
              <a:pPr>
                <a:spcBef>
                  <a:spcPts val="600"/>
                </a:spcBef>
              </a:pPr>
              <a:r>
                <a:rPr lang="fr-FR" sz="2000" b="1" dirty="0" smtClean="0"/>
                <a:t>$</a:t>
              </a:r>
              <a:r>
                <a:rPr lang="fr-FR" sz="2000" b="1" dirty="0"/>
                <a:t>prix =  </a:t>
              </a:r>
              <a:r>
                <a:rPr lang="fr-FR" sz="2000" b="1" dirty="0">
                  <a:solidFill>
                    <a:srgbClr val="1F497D"/>
                  </a:solidFill>
                </a:rPr>
                <a:t>$</a:t>
              </a:r>
              <a:r>
                <a:rPr lang="fr-FR" sz="2000" b="1" dirty="0" err="1">
                  <a:solidFill>
                    <a:srgbClr val="1F497D"/>
                  </a:solidFill>
                </a:rPr>
                <a:t>prixunit</a:t>
              </a:r>
              <a:r>
                <a:rPr lang="fr-FR" sz="2000" b="1" dirty="0">
                  <a:solidFill>
                    <a:srgbClr val="1F497D"/>
                  </a:solidFill>
                </a:rPr>
                <a:t> * $</a:t>
              </a:r>
              <a:r>
                <a:rPr lang="fr-FR" sz="2000" b="1" dirty="0" err="1">
                  <a:solidFill>
                    <a:srgbClr val="1F497D"/>
                  </a:solidFill>
                </a:rPr>
                <a:t>qte</a:t>
              </a:r>
              <a:r>
                <a:rPr lang="fr-FR" sz="2000" b="1" dirty="0">
                  <a:solidFill>
                    <a:srgbClr val="1F497D"/>
                  </a:solidFill>
                </a:rPr>
                <a:t> </a:t>
              </a:r>
              <a:r>
                <a:rPr lang="fr-FR" sz="2000" b="1" dirty="0" smtClean="0">
                  <a:solidFill>
                    <a:srgbClr val="1F497D"/>
                  </a:solidFill>
                </a:rPr>
                <a:t/>
              </a:r>
              <a:br>
                <a:rPr lang="fr-FR" sz="2000" b="1" dirty="0" smtClean="0">
                  <a:solidFill>
                    <a:srgbClr val="1F497D"/>
                  </a:solidFill>
                </a:rPr>
              </a:br>
              <a:r>
                <a:rPr lang="fr-FR" sz="2000" b="1" dirty="0" smtClean="0"/>
                <a:t>	           - (</a:t>
              </a:r>
              <a:r>
                <a:rPr lang="fr-FR" sz="2000" b="1" dirty="0"/>
                <a:t>$</a:t>
              </a:r>
              <a:r>
                <a:rPr lang="fr-FR" sz="2000" b="1" dirty="0" err="1"/>
                <a:t>prixunit</a:t>
              </a:r>
              <a:r>
                <a:rPr lang="fr-FR" sz="2000" b="1" dirty="0"/>
                <a:t> * $</a:t>
              </a:r>
              <a:r>
                <a:rPr lang="fr-FR" sz="2000" b="1" dirty="0" err="1"/>
                <a:t>qte</a:t>
              </a:r>
              <a:r>
                <a:rPr lang="fr-FR" sz="2000" b="1" dirty="0"/>
                <a:t> * </a:t>
              </a:r>
              <a:r>
                <a:rPr lang="fr-FR" sz="2000" b="1" dirty="0">
                  <a:solidFill>
                    <a:srgbClr val="1F497D"/>
                  </a:solidFill>
                </a:rPr>
                <a:t>$remise</a:t>
              </a:r>
              <a:r>
                <a:rPr lang="fr-FR" sz="2000" b="1" dirty="0"/>
                <a:t>);</a:t>
              </a:r>
            </a:p>
            <a:p>
              <a:r>
                <a:rPr lang="fr-FR" dirty="0"/>
                <a:t> </a:t>
              </a:r>
              <a:r>
                <a:rPr lang="fr-FR" b="1" dirty="0" err="1" smtClean="0"/>
                <a:t>echo</a:t>
              </a:r>
              <a:r>
                <a:rPr lang="fr-FR" dirty="0" smtClean="0"/>
                <a:t> </a:t>
              </a:r>
              <a:r>
                <a:rPr lang="fr-FR" dirty="0"/>
                <a:t>"</a:t>
              </a:r>
              <a:r>
                <a:rPr lang="fr-FR" i="1" dirty="0"/>
                <a:t>&lt;p&gt; Pour un prix de &lt;i&gt; </a:t>
              </a:r>
              <a:r>
                <a:rPr lang="fr-FR" b="1" i="1" dirty="0"/>
                <a:t>$</a:t>
              </a:r>
              <a:r>
                <a:rPr lang="fr-FR" b="1" i="1" dirty="0" err="1"/>
                <a:t>prixunit</a:t>
              </a:r>
              <a:r>
                <a:rPr lang="fr-FR" b="1" i="1" dirty="0"/>
                <a:t> </a:t>
              </a:r>
              <a:r>
                <a:rPr lang="fr-FR" i="1" dirty="0"/>
                <a:t>&lt;/i&gt; </a:t>
              </a:r>
              <a:r>
                <a:rPr lang="fr-FR" i="1" dirty="0" smtClean="0"/>
                <a:t/>
              </a:r>
              <a:br>
                <a:rPr lang="fr-FR" i="1" dirty="0" smtClean="0"/>
              </a:br>
              <a:r>
                <a:rPr lang="fr-FR" i="1" dirty="0" smtClean="0"/>
                <a:t>            l'unité  </a:t>
              </a:r>
              <a:r>
                <a:rPr lang="fr-FR" i="1" dirty="0"/>
                <a:t>et  &lt;i&gt; </a:t>
              </a:r>
              <a:r>
                <a:rPr lang="fr-FR" b="1" i="1" dirty="0"/>
                <a:t>$</a:t>
              </a:r>
              <a:r>
                <a:rPr lang="fr-FR" b="1" i="1" dirty="0" err="1"/>
                <a:t>qte</a:t>
              </a:r>
              <a:r>
                <a:rPr lang="fr-FR" b="1" i="1" dirty="0"/>
                <a:t> </a:t>
              </a:r>
              <a:r>
                <a:rPr lang="fr-FR" i="1" dirty="0"/>
                <a:t>&lt;/i&gt; unités, vous avez </a:t>
              </a:r>
              <a:r>
                <a:rPr lang="fr-FR" i="1" dirty="0" smtClean="0"/>
                <a:t>à</a:t>
              </a:r>
            </a:p>
            <a:p>
              <a:r>
                <a:rPr lang="fr-FR" i="1" dirty="0"/>
                <a:t> </a:t>
              </a:r>
              <a:r>
                <a:rPr lang="fr-FR" i="1" dirty="0" smtClean="0"/>
                <a:t>           </a:t>
              </a:r>
              <a:r>
                <a:rPr lang="fr-FR" i="1" dirty="0"/>
                <a:t>régler &lt;i&gt;</a:t>
              </a:r>
              <a:r>
                <a:rPr lang="fr-FR" b="1" i="1" dirty="0"/>
                <a:t> $prix </a:t>
              </a:r>
              <a:r>
                <a:rPr lang="fr-FR" i="1" dirty="0"/>
                <a:t>&lt;/i&gt;&lt;/p&gt;";  </a:t>
              </a:r>
            </a:p>
            <a:p>
              <a:r>
                <a:rPr lang="fr-FR" b="1" dirty="0"/>
                <a:t>?&gt; 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231382" y="2132856"/>
              <a:ext cx="180511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 smtClean="0"/>
                <a:t>coursPHP-11.php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08391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0112" y="1700808"/>
            <a:ext cx="1008112" cy="1008112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générale d’un site web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03" y="2276872"/>
            <a:ext cx="1080120" cy="1080120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6" idx="3"/>
            <a:endCxn id="9" idx="1"/>
          </p:cNvCxnSpPr>
          <p:nvPr/>
        </p:nvCxnSpPr>
        <p:spPr>
          <a:xfrm>
            <a:off x="2881123" y="2816932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ccolade ouvrante 4"/>
          <p:cNvSpPr/>
          <p:nvPr/>
        </p:nvSpPr>
        <p:spPr>
          <a:xfrm rot="16200000">
            <a:off x="3275856" y="3717031"/>
            <a:ext cx="432050" cy="38884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9168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42587" y="3501008"/>
            <a:ext cx="18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 &amp; Base de Données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477039" y="6011997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Office</a:t>
            </a:r>
            <a:endParaRPr lang="fr-FR" dirty="0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6516215" y="4437113"/>
            <a:ext cx="432049" cy="24482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84168" y="6021289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 Office</a:t>
            </a:r>
            <a:endParaRPr lang="fr-FR" dirty="0"/>
          </a:p>
        </p:txBody>
      </p:sp>
      <p:pic>
        <p:nvPicPr>
          <p:cNvPr id="13" name="Image 12" descr="firefo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33056"/>
            <a:ext cx="720080" cy="720080"/>
          </a:xfrm>
          <a:prstGeom prst="rect">
            <a:avLst/>
          </a:prstGeom>
        </p:spPr>
      </p:pic>
      <p:pic>
        <p:nvPicPr>
          <p:cNvPr id="17" name="Image 16" descr="edg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33056"/>
            <a:ext cx="720080" cy="720080"/>
          </a:xfrm>
          <a:prstGeom prst="rect">
            <a:avLst/>
          </a:prstGeom>
        </p:spPr>
      </p:pic>
      <p:pic>
        <p:nvPicPr>
          <p:cNvPr id="21" name="Image 20" descr="chrom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933056"/>
            <a:ext cx="747464" cy="747464"/>
          </a:xfrm>
          <a:prstGeom prst="rect">
            <a:avLst/>
          </a:prstGeom>
        </p:spPr>
      </p:pic>
      <p:pic>
        <p:nvPicPr>
          <p:cNvPr id="26" name="Image 25" descr="MySQ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83" y="4149080"/>
            <a:ext cx="1253069" cy="648072"/>
          </a:xfrm>
          <a:prstGeom prst="rect">
            <a:avLst/>
          </a:prstGeom>
        </p:spPr>
      </p:pic>
      <p:pic>
        <p:nvPicPr>
          <p:cNvPr id="30" name="Image 29" descr="server1.png"/>
          <p:cNvPicPr>
            <a:picLocks noChangeAspect="1"/>
          </p:cNvPicPr>
          <p:nvPr/>
        </p:nvPicPr>
        <p:blipFill>
          <a:blip r:embed="rId9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420888"/>
            <a:ext cx="1021686" cy="1080120"/>
          </a:xfrm>
          <a:prstGeom prst="rect">
            <a:avLst/>
          </a:prstGeom>
        </p:spPr>
      </p:pic>
      <p:pic>
        <p:nvPicPr>
          <p:cNvPr id="9" name="Image 8" descr="server1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71" y="2276872"/>
            <a:ext cx="1021686" cy="1080120"/>
          </a:xfrm>
          <a:prstGeom prst="rect">
            <a:avLst/>
          </a:prstGeom>
        </p:spPr>
      </p:pic>
      <p:pic>
        <p:nvPicPr>
          <p:cNvPr id="31" name="Image 30" descr="php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32" y="4149080"/>
            <a:ext cx="664468" cy="664468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4427984" y="4293096"/>
            <a:ext cx="1152128" cy="657364"/>
            <a:chOff x="3779912" y="4149080"/>
            <a:chExt cx="1152128" cy="657364"/>
          </a:xfrm>
        </p:grpSpPr>
        <p:pic>
          <p:nvPicPr>
            <p:cNvPr id="23" name="Image 22" descr="apache 2016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5463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4888" y="-306288"/>
            <a:ext cx="8229600" cy="1143000"/>
          </a:xfrm>
        </p:spPr>
        <p:txBody>
          <a:bodyPr/>
          <a:lstStyle/>
          <a:p>
            <a:r>
              <a:rPr lang="fr-FR" dirty="0"/>
              <a:t>PHP : if … </a:t>
            </a:r>
            <a:r>
              <a:rPr lang="fr-FR" dirty="0" err="1"/>
              <a:t>else</a:t>
            </a:r>
            <a:r>
              <a:rPr lang="fr-FR" dirty="0"/>
              <a:t> …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BE58-7793-45FF-A067-2A41621469A2}" type="slidenum">
              <a:rPr lang="fr-FR" smtClean="0"/>
              <a:pPr/>
              <a:t>70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9591"/>
            <a:ext cx="4075894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07504" y="3280910"/>
            <a:ext cx="4320480" cy="3370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 smtClean="0"/>
              <a:t>&lt;</a:t>
            </a:r>
            <a:r>
              <a:rPr lang="fr-FR" b="1" dirty="0" err="1"/>
              <a:t>form</a:t>
            </a:r>
            <a:r>
              <a:rPr lang="fr-FR" b="1" dirty="0"/>
              <a:t> </a:t>
            </a:r>
            <a:r>
              <a:rPr lang="fr-FR" b="1" dirty="0" err="1"/>
              <a:t>name</a:t>
            </a:r>
            <a:r>
              <a:rPr lang="fr-FR" b="1" dirty="0" smtClean="0"/>
              <a:t>="…" </a:t>
            </a:r>
            <a:r>
              <a:rPr lang="fr-FR" b="1" dirty="0" err="1">
                <a:solidFill>
                  <a:schemeClr val="tx1"/>
                </a:solidFill>
              </a:rPr>
              <a:t>method</a:t>
            </a:r>
            <a:r>
              <a:rPr lang="fr-FR" b="1" dirty="0">
                <a:solidFill>
                  <a:schemeClr val="tx1"/>
                </a:solidFill>
              </a:rPr>
              <a:t>="</a:t>
            </a:r>
            <a:r>
              <a:rPr lang="fr-FR" b="1" dirty="0" smtClean="0">
                <a:solidFill>
                  <a:schemeClr val="tx1"/>
                </a:solidFill>
              </a:rPr>
              <a:t>POST"</a:t>
            </a:r>
          </a:p>
          <a:p>
            <a:r>
              <a:rPr lang="fr-FR" dirty="0" smtClean="0"/>
              <a:t>            </a:t>
            </a:r>
            <a:r>
              <a:rPr lang="fr-FR" b="1" dirty="0" smtClean="0">
                <a:solidFill>
                  <a:schemeClr val="tx2"/>
                </a:solidFill>
              </a:rPr>
              <a:t>action</a:t>
            </a:r>
            <a:r>
              <a:rPr lang="fr-FR" b="1" dirty="0">
                <a:solidFill>
                  <a:schemeClr val="tx2"/>
                </a:solidFill>
              </a:rPr>
              <a:t>="coursPHP-11.php" </a:t>
            </a:r>
            <a:r>
              <a:rPr lang="fr-FR" dirty="0" smtClean="0"/>
              <a:t>&gt;</a:t>
            </a:r>
            <a:endParaRPr lang="fr-FR" dirty="0"/>
          </a:p>
          <a:p>
            <a:pPr>
              <a:spcBef>
                <a:spcPts val="600"/>
              </a:spcBef>
            </a:pPr>
            <a:r>
              <a:rPr lang="fr-FR" dirty="0" smtClean="0"/>
              <a:t>  &lt;label&gt;Produit : &lt;/label&gt;</a:t>
            </a:r>
            <a:endParaRPr lang="fr-FR" dirty="0"/>
          </a:p>
          <a:p>
            <a:r>
              <a:rPr lang="fr-FR" dirty="0" smtClean="0"/>
              <a:t>  </a:t>
            </a:r>
            <a:r>
              <a:rPr lang="fr-FR" b="1" dirty="0" smtClean="0"/>
              <a:t>&lt;</a:t>
            </a:r>
            <a:r>
              <a:rPr lang="fr-FR" b="1" dirty="0"/>
              <a:t>select </a:t>
            </a:r>
            <a:r>
              <a:rPr lang="fr-FR" b="1" dirty="0" err="1">
                <a:solidFill>
                  <a:srgbClr val="1F497D"/>
                </a:solidFill>
              </a:rPr>
              <a:t>name</a:t>
            </a:r>
            <a:r>
              <a:rPr lang="fr-FR" b="1" dirty="0">
                <a:solidFill>
                  <a:srgbClr val="1F497D"/>
                </a:solidFill>
              </a:rPr>
              <a:t>="prix"</a:t>
            </a:r>
            <a:r>
              <a:rPr lang="fr-FR" b="1" dirty="0"/>
              <a:t>&gt;</a:t>
            </a:r>
          </a:p>
          <a:p>
            <a:r>
              <a:rPr lang="fr-FR" dirty="0" smtClean="0"/>
              <a:t>    </a:t>
            </a:r>
            <a:r>
              <a:rPr lang="fr-FR" b="1" dirty="0" smtClean="0"/>
              <a:t>&lt;</a:t>
            </a:r>
            <a:r>
              <a:rPr lang="fr-FR" b="1" dirty="0"/>
              <a:t>option </a:t>
            </a:r>
            <a:r>
              <a:rPr lang="fr-FR" b="1" dirty="0">
                <a:solidFill>
                  <a:srgbClr val="1F497D"/>
                </a:solidFill>
              </a:rPr>
              <a:t>value="</a:t>
            </a:r>
            <a:r>
              <a:rPr lang="fr-FR" b="1" dirty="0" smtClean="0">
                <a:solidFill>
                  <a:srgbClr val="1F497D"/>
                </a:solidFill>
              </a:rPr>
              <a:t>10"</a:t>
            </a:r>
            <a:r>
              <a:rPr lang="fr-FR" b="1" dirty="0" smtClean="0"/>
              <a:t> &gt;</a:t>
            </a:r>
            <a:r>
              <a:rPr lang="fr-FR" i="1" dirty="0" smtClean="0"/>
              <a:t>Super </a:t>
            </a:r>
            <a:r>
              <a:rPr lang="fr-FR" dirty="0" smtClean="0"/>
              <a:t>… </a:t>
            </a:r>
            <a:r>
              <a:rPr lang="fr-FR" b="1" dirty="0" smtClean="0"/>
              <a:t>&lt;</a:t>
            </a:r>
            <a:r>
              <a:rPr lang="fr-FR" b="1" dirty="0"/>
              <a:t>/option&gt;</a:t>
            </a:r>
          </a:p>
          <a:p>
            <a:r>
              <a:rPr lang="fr-FR" dirty="0"/>
              <a:t>   </a:t>
            </a:r>
            <a:r>
              <a:rPr lang="fr-FR" dirty="0" smtClean="0"/>
              <a:t> …  </a:t>
            </a:r>
            <a:r>
              <a:rPr lang="fr-FR" b="1" dirty="0" smtClean="0"/>
              <a:t>&lt;</a:t>
            </a:r>
            <a:r>
              <a:rPr lang="fr-FR" b="1" dirty="0"/>
              <a:t>/select</a:t>
            </a:r>
            <a:r>
              <a:rPr lang="fr-FR" b="1" dirty="0" smtClean="0"/>
              <a:t>&gt;</a:t>
            </a:r>
            <a:r>
              <a:rPr lang="fr-FR" dirty="0" smtClean="0"/>
              <a:t>     </a:t>
            </a:r>
            <a:r>
              <a:rPr lang="fr-FR" dirty="0"/>
              <a:t>&lt;</a:t>
            </a:r>
            <a:r>
              <a:rPr lang="fr-FR" dirty="0" err="1"/>
              <a:t>br</a:t>
            </a:r>
            <a:r>
              <a:rPr lang="fr-FR" dirty="0"/>
              <a:t>/</a:t>
            </a:r>
            <a:r>
              <a:rPr lang="fr-FR" dirty="0" smtClean="0"/>
              <a:t>&gt;</a:t>
            </a:r>
            <a:endParaRPr lang="fr-FR" dirty="0"/>
          </a:p>
          <a:p>
            <a:pPr>
              <a:spcBef>
                <a:spcPts val="600"/>
              </a:spcBef>
            </a:pPr>
            <a:r>
              <a:rPr lang="fr-FR" dirty="0" smtClean="0"/>
              <a:t>   &lt;</a:t>
            </a:r>
            <a:r>
              <a:rPr lang="fr-FR" dirty="0"/>
              <a:t>label &gt;Quantité : &lt;/label&gt;</a:t>
            </a:r>
          </a:p>
          <a:p>
            <a:r>
              <a:rPr lang="fr-FR" dirty="0" smtClean="0"/>
              <a:t>   </a:t>
            </a:r>
            <a:r>
              <a:rPr lang="fr-FR" b="1" dirty="0" smtClean="0"/>
              <a:t>&lt;</a:t>
            </a:r>
            <a:r>
              <a:rPr lang="fr-FR" b="1" dirty="0"/>
              <a:t>input </a:t>
            </a:r>
            <a:r>
              <a:rPr lang="fr-FR" b="1" dirty="0" err="1">
                <a:solidFill>
                  <a:srgbClr val="1F497D"/>
                </a:solidFill>
              </a:rPr>
              <a:t>name</a:t>
            </a:r>
            <a:r>
              <a:rPr lang="fr-FR" b="1" dirty="0">
                <a:solidFill>
                  <a:srgbClr val="1F497D"/>
                </a:solidFill>
              </a:rPr>
              <a:t>="</a:t>
            </a:r>
            <a:r>
              <a:rPr lang="fr-FR" b="1" dirty="0" err="1">
                <a:solidFill>
                  <a:srgbClr val="1F497D"/>
                </a:solidFill>
              </a:rPr>
              <a:t>qte</a:t>
            </a:r>
            <a:r>
              <a:rPr lang="fr-FR" b="1" dirty="0">
                <a:solidFill>
                  <a:srgbClr val="1F497D"/>
                </a:solidFill>
              </a:rPr>
              <a:t>"</a:t>
            </a:r>
            <a:r>
              <a:rPr lang="fr-FR" b="1" dirty="0"/>
              <a:t> </a:t>
            </a:r>
            <a:r>
              <a:rPr lang="fr-FR" b="1" dirty="0" smtClean="0"/>
              <a:t>type</a:t>
            </a:r>
            <a:r>
              <a:rPr lang="fr-FR" b="1" dirty="0"/>
              <a:t>="</a:t>
            </a:r>
            <a:r>
              <a:rPr lang="fr-FR" b="1" dirty="0" err="1"/>
              <a:t>number</a:t>
            </a:r>
            <a:r>
              <a:rPr lang="fr-FR" b="1" dirty="0" smtClean="0"/>
              <a:t>"</a:t>
            </a:r>
          </a:p>
          <a:p>
            <a:r>
              <a:rPr lang="fr-FR" b="1" dirty="0"/>
              <a:t> </a:t>
            </a:r>
            <a:r>
              <a:rPr lang="fr-FR" b="1" dirty="0" smtClean="0"/>
              <a:t>                                      size</a:t>
            </a:r>
            <a:r>
              <a:rPr lang="fr-FR" b="1" dirty="0"/>
              <a:t>="10" /</a:t>
            </a:r>
            <a:r>
              <a:rPr lang="fr-FR" b="1" dirty="0" smtClean="0"/>
              <a:t>&gt; </a:t>
            </a:r>
            <a:r>
              <a:rPr lang="fr-FR" dirty="0" smtClean="0"/>
              <a:t>  &lt;</a:t>
            </a:r>
            <a:r>
              <a:rPr lang="fr-FR" dirty="0" err="1"/>
              <a:t>br</a:t>
            </a:r>
            <a:r>
              <a:rPr lang="fr-FR" dirty="0"/>
              <a:t>/</a:t>
            </a:r>
            <a:r>
              <a:rPr lang="fr-FR" dirty="0" smtClean="0"/>
              <a:t>&gt;</a:t>
            </a:r>
            <a:endParaRPr lang="fr-FR" dirty="0"/>
          </a:p>
          <a:p>
            <a:pPr>
              <a:spcBef>
                <a:spcPts val="600"/>
              </a:spcBef>
            </a:pPr>
            <a:r>
              <a:rPr lang="fr-FR" b="1" i="1" dirty="0" smtClean="0"/>
              <a:t>  </a:t>
            </a:r>
            <a:r>
              <a:rPr lang="fr-FR" i="1" dirty="0" smtClean="0"/>
              <a:t> &lt;</a:t>
            </a:r>
            <a:r>
              <a:rPr lang="fr-FR" i="1" dirty="0"/>
              <a:t>input type="</a:t>
            </a:r>
            <a:r>
              <a:rPr lang="fr-FR" i="1" dirty="0" err="1"/>
              <a:t>submit</a:t>
            </a:r>
            <a:r>
              <a:rPr lang="fr-FR" i="1" dirty="0"/>
              <a:t>" value="Devis" /&gt; </a:t>
            </a:r>
          </a:p>
          <a:p>
            <a:r>
              <a:rPr lang="fr-FR" dirty="0" smtClean="0"/>
              <a:t>&lt;</a:t>
            </a:r>
            <a:r>
              <a:rPr lang="fr-FR" dirty="0"/>
              <a:t>/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35655"/>
            <a:ext cx="5156200" cy="22987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4499992" y="3755935"/>
            <a:ext cx="4536504" cy="298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b="1" dirty="0"/>
              <a:t>&lt;?</a:t>
            </a:r>
            <a:r>
              <a:rPr lang="fr-FR" sz="2000" b="1" dirty="0" err="1"/>
              <a:t>php</a:t>
            </a:r>
            <a:endParaRPr lang="fr-FR" sz="2000" b="1" dirty="0"/>
          </a:p>
          <a:p>
            <a:r>
              <a:rPr lang="fr-FR" dirty="0"/>
              <a:t> </a:t>
            </a:r>
            <a:r>
              <a:rPr lang="fr-FR" dirty="0">
                <a:solidFill>
                  <a:srgbClr val="1F497D"/>
                </a:solidFill>
              </a:rPr>
              <a:t> 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 = $_POST["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"];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 $</a:t>
            </a:r>
            <a:r>
              <a:rPr lang="fr-FR" sz="2000" b="1" dirty="0" err="1">
                <a:solidFill>
                  <a:srgbClr val="1F497D"/>
                </a:solidFill>
              </a:rPr>
              <a:t>prixunit</a:t>
            </a:r>
            <a:r>
              <a:rPr lang="fr-FR" sz="2000" b="1" dirty="0">
                <a:solidFill>
                  <a:srgbClr val="1F497D"/>
                </a:solidFill>
              </a:rPr>
              <a:t> = $_POST["prix"];</a:t>
            </a:r>
          </a:p>
          <a:p>
            <a:r>
              <a:rPr lang="fi-FI" b="1" dirty="0" smtClean="0"/>
              <a:t>    $</a:t>
            </a:r>
            <a:r>
              <a:rPr lang="fi-FI" b="1" dirty="0" err="1"/>
              <a:t>remise</a:t>
            </a:r>
            <a:r>
              <a:rPr lang="fi-FI" b="1" dirty="0"/>
              <a:t> = 0; </a:t>
            </a:r>
          </a:p>
          <a:p>
            <a:r>
              <a:rPr lang="fr-FR" dirty="0" smtClean="0"/>
              <a:t> …. </a:t>
            </a:r>
            <a:endParaRPr lang="fr-FR" dirty="0"/>
          </a:p>
          <a:p>
            <a:r>
              <a:rPr lang="fr-FR" dirty="0"/>
              <a:t>  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if ( $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 &gt;= 100) </a:t>
            </a:r>
          </a:p>
          <a:p>
            <a:r>
              <a:rPr lang="fr-FR" dirty="0"/>
              <a:t>   { </a:t>
            </a:r>
            <a:r>
              <a:rPr lang="fr-FR" dirty="0" smtClean="0"/>
              <a:t>  </a:t>
            </a:r>
            <a:r>
              <a:rPr lang="fr-FR" b="1" dirty="0">
                <a:solidFill>
                  <a:srgbClr val="1F497D"/>
                </a:solidFill>
              </a:rPr>
              <a:t>$remise = </a:t>
            </a:r>
            <a:r>
              <a:rPr lang="fr-FR" b="1" dirty="0" smtClean="0">
                <a:solidFill>
                  <a:srgbClr val="1F497D"/>
                </a:solidFill>
              </a:rPr>
              <a:t>0.10;</a:t>
            </a:r>
            <a:endParaRPr lang="fr-FR" dirty="0"/>
          </a:p>
          <a:p>
            <a:r>
              <a:rPr lang="fr-FR" dirty="0"/>
              <a:t>      </a:t>
            </a:r>
            <a:r>
              <a:rPr lang="fr-FR" dirty="0" smtClean="0"/>
              <a:t> </a:t>
            </a:r>
            <a:r>
              <a:rPr lang="fr-FR" dirty="0" err="1"/>
              <a:t>echo</a:t>
            </a:r>
            <a:r>
              <a:rPr lang="fr-FR" dirty="0"/>
              <a:t> "&lt;p&gt;Vous avez </a:t>
            </a:r>
            <a:r>
              <a:rPr lang="fr-FR" dirty="0" smtClean="0"/>
              <a:t>…. </a:t>
            </a:r>
            <a:r>
              <a:rPr lang="fr-FR" dirty="0"/>
              <a:t>&lt;/p&gt;";</a:t>
            </a:r>
          </a:p>
          <a:p>
            <a:r>
              <a:rPr lang="fr-FR" dirty="0"/>
              <a:t>    }</a:t>
            </a:r>
          </a:p>
          <a:p>
            <a:r>
              <a:rPr lang="fr-FR" b="1" dirty="0"/>
              <a:t>  </a:t>
            </a:r>
            <a:r>
              <a:rPr lang="fr-FR" b="1" dirty="0" smtClean="0"/>
              <a:t>… ?</a:t>
            </a:r>
            <a:r>
              <a:rPr lang="fr-FR" b="1" dirty="0"/>
              <a:t>&gt; 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8100392" y="5124087"/>
            <a:ext cx="0" cy="140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5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/>
              <a:t>PHP : if … </a:t>
            </a:r>
            <a:r>
              <a:rPr lang="fr-FR" dirty="0" err="1" smtClean="0"/>
              <a:t>elseif</a:t>
            </a:r>
            <a:r>
              <a:rPr lang="fr-FR" dirty="0" smtClean="0"/>
              <a:t> … </a:t>
            </a:r>
            <a:r>
              <a:rPr lang="fr-FR" dirty="0" err="1" smtClean="0"/>
              <a:t>else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>
                <a:solidFill>
                  <a:srgbClr val="1F497D"/>
                </a:solidFill>
              </a:rPr>
              <a:t>Instructions conditionnelles  if … </a:t>
            </a:r>
            <a:r>
              <a:rPr lang="fr-FR" sz="2800" b="1" dirty="0" err="1" smtClean="0">
                <a:solidFill>
                  <a:srgbClr val="1F497D"/>
                </a:solidFill>
              </a:rPr>
              <a:t>else</a:t>
            </a:r>
            <a:r>
              <a:rPr lang="fr-FR" sz="2800" b="1" dirty="0" smtClean="0">
                <a:solidFill>
                  <a:srgbClr val="1F497D"/>
                </a:solidFill>
              </a:rPr>
              <a:t> …</a:t>
            </a:r>
            <a:endParaRPr lang="fr-FR" sz="2800" b="1" dirty="0">
              <a:solidFill>
                <a:srgbClr val="1F497D"/>
              </a:solidFill>
            </a:endParaRPr>
          </a:p>
          <a:p>
            <a:pPr lvl="1"/>
            <a:r>
              <a:rPr lang="fr-FR" sz="2400" dirty="0" smtClean="0"/>
              <a:t>Les blocs if … </a:t>
            </a:r>
            <a:r>
              <a:rPr lang="fr-FR" sz="2400" dirty="0" err="1" smtClean="0"/>
              <a:t>else</a:t>
            </a:r>
            <a:r>
              <a:rPr lang="fr-FR" sz="2400" dirty="0" smtClean="0"/>
              <a:t> … peuvent contenir n’importe quelle instruction, y compris d’autres blocs if … </a:t>
            </a:r>
            <a:r>
              <a:rPr lang="fr-FR" sz="2400" dirty="0" err="1" smtClean="0"/>
              <a:t>else</a:t>
            </a:r>
            <a:r>
              <a:rPr lang="fr-FR" sz="2400" dirty="0" smtClean="0"/>
              <a:t> … </a:t>
            </a:r>
          </a:p>
          <a:p>
            <a:pPr lvl="1"/>
            <a:endParaRPr lang="fr-FR" sz="2400" dirty="0" smtClean="0"/>
          </a:p>
          <a:p>
            <a:pPr marL="346075" lvl="1" indent="0">
              <a:buNone/>
            </a:pPr>
            <a:r>
              <a:rPr lang="fr-FR" sz="2400" b="1" dirty="0">
                <a:solidFill>
                  <a:srgbClr val="1F497D"/>
                </a:solidFill>
              </a:rPr>
              <a:t>if </a:t>
            </a:r>
            <a:r>
              <a:rPr lang="fr-FR" sz="2400" b="1" dirty="0"/>
              <a:t>( </a:t>
            </a:r>
            <a:r>
              <a:rPr lang="fr-FR" sz="2400" b="1" i="1" dirty="0" smtClean="0">
                <a:solidFill>
                  <a:srgbClr val="1F497D"/>
                </a:solidFill>
              </a:rPr>
              <a:t>condition1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/>
              <a:t>) </a:t>
            </a:r>
          </a:p>
          <a:p>
            <a:pPr marL="346075" lvl="1" indent="0">
              <a:buNone/>
            </a:pPr>
            <a:r>
              <a:rPr lang="fr-FR" sz="2400" b="1" dirty="0"/>
              <a:t>{    </a:t>
            </a:r>
            <a:r>
              <a:rPr lang="fr-FR" sz="2400" b="1" i="1" dirty="0"/>
              <a:t>bloc d’instructions si </a:t>
            </a:r>
            <a:r>
              <a:rPr lang="fr-FR" sz="2400" b="1" i="1" dirty="0" smtClean="0"/>
              <a:t>condition1 vraie </a:t>
            </a:r>
            <a:r>
              <a:rPr lang="fr-FR" sz="2400" b="1" i="1" dirty="0"/>
              <a:t>;    </a:t>
            </a:r>
            <a:r>
              <a:rPr lang="fr-FR" sz="2400" b="1" dirty="0"/>
              <a:t>}</a:t>
            </a:r>
          </a:p>
          <a:p>
            <a:pPr marL="346075" lvl="1" indent="0">
              <a:buNone/>
            </a:pPr>
            <a:r>
              <a:rPr lang="fr-FR" sz="2400" b="1" dirty="0" err="1" smtClean="0">
                <a:solidFill>
                  <a:srgbClr val="1F497D"/>
                </a:solidFill>
              </a:rPr>
              <a:t>elseif</a:t>
            </a:r>
            <a:r>
              <a:rPr lang="fr-FR" sz="2400" b="1" dirty="0" smtClean="0">
                <a:solidFill>
                  <a:srgbClr val="1F497D"/>
                </a:solidFill>
              </a:rPr>
              <a:t> (condition2) </a:t>
            </a:r>
            <a:endParaRPr lang="fr-FR" sz="2400" b="1" dirty="0">
              <a:solidFill>
                <a:srgbClr val="1F497D"/>
              </a:solidFill>
            </a:endParaRPr>
          </a:p>
          <a:p>
            <a:pPr marL="346075" lvl="1" indent="0">
              <a:buNone/>
            </a:pPr>
            <a:r>
              <a:rPr lang="fr-FR" sz="2400" b="1" dirty="0"/>
              <a:t>{   </a:t>
            </a:r>
            <a:r>
              <a:rPr lang="fr-FR" sz="2400" b="1" i="1" dirty="0"/>
              <a:t>bloc d’instructions si </a:t>
            </a:r>
            <a:r>
              <a:rPr lang="fr-FR" sz="2400" b="1" i="1" dirty="0" smtClean="0"/>
              <a:t>condition2 vraie </a:t>
            </a:r>
            <a:r>
              <a:rPr lang="fr-FR" sz="2400" b="1" dirty="0"/>
              <a:t>;  </a:t>
            </a:r>
            <a:r>
              <a:rPr lang="fr-FR" sz="2400" b="1" dirty="0" smtClean="0"/>
              <a:t>}</a:t>
            </a:r>
          </a:p>
          <a:p>
            <a:pPr marL="346075" lvl="1" indent="0">
              <a:buNone/>
            </a:pPr>
            <a:r>
              <a:rPr lang="fr-FR" sz="2400" b="1" dirty="0" err="1" smtClean="0">
                <a:solidFill>
                  <a:srgbClr val="1F497D"/>
                </a:solidFill>
              </a:rPr>
              <a:t>else</a:t>
            </a:r>
            <a:endParaRPr lang="fr-FR" sz="2400" b="1" dirty="0">
              <a:solidFill>
                <a:srgbClr val="1F497D"/>
              </a:solidFill>
            </a:endParaRPr>
          </a:p>
          <a:p>
            <a:pPr marL="346075" lvl="1" indent="0">
              <a:buNone/>
            </a:pPr>
            <a:r>
              <a:rPr lang="fr-FR" sz="2400" b="1" dirty="0"/>
              <a:t>{   </a:t>
            </a:r>
            <a:r>
              <a:rPr lang="fr-FR" sz="2400" b="1" i="1" dirty="0"/>
              <a:t>bloc d’instructions si </a:t>
            </a:r>
            <a:r>
              <a:rPr lang="fr-FR" sz="2400" b="1" i="1" dirty="0" smtClean="0"/>
              <a:t>les conditions sont fausses </a:t>
            </a:r>
            <a:r>
              <a:rPr lang="fr-FR" sz="2400" b="1" dirty="0"/>
              <a:t>;  }</a:t>
            </a:r>
          </a:p>
          <a:p>
            <a:pPr marL="346075" lvl="1" indent="0">
              <a:buNone/>
            </a:pPr>
            <a:endParaRPr lang="fr-FR" sz="2400" b="1" dirty="0"/>
          </a:p>
          <a:p>
            <a:pPr lvl="1"/>
            <a:endParaRPr lang="fr-FR" sz="24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185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BE58-7793-45FF-A067-2A41621469A2}" type="slidenum">
              <a:rPr lang="fr-FR" smtClean="0"/>
              <a:pPr/>
              <a:t>72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4075894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07504" y="2636912"/>
            <a:ext cx="4032448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 smtClean="0"/>
              <a:t>&lt;</a:t>
            </a:r>
            <a:r>
              <a:rPr lang="fr-FR" b="1" dirty="0" err="1"/>
              <a:t>form</a:t>
            </a:r>
            <a:r>
              <a:rPr lang="fr-FR" b="1" dirty="0"/>
              <a:t> </a:t>
            </a:r>
            <a:r>
              <a:rPr lang="fr-FR" b="1" dirty="0" err="1"/>
              <a:t>name</a:t>
            </a:r>
            <a:r>
              <a:rPr lang="fr-FR" b="1" dirty="0" smtClean="0"/>
              <a:t>="…" </a:t>
            </a:r>
            <a:r>
              <a:rPr lang="fr-FR" b="1" dirty="0" err="1">
                <a:solidFill>
                  <a:schemeClr val="tx2"/>
                </a:solidFill>
              </a:rPr>
              <a:t>method</a:t>
            </a:r>
            <a:r>
              <a:rPr lang="fr-FR" b="1" dirty="0">
                <a:solidFill>
                  <a:schemeClr val="tx2"/>
                </a:solidFill>
              </a:rPr>
              <a:t>="</a:t>
            </a:r>
            <a:r>
              <a:rPr lang="fr-FR" b="1" dirty="0" smtClean="0">
                <a:solidFill>
                  <a:schemeClr val="tx2"/>
                </a:solidFill>
              </a:rPr>
              <a:t>POST"</a:t>
            </a:r>
            <a:endParaRPr lang="fr-FR" b="1" dirty="0" smtClean="0"/>
          </a:p>
          <a:p>
            <a:r>
              <a:rPr lang="fr-FR" dirty="0" smtClean="0"/>
              <a:t>              </a:t>
            </a:r>
            <a:r>
              <a:rPr lang="fr-FR" b="1" dirty="0" smtClean="0">
                <a:solidFill>
                  <a:schemeClr val="tx2"/>
                </a:solidFill>
              </a:rPr>
              <a:t>action</a:t>
            </a:r>
            <a:r>
              <a:rPr lang="fr-FR" b="1" dirty="0">
                <a:solidFill>
                  <a:schemeClr val="tx2"/>
                </a:solidFill>
              </a:rPr>
              <a:t>="coursPHP-</a:t>
            </a:r>
            <a:r>
              <a:rPr lang="fr-FR" b="1" dirty="0" smtClean="0">
                <a:solidFill>
                  <a:schemeClr val="tx2"/>
                </a:solidFill>
              </a:rPr>
              <a:t>12.</a:t>
            </a:r>
            <a:r>
              <a:rPr lang="fr-FR" b="1" dirty="0">
                <a:solidFill>
                  <a:schemeClr val="tx2"/>
                </a:solidFill>
              </a:rPr>
              <a:t>php" </a:t>
            </a:r>
            <a:r>
              <a:rPr lang="fr-FR" dirty="0" smtClean="0"/>
              <a:t>&gt;</a:t>
            </a:r>
            <a:endParaRPr lang="fr-FR" dirty="0"/>
          </a:p>
          <a:p>
            <a:r>
              <a:rPr lang="fr-FR" dirty="0" smtClean="0"/>
              <a:t>…</a:t>
            </a:r>
            <a:endParaRPr lang="fr-FR" dirty="0"/>
          </a:p>
          <a:p>
            <a:r>
              <a:rPr lang="fr-FR" b="1" dirty="0" smtClean="0"/>
              <a:t>&lt;</a:t>
            </a:r>
            <a:r>
              <a:rPr lang="fr-FR" b="1" dirty="0"/>
              <a:t>select </a:t>
            </a:r>
            <a:r>
              <a:rPr lang="fr-FR" b="1" dirty="0" err="1">
                <a:solidFill>
                  <a:srgbClr val="1F497D"/>
                </a:solidFill>
              </a:rPr>
              <a:t>name</a:t>
            </a:r>
            <a:r>
              <a:rPr lang="fr-FR" b="1" dirty="0">
                <a:solidFill>
                  <a:srgbClr val="1F497D"/>
                </a:solidFill>
              </a:rPr>
              <a:t>="</a:t>
            </a:r>
            <a:r>
              <a:rPr lang="fr-FR" b="1" dirty="0" smtClean="0">
                <a:solidFill>
                  <a:srgbClr val="1F497D"/>
                </a:solidFill>
              </a:rPr>
              <a:t>prix"</a:t>
            </a:r>
            <a:r>
              <a:rPr lang="fr-FR" b="1" dirty="0" smtClean="0"/>
              <a:t>&gt; </a:t>
            </a:r>
            <a:r>
              <a:rPr lang="fr-FR" dirty="0" smtClean="0"/>
              <a:t> …  </a:t>
            </a:r>
            <a:r>
              <a:rPr lang="fr-FR" b="1" dirty="0" smtClean="0"/>
              <a:t>&lt;</a:t>
            </a:r>
            <a:r>
              <a:rPr lang="fr-FR" b="1" dirty="0"/>
              <a:t>/select</a:t>
            </a:r>
            <a:r>
              <a:rPr lang="fr-FR" b="1" dirty="0" smtClean="0"/>
              <a:t>&gt;</a:t>
            </a:r>
            <a:r>
              <a:rPr lang="fr-FR" dirty="0" smtClean="0"/>
              <a:t>     </a:t>
            </a:r>
          </a:p>
          <a:p>
            <a:r>
              <a:rPr lang="fr-FR" dirty="0" smtClean="0"/>
              <a:t>… </a:t>
            </a:r>
            <a:endParaRPr lang="fr-FR" dirty="0"/>
          </a:p>
          <a:p>
            <a:r>
              <a:rPr lang="fr-FR" b="1" dirty="0" smtClean="0"/>
              <a:t>&lt;</a:t>
            </a:r>
            <a:r>
              <a:rPr lang="fr-FR" b="1" dirty="0"/>
              <a:t>input type="</a:t>
            </a:r>
            <a:r>
              <a:rPr lang="fr-FR" b="1" dirty="0" err="1" smtClean="0"/>
              <a:t>number</a:t>
            </a:r>
            <a:r>
              <a:rPr lang="fr-FR" b="1" dirty="0" smtClean="0"/>
              <a:t>" … </a:t>
            </a:r>
            <a:r>
              <a:rPr lang="fr-FR" b="1" dirty="0" err="1" smtClean="0">
                <a:solidFill>
                  <a:srgbClr val="1F497D"/>
                </a:solidFill>
              </a:rPr>
              <a:t>name</a:t>
            </a:r>
            <a:r>
              <a:rPr lang="fr-FR" b="1" dirty="0">
                <a:solidFill>
                  <a:srgbClr val="1F497D"/>
                </a:solidFill>
              </a:rPr>
              <a:t>="</a:t>
            </a:r>
            <a:r>
              <a:rPr lang="fr-FR" b="1" dirty="0" err="1">
                <a:solidFill>
                  <a:srgbClr val="1F497D"/>
                </a:solidFill>
              </a:rPr>
              <a:t>qte</a:t>
            </a:r>
            <a:r>
              <a:rPr lang="fr-FR" b="1" dirty="0">
                <a:solidFill>
                  <a:srgbClr val="1F497D"/>
                </a:solidFill>
              </a:rPr>
              <a:t>"</a:t>
            </a:r>
            <a:r>
              <a:rPr lang="fr-FR" b="1" dirty="0" smtClean="0"/>
              <a:t>/&gt; </a:t>
            </a:r>
            <a:r>
              <a:rPr lang="fr-FR" dirty="0" smtClean="0"/>
              <a:t> </a:t>
            </a:r>
          </a:p>
          <a:p>
            <a:r>
              <a:rPr lang="fr-FR" dirty="0" smtClean="0"/>
              <a:t>…</a:t>
            </a:r>
            <a:endParaRPr lang="fr-FR" dirty="0"/>
          </a:p>
          <a:p>
            <a:r>
              <a:rPr lang="fr-FR" b="1" i="1" dirty="0" smtClean="0"/>
              <a:t>&lt;</a:t>
            </a:r>
            <a:r>
              <a:rPr lang="fr-FR" b="1" i="1" dirty="0"/>
              <a:t>input type="</a:t>
            </a:r>
            <a:r>
              <a:rPr lang="fr-FR" b="1" i="1" dirty="0" err="1"/>
              <a:t>submit</a:t>
            </a:r>
            <a:r>
              <a:rPr lang="fr-FR" b="1" i="1" dirty="0"/>
              <a:t>" value="Devis" /&gt; </a:t>
            </a:r>
          </a:p>
          <a:p>
            <a:r>
              <a:rPr lang="fr-FR" dirty="0" smtClean="0"/>
              <a:t>&lt;</a:t>
            </a:r>
            <a:r>
              <a:rPr lang="fr-FR" dirty="0"/>
              <a:t>/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1960" y="1047501"/>
            <a:ext cx="4896544" cy="5693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0" bIns="0">
            <a:spAutoFit/>
          </a:bodyPr>
          <a:lstStyle/>
          <a:p>
            <a:r>
              <a:rPr lang="fr-FR" b="1" dirty="0"/>
              <a:t>&lt;?</a:t>
            </a:r>
            <a:r>
              <a:rPr lang="fr-FR" b="1" dirty="0" err="1"/>
              <a:t>php</a:t>
            </a:r>
            <a:endParaRPr lang="fr-FR" b="1" dirty="0"/>
          </a:p>
          <a:p>
            <a:r>
              <a:rPr lang="fr-FR" dirty="0"/>
              <a:t>  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 = $_POST["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"];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 $</a:t>
            </a:r>
            <a:r>
              <a:rPr lang="fr-FR" sz="2000" b="1" dirty="0" err="1">
                <a:solidFill>
                  <a:srgbClr val="1F497D"/>
                </a:solidFill>
              </a:rPr>
              <a:t>prixunit</a:t>
            </a:r>
            <a:r>
              <a:rPr lang="fr-FR" sz="2000" b="1" dirty="0">
                <a:solidFill>
                  <a:srgbClr val="1F497D"/>
                </a:solidFill>
              </a:rPr>
              <a:t> = $_POST["prix"];</a:t>
            </a:r>
          </a:p>
          <a:p>
            <a:r>
              <a:rPr lang="fr-FR" dirty="0"/>
              <a:t>   </a:t>
            </a:r>
          </a:p>
          <a:p>
            <a:r>
              <a:rPr lang="fr-FR" sz="2000" dirty="0"/>
              <a:t>  </a:t>
            </a:r>
            <a:r>
              <a:rPr lang="fr-FR" sz="2000" b="1" dirty="0">
                <a:solidFill>
                  <a:srgbClr val="1F497D"/>
                </a:solidFill>
              </a:rPr>
              <a:t> if ( $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 &gt;= 100) </a:t>
            </a:r>
          </a:p>
          <a:p>
            <a:r>
              <a:rPr lang="fr-FR" b="1" dirty="0"/>
              <a:t>  </a:t>
            </a:r>
            <a:r>
              <a:rPr lang="fr-FR" b="1" dirty="0" smtClean="0"/>
              <a:t>	 </a:t>
            </a:r>
            <a:r>
              <a:rPr lang="fr-FR" b="1" dirty="0"/>
              <a:t>{    $remise = </a:t>
            </a:r>
            <a:r>
              <a:rPr lang="fr-FR" b="1" dirty="0" smtClean="0"/>
              <a:t>0.10 ;  </a:t>
            </a:r>
            <a:r>
              <a:rPr lang="fr-FR" b="1" dirty="0"/>
              <a:t>}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 </a:t>
            </a:r>
            <a:r>
              <a:rPr lang="fr-FR" sz="2000" b="1" dirty="0" err="1">
                <a:solidFill>
                  <a:srgbClr val="1F497D"/>
                </a:solidFill>
              </a:rPr>
              <a:t>elseif</a:t>
            </a:r>
            <a:r>
              <a:rPr lang="fr-FR" sz="2000" b="1" dirty="0">
                <a:solidFill>
                  <a:srgbClr val="1F497D"/>
                </a:solidFill>
              </a:rPr>
              <a:t> ( $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 &gt;= 50 ) </a:t>
            </a:r>
          </a:p>
          <a:p>
            <a:r>
              <a:rPr lang="fr-FR" b="1" dirty="0"/>
              <a:t>   </a:t>
            </a:r>
            <a:r>
              <a:rPr lang="fr-FR" b="1" dirty="0" smtClean="0"/>
              <a:t>	{    </a:t>
            </a:r>
            <a:r>
              <a:rPr lang="fr-FR" b="1" dirty="0"/>
              <a:t>$remise = </a:t>
            </a:r>
            <a:r>
              <a:rPr lang="fr-FR" b="1" dirty="0" smtClean="0"/>
              <a:t>0.05 ;  </a:t>
            </a:r>
            <a:r>
              <a:rPr lang="fr-FR" b="1" dirty="0"/>
              <a:t>}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 </a:t>
            </a:r>
            <a:r>
              <a:rPr lang="fr-FR" sz="2000" b="1" dirty="0" err="1">
                <a:solidFill>
                  <a:srgbClr val="1F497D"/>
                </a:solidFill>
              </a:rPr>
              <a:t>else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b="1" dirty="0"/>
              <a:t>   </a:t>
            </a:r>
            <a:r>
              <a:rPr lang="fr-FR" b="1" dirty="0" smtClean="0"/>
              <a:t>	{    </a:t>
            </a:r>
            <a:r>
              <a:rPr lang="fr-FR" b="1" dirty="0"/>
              <a:t>$remise = </a:t>
            </a:r>
            <a:r>
              <a:rPr lang="fr-FR" b="1" dirty="0" smtClean="0"/>
              <a:t>0 ;       </a:t>
            </a:r>
            <a:r>
              <a:rPr lang="fr-FR" b="1" dirty="0"/>
              <a:t>}</a:t>
            </a:r>
          </a:p>
          <a:p>
            <a:r>
              <a:rPr lang="fr-FR" dirty="0"/>
              <a:t>   </a:t>
            </a:r>
          </a:p>
          <a:p>
            <a:r>
              <a:rPr lang="fr-FR" dirty="0"/>
              <a:t>  </a:t>
            </a:r>
            <a:r>
              <a:rPr lang="fr-FR" b="1" dirty="0"/>
              <a:t> $prix </a:t>
            </a:r>
            <a:r>
              <a:rPr lang="fr-FR" dirty="0"/>
              <a:t>=  </a:t>
            </a:r>
            <a:r>
              <a:rPr lang="fr-FR" b="1" dirty="0"/>
              <a:t>$</a:t>
            </a:r>
            <a:r>
              <a:rPr lang="fr-FR" b="1" dirty="0" err="1"/>
              <a:t>prixunit</a:t>
            </a:r>
            <a:r>
              <a:rPr lang="fr-FR" b="1" dirty="0"/>
              <a:t> </a:t>
            </a:r>
            <a:r>
              <a:rPr lang="fr-FR" dirty="0"/>
              <a:t>* </a:t>
            </a:r>
            <a:r>
              <a:rPr lang="fr-FR" b="1" dirty="0"/>
              <a:t>$</a:t>
            </a:r>
            <a:r>
              <a:rPr lang="fr-FR" b="1" dirty="0" err="1"/>
              <a:t>qte</a:t>
            </a:r>
            <a:r>
              <a:rPr lang="fr-FR" b="1" dirty="0"/>
              <a:t>  </a:t>
            </a:r>
            <a:endParaRPr lang="fr-FR" b="1" dirty="0" smtClean="0"/>
          </a:p>
          <a:p>
            <a:r>
              <a:rPr lang="fr-FR" dirty="0" smtClean="0"/>
              <a:t>                  - </a:t>
            </a:r>
            <a:r>
              <a:rPr lang="fr-FR" dirty="0"/>
              <a:t>($</a:t>
            </a:r>
            <a:r>
              <a:rPr lang="fr-FR" dirty="0" err="1"/>
              <a:t>prixunit</a:t>
            </a:r>
            <a:r>
              <a:rPr lang="fr-FR" dirty="0"/>
              <a:t> * $</a:t>
            </a:r>
            <a:r>
              <a:rPr lang="fr-FR" dirty="0" err="1"/>
              <a:t>qte</a:t>
            </a:r>
            <a:r>
              <a:rPr lang="fr-FR" dirty="0"/>
              <a:t> *</a:t>
            </a:r>
            <a:r>
              <a:rPr lang="fr-FR" b="1" dirty="0">
                <a:solidFill>
                  <a:srgbClr val="1F497D"/>
                </a:solidFill>
              </a:rPr>
              <a:t> $remise</a:t>
            </a:r>
            <a:r>
              <a:rPr lang="fr-FR" dirty="0" smtClean="0"/>
              <a:t>) ;</a:t>
            </a:r>
            <a:endParaRPr lang="fr-FR" dirty="0"/>
          </a:p>
          <a:p>
            <a:r>
              <a:rPr lang="fr-FR" dirty="0"/>
              <a:t>   </a:t>
            </a:r>
          </a:p>
          <a:p>
            <a:r>
              <a:rPr lang="fr-FR" dirty="0"/>
              <a:t>   </a:t>
            </a:r>
            <a:r>
              <a:rPr lang="fr-FR" b="1" dirty="0" err="1"/>
              <a:t>echo</a:t>
            </a:r>
            <a:r>
              <a:rPr lang="fr-FR" dirty="0"/>
              <a:t> "</a:t>
            </a:r>
            <a:r>
              <a:rPr lang="fr-FR" i="1" dirty="0"/>
              <a:t>&lt;p&gt; Prix unitaire : &lt;i&gt; </a:t>
            </a:r>
            <a:r>
              <a:rPr lang="fr-FR" b="1" i="1" dirty="0"/>
              <a:t>$</a:t>
            </a:r>
            <a:r>
              <a:rPr lang="fr-FR" b="1" i="1" dirty="0" err="1"/>
              <a:t>prixunit</a:t>
            </a:r>
            <a:r>
              <a:rPr lang="fr-FR" b="1" i="1" dirty="0"/>
              <a:t> </a:t>
            </a:r>
            <a:r>
              <a:rPr lang="fr-FR" i="1" dirty="0"/>
              <a:t>&lt;/i&gt;, </a:t>
            </a:r>
            <a:endParaRPr lang="fr-FR" i="1" dirty="0" smtClean="0"/>
          </a:p>
          <a:p>
            <a:r>
              <a:rPr lang="fr-FR" i="1" dirty="0"/>
              <a:t> </a:t>
            </a:r>
            <a:r>
              <a:rPr lang="fr-FR" i="1" dirty="0" smtClean="0"/>
              <a:t>            Quantité </a:t>
            </a:r>
            <a:r>
              <a:rPr lang="fr-FR" i="1" dirty="0"/>
              <a:t>: &lt;i&gt; </a:t>
            </a:r>
            <a:r>
              <a:rPr lang="fr-FR" b="1" i="1" dirty="0"/>
              <a:t>$</a:t>
            </a:r>
            <a:r>
              <a:rPr lang="fr-FR" b="1" i="1" dirty="0" err="1"/>
              <a:t>qte</a:t>
            </a:r>
            <a:r>
              <a:rPr lang="fr-FR" b="1" i="1" dirty="0"/>
              <a:t> </a:t>
            </a:r>
            <a:r>
              <a:rPr lang="fr-FR" i="1" dirty="0"/>
              <a:t>&lt;/i&gt;, </a:t>
            </a:r>
          </a:p>
          <a:p>
            <a:r>
              <a:rPr lang="fr-FR" i="1" dirty="0"/>
              <a:t>             </a:t>
            </a:r>
            <a:r>
              <a:rPr lang="fr-FR" i="1" dirty="0" smtClean="0"/>
              <a:t>Remise </a:t>
            </a:r>
            <a:r>
              <a:rPr lang="fr-FR" i="1" dirty="0"/>
              <a:t>: &lt;i&gt;" . </a:t>
            </a:r>
            <a:r>
              <a:rPr lang="fr-FR" b="1" i="1" dirty="0"/>
              <a:t>$remise*100</a:t>
            </a:r>
            <a:r>
              <a:rPr lang="fr-FR" i="1" dirty="0"/>
              <a:t> . "&lt;/i&gt; % &lt;/p&gt;" ;</a:t>
            </a:r>
          </a:p>
          <a:p>
            <a:r>
              <a:rPr lang="fr-FR" dirty="0"/>
              <a:t>   </a:t>
            </a:r>
            <a:r>
              <a:rPr lang="fr-FR" b="1" dirty="0" err="1"/>
              <a:t>echo</a:t>
            </a:r>
            <a:r>
              <a:rPr lang="fr-FR" dirty="0"/>
              <a:t> </a:t>
            </a:r>
            <a:r>
              <a:rPr lang="fr-FR" i="1" dirty="0"/>
              <a:t>"&lt;p&gt;&lt;i&gt;Total à régler : &lt;/i</a:t>
            </a:r>
            <a:r>
              <a:rPr lang="fr-FR" i="1" dirty="0" smtClean="0"/>
              <a:t>&gt;</a:t>
            </a:r>
          </a:p>
          <a:p>
            <a:r>
              <a:rPr lang="fr-FR" i="1" dirty="0"/>
              <a:t> </a:t>
            </a:r>
            <a:r>
              <a:rPr lang="fr-FR" i="1" dirty="0" smtClean="0"/>
              <a:t>              &lt;</a:t>
            </a:r>
            <a:r>
              <a:rPr lang="fr-FR" i="1" dirty="0"/>
              <a:t>b&gt; </a:t>
            </a:r>
            <a:r>
              <a:rPr lang="fr-FR" b="1" i="1" dirty="0"/>
              <a:t>$prix </a:t>
            </a:r>
            <a:r>
              <a:rPr lang="fr-FR" i="1" dirty="0"/>
              <a:t>&lt;/b&gt;&lt;/p&gt;";</a:t>
            </a:r>
            <a:r>
              <a:rPr lang="fr-FR" dirty="0"/>
              <a:t>  </a:t>
            </a:r>
          </a:p>
          <a:p>
            <a:r>
              <a:rPr lang="fr-FR" b="1" dirty="0"/>
              <a:t>?&gt;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24574"/>
          <a:stretch/>
        </p:blipFill>
        <p:spPr>
          <a:xfrm>
            <a:off x="306637" y="5383556"/>
            <a:ext cx="3689299" cy="1357812"/>
          </a:xfrm>
          <a:prstGeom prst="rect">
            <a:avLst/>
          </a:prstGeom>
          <a:ln>
            <a:solidFill>
              <a:srgbClr val="4F81BD"/>
            </a:solidFill>
          </a:ln>
        </p:spPr>
      </p:pic>
      <p:cxnSp>
        <p:nvCxnSpPr>
          <p:cNvPr id="10" name="Connecteur droit avec flèche 9"/>
          <p:cNvCxnSpPr/>
          <p:nvPr/>
        </p:nvCxnSpPr>
        <p:spPr>
          <a:xfrm flipH="1">
            <a:off x="3347864" y="5445224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7524328" y="2204864"/>
            <a:ext cx="0" cy="1724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79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 smtClean="0"/>
              <a:t>PHP : for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052736"/>
            <a:ext cx="8535892" cy="4879444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rgbClr val="1F497D"/>
                </a:solidFill>
              </a:rPr>
              <a:t>Instructions de boucle : for</a:t>
            </a:r>
          </a:p>
          <a:p>
            <a:pPr lvl="1"/>
            <a:r>
              <a:rPr lang="fr-FR" sz="2400" dirty="0" smtClean="0"/>
              <a:t>La boucle </a:t>
            </a:r>
            <a:r>
              <a:rPr lang="fr-FR" sz="2400" b="1" dirty="0" smtClean="0"/>
              <a:t>for</a:t>
            </a:r>
            <a:r>
              <a:rPr lang="fr-FR" sz="2400" dirty="0" smtClean="0"/>
              <a:t> permet de </a:t>
            </a:r>
            <a:r>
              <a:rPr lang="fr-FR" sz="2400" b="1" dirty="0" smtClean="0"/>
              <a:t>répéter</a:t>
            </a:r>
            <a:r>
              <a:rPr lang="fr-FR" sz="2400" dirty="0" smtClean="0"/>
              <a:t> (</a:t>
            </a:r>
            <a:r>
              <a:rPr lang="fr-FR" sz="2400" b="1" dirty="0" smtClean="0"/>
              <a:t>un</a:t>
            </a:r>
            <a:r>
              <a:rPr lang="fr-FR" sz="2400" dirty="0" smtClean="0"/>
              <a:t> </a:t>
            </a:r>
            <a:r>
              <a:rPr lang="fr-FR" sz="2400" b="1" dirty="0" smtClean="0"/>
              <a:t>certain nombre de fois</a:t>
            </a:r>
            <a:r>
              <a:rPr lang="fr-FR" sz="2400" dirty="0" smtClean="0"/>
              <a:t>) l’exécution d’un bloc d’instructions</a:t>
            </a:r>
          </a:p>
          <a:p>
            <a:pPr marL="457200" lvl="1" indent="0">
              <a:buNone/>
            </a:pPr>
            <a:r>
              <a:rPr lang="fr-FR" b="1" dirty="0" smtClean="0">
                <a:solidFill>
                  <a:schemeClr val="tx2"/>
                </a:solidFill>
              </a:rPr>
              <a:t>for</a:t>
            </a:r>
            <a:r>
              <a:rPr lang="fr-FR" b="1" dirty="0" smtClean="0"/>
              <a:t> ( </a:t>
            </a:r>
            <a:r>
              <a:rPr lang="fr-FR" b="1" i="1" dirty="0" smtClean="0"/>
              <a:t>initialisation</a:t>
            </a:r>
            <a:r>
              <a:rPr lang="fr-FR" b="1" dirty="0" smtClean="0"/>
              <a:t> ;  </a:t>
            </a:r>
            <a:r>
              <a:rPr lang="fr-FR" b="1" i="1" dirty="0" smtClean="0"/>
              <a:t>condition</a:t>
            </a:r>
            <a:r>
              <a:rPr lang="fr-FR" b="1" dirty="0" smtClean="0"/>
              <a:t> ;  </a:t>
            </a:r>
            <a:r>
              <a:rPr lang="fr-FR" b="1" i="1" dirty="0" smtClean="0"/>
              <a:t>incrémentation</a:t>
            </a:r>
            <a:r>
              <a:rPr lang="fr-FR" b="1" dirty="0" smtClean="0"/>
              <a:t> )</a:t>
            </a:r>
          </a:p>
          <a:p>
            <a:pPr marL="457200" lvl="1" indent="0">
              <a:buNone/>
            </a:pPr>
            <a:r>
              <a:rPr lang="fr-FR" b="1" dirty="0" smtClean="0"/>
              <a:t>      {  </a:t>
            </a:r>
            <a:r>
              <a:rPr lang="fr-FR" b="1" i="1" dirty="0" smtClean="0"/>
              <a:t>bloc d’instructions à répéter </a:t>
            </a:r>
            <a:r>
              <a:rPr lang="fr-FR" b="1" dirty="0" smtClean="0"/>
              <a:t>;  }</a:t>
            </a:r>
          </a:p>
          <a:p>
            <a:pPr marL="457200" lvl="1" indent="0">
              <a:buNone/>
            </a:pPr>
            <a:endParaRPr lang="fr-FR" sz="2400" b="1" dirty="0"/>
          </a:p>
          <a:p>
            <a:pPr marL="457200" lvl="1" indent="0">
              <a:buNone/>
            </a:pPr>
            <a:endParaRPr lang="fr-FR" sz="2400" b="1" dirty="0" smtClean="0"/>
          </a:p>
          <a:p>
            <a:pPr marL="457200" lvl="1" indent="0">
              <a:buNone/>
            </a:pPr>
            <a:endParaRPr lang="fr-FR" sz="2400" b="1" dirty="0"/>
          </a:p>
          <a:p>
            <a:pPr marL="457200" lvl="1" indent="0">
              <a:buNone/>
            </a:pPr>
            <a:endParaRPr lang="fr-F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79512" y="5229200"/>
            <a:ext cx="45720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sz="2000" b="1" dirty="0" smtClean="0"/>
              <a:t>for</a:t>
            </a:r>
            <a:r>
              <a:rPr lang="fr-FR" sz="2000" dirty="0"/>
              <a:t> ( </a:t>
            </a:r>
            <a:r>
              <a:rPr lang="fr-FR" sz="2000" b="1" dirty="0"/>
              <a:t>$i = 1</a:t>
            </a:r>
            <a:r>
              <a:rPr lang="fr-FR" sz="2000" dirty="0"/>
              <a:t> ; </a:t>
            </a:r>
            <a:r>
              <a:rPr lang="fr-FR" sz="2000" b="1" dirty="0"/>
              <a:t>$i &lt;= 6</a:t>
            </a:r>
            <a:r>
              <a:rPr lang="fr-FR" sz="2000" dirty="0"/>
              <a:t> ; </a:t>
            </a:r>
            <a:r>
              <a:rPr lang="fr-FR" sz="2000" b="1" dirty="0"/>
              <a:t>$i++</a:t>
            </a:r>
            <a:r>
              <a:rPr lang="fr-FR" sz="2000" dirty="0"/>
              <a:t>) </a:t>
            </a:r>
          </a:p>
          <a:p>
            <a:r>
              <a:rPr lang="fr-FR" sz="2000" dirty="0" smtClean="0"/>
              <a:t>{</a:t>
            </a:r>
            <a:r>
              <a:rPr lang="fr-FR" sz="2000" dirty="0"/>
              <a:t> </a:t>
            </a:r>
          </a:p>
          <a:p>
            <a:r>
              <a:rPr lang="fr-FR" sz="2000" dirty="0"/>
              <a:t>    </a:t>
            </a:r>
            <a:r>
              <a:rPr lang="fr-FR" sz="2000" b="1" dirty="0" err="1"/>
              <a:t>echo</a:t>
            </a:r>
            <a:r>
              <a:rPr lang="fr-FR" sz="2000" dirty="0"/>
              <a:t> "&lt;</a:t>
            </a:r>
            <a:r>
              <a:rPr lang="fr-FR" sz="2000" dirty="0" err="1"/>
              <a:t>h</a:t>
            </a:r>
            <a:r>
              <a:rPr lang="fr-FR" sz="2000" b="1" dirty="0" err="1"/>
              <a:t>$i</a:t>
            </a:r>
            <a:r>
              <a:rPr lang="fr-FR" sz="2000" dirty="0"/>
              <a:t>&gt; Titre niveau</a:t>
            </a:r>
            <a:r>
              <a:rPr lang="fr-FR" sz="2000" b="1" dirty="0"/>
              <a:t> $i </a:t>
            </a:r>
            <a:r>
              <a:rPr lang="fr-FR" sz="2000" dirty="0"/>
              <a:t>&lt;/</a:t>
            </a:r>
            <a:r>
              <a:rPr lang="fr-FR" sz="2000" dirty="0" err="1"/>
              <a:t>h</a:t>
            </a:r>
            <a:r>
              <a:rPr lang="fr-FR" sz="2000" b="1" dirty="0" err="1"/>
              <a:t>$i</a:t>
            </a:r>
            <a:r>
              <a:rPr lang="fr-FR" sz="2000" dirty="0"/>
              <a:t>&gt;";</a:t>
            </a:r>
          </a:p>
          <a:p>
            <a:r>
              <a:rPr lang="fr-FR" sz="2000" dirty="0"/>
              <a:t> </a:t>
            </a:r>
            <a:r>
              <a:rPr lang="fr-FR" sz="2000" dirty="0" smtClean="0"/>
              <a:t>}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860032" y="5805264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$i++  </a:t>
            </a:r>
            <a:r>
              <a:rPr lang="fr-FR" sz="2000" dirty="0" smtClean="0">
                <a:sym typeface="Wingdings"/>
              </a:rPr>
              <a:t> $i = $i + 1</a:t>
            </a:r>
            <a:endParaRPr lang="fr-FR" sz="2000" dirty="0"/>
          </a:p>
        </p:txBody>
      </p:sp>
      <p:grpSp>
        <p:nvGrpSpPr>
          <p:cNvPr id="38" name="Grouper 37"/>
          <p:cNvGrpSpPr/>
          <p:nvPr/>
        </p:nvGrpSpPr>
        <p:grpSpPr>
          <a:xfrm>
            <a:off x="216024" y="3789040"/>
            <a:ext cx="7668344" cy="1440160"/>
            <a:chOff x="216024" y="3789040"/>
            <a:chExt cx="7668344" cy="1440160"/>
          </a:xfrm>
        </p:grpSpPr>
        <p:sp>
          <p:nvSpPr>
            <p:cNvPr id="6" name="Losange 5"/>
            <p:cNvSpPr/>
            <p:nvPr/>
          </p:nvSpPr>
          <p:spPr>
            <a:xfrm>
              <a:off x="2915816" y="3897052"/>
              <a:ext cx="936104" cy="576064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148064" y="3933056"/>
              <a:ext cx="1080120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 err="1" smtClean="0">
                  <a:solidFill>
                    <a:schemeClr val="tx1"/>
                  </a:solidFill>
                </a:rPr>
                <a:t>echo</a:t>
              </a:r>
              <a:r>
                <a:rPr lang="fr-FR" b="1" dirty="0" smtClean="0">
                  <a:solidFill>
                    <a:schemeClr val="tx1"/>
                  </a:solidFill>
                </a:rPr>
                <a:t> …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851920" y="3789040"/>
              <a:ext cx="83356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dirty="0" smtClean="0"/>
                <a:t>[ </a:t>
              </a:r>
              <a:r>
                <a:rPr lang="fr-FR" sz="2000" b="1" dirty="0" smtClean="0"/>
                <a:t>i &lt;= 6 </a:t>
              </a:r>
              <a:r>
                <a:rPr lang="fr-FR" sz="2000" dirty="0" smtClean="0"/>
                <a:t>]</a:t>
              </a:r>
              <a:endParaRPr lang="fr-FR" sz="2000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491880" y="4581128"/>
              <a:ext cx="68766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dirty="0" smtClean="0"/>
                <a:t>[ </a:t>
              </a:r>
              <a:r>
                <a:rPr lang="fr-FR" sz="2000" dirty="0" err="1" smtClean="0"/>
                <a:t>else</a:t>
              </a:r>
              <a:r>
                <a:rPr lang="fr-FR" sz="2000" dirty="0" smtClean="0"/>
                <a:t> ]</a:t>
              </a:r>
              <a:endParaRPr lang="fr-FR" sz="2000" dirty="0"/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732240" y="3933056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i++ 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899592" y="3933056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$i = 1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Connecteur droit avec flèche 14"/>
            <p:cNvCxnSpPr>
              <a:stCxn id="13" idx="3"/>
              <a:endCxn id="6" idx="1"/>
            </p:cNvCxnSpPr>
            <p:nvPr/>
          </p:nvCxnSpPr>
          <p:spPr>
            <a:xfrm>
              <a:off x="2051720" y="4185084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6" idx="3"/>
              <a:endCxn id="7" idx="1"/>
            </p:cNvCxnSpPr>
            <p:nvPr/>
          </p:nvCxnSpPr>
          <p:spPr>
            <a:xfrm>
              <a:off x="3851920" y="4185084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7" idx="3"/>
              <a:endCxn id="11" idx="1"/>
            </p:cNvCxnSpPr>
            <p:nvPr/>
          </p:nvCxnSpPr>
          <p:spPr>
            <a:xfrm>
              <a:off x="6228184" y="4185084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>
              <a:off x="216024" y="4221088"/>
              <a:ext cx="6835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à coins arrondis 29"/>
            <p:cNvSpPr/>
            <p:nvPr/>
          </p:nvSpPr>
          <p:spPr>
            <a:xfrm>
              <a:off x="5292080" y="4725144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la suite…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eur en angle 31"/>
            <p:cNvCxnSpPr>
              <a:stCxn id="6" idx="2"/>
              <a:endCxn id="30" idx="1"/>
            </p:cNvCxnSpPr>
            <p:nvPr/>
          </p:nvCxnSpPr>
          <p:spPr>
            <a:xfrm rot="16200000" flipH="1">
              <a:off x="4085946" y="3771038"/>
              <a:ext cx="504056" cy="190821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en angle 34"/>
            <p:cNvCxnSpPr>
              <a:stCxn id="11" idx="3"/>
              <a:endCxn id="6" idx="0"/>
            </p:cNvCxnSpPr>
            <p:nvPr/>
          </p:nvCxnSpPr>
          <p:spPr>
            <a:xfrm flipH="1" flipV="1">
              <a:off x="3383868" y="3897052"/>
              <a:ext cx="4500500" cy="288032"/>
            </a:xfrm>
            <a:prstGeom prst="bentConnector4">
              <a:avLst>
                <a:gd name="adj1" fmla="val -5079"/>
                <a:gd name="adj2" fmla="val 233719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6444208" y="5013176"/>
              <a:ext cx="6835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009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for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for</a:t>
            </a:r>
          </a:p>
          <a:p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2492896"/>
            <a:ext cx="4608512" cy="1969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2000" b="1" dirty="0"/>
              <a:t>&lt;?</a:t>
            </a:r>
            <a:r>
              <a:rPr lang="es-ES_tradnl" sz="2000" b="1" dirty="0" err="1"/>
              <a:t>php</a:t>
            </a:r>
            <a:r>
              <a:rPr lang="es-ES_tradnl" sz="2000" b="1" dirty="0"/>
              <a:t> </a:t>
            </a:r>
          </a:p>
          <a:p>
            <a:r>
              <a:rPr lang="es-ES_tradnl" sz="2200" b="1" dirty="0">
                <a:solidFill>
                  <a:srgbClr val="1F497D"/>
                </a:solidFill>
              </a:rPr>
              <a:t>    </a:t>
            </a:r>
            <a:r>
              <a:rPr lang="es-ES_tradnl" sz="2200" b="1" dirty="0" err="1">
                <a:solidFill>
                  <a:srgbClr val="1F497D"/>
                </a:solidFill>
              </a:rPr>
              <a:t>for</a:t>
            </a:r>
            <a:r>
              <a:rPr lang="es-ES_tradnl" sz="2200" b="1" dirty="0">
                <a:solidFill>
                  <a:srgbClr val="1F497D"/>
                </a:solidFill>
              </a:rPr>
              <a:t> ( $i = 1 ; $i &lt;= 6 ; $i++) </a:t>
            </a:r>
          </a:p>
          <a:p>
            <a:r>
              <a:rPr lang="es-ES_tradnl" sz="2000" dirty="0"/>
              <a:t>    { </a:t>
            </a:r>
          </a:p>
          <a:p>
            <a:r>
              <a:rPr lang="es-ES_tradnl" sz="2000" b="1" dirty="0"/>
              <a:t>    </a:t>
            </a:r>
            <a:r>
              <a:rPr lang="es-ES_tradnl" sz="2000" b="1" dirty="0" smtClean="0"/>
              <a:t>       echo </a:t>
            </a:r>
            <a:r>
              <a:rPr lang="es-ES_tradnl" sz="2000" b="1" dirty="0"/>
              <a:t>"&lt;</a:t>
            </a:r>
            <a:r>
              <a:rPr lang="es-ES_tradnl" sz="2000" b="1" dirty="0" err="1"/>
              <a:t>h</a:t>
            </a:r>
            <a:r>
              <a:rPr lang="es-ES_tradnl" sz="2000" b="1" dirty="0" err="1">
                <a:solidFill>
                  <a:srgbClr val="1F497D"/>
                </a:solidFill>
              </a:rPr>
              <a:t>$i</a:t>
            </a:r>
            <a:r>
              <a:rPr lang="es-ES_tradnl" sz="2000" b="1" dirty="0"/>
              <a:t>&gt; </a:t>
            </a:r>
            <a:r>
              <a:rPr lang="es-ES_tradnl" sz="2000" b="1" dirty="0" err="1"/>
              <a:t>Titre</a:t>
            </a:r>
            <a:r>
              <a:rPr lang="es-ES_tradnl" sz="2000" b="1" dirty="0"/>
              <a:t> </a:t>
            </a:r>
            <a:r>
              <a:rPr lang="es-ES_tradnl" sz="2000" b="1" dirty="0" err="1"/>
              <a:t>niveau</a:t>
            </a:r>
            <a:r>
              <a:rPr lang="es-ES_tradnl" sz="2000" b="1" dirty="0"/>
              <a:t> </a:t>
            </a:r>
            <a:r>
              <a:rPr lang="es-ES_tradnl" sz="2000" b="1" dirty="0">
                <a:solidFill>
                  <a:srgbClr val="1F497D"/>
                </a:solidFill>
              </a:rPr>
              <a:t>$i </a:t>
            </a:r>
            <a:r>
              <a:rPr lang="es-ES_tradnl" sz="2000" b="1" dirty="0"/>
              <a:t>&lt;/</a:t>
            </a:r>
            <a:r>
              <a:rPr lang="es-ES_tradnl" sz="2000" b="1" dirty="0" err="1"/>
              <a:t>h</a:t>
            </a:r>
            <a:r>
              <a:rPr lang="es-ES_tradnl" sz="2000" b="1" dirty="0" err="1">
                <a:solidFill>
                  <a:srgbClr val="1F497D"/>
                </a:solidFill>
              </a:rPr>
              <a:t>$i</a:t>
            </a:r>
            <a:r>
              <a:rPr lang="es-ES_tradnl" sz="2000" b="1" dirty="0"/>
              <a:t>&gt;";</a:t>
            </a:r>
          </a:p>
          <a:p>
            <a:r>
              <a:rPr lang="es-ES_tradnl" sz="2000" dirty="0"/>
              <a:t>    }</a:t>
            </a:r>
          </a:p>
          <a:p>
            <a:r>
              <a:rPr lang="es-ES_tradnl" sz="2000" b="1" dirty="0"/>
              <a:t>?&gt; </a:t>
            </a:r>
            <a:endParaRPr lang="fr-FR" sz="2000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13894"/>
          <a:stretch/>
        </p:blipFill>
        <p:spPr>
          <a:xfrm>
            <a:off x="4932040" y="2132856"/>
            <a:ext cx="4018756" cy="38576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07898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 smtClean="0"/>
              <a:t>PHP : </a:t>
            </a:r>
            <a:r>
              <a:rPr lang="fr-FR" dirty="0" err="1" smtClean="0"/>
              <a:t>while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</a:t>
            </a:r>
            <a:r>
              <a:rPr lang="fr-FR" b="1" dirty="0" err="1" smtClean="0">
                <a:solidFill>
                  <a:srgbClr val="1F497D"/>
                </a:solidFill>
              </a:rPr>
              <a:t>while</a:t>
            </a:r>
            <a:endParaRPr lang="fr-FR" b="1" dirty="0">
              <a:solidFill>
                <a:srgbClr val="1F497D"/>
              </a:solidFill>
            </a:endParaRPr>
          </a:p>
          <a:p>
            <a:pPr lvl="1"/>
            <a:r>
              <a:rPr lang="fr-FR" dirty="0"/>
              <a:t>L</a:t>
            </a:r>
            <a:r>
              <a:rPr lang="fr-FR" dirty="0" smtClean="0"/>
              <a:t>a boucle </a:t>
            </a:r>
            <a:r>
              <a:rPr lang="fr-FR" b="1" dirty="0" err="1" smtClean="0"/>
              <a:t>while</a:t>
            </a:r>
            <a:r>
              <a:rPr lang="fr-FR" dirty="0" smtClean="0"/>
              <a:t> permet de continuer à réaliser un bloc d’opérations </a:t>
            </a:r>
            <a:r>
              <a:rPr lang="fr-FR" b="1" dirty="0" smtClean="0"/>
              <a:t>tant qu’une condition soit vraie</a:t>
            </a:r>
            <a:endParaRPr lang="fr-FR" b="1" dirty="0"/>
          </a:p>
        </p:txBody>
      </p:sp>
      <p:sp>
        <p:nvSpPr>
          <p:cNvPr id="21" name="Rectangle 20"/>
          <p:cNvSpPr/>
          <p:nvPr/>
        </p:nvSpPr>
        <p:spPr>
          <a:xfrm>
            <a:off x="179512" y="4869160"/>
            <a:ext cx="4752528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>
            <a:spAutoFit/>
          </a:bodyPr>
          <a:lstStyle/>
          <a:p>
            <a:r>
              <a:rPr lang="en-US" sz="2000" b="1" dirty="0" smtClean="0"/>
              <a:t>  $</a:t>
            </a:r>
            <a:r>
              <a:rPr lang="en-US" sz="2000" b="1" dirty="0" err="1"/>
              <a:t>i</a:t>
            </a:r>
            <a:r>
              <a:rPr lang="en-US" sz="2000" b="1" dirty="0"/>
              <a:t> = 1 ;</a:t>
            </a:r>
          </a:p>
          <a:p>
            <a:r>
              <a:rPr lang="en-US" sz="2400" b="1" dirty="0">
                <a:solidFill>
                  <a:srgbClr val="1F497D"/>
                </a:solidFill>
              </a:rPr>
              <a:t>  </a:t>
            </a:r>
            <a:r>
              <a:rPr lang="en-US" sz="2400" b="1" dirty="0" smtClean="0">
                <a:solidFill>
                  <a:srgbClr val="1F497D"/>
                </a:solidFill>
              </a:rPr>
              <a:t> </a:t>
            </a:r>
            <a:r>
              <a:rPr lang="en-US" sz="2400" b="1" dirty="0">
                <a:solidFill>
                  <a:srgbClr val="1F497D"/>
                </a:solidFill>
              </a:rPr>
              <a:t>while ( $</a:t>
            </a:r>
            <a:r>
              <a:rPr lang="en-US" sz="2400" b="1" dirty="0" err="1">
                <a:solidFill>
                  <a:srgbClr val="1F497D"/>
                </a:solidFill>
              </a:rPr>
              <a:t>i</a:t>
            </a:r>
            <a:r>
              <a:rPr lang="en-US" sz="2400" b="1" dirty="0">
                <a:solidFill>
                  <a:srgbClr val="1F497D"/>
                </a:solidFill>
              </a:rPr>
              <a:t> &lt;= 6 ) {</a:t>
            </a:r>
          </a:p>
          <a:p>
            <a:r>
              <a:rPr lang="en-US" sz="2000" b="1" dirty="0"/>
              <a:t>  </a:t>
            </a:r>
            <a:r>
              <a:rPr lang="en-US" sz="2000" b="1" dirty="0" smtClean="0"/>
              <a:t>      </a:t>
            </a:r>
            <a:r>
              <a:rPr lang="en-US" sz="2000" b="1" dirty="0"/>
              <a:t>echo "&lt;</a:t>
            </a:r>
            <a:r>
              <a:rPr lang="en-US" sz="2000" b="1" dirty="0" err="1"/>
              <a:t>h</a:t>
            </a:r>
            <a:r>
              <a:rPr lang="en-US" sz="2000" b="1" dirty="0" err="1">
                <a:solidFill>
                  <a:srgbClr val="1F497D"/>
                </a:solidFill>
              </a:rPr>
              <a:t>$i</a:t>
            </a:r>
            <a:r>
              <a:rPr lang="en-US" sz="2000" b="1" dirty="0"/>
              <a:t>&gt; </a:t>
            </a:r>
            <a:r>
              <a:rPr lang="en-US" sz="2000" b="1" dirty="0" err="1"/>
              <a:t>Titre</a:t>
            </a:r>
            <a:r>
              <a:rPr lang="en-US" sz="2000" b="1" dirty="0"/>
              <a:t> </a:t>
            </a:r>
            <a:r>
              <a:rPr lang="en-US" sz="2000" b="1" dirty="0" err="1"/>
              <a:t>niveau</a:t>
            </a:r>
            <a:r>
              <a:rPr lang="en-US" sz="2400" b="1" dirty="0">
                <a:solidFill>
                  <a:srgbClr val="1F497D"/>
                </a:solidFill>
              </a:rPr>
              <a:t> $</a:t>
            </a:r>
            <a:r>
              <a:rPr lang="en-US" sz="2400" b="1" dirty="0" err="1">
                <a:solidFill>
                  <a:srgbClr val="1F497D"/>
                </a:solidFill>
              </a:rPr>
              <a:t>i</a:t>
            </a:r>
            <a:r>
              <a:rPr lang="en-US" sz="2400" b="1" dirty="0">
                <a:solidFill>
                  <a:srgbClr val="1F497D"/>
                </a:solidFill>
              </a:rPr>
              <a:t> </a:t>
            </a:r>
            <a:r>
              <a:rPr lang="en-US" sz="2000" b="1" dirty="0"/>
              <a:t>&lt;/</a:t>
            </a:r>
            <a:r>
              <a:rPr lang="en-US" sz="2000" b="1" dirty="0" err="1"/>
              <a:t>h</a:t>
            </a:r>
            <a:r>
              <a:rPr lang="en-US" sz="2000" b="1" dirty="0" err="1">
                <a:solidFill>
                  <a:srgbClr val="1F497D"/>
                </a:solidFill>
              </a:rPr>
              <a:t>$i</a:t>
            </a:r>
            <a:r>
              <a:rPr lang="en-US" sz="2000" b="1" dirty="0"/>
              <a:t>&gt;";</a:t>
            </a:r>
          </a:p>
          <a:p>
            <a:r>
              <a:rPr lang="en-US" sz="2000" b="1" dirty="0"/>
              <a:t>  </a:t>
            </a:r>
            <a:r>
              <a:rPr lang="en-US" sz="2000" b="1" dirty="0" smtClean="0"/>
              <a:t>      </a:t>
            </a:r>
            <a:r>
              <a:rPr lang="en-US" sz="2000" b="1" dirty="0"/>
              <a:t>$</a:t>
            </a:r>
            <a:r>
              <a:rPr lang="en-US" sz="2000" b="1" dirty="0" err="1"/>
              <a:t>i</a:t>
            </a:r>
            <a:r>
              <a:rPr lang="en-US" sz="2000" b="1" dirty="0"/>
              <a:t> = $</a:t>
            </a:r>
            <a:r>
              <a:rPr lang="en-US" sz="2000" b="1" dirty="0" err="1"/>
              <a:t>i</a:t>
            </a:r>
            <a:r>
              <a:rPr lang="en-US" sz="2000" b="1" dirty="0"/>
              <a:t> + 1;</a:t>
            </a:r>
          </a:p>
          <a:p>
            <a:r>
              <a:rPr lang="en-US" sz="2000" b="1" dirty="0"/>
              <a:t>  </a:t>
            </a:r>
            <a:r>
              <a:rPr lang="en-US" sz="2000" b="1" dirty="0" smtClean="0"/>
              <a:t> }</a:t>
            </a:r>
            <a:endParaRPr lang="en-US" sz="2000" b="1" dirty="0"/>
          </a:p>
        </p:txBody>
      </p:sp>
      <p:grpSp>
        <p:nvGrpSpPr>
          <p:cNvPr id="22" name="Grouper 21"/>
          <p:cNvGrpSpPr/>
          <p:nvPr/>
        </p:nvGrpSpPr>
        <p:grpSpPr>
          <a:xfrm>
            <a:off x="683568" y="3429000"/>
            <a:ext cx="7668344" cy="1440160"/>
            <a:chOff x="216024" y="3789040"/>
            <a:chExt cx="7668344" cy="1440160"/>
          </a:xfrm>
        </p:grpSpPr>
        <p:sp>
          <p:nvSpPr>
            <p:cNvPr id="23" name="Losange 22"/>
            <p:cNvSpPr/>
            <p:nvPr/>
          </p:nvSpPr>
          <p:spPr>
            <a:xfrm>
              <a:off x="2915816" y="3897052"/>
              <a:ext cx="936104" cy="576064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148064" y="3933056"/>
              <a:ext cx="1080120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 err="1" smtClean="0">
                  <a:solidFill>
                    <a:schemeClr val="tx1"/>
                  </a:solidFill>
                </a:rPr>
                <a:t>echo</a:t>
              </a:r>
              <a:r>
                <a:rPr lang="fr-FR" b="1" dirty="0" smtClean="0">
                  <a:solidFill>
                    <a:schemeClr val="tx1"/>
                  </a:solidFill>
                </a:rPr>
                <a:t> …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851920" y="3789040"/>
              <a:ext cx="83356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dirty="0" smtClean="0"/>
                <a:t>[ </a:t>
              </a:r>
              <a:r>
                <a:rPr lang="fr-FR" sz="2000" b="1" dirty="0" smtClean="0"/>
                <a:t>i &lt;= 6 </a:t>
              </a:r>
              <a:r>
                <a:rPr lang="fr-FR" sz="2000" dirty="0" smtClean="0"/>
                <a:t>]</a:t>
              </a:r>
              <a:endParaRPr lang="fr-FR" sz="20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491880" y="4581128"/>
              <a:ext cx="68766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dirty="0" smtClean="0"/>
                <a:t>[ </a:t>
              </a:r>
              <a:r>
                <a:rPr lang="fr-FR" sz="2000" dirty="0" err="1" smtClean="0"/>
                <a:t>else</a:t>
              </a:r>
              <a:r>
                <a:rPr lang="fr-FR" sz="2000" dirty="0" smtClean="0"/>
                <a:t> ]</a:t>
              </a:r>
              <a:endParaRPr lang="fr-FR" sz="2000" dirty="0"/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6732240" y="3933056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fr-FR" b="1" dirty="0">
                  <a:solidFill>
                    <a:schemeClr val="tx1"/>
                  </a:solidFill>
                </a:rPr>
                <a:t>$i = $i + 1 ; 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899592" y="3933056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$i = 1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necteur droit avec flèche 28"/>
            <p:cNvCxnSpPr>
              <a:stCxn id="28" idx="3"/>
              <a:endCxn id="23" idx="1"/>
            </p:cNvCxnSpPr>
            <p:nvPr/>
          </p:nvCxnSpPr>
          <p:spPr>
            <a:xfrm>
              <a:off x="2051720" y="4185084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23" idx="3"/>
              <a:endCxn id="24" idx="1"/>
            </p:cNvCxnSpPr>
            <p:nvPr/>
          </p:nvCxnSpPr>
          <p:spPr>
            <a:xfrm>
              <a:off x="3851920" y="4185084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4" idx="3"/>
              <a:endCxn id="27" idx="1"/>
            </p:cNvCxnSpPr>
            <p:nvPr/>
          </p:nvCxnSpPr>
          <p:spPr>
            <a:xfrm>
              <a:off x="6228184" y="4185084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216024" y="4221088"/>
              <a:ext cx="6835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à coins arrondis 32"/>
            <p:cNvSpPr/>
            <p:nvPr/>
          </p:nvSpPr>
          <p:spPr>
            <a:xfrm>
              <a:off x="5292080" y="4725144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 smtClean="0">
                  <a:solidFill>
                    <a:schemeClr val="tx1"/>
                  </a:solidFill>
                </a:rPr>
                <a:t>la suite…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onnecteur en angle 33"/>
            <p:cNvCxnSpPr>
              <a:stCxn id="23" idx="2"/>
              <a:endCxn id="33" idx="1"/>
            </p:cNvCxnSpPr>
            <p:nvPr/>
          </p:nvCxnSpPr>
          <p:spPr>
            <a:xfrm rot="16200000" flipH="1">
              <a:off x="4085946" y="3771038"/>
              <a:ext cx="504056" cy="190821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en angle 34"/>
            <p:cNvCxnSpPr>
              <a:stCxn id="27" idx="3"/>
              <a:endCxn id="23" idx="0"/>
            </p:cNvCxnSpPr>
            <p:nvPr/>
          </p:nvCxnSpPr>
          <p:spPr>
            <a:xfrm flipH="1" flipV="1">
              <a:off x="3383868" y="3897052"/>
              <a:ext cx="4500500" cy="288032"/>
            </a:xfrm>
            <a:prstGeom prst="bentConnector4">
              <a:avLst>
                <a:gd name="adj1" fmla="val -5079"/>
                <a:gd name="adj2" fmla="val 233719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6444208" y="5013176"/>
              <a:ext cx="6835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165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</a:t>
            </a:r>
            <a:r>
              <a:rPr lang="fr-FR" dirty="0" err="1" smtClean="0"/>
              <a:t>while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</a:t>
            </a:r>
            <a:r>
              <a:rPr lang="fr-FR" b="1" dirty="0" err="1" smtClean="0">
                <a:solidFill>
                  <a:srgbClr val="1F497D"/>
                </a:solidFill>
              </a:rPr>
              <a:t>while</a:t>
            </a:r>
            <a:endParaRPr lang="fr-FR" b="1" dirty="0">
              <a:solidFill>
                <a:srgbClr val="1F497D"/>
              </a:solidFill>
            </a:endParaRPr>
          </a:p>
          <a:p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2492896"/>
            <a:ext cx="4608512" cy="2339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2000" dirty="0"/>
              <a:t>&lt;?</a:t>
            </a:r>
            <a:r>
              <a:rPr lang="es-ES_tradnl" sz="2000" dirty="0" err="1"/>
              <a:t>php</a:t>
            </a:r>
            <a:r>
              <a:rPr lang="es-ES_tradnl" sz="2000" dirty="0"/>
              <a:t> </a:t>
            </a:r>
          </a:p>
          <a:p>
            <a:r>
              <a:rPr lang="es-ES_tradnl" sz="2200" b="1" dirty="0">
                <a:solidFill>
                  <a:srgbClr val="1F497D"/>
                </a:solidFill>
              </a:rPr>
              <a:t>   </a:t>
            </a:r>
            <a:r>
              <a:rPr lang="en-US" sz="2000" b="1" dirty="0" smtClean="0">
                <a:solidFill>
                  <a:srgbClr val="1F497D"/>
                </a:solidFill>
              </a:rPr>
              <a:t>$</a:t>
            </a:r>
            <a:r>
              <a:rPr lang="en-US" sz="2000" b="1" dirty="0" err="1">
                <a:solidFill>
                  <a:srgbClr val="1F497D"/>
                </a:solidFill>
              </a:rPr>
              <a:t>i</a:t>
            </a:r>
            <a:r>
              <a:rPr lang="en-US" sz="2000" b="1" dirty="0">
                <a:solidFill>
                  <a:srgbClr val="1F497D"/>
                </a:solidFill>
              </a:rPr>
              <a:t> = 1 ;</a:t>
            </a:r>
          </a:p>
          <a:p>
            <a:r>
              <a:rPr lang="en-US" sz="2400" b="1" dirty="0">
                <a:solidFill>
                  <a:srgbClr val="1F497D"/>
                </a:solidFill>
              </a:rPr>
              <a:t>   while ( $</a:t>
            </a:r>
            <a:r>
              <a:rPr lang="en-US" sz="2400" b="1" dirty="0" err="1">
                <a:solidFill>
                  <a:srgbClr val="1F497D"/>
                </a:solidFill>
              </a:rPr>
              <a:t>i</a:t>
            </a:r>
            <a:r>
              <a:rPr lang="en-US" sz="2400" b="1" dirty="0">
                <a:solidFill>
                  <a:srgbClr val="1F497D"/>
                </a:solidFill>
              </a:rPr>
              <a:t> &lt;= 6 ) {</a:t>
            </a:r>
          </a:p>
          <a:p>
            <a:r>
              <a:rPr lang="en-US" sz="2000" b="1" dirty="0"/>
              <a:t>        echo "&lt;</a:t>
            </a:r>
            <a:r>
              <a:rPr lang="en-US" sz="2000" b="1" dirty="0" err="1"/>
              <a:t>h$i</a:t>
            </a:r>
            <a:r>
              <a:rPr lang="en-US" sz="2000" b="1" dirty="0"/>
              <a:t>&gt; </a:t>
            </a:r>
            <a:r>
              <a:rPr lang="en-US" sz="2000" b="1" dirty="0" err="1"/>
              <a:t>Titre</a:t>
            </a:r>
            <a:r>
              <a:rPr lang="en-US" sz="2000" b="1" dirty="0"/>
              <a:t> </a:t>
            </a:r>
            <a:r>
              <a:rPr lang="en-US" sz="2000" b="1" dirty="0" err="1"/>
              <a:t>niveau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1F497D"/>
                </a:solidFill>
              </a:rPr>
              <a:t>$</a:t>
            </a:r>
            <a:r>
              <a:rPr lang="en-US" sz="2000" b="1" dirty="0" err="1">
                <a:solidFill>
                  <a:srgbClr val="1F497D"/>
                </a:solidFill>
              </a:rPr>
              <a:t>i</a:t>
            </a:r>
            <a:r>
              <a:rPr lang="en-US" sz="2000" b="1" dirty="0"/>
              <a:t> &lt;/</a:t>
            </a:r>
            <a:r>
              <a:rPr lang="en-US" sz="2000" b="1" dirty="0" err="1"/>
              <a:t>h$i</a:t>
            </a:r>
            <a:r>
              <a:rPr lang="en-US" sz="2000" b="1" dirty="0"/>
              <a:t>&gt;";</a:t>
            </a:r>
          </a:p>
          <a:p>
            <a:r>
              <a:rPr lang="en-US" sz="2000" b="1" dirty="0"/>
              <a:t>       </a:t>
            </a:r>
            <a:r>
              <a:rPr lang="en-US" sz="2000" b="1" dirty="0">
                <a:solidFill>
                  <a:srgbClr val="1F497D"/>
                </a:solidFill>
              </a:rPr>
              <a:t> $</a:t>
            </a:r>
            <a:r>
              <a:rPr lang="en-US" sz="2000" b="1" dirty="0" err="1">
                <a:solidFill>
                  <a:srgbClr val="1F497D"/>
                </a:solidFill>
              </a:rPr>
              <a:t>i</a:t>
            </a:r>
            <a:r>
              <a:rPr lang="en-US" sz="2000" b="1" dirty="0">
                <a:solidFill>
                  <a:srgbClr val="1F497D"/>
                </a:solidFill>
              </a:rPr>
              <a:t> = $</a:t>
            </a:r>
            <a:r>
              <a:rPr lang="en-US" sz="2000" b="1" dirty="0" err="1">
                <a:solidFill>
                  <a:srgbClr val="1F497D"/>
                </a:solidFill>
              </a:rPr>
              <a:t>i</a:t>
            </a:r>
            <a:r>
              <a:rPr lang="en-US" sz="2000" b="1" dirty="0">
                <a:solidFill>
                  <a:srgbClr val="1F497D"/>
                </a:solidFill>
              </a:rPr>
              <a:t> + 1;</a:t>
            </a:r>
          </a:p>
          <a:p>
            <a:r>
              <a:rPr lang="en-US" sz="2000" b="1" dirty="0"/>
              <a:t>   </a:t>
            </a:r>
            <a:r>
              <a:rPr lang="en-US" sz="2000" b="1" dirty="0" smtClean="0"/>
              <a:t>}</a:t>
            </a:r>
            <a:endParaRPr lang="en-US" sz="2400" dirty="0" smtClean="0"/>
          </a:p>
          <a:p>
            <a:r>
              <a:rPr lang="es-ES_tradnl" sz="2000" dirty="0" smtClean="0"/>
              <a:t>?</a:t>
            </a:r>
            <a:r>
              <a:rPr lang="es-ES_tradnl" sz="2000" dirty="0"/>
              <a:t>&gt; </a:t>
            </a:r>
            <a:endParaRPr lang="fr-FR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15979" r="12995"/>
          <a:stretch/>
        </p:blipFill>
        <p:spPr>
          <a:xfrm>
            <a:off x="5395958" y="2132856"/>
            <a:ext cx="3496522" cy="376429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115616" y="1988840"/>
            <a:ext cx="273630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 smtClean="0"/>
              <a:t>On donne une </a:t>
            </a:r>
            <a:r>
              <a:rPr lang="fr-FR" sz="2000" b="1" dirty="0" smtClean="0"/>
              <a:t>valeur initiale </a:t>
            </a:r>
            <a:r>
              <a:rPr lang="fr-FR" sz="2000" dirty="0" smtClean="0"/>
              <a:t>à la variable </a:t>
            </a:r>
            <a:r>
              <a:rPr lang="fr-FR" sz="2000" b="1" dirty="0" smtClean="0"/>
              <a:t>$i</a:t>
            </a:r>
            <a:endParaRPr lang="fr-FR" sz="2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843808" y="2793122"/>
            <a:ext cx="244827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 smtClean="0"/>
              <a:t>Tant que </a:t>
            </a:r>
            <a:r>
              <a:rPr lang="fr-FR" sz="2000" b="1" dirty="0" smtClean="0"/>
              <a:t>$i </a:t>
            </a:r>
            <a:r>
              <a:rPr lang="fr-FR" sz="2000" dirty="0" smtClean="0"/>
              <a:t>ne dépasse pas la valeur 6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1115616" y="4365104"/>
            <a:ext cx="273630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 smtClean="0"/>
              <a:t>On met à jour la </a:t>
            </a:r>
            <a:r>
              <a:rPr lang="fr-FR" sz="2000" b="1" dirty="0" smtClean="0"/>
              <a:t>valeur </a:t>
            </a:r>
            <a:r>
              <a:rPr lang="fr-FR" sz="2000" dirty="0" smtClean="0"/>
              <a:t>de la variable </a:t>
            </a:r>
            <a:r>
              <a:rPr lang="fr-FR" sz="2000" b="1" dirty="0" smtClean="0"/>
              <a:t>$i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257682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 smtClean="0"/>
              <a:t>PHP : </a:t>
            </a:r>
            <a:r>
              <a:rPr lang="fr-FR" dirty="0" err="1" smtClean="0"/>
              <a:t>foreach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96752"/>
            <a:ext cx="8535892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</a:t>
            </a:r>
            <a:r>
              <a:rPr lang="fr-FR" b="1" dirty="0" err="1">
                <a:solidFill>
                  <a:srgbClr val="1F497D"/>
                </a:solidFill>
              </a:rPr>
              <a:t>foreach</a:t>
            </a:r>
            <a:endParaRPr lang="fr-FR" b="1" dirty="0">
              <a:solidFill>
                <a:srgbClr val="1F497D"/>
              </a:solidFill>
            </a:endParaRPr>
          </a:p>
          <a:p>
            <a:pPr lvl="1"/>
            <a:r>
              <a:rPr lang="fr-FR" dirty="0" smtClean="0"/>
              <a:t>La boucle </a:t>
            </a:r>
            <a:r>
              <a:rPr lang="fr-FR" b="1" dirty="0" err="1" smtClean="0"/>
              <a:t>foreach</a:t>
            </a:r>
            <a:r>
              <a:rPr lang="fr-FR" dirty="0" smtClean="0"/>
              <a:t> permet de </a:t>
            </a:r>
            <a:r>
              <a:rPr lang="fr-FR" b="1" dirty="0" smtClean="0"/>
              <a:t>répéter</a:t>
            </a:r>
            <a:r>
              <a:rPr lang="fr-FR" dirty="0" smtClean="0"/>
              <a:t> un bloc d’instructions pour </a:t>
            </a:r>
            <a:r>
              <a:rPr lang="fr-FR" b="1" dirty="0" smtClean="0"/>
              <a:t>chaque valeur dans un tableau</a:t>
            </a:r>
            <a:endParaRPr lang="fr-FR" b="1" dirty="0"/>
          </a:p>
        </p:txBody>
      </p:sp>
      <p:grpSp>
        <p:nvGrpSpPr>
          <p:cNvPr id="23" name="Grouper 22"/>
          <p:cNvGrpSpPr/>
          <p:nvPr/>
        </p:nvGrpSpPr>
        <p:grpSpPr>
          <a:xfrm>
            <a:off x="323528" y="3501008"/>
            <a:ext cx="8028384" cy="1407641"/>
            <a:chOff x="323528" y="3501008"/>
            <a:chExt cx="8028384" cy="1407641"/>
          </a:xfrm>
        </p:grpSpPr>
        <p:grpSp>
          <p:nvGrpSpPr>
            <p:cNvPr id="7" name="Grouper 6"/>
            <p:cNvGrpSpPr/>
            <p:nvPr/>
          </p:nvGrpSpPr>
          <p:grpSpPr>
            <a:xfrm>
              <a:off x="323528" y="3501008"/>
              <a:ext cx="8028384" cy="1407641"/>
              <a:chOff x="-144016" y="3861048"/>
              <a:chExt cx="8028384" cy="1407641"/>
            </a:xfrm>
          </p:grpSpPr>
          <p:sp>
            <p:nvSpPr>
              <p:cNvPr id="8" name="Losange 7"/>
              <p:cNvSpPr/>
              <p:nvPr/>
            </p:nvSpPr>
            <p:spPr>
              <a:xfrm>
                <a:off x="1656184" y="3897052"/>
                <a:ext cx="936104" cy="576064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4320480" y="3933056"/>
                <a:ext cx="1907704" cy="504056"/>
              </a:xfrm>
              <a:prstGeom prst="roundRect">
                <a:avLst/>
              </a:prstGeom>
              <a:solidFill>
                <a:srgbClr val="FCD5B5"/>
              </a:solidFill>
              <a:ln>
                <a:solidFill>
                  <a:srgbClr val="F7964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$titre reçoit la prochaine valeur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2664296" y="3861048"/>
                <a:ext cx="148327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dirty="0" smtClean="0"/>
                  <a:t>[ reste-t-il une</a:t>
                </a:r>
              </a:p>
              <a:p>
                <a:r>
                  <a:rPr lang="fr-FR" sz="2000" dirty="0" smtClean="0"/>
                  <a:t>valeur ? ]</a:t>
                </a:r>
                <a:endParaRPr lang="fr-FR" sz="2000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2673142" y="4653136"/>
                <a:ext cx="17193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dirty="0" smtClean="0"/>
                  <a:t>[ plus de valeur</a:t>
                </a:r>
              </a:p>
              <a:p>
                <a:r>
                  <a:rPr lang="fr-FR" sz="2000" dirty="0" smtClean="0"/>
                  <a:t>dans le tableau ]</a:t>
                </a:r>
                <a:endParaRPr lang="fr-FR" sz="2000" dirty="0"/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732240" y="3933056"/>
                <a:ext cx="1152128" cy="504056"/>
              </a:xfrm>
              <a:prstGeom prst="roundRect">
                <a:avLst/>
              </a:prstGeom>
              <a:solidFill>
                <a:srgbClr val="FCD5B5"/>
              </a:solidFill>
              <a:ln>
                <a:solidFill>
                  <a:srgbClr val="F7964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fr-FR" b="1" dirty="0" err="1">
                    <a:solidFill>
                      <a:schemeClr val="tx1"/>
                    </a:solidFill>
                  </a:rPr>
                  <a:t>echo</a:t>
                </a:r>
                <a:r>
                  <a:rPr lang="fr-FR" b="1" dirty="0">
                    <a:solidFill>
                      <a:schemeClr val="tx1"/>
                    </a:solidFill>
                  </a:rPr>
                  <a:t> …</a:t>
                </a:r>
              </a:p>
            </p:txBody>
          </p:sp>
          <p:cxnSp>
            <p:nvCxnSpPr>
              <p:cNvPr id="14" name="Connecteur droit avec flèche 13"/>
              <p:cNvCxnSpPr>
                <a:stCxn id="22" idx="3"/>
                <a:endCxn id="8" idx="1"/>
              </p:cNvCxnSpPr>
              <p:nvPr/>
            </p:nvCxnSpPr>
            <p:spPr>
              <a:xfrm>
                <a:off x="1224136" y="4185084"/>
                <a:ext cx="4320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>
                <a:stCxn id="8" idx="3"/>
                <a:endCxn id="9" idx="1"/>
              </p:cNvCxnSpPr>
              <p:nvPr/>
            </p:nvCxnSpPr>
            <p:spPr>
              <a:xfrm>
                <a:off x="2592288" y="4185084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>
                <a:stCxn id="9" idx="3"/>
                <a:endCxn id="12" idx="1"/>
              </p:cNvCxnSpPr>
              <p:nvPr/>
            </p:nvCxnSpPr>
            <p:spPr>
              <a:xfrm>
                <a:off x="6228184" y="418508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>
                <a:endCxn id="22" idx="1"/>
              </p:cNvCxnSpPr>
              <p:nvPr/>
            </p:nvCxnSpPr>
            <p:spPr>
              <a:xfrm>
                <a:off x="-144016" y="4185084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à coins arrondis 17"/>
              <p:cNvSpPr/>
              <p:nvPr/>
            </p:nvSpPr>
            <p:spPr>
              <a:xfrm>
                <a:off x="5292080" y="4725144"/>
                <a:ext cx="1152128" cy="504056"/>
              </a:xfrm>
              <a:prstGeom prst="roundRect">
                <a:avLst/>
              </a:prstGeom>
              <a:solidFill>
                <a:srgbClr val="FCD5B5"/>
              </a:solidFill>
              <a:ln>
                <a:solidFill>
                  <a:srgbClr val="F7964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la suite…</a:t>
                </a:r>
                <a:endParaRPr lang="fr-FR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Connecteur en angle 18"/>
              <p:cNvCxnSpPr>
                <a:stCxn id="8" idx="2"/>
                <a:endCxn id="18" idx="1"/>
              </p:cNvCxnSpPr>
              <p:nvPr/>
            </p:nvCxnSpPr>
            <p:spPr>
              <a:xfrm rot="16200000" flipH="1">
                <a:off x="3456130" y="3141222"/>
                <a:ext cx="504056" cy="316784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eur en angle 19"/>
              <p:cNvCxnSpPr>
                <a:stCxn id="12" idx="3"/>
                <a:endCxn id="8" idx="0"/>
              </p:cNvCxnSpPr>
              <p:nvPr/>
            </p:nvCxnSpPr>
            <p:spPr>
              <a:xfrm flipH="1" flipV="1">
                <a:off x="2124236" y="3897052"/>
                <a:ext cx="5760132" cy="288032"/>
              </a:xfrm>
              <a:prstGeom prst="bentConnector4">
                <a:avLst>
                  <a:gd name="adj1" fmla="val -3969"/>
                  <a:gd name="adj2" fmla="val 179366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6444208" y="5013176"/>
                <a:ext cx="68356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683568" y="3501008"/>
              <a:ext cx="1008112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dirty="0" smtClean="0"/>
                <a:t>$tableau</a:t>
              </a:r>
              <a:endParaRPr lang="fr-FR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23528" y="5006786"/>
            <a:ext cx="4608512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 err="1" smtClean="0">
                <a:solidFill>
                  <a:srgbClr val="1F497D"/>
                </a:solidFill>
              </a:rPr>
              <a:t>foreach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>
                <a:solidFill>
                  <a:srgbClr val="1F497D"/>
                </a:solidFill>
              </a:rPr>
              <a:t>($tableau as $titre ) </a:t>
            </a:r>
            <a:r>
              <a:rPr lang="fr-FR" sz="2000" b="1" dirty="0"/>
              <a:t>{</a:t>
            </a:r>
          </a:p>
          <a:p>
            <a:r>
              <a:rPr lang="fr-FR" sz="2000" b="1" dirty="0"/>
              <a:t>           </a:t>
            </a:r>
            <a:r>
              <a:rPr lang="fr-FR" sz="2000" b="1" dirty="0" err="1"/>
              <a:t>echo</a:t>
            </a:r>
            <a:r>
              <a:rPr lang="fr-FR" sz="2000" b="1" dirty="0"/>
              <a:t> "&lt;</a:t>
            </a:r>
            <a:r>
              <a:rPr lang="fr-FR" sz="2000" b="1" dirty="0">
                <a:solidFill>
                  <a:srgbClr val="1F497D"/>
                </a:solidFill>
              </a:rPr>
              <a:t>$titre</a:t>
            </a:r>
            <a:r>
              <a:rPr lang="fr-FR" sz="2000" b="1" dirty="0"/>
              <a:t>&gt; Titre </a:t>
            </a:r>
            <a:r>
              <a:rPr lang="fr-FR" sz="2400" b="1" dirty="0">
                <a:solidFill>
                  <a:srgbClr val="1F497D"/>
                </a:solidFill>
              </a:rPr>
              <a:t>$titre </a:t>
            </a:r>
            <a:endParaRPr lang="fr-FR" sz="2000" b="1" dirty="0" smtClean="0">
              <a:solidFill>
                <a:srgbClr val="1F497D"/>
              </a:solidFill>
            </a:endParaRPr>
          </a:p>
          <a:p>
            <a:r>
              <a:rPr lang="fr-FR" sz="2000" b="1" dirty="0"/>
              <a:t> </a:t>
            </a:r>
            <a:r>
              <a:rPr lang="fr-FR" sz="2000" b="1" dirty="0" smtClean="0"/>
              <a:t>                      &lt;</a:t>
            </a:r>
            <a:r>
              <a:rPr lang="fr-FR" sz="2000" b="1" dirty="0"/>
              <a:t>/</a:t>
            </a:r>
            <a:r>
              <a:rPr lang="fr-FR" sz="2000" b="1" dirty="0">
                <a:solidFill>
                  <a:srgbClr val="1F497D"/>
                </a:solidFill>
              </a:rPr>
              <a:t>$titre</a:t>
            </a:r>
            <a:r>
              <a:rPr lang="fr-FR" sz="2000" b="1" dirty="0"/>
              <a:t>&gt;";</a:t>
            </a:r>
          </a:p>
          <a:p>
            <a:r>
              <a:rPr lang="fr-FR" sz="2000" b="1" dirty="0"/>
              <a:t>     </a:t>
            </a:r>
            <a:r>
              <a:rPr lang="fr-FR" sz="2000" b="1" dirty="0" smtClean="0"/>
              <a:t>}</a:t>
            </a:r>
            <a:r>
              <a:rPr lang="es-ES_tradnl" sz="2000" dirty="0" smtClean="0"/>
              <a:t>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3134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</a:t>
            </a:r>
            <a:r>
              <a:rPr lang="fr-FR" dirty="0" err="1"/>
              <a:t>foreach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</a:t>
            </a:r>
            <a:r>
              <a:rPr lang="fr-FR" b="1" dirty="0" err="1" smtClean="0">
                <a:solidFill>
                  <a:srgbClr val="1F497D"/>
                </a:solidFill>
              </a:rPr>
              <a:t>foreach</a:t>
            </a:r>
            <a:endParaRPr lang="fr-FR" b="1" dirty="0">
              <a:solidFill>
                <a:srgbClr val="1F497D"/>
              </a:solidFill>
            </a:endParaRP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79512" y="2492896"/>
            <a:ext cx="4608512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2000" dirty="0"/>
              <a:t>&lt;?</a:t>
            </a:r>
            <a:r>
              <a:rPr lang="es-ES_tradnl" sz="2000" dirty="0" err="1"/>
              <a:t>php</a:t>
            </a:r>
            <a:r>
              <a:rPr lang="es-ES_tradnl" sz="2000" dirty="0"/>
              <a:t> </a:t>
            </a:r>
          </a:p>
          <a:p>
            <a:r>
              <a:rPr lang="es-ES_tradnl" sz="2200" b="1" dirty="0">
                <a:solidFill>
                  <a:srgbClr val="1F497D"/>
                </a:solidFill>
              </a:rPr>
              <a:t>    </a:t>
            </a:r>
            <a:r>
              <a:rPr lang="fr-FR" sz="2000" b="1" dirty="0">
                <a:solidFill>
                  <a:srgbClr val="1F497D"/>
                </a:solidFill>
              </a:rPr>
              <a:t>$tableau = </a:t>
            </a:r>
            <a:r>
              <a:rPr lang="fr-FR" sz="2000" b="1" dirty="0" err="1">
                <a:solidFill>
                  <a:srgbClr val="1F497D"/>
                </a:solidFill>
              </a:rPr>
              <a:t>array</a:t>
            </a:r>
            <a:r>
              <a:rPr lang="fr-FR" sz="2000" b="1" dirty="0"/>
              <a:t>("h1", "h2", "h3", </a:t>
            </a:r>
            <a:r>
              <a:rPr lang="fr-FR" sz="2000" b="1" dirty="0" smtClean="0"/>
              <a:t> </a:t>
            </a:r>
          </a:p>
          <a:p>
            <a:r>
              <a:rPr lang="fr-FR" sz="2000" b="1" dirty="0"/>
              <a:t> </a:t>
            </a:r>
            <a:r>
              <a:rPr lang="fr-FR" sz="2000" b="1" dirty="0" smtClean="0"/>
              <a:t>                                         "</a:t>
            </a:r>
            <a:r>
              <a:rPr lang="fr-FR" sz="2000" b="1" dirty="0"/>
              <a:t>h4", "h5", "h6");</a:t>
            </a:r>
          </a:p>
          <a:p>
            <a:r>
              <a:rPr lang="fr-FR" sz="2000" b="1" dirty="0"/>
              <a:t>    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 err="1">
                <a:solidFill>
                  <a:srgbClr val="1F497D"/>
                </a:solidFill>
              </a:rPr>
              <a:t>foreach</a:t>
            </a:r>
            <a:r>
              <a:rPr lang="fr-FR" sz="2400" b="1" dirty="0">
                <a:solidFill>
                  <a:srgbClr val="1F497D"/>
                </a:solidFill>
              </a:rPr>
              <a:t> ($tableau as $titre ) </a:t>
            </a:r>
            <a:r>
              <a:rPr lang="fr-FR" sz="2000" b="1" dirty="0"/>
              <a:t>{</a:t>
            </a:r>
          </a:p>
          <a:p>
            <a:r>
              <a:rPr lang="fr-FR" sz="2000" b="1" dirty="0"/>
              <a:t>           </a:t>
            </a:r>
            <a:r>
              <a:rPr lang="fr-FR" sz="2000" b="1" dirty="0" err="1"/>
              <a:t>echo</a:t>
            </a:r>
            <a:r>
              <a:rPr lang="fr-FR" sz="2000" b="1" dirty="0"/>
              <a:t> "&lt;</a:t>
            </a:r>
            <a:r>
              <a:rPr lang="fr-FR" sz="2000" b="1" dirty="0">
                <a:solidFill>
                  <a:srgbClr val="1F497D"/>
                </a:solidFill>
              </a:rPr>
              <a:t>$titre</a:t>
            </a:r>
            <a:r>
              <a:rPr lang="fr-FR" sz="2000" b="1" dirty="0"/>
              <a:t>&gt; Titre </a:t>
            </a:r>
            <a:r>
              <a:rPr lang="fr-FR" sz="2400" b="1" dirty="0">
                <a:solidFill>
                  <a:srgbClr val="1F497D"/>
                </a:solidFill>
              </a:rPr>
              <a:t>$titre </a:t>
            </a:r>
            <a:endParaRPr lang="fr-FR" sz="2000" b="1" dirty="0" smtClean="0">
              <a:solidFill>
                <a:srgbClr val="1F497D"/>
              </a:solidFill>
            </a:endParaRPr>
          </a:p>
          <a:p>
            <a:r>
              <a:rPr lang="fr-FR" sz="2000" b="1" dirty="0"/>
              <a:t> </a:t>
            </a:r>
            <a:r>
              <a:rPr lang="fr-FR" sz="2000" b="1" dirty="0" smtClean="0"/>
              <a:t>                      &lt;</a:t>
            </a:r>
            <a:r>
              <a:rPr lang="fr-FR" sz="2000" b="1" dirty="0"/>
              <a:t>/</a:t>
            </a:r>
            <a:r>
              <a:rPr lang="fr-FR" sz="2000" b="1" dirty="0">
                <a:solidFill>
                  <a:srgbClr val="1F497D"/>
                </a:solidFill>
              </a:rPr>
              <a:t>$titre</a:t>
            </a:r>
            <a:r>
              <a:rPr lang="fr-FR" sz="2000" b="1" dirty="0"/>
              <a:t>&gt;";</a:t>
            </a:r>
          </a:p>
          <a:p>
            <a:r>
              <a:rPr lang="fr-FR" sz="2000" b="1" dirty="0"/>
              <a:t>     </a:t>
            </a:r>
            <a:r>
              <a:rPr lang="fr-FR" sz="2000" b="1" dirty="0" smtClean="0"/>
              <a:t>}</a:t>
            </a:r>
          </a:p>
          <a:p>
            <a:r>
              <a:rPr lang="es-ES_tradnl" sz="2000" dirty="0" smtClean="0"/>
              <a:t>?</a:t>
            </a:r>
            <a:r>
              <a:rPr lang="es-ES_tradnl" sz="2000" dirty="0"/>
              <a:t>&gt; </a:t>
            </a:r>
            <a:endParaRPr lang="fr-FR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988840"/>
            <a:ext cx="2376264" cy="3894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/>
          <p:cNvSpPr txBox="1"/>
          <p:nvPr/>
        </p:nvSpPr>
        <p:spPr>
          <a:xfrm>
            <a:off x="1187624" y="2420888"/>
            <a:ext cx="273630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 smtClean="0"/>
              <a:t>On définit un tableau</a:t>
            </a:r>
            <a:endParaRPr lang="fr-FR" sz="2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851920" y="3933056"/>
            <a:ext cx="22322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 smtClean="0"/>
              <a:t>Pour chaque valeur dans le tableau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65477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</a:t>
            </a:r>
            <a:r>
              <a:rPr lang="fr-FR" dirty="0" err="1"/>
              <a:t>foreach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</a:t>
            </a:r>
            <a:r>
              <a:rPr lang="fr-FR" b="1" dirty="0" err="1">
                <a:solidFill>
                  <a:srgbClr val="1F497D"/>
                </a:solidFill>
              </a:rPr>
              <a:t>foreach</a:t>
            </a:r>
            <a:endParaRPr lang="fr-FR" b="1" dirty="0">
              <a:solidFill>
                <a:srgbClr val="1F497D"/>
              </a:solidFill>
            </a:endParaRPr>
          </a:p>
          <a:p>
            <a:pPr lvl="1"/>
            <a:r>
              <a:rPr lang="fr-FR" b="1" dirty="0"/>
              <a:t> </a:t>
            </a:r>
            <a:r>
              <a:rPr lang="fr-FR" dirty="0" smtClean="0"/>
              <a:t>ça fonctionne aussi pour les tableaux associatifs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BE58-7793-45FF-A067-2A41621469A2}" type="slidenum">
              <a:rPr lang="fr-FR" smtClean="0"/>
              <a:pPr/>
              <a:t>79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1520" y="2953395"/>
            <a:ext cx="5184576" cy="2923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>
            <a:spAutoFit/>
          </a:bodyPr>
          <a:lstStyle/>
          <a:p>
            <a:r>
              <a:rPr lang="fr-FR" sz="2000" dirty="0"/>
              <a:t>&lt;?</a:t>
            </a:r>
            <a:r>
              <a:rPr lang="fr-FR" sz="2000" dirty="0" err="1"/>
              <a:t>php</a:t>
            </a:r>
            <a:endParaRPr lang="fr-FR" sz="2000" dirty="0"/>
          </a:p>
          <a:p>
            <a:r>
              <a:rPr lang="fr-FR" sz="2000" dirty="0"/>
              <a:t>     </a:t>
            </a:r>
            <a:r>
              <a:rPr lang="fr-FR" sz="2000" dirty="0">
                <a:solidFill>
                  <a:srgbClr val="1F497D"/>
                </a:solidFill>
              </a:rPr>
              <a:t> </a:t>
            </a:r>
            <a:r>
              <a:rPr lang="fr-FR" sz="2000" b="1" dirty="0">
                <a:solidFill>
                  <a:srgbClr val="1F497D"/>
                </a:solidFill>
              </a:rPr>
              <a:t>$tableau </a:t>
            </a:r>
            <a:r>
              <a:rPr lang="fr-FR" sz="2000" b="1" dirty="0"/>
              <a:t>= </a:t>
            </a:r>
            <a:r>
              <a:rPr lang="fr-FR" sz="2000" b="1" dirty="0" err="1"/>
              <a:t>array</a:t>
            </a:r>
            <a:r>
              <a:rPr lang="fr-FR" sz="2000" b="1" dirty="0"/>
              <a:t> 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1F497D"/>
                </a:solidFill>
              </a:rPr>
              <a:t>"nom" =&gt; "Dupont" </a:t>
            </a:r>
            <a:r>
              <a:rPr lang="fr-FR" sz="2000" b="1" dirty="0" smtClean="0">
                <a:solidFill>
                  <a:srgbClr val="1F497D"/>
                </a:solidFill>
              </a:rPr>
              <a:t>,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                  "</a:t>
            </a:r>
            <a:r>
              <a:rPr lang="fr-FR" sz="2000" dirty="0" err="1"/>
              <a:t>prenom</a:t>
            </a:r>
            <a:r>
              <a:rPr lang="fr-FR" sz="2000" dirty="0"/>
              <a:t>" =&gt; "Jean" , </a:t>
            </a:r>
          </a:p>
          <a:p>
            <a:r>
              <a:rPr lang="fr-FR" sz="2000" dirty="0"/>
              <a:t>                   </a:t>
            </a:r>
            <a:r>
              <a:rPr lang="fr-FR" sz="2000" dirty="0" smtClean="0"/>
              <a:t>"</a:t>
            </a:r>
            <a:r>
              <a:rPr lang="fr-FR" sz="2000" dirty="0"/>
              <a:t>adresse" =&gt; "</a:t>
            </a:r>
            <a:r>
              <a:rPr lang="fr-FR" sz="2000" dirty="0" err="1"/>
              <a:t>qq</a:t>
            </a:r>
            <a:r>
              <a:rPr lang="fr-FR" sz="2000" dirty="0"/>
              <a:t> part à Paris" ) ;</a:t>
            </a:r>
          </a:p>
          <a:p>
            <a:r>
              <a:rPr lang="fr-FR" sz="2000" dirty="0"/>
              <a:t>                        </a:t>
            </a:r>
          </a:p>
          <a:p>
            <a:r>
              <a:rPr lang="fr-FR" sz="2000" dirty="0"/>
              <a:t>     </a:t>
            </a:r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err="1">
                <a:solidFill>
                  <a:srgbClr val="1F497D"/>
                </a:solidFill>
              </a:rPr>
              <a:t>foreach</a:t>
            </a:r>
            <a:r>
              <a:rPr lang="fr-FR" sz="2400" b="1" dirty="0">
                <a:solidFill>
                  <a:srgbClr val="1F497D"/>
                </a:solidFill>
              </a:rPr>
              <a:t> ($tableau as $</a:t>
            </a:r>
            <a:r>
              <a:rPr lang="fr-FR" sz="2400" b="1" dirty="0" err="1">
                <a:solidFill>
                  <a:srgbClr val="1F497D"/>
                </a:solidFill>
              </a:rPr>
              <a:t>cle</a:t>
            </a:r>
            <a:r>
              <a:rPr lang="fr-FR" sz="2400" b="1" dirty="0">
                <a:solidFill>
                  <a:srgbClr val="1F497D"/>
                </a:solidFill>
              </a:rPr>
              <a:t>=&gt;$valeur) {</a:t>
            </a:r>
          </a:p>
          <a:p>
            <a:r>
              <a:rPr lang="fr-FR" sz="2000" dirty="0"/>
              <a:t>         </a:t>
            </a:r>
            <a:r>
              <a:rPr lang="fr-FR" sz="2000" dirty="0" err="1"/>
              <a:t>echo</a:t>
            </a:r>
            <a:r>
              <a:rPr lang="fr-FR" sz="2000" dirty="0"/>
              <a:t> "&lt;li&gt;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cle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dirty="0"/>
              <a:t>:  </a:t>
            </a:r>
            <a:r>
              <a:rPr lang="fr-FR" sz="2000" b="1" dirty="0">
                <a:solidFill>
                  <a:srgbClr val="1F497D"/>
                </a:solidFill>
              </a:rPr>
              <a:t>$valeur </a:t>
            </a:r>
            <a:r>
              <a:rPr lang="fr-FR" sz="2000" dirty="0"/>
              <a:t>&lt;/li&gt;" ;</a:t>
            </a:r>
          </a:p>
          <a:p>
            <a:r>
              <a:rPr lang="fr-FR" sz="2000" dirty="0"/>
              <a:t>      }      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?</a:t>
            </a:r>
            <a:r>
              <a:rPr lang="fr-FR" sz="2000" dirty="0"/>
              <a:t>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5373216"/>
            <a:ext cx="3647664" cy="126198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ZoneTexte 8"/>
          <p:cNvSpPr txBox="1"/>
          <p:nvPr/>
        </p:nvSpPr>
        <p:spPr>
          <a:xfrm>
            <a:off x="3347864" y="2492896"/>
            <a:ext cx="273630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 smtClean="0"/>
              <a:t>On définit un tableau associatif : clé =&gt; valeur </a:t>
            </a:r>
            <a:endParaRPr lang="fr-FR" sz="2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580112" y="4077072"/>
            <a:ext cx="237626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 smtClean="0"/>
              <a:t>Pour chaque pair </a:t>
            </a:r>
            <a:br>
              <a:rPr lang="fr-FR" sz="2000" dirty="0" smtClean="0"/>
            </a:br>
            <a:r>
              <a:rPr lang="fr-FR" sz="2000" dirty="0" smtClean="0"/>
              <a:t>$clé =&gt; $valeur </a:t>
            </a:r>
            <a:br>
              <a:rPr lang="fr-FR" sz="2000" dirty="0" smtClean="0"/>
            </a:br>
            <a:r>
              <a:rPr lang="fr-FR" sz="2000" dirty="0" smtClean="0"/>
              <a:t>dans $tableau 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05441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0112" y="1700808"/>
            <a:ext cx="1008112" cy="1008112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générale d’un site web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03" y="2276872"/>
            <a:ext cx="1080120" cy="1080120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6" idx="3"/>
            <a:endCxn id="9" idx="1"/>
          </p:cNvCxnSpPr>
          <p:nvPr/>
        </p:nvCxnSpPr>
        <p:spPr>
          <a:xfrm>
            <a:off x="2881123" y="2816932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ccolade ouvrante 4"/>
          <p:cNvSpPr/>
          <p:nvPr/>
        </p:nvSpPr>
        <p:spPr>
          <a:xfrm rot="16200000">
            <a:off x="3275856" y="3717031"/>
            <a:ext cx="432050" cy="38884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9168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42587" y="3501008"/>
            <a:ext cx="18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 &amp; Base de Données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477039" y="6011997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Office</a:t>
            </a:r>
            <a:endParaRPr lang="fr-FR" dirty="0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6516215" y="4437113"/>
            <a:ext cx="432049" cy="24482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84168" y="6021289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 Office</a:t>
            </a:r>
            <a:endParaRPr lang="fr-FR" dirty="0"/>
          </a:p>
        </p:txBody>
      </p:sp>
      <p:pic>
        <p:nvPicPr>
          <p:cNvPr id="13" name="Image 12" descr="firefo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33056"/>
            <a:ext cx="720080" cy="720080"/>
          </a:xfrm>
          <a:prstGeom prst="rect">
            <a:avLst/>
          </a:prstGeom>
        </p:spPr>
      </p:pic>
      <p:pic>
        <p:nvPicPr>
          <p:cNvPr id="17" name="Image 16" descr="edg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33056"/>
            <a:ext cx="720080" cy="720080"/>
          </a:xfrm>
          <a:prstGeom prst="rect">
            <a:avLst/>
          </a:prstGeom>
        </p:spPr>
      </p:pic>
      <p:pic>
        <p:nvPicPr>
          <p:cNvPr id="21" name="Image 20" descr="chrom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933056"/>
            <a:ext cx="747464" cy="747464"/>
          </a:xfrm>
          <a:prstGeom prst="rect">
            <a:avLst/>
          </a:prstGeom>
        </p:spPr>
      </p:pic>
      <p:pic>
        <p:nvPicPr>
          <p:cNvPr id="26" name="Image 25" descr="MySQ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83" y="4149080"/>
            <a:ext cx="1253069" cy="648072"/>
          </a:xfrm>
          <a:prstGeom prst="rect">
            <a:avLst/>
          </a:prstGeom>
        </p:spPr>
      </p:pic>
      <p:pic>
        <p:nvPicPr>
          <p:cNvPr id="30" name="Image 29" descr="server1.png"/>
          <p:cNvPicPr>
            <a:picLocks noChangeAspect="1"/>
          </p:cNvPicPr>
          <p:nvPr/>
        </p:nvPicPr>
        <p:blipFill>
          <a:blip r:embed="rId9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420888"/>
            <a:ext cx="1021686" cy="1080120"/>
          </a:xfrm>
          <a:prstGeom prst="rect">
            <a:avLst/>
          </a:prstGeom>
        </p:spPr>
      </p:pic>
      <p:pic>
        <p:nvPicPr>
          <p:cNvPr id="9" name="Image 8" descr="server1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71" y="2276872"/>
            <a:ext cx="1021686" cy="1080120"/>
          </a:xfrm>
          <a:prstGeom prst="rect">
            <a:avLst/>
          </a:prstGeom>
        </p:spPr>
      </p:pic>
      <p:pic>
        <p:nvPicPr>
          <p:cNvPr id="31" name="Image 30" descr="php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32" y="4149080"/>
            <a:ext cx="664468" cy="664468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4427984" y="4293096"/>
            <a:ext cx="1152128" cy="657364"/>
            <a:chOff x="3779912" y="4149080"/>
            <a:chExt cx="1152128" cy="657364"/>
          </a:xfrm>
        </p:grpSpPr>
        <p:pic>
          <p:nvPicPr>
            <p:cNvPr id="23" name="Image 22" descr="apache 2016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139952" y="1484784"/>
            <a:ext cx="4032448" cy="35283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139952" y="506602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XAMP</a:t>
            </a:r>
            <a:endParaRPr lang="fr-FR" sz="2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332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 smtClean="0"/>
              <a:t>PHP : boucles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4525963"/>
          </a:xfrm>
        </p:spPr>
        <p:txBody>
          <a:bodyPr/>
          <a:lstStyle/>
          <a:p>
            <a:r>
              <a:rPr lang="fr-FR" b="1" dirty="0" smtClean="0">
                <a:solidFill>
                  <a:srgbClr val="1F497D"/>
                </a:solidFill>
              </a:rPr>
              <a:t>Instructions de boucle : boucles imbriquées </a:t>
            </a:r>
          </a:p>
          <a:p>
            <a:pPr lvl="1"/>
            <a:r>
              <a:rPr lang="fr-FR" dirty="0" smtClean="0"/>
              <a:t>Il est possible d’</a:t>
            </a:r>
            <a:r>
              <a:rPr lang="fr-FR" dirty="0"/>
              <a:t>i</a:t>
            </a:r>
            <a:r>
              <a:rPr lang="fr-FR" dirty="0" smtClean="0"/>
              <a:t>mbriquer des boucles les unes dans les autres 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BE58-7793-45FF-A067-2A41621469A2}" type="slidenum">
              <a:rPr lang="fr-FR" smtClean="0"/>
              <a:pPr/>
              <a:t>80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88" y="2283668"/>
            <a:ext cx="4051300" cy="4457700"/>
          </a:xfrm>
          <a:prstGeom prst="rect">
            <a:avLst/>
          </a:prstGeom>
        </p:spPr>
      </p:pic>
      <p:grpSp>
        <p:nvGrpSpPr>
          <p:cNvPr id="8" name="Grouper 7"/>
          <p:cNvGrpSpPr/>
          <p:nvPr/>
        </p:nvGrpSpPr>
        <p:grpSpPr>
          <a:xfrm>
            <a:off x="216024" y="2828368"/>
            <a:ext cx="4572000" cy="3631764"/>
            <a:chOff x="216024" y="2677556"/>
            <a:chExt cx="4572000" cy="3631764"/>
          </a:xfrm>
        </p:grpSpPr>
        <p:sp>
          <p:nvSpPr>
            <p:cNvPr id="6" name="Rectangle 5"/>
            <p:cNvSpPr/>
            <p:nvPr/>
          </p:nvSpPr>
          <p:spPr>
            <a:xfrm>
              <a:off x="216024" y="2677556"/>
              <a:ext cx="4572000" cy="36317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0" bIns="0">
              <a:spAutoFit/>
            </a:bodyPr>
            <a:lstStyle/>
            <a:p>
              <a:r>
                <a:rPr lang="es-ES_tradnl" smtClean="0"/>
                <a:t>&lt;table&gt;</a:t>
              </a:r>
            </a:p>
            <a:p>
              <a:r>
                <a:rPr lang="es-ES_tradnl" sz="2000" b="1" smtClean="0"/>
                <a:t>&lt;?php </a:t>
              </a:r>
            </a:p>
            <a:p>
              <a:r>
                <a:rPr lang="es-ES_tradnl" sz="2000" b="1" smtClean="0">
                  <a:solidFill>
                    <a:srgbClr val="1F497D"/>
                  </a:solidFill>
                </a:rPr>
                <a:t>     for ( $lin = 1 ; $lin &lt;= 9 ; $lin++)  { </a:t>
              </a:r>
            </a:p>
            <a:p>
              <a:r>
                <a:rPr lang="es-ES_tradnl" sz="2000" smtClean="0"/>
                <a:t>           echo "&lt;tr&gt; ”;  </a:t>
              </a:r>
            </a:p>
            <a:p>
              <a:r>
                <a:rPr lang="es-ES_tradnl" sz="2000" b="1" smtClean="0">
                  <a:solidFill>
                    <a:srgbClr val="1F497D"/>
                  </a:solidFill>
                </a:rPr>
                <a:t>           for ( $col = 1 ; $col &lt;= 9 ; $col++)  {</a:t>
              </a:r>
            </a:p>
            <a:p>
              <a:r>
                <a:rPr lang="es-ES_tradnl" sz="2000" smtClean="0"/>
                <a:t>                  </a:t>
              </a:r>
              <a:r>
                <a:rPr lang="es-ES_tradnl" sz="2000" b="1" smtClean="0"/>
                <a:t>echo</a:t>
              </a:r>
              <a:r>
                <a:rPr lang="es-ES_tradnl" sz="2000" smtClean="0"/>
                <a:t> "&lt;td&gt; "</a:t>
              </a:r>
            </a:p>
            <a:p>
              <a:r>
                <a:rPr lang="es-ES_tradnl" sz="2000" smtClean="0"/>
                <a:t>                        </a:t>
              </a:r>
              <a:r>
                <a:rPr lang="es-ES_tradnl" sz="2000" b="1" smtClean="0"/>
                <a:t> . ($col * $lin) . "</a:t>
              </a:r>
              <a:r>
                <a:rPr lang="es-ES_tradnl" sz="2000" smtClean="0"/>
                <a:t>&lt;/td&gt;" ;</a:t>
              </a:r>
            </a:p>
            <a:p>
              <a:r>
                <a:rPr lang="es-ES_tradnl" sz="2000" smtClean="0"/>
                <a:t>           </a:t>
              </a:r>
              <a:r>
                <a:rPr lang="es-ES_tradnl" sz="2000" b="1" smtClean="0">
                  <a:solidFill>
                    <a:srgbClr val="1F497D"/>
                  </a:solidFill>
                </a:rPr>
                <a:t>}</a:t>
              </a:r>
            </a:p>
            <a:p>
              <a:r>
                <a:rPr lang="es-ES_tradnl" sz="2000" smtClean="0"/>
                <a:t>           echo "&lt;/tr&gt;";</a:t>
              </a:r>
            </a:p>
            <a:p>
              <a:r>
                <a:rPr lang="es-ES_tradnl" sz="2000" b="1" smtClean="0">
                  <a:solidFill>
                    <a:srgbClr val="1F497D"/>
                  </a:solidFill>
                </a:rPr>
                <a:t>     }</a:t>
              </a:r>
            </a:p>
            <a:p>
              <a:r>
                <a:rPr lang="es-ES_tradnl" sz="2000" b="1" smtClean="0"/>
                <a:t>?&gt;  </a:t>
              </a:r>
            </a:p>
            <a:p>
              <a:r>
                <a:rPr lang="es-ES_tradnl" smtClean="0"/>
                <a:t>&lt;/table&gt;</a:t>
              </a:r>
              <a:endParaRPr lang="fr-FR" dirty="0"/>
            </a:p>
          </p:txBody>
        </p:sp>
        <p:sp>
          <p:nvSpPr>
            <p:cNvPr id="11" name="Parenthèse ouvrante 10"/>
            <p:cNvSpPr/>
            <p:nvPr/>
          </p:nvSpPr>
          <p:spPr>
            <a:xfrm>
              <a:off x="288032" y="3429000"/>
              <a:ext cx="216024" cy="2160240"/>
            </a:xfrm>
            <a:prstGeom prst="leftBracke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Parenthèse ouvrante 11"/>
            <p:cNvSpPr/>
            <p:nvPr/>
          </p:nvSpPr>
          <p:spPr>
            <a:xfrm>
              <a:off x="576064" y="4005064"/>
              <a:ext cx="216024" cy="936104"/>
            </a:xfrm>
            <a:prstGeom prst="leftBracke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8733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fr-FR" dirty="0"/>
              <a:t>PHP : </a:t>
            </a:r>
            <a:r>
              <a:rPr lang="fr-FR" dirty="0" smtClean="0"/>
              <a:t>Fonctions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525963"/>
          </a:xfrm>
        </p:spPr>
        <p:txBody>
          <a:bodyPr/>
          <a:lstStyle/>
          <a:p>
            <a:r>
              <a:rPr lang="fr-FR" b="1" dirty="0" smtClean="0">
                <a:solidFill>
                  <a:srgbClr val="1F497D"/>
                </a:solidFill>
              </a:rPr>
              <a:t>Fonctions</a:t>
            </a:r>
          </a:p>
          <a:p>
            <a:pPr lvl="1"/>
            <a:r>
              <a:rPr lang="fr-FR" dirty="0" smtClean="0"/>
              <a:t>PHP offre une large panoplie de fonctions</a:t>
            </a:r>
          </a:p>
          <a:p>
            <a:pPr lvl="2"/>
            <a:r>
              <a:rPr lang="fr-FR" dirty="0" smtClean="0"/>
              <a:t>Exemple : </a:t>
            </a:r>
            <a:r>
              <a:rPr lang="fr-FR" b="1" dirty="0" err="1" smtClean="0">
                <a:solidFill>
                  <a:srgbClr val="1F497D"/>
                </a:solidFill>
              </a:rPr>
              <a:t>isset</a:t>
            </a:r>
            <a:r>
              <a:rPr lang="fr-FR" b="1" dirty="0" smtClean="0">
                <a:solidFill>
                  <a:srgbClr val="1F497D"/>
                </a:solidFill>
              </a:rPr>
              <a:t>($var)    </a:t>
            </a:r>
            <a:r>
              <a:rPr lang="fr-FR" dirty="0" smtClean="0">
                <a:sym typeface="Wingdings"/>
              </a:rPr>
              <a:t> TRUE si $var a été déclarée</a:t>
            </a:r>
          </a:p>
          <a:p>
            <a:pPr lvl="2"/>
            <a:r>
              <a:rPr lang="fr-FR" dirty="0" smtClean="0"/>
              <a:t>Exemple : </a:t>
            </a:r>
            <a:r>
              <a:rPr lang="fr-FR" b="1" dirty="0" err="1" smtClean="0">
                <a:solidFill>
                  <a:srgbClr val="1F497D"/>
                </a:solidFill>
              </a:rPr>
              <a:t>empty</a:t>
            </a:r>
            <a:r>
              <a:rPr lang="fr-FR" b="1" dirty="0" smtClean="0">
                <a:solidFill>
                  <a:srgbClr val="1F497D"/>
                </a:solidFill>
              </a:rPr>
              <a:t>($var) </a:t>
            </a:r>
            <a:r>
              <a:rPr lang="fr-FR" dirty="0" smtClean="0">
                <a:sym typeface="Wingdings"/>
              </a:rPr>
              <a:t> TRUE si $var est vide (ou vaut 0)</a:t>
            </a:r>
            <a:endParaRPr lang="fr-FR" dirty="0" smtClean="0"/>
          </a:p>
          <a:p>
            <a:pPr lvl="1"/>
            <a:r>
              <a:rPr lang="fr-FR" dirty="0" smtClean="0"/>
              <a:t>On peut aussi écrire les nôtres </a:t>
            </a:r>
          </a:p>
          <a:p>
            <a:pPr marL="914400" lvl="2" indent="0">
              <a:buNone/>
            </a:pPr>
            <a:r>
              <a:rPr lang="fr-FR" dirty="0" smtClean="0"/>
              <a:t>(même en dehors des classes) </a:t>
            </a:r>
          </a:p>
          <a:p>
            <a:pPr lvl="2"/>
            <a:r>
              <a:rPr lang="fr-FR" b="1" dirty="0" err="1" smtClean="0">
                <a:solidFill>
                  <a:srgbClr val="1F497D"/>
                </a:solidFill>
              </a:rPr>
              <a:t>function</a:t>
            </a:r>
            <a:r>
              <a:rPr lang="fr-FR" b="1" dirty="0" smtClean="0">
                <a:solidFill>
                  <a:srgbClr val="1F497D"/>
                </a:solidFill>
              </a:rPr>
              <a:t> </a:t>
            </a:r>
            <a:r>
              <a:rPr lang="fr-FR" b="1" dirty="0" err="1" smtClean="0">
                <a:solidFill>
                  <a:srgbClr val="1F497D"/>
                </a:solidFill>
              </a:rPr>
              <a:t>nomFonction</a:t>
            </a:r>
            <a:r>
              <a:rPr lang="fr-FR" b="1" dirty="0" smtClean="0">
                <a:solidFill>
                  <a:srgbClr val="1F497D"/>
                </a:solidFill>
              </a:rPr>
              <a:t> ($paramètre , … ) {  instructions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4653136"/>
            <a:ext cx="8712968" cy="1231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0" bIns="0">
            <a:spAutoFit/>
          </a:bodyPr>
          <a:lstStyle/>
          <a:p>
            <a:r>
              <a:rPr lang="fr-FR" sz="2000" b="1" dirty="0"/>
              <a:t> </a:t>
            </a:r>
            <a:r>
              <a:rPr lang="fr-FR" sz="2000" b="1" dirty="0" err="1"/>
              <a:t>function</a:t>
            </a:r>
            <a:r>
              <a:rPr lang="fr-FR" sz="2000" b="1" dirty="0"/>
              <a:t> salutation ( $nom ) {</a:t>
            </a:r>
          </a:p>
          <a:p>
            <a:r>
              <a:rPr lang="fr-FR" dirty="0"/>
              <a:t>        </a:t>
            </a:r>
            <a:r>
              <a:rPr lang="fr-FR" sz="2000" dirty="0" err="1" smtClean="0"/>
              <a:t>echo</a:t>
            </a:r>
            <a:r>
              <a:rPr lang="fr-FR" sz="2000" dirty="0" smtClean="0"/>
              <a:t> </a:t>
            </a:r>
            <a:r>
              <a:rPr lang="fr-FR" sz="2000" dirty="0"/>
              <a:t>"&lt;h1&gt;Bienvenue, $nom ! &lt;/h1&gt;";</a:t>
            </a:r>
          </a:p>
          <a:p>
            <a:r>
              <a:rPr lang="fr-FR" sz="2000" dirty="0"/>
              <a:t>      </a:t>
            </a:r>
            <a:r>
              <a:rPr lang="fr-FR" sz="2000" dirty="0" smtClean="0"/>
              <a:t> </a:t>
            </a:r>
            <a:r>
              <a:rPr lang="fr-FR" sz="2000" dirty="0" err="1"/>
              <a:t>echo</a:t>
            </a:r>
            <a:r>
              <a:rPr lang="fr-FR" sz="2000" dirty="0"/>
              <a:t> "&lt;p class=droite&gt;Aujourd'hui, nous sommes le " .date('d / m / Y'). "&lt;/p&gt;" ;</a:t>
            </a:r>
          </a:p>
          <a:p>
            <a:r>
              <a:rPr lang="fr-FR" sz="2000" b="1" dirty="0" smtClean="0"/>
              <a:t>  </a:t>
            </a:r>
            <a:r>
              <a:rPr lang="fr-FR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7019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5496" y="791994"/>
            <a:ext cx="3816424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0" bIns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…</a:t>
            </a:r>
            <a:endParaRPr lang="en-US" dirty="0"/>
          </a:p>
          <a:p>
            <a:r>
              <a:rPr lang="en-US" b="1" dirty="0" smtClean="0"/>
              <a:t> &lt;</a:t>
            </a:r>
            <a:r>
              <a:rPr lang="en-US" b="1" dirty="0"/>
              <a:t>form name</a:t>
            </a:r>
            <a:r>
              <a:rPr lang="en-US" b="1" dirty="0" smtClean="0"/>
              <a:t>="…" </a:t>
            </a:r>
            <a:r>
              <a:rPr lang="en-US" b="1" dirty="0" smtClean="0">
                <a:solidFill>
                  <a:srgbClr val="1F497D"/>
                </a:solidFill>
              </a:rPr>
              <a:t>method</a:t>
            </a:r>
            <a:r>
              <a:rPr lang="en-US" b="1" dirty="0">
                <a:solidFill>
                  <a:srgbClr val="1F497D"/>
                </a:solidFill>
              </a:rPr>
              <a:t>="</a:t>
            </a:r>
            <a:r>
              <a:rPr lang="en-US" b="1" dirty="0" smtClean="0">
                <a:solidFill>
                  <a:srgbClr val="1F497D"/>
                </a:solidFill>
              </a:rPr>
              <a:t>POST" </a:t>
            </a:r>
            <a:r>
              <a:rPr lang="en-US" b="1" dirty="0" smtClean="0"/>
              <a:t>	</a:t>
            </a:r>
            <a:r>
              <a:rPr lang="en-US" b="1" dirty="0" smtClean="0">
                <a:solidFill>
                  <a:srgbClr val="1F497D"/>
                </a:solidFill>
              </a:rPr>
              <a:t>action</a:t>
            </a:r>
            <a:r>
              <a:rPr lang="en-US" b="1" dirty="0">
                <a:solidFill>
                  <a:srgbClr val="1F497D"/>
                </a:solidFill>
              </a:rPr>
              <a:t>="coursPHP-15.php"</a:t>
            </a:r>
            <a:r>
              <a:rPr lang="en-US" b="1" dirty="0"/>
              <a:t> </a:t>
            </a:r>
            <a:r>
              <a:rPr lang="en-US" b="1" dirty="0" smtClean="0"/>
              <a:t>&gt;</a:t>
            </a:r>
            <a:endParaRPr lang="en-US" b="1" dirty="0"/>
          </a:p>
          <a:p>
            <a:r>
              <a:rPr lang="en-US" dirty="0"/>
              <a:t> </a:t>
            </a:r>
            <a:r>
              <a:rPr lang="en-US" dirty="0" smtClean="0"/>
              <a:t>&lt;</a:t>
            </a:r>
            <a:r>
              <a:rPr lang="en-US" dirty="0"/>
              <a:t>label &gt;Nom : &lt;/label&gt;</a:t>
            </a:r>
          </a:p>
          <a:p>
            <a:r>
              <a:rPr lang="en-US" b="1" dirty="0"/>
              <a:t> </a:t>
            </a:r>
            <a:r>
              <a:rPr lang="en-US" b="1" dirty="0" smtClean="0"/>
              <a:t>&lt;</a:t>
            </a:r>
            <a:r>
              <a:rPr lang="en-US" b="1" dirty="0"/>
              <a:t>input type="text" </a:t>
            </a:r>
            <a:r>
              <a:rPr lang="en-US" b="1" dirty="0">
                <a:solidFill>
                  <a:srgbClr val="1F497D"/>
                </a:solidFill>
              </a:rPr>
              <a:t>name="client" </a:t>
            </a:r>
            <a:endParaRPr lang="en-US" b="1" dirty="0" smtClean="0">
              <a:solidFill>
                <a:srgbClr val="1F497D"/>
              </a:solidFill>
            </a:endParaRPr>
          </a:p>
          <a:p>
            <a:r>
              <a:rPr lang="en-US" b="1" dirty="0">
                <a:solidFill>
                  <a:srgbClr val="1F497D"/>
                </a:solidFill>
              </a:rPr>
              <a:t> </a:t>
            </a:r>
            <a:r>
              <a:rPr lang="en-US" b="1" dirty="0" smtClean="0">
                <a:solidFill>
                  <a:srgbClr val="1F497D"/>
                </a:solidFill>
              </a:rPr>
              <a:t>             </a:t>
            </a:r>
            <a:r>
              <a:rPr lang="en-US" b="1" dirty="0" smtClean="0"/>
              <a:t>size</a:t>
            </a:r>
            <a:r>
              <a:rPr lang="en-US" b="1" dirty="0"/>
              <a:t>="</a:t>
            </a:r>
            <a:r>
              <a:rPr lang="en-US" b="1" dirty="0" smtClean="0"/>
              <a:t>25"/</a:t>
            </a:r>
            <a:r>
              <a:rPr lang="en-US" b="1" dirty="0"/>
              <a:t>&gt; </a:t>
            </a:r>
          </a:p>
          <a:p>
            <a:r>
              <a:rPr lang="en-US" dirty="0"/>
              <a:t> </a:t>
            </a:r>
            <a:r>
              <a:rPr lang="en-US" dirty="0" smtClean="0"/>
              <a:t>…</a:t>
            </a:r>
          </a:p>
          <a:p>
            <a:r>
              <a:rPr lang="en-US" b="1" dirty="0" smtClean="0"/>
              <a:t>   </a:t>
            </a:r>
            <a:r>
              <a:rPr lang="en-US" b="1" dirty="0"/>
              <a:t>&lt;input type="submit" value="OK" /&gt; </a:t>
            </a:r>
          </a:p>
          <a:p>
            <a:r>
              <a:rPr lang="en-US" b="1" dirty="0" smtClean="0"/>
              <a:t>&lt;</a:t>
            </a:r>
            <a:r>
              <a:rPr lang="en-US" b="1" dirty="0"/>
              <a:t>/form&gt;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869160"/>
            <a:ext cx="2755900" cy="1866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556739"/>
            <a:ext cx="4608512" cy="11056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797152"/>
            <a:ext cx="4443653" cy="108012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3" name="Connecteur droit avec flèche 12"/>
          <p:cNvCxnSpPr>
            <a:stCxn id="11" idx="3"/>
            <a:endCxn id="10" idx="1"/>
          </p:cNvCxnSpPr>
          <p:nvPr/>
        </p:nvCxnSpPr>
        <p:spPr>
          <a:xfrm>
            <a:off x="2969320" y="4512816"/>
            <a:ext cx="522560" cy="8243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" idx="3"/>
            <a:endCxn id="14" idx="1"/>
          </p:cNvCxnSpPr>
          <p:nvPr/>
        </p:nvCxnSpPr>
        <p:spPr>
          <a:xfrm>
            <a:off x="2863404" y="5802610"/>
            <a:ext cx="916508" cy="3069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888432" y="548680"/>
            <a:ext cx="5220072" cy="4308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0" bIns="0" rtlCol="0">
            <a:spAutoFit/>
          </a:bodyPr>
          <a:lstStyle/>
          <a:p>
            <a:r>
              <a:rPr lang="fr-FR" sz="2000" b="1" dirty="0"/>
              <a:t>&lt;?</a:t>
            </a:r>
            <a:r>
              <a:rPr lang="fr-FR" sz="2000" b="1" dirty="0" err="1"/>
              <a:t>php</a:t>
            </a:r>
            <a:r>
              <a:rPr lang="fr-FR" sz="2000" b="1" dirty="0"/>
              <a:t> </a:t>
            </a:r>
          </a:p>
          <a:p>
            <a:r>
              <a:rPr lang="fr-FR" sz="2000" dirty="0"/>
              <a:t>   </a:t>
            </a:r>
            <a:r>
              <a:rPr lang="fr-FR" sz="2000" b="1" dirty="0"/>
              <a:t> </a:t>
            </a:r>
            <a:r>
              <a:rPr lang="fr-FR" sz="2000" b="1" dirty="0" err="1">
                <a:solidFill>
                  <a:srgbClr val="1F497D"/>
                </a:solidFill>
              </a:rPr>
              <a:t>function</a:t>
            </a:r>
            <a:r>
              <a:rPr lang="fr-FR" sz="2000" b="1" dirty="0">
                <a:solidFill>
                  <a:srgbClr val="1F497D"/>
                </a:solidFill>
              </a:rPr>
              <a:t> salutation</a:t>
            </a:r>
            <a:r>
              <a:rPr lang="fr-FR" sz="2000" b="1" dirty="0"/>
              <a:t> ( $nom ) </a:t>
            </a:r>
            <a:r>
              <a:rPr lang="fr-FR" sz="2000" b="1" dirty="0" smtClean="0"/>
              <a:t>{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date_default_timezone_set</a:t>
            </a:r>
            <a:r>
              <a:rPr lang="fr-FR" sz="2000" dirty="0"/>
              <a:t>("Europe/Paris")</a:t>
            </a:r>
            <a:r>
              <a:rPr lang="fr-FR" sz="2000" dirty="0" smtClean="0"/>
              <a:t>;</a:t>
            </a:r>
            <a:endParaRPr lang="fr-FR" sz="2000" dirty="0"/>
          </a:p>
          <a:p>
            <a:r>
              <a:rPr lang="fr-FR" sz="2000" dirty="0"/>
              <a:t>       </a:t>
            </a:r>
            <a:r>
              <a:rPr lang="fr-FR" sz="2000" b="1" dirty="0" err="1" smtClean="0"/>
              <a:t>echo</a:t>
            </a:r>
            <a:r>
              <a:rPr lang="fr-FR" sz="2000" dirty="0" smtClean="0"/>
              <a:t> </a:t>
            </a:r>
            <a:r>
              <a:rPr lang="fr-FR" sz="2000" dirty="0"/>
              <a:t>"&lt;h1&gt;Bienvenue, $nom ! &lt;/h1&gt;";</a:t>
            </a:r>
          </a:p>
          <a:p>
            <a:r>
              <a:rPr lang="fr-FR" sz="2000" dirty="0" smtClean="0"/>
              <a:t>       </a:t>
            </a:r>
            <a:r>
              <a:rPr lang="fr-FR" sz="2000" b="1" dirty="0" err="1" smtClean="0"/>
              <a:t>echo</a:t>
            </a:r>
            <a:r>
              <a:rPr lang="fr-FR" sz="2000" dirty="0" smtClean="0"/>
              <a:t> </a:t>
            </a:r>
            <a:r>
              <a:rPr lang="fr-FR" sz="2000" dirty="0"/>
              <a:t>"&lt;p class=droite&gt;</a:t>
            </a:r>
            <a:r>
              <a:rPr lang="fr-FR" sz="2000" dirty="0" smtClean="0"/>
              <a:t>Aujourd'hui…" </a:t>
            </a:r>
          </a:p>
          <a:p>
            <a:r>
              <a:rPr lang="fr-FR" sz="2000" dirty="0" smtClean="0"/>
              <a:t>                   </a:t>
            </a:r>
            <a:r>
              <a:rPr lang="fr-FR" sz="2000" b="1" dirty="0" smtClean="0"/>
              <a:t> . date</a:t>
            </a:r>
            <a:r>
              <a:rPr lang="fr-FR" sz="2000" b="1" dirty="0"/>
              <a:t>('d / m / Y').</a:t>
            </a:r>
            <a:r>
              <a:rPr lang="fr-FR" sz="2000" dirty="0"/>
              <a:t> "&lt;/p&gt;" ;</a:t>
            </a:r>
          </a:p>
          <a:p>
            <a:r>
              <a:rPr lang="fr-FR" sz="2000" b="1" dirty="0"/>
              <a:t>    }</a:t>
            </a:r>
          </a:p>
          <a:p>
            <a:r>
              <a:rPr lang="fr-FR" sz="2000" dirty="0"/>
              <a:t>  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 smtClean="0">
                <a:solidFill>
                  <a:srgbClr val="1F497D"/>
                </a:solidFill>
              </a:rPr>
              <a:t>if </a:t>
            </a:r>
            <a:r>
              <a:rPr lang="fr-FR" sz="2000" b="1" dirty="0"/>
              <a:t>( </a:t>
            </a:r>
            <a:r>
              <a:rPr lang="fr-FR" sz="2000" b="1" dirty="0" err="1" smtClean="0">
                <a:solidFill>
                  <a:srgbClr val="1F497D"/>
                </a:solidFill>
              </a:rPr>
              <a:t>isset</a:t>
            </a:r>
            <a:r>
              <a:rPr lang="fr-FR" sz="2000" b="1" dirty="0" smtClean="0">
                <a:solidFill>
                  <a:srgbClr val="1F497D"/>
                </a:solidFill>
              </a:rPr>
              <a:t> </a:t>
            </a:r>
            <a:r>
              <a:rPr lang="fr-FR" sz="2000" b="1" dirty="0" smtClean="0"/>
              <a:t>(</a:t>
            </a:r>
            <a:r>
              <a:rPr lang="fr-FR" sz="2000" b="1" dirty="0"/>
              <a:t>$_POST["</a:t>
            </a:r>
            <a:r>
              <a:rPr lang="fr-FR" sz="2000" b="1" dirty="0" smtClean="0"/>
              <a:t>client"])     AND </a:t>
            </a:r>
          </a:p>
          <a:p>
            <a:r>
              <a:rPr lang="fr-FR" sz="2000" b="1" dirty="0" smtClean="0"/>
              <a:t>      ! </a:t>
            </a:r>
            <a:r>
              <a:rPr lang="fr-FR" sz="2000" b="1" dirty="0" err="1" smtClean="0">
                <a:solidFill>
                  <a:srgbClr val="1F497D"/>
                </a:solidFill>
              </a:rPr>
              <a:t>empty</a:t>
            </a:r>
            <a:r>
              <a:rPr lang="fr-FR" sz="2000" b="1" dirty="0" smtClean="0">
                <a:solidFill>
                  <a:srgbClr val="1F497D"/>
                </a:solidFill>
              </a:rPr>
              <a:t> </a:t>
            </a:r>
            <a:r>
              <a:rPr lang="fr-FR" sz="2000" b="1" dirty="0" smtClean="0"/>
              <a:t>(</a:t>
            </a:r>
            <a:r>
              <a:rPr lang="fr-FR" sz="2000" b="1" dirty="0"/>
              <a:t>$_POST["client"]) )    {   </a:t>
            </a:r>
          </a:p>
          <a:p>
            <a:r>
              <a:rPr lang="fr-FR" sz="2000" dirty="0"/>
              <a:t>       </a:t>
            </a:r>
            <a:r>
              <a:rPr lang="fr-FR" sz="2000" dirty="0" smtClean="0"/>
              <a:t>        </a:t>
            </a:r>
            <a:r>
              <a:rPr lang="fr-FR" sz="2000" b="1" dirty="0">
                <a:solidFill>
                  <a:srgbClr val="1F497D"/>
                </a:solidFill>
              </a:rPr>
              <a:t>salutation</a:t>
            </a:r>
            <a:r>
              <a:rPr lang="fr-FR" sz="2000" b="1" dirty="0"/>
              <a:t> ( $_POST["client"] </a:t>
            </a:r>
            <a:r>
              <a:rPr lang="fr-FR" sz="2000" dirty="0"/>
              <a:t>) ;</a:t>
            </a:r>
          </a:p>
          <a:p>
            <a:r>
              <a:rPr lang="fr-FR" sz="2000" dirty="0"/>
              <a:t> </a:t>
            </a:r>
            <a:r>
              <a:rPr lang="fr-FR" sz="2000" b="1" dirty="0"/>
              <a:t>   }</a:t>
            </a:r>
          </a:p>
          <a:p>
            <a:r>
              <a:rPr lang="fr-FR" sz="2000" b="1" dirty="0" smtClean="0">
                <a:solidFill>
                  <a:srgbClr val="1F497D"/>
                </a:solidFill>
              </a:rPr>
              <a:t> </a:t>
            </a:r>
            <a:r>
              <a:rPr lang="fr-FR" sz="2000" b="1" dirty="0" err="1">
                <a:solidFill>
                  <a:srgbClr val="1F497D"/>
                </a:solidFill>
              </a:rPr>
              <a:t>else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 smtClean="0">
                <a:solidFill>
                  <a:schemeClr val="tx1"/>
                </a:solidFill>
              </a:rPr>
              <a:t>{</a:t>
            </a:r>
            <a:r>
              <a:rPr lang="fr-FR" sz="2000" b="1" dirty="0" smtClean="0">
                <a:solidFill>
                  <a:srgbClr val="1F497D"/>
                </a:solidFill>
              </a:rPr>
              <a:t>    salutation</a:t>
            </a:r>
            <a:r>
              <a:rPr lang="fr-FR" sz="2000" b="1" dirty="0" smtClean="0"/>
              <a:t> </a:t>
            </a:r>
            <a:r>
              <a:rPr lang="fr-FR" sz="2000" b="1" dirty="0"/>
              <a:t>("cher client") </a:t>
            </a:r>
            <a:r>
              <a:rPr lang="fr-FR" sz="2000" b="1" dirty="0" smtClean="0"/>
              <a:t>;   </a:t>
            </a:r>
            <a:r>
              <a:rPr lang="fr-FR" sz="2000" b="1" dirty="0"/>
              <a:t>}</a:t>
            </a:r>
          </a:p>
          <a:p>
            <a:r>
              <a:rPr lang="fr-FR" sz="2000" dirty="0"/>
              <a:t> ?&gt;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3573016"/>
            <a:ext cx="2717800" cy="1879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50862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50" b="90000" l="2500" r="97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1356" y="0"/>
            <a:ext cx="1962644" cy="19626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 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96752"/>
            <a:ext cx="8463884" cy="5095468"/>
          </a:xfrm>
        </p:spPr>
        <p:txBody>
          <a:bodyPr>
            <a:normAutofit lnSpcReduction="10000"/>
          </a:bodyPr>
          <a:lstStyle/>
          <a:p>
            <a:r>
              <a:rPr lang="fr-FR" sz="2800" b="1" dirty="0" smtClean="0">
                <a:solidFill>
                  <a:srgbClr val="1F497D"/>
                </a:solidFill>
              </a:rPr>
              <a:t>Tableaux </a:t>
            </a:r>
          </a:p>
          <a:p>
            <a:pPr lvl="1"/>
            <a:r>
              <a:rPr lang="fr-FR" sz="2400" dirty="0" smtClean="0"/>
              <a:t>Variables capables d’enregistrer plusieurs valeurs d’un type</a:t>
            </a:r>
          </a:p>
          <a:p>
            <a:r>
              <a:rPr lang="fr-FR" sz="2800" b="1" dirty="0" smtClean="0">
                <a:solidFill>
                  <a:srgbClr val="1F497D"/>
                </a:solidFill>
              </a:rPr>
              <a:t>Tableaux à indice :</a:t>
            </a:r>
          </a:p>
          <a:p>
            <a:pPr lvl="1"/>
            <a:r>
              <a:rPr lang="fr-FR" sz="2400" dirty="0" smtClean="0"/>
              <a:t>Chaque position est identifiée par </a:t>
            </a:r>
            <a:br>
              <a:rPr lang="fr-FR" sz="2400" dirty="0" smtClean="0"/>
            </a:br>
            <a:r>
              <a:rPr lang="fr-FR" sz="2400" dirty="0" smtClean="0"/>
              <a:t>un numéro (commençant par </a:t>
            </a:r>
            <a:r>
              <a:rPr lang="fr-FR" sz="2400" b="1" dirty="0" smtClean="0"/>
              <a:t>0</a:t>
            </a:r>
            <a:r>
              <a:rPr lang="fr-FR" sz="2400" dirty="0" smtClean="0"/>
              <a:t>)</a:t>
            </a:r>
          </a:p>
          <a:p>
            <a:pPr lvl="2"/>
            <a:r>
              <a:rPr lang="fr-FR" sz="2000" b="1" dirty="0"/>
              <a:t>$tableau</a:t>
            </a:r>
            <a:r>
              <a:rPr lang="fr-FR" sz="2000" dirty="0"/>
              <a:t> [</a:t>
            </a:r>
            <a:r>
              <a:rPr lang="fr-FR" sz="2000" b="1" dirty="0"/>
              <a:t>0</a:t>
            </a:r>
            <a:r>
              <a:rPr lang="fr-FR" sz="2000" dirty="0"/>
              <a:t>] = "A";</a:t>
            </a:r>
          </a:p>
          <a:p>
            <a:pPr lvl="2"/>
            <a:r>
              <a:rPr lang="fr-FR" sz="2000" b="1" dirty="0" smtClean="0"/>
              <a:t>$</a:t>
            </a:r>
            <a:r>
              <a:rPr lang="fr-FR" sz="2000" b="1" dirty="0"/>
              <a:t>tableau </a:t>
            </a:r>
            <a:r>
              <a:rPr lang="fr-FR" sz="2000" dirty="0"/>
              <a:t>[</a:t>
            </a:r>
            <a:r>
              <a:rPr lang="fr-FR" sz="2000" b="1" dirty="0"/>
              <a:t>1</a:t>
            </a:r>
            <a:r>
              <a:rPr lang="fr-FR" sz="2000" dirty="0"/>
              <a:t>] = "B";</a:t>
            </a:r>
          </a:p>
          <a:p>
            <a:pPr lvl="2"/>
            <a:r>
              <a:rPr lang="fr-FR" sz="2000" dirty="0" smtClean="0"/>
              <a:t>$</a:t>
            </a:r>
            <a:r>
              <a:rPr lang="fr-FR" sz="2000" dirty="0"/>
              <a:t>tableau [</a:t>
            </a:r>
            <a:r>
              <a:rPr lang="fr-FR" sz="2000" b="1" dirty="0"/>
              <a:t>3</a:t>
            </a:r>
            <a:r>
              <a:rPr lang="fr-FR" sz="2000" dirty="0"/>
              <a:t>] = "Fin";</a:t>
            </a:r>
          </a:p>
          <a:p>
            <a:pPr lvl="2"/>
            <a:r>
              <a:rPr lang="fr-FR" sz="2000" b="1" dirty="0" smtClean="0"/>
              <a:t>$tableau [ ] </a:t>
            </a:r>
            <a:r>
              <a:rPr lang="fr-FR" sz="2000" dirty="0"/>
              <a:t>= "Suite";</a:t>
            </a:r>
            <a:endParaRPr lang="fr-FR" sz="2400" dirty="0"/>
          </a:p>
          <a:p>
            <a:r>
              <a:rPr lang="fr-FR" sz="2800" b="1" dirty="0" smtClean="0">
                <a:solidFill>
                  <a:srgbClr val="1F497D"/>
                </a:solidFill>
              </a:rPr>
              <a:t>Tableaux associatifs :</a:t>
            </a:r>
          </a:p>
          <a:p>
            <a:pPr lvl="1"/>
            <a:r>
              <a:rPr lang="fr-FR" sz="2400" dirty="0" smtClean="0"/>
              <a:t>Chaque position reçoit un identifiant (un label) </a:t>
            </a:r>
          </a:p>
          <a:p>
            <a:pPr lvl="2"/>
            <a:r>
              <a:rPr lang="fr-FR" sz="2000" b="1" dirty="0"/>
              <a:t>$</a:t>
            </a:r>
            <a:r>
              <a:rPr lang="fr-FR" sz="2000" b="1" dirty="0" err="1"/>
              <a:t>tableauAssoc</a:t>
            </a:r>
            <a:r>
              <a:rPr lang="fr-FR" sz="2000" b="1" dirty="0"/>
              <a:t> </a:t>
            </a:r>
            <a:r>
              <a:rPr lang="fr-FR" sz="2000" dirty="0"/>
              <a:t>["</a:t>
            </a:r>
            <a:r>
              <a:rPr lang="fr-FR" sz="2000" b="1" dirty="0" err="1"/>
              <a:t>Prenom</a:t>
            </a:r>
            <a:r>
              <a:rPr lang="fr-FR" sz="2000" dirty="0"/>
              <a:t>"] = "Jean";</a:t>
            </a:r>
          </a:p>
          <a:p>
            <a:pPr lvl="2"/>
            <a:r>
              <a:rPr lang="fr-FR" sz="2000" b="1" dirty="0" smtClean="0"/>
              <a:t>$</a:t>
            </a:r>
            <a:r>
              <a:rPr lang="fr-FR" sz="2000" b="1" dirty="0" err="1"/>
              <a:t>tableauAssoc</a:t>
            </a:r>
            <a:r>
              <a:rPr lang="fr-FR" sz="2000" b="1" dirty="0"/>
              <a:t> </a:t>
            </a:r>
            <a:r>
              <a:rPr lang="fr-FR" sz="2000" dirty="0"/>
              <a:t>["</a:t>
            </a:r>
            <a:r>
              <a:rPr lang="fr-FR" sz="2000" b="1" dirty="0"/>
              <a:t>Nom</a:t>
            </a:r>
            <a:r>
              <a:rPr lang="fr-FR" sz="2000" dirty="0"/>
              <a:t>"] = "Dupont" ;</a:t>
            </a:r>
          </a:p>
          <a:p>
            <a:endParaRPr lang="fr-FR" sz="2800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5004048" y="4077072"/>
            <a:ext cx="2376264" cy="801380"/>
            <a:chOff x="5580112" y="2348880"/>
            <a:chExt cx="2376264" cy="801380"/>
          </a:xfrm>
        </p:grpSpPr>
        <p:sp>
          <p:nvSpPr>
            <p:cNvPr id="7" name="Rectangle 6"/>
            <p:cNvSpPr/>
            <p:nvPr/>
          </p:nvSpPr>
          <p:spPr>
            <a:xfrm>
              <a:off x="558011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/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216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/>
                <a:t>B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645306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1F497D"/>
                  </a:solidFill>
                </a:rPr>
                <a:t>0</a:t>
              </a:r>
              <a:endParaRPr lang="fr-FR" b="1" dirty="0">
                <a:solidFill>
                  <a:srgbClr val="1F497D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77354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1</a:t>
              </a:r>
              <a:endParaRPr lang="fr-F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4420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76256" y="2348880"/>
              <a:ext cx="50405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/>
                <a:t>Fin</a:t>
              </a:r>
              <a:endParaRPr lang="fr-FR" i="1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509402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2</a:t>
              </a:r>
              <a:endParaRPr lang="fr-FR" b="1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977454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3</a:t>
              </a:r>
              <a:endParaRPr lang="fr-FR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80312" y="2348880"/>
              <a:ext cx="57606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fr-FR" i="1" dirty="0" smtClean="0"/>
                <a:t>Suite</a:t>
              </a:r>
              <a:endParaRPr lang="fr-FR" i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481510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4</a:t>
              </a:r>
              <a:endParaRPr lang="fr-FR" b="1" dirty="0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7164288" y="5229200"/>
            <a:ext cx="1692188" cy="801380"/>
            <a:chOff x="6840252" y="5301208"/>
            <a:chExt cx="1692188" cy="801380"/>
          </a:xfrm>
        </p:grpSpPr>
        <p:sp>
          <p:nvSpPr>
            <p:cNvPr id="18" name="Rectangle 17"/>
            <p:cNvSpPr/>
            <p:nvPr/>
          </p:nvSpPr>
          <p:spPr>
            <a:xfrm>
              <a:off x="6907529" y="5301208"/>
              <a:ext cx="79208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/>
                <a:t>Jean</a:t>
              </a:r>
              <a:endParaRPr lang="fr-FR" i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840252" y="5733256"/>
              <a:ext cx="941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Prenom</a:t>
              </a:r>
              <a:endParaRPr lang="fr-FR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8344" y="5301208"/>
              <a:ext cx="86409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fr-FR" i="1" dirty="0" smtClean="0"/>
                <a:t>Dupont</a:t>
              </a:r>
              <a:endParaRPr lang="fr-FR" i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780495" y="5733256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Nom</a:t>
              </a:r>
              <a:endParaRPr lang="fr-FR" b="1" dirty="0"/>
            </a:p>
          </p:txBody>
        </p:sp>
      </p:grpSp>
      <p:cxnSp>
        <p:nvCxnSpPr>
          <p:cNvPr id="23" name="Connecteur droit avec flèche 22"/>
          <p:cNvCxnSpPr>
            <a:stCxn id="24" idx="2"/>
            <a:endCxn id="11" idx="0"/>
          </p:cNvCxnSpPr>
          <p:nvPr/>
        </p:nvCxnSpPr>
        <p:spPr>
          <a:xfrm flipH="1">
            <a:off x="6084168" y="3435970"/>
            <a:ext cx="1227047" cy="6411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796136" y="2204864"/>
            <a:ext cx="3030157" cy="1231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b="1" dirty="0" smtClean="0"/>
              <a:t>Attention </a:t>
            </a:r>
            <a:r>
              <a:rPr lang="fr-FR" sz="2000" dirty="0" smtClean="0"/>
              <a:t>a définir toutes les positions avant de les utiliser ou il y aura une </a:t>
            </a:r>
            <a:r>
              <a:rPr lang="fr-FR" sz="2000" b="1" dirty="0" smtClean="0"/>
              <a:t>message d’erreur</a:t>
            </a:r>
            <a:r>
              <a:rPr lang="fr-FR" sz="2000" dirty="0" smtClean="0"/>
              <a:t>.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7899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400" b="1" dirty="0"/>
              <a:t>Les tableaux de PHP ressemblent aux </a:t>
            </a:r>
            <a:r>
              <a:rPr lang="fr-FR" sz="2400" b="1" dirty="0" smtClean="0"/>
              <a:t>tableaux associatifs (</a:t>
            </a:r>
            <a:r>
              <a:rPr lang="fr-FR" sz="2400" b="1" i="1" dirty="0" smtClean="0"/>
              <a:t>hash-tables</a:t>
            </a:r>
            <a:r>
              <a:rPr lang="fr-FR" sz="2400" b="1" dirty="0" smtClean="0"/>
              <a:t>).</a:t>
            </a:r>
            <a:endParaRPr lang="fr-FR" sz="2400" b="1" dirty="0"/>
          </a:p>
          <a:p>
            <a:pPr marL="0" indent="0">
              <a:spcBef>
                <a:spcPts val="1200"/>
              </a:spcBef>
              <a:buNone/>
            </a:pPr>
            <a:endParaRPr lang="fr-FR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 smtClean="0"/>
              <a:t>• L’index </a:t>
            </a:r>
            <a:r>
              <a:rPr lang="fr-FR" sz="2400" dirty="0"/>
              <a:t>est appelé </a:t>
            </a:r>
            <a:r>
              <a:rPr lang="fr-FR" sz="2400" b="1" i="1" dirty="0">
                <a:solidFill>
                  <a:srgbClr val="FF0000"/>
                </a:solidFill>
              </a:rPr>
              <a:t>clé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/>
              <a:t>• La valeur associée à la clé est appelée </a:t>
            </a:r>
            <a:r>
              <a:rPr lang="fr-FR" sz="2400" b="1" i="1" dirty="0" smtClean="0">
                <a:solidFill>
                  <a:srgbClr val="FF0000"/>
                </a:solidFill>
              </a:rPr>
              <a:t>valeur</a:t>
            </a:r>
            <a:endParaRPr lang="fr-FR" sz="2400" i="1" dirty="0"/>
          </a:p>
          <a:p>
            <a:pPr marL="0" indent="0">
              <a:spcBef>
                <a:spcPts val="1200"/>
              </a:spcBef>
              <a:buNone/>
            </a:pPr>
            <a:endParaRPr lang="fr-FR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fr-FR" sz="2400" b="1" dirty="0" smtClean="0"/>
              <a:t>On </a:t>
            </a:r>
            <a:r>
              <a:rPr lang="fr-FR" sz="2400" b="1" dirty="0"/>
              <a:t>déclare un tableau </a:t>
            </a:r>
            <a:r>
              <a:rPr lang="fr-FR" sz="2400" b="1" dirty="0" smtClean="0"/>
              <a:t>de deux </a:t>
            </a:r>
            <a:r>
              <a:rPr lang="fr-FR" sz="2400" b="1" dirty="0"/>
              <a:t>façons :</a:t>
            </a:r>
          </a:p>
          <a:p>
            <a:pPr marL="0" indent="0">
              <a:spcBef>
                <a:spcPts val="1200"/>
              </a:spcBef>
              <a:buNone/>
            </a:pPr>
            <a:endParaRPr lang="fr-FR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 smtClean="0"/>
              <a:t>• </a:t>
            </a:r>
            <a:r>
              <a:rPr lang="fr-FR" sz="2400" dirty="0"/>
              <a:t>Utiliser la fonction </a:t>
            </a:r>
            <a:r>
              <a:rPr lang="fr-FR" sz="2400" b="1" dirty="0" err="1">
                <a:solidFill>
                  <a:srgbClr val="FF0000"/>
                </a:solidFill>
              </a:rPr>
              <a:t>array</a:t>
            </a:r>
            <a:r>
              <a:rPr lang="fr-FR" sz="2400" b="1" dirty="0">
                <a:solidFill>
                  <a:srgbClr val="FF0000"/>
                </a:solidFill>
              </a:rPr>
              <a:t>() </a:t>
            </a:r>
            <a:r>
              <a:rPr lang="fr-FR" sz="2400" dirty="0"/>
              <a:t>pour créer un </a:t>
            </a:r>
            <a:r>
              <a:rPr lang="fr-FR" sz="2400" dirty="0" smtClean="0"/>
              <a:t>tableau</a:t>
            </a:r>
            <a:endParaRPr lang="fr-FR" sz="24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/>
              <a:t>• Ou affecter directement les </a:t>
            </a:r>
            <a:r>
              <a:rPr lang="fr-FR" sz="2400" dirty="0" smtClean="0"/>
              <a:t>valeurs au tableau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7554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79512" y="1124744"/>
            <a:ext cx="6840760" cy="5539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/>
          <a:p>
            <a:r>
              <a:rPr lang="fr-FR" sz="2000" dirty="0" smtClean="0"/>
              <a:t>&lt;</a:t>
            </a:r>
            <a:r>
              <a:rPr lang="fr-FR" sz="2000" dirty="0" err="1" smtClean="0"/>
              <a:t>head</a:t>
            </a:r>
            <a:r>
              <a:rPr lang="fr-FR" sz="2000" dirty="0" smtClean="0"/>
              <a:t>&gt;  …  </a:t>
            </a:r>
            <a:endParaRPr lang="fr-FR" sz="2000" dirty="0"/>
          </a:p>
          <a:p>
            <a:r>
              <a:rPr lang="fr-FR" sz="2000" dirty="0" smtClean="0"/>
              <a:t>         &lt;</a:t>
            </a:r>
            <a:r>
              <a:rPr lang="fr-FR" sz="2000" dirty="0"/>
              <a:t>style&gt;… &lt;/</a:t>
            </a:r>
            <a:r>
              <a:rPr lang="fr-FR" sz="2000" dirty="0" smtClean="0"/>
              <a:t>style&gt;  </a:t>
            </a:r>
            <a:br>
              <a:rPr lang="fr-FR" sz="2000" dirty="0" smtClean="0"/>
            </a:br>
            <a:r>
              <a:rPr lang="fr-FR" sz="2000" dirty="0" smtClean="0"/>
              <a:t>&lt;/</a:t>
            </a:r>
            <a:r>
              <a:rPr lang="fr-FR" sz="2000" dirty="0" err="1" smtClean="0"/>
              <a:t>head</a:t>
            </a:r>
            <a:r>
              <a:rPr lang="fr-FR" sz="2000" dirty="0" smtClean="0"/>
              <a:t>&gt;</a:t>
            </a:r>
          </a:p>
          <a:p>
            <a:r>
              <a:rPr lang="fr-FR" sz="2000" dirty="0" smtClean="0"/>
              <a:t>&lt;</a:t>
            </a:r>
            <a:r>
              <a:rPr lang="fr-FR" sz="2000" dirty="0"/>
              <a:t>body</a:t>
            </a:r>
            <a:r>
              <a:rPr lang="fr-FR" sz="2000" dirty="0" smtClean="0"/>
              <a:t>&gt;  … </a:t>
            </a:r>
          </a:p>
          <a:p>
            <a:r>
              <a:rPr lang="fr-FR" sz="2000" dirty="0"/>
              <a:t>  &lt;h2&gt;Tableaux à indice &lt;/h2&gt;</a:t>
            </a:r>
          </a:p>
          <a:p>
            <a:r>
              <a:rPr lang="fr-FR" sz="2000" dirty="0"/>
              <a:t>  &lt;table</a:t>
            </a:r>
            <a:r>
              <a:rPr lang="fr-FR" sz="2000" dirty="0" smtClean="0"/>
              <a:t>&gt;</a:t>
            </a:r>
            <a:endParaRPr lang="fr-FR" sz="2000" dirty="0"/>
          </a:p>
          <a:p>
            <a:r>
              <a:rPr lang="fr-FR" sz="2000" dirty="0"/>
              <a:t>  </a:t>
            </a:r>
            <a:r>
              <a:rPr lang="fr-FR" sz="2000" b="1" dirty="0"/>
              <a:t>&lt;?</a:t>
            </a:r>
            <a:r>
              <a:rPr lang="fr-FR" sz="2000" b="1" dirty="0" err="1"/>
              <a:t>php</a:t>
            </a:r>
            <a:endParaRPr lang="fr-FR" sz="2000" b="1" dirty="0"/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$tableau</a:t>
            </a:r>
            <a:r>
              <a:rPr lang="fr-FR" sz="2000" b="1" dirty="0"/>
              <a:t> [</a:t>
            </a:r>
            <a:r>
              <a:rPr lang="fr-FR" sz="2000" b="1" dirty="0">
                <a:solidFill>
                  <a:srgbClr val="1F497D"/>
                </a:solidFill>
              </a:rPr>
              <a:t>0</a:t>
            </a:r>
            <a:r>
              <a:rPr lang="fr-FR" sz="2000" b="1" dirty="0"/>
              <a:t>] = "A";</a:t>
            </a:r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$tableau </a:t>
            </a:r>
            <a:r>
              <a:rPr lang="fr-FR" sz="2000" b="1" dirty="0"/>
              <a:t>[</a:t>
            </a:r>
            <a:r>
              <a:rPr lang="fr-FR" sz="2000" b="1" dirty="0">
                <a:solidFill>
                  <a:srgbClr val="1F497D"/>
                </a:solidFill>
              </a:rPr>
              <a:t>1</a:t>
            </a:r>
            <a:r>
              <a:rPr lang="fr-FR" sz="2000" b="1" dirty="0"/>
              <a:t>] = "B";</a:t>
            </a:r>
          </a:p>
          <a:p>
            <a:r>
              <a:rPr lang="fr-FR" sz="2000" b="1" dirty="0"/>
              <a:t>      </a:t>
            </a:r>
            <a:r>
              <a:rPr lang="fr-FR" sz="2000" b="1" dirty="0">
                <a:solidFill>
                  <a:srgbClr val="1F497D"/>
                </a:solidFill>
              </a:rPr>
              <a:t> $tableau </a:t>
            </a:r>
            <a:r>
              <a:rPr lang="fr-FR" sz="2000" b="1" dirty="0"/>
              <a:t>[</a:t>
            </a:r>
            <a:r>
              <a:rPr lang="fr-FR" sz="2000" b="1" dirty="0">
                <a:solidFill>
                  <a:srgbClr val="1F497D"/>
                </a:solidFill>
              </a:rPr>
              <a:t>3</a:t>
            </a:r>
            <a:r>
              <a:rPr lang="fr-FR" sz="2000" b="1" dirty="0"/>
              <a:t>] = "Fin";</a:t>
            </a:r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$tableau </a:t>
            </a:r>
            <a:r>
              <a:rPr lang="fr-FR" sz="2000" b="1" dirty="0"/>
              <a:t>[] = "Suite";</a:t>
            </a:r>
          </a:p>
          <a:p>
            <a:r>
              <a:rPr lang="fr-FR" sz="2000" b="1" dirty="0"/>
              <a:t>       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echo</a:t>
            </a:r>
            <a:r>
              <a:rPr lang="fr-FR" sz="2000" b="1" dirty="0"/>
              <a:t> "</a:t>
            </a:r>
            <a:r>
              <a:rPr lang="fr-FR" sz="2000" i="1" dirty="0"/>
              <a:t>&lt;tr&gt; &lt;td&gt;</a:t>
            </a:r>
            <a:r>
              <a:rPr lang="fr-FR" sz="2000" b="1" dirty="0"/>
              <a:t>"</a:t>
            </a:r>
            <a:r>
              <a:rPr lang="fr-FR" sz="2000" b="1" dirty="0">
                <a:solidFill>
                  <a:srgbClr val="1F497D"/>
                </a:solidFill>
              </a:rPr>
              <a:t>. $tableau[0] . </a:t>
            </a:r>
            <a:r>
              <a:rPr lang="fr-FR" sz="2000" b="1" dirty="0"/>
              <a:t>"</a:t>
            </a:r>
            <a:r>
              <a:rPr lang="fr-FR" sz="2000" i="1" dirty="0"/>
              <a:t>&lt;/td&gt; &lt;td&gt;</a:t>
            </a:r>
            <a:r>
              <a:rPr lang="fr-FR" sz="2000" b="1" dirty="0"/>
              <a:t>".  </a:t>
            </a:r>
            <a:r>
              <a:rPr lang="fr-FR" sz="2000" b="1" dirty="0">
                <a:solidFill>
                  <a:srgbClr val="1F497D"/>
                </a:solidFill>
              </a:rPr>
              <a:t>$tableau[1] </a:t>
            </a:r>
          </a:p>
          <a:p>
            <a:r>
              <a:rPr lang="fr-FR" sz="2000" b="1" dirty="0"/>
              <a:t>          </a:t>
            </a:r>
            <a:r>
              <a:rPr lang="fr-FR" sz="2000" b="1" dirty="0" smtClean="0"/>
              <a:t>  . </a:t>
            </a:r>
            <a:r>
              <a:rPr lang="fr-FR" sz="2000" b="1" dirty="0"/>
              <a:t>"</a:t>
            </a:r>
            <a:r>
              <a:rPr lang="fr-FR" sz="2000" i="1" dirty="0"/>
              <a:t>&lt;/td&gt; &lt;td&gt;</a:t>
            </a:r>
            <a:r>
              <a:rPr lang="fr-FR" sz="2000" b="1" dirty="0"/>
              <a:t>" </a:t>
            </a:r>
            <a:r>
              <a:rPr lang="fr-FR" sz="2000" b="1" dirty="0">
                <a:solidFill>
                  <a:srgbClr val="1F497D"/>
                </a:solidFill>
              </a:rPr>
              <a:t>. $tableau[2] . </a:t>
            </a:r>
            <a:r>
              <a:rPr lang="fr-FR" sz="2000" b="1" dirty="0"/>
              <a:t>"</a:t>
            </a:r>
            <a:r>
              <a:rPr lang="fr-FR" sz="2000" i="1" dirty="0"/>
              <a:t>&lt;/td&gt;&lt;td&gt;</a:t>
            </a:r>
            <a:r>
              <a:rPr lang="fr-FR" sz="2000" b="1" dirty="0"/>
              <a:t>" . </a:t>
            </a:r>
            <a:r>
              <a:rPr lang="fr-FR" sz="2000" b="1" dirty="0">
                <a:solidFill>
                  <a:srgbClr val="1F497D"/>
                </a:solidFill>
              </a:rPr>
              <a:t>$tableau[3] </a:t>
            </a:r>
            <a:endParaRPr lang="fr-FR" sz="2000" b="1" dirty="0" smtClean="0">
              <a:solidFill>
                <a:srgbClr val="1F497D"/>
              </a:solidFill>
            </a:endParaRPr>
          </a:p>
          <a:p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 smtClean="0">
                <a:solidFill>
                  <a:srgbClr val="1F497D"/>
                </a:solidFill>
              </a:rPr>
              <a:t>           </a:t>
            </a:r>
            <a:r>
              <a:rPr lang="fr-FR" sz="2000" b="1" dirty="0" smtClean="0"/>
              <a:t>. </a:t>
            </a:r>
            <a:r>
              <a:rPr lang="fr-FR" sz="2000" b="1" dirty="0"/>
              <a:t>" </a:t>
            </a:r>
            <a:r>
              <a:rPr lang="fr-FR" sz="2000" i="1" dirty="0"/>
              <a:t>&lt;/td&gt;&lt;td</a:t>
            </a:r>
            <a:r>
              <a:rPr lang="fr-FR" sz="2000" i="1" dirty="0" smtClean="0"/>
              <a:t>&gt;</a:t>
            </a:r>
            <a:r>
              <a:rPr lang="fr-FR" sz="2000" b="1" dirty="0" smtClean="0"/>
              <a:t>" . </a:t>
            </a:r>
            <a:r>
              <a:rPr lang="fr-FR" sz="2000" b="1" dirty="0">
                <a:solidFill>
                  <a:srgbClr val="1F497D"/>
                </a:solidFill>
              </a:rPr>
              <a:t>$tableau[4]  </a:t>
            </a:r>
            <a:r>
              <a:rPr lang="fr-FR" sz="2000" b="1" dirty="0"/>
              <a:t>. "</a:t>
            </a:r>
            <a:r>
              <a:rPr lang="fr-FR" sz="2000" i="1" dirty="0"/>
              <a:t>&lt;/td&gt;&lt;/tr</a:t>
            </a:r>
            <a:r>
              <a:rPr lang="fr-FR" sz="2000" i="1" dirty="0" smtClean="0"/>
              <a:t>&gt;</a:t>
            </a:r>
            <a:r>
              <a:rPr lang="fr-FR" sz="2000" b="1" dirty="0" smtClean="0"/>
              <a:t>" ; </a:t>
            </a:r>
            <a:endParaRPr lang="fr-FR" sz="2000" b="1" dirty="0"/>
          </a:p>
          <a:p>
            <a:r>
              <a:rPr lang="fr-FR" sz="2000" b="1" dirty="0"/>
              <a:t>  ?</a:t>
            </a:r>
            <a:r>
              <a:rPr lang="fr-FR" sz="2000" b="1" dirty="0" smtClean="0"/>
              <a:t>&gt;</a:t>
            </a:r>
            <a:endParaRPr lang="fr-FR" sz="2000" i="1" dirty="0"/>
          </a:p>
          <a:p>
            <a:r>
              <a:rPr lang="fr-FR" sz="2000" dirty="0"/>
              <a:t>  &lt;/table&gt;</a:t>
            </a:r>
          </a:p>
          <a:p>
            <a:r>
              <a:rPr lang="fr-FR" sz="2000" dirty="0" smtClean="0"/>
              <a:t> …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60648"/>
            <a:ext cx="5575300" cy="3835400"/>
          </a:xfrm>
          <a:prstGeom prst="rect">
            <a:avLst/>
          </a:prstGeom>
          <a:ln>
            <a:solidFill>
              <a:srgbClr val="4F81BD"/>
            </a:solidFill>
          </a:ln>
        </p:spPr>
      </p:pic>
      <p:cxnSp>
        <p:nvCxnSpPr>
          <p:cNvPr id="10" name="Connecteur droit avec flèche 9"/>
          <p:cNvCxnSpPr>
            <a:stCxn id="19" idx="2"/>
          </p:cNvCxnSpPr>
          <p:nvPr/>
        </p:nvCxnSpPr>
        <p:spPr>
          <a:xfrm flipH="1">
            <a:off x="6660232" y="1995810"/>
            <a:ext cx="756084" cy="857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5" idx="1"/>
          </p:cNvCxnSpPr>
          <p:nvPr/>
        </p:nvCxnSpPr>
        <p:spPr>
          <a:xfrm flipH="1" flipV="1">
            <a:off x="5796136" y="3789040"/>
            <a:ext cx="792088" cy="461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72000" y="3429000"/>
            <a:ext cx="360040" cy="576064"/>
          </a:xfrm>
          <a:prstGeom prst="ellipse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84168" y="764704"/>
            <a:ext cx="2664296" cy="1231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b="1" dirty="0" smtClean="0"/>
              <a:t>Message d’erreur </a:t>
            </a:r>
            <a:r>
              <a:rPr lang="fr-FR" sz="2000" dirty="0" smtClean="0"/>
              <a:t>car le contenu de la position 2 ( </a:t>
            </a:r>
            <a:r>
              <a:rPr lang="fr-FR" sz="2000" b="1" dirty="0" smtClean="0"/>
              <a:t>$tableau[2] </a:t>
            </a:r>
            <a:r>
              <a:rPr lang="fr-FR" sz="2000" dirty="0" smtClean="0"/>
              <a:t>) n’a </a:t>
            </a:r>
            <a:r>
              <a:rPr lang="fr-FR" sz="2000" b="1" dirty="0" smtClean="0"/>
              <a:t>pas été défini </a:t>
            </a:r>
            <a:r>
              <a:rPr lang="fr-FR" sz="2000" dirty="0" smtClean="0"/>
              <a:t>auparavant. </a:t>
            </a:r>
            <a:endParaRPr lang="fr-FR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88224" y="3789040"/>
            <a:ext cx="190770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dirty="0" smtClean="0"/>
              <a:t>Contenu de la position 4 ( </a:t>
            </a:r>
            <a:r>
              <a:rPr lang="fr-FR" sz="2000" b="1" dirty="0" smtClean="0"/>
              <a:t>$tableau[4] 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5804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 PHP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1484784"/>
            <a:ext cx="6678488" cy="4678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 smtClean="0"/>
              <a:t>… </a:t>
            </a:r>
          </a:p>
          <a:p>
            <a:r>
              <a:rPr lang="fr-FR" sz="2000" dirty="0" smtClean="0"/>
              <a:t>&lt;</a:t>
            </a:r>
            <a:r>
              <a:rPr lang="fr-FR" sz="2000" dirty="0"/>
              <a:t>h2&gt;Tableau associatif &lt;/h2&gt;</a:t>
            </a:r>
          </a:p>
          <a:p>
            <a:r>
              <a:rPr lang="fr-FR" sz="2000" dirty="0"/>
              <a:t>  &lt;table&gt;</a:t>
            </a:r>
          </a:p>
          <a:p>
            <a:r>
              <a:rPr lang="fr-FR" sz="2000" dirty="0"/>
              <a:t>     &lt;tr&gt; &lt;th&gt; Nom &lt;/th&gt; &lt;th&gt;Prénom &lt;/th&gt; &lt;/tr&gt;</a:t>
            </a:r>
          </a:p>
          <a:p>
            <a:r>
              <a:rPr lang="fr-FR" sz="2000" dirty="0"/>
              <a:t>     </a:t>
            </a:r>
          </a:p>
          <a:p>
            <a:r>
              <a:rPr lang="fr-FR" sz="2000" dirty="0"/>
              <a:t>   </a:t>
            </a:r>
            <a:r>
              <a:rPr lang="fr-FR" sz="2000" b="1" dirty="0"/>
              <a:t> &lt;?</a:t>
            </a:r>
            <a:r>
              <a:rPr lang="fr-FR" sz="2000" b="1" dirty="0" err="1"/>
              <a:t>php</a:t>
            </a:r>
            <a:endParaRPr lang="fr-FR" sz="2000" b="1" dirty="0"/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 err="1">
                <a:solidFill>
                  <a:srgbClr val="1F497D"/>
                </a:solidFill>
              </a:rPr>
              <a:t>Prenom</a:t>
            </a:r>
            <a:r>
              <a:rPr lang="fr-FR" sz="2000" b="1" dirty="0"/>
              <a:t>"] = "Jean";</a:t>
            </a:r>
          </a:p>
          <a:p>
            <a:r>
              <a:rPr lang="fr-FR" sz="2000" b="1" dirty="0"/>
              <a:t>      </a:t>
            </a:r>
            <a:r>
              <a:rPr lang="fr-FR" sz="2000" b="1" dirty="0">
                <a:solidFill>
                  <a:srgbClr val="1F497D"/>
                </a:solidFill>
              </a:rPr>
              <a:t> 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>
                <a:solidFill>
                  <a:srgbClr val="1F497D"/>
                </a:solidFill>
              </a:rPr>
              <a:t>Nom</a:t>
            </a:r>
            <a:r>
              <a:rPr lang="fr-FR" sz="2000" b="1" dirty="0"/>
              <a:t>"] = "Dupont" ;</a:t>
            </a:r>
          </a:p>
          <a:p>
            <a:r>
              <a:rPr lang="fr-FR" sz="2000" b="1" dirty="0"/>
              <a:t>       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echo</a:t>
            </a:r>
            <a:r>
              <a:rPr lang="fr-FR" sz="2000" b="1" dirty="0"/>
              <a:t> "&lt;tr&gt; &lt;td&gt;" . 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>
                <a:solidFill>
                  <a:srgbClr val="1F497D"/>
                </a:solidFill>
              </a:rPr>
              <a:t>Nom</a:t>
            </a:r>
            <a:r>
              <a:rPr lang="fr-FR" sz="2000" b="1" dirty="0"/>
              <a:t>"] . "&lt;/td&gt;" ;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echo</a:t>
            </a:r>
            <a:r>
              <a:rPr lang="fr-FR" sz="2000" b="1" dirty="0"/>
              <a:t> "&lt;td&gt;" .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 err="1">
                <a:solidFill>
                  <a:srgbClr val="1F497D"/>
                </a:solidFill>
              </a:rPr>
              <a:t>Prenom</a:t>
            </a:r>
            <a:r>
              <a:rPr lang="fr-FR" sz="2000" b="1" dirty="0"/>
              <a:t>"] . " &lt;/td&gt;&lt;/tr&gt;" ;</a:t>
            </a:r>
          </a:p>
          <a:p>
            <a:r>
              <a:rPr lang="fr-FR" sz="2000" b="1" dirty="0"/>
              <a:t>    ?&gt;</a:t>
            </a:r>
          </a:p>
          <a:p>
            <a:r>
              <a:rPr lang="fr-FR" sz="2000" b="1" dirty="0"/>
              <a:t>    </a:t>
            </a:r>
          </a:p>
          <a:p>
            <a:r>
              <a:rPr lang="fr-FR" sz="2000" dirty="0"/>
              <a:t>  &lt;/table</a:t>
            </a:r>
            <a:r>
              <a:rPr lang="fr-FR" sz="2000" dirty="0" smtClean="0"/>
              <a:t>&gt;</a:t>
            </a:r>
          </a:p>
          <a:p>
            <a:r>
              <a:rPr lang="fr-FR" sz="2000" dirty="0" smtClean="0"/>
              <a:t>&lt;/body&gt; 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99" y="1988840"/>
            <a:ext cx="3611797" cy="201622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8118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5940"/>
            <a:ext cx="8535892" cy="358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/>
              <a:t>Fonctions sur les tableaux </a:t>
            </a:r>
            <a:r>
              <a:rPr lang="fr-FR" sz="2800" b="1" dirty="0" smtClean="0"/>
              <a:t>: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• </a:t>
            </a:r>
            <a:r>
              <a:rPr lang="fr-FR" sz="2400" b="1" dirty="0">
                <a:solidFill>
                  <a:srgbClr val="FF0000"/>
                </a:solidFill>
              </a:rPr>
              <a:t>count() </a:t>
            </a:r>
            <a:r>
              <a:rPr lang="fr-FR" sz="2400" dirty="0"/>
              <a:t>: </a:t>
            </a:r>
            <a:endParaRPr lang="fr-FR" sz="2400" dirty="0" smtClean="0"/>
          </a:p>
          <a:p>
            <a:pPr lvl="1"/>
            <a:r>
              <a:rPr lang="fr-FR" sz="2000" dirty="0" smtClean="0"/>
              <a:t>retourne </a:t>
            </a:r>
            <a:r>
              <a:rPr lang="fr-FR" sz="2000" dirty="0"/>
              <a:t>le nombre d’éléments </a:t>
            </a:r>
            <a:r>
              <a:rPr lang="fr-FR" sz="2000" dirty="0" smtClean="0"/>
              <a:t>d’un tableau </a:t>
            </a:r>
            <a:r>
              <a:rPr lang="fr-FR" sz="2000" dirty="0"/>
              <a:t>s’il </a:t>
            </a:r>
            <a:r>
              <a:rPr lang="fr-FR" sz="2000" dirty="0" smtClean="0"/>
              <a:t>existe</a:t>
            </a:r>
            <a:endParaRPr lang="fr-FR" sz="2000" dirty="0"/>
          </a:p>
          <a:p>
            <a:pPr lvl="1"/>
            <a:r>
              <a:rPr lang="fr-FR" sz="2000" dirty="0" smtClean="0"/>
              <a:t>1 </a:t>
            </a:r>
            <a:r>
              <a:rPr lang="fr-FR" sz="2000" dirty="0"/>
              <a:t>si la variable n’est pas </a:t>
            </a:r>
            <a:r>
              <a:rPr lang="fr-FR" sz="2000" dirty="0" smtClean="0"/>
              <a:t>un </a:t>
            </a:r>
            <a:r>
              <a:rPr lang="fr-FR" sz="2000" dirty="0" smtClean="0"/>
              <a:t>tableau</a:t>
            </a:r>
            <a:br>
              <a:rPr lang="fr-FR" sz="2000" dirty="0" smtClean="0"/>
            </a:br>
            <a:r>
              <a:rPr lang="fr-FR" sz="2000" dirty="0" smtClean="0"/>
              <a:t>(ou si l’objet n’implémente pas l’interface </a:t>
            </a:r>
            <a:r>
              <a:rPr lang="fr-FR" sz="2000" i="1" dirty="0" err="1" smtClean="0"/>
              <a:t>Countable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smtClean="0"/>
              <a:t>0 </a:t>
            </a:r>
            <a:r>
              <a:rPr lang="fr-FR" sz="2000" dirty="0"/>
              <a:t>si la variable </a:t>
            </a:r>
            <a:r>
              <a:rPr lang="fr-FR" sz="2000" dirty="0" smtClean="0"/>
              <a:t>est NULL (ou </a:t>
            </a:r>
            <a:r>
              <a:rPr lang="fr-FR" sz="2000" dirty="0" smtClean="0"/>
              <a:t>qu’elle </a:t>
            </a:r>
            <a:r>
              <a:rPr lang="fr-FR" sz="2000" dirty="0" smtClean="0"/>
              <a:t>n’existe pas)</a:t>
            </a:r>
            <a:endParaRPr lang="fr-FR" sz="2400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fr-FR" sz="2400" dirty="0"/>
              <a:t>• </a:t>
            </a:r>
            <a:r>
              <a:rPr lang="fr-FR" sz="2400" b="1" dirty="0" err="1">
                <a:solidFill>
                  <a:srgbClr val="FF0000"/>
                </a:solidFill>
              </a:rPr>
              <a:t>sizeof</a:t>
            </a:r>
            <a:r>
              <a:rPr lang="fr-FR" sz="2400" b="1" dirty="0">
                <a:solidFill>
                  <a:srgbClr val="FF0000"/>
                </a:solidFill>
              </a:rPr>
              <a:t>() </a:t>
            </a:r>
            <a:r>
              <a:rPr lang="fr-FR" sz="2400" dirty="0"/>
              <a:t>: </a:t>
            </a:r>
            <a:r>
              <a:rPr lang="fr-FR" sz="2400" i="1" dirty="0"/>
              <a:t>alias de count(</a:t>
            </a:r>
            <a:r>
              <a:rPr lang="fr-FR" sz="2400" i="1" dirty="0" smtClean="0"/>
              <a:t>)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7655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r-FR" sz="2400" b="1" dirty="0"/>
              <a:t>Exemple</a:t>
            </a:r>
            <a:r>
              <a:rPr lang="fr-FR" sz="2400" b="1" dirty="0" smtClean="0"/>
              <a:t>:</a:t>
            </a:r>
          </a:p>
          <a:p>
            <a:pPr marL="0" indent="0">
              <a:spcBef>
                <a:spcPts val="1800"/>
              </a:spcBef>
              <a:buNone/>
            </a:pPr>
            <a:endParaRPr lang="fr-FR" sz="24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smtClean="0"/>
              <a:t>• </a:t>
            </a:r>
            <a:r>
              <a:rPr lang="fr-FR" sz="2400" dirty="0"/>
              <a:t>$suite = </a:t>
            </a:r>
            <a:r>
              <a:rPr lang="fr-FR" sz="2400" dirty="0" err="1"/>
              <a:t>array</a:t>
            </a:r>
            <a:r>
              <a:rPr lang="fr-FR" sz="2400" dirty="0"/>
              <a:t>(1, 2, 3, 4)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$tab[0] = 1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$tab[1] = "toto" ; # on peut mélanger </a:t>
            </a:r>
            <a:r>
              <a:rPr lang="fr-FR" sz="2400" dirty="0" smtClean="0"/>
              <a:t>les contenus</a:t>
            </a:r>
            <a:endParaRPr lang="fr-FR" sz="24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$tab</a:t>
            </a:r>
            <a:r>
              <a:rPr lang="fr-FR" sz="2400" dirty="0" smtClean="0"/>
              <a:t>["chaine</a:t>
            </a:r>
            <a:r>
              <a:rPr lang="fr-FR" sz="2400" dirty="0"/>
              <a:t>"] = " valeur" ; # on peut </a:t>
            </a:r>
            <a:r>
              <a:rPr lang="fr-FR" sz="2400" dirty="0" smtClean="0"/>
              <a:t>mélanger les </a:t>
            </a:r>
            <a:r>
              <a:rPr lang="fr-FR" sz="2400" dirty="0"/>
              <a:t>clés.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$personne = </a:t>
            </a:r>
            <a:r>
              <a:rPr lang="fr-FR" sz="2400" dirty="0" err="1"/>
              <a:t>array</a:t>
            </a:r>
            <a:r>
              <a:rPr lang="fr-FR" sz="2400" dirty="0"/>
              <a:t>("type" =&gt; "M.", "nom" </a:t>
            </a:r>
            <a:r>
              <a:rPr lang="fr-FR" sz="2400" dirty="0" smtClean="0"/>
              <a:t>=&gt; </a:t>
            </a:r>
            <a:r>
              <a:rPr lang="fr-FR" sz="2400" dirty="0"/>
              <a:t>"Smith") ;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2388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/>
              <a:t>Parcourir un tableau :</a:t>
            </a:r>
          </a:p>
          <a:p>
            <a:pPr marL="0" indent="0"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&lt;?</a:t>
            </a:r>
            <a:r>
              <a:rPr lang="fr-FR" sz="2400" b="1" i="1" dirty="0" err="1">
                <a:solidFill>
                  <a:srgbClr val="0070C0"/>
                </a:solidFill>
              </a:rPr>
              <a:t>php</a:t>
            </a:r>
            <a:endParaRPr lang="fr-FR" sz="24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rgbClr val="00B050"/>
                </a:solidFill>
              </a:rPr>
              <a:t>// On crée notre </a:t>
            </a:r>
            <a:r>
              <a:rPr lang="fr-FR" sz="2400" i="1" dirty="0" err="1">
                <a:solidFill>
                  <a:srgbClr val="00B050"/>
                </a:solidFill>
              </a:rPr>
              <a:t>array</a:t>
            </a:r>
            <a:r>
              <a:rPr lang="fr-FR" sz="2400" i="1" dirty="0">
                <a:solidFill>
                  <a:srgbClr val="00B050"/>
                </a:solidFill>
              </a:rPr>
              <a:t> $</a:t>
            </a:r>
            <a:r>
              <a:rPr lang="fr-FR" sz="2400" i="1" dirty="0" err="1">
                <a:solidFill>
                  <a:srgbClr val="00B050"/>
                </a:solidFill>
              </a:rPr>
              <a:t>prenoms</a:t>
            </a:r>
            <a:endParaRPr lang="fr-FR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$</a:t>
            </a:r>
            <a:r>
              <a:rPr lang="fr-FR" sz="2400" i="1" dirty="0" err="1">
                <a:solidFill>
                  <a:srgbClr val="FF0000"/>
                </a:solidFill>
              </a:rPr>
              <a:t>prenoms</a:t>
            </a:r>
            <a:r>
              <a:rPr lang="fr-FR" sz="2400" i="1" dirty="0">
                <a:solidFill>
                  <a:srgbClr val="FF0000"/>
                </a:solidFill>
              </a:rPr>
              <a:t> = </a:t>
            </a:r>
            <a:r>
              <a:rPr lang="fr-FR" sz="2400" i="1" dirty="0" err="1">
                <a:solidFill>
                  <a:srgbClr val="FF0000"/>
                </a:solidFill>
              </a:rPr>
              <a:t>array</a:t>
            </a:r>
            <a:r>
              <a:rPr lang="fr-FR" sz="2400" i="1" dirty="0">
                <a:solidFill>
                  <a:srgbClr val="FF0000"/>
                </a:solidFill>
              </a:rPr>
              <a:t> ('François', 'Michel', 'Nicole', 'Véronique</a:t>
            </a:r>
            <a:r>
              <a:rPr lang="fr-FR" sz="2400" i="1" dirty="0" smtClean="0">
                <a:solidFill>
                  <a:srgbClr val="FF0000"/>
                </a:solidFill>
              </a:rPr>
              <a:t>', 'Benoît</a:t>
            </a:r>
            <a:r>
              <a:rPr lang="fr-FR" sz="2400" i="1" dirty="0">
                <a:solidFill>
                  <a:srgbClr val="FF0000"/>
                </a:solidFill>
              </a:rPr>
              <a:t>');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00B050"/>
                </a:solidFill>
              </a:rPr>
              <a:t>// Puis on fait une boucle pour tout afficher :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for ($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 = 0; 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 &lt; 5; 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++)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2400" i="1" dirty="0" smtClean="0">
                <a:solidFill>
                  <a:srgbClr val="FF0000"/>
                </a:solidFill>
              </a:rPr>
              <a:t>	</a:t>
            </a:r>
            <a:r>
              <a:rPr lang="fr-FR" sz="2400" i="1" dirty="0" err="1" smtClean="0">
                <a:solidFill>
                  <a:srgbClr val="FF0000"/>
                </a:solidFill>
              </a:rPr>
              <a:t>echo</a:t>
            </a:r>
            <a:r>
              <a:rPr lang="fr-FR" sz="2400" i="1" dirty="0" smtClean="0">
                <a:solidFill>
                  <a:srgbClr val="FF0000"/>
                </a:solidFill>
              </a:rPr>
              <a:t> </a:t>
            </a:r>
            <a:r>
              <a:rPr lang="fr-FR" sz="2400" i="1" dirty="0">
                <a:solidFill>
                  <a:srgbClr val="FF0000"/>
                </a:solidFill>
              </a:rPr>
              <a:t>$</a:t>
            </a:r>
            <a:r>
              <a:rPr lang="fr-FR" sz="2400" i="1" dirty="0" err="1">
                <a:solidFill>
                  <a:srgbClr val="FF0000"/>
                </a:solidFill>
              </a:rPr>
              <a:t>prenoms</a:t>
            </a:r>
            <a:r>
              <a:rPr lang="fr-FR" sz="2400" i="1" dirty="0">
                <a:solidFill>
                  <a:srgbClr val="FF0000"/>
                </a:solidFill>
              </a:rPr>
              <a:t>[$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] . '&lt;</a:t>
            </a:r>
            <a:r>
              <a:rPr lang="fr-FR" sz="2400" i="1" dirty="0" err="1">
                <a:solidFill>
                  <a:srgbClr val="FF0000"/>
                </a:solidFill>
              </a:rPr>
              <a:t>br</a:t>
            </a:r>
            <a:r>
              <a:rPr lang="fr-FR" sz="2400" i="1" dirty="0">
                <a:solidFill>
                  <a:srgbClr val="FF0000"/>
                </a:solidFill>
              </a:rPr>
              <a:t> /&gt;';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1066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Rappel des versions des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dirty="0" smtClean="0"/>
              <a:t>Vérifiez bien les versions de tutoriaux que vous trouverez sur internet !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HTML 	</a:t>
            </a:r>
            <a:r>
              <a:rPr lang="fr-FR" sz="2600" i="1" dirty="0" smtClean="0"/>
              <a:t>pas vraiment de version minimale hormis 1.1…</a:t>
            </a:r>
            <a:br>
              <a:rPr lang="fr-FR" sz="2600" i="1" dirty="0" smtClean="0"/>
            </a:br>
            <a:r>
              <a:rPr lang="fr-FR" sz="2600" i="1" dirty="0" smtClean="0"/>
              <a:t>		les navigateurs interprètent ce qu’ils peuvent</a:t>
            </a:r>
            <a:endParaRPr lang="fr-FR" sz="3000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HTML 5	version actuelle </a:t>
            </a:r>
            <a:r>
              <a:rPr lang="fr-FR" sz="2800" i="1" dirty="0" smtClean="0"/>
              <a:t>(4 passe aussi)</a:t>
            </a:r>
            <a:endParaRPr lang="fr-FR" sz="3300" i="1" dirty="0" smtClean="0"/>
          </a:p>
          <a:p>
            <a:pPr marL="0" indent="0">
              <a:buNone/>
            </a:pPr>
            <a:endParaRPr lang="fr-FR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strike="sngStrike" dirty="0" smtClean="0"/>
              <a:t>PHP 4</a:t>
            </a:r>
            <a:r>
              <a:rPr lang="fr-FR" sz="3000" dirty="0"/>
              <a:t>	</a:t>
            </a:r>
            <a:r>
              <a:rPr lang="fr-FR" sz="2600" i="1" dirty="0" smtClean="0"/>
              <a:t>obsolète et non-supporté (+ failles de sécurité)</a:t>
            </a:r>
            <a:endParaRPr lang="fr-FR" sz="2600" i="1" strike="sngStrik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PHP 5.6	</a:t>
            </a:r>
            <a:r>
              <a:rPr lang="fr-FR" sz="2600" i="1" dirty="0" smtClean="0"/>
              <a:t>supporté</a:t>
            </a:r>
            <a:endParaRPr lang="fr-FR" sz="3000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PHP 7.4	version actuelle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MySQL 8	version actuelle </a:t>
            </a:r>
            <a:r>
              <a:rPr lang="fr-FR" sz="2600" i="1" dirty="0" smtClean="0"/>
              <a:t>(mais </a:t>
            </a:r>
            <a:r>
              <a:rPr lang="fr-FR" sz="2600" i="1" dirty="0"/>
              <a:t>peu de soucis avec le langage, </a:t>
            </a:r>
            <a:r>
              <a:rPr lang="fr-FR" sz="2600" i="1" dirty="0" smtClean="0"/>
              <a:t>		car standard SQL, excepté si tutorial &lt;= MySQL 3.0)</a:t>
            </a:r>
            <a:endParaRPr lang="fr-FR" sz="26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251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/>
              <a:t>Parcourir un tableau :</a:t>
            </a:r>
          </a:p>
          <a:p>
            <a:pPr marL="0" indent="0"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&lt;?</a:t>
            </a:r>
            <a:r>
              <a:rPr lang="fr-FR" sz="2400" b="1" i="1" dirty="0" err="1">
                <a:solidFill>
                  <a:srgbClr val="0070C0"/>
                </a:solidFill>
              </a:rPr>
              <a:t>php</a:t>
            </a:r>
            <a:endParaRPr lang="fr-FR" sz="24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i="1" dirty="0" smtClean="0">
                <a:solidFill>
                  <a:srgbClr val="FF0000"/>
                </a:solidFill>
              </a:rPr>
              <a:t>$</a:t>
            </a:r>
            <a:r>
              <a:rPr lang="fr-FR" sz="2400" i="1" dirty="0" err="1">
                <a:solidFill>
                  <a:srgbClr val="FF0000"/>
                </a:solidFill>
              </a:rPr>
              <a:t>prenoms</a:t>
            </a:r>
            <a:r>
              <a:rPr lang="fr-FR" sz="2400" i="1" dirty="0">
                <a:solidFill>
                  <a:srgbClr val="FF0000"/>
                </a:solidFill>
              </a:rPr>
              <a:t> = </a:t>
            </a:r>
            <a:r>
              <a:rPr lang="fr-FR" sz="2400" i="1" dirty="0" err="1">
                <a:solidFill>
                  <a:srgbClr val="FF0000"/>
                </a:solidFill>
              </a:rPr>
              <a:t>array</a:t>
            </a:r>
            <a:r>
              <a:rPr lang="fr-FR" sz="2400" i="1" dirty="0">
                <a:solidFill>
                  <a:srgbClr val="FF0000"/>
                </a:solidFill>
              </a:rPr>
              <a:t> ('François', 'Michel', 'Nicole', 'Véronique</a:t>
            </a:r>
            <a:r>
              <a:rPr lang="fr-FR" sz="2400" i="1" dirty="0" smtClean="0">
                <a:solidFill>
                  <a:srgbClr val="FF0000"/>
                </a:solidFill>
              </a:rPr>
              <a:t>', 'Benoît');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err="1">
                <a:solidFill>
                  <a:srgbClr val="FF0000"/>
                </a:solidFill>
              </a:rPr>
              <a:t>foreach</a:t>
            </a:r>
            <a:r>
              <a:rPr lang="fr-FR" sz="2400" dirty="0">
                <a:solidFill>
                  <a:srgbClr val="FF0000"/>
                </a:solidFill>
              </a:rPr>
              <a:t>($</a:t>
            </a:r>
            <a:r>
              <a:rPr lang="fr-FR" sz="2400" dirty="0" err="1" smtClean="0">
                <a:solidFill>
                  <a:srgbClr val="FF0000"/>
                </a:solidFill>
              </a:rPr>
              <a:t>prenoms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as </a:t>
            </a:r>
            <a:r>
              <a:rPr lang="fr-FR" sz="2400" dirty="0" smtClean="0">
                <a:solidFill>
                  <a:srgbClr val="FF0000"/>
                </a:solidFill>
              </a:rPr>
              <a:t>$id </a:t>
            </a:r>
            <a:r>
              <a:rPr lang="fr-FR" sz="2400" dirty="0">
                <a:solidFill>
                  <a:srgbClr val="FF0000"/>
                </a:solidFill>
              </a:rPr>
              <a:t>=&gt; $valeur)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i="1" dirty="0" smtClean="0">
                <a:solidFill>
                  <a:srgbClr val="FF0000"/>
                </a:solidFill>
              </a:rPr>
              <a:t>	</a:t>
            </a:r>
            <a:r>
              <a:rPr lang="fr-FR" sz="2400" dirty="0" err="1" smtClean="0">
                <a:solidFill>
                  <a:srgbClr val="FF0000"/>
                </a:solidFill>
              </a:rPr>
              <a:t>echo</a:t>
            </a:r>
            <a:r>
              <a:rPr lang="fr-FR" sz="2400" dirty="0" smtClean="0">
                <a:solidFill>
                  <a:srgbClr val="FF0000"/>
                </a:solidFill>
              </a:rPr>
              <a:t> "Case ($id) = </a:t>
            </a:r>
            <a:r>
              <a:rPr lang="fr-FR" sz="2400" smtClean="0">
                <a:solidFill>
                  <a:srgbClr val="FF0000"/>
                </a:solidFill>
              </a:rPr>
              <a:t>$valeur";</a:t>
            </a:r>
            <a:endParaRPr lang="fr-FR" sz="2400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b="1" i="1" dirty="0" smtClean="0">
                <a:solidFill>
                  <a:srgbClr val="0070C0"/>
                </a:solidFill>
              </a:rPr>
              <a:t>?&gt;</a:t>
            </a:r>
            <a:endParaRPr lang="fr-FR" sz="2400" b="1" i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891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r-FR" sz="2400" b="1" dirty="0"/>
              <a:t>Parcourir un tableau associatif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b="1" dirty="0">
                <a:solidFill>
                  <a:schemeClr val="accent1"/>
                </a:solidFill>
              </a:rPr>
              <a:t>&lt;?</a:t>
            </a:r>
            <a:r>
              <a:rPr lang="fr-FR" sz="2400" b="1" dirty="0" err="1">
                <a:solidFill>
                  <a:schemeClr val="accent1"/>
                </a:solidFill>
              </a:rPr>
              <a:t>php</a:t>
            </a:r>
            <a:endParaRPr lang="fr-FR" sz="24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$personne = </a:t>
            </a:r>
            <a:r>
              <a:rPr lang="fr-FR" sz="2400" dirty="0" err="1">
                <a:solidFill>
                  <a:srgbClr val="FF0000"/>
                </a:solidFill>
              </a:rPr>
              <a:t>array</a:t>
            </a:r>
            <a:r>
              <a:rPr lang="fr-FR" sz="2400" dirty="0">
                <a:solidFill>
                  <a:srgbClr val="FF0000"/>
                </a:solidFill>
              </a:rPr>
              <a:t>("type" =&gt; "M.", "nom" </a:t>
            </a:r>
            <a:r>
              <a:rPr lang="fr-FR" sz="2400" dirty="0" smtClean="0">
                <a:solidFill>
                  <a:srgbClr val="FF0000"/>
                </a:solidFill>
              </a:rPr>
              <a:t>=&gt; "</a:t>
            </a:r>
            <a:r>
              <a:rPr lang="fr-FR" sz="2400" dirty="0">
                <a:solidFill>
                  <a:srgbClr val="FF0000"/>
                </a:solidFill>
              </a:rPr>
              <a:t>Smith")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err="1">
                <a:solidFill>
                  <a:srgbClr val="FF0000"/>
                </a:solidFill>
              </a:rPr>
              <a:t>foreach</a:t>
            </a:r>
            <a:r>
              <a:rPr lang="fr-FR" sz="2400" dirty="0">
                <a:solidFill>
                  <a:srgbClr val="FF0000"/>
                </a:solidFill>
              </a:rPr>
              <a:t>($personne as $</a:t>
            </a:r>
            <a:r>
              <a:rPr lang="fr-FR" sz="2400" dirty="0" err="1">
                <a:solidFill>
                  <a:srgbClr val="FF0000"/>
                </a:solidFill>
              </a:rPr>
              <a:t>cle</a:t>
            </a:r>
            <a:r>
              <a:rPr lang="fr-FR" sz="2400" dirty="0">
                <a:solidFill>
                  <a:srgbClr val="FF0000"/>
                </a:solidFill>
              </a:rPr>
              <a:t> =&gt; $valeur) </a:t>
            </a:r>
            <a:endParaRPr lang="fr-FR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{</a:t>
            </a:r>
            <a:endParaRPr lang="fr-FR" sz="2400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sz="2400" i="1" dirty="0">
                <a:solidFill>
                  <a:srgbClr val="FF0000"/>
                </a:solidFill>
              </a:rPr>
              <a:t>	</a:t>
            </a:r>
            <a:r>
              <a:rPr lang="fr-FR" sz="2400" dirty="0" err="1" smtClean="0">
                <a:solidFill>
                  <a:srgbClr val="FF0000"/>
                </a:solidFill>
              </a:rPr>
              <a:t>echo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"</a:t>
            </a:r>
            <a:r>
              <a:rPr lang="fr-FR" sz="2400" dirty="0" err="1">
                <a:solidFill>
                  <a:srgbClr val="FF0000"/>
                </a:solidFill>
              </a:rPr>
              <a:t>cle</a:t>
            </a:r>
            <a:r>
              <a:rPr lang="fr-FR" sz="2400" dirty="0">
                <a:solidFill>
                  <a:srgbClr val="FF0000"/>
                </a:solidFill>
              </a:rPr>
              <a:t>=" .$</a:t>
            </a:r>
            <a:r>
              <a:rPr lang="fr-FR" sz="2400" dirty="0" err="1">
                <a:solidFill>
                  <a:srgbClr val="FF0000"/>
                </a:solidFill>
              </a:rPr>
              <a:t>cle</a:t>
            </a:r>
            <a:r>
              <a:rPr lang="fr-FR" sz="2400" dirty="0">
                <a:solidFill>
                  <a:srgbClr val="FF0000"/>
                </a:solidFill>
              </a:rPr>
              <a:t> .“ valeur= " . $valeur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b="1" i="1" dirty="0" smtClean="0">
                <a:solidFill>
                  <a:srgbClr val="0070C0"/>
                </a:solidFill>
              </a:rPr>
              <a:t>?&gt;</a:t>
            </a:r>
            <a:endParaRPr lang="fr-FR" sz="2400" b="1" i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832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3928</TotalTime>
  <Words>6896</Words>
  <Application>Microsoft Macintosh PowerPoint</Application>
  <PresentationFormat>Présentation à l'écran (4:3)</PresentationFormat>
  <Paragraphs>1452</Paragraphs>
  <Slides>91</Slides>
  <Notes>43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91</vt:i4>
      </vt:variant>
    </vt:vector>
  </HeadingPairs>
  <TitlesOfParts>
    <vt:vector size="92" baseType="lpstr">
      <vt:lpstr>Thème Office</vt:lpstr>
      <vt:lpstr>Développement Web – PHP Cours 1 </vt:lpstr>
      <vt:lpstr>Organisation</vt:lpstr>
      <vt:lpstr>Programme du cours</vt:lpstr>
      <vt:lpstr>Evaluation des Etudiants</vt:lpstr>
      <vt:lpstr>Architecture générale d’un site web</vt:lpstr>
      <vt:lpstr>Architecture générale d’un site web</vt:lpstr>
      <vt:lpstr>Architecture générale d’un site web</vt:lpstr>
      <vt:lpstr>Architecture générale d’un site web</vt:lpstr>
      <vt:lpstr>Rappel des versions des technologies</vt:lpstr>
      <vt:lpstr>Rappel des versions des technologies</vt:lpstr>
      <vt:lpstr>Rappel HTML</vt:lpstr>
      <vt:lpstr>HTML</vt:lpstr>
      <vt:lpstr>Présentation PowerPoint</vt:lpstr>
      <vt:lpstr>HTML</vt:lpstr>
      <vt:lpstr>Présentation PowerPoint</vt:lpstr>
      <vt:lpstr>HTML</vt:lpstr>
      <vt:lpstr>HTML</vt:lpstr>
      <vt:lpstr>HTML</vt:lpstr>
      <vt:lpstr>HTML</vt:lpstr>
      <vt:lpstr>HTML</vt:lpstr>
      <vt:lpstr>HTML</vt:lpstr>
      <vt:lpstr>HTML : listes</vt:lpstr>
      <vt:lpstr>HTML : tableaux</vt:lpstr>
      <vt:lpstr>HTML : tableaux</vt:lpstr>
      <vt:lpstr>HTML : images</vt:lpstr>
      <vt:lpstr>HTML : images</vt:lpstr>
      <vt:lpstr>HTML : liens</vt:lpstr>
      <vt:lpstr>HTML : liens</vt:lpstr>
      <vt:lpstr>Statique vs Dynamique</vt:lpstr>
      <vt:lpstr>Statique vs Dynamique</vt:lpstr>
      <vt:lpstr>Statique vs Dynamique</vt:lpstr>
      <vt:lpstr>Statique vs Dynamique</vt:lpstr>
      <vt:lpstr>Apache, URI/URL, DNS, PHP</vt:lpstr>
      <vt:lpstr>Apache &amp; PHP</vt:lpstr>
      <vt:lpstr>Apache</vt:lpstr>
      <vt:lpstr>Apache</vt:lpstr>
      <vt:lpstr>Apache</vt:lpstr>
      <vt:lpstr>Apache</vt:lpstr>
      <vt:lpstr>Apache</vt:lpstr>
      <vt:lpstr>Apache</vt:lpstr>
      <vt:lpstr>Apache &amp; URI/URL</vt:lpstr>
      <vt:lpstr>Apache &amp; URI/URL</vt:lpstr>
      <vt:lpstr>Apache &amp; URI/URL</vt:lpstr>
      <vt:lpstr>Apache &amp; DNS</vt:lpstr>
      <vt:lpstr>Apache &amp; DNS</vt:lpstr>
      <vt:lpstr>Apache &amp; DNS</vt:lpstr>
      <vt:lpstr>Apache &amp; DNS</vt:lpstr>
      <vt:lpstr>Apache &amp; DNS</vt:lpstr>
      <vt:lpstr>Apache &amp; PHP</vt:lpstr>
      <vt:lpstr>Apache &amp; CGI</vt:lpstr>
      <vt:lpstr>Présentation PowerPoint</vt:lpstr>
      <vt:lpstr>PHP</vt:lpstr>
      <vt:lpstr>PHP</vt:lpstr>
      <vt:lpstr>Commandes PHP de base</vt:lpstr>
      <vt:lpstr>Installation et configuration de PHP</vt:lpstr>
      <vt:lpstr>Introduction au PHP</vt:lpstr>
      <vt:lpstr>Commentaires PHP</vt:lpstr>
      <vt:lpstr>Variables PHP</vt:lpstr>
      <vt:lpstr>Variables PHP</vt:lpstr>
      <vt:lpstr>Variables PHP</vt:lpstr>
      <vt:lpstr>Types de données PHP</vt:lpstr>
      <vt:lpstr>Types de données PHP</vt:lpstr>
      <vt:lpstr>Types de données PHP</vt:lpstr>
      <vt:lpstr>Opérateurs PHP </vt:lpstr>
      <vt:lpstr>Fonctions PHP</vt:lpstr>
      <vt:lpstr>Fonctions PHP</vt:lpstr>
      <vt:lpstr>PHP : Contrôle de Flot</vt:lpstr>
      <vt:lpstr>PHP : if … else …</vt:lpstr>
      <vt:lpstr>PHP : if … else …</vt:lpstr>
      <vt:lpstr>PHP : if … else …</vt:lpstr>
      <vt:lpstr>PHP : if … elseif … else …</vt:lpstr>
      <vt:lpstr>Présentation PowerPoint</vt:lpstr>
      <vt:lpstr>PHP : for …</vt:lpstr>
      <vt:lpstr>PHP : for …</vt:lpstr>
      <vt:lpstr>PHP : while …</vt:lpstr>
      <vt:lpstr>PHP : while …</vt:lpstr>
      <vt:lpstr>PHP : foreach …</vt:lpstr>
      <vt:lpstr>PHP : foreach …</vt:lpstr>
      <vt:lpstr>PHP : foreach …</vt:lpstr>
      <vt:lpstr>PHP : boucles</vt:lpstr>
      <vt:lpstr>PHP : Fonctions</vt:lpstr>
      <vt:lpstr>PHP</vt:lpstr>
      <vt:lpstr>Tableaux PHP</vt:lpstr>
      <vt:lpstr>Tableaux PHP</vt:lpstr>
      <vt:lpstr>PHP</vt:lpstr>
      <vt:lpstr>Tableaux PHP</vt:lpstr>
      <vt:lpstr>Tableaux PHP</vt:lpstr>
      <vt:lpstr>Tableaux PHP</vt:lpstr>
      <vt:lpstr>Tableaux PHP</vt:lpstr>
      <vt:lpstr>Tableaux PHP</vt:lpstr>
      <vt:lpstr>Tableaux PHP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Developpement web PHP</dc:title>
  <dc:creator>Fabrice et Ali</dc:creator>
  <cp:lastModifiedBy>Fabrice Boissier</cp:lastModifiedBy>
  <cp:revision>237</cp:revision>
  <dcterms:created xsi:type="dcterms:W3CDTF">2019-01-14T15:10:32Z</dcterms:created>
  <dcterms:modified xsi:type="dcterms:W3CDTF">2020-01-27T08:56:27Z</dcterms:modified>
</cp:coreProperties>
</file>