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2"/>
  </p:notesMasterIdLst>
  <p:sldIdLst>
    <p:sldId id="352" r:id="rId2"/>
    <p:sldId id="293" r:id="rId3"/>
    <p:sldId id="294" r:id="rId4"/>
    <p:sldId id="295" r:id="rId5"/>
    <p:sldId id="298" r:id="rId6"/>
    <p:sldId id="300" r:id="rId7"/>
    <p:sldId id="301" r:id="rId8"/>
    <p:sldId id="296" r:id="rId9"/>
    <p:sldId id="302" r:id="rId10"/>
    <p:sldId id="309" r:id="rId11"/>
    <p:sldId id="310" r:id="rId12"/>
    <p:sldId id="313" r:id="rId13"/>
    <p:sldId id="311" r:id="rId14"/>
    <p:sldId id="312" r:id="rId15"/>
    <p:sldId id="307" r:id="rId16"/>
    <p:sldId id="308" r:id="rId17"/>
    <p:sldId id="292" r:id="rId18"/>
    <p:sldId id="280" r:id="rId19"/>
    <p:sldId id="281" r:id="rId20"/>
    <p:sldId id="282" r:id="rId21"/>
    <p:sldId id="283" r:id="rId22"/>
    <p:sldId id="284" r:id="rId23"/>
    <p:sldId id="285" r:id="rId24"/>
    <p:sldId id="286" r:id="rId25"/>
    <p:sldId id="287" r:id="rId26"/>
    <p:sldId id="288" r:id="rId27"/>
    <p:sldId id="289" r:id="rId28"/>
    <p:sldId id="290" r:id="rId29"/>
    <p:sldId id="321" r:id="rId30"/>
    <p:sldId id="322" r:id="rId31"/>
    <p:sldId id="314" r:id="rId32"/>
    <p:sldId id="315" r:id="rId33"/>
    <p:sldId id="317" r:id="rId34"/>
    <p:sldId id="316" r:id="rId35"/>
    <p:sldId id="318" r:id="rId36"/>
    <p:sldId id="319" r:id="rId37"/>
    <p:sldId id="320" r:id="rId38"/>
    <p:sldId id="331" r:id="rId39"/>
    <p:sldId id="332" r:id="rId40"/>
    <p:sldId id="353" r:id="rId41"/>
    <p:sldId id="354" r:id="rId42"/>
    <p:sldId id="323" r:id="rId43"/>
    <p:sldId id="333" r:id="rId44"/>
    <p:sldId id="324" r:id="rId45"/>
    <p:sldId id="325" r:id="rId46"/>
    <p:sldId id="326" r:id="rId47"/>
    <p:sldId id="327" r:id="rId48"/>
    <p:sldId id="328" r:id="rId49"/>
    <p:sldId id="329" r:id="rId50"/>
    <p:sldId id="330" r:id="rId51"/>
    <p:sldId id="334" r:id="rId52"/>
    <p:sldId id="335" r:id="rId53"/>
    <p:sldId id="336" r:id="rId54"/>
    <p:sldId id="337" r:id="rId55"/>
    <p:sldId id="338" r:id="rId56"/>
    <p:sldId id="339" r:id="rId57"/>
    <p:sldId id="356" r:id="rId58"/>
    <p:sldId id="357" r:id="rId59"/>
    <p:sldId id="340" r:id="rId60"/>
    <p:sldId id="341" r:id="rId61"/>
    <p:sldId id="342" r:id="rId62"/>
    <p:sldId id="343" r:id="rId63"/>
    <p:sldId id="344" r:id="rId64"/>
    <p:sldId id="345" r:id="rId65"/>
    <p:sldId id="355" r:id="rId66"/>
    <p:sldId id="358" r:id="rId67"/>
    <p:sldId id="346" r:id="rId68"/>
    <p:sldId id="347" r:id="rId69"/>
    <p:sldId id="359" r:id="rId70"/>
    <p:sldId id="360" r:id="rId71"/>
    <p:sldId id="361" r:id="rId72"/>
    <p:sldId id="362" r:id="rId73"/>
    <p:sldId id="363" r:id="rId74"/>
    <p:sldId id="364" r:id="rId75"/>
    <p:sldId id="365" r:id="rId76"/>
    <p:sldId id="375" r:id="rId77"/>
    <p:sldId id="366" r:id="rId78"/>
    <p:sldId id="367" r:id="rId79"/>
    <p:sldId id="368" r:id="rId80"/>
    <p:sldId id="369" r:id="rId81"/>
    <p:sldId id="373" r:id="rId82"/>
    <p:sldId id="370" r:id="rId83"/>
    <p:sldId id="371" r:id="rId84"/>
    <p:sldId id="372" r:id="rId85"/>
    <p:sldId id="388" r:id="rId86"/>
    <p:sldId id="378" r:id="rId87"/>
    <p:sldId id="381" r:id="rId88"/>
    <p:sldId id="385" r:id="rId89"/>
    <p:sldId id="379" r:id="rId90"/>
    <p:sldId id="380" r:id="rId91"/>
    <p:sldId id="382" r:id="rId92"/>
    <p:sldId id="383" r:id="rId93"/>
    <p:sldId id="384" r:id="rId94"/>
    <p:sldId id="348" r:id="rId95"/>
    <p:sldId id="349" r:id="rId96"/>
    <p:sldId id="377" r:id="rId97"/>
    <p:sldId id="350" r:id="rId98"/>
    <p:sldId id="387" r:id="rId99"/>
    <p:sldId id="351" r:id="rId100"/>
    <p:sldId id="386" r:id="rId101"/>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1EE46339-F24A-4B7B-8678-AA5929FBFAF7}">
          <p14:sldIdLst>
            <p14:sldId id="352"/>
          </p14:sldIdLst>
        </p14:section>
        <p14:section name="Rappels &amp; SGBD" id="{AE1414CB-4017-4DFF-A709-2EF0444A3B4A}">
          <p14:sldIdLst>
            <p14:sldId id="293"/>
            <p14:sldId id="294"/>
            <p14:sldId id="295"/>
            <p14:sldId id="298"/>
            <p14:sldId id="300"/>
            <p14:sldId id="301"/>
            <p14:sldId id="296"/>
            <p14:sldId id="302"/>
          </p14:sldIdLst>
        </p14:section>
        <p14:section name="Archi Générale PHP - SGBD" id="{9B18FD8D-86A4-49DD-B4C2-04EE539D50C1}">
          <p14:sldIdLst>
            <p14:sldId id="309"/>
            <p14:sldId id="310"/>
            <p14:sldId id="313"/>
            <p14:sldId id="311"/>
            <p14:sldId id="312"/>
            <p14:sldId id="307"/>
            <p14:sldId id="308"/>
            <p14:sldId id="292"/>
            <p14:sldId id="280"/>
          </p14:sldIdLst>
        </p14:section>
        <p14:section name="MySQLi" id="{8F8818FB-72C8-44B6-A3E6-E580CBD3697E}">
          <p14:sldIdLst>
            <p14:sldId id="281"/>
            <p14:sldId id="282"/>
            <p14:sldId id="283"/>
            <p14:sldId id="284"/>
            <p14:sldId id="285"/>
            <p14:sldId id="286"/>
            <p14:sldId id="287"/>
            <p14:sldId id="288"/>
            <p14:sldId id="289"/>
            <p14:sldId id="290"/>
            <p14:sldId id="321"/>
            <p14:sldId id="322"/>
          </p14:sldIdLst>
        </p14:section>
        <p14:section name="PDO" id="{C74AE6B5-55E5-4327-8E50-95238A5EF37C}">
          <p14:sldIdLst>
            <p14:sldId id="314"/>
            <p14:sldId id="315"/>
            <p14:sldId id="317"/>
            <p14:sldId id="316"/>
            <p14:sldId id="318"/>
            <p14:sldId id="319"/>
            <p14:sldId id="320"/>
          </p14:sldIdLst>
        </p14:section>
        <p14:section name="POO" id="{0ED2FD14-0B36-415F-9850-4289C9825AD0}">
          <p14:sldIdLst>
            <p14:sldId id="331"/>
            <p14:sldId id="332"/>
            <p14:sldId id="353"/>
            <p14:sldId id="354"/>
            <p14:sldId id="323"/>
            <p14:sldId id="333"/>
            <p14:sldId id="324"/>
            <p14:sldId id="325"/>
            <p14:sldId id="326"/>
            <p14:sldId id="327"/>
            <p14:sldId id="328"/>
            <p14:sldId id="329"/>
            <p14:sldId id="330"/>
            <p14:sldId id="334"/>
          </p14:sldIdLst>
        </p14:section>
        <p14:section name="Sessions" id="{508A308B-C6DA-481C-A363-DC506AB6E9AD}">
          <p14:sldIdLst>
            <p14:sldId id="335"/>
            <p14:sldId id="336"/>
            <p14:sldId id="337"/>
            <p14:sldId id="338"/>
            <p14:sldId id="339"/>
            <p14:sldId id="356"/>
            <p14:sldId id="357"/>
            <p14:sldId id="340"/>
            <p14:sldId id="341"/>
            <p14:sldId id="342"/>
            <p14:sldId id="343"/>
            <p14:sldId id="344"/>
            <p14:sldId id="345"/>
            <p14:sldId id="355"/>
            <p14:sldId id="358"/>
            <p14:sldId id="346"/>
            <p14:sldId id="347"/>
            <p14:sldId id="359"/>
            <p14:sldId id="360"/>
            <p14:sldId id="361"/>
            <p14:sldId id="362"/>
            <p14:sldId id="363"/>
            <p14:sldId id="364"/>
            <p14:sldId id="365"/>
            <p14:sldId id="375"/>
            <p14:sldId id="366"/>
            <p14:sldId id="367"/>
            <p14:sldId id="368"/>
            <p14:sldId id="369"/>
            <p14:sldId id="373"/>
            <p14:sldId id="370"/>
            <p14:sldId id="371"/>
            <p14:sldId id="372"/>
            <p14:sldId id="388"/>
          </p14:sldIdLst>
        </p14:section>
        <p14:section name="SGBD : Transactions" id="{6ED00812-FB35-4A86-9AF3-FE8664F53C5F}">
          <p14:sldIdLst>
            <p14:sldId id="378"/>
            <p14:sldId id="381"/>
            <p14:sldId id="385"/>
            <p14:sldId id="379"/>
            <p14:sldId id="380"/>
            <p14:sldId id="382"/>
            <p14:sldId id="383"/>
            <p14:sldId id="384"/>
            <p14:sldId id="348"/>
            <p14:sldId id="349"/>
            <p14:sldId id="377"/>
            <p14:sldId id="350"/>
            <p14:sldId id="387"/>
            <p14:sldId id="351"/>
            <p14:sldId id="38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65" autoAdjust="0"/>
  </p:normalViewPr>
  <p:slideViewPr>
    <p:cSldViewPr>
      <p:cViewPr>
        <p:scale>
          <a:sx n="60" d="100"/>
          <a:sy n="60" d="100"/>
        </p:scale>
        <p:origin x="-164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5AE048-40A2-48A9-BDFA-E9EDAE439A1F}" type="datetimeFigureOut">
              <a:rPr lang="fr-FR" smtClean="0"/>
              <a:t>20/01/2020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47D45E-7C01-4C47-AE8A-5BEF1DE71EA7}" type="slidenum">
              <a:rPr lang="fr-FR" smtClean="0"/>
              <a:t>‹N°›</a:t>
            </a:fld>
            <a:endParaRPr lang="fr-FR"/>
          </a:p>
        </p:txBody>
      </p:sp>
    </p:spTree>
    <p:extLst>
      <p:ext uri="{BB962C8B-B14F-4D97-AF65-F5344CB8AC3E}">
        <p14:creationId xmlns:p14="http://schemas.microsoft.com/office/powerpoint/2010/main" val="1617683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2</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Pilote/Driver de base de données</a:t>
            </a:r>
            <a:r>
              <a:rPr lang="fr-FR" baseline="0" dirty="0" smtClean="0"/>
              <a:t> pour manipuler les « bases de données ».</a:t>
            </a:r>
          </a:p>
          <a:p>
            <a:r>
              <a:rPr lang="fr-FR" baseline="0" dirty="0" smtClean="0"/>
              <a:t>« Connecteur » est une extension ou un logiciel qui gère les transactions avec une/des bases de données.</a:t>
            </a:r>
          </a:p>
          <a:p>
            <a:r>
              <a:rPr lang="fr-FR" baseline="0" dirty="0" smtClean="0"/>
              <a:t>Dans l’industrie, des « connecteurs » permettent de lier des programmes à toutes sortes de sources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14</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228600" indent="-228600">
              <a:buAutoNum type="arabicParenR"/>
            </a:pPr>
            <a:r>
              <a:rPr lang="fr-FR" dirty="0" smtClean="0"/>
              <a:t>le client demande la page</a:t>
            </a:r>
          </a:p>
          <a:p>
            <a:pPr marL="228600" indent="-228600">
              <a:buAutoNum type="arabicParenR"/>
            </a:pPr>
            <a:r>
              <a:rPr lang="fr-FR" baseline="0" dirty="0" smtClean="0"/>
              <a:t>le serveur web exécute le script PHP</a:t>
            </a:r>
          </a:p>
          <a:p>
            <a:pPr marL="228600" indent="-228600">
              <a:buAutoNum type="arabicParenR"/>
            </a:pPr>
            <a:r>
              <a:rPr lang="fr-FR" baseline="0" dirty="0" smtClean="0"/>
              <a:t>l’extension </a:t>
            </a:r>
            <a:r>
              <a:rPr lang="fr-FR" baseline="0" dirty="0" err="1" smtClean="0"/>
              <a:t>MySQLi</a:t>
            </a:r>
            <a:r>
              <a:rPr lang="fr-FR" baseline="0" dirty="0" smtClean="0"/>
              <a:t> (servant de connecteur à MySQL) est activée</a:t>
            </a:r>
            <a:endParaRPr lang="fr-FR" baseline="0" dirty="0"/>
          </a:p>
          <a:p>
            <a:pPr marL="228600" indent="-228600">
              <a:buAutoNum type="arabicParenR"/>
            </a:pPr>
            <a:r>
              <a:rPr lang="fr-FR" baseline="0" dirty="0" smtClean="0"/>
              <a:t>La requête est envoyée par PHP via </a:t>
            </a:r>
            <a:r>
              <a:rPr lang="fr-FR" baseline="0" dirty="0" err="1" smtClean="0"/>
              <a:t>MySQLi</a:t>
            </a:r>
            <a:r>
              <a:rPr lang="fr-FR" baseline="0" dirty="0" smtClean="0"/>
              <a:t> au SGBD (MySQL)</a:t>
            </a:r>
          </a:p>
          <a:p>
            <a:pPr marL="228600" indent="-228600">
              <a:buAutoNum type="arabicParenR"/>
            </a:pPr>
            <a:r>
              <a:rPr lang="fr-FR" baseline="0" dirty="0" smtClean="0"/>
              <a:t>MySQL exécute la requête et transmet les résultats</a:t>
            </a:r>
          </a:p>
          <a:p>
            <a:pPr marL="228600" indent="-228600">
              <a:buAutoNum type="arabicParenR"/>
            </a:pPr>
            <a:r>
              <a:rPr lang="fr-FR" baseline="0" dirty="0" err="1" smtClean="0"/>
              <a:t>MySQLi</a:t>
            </a:r>
            <a:r>
              <a:rPr lang="fr-FR" baseline="0" dirty="0" smtClean="0"/>
              <a:t> </a:t>
            </a:r>
            <a:r>
              <a:rPr lang="fr-FR" baseline="0" dirty="0" err="1" smtClean="0"/>
              <a:t>formatte</a:t>
            </a:r>
            <a:r>
              <a:rPr lang="fr-FR" baseline="0" dirty="0" smtClean="0"/>
              <a:t> les données reçues et les donne à PHP qui finit son traitement</a:t>
            </a:r>
          </a:p>
          <a:p>
            <a:pPr marL="228600" indent="-228600">
              <a:buAutoNum type="arabicParenR"/>
            </a:pPr>
            <a:r>
              <a:rPr lang="fr-FR" baseline="0" dirty="0" smtClean="0"/>
              <a:t>Réponse envoyée au client</a:t>
            </a:r>
          </a:p>
          <a:p>
            <a:pPr marL="0" indent="0">
              <a:buNone/>
            </a:pPr>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15</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Au sens strict, </a:t>
            </a:r>
            <a:r>
              <a:rPr lang="fr-FR" dirty="0" err="1" smtClean="0"/>
              <a:t>MySQLi</a:t>
            </a:r>
            <a:r>
              <a:rPr lang="fr-FR" dirty="0" smtClean="0"/>
              <a:t> serait</a:t>
            </a:r>
            <a:r>
              <a:rPr lang="fr-FR" baseline="0" dirty="0" smtClean="0"/>
              <a:t> un driver/pilote, et PDO serait un « middleware » comportant un driver pour MySQL.</a:t>
            </a:r>
            <a:endParaRPr lang="fr-FR" dirty="0" smtClean="0"/>
          </a:p>
          <a:p>
            <a:endParaRPr lang="fr-FR" dirty="0" smtClean="0"/>
          </a:p>
          <a:p>
            <a:r>
              <a:rPr lang="fr-FR" dirty="0" smtClean="0"/>
              <a:t>ODBC, JDBC (Java), … </a:t>
            </a:r>
          </a:p>
          <a:p>
            <a:r>
              <a:rPr lang="fr-FR" dirty="0" smtClean="0"/>
              <a:t>Middleware</a:t>
            </a:r>
            <a:r>
              <a:rPr lang="fr-FR" baseline="0" dirty="0" smtClean="0"/>
              <a:t> p</a:t>
            </a:r>
            <a:r>
              <a:rPr lang="fr-FR" dirty="0" smtClean="0"/>
              <a:t>ermettant de gérer des connections vers toutes sortes de sources de données en utilisant des drivers/pilotes (comme </a:t>
            </a:r>
            <a:r>
              <a:rPr lang="fr-FR" dirty="0" err="1" smtClean="0"/>
              <a:t>MySQLi</a:t>
            </a:r>
            <a:r>
              <a:rPr lang="fr-FR" dirty="0" smtClean="0"/>
              <a:t> avec</a:t>
            </a:r>
            <a:r>
              <a:rPr lang="fr-FR" baseline="0" dirty="0" smtClean="0"/>
              <a:t> PHP)</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16</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le</a:t>
            </a:r>
            <a:r>
              <a:rPr lang="fr-FR" baseline="0" dirty="0" smtClean="0"/>
              <a:t> SGBD « </a:t>
            </a:r>
            <a:r>
              <a:rPr lang="fr-FR" baseline="0" dirty="0" err="1" smtClean="0"/>
              <a:t>PostGreSQL</a:t>
            </a:r>
            <a:r>
              <a:rPr lang="fr-FR" baseline="0" dirty="0" smtClean="0"/>
              <a:t> », il existe « </a:t>
            </a:r>
            <a:r>
              <a:rPr lang="fr-FR" baseline="0" dirty="0" err="1" smtClean="0"/>
              <a:t>PhpPGAdmin</a:t>
            </a:r>
            <a:r>
              <a:rPr lang="fr-FR" baseline="0" dirty="0" smtClean="0"/>
              <a:t> » (PHP – PG – Admin)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17</a:t>
            </a:fld>
            <a:endParaRPr lang="fr-FR"/>
          </a:p>
        </p:txBody>
      </p:sp>
    </p:spTree>
    <p:extLst>
      <p:ext uri="{BB962C8B-B14F-4D97-AF65-F5344CB8AC3E}">
        <p14:creationId xmlns:p14="http://schemas.microsoft.com/office/powerpoint/2010/main" val="1885264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On ne laisse pas de message de </a:t>
            </a:r>
            <a:r>
              <a:rPr lang="fr-FR" dirty="0" err="1" smtClean="0"/>
              <a:t>debug</a:t>
            </a:r>
            <a:r>
              <a:rPr lang="fr-FR" dirty="0" smtClean="0"/>
              <a:t> lorsque le site est en ligne, sinon des pirates vont exploiter ces informations contre vous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30</a:t>
            </a:fld>
            <a:endParaRPr lang="fr-FR"/>
          </a:p>
        </p:txBody>
      </p:sp>
    </p:spTree>
    <p:extLst>
      <p:ext uri="{BB962C8B-B14F-4D97-AF65-F5344CB8AC3E}">
        <p14:creationId xmlns:p14="http://schemas.microsoft.com/office/powerpoint/2010/main" val="2965059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36</a:t>
            </a:fld>
            <a:endParaRPr lang="fr-FR"/>
          </a:p>
        </p:txBody>
      </p:sp>
    </p:spTree>
    <p:extLst>
      <p:ext uri="{BB962C8B-B14F-4D97-AF65-F5344CB8AC3E}">
        <p14:creationId xmlns:p14="http://schemas.microsoft.com/office/powerpoint/2010/main" val="4070242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Sans session, si on demande une page web, on obtient une réponse classique</a:t>
            </a:r>
            <a:r>
              <a:rPr lang="fr-FR" baseline="0" dirty="0" smtClean="0"/>
              <a:t> : les déclarations habituelles du serveur web, et la page demandée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57</a:t>
            </a:fld>
            <a:endParaRPr lang="fr-FR"/>
          </a:p>
        </p:txBody>
      </p:sp>
    </p:spTree>
    <p:extLst>
      <p:ext uri="{BB962C8B-B14F-4D97-AF65-F5344CB8AC3E}">
        <p14:creationId xmlns:p14="http://schemas.microsoft.com/office/powerpoint/2010/main" val="125590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 PHP demande à créer une session, son ID est transmis</a:t>
            </a:r>
            <a:r>
              <a:rPr lang="fr-FR" baseline="0" dirty="0" smtClean="0"/>
              <a:t> par le serveur web au navigateur.</a:t>
            </a:r>
            <a:r>
              <a:rPr lang="fr-FR" dirty="0" smtClean="0"/>
              <a:t/>
            </a:r>
            <a:br>
              <a:rPr lang="fr-FR" dirty="0" smtClean="0"/>
            </a:br>
            <a:r>
              <a:rPr lang="fr-FR" dirty="0" smtClean="0"/>
              <a:t/>
            </a:r>
            <a:br>
              <a:rPr lang="fr-FR" dirty="0" smtClean="0"/>
            </a:br>
            <a:r>
              <a:rPr lang="fr-FR" dirty="0" smtClean="0"/>
              <a:t>Côté</a:t>
            </a:r>
            <a:r>
              <a:rPr lang="fr-FR" baseline="0" dirty="0" smtClean="0"/>
              <a:t> serveur web &amp; PHP : une liste des sessions actives est stockée dans des fichiers (avec l’ensemble des variables que l’on souhaite conserver entre chaque page web)</a:t>
            </a:r>
          </a:p>
          <a:p>
            <a:r>
              <a:rPr lang="fr-FR" baseline="0" dirty="0" smtClean="0"/>
              <a:t>Côté client : l’ID de session est renvoyé pour pouvoir « s’identifier »…</a:t>
            </a:r>
            <a:br>
              <a:rPr lang="fr-FR" baseline="0" dirty="0" smtClean="0"/>
            </a:br>
            <a:endParaRPr lang="fr-FR" baseline="0" dirty="0" smtClean="0"/>
          </a:p>
          <a:p>
            <a:r>
              <a:rPr lang="fr-FR" baseline="0" dirty="0" smtClean="0"/>
              <a:t>ATTENTION ! L’ID est visible sur le réseau ! Quelqu’un de mal intentionné peut copier cet ID et s’identifier avec à la place du navigateur légitime….</a:t>
            </a:r>
          </a:p>
          <a:p>
            <a:r>
              <a:rPr lang="fr-FR" dirty="0" smtClean="0"/>
              <a:t>Pour faire une session « à peu près » sécurisée,</a:t>
            </a:r>
            <a:r>
              <a:rPr lang="fr-FR" baseline="0" dirty="0" smtClean="0"/>
              <a:t> il est nécessaire de s’assurer que l’on parle au même navigateur (en vérifier l’IP du client, par exemple).</a:t>
            </a:r>
          </a:p>
          <a:p>
            <a:r>
              <a:rPr lang="fr-FR" baseline="0" dirty="0" smtClean="0"/>
              <a:t>Nous ne verrons pas l’ensemble des bonnes pratiques dans ce cours.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58</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valeurs</a:t>
            </a:r>
            <a:r>
              <a:rPr lang="fr-FR" baseline="0" dirty="0" smtClean="0"/>
              <a:t> des variables de session sont stockées sur le serveur web !</a:t>
            </a:r>
            <a:br>
              <a:rPr lang="fr-FR" baseline="0" dirty="0" smtClean="0"/>
            </a:br>
            <a:r>
              <a:rPr lang="fr-FR" baseline="0" dirty="0" smtClean="0"/>
              <a:t>Les valeurs des variables des cookies sont stockées sur le client !</a:t>
            </a:r>
          </a:p>
          <a:p>
            <a:pPr marL="0" marR="0" indent="0" algn="l" defTabSz="914400" rtl="0" eaLnBrk="1" fontAlgn="auto" latinLnBrk="0" hangingPunct="1">
              <a:lnSpc>
                <a:spcPct val="100000"/>
              </a:lnSpc>
              <a:spcBef>
                <a:spcPts val="0"/>
              </a:spcBef>
              <a:spcAft>
                <a:spcPts val="0"/>
              </a:spcAft>
              <a:buClrTx/>
              <a:buSzTx/>
              <a:buFontTx/>
              <a:buNone/>
              <a:tabLst/>
              <a:defRPr/>
            </a:pPr>
            <a:r>
              <a:rPr lang="fr-FR" baseline="0" dirty="0" smtClean="0"/>
              <a:t>(sauf l’ID de session qui est envoyé 1 fois au client, puis le client le renvoie à chaque requête au serveur web)</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64</a:t>
            </a:fld>
            <a:endParaRPr lang="fr-FR"/>
          </a:p>
        </p:txBody>
      </p:sp>
    </p:spTree>
    <p:extLst>
      <p:ext uri="{BB962C8B-B14F-4D97-AF65-F5344CB8AC3E}">
        <p14:creationId xmlns:p14="http://schemas.microsoft.com/office/powerpoint/2010/main" val="2899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Lorsque</a:t>
            </a:r>
            <a:r>
              <a:rPr lang="fr-FR" baseline="0" dirty="0" smtClean="0"/>
              <a:t> PHP demande à créer des cookies, les valeurs sont envoyées par le serveur web au navigateur, pour que celui-ci stocke les valeurs localement.</a:t>
            </a:r>
          </a:p>
          <a:p>
            <a:r>
              <a:rPr lang="fr-FR" baseline="0" dirty="0" smtClean="0"/>
              <a:t>Les cookies sont stockés sur votre disque dur !... Ils sont donc renvoyés à chaque demande de page web.</a:t>
            </a:r>
          </a:p>
          <a:p>
            <a:r>
              <a:rPr lang="fr-FR" baseline="0" dirty="0" smtClean="0"/>
              <a:t>Attention à ne pas mettre trop de données :</a:t>
            </a:r>
          </a:p>
          <a:p>
            <a:pPr marL="171450" indent="-171450">
              <a:buFontTx/>
              <a:buChar char="-"/>
            </a:pPr>
            <a:r>
              <a:rPr lang="fr-FR" baseline="0" dirty="0" smtClean="0"/>
              <a:t>Ne pas y mettre de fichiers</a:t>
            </a:r>
          </a:p>
          <a:p>
            <a:pPr marL="171450" indent="-171450">
              <a:buFontTx/>
              <a:buChar char="-"/>
            </a:pPr>
            <a:r>
              <a:rPr lang="fr-FR" baseline="0" dirty="0" smtClean="0"/>
              <a:t>Ne pas y mettre d’objets ou conteneurs trop gros ! (tableaux, etc…)</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66</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cas classique d’un petit</a:t>
            </a:r>
            <a:r>
              <a:rPr lang="fr-FR" baseline="0" dirty="0" smtClean="0"/>
              <a:t> site web (personnel, associatif, TPE/PME) :</a:t>
            </a:r>
          </a:p>
          <a:p>
            <a:r>
              <a:rPr lang="fr-FR" baseline="0" dirty="0" smtClean="0"/>
              <a:t>une seule machine contient simultanément le serveur web, les traitements métiers, et la base de données.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3</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Chaque</a:t>
            </a:r>
            <a:r>
              <a:rPr lang="fr-FR" baseline="0" dirty="0" smtClean="0"/>
              <a:t> cookie est envoyé au navigateur avec ses valeurs et sa date d’expiration…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69</a:t>
            </a:fld>
            <a:endParaRPr lang="fr-FR"/>
          </a:p>
        </p:txBody>
      </p:sp>
    </p:spTree>
    <p:extLst>
      <p:ext uri="{BB962C8B-B14F-4D97-AF65-F5344CB8AC3E}">
        <p14:creationId xmlns:p14="http://schemas.microsoft.com/office/powerpoint/2010/main" val="21380193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une page web sur</a:t>
            </a:r>
            <a:r>
              <a:rPr lang="fr-FR" baseline="0" dirty="0" smtClean="0"/>
              <a:t> laquelle une session est créée, et un cookie est créé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70</a:t>
            </a:fld>
            <a:endParaRPr lang="fr-FR"/>
          </a:p>
        </p:txBody>
      </p:sp>
    </p:spTree>
    <p:extLst>
      <p:ext uri="{BB962C8B-B14F-4D97-AF65-F5344CB8AC3E}">
        <p14:creationId xmlns:p14="http://schemas.microsoft.com/office/powerpoint/2010/main" val="6974412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[Serveur Web répond]</a:t>
            </a:r>
          </a:p>
          <a:p>
            <a:r>
              <a:rPr lang="fr-FR" dirty="0" smtClean="0"/>
              <a:t>Le serveur web renvoie bien le code 200,</a:t>
            </a:r>
            <a:r>
              <a:rPr lang="fr-FR" baseline="0" dirty="0" smtClean="0"/>
              <a:t> ainsi que diverses valeurs dans son paquet HTTP :</a:t>
            </a:r>
            <a:endParaRPr lang="fr-FR" dirty="0" smtClean="0"/>
          </a:p>
          <a:p>
            <a:pPr marL="228600" indent="-228600">
              <a:buAutoNum type="arabicParenR"/>
            </a:pPr>
            <a:r>
              <a:rPr lang="fr-FR" dirty="0" smtClean="0"/>
              <a:t>On</a:t>
            </a:r>
            <a:r>
              <a:rPr lang="fr-FR" baseline="0" dirty="0" smtClean="0"/>
              <a:t> retrouve un cookie contenant le numéro de la session que le navigateur devra transmettre ultérieurement pour retrouver les valeurs sur le serveur</a:t>
            </a:r>
          </a:p>
          <a:p>
            <a:pPr marL="228600" indent="-228600">
              <a:buAutoNum type="arabicParenR"/>
            </a:pPr>
            <a:r>
              <a:rPr lang="fr-FR" dirty="0" smtClean="0"/>
              <a:t>On</a:t>
            </a:r>
            <a:r>
              <a:rPr lang="fr-FR" baseline="0" dirty="0" smtClean="0"/>
              <a:t> retrouve un cookie nommé « </a:t>
            </a:r>
            <a:r>
              <a:rPr lang="fr-FR" baseline="0" dirty="0" err="1" smtClean="0"/>
              <a:t>prenom</a:t>
            </a:r>
            <a:r>
              <a:rPr lang="fr-FR" baseline="0" dirty="0" smtClean="0"/>
              <a:t> », contenant la valeur « </a:t>
            </a:r>
            <a:r>
              <a:rPr lang="fr-FR" baseline="0" dirty="0" err="1" smtClean="0"/>
              <a:t>Fab</a:t>
            </a:r>
            <a:r>
              <a:rPr lang="fr-FR" baseline="0" dirty="0" smtClean="0"/>
              <a:t> », ainsi que la date de création et sa durée de vie maximum</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71</a:t>
            </a:fld>
            <a:endParaRPr lang="fr-FR"/>
          </a:p>
        </p:txBody>
      </p:sp>
    </p:spTree>
    <p:extLst>
      <p:ext uri="{BB962C8B-B14F-4D97-AF65-F5344CB8AC3E}">
        <p14:creationId xmlns:p14="http://schemas.microsoft.com/office/powerpoint/2010/main" val="20857272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pPr marL="228600" indent="-228600">
              <a:buAutoNum type="arabicParenR"/>
            </a:pPr>
            <a:r>
              <a:rPr lang="fr-FR" dirty="0" smtClean="0"/>
              <a:t>Le navigateur fait une nouvelle requête vers la page « cookies2.php », on voit que le navigateur indique que</a:t>
            </a:r>
            <a:r>
              <a:rPr lang="fr-FR" baseline="0" dirty="0" smtClean="0"/>
              <a:t> le client a cliqué sur un lien depuis la page « cookies1.php »… « </a:t>
            </a:r>
            <a:r>
              <a:rPr lang="fr-FR" baseline="0" dirty="0" err="1" smtClean="0"/>
              <a:t>Referer</a:t>
            </a:r>
            <a:r>
              <a:rPr lang="fr-FR" baseline="0" dirty="0" smtClean="0"/>
              <a:t> » contient l’adresse de la page d’origine</a:t>
            </a:r>
          </a:p>
          <a:p>
            <a:pPr marL="228600" indent="-228600">
              <a:buAutoNum type="arabicParenR"/>
            </a:pPr>
            <a:r>
              <a:rPr lang="fr-FR" baseline="0" dirty="0" smtClean="0"/>
              <a:t>Le navigateur renvoie son ID de session, ainsi que la valeur stockée dans le cookie « </a:t>
            </a:r>
            <a:r>
              <a:rPr lang="fr-FR" baseline="0" dirty="0" err="1" smtClean="0"/>
              <a:t>prenom</a:t>
            </a:r>
            <a:r>
              <a:rPr lang="fr-FR" baseline="0" dirty="0" smtClean="0"/>
              <a:t> » : </a:t>
            </a:r>
            <a:r>
              <a:rPr lang="fr-FR" baseline="0" dirty="0" err="1" smtClean="0"/>
              <a:t>Fab</a:t>
            </a:r>
            <a:endParaRPr lang="fr-FR" baseline="0"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72</a:t>
            </a:fld>
            <a:endParaRPr lang="fr-FR"/>
          </a:p>
        </p:txBody>
      </p:sp>
    </p:spTree>
    <p:extLst>
      <p:ext uri="{BB962C8B-B14F-4D97-AF65-F5344CB8AC3E}">
        <p14:creationId xmlns:p14="http://schemas.microsoft.com/office/powerpoint/2010/main" val="36817372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pPr marL="228600" indent="-228600">
              <a:buAutoNum type="arabicParenR"/>
            </a:pPr>
            <a:r>
              <a:rPr lang="fr-FR" dirty="0" smtClean="0"/>
              <a:t>La</a:t>
            </a:r>
            <a:r>
              <a:rPr lang="fr-FR" baseline="0" dirty="0" smtClean="0"/>
              <a:t> variable de session « nom » n’est pas renvoyée au navigateur : elle est conservée sur le serveur web lui-même</a:t>
            </a:r>
          </a:p>
          <a:p>
            <a:pPr marL="228600" indent="-228600">
              <a:buAutoNum type="arabicParenR"/>
            </a:pPr>
            <a:r>
              <a:rPr lang="fr-FR" dirty="0" smtClean="0"/>
              <a:t>Un nouveau cookie est créé</a:t>
            </a:r>
            <a:r>
              <a:rPr lang="fr-FR" baseline="0" dirty="0" smtClean="0"/>
              <a:t> « </a:t>
            </a:r>
            <a:r>
              <a:rPr lang="fr-FR" baseline="0" dirty="0" err="1" smtClean="0"/>
              <a:t>MonRawCookie</a:t>
            </a:r>
            <a:r>
              <a:rPr lang="fr-FR" baseline="0" dirty="0" smtClean="0"/>
              <a:t> », il est envoyé au client pour que celui-ci le stocke avec les autres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73</a:t>
            </a:fld>
            <a:endParaRPr lang="fr-FR"/>
          </a:p>
        </p:txBody>
      </p:sp>
    </p:spTree>
    <p:extLst>
      <p:ext uri="{BB962C8B-B14F-4D97-AF65-F5344CB8AC3E}">
        <p14:creationId xmlns:p14="http://schemas.microsoft.com/office/powerpoint/2010/main" val="3872552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client a cliqué sur le lien cookies3.php</a:t>
            </a:r>
          </a:p>
          <a:p>
            <a:r>
              <a:rPr lang="fr-FR" dirty="0" smtClean="0"/>
              <a:t>Le navigateur renvoie au serveur web ses 2 variables</a:t>
            </a:r>
            <a:r>
              <a:rPr lang="fr-FR" baseline="0" dirty="0" smtClean="0"/>
              <a:t> stockées dans des cookies (</a:t>
            </a:r>
            <a:r>
              <a:rPr lang="fr-FR" baseline="0" dirty="0" err="1" smtClean="0"/>
              <a:t>prenom</a:t>
            </a:r>
            <a:r>
              <a:rPr lang="fr-FR" baseline="0" dirty="0" smtClean="0"/>
              <a:t> et </a:t>
            </a:r>
            <a:r>
              <a:rPr lang="fr-FR" baseline="0" dirty="0" err="1" smtClean="0"/>
              <a:t>MonRawCookie</a:t>
            </a:r>
            <a:r>
              <a:rPr lang="fr-FR" baseline="0" dirty="0" smtClean="0"/>
              <a:t>), ainsi que l’ID de la session</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74</a:t>
            </a:fld>
            <a:endParaRPr lang="fr-FR"/>
          </a:p>
        </p:txBody>
      </p:sp>
    </p:spTree>
    <p:extLst>
      <p:ext uri="{BB962C8B-B14F-4D97-AF65-F5344CB8AC3E}">
        <p14:creationId xmlns:p14="http://schemas.microsoft.com/office/powerpoint/2010/main" val="23581881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utilise des valeurs stockées dans la session et les cookies (envoyés dans la requête du client)</a:t>
            </a:r>
          </a:p>
          <a:p>
            <a:r>
              <a:rPr lang="fr-FR" dirty="0" smtClean="0"/>
              <a:t>La page ne créant aucune nouvelle variable de session ou de cookie, aucune</a:t>
            </a:r>
            <a:r>
              <a:rPr lang="fr-FR" baseline="0" dirty="0" smtClean="0"/>
              <a:t> valeur spécifique n’est renvoyée : le code HTTP et la page web sont renvoyés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75</a:t>
            </a:fld>
            <a:endParaRPr lang="fr-FR"/>
          </a:p>
        </p:txBody>
      </p:sp>
    </p:spTree>
    <p:extLst>
      <p:ext uri="{BB962C8B-B14F-4D97-AF65-F5344CB8AC3E}">
        <p14:creationId xmlns:p14="http://schemas.microsoft.com/office/powerpoint/2010/main" val="17829046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3 valeurs sont affichées dans le navigateur :</a:t>
            </a:r>
          </a:p>
          <a:p>
            <a:pPr marL="171450" indent="-171450">
              <a:buFontTx/>
              <a:buChar char="-"/>
            </a:pPr>
            <a:r>
              <a:rPr lang="fr-FR" dirty="0" smtClean="0"/>
              <a:t>Variable de session « nom »</a:t>
            </a:r>
          </a:p>
          <a:p>
            <a:pPr marL="171450" indent="-171450">
              <a:buFontTx/>
              <a:buChar char="-"/>
            </a:pPr>
            <a:r>
              <a:rPr lang="fr-FR" dirty="0" smtClean="0"/>
              <a:t>Variable</a:t>
            </a:r>
            <a:r>
              <a:rPr lang="fr-FR" baseline="0" dirty="0" smtClean="0"/>
              <a:t> de cookie « </a:t>
            </a:r>
            <a:r>
              <a:rPr lang="fr-FR" baseline="0" dirty="0" err="1" smtClean="0"/>
              <a:t>prenom</a:t>
            </a:r>
            <a:r>
              <a:rPr lang="fr-FR" baseline="0" dirty="0" smtClean="0"/>
              <a:t> »</a:t>
            </a:r>
          </a:p>
          <a:p>
            <a:pPr marL="171450" indent="-171450">
              <a:buFontTx/>
              <a:buChar char="-"/>
            </a:pPr>
            <a:r>
              <a:rPr lang="fr-FR" baseline="0" dirty="0" smtClean="0"/>
              <a:t>Variable de </a:t>
            </a:r>
            <a:r>
              <a:rPr lang="fr-FR" baseline="0" dirty="0" err="1" smtClean="0"/>
              <a:t>raw</a:t>
            </a:r>
            <a:r>
              <a:rPr lang="fr-FR" baseline="0" dirty="0" smtClean="0"/>
              <a:t> cookie « </a:t>
            </a:r>
            <a:r>
              <a:rPr lang="fr-FR" baseline="0" dirty="0" err="1" smtClean="0"/>
              <a:t>MonRawCookie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76</a:t>
            </a:fld>
            <a:endParaRPr lang="fr-FR"/>
          </a:p>
        </p:txBody>
      </p:sp>
    </p:spTree>
    <p:extLst>
      <p:ext uri="{BB962C8B-B14F-4D97-AF65-F5344CB8AC3E}">
        <p14:creationId xmlns:p14="http://schemas.microsoft.com/office/powerpoint/2010/main" val="40800694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a:t>
            </a:r>
            <a:r>
              <a:rPr lang="fr-FR" baseline="0" dirty="0" smtClean="0"/>
              <a:t> client a cliqué sur le lien vers cookies4.php</a:t>
            </a:r>
          </a:p>
          <a:p>
            <a:r>
              <a:rPr lang="fr-FR" baseline="0" dirty="0" smtClean="0"/>
              <a:t>Bien que cette page n’ait besoin d’aucune valeur de cookie (hormis la session), le navigateur renvoie TOUT LE TEMPS toutes ses valeurs stockées dans des cookies !</a:t>
            </a:r>
            <a:br>
              <a:rPr lang="fr-FR" baseline="0" dirty="0" smtClean="0"/>
            </a:br>
            <a:r>
              <a:rPr lang="fr-FR" baseline="0" dirty="0" smtClean="0"/>
              <a:t>(évident : le navigateur ne connait pas le code PHP contenu dans la page web, donc il renvoie toutes les valeurs qu’il est censé conserver)</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77</a:t>
            </a:fld>
            <a:endParaRPr lang="fr-FR"/>
          </a:p>
        </p:txBody>
      </p:sp>
    </p:spTree>
    <p:extLst>
      <p:ext uri="{BB962C8B-B14F-4D97-AF65-F5344CB8AC3E}">
        <p14:creationId xmlns:p14="http://schemas.microsoft.com/office/powerpoint/2010/main" val="10417070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 détruit » la session... En pratique cela signifie que les variables de session sont détruites… mais pas celles des cookies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78</a:t>
            </a:fld>
            <a:endParaRPr lang="fr-FR"/>
          </a:p>
        </p:txBody>
      </p:sp>
    </p:spTree>
    <p:extLst>
      <p:ext uri="{BB962C8B-B14F-4D97-AF65-F5344CB8AC3E}">
        <p14:creationId xmlns:p14="http://schemas.microsoft.com/office/powerpoint/2010/main" val="238054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Pour communiquer, il faut un protocole :</a:t>
            </a:r>
            <a:r>
              <a:rPr lang="fr-FR" baseline="0" dirty="0" smtClean="0"/>
              <a:t> HTTP</a:t>
            </a:r>
            <a:br>
              <a:rPr lang="fr-FR" baseline="0" dirty="0" smtClean="0"/>
            </a:br>
            <a:r>
              <a:rPr lang="fr-FR" baseline="0" dirty="0" smtClean="0"/>
              <a:t>(tout comme il existe FTP pour transférer des fichiers)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4</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cookies5.php</a:t>
            </a:r>
          </a:p>
          <a:p>
            <a:r>
              <a:rPr lang="fr-FR" dirty="0" smtClean="0"/>
              <a:t>La session est détruite côté serveur, mais le navigateur</a:t>
            </a:r>
            <a:r>
              <a:rPr lang="fr-FR" baseline="0" dirty="0" smtClean="0"/>
              <a:t> continue d’envoyer l’ID dont il dispose, ainsi que les cookies qu’il a stocké</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79</a:t>
            </a:fld>
            <a:endParaRPr lang="fr-FR"/>
          </a:p>
        </p:txBody>
      </p:sp>
    </p:spTree>
    <p:extLst>
      <p:ext uri="{BB962C8B-B14F-4D97-AF65-F5344CB8AC3E}">
        <p14:creationId xmlns:p14="http://schemas.microsoft.com/office/powerpoint/2010/main" val="42357005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On force le serveur web a écrire</a:t>
            </a:r>
            <a:r>
              <a:rPr lang="fr-FR" baseline="0" dirty="0" smtClean="0"/>
              <a:t> des valeurs de session et de cookies…</a:t>
            </a:r>
          </a:p>
          <a:p>
            <a:r>
              <a:rPr lang="fr-FR" baseline="0" dirty="0" smtClean="0"/>
              <a:t>Seules les valeurs stockées dans les cookies seront affichables… étant donné que la session est détruite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80</a:t>
            </a:fld>
            <a:endParaRPr lang="fr-FR"/>
          </a:p>
        </p:txBody>
      </p:sp>
    </p:spTree>
    <p:extLst>
      <p:ext uri="{BB962C8B-B14F-4D97-AF65-F5344CB8AC3E}">
        <p14:creationId xmlns:p14="http://schemas.microsoft.com/office/powerpoint/2010/main" val="641769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En effet : les 2 variables</a:t>
            </a:r>
            <a:r>
              <a:rPr lang="fr-FR" baseline="0" dirty="0" smtClean="0"/>
              <a:t> stockées dans des cookies s’affichent, mais pas les autres</a:t>
            </a:r>
          </a:p>
          <a:p>
            <a:pPr marL="171450" indent="-171450">
              <a:buFontTx/>
              <a:buChar char="-"/>
            </a:pPr>
            <a:r>
              <a:rPr lang="fr-FR" baseline="0" dirty="0" smtClean="0"/>
              <a:t>Nom reste vide, car la session est détruite, donc le contenu est vide</a:t>
            </a:r>
          </a:p>
          <a:p>
            <a:pPr marL="171450" indent="-171450">
              <a:buFontTx/>
              <a:buChar char="-"/>
            </a:pPr>
            <a:r>
              <a:rPr lang="fr-FR" baseline="0" dirty="0" err="1" smtClean="0"/>
              <a:t>Prenom</a:t>
            </a:r>
            <a:r>
              <a:rPr lang="fr-FR" baseline="0" dirty="0" smtClean="0"/>
              <a:t> et </a:t>
            </a:r>
            <a:r>
              <a:rPr lang="fr-FR" baseline="0" dirty="0" err="1" smtClean="0"/>
              <a:t>MonRawCookie</a:t>
            </a:r>
            <a:r>
              <a:rPr lang="fr-FR" baseline="0" dirty="0" smtClean="0"/>
              <a:t> s’affichent car ils sont renvoyés par le navigateur avec chaque requête « tant que » leur durée de vie est valable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81</a:t>
            </a:fld>
            <a:endParaRPr lang="fr-FR"/>
          </a:p>
        </p:txBody>
      </p:sp>
    </p:spTree>
    <p:extLst>
      <p:ext uri="{BB962C8B-B14F-4D97-AF65-F5344CB8AC3E}">
        <p14:creationId xmlns:p14="http://schemas.microsoft.com/office/powerpoint/2010/main" val="34520421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[Navigateur fait une requête]</a:t>
            </a:r>
          </a:p>
          <a:p>
            <a:r>
              <a:rPr lang="fr-FR" dirty="0" smtClean="0"/>
              <a:t>Le navigateur demande la page cookies5.php</a:t>
            </a:r>
          </a:p>
          <a:p>
            <a:r>
              <a:rPr lang="fr-FR" dirty="0" smtClean="0"/>
              <a:t>Il</a:t>
            </a:r>
            <a:r>
              <a:rPr lang="fr-FR" baseline="0" dirty="0" smtClean="0"/>
              <a:t> continue d’envoyer toutes les variables « encore valables » contenues dans des cookies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82</a:t>
            </a:fld>
            <a:endParaRPr lang="fr-FR"/>
          </a:p>
        </p:txBody>
      </p:sp>
    </p:spTree>
    <p:extLst>
      <p:ext uri="{BB962C8B-B14F-4D97-AF65-F5344CB8AC3E}">
        <p14:creationId xmlns:p14="http://schemas.microsoft.com/office/powerpoint/2010/main" val="4561190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[Serveur Web répond]</a:t>
            </a:r>
          </a:p>
          <a:p>
            <a:r>
              <a:rPr lang="fr-FR" dirty="0" smtClean="0"/>
              <a:t>Le serveur web répond, mais il ne renvoie</a:t>
            </a:r>
            <a:r>
              <a:rPr lang="fr-FR" baseline="0" dirty="0" smtClean="0"/>
              <a:t> aucun ID de session (usage de la valeur précédente encore possible)</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83</a:t>
            </a:fld>
            <a:endParaRPr lang="fr-FR"/>
          </a:p>
        </p:txBody>
      </p:sp>
    </p:spTree>
    <p:extLst>
      <p:ext uri="{BB962C8B-B14F-4D97-AF65-F5344CB8AC3E}">
        <p14:creationId xmlns:p14="http://schemas.microsoft.com/office/powerpoint/2010/main" val="3414220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exemple de fichier</a:t>
            </a:r>
            <a:r>
              <a:rPr lang="fr-FR" baseline="0" dirty="0" smtClean="0"/>
              <a:t> contenant des cookies du navigateur du client.</a:t>
            </a:r>
          </a:p>
          <a:p>
            <a:r>
              <a:rPr lang="fr-FR" baseline="0" dirty="0" smtClean="0"/>
              <a:t>Les valeurs sont lisibles ! Ne JAMAIS stocker de mot de passe dans un cookie !</a:t>
            </a:r>
          </a:p>
          <a:p>
            <a:r>
              <a:rPr lang="fr-FR" baseline="0" dirty="0" smtClean="0"/>
              <a:t>(que le contenu de la variable soit chiffré ou non : le mot de passe sera accessible sur l’ordinateur du client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84</a:t>
            </a:fld>
            <a:endParaRPr lang="fr-FR"/>
          </a:p>
        </p:txBody>
      </p:sp>
    </p:spTree>
    <p:extLst>
      <p:ext uri="{BB962C8B-B14F-4D97-AF65-F5344CB8AC3E}">
        <p14:creationId xmlns:p14="http://schemas.microsoft.com/office/powerpoint/2010/main" val="94290180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a:t>
            </a:r>
            <a:r>
              <a:rPr lang="fr-FR" baseline="0" dirty="0" smtClean="0"/>
              <a:t> transaction peut être vue comme une requête « métier »/haut niveau :</a:t>
            </a:r>
          </a:p>
          <a:p>
            <a:pPr marL="171450" indent="-171450">
              <a:buFontTx/>
              <a:buChar char="-"/>
            </a:pPr>
            <a:r>
              <a:rPr lang="fr-FR" baseline="0" dirty="0" smtClean="0"/>
              <a:t>« réserver des produits dans un magasin » est une transaction qu’un client peut demander</a:t>
            </a:r>
          </a:p>
          <a:p>
            <a:pPr marL="171450" indent="-171450">
              <a:buFontTx/>
              <a:buChar char="-"/>
            </a:pPr>
            <a:r>
              <a:rPr lang="fr-FR" baseline="0" dirty="0" smtClean="0"/>
              <a:t>En pratique il faut que le client choisisse des produits disponibles, que l’on prépare une note liant le client aux produits, et isoler les produits pour les mettre de côté</a:t>
            </a:r>
          </a:p>
          <a:p>
            <a:pPr marL="0" indent="0">
              <a:buFontTx/>
              <a:buNone/>
            </a:pPr>
            <a:endParaRPr lang="fr-FR" baseline="0" dirty="0" smtClean="0"/>
          </a:p>
          <a:p>
            <a:pPr marL="0" indent="0">
              <a:buFontTx/>
              <a:buNone/>
            </a:pPr>
            <a:r>
              <a:rPr lang="fr-FR" baseline="0" dirty="0" smtClean="0"/>
              <a:t>Les requêtes « techniques »/bas niveau toutes seules n’ont que peu de signification, mais ensemble elles servent un but commun (</a:t>
            </a:r>
            <a:r>
              <a:rPr lang="fr-FR" baseline="0" dirty="0" err="1" smtClean="0"/>
              <a:t>cf</a:t>
            </a:r>
            <a:r>
              <a:rPr lang="fr-FR" baseline="0" dirty="0" smtClean="0"/>
              <a:t> </a:t>
            </a:r>
            <a:r>
              <a:rPr lang="fr-FR" baseline="0" dirty="0" err="1" smtClean="0"/>
              <a:t>process</a:t>
            </a:r>
            <a:r>
              <a:rPr lang="fr-FR" baseline="0" dirty="0" smtClean="0"/>
              <a:t> </a:t>
            </a:r>
            <a:r>
              <a:rPr lang="fr-FR" baseline="0" dirty="0" err="1" smtClean="0"/>
              <a:t>mining</a:t>
            </a:r>
            <a:r>
              <a:rPr lang="mr-IN" baseline="0" dirty="0" smtClean="0"/>
              <a:t>…</a:t>
            </a:r>
            <a:r>
              <a:rPr lang="fr-FR" baseline="0" dirty="0" smtClean="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87</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 « commit » est la dernière étape d’une transaction : c’est à ce moment-là que le</a:t>
            </a:r>
            <a:r>
              <a:rPr lang="fr-FR" baseline="0" dirty="0" smtClean="0"/>
              <a:t> SGBD enregistre les changements.</a:t>
            </a:r>
          </a:p>
          <a:p>
            <a:r>
              <a:rPr lang="fr-FR" baseline="0" dirty="0" smtClean="0"/>
              <a:t>Généralement, les transactions sont effectuées en mémoire RAM, et lorsque qu’un commit est effectué, les changements sont inscrits sur les disques durs.</a:t>
            </a:r>
          </a:p>
          <a:p>
            <a:endParaRPr lang="fr-FR" baseline="0" dirty="0" smtClean="0"/>
          </a:p>
          <a:p>
            <a:r>
              <a:rPr lang="fr-FR" baseline="0" dirty="0" smtClean="0"/>
              <a:t>Si un SGBD crashe, il doit pouvoir retrouver son dernier état cohérent</a:t>
            </a:r>
            <a:r>
              <a:rPr lang="mr-IN" baseline="0" dirty="0" smtClean="0"/>
              <a:t>…</a:t>
            </a:r>
          </a:p>
          <a:p>
            <a:r>
              <a:rPr lang="mr-IN" baseline="0" dirty="0" smtClean="0"/>
              <a:t>...ou alors il doit pouvoir proposer de “rejouer” l’ensemble des transactions effectuées pour retrouver une base de données cohérente et à jour.</a:t>
            </a:r>
          </a:p>
          <a:p>
            <a:r>
              <a:rPr lang="mr-IN" baseline="0" dirty="0" smtClean="0"/>
              <a:t>Les transactions (leurs requêtes groupées) sont enregistrées dans les logs des SGBD, permettant de rejouer l’ensemble des transactions effectuées.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88</a:t>
            </a:fld>
            <a:endParaRPr lang="fr-FR"/>
          </a:p>
        </p:txBody>
      </p:sp>
    </p:spTree>
    <p:extLst>
      <p:ext uri="{BB962C8B-B14F-4D97-AF65-F5344CB8AC3E}">
        <p14:creationId xmlns:p14="http://schemas.microsoft.com/office/powerpoint/2010/main" val="39875439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propriétés ACID permettent d’assurer qu’un SGBD supporte les</a:t>
            </a:r>
            <a:r>
              <a:rPr lang="fr-FR" baseline="0" dirty="0" smtClean="0"/>
              <a:t> « transactions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89</a:t>
            </a:fld>
            <a:endParaRPr lang="fr-FR"/>
          </a:p>
        </p:txBody>
      </p:sp>
    </p:spTree>
    <p:extLst>
      <p:ext uri="{BB962C8B-B14F-4D97-AF65-F5344CB8AC3E}">
        <p14:creationId xmlns:p14="http://schemas.microsoft.com/office/powerpoint/2010/main" val="99857961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le stock réel n’est pas bien représenté, on peut se retrouver à avoir vendu des produits qui ne sont pas en stock, voire qui n’existent plus.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90</a:t>
            </a:fld>
            <a:endParaRPr lang="fr-FR"/>
          </a:p>
        </p:txBody>
      </p:sp>
    </p:spTree>
    <p:extLst>
      <p:ext uri="{BB962C8B-B14F-4D97-AF65-F5344CB8AC3E}">
        <p14:creationId xmlns:p14="http://schemas.microsoft.com/office/powerpoint/2010/main" val="10265279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1xx : informationnelle == d’autres paquets HTTP vont arriver</a:t>
            </a:r>
          </a:p>
          <a:p>
            <a:r>
              <a:rPr lang="fr-FR" dirty="0" smtClean="0"/>
              <a:t>2xx : succès == la requête a été reçue et comprise</a:t>
            </a:r>
          </a:p>
          <a:p>
            <a:pPr marL="0" marR="0" indent="0" algn="l" defTabSz="914400" rtl="0" eaLnBrk="1" fontAlgn="auto" latinLnBrk="0" hangingPunct="1">
              <a:lnSpc>
                <a:spcPct val="100000"/>
              </a:lnSpc>
              <a:spcBef>
                <a:spcPts val="0"/>
              </a:spcBef>
              <a:spcAft>
                <a:spcPts val="0"/>
              </a:spcAft>
              <a:buClrTx/>
              <a:buSzTx/>
              <a:buFontTx/>
              <a:buNone/>
              <a:tabLst/>
              <a:defRPr/>
            </a:pPr>
            <a:r>
              <a:rPr lang="fr-FR" dirty="0" smtClean="0"/>
              <a:t>3xx</a:t>
            </a:r>
            <a:r>
              <a:rPr lang="fr-FR" baseline="0" dirty="0" smtClean="0"/>
              <a:t> : redirection == le client va devoir faire quelque chose (automatiquement ou non) pour atteindre la ressource demandée </a:t>
            </a:r>
          </a:p>
          <a:p>
            <a:r>
              <a:rPr lang="fr-FR" baseline="0" dirty="0" smtClean="0"/>
              <a:t>4xx : erreur côté client == requête mal formatée, ressource inexistante, URL trop longue, …</a:t>
            </a:r>
          </a:p>
          <a:p>
            <a:r>
              <a:rPr lang="fr-FR" baseline="0" dirty="0" smtClean="0"/>
              <a:t>5xx : erreur côté serveur == version HTTP non supportée, le serveur web n’arrive pas à contacter un autre serveur, fonction non implémentée,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6</a:t>
            </a:fld>
            <a:endParaRPr lang="fr-FR"/>
          </a:p>
        </p:txBody>
      </p:sp>
    </p:spTree>
    <p:extLst>
      <p:ext uri="{BB962C8B-B14F-4D97-AF65-F5344CB8AC3E}">
        <p14:creationId xmlns:p14="http://schemas.microsoft.com/office/powerpoint/2010/main" val="11104271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Les contraintes</a:t>
            </a:r>
            <a:r>
              <a:rPr lang="fr-FR" baseline="0" dirty="0" smtClean="0"/>
              <a:t> techniques des BDD doivent toujours être respectées</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91</a:t>
            </a:fld>
            <a:endParaRPr lang="fr-FR"/>
          </a:p>
        </p:txBody>
      </p:sp>
    </p:spTree>
    <p:extLst>
      <p:ext uri="{BB962C8B-B14F-4D97-AF65-F5344CB8AC3E}">
        <p14:creationId xmlns:p14="http://schemas.microsoft.com/office/powerpoint/2010/main" val="3460910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 produit en quantité 9 qu’une transaction A réduit de 1 se retrouvera à 8, alors qu’une transaction B l’a réduit de 3 entre</a:t>
            </a:r>
            <a:r>
              <a:rPr lang="fr-FR" baseline="0" dirty="0" smtClean="0"/>
              <a:t> temps.</a:t>
            </a:r>
          </a:p>
          <a:p>
            <a:r>
              <a:rPr lang="fr-FR" baseline="0" dirty="0" smtClean="0"/>
              <a:t>La valeur correcte devrait être 3 +1 = 4    =&gt;    9 </a:t>
            </a:r>
            <a:r>
              <a:rPr lang="mr-IN" baseline="0" dirty="0" smtClean="0"/>
              <a:t>–</a:t>
            </a:r>
            <a:r>
              <a:rPr lang="fr-FR" baseline="0" dirty="0" smtClean="0"/>
              <a:t> 4 = 5    mais comme l’ordre des écritures est importante :</a:t>
            </a:r>
          </a:p>
          <a:p>
            <a:pPr marL="228600" indent="-228600">
              <a:buAutoNum type="arabicParenR"/>
            </a:pPr>
            <a:r>
              <a:rPr lang="fr-FR" baseline="0" dirty="0" smtClean="0"/>
              <a:t>A lit la valeur 9 (SELECT </a:t>
            </a:r>
            <a:r>
              <a:rPr lang="fr-FR" baseline="0" dirty="0" err="1" smtClean="0"/>
              <a:t>qte</a:t>
            </a:r>
            <a:r>
              <a:rPr lang="fr-FR" baseline="0" dirty="0" smtClean="0"/>
              <a:t> FROM produits WHERE nom=« pomme »)</a:t>
            </a:r>
          </a:p>
          <a:p>
            <a:pPr marL="228600" marR="0" indent="-228600" algn="l" defTabSz="914400" rtl="0" eaLnBrk="1" fontAlgn="auto" latinLnBrk="0" hangingPunct="1">
              <a:lnSpc>
                <a:spcPct val="100000"/>
              </a:lnSpc>
              <a:spcBef>
                <a:spcPts val="0"/>
              </a:spcBef>
              <a:spcAft>
                <a:spcPts val="0"/>
              </a:spcAft>
              <a:buClrTx/>
              <a:buSzTx/>
              <a:buFontTx/>
              <a:buAutoNum type="arabicParenR"/>
              <a:tabLst/>
              <a:defRPr/>
            </a:pPr>
            <a:r>
              <a:rPr lang="fr-FR" baseline="0" dirty="0" smtClean="0"/>
              <a:t>B lit la valeur 9 (SELECT </a:t>
            </a:r>
            <a:r>
              <a:rPr lang="fr-FR" baseline="0" dirty="0" err="1" smtClean="0"/>
              <a:t>qte</a:t>
            </a:r>
            <a:r>
              <a:rPr lang="fr-FR" baseline="0" dirty="0" smtClean="0"/>
              <a:t> FROM produits WHERE nom=« pomme »)</a:t>
            </a:r>
          </a:p>
          <a:p>
            <a:pPr marL="228600" indent="-228600">
              <a:buAutoNum type="arabicParenR"/>
            </a:pPr>
            <a:r>
              <a:rPr lang="fr-FR" baseline="0" dirty="0" smtClean="0"/>
              <a:t>B réduit de 3 la quantité : 9 </a:t>
            </a:r>
            <a:r>
              <a:rPr lang="mr-IN" baseline="0" dirty="0" smtClean="0"/>
              <a:t>–</a:t>
            </a:r>
            <a:r>
              <a:rPr lang="fr-FR" baseline="0" dirty="0" smtClean="0"/>
              <a:t> 3 = 6 (UPDATE </a:t>
            </a:r>
            <a:r>
              <a:rPr lang="fr-FR" baseline="0" dirty="0" err="1" smtClean="0"/>
              <a:t>qte</a:t>
            </a:r>
            <a:r>
              <a:rPr lang="fr-FR" baseline="0" dirty="0" smtClean="0"/>
              <a:t> )</a:t>
            </a:r>
          </a:p>
          <a:p>
            <a:pPr marL="228600" indent="-228600">
              <a:buAutoNum type="arabicParenR"/>
            </a:pPr>
            <a:r>
              <a:rPr lang="fr-FR" baseline="0" dirty="0" smtClean="0"/>
              <a:t>A réduit de 1 la quantité : 9 </a:t>
            </a:r>
            <a:r>
              <a:rPr lang="mr-IN" baseline="0" dirty="0" smtClean="0"/>
              <a:t>–</a:t>
            </a:r>
            <a:r>
              <a:rPr lang="fr-FR" baseline="0" dirty="0" smtClean="0"/>
              <a:t> 1 = 8 (UPDATE </a:t>
            </a:r>
            <a:r>
              <a:rPr lang="fr-FR" baseline="0" dirty="0" err="1" smtClean="0"/>
              <a:t>qte</a:t>
            </a:r>
            <a:r>
              <a:rPr lang="fr-FR" baseline="0" dirty="0" smtClean="0"/>
              <a:t> )</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92</a:t>
            </a:fld>
            <a:endParaRPr lang="fr-FR"/>
          </a:p>
        </p:txBody>
      </p:sp>
    </p:spTree>
    <p:extLst>
      <p:ext uri="{BB962C8B-B14F-4D97-AF65-F5344CB8AC3E}">
        <p14:creationId xmlns:p14="http://schemas.microsoft.com/office/powerpoint/2010/main" val="289121483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err="1" smtClean="0"/>
              <a:t>My</a:t>
            </a:r>
            <a:r>
              <a:rPr lang="fr-FR" dirty="0" smtClean="0"/>
              <a:t> i s a m</a:t>
            </a:r>
            <a:r>
              <a:rPr lang="fr-FR" baseline="0" dirty="0" smtClean="0"/>
              <a:t>  (pas L </a:t>
            </a:r>
            <a:r>
              <a:rPr lang="fr-FR" baseline="0" dirty="0" err="1" smtClean="0"/>
              <a:t>sam</a:t>
            </a:r>
            <a:r>
              <a:rPr lang="fr-FR" baseline="0" dirty="0" smtClean="0"/>
              <a:t>)</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95</a:t>
            </a:fld>
            <a:endParaRPr lang="fr-FR"/>
          </a:p>
        </p:txBody>
      </p:sp>
    </p:spTree>
    <p:extLst>
      <p:ext uri="{BB962C8B-B14F-4D97-AF65-F5344CB8AC3E}">
        <p14:creationId xmlns:p14="http://schemas.microsoft.com/office/powerpoint/2010/main" val="289150608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Si on n’utilise pas les commandes de transactions,</a:t>
            </a:r>
            <a:r>
              <a:rPr lang="fr-FR" baseline="0" dirty="0" smtClean="0"/>
              <a:t> chaque requête sera considérée comme une transaction. (y compris les SELECT)</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96</a:t>
            </a:fld>
            <a:endParaRPr lang="fr-FR"/>
          </a:p>
        </p:txBody>
      </p:sp>
    </p:spTree>
    <p:extLst>
      <p:ext uri="{BB962C8B-B14F-4D97-AF65-F5344CB8AC3E}">
        <p14:creationId xmlns:p14="http://schemas.microsoft.com/office/powerpoint/2010/main" val="134472610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Ne pas oublier d’utiliser un</a:t>
            </a:r>
            <a:r>
              <a:rPr lang="fr-FR" baseline="0" dirty="0" smtClean="0"/>
              <a:t> moteur de BDD compatible avec les transactions et les propriétés ACID</a:t>
            </a:r>
            <a:r>
              <a:rPr lang="mr-IN" baseline="0" dirty="0" smtClean="0"/>
              <a:t>…</a:t>
            </a:r>
          </a:p>
          <a:p>
            <a:r>
              <a:rPr lang="mr-IN" baseline="0" dirty="0" smtClean="0"/>
              <a:t>...sinon une requête = une transaction “pas toujours ACID”</a:t>
            </a:r>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98</a:t>
            </a:fld>
            <a:endParaRPr lang="fr-FR"/>
          </a:p>
        </p:txBody>
      </p:sp>
    </p:spTree>
    <p:extLst>
      <p:ext uri="{BB962C8B-B14F-4D97-AF65-F5344CB8AC3E}">
        <p14:creationId xmlns:p14="http://schemas.microsoft.com/office/powerpoint/2010/main" val="92855035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99</a:t>
            </a:fld>
            <a:endParaRPr lang="fr-FR"/>
          </a:p>
        </p:txBody>
      </p:sp>
    </p:spTree>
    <p:extLst>
      <p:ext uri="{BB962C8B-B14F-4D97-AF65-F5344CB8AC3E}">
        <p14:creationId xmlns:p14="http://schemas.microsoft.com/office/powerpoint/2010/main" val="31519310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Lorsqu’Apache voit qu’on lui demande une ressource</a:t>
            </a:r>
            <a:r>
              <a:rPr lang="fr-FR" baseline="0" dirty="0" smtClean="0"/>
              <a:t> explicitement PHP, par défaut il renverrait la page telle quelle avec le code PHP.</a:t>
            </a:r>
          </a:p>
          <a:p>
            <a:r>
              <a:rPr lang="fr-FR" baseline="0" dirty="0" smtClean="0"/>
              <a:t>Mais, lorsqu’il est configuré correctement, chaque ressource se terminant par « .</a:t>
            </a:r>
            <a:r>
              <a:rPr lang="fr-FR" baseline="0" dirty="0" err="1" smtClean="0"/>
              <a:t>php</a:t>
            </a:r>
            <a:r>
              <a:rPr lang="fr-FR" baseline="0" dirty="0" smtClean="0"/>
              <a:t> » sera envoyée dans l’application PHP qui produira un document.</a:t>
            </a:r>
            <a:endParaRPr lang="fr-FR" baseline="0" dirty="0"/>
          </a:p>
          <a:p>
            <a:r>
              <a:rPr lang="fr-FR" baseline="0" dirty="0" smtClean="0"/>
              <a:t>Ce document sera récupéré par Apache qui le renverra ensuite au client.</a:t>
            </a:r>
          </a:p>
          <a:p>
            <a:endParaRPr lang="fr-FR" baseline="0" dirty="0" smtClean="0"/>
          </a:p>
          <a:p>
            <a:r>
              <a:rPr lang="fr-FR" baseline="0" dirty="0" smtClean="0"/>
              <a:t>PHP n’est pas un serveur web, c’est uniquement un programme de pré-</a:t>
            </a:r>
            <a:r>
              <a:rPr lang="fr-FR" baseline="0" dirty="0" err="1" smtClean="0"/>
              <a:t>processing</a:t>
            </a:r>
            <a:r>
              <a:rPr lang="fr-FR" baseline="0" dirty="0" smtClean="0"/>
              <a:t> comme l’indique son nom…</a:t>
            </a:r>
            <a:br>
              <a:rPr lang="fr-FR" baseline="0" dirty="0" smtClean="0"/>
            </a:br>
            <a:r>
              <a:rPr lang="fr-FR" baseline="0" dirty="0" smtClean="0"/>
              <a:t>Il est même possible d’utiliser PHP pour effectuer des scripts sur Linux en ligne de commande (PHP CLI = Command Line Interface)</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8</a:t>
            </a:fld>
            <a:endParaRPr lang="fr-FR"/>
          </a:p>
        </p:txBody>
      </p:sp>
    </p:spTree>
    <p:extLst>
      <p:ext uri="{BB962C8B-B14F-4D97-AF65-F5344CB8AC3E}">
        <p14:creationId xmlns:p14="http://schemas.microsoft.com/office/powerpoint/2010/main" val="376666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Faiblement typé</a:t>
            </a:r>
            <a:r>
              <a:rPr lang="fr-FR" baseline="0" dirty="0" smtClean="0"/>
              <a:t> = il est possible de lui faire faire beaucoup de choses qui n’ont pas de sens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9</a:t>
            </a:fld>
            <a:endParaRPr lang="fr-FR"/>
          </a:p>
        </p:txBody>
      </p:sp>
    </p:spTree>
    <p:extLst>
      <p:ext uri="{BB962C8B-B14F-4D97-AF65-F5344CB8AC3E}">
        <p14:creationId xmlns:p14="http://schemas.microsoft.com/office/powerpoint/2010/main" val="2277877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SGBD en français, DBMS en anglais</a:t>
            </a:r>
          </a:p>
          <a:p>
            <a:endParaRPr lang="fr-FR" dirty="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10</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La BDD contient les données… les données sont organisées physiquement sur</a:t>
            </a:r>
            <a:r>
              <a:rPr lang="fr-FR" baseline="0" dirty="0" smtClean="0"/>
              <a:t> un support, et plusieurs schémas expliquent comment les retrouver selon les requêtes qui sont faites. (schéma logique = schéma relationnel ; schéma physique = organisation sur les disques, en mémoire, …)</a:t>
            </a:r>
          </a:p>
          <a:p>
            <a:endParaRPr lang="fr-FR" baseline="0" dirty="0" smtClean="0"/>
          </a:p>
          <a:p>
            <a:r>
              <a:rPr lang="fr-FR" baseline="0" dirty="0" smtClean="0"/>
              <a:t>Le SGBD permet de « gérer » les bases de données (les réorganiser, les nettoyer, gérer les droits d’accès, …), ainsi qu’offrir une interface dédiée à l’interrogation en SQL des bases.</a:t>
            </a:r>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11</a:t>
            </a:fld>
            <a:endParaRPr lang="fr-FR"/>
          </a:p>
        </p:txBody>
      </p:sp>
    </p:spTree>
    <p:extLst>
      <p:ext uri="{BB962C8B-B14F-4D97-AF65-F5344CB8AC3E}">
        <p14:creationId xmlns:p14="http://schemas.microsoft.com/office/powerpoint/2010/main" val="1320922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baseline="0" dirty="0" smtClean="0"/>
              <a:t>« Avant » : on disposait de « BDD » (des fichiers organisés dans des dossiers, un fichier contenant des informations organisées, …), et chaque programme voulant accéder aux données devait contenir le code nécessaire pour naviguer dans les « BDD » (se déplacer dans les dossiers, lire l’organisation du fichier, …). Gérer les transactions entre « plusieurs » clients était du coup extrêmement difficile.</a:t>
            </a:r>
            <a:br>
              <a:rPr lang="fr-FR" baseline="0" dirty="0" smtClean="0"/>
            </a:br>
            <a:endParaRPr lang="fr-FR" baseline="0" dirty="0" smtClean="0"/>
          </a:p>
          <a:p>
            <a:r>
              <a:rPr lang="fr-FR" baseline="0" dirty="0" smtClean="0"/>
              <a:t>Depuis, on a standardisé l’interrogation des bases de données grâce au modèle relationnel et au langage SQL : </a:t>
            </a:r>
          </a:p>
          <a:p>
            <a:pPr marL="171450" indent="-171450">
              <a:buFontTx/>
              <a:buChar char="-"/>
            </a:pPr>
            <a:r>
              <a:rPr lang="fr-FR" baseline="0" dirty="0" smtClean="0"/>
              <a:t>Le SGBD gère l’organisation des BDD et de leur contenu</a:t>
            </a:r>
          </a:p>
          <a:p>
            <a:pPr marL="171450" indent="-171450">
              <a:buFontTx/>
              <a:buChar char="-"/>
            </a:pPr>
            <a:r>
              <a:rPr lang="fr-FR" baseline="0" dirty="0" smtClean="0"/>
              <a:t>Les programmes utilisent un connecteur et le langage SQL pour faire des requêtes auprès du SGBD</a:t>
            </a:r>
            <a:endParaRPr lang="fr-FR" dirty="0" smtClean="0"/>
          </a:p>
        </p:txBody>
      </p:sp>
      <p:sp>
        <p:nvSpPr>
          <p:cNvPr id="4" name="Espace réservé du numéro de diapositive 3"/>
          <p:cNvSpPr>
            <a:spLocks noGrp="1"/>
          </p:cNvSpPr>
          <p:nvPr>
            <p:ph type="sldNum" sz="quarter" idx="10"/>
          </p:nvPr>
        </p:nvSpPr>
        <p:spPr/>
        <p:txBody>
          <a:bodyPr/>
          <a:lstStyle/>
          <a:p>
            <a:fld id="{9C47D45E-7C01-4C47-AE8A-5BEF1DE71EA7}" type="slidenum">
              <a:rPr lang="fr-FR" smtClean="0"/>
              <a:t>13</a:t>
            </a:fld>
            <a:endParaRPr lang="fr-FR"/>
          </a:p>
        </p:txBody>
      </p:sp>
    </p:spTree>
    <p:extLst>
      <p:ext uri="{BB962C8B-B14F-4D97-AF65-F5344CB8AC3E}">
        <p14:creationId xmlns:p14="http://schemas.microsoft.com/office/powerpoint/2010/main" val="1320922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fr-BE"/>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Cliquez pour modifier le style des sous-titres du masque</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fr-FR" smtClean="0"/>
              <a:t>Cliquez pour modifier le style du titre</a:t>
            </a:r>
            <a:endParaRPr lang="fr-BE"/>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fr-BE"/>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p>
            <a:fld id="{AA309A6D-C09C-4548-B29A-6CF363A7E532}" type="datetimeFigureOut">
              <a:rPr lang="fr-FR" smtClean="0"/>
              <a:t>20/01/2020</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e la date 4"/>
          <p:cNvSpPr>
            <a:spLocks noGrp="1"/>
          </p:cNvSpPr>
          <p:nvPr>
            <p:ph type="dt" sz="half" idx="10"/>
          </p:nvPr>
        </p:nvSpPr>
        <p:spPr/>
        <p:txBody>
          <a:bodyPr/>
          <a:lstStyle/>
          <a:p>
            <a:fld id="{AA309A6D-C09C-4548-B29A-6CF363A7E532}" type="datetimeFigureOut">
              <a:rPr lang="fr-FR" smtClean="0"/>
              <a:t>20/01/2020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7" name="Espace réservé de la date 6"/>
          <p:cNvSpPr>
            <a:spLocks noGrp="1"/>
          </p:cNvSpPr>
          <p:nvPr>
            <p:ph type="dt" sz="half" idx="10"/>
          </p:nvPr>
        </p:nvSpPr>
        <p:spPr/>
        <p:txBody>
          <a:bodyPr/>
          <a:lstStyle/>
          <a:p>
            <a:fld id="{AA309A6D-C09C-4548-B29A-6CF363A7E532}" type="datetimeFigureOut">
              <a:rPr lang="fr-FR" smtClean="0"/>
              <a:t>20/01/2020</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fr-BE"/>
          </a:p>
        </p:txBody>
      </p:sp>
      <p:sp>
        <p:nvSpPr>
          <p:cNvPr id="3" name="Espace réservé de la date 2"/>
          <p:cNvSpPr>
            <a:spLocks noGrp="1"/>
          </p:cNvSpPr>
          <p:nvPr>
            <p:ph type="dt" sz="half" idx="10"/>
          </p:nvPr>
        </p:nvSpPr>
        <p:spPr/>
        <p:txBody>
          <a:bodyPr/>
          <a:lstStyle/>
          <a:p>
            <a:fld id="{AA309A6D-C09C-4548-B29A-6CF363A7E532}" type="datetimeFigureOut">
              <a:rPr lang="fr-FR" smtClean="0"/>
              <a:t>20/01/2020</a:t>
            </a:fld>
            <a:endParaRPr lang="fr-BE"/>
          </a:p>
        </p:txBody>
      </p:sp>
      <p:sp>
        <p:nvSpPr>
          <p:cNvPr id="4" name="Espace réservé du pied de page 3"/>
          <p:cNvSpPr>
            <a:spLocks noGrp="1"/>
          </p:cNvSpPr>
          <p:nvPr>
            <p:ph type="ftr" sz="quarter" idx="11"/>
          </p:nvPr>
        </p:nvSpPr>
        <p:spPr/>
        <p:txBody>
          <a:bodyPr/>
          <a:lstStyle/>
          <a:p>
            <a:endParaRPr lang="fr-BE"/>
          </a:p>
        </p:txBody>
      </p:sp>
      <p:sp>
        <p:nvSpPr>
          <p:cNvPr id="5" name="Espace réservé du numéro de diapositive 4"/>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309A6D-C09C-4548-B29A-6CF363A7E532}" type="datetimeFigureOut">
              <a:rPr lang="fr-FR" smtClean="0"/>
              <a:t>20/01/2020</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fr-BE"/>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fr-BE"/>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p>
            <a:fld id="{AA309A6D-C09C-4548-B29A-6CF363A7E532}" type="datetimeFigureOut">
              <a:rPr lang="fr-FR" smtClean="0"/>
              <a:t>20/01/2020</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t>‹N°›</a:t>
            </a:fld>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fr-FR" smtClean="0"/>
              <a:t>Cliquez pour modifier le style du titre</a:t>
            </a:r>
            <a:endParaRPr lang="fr-BE"/>
          </a:p>
        </p:txBody>
      </p:sp>
      <p:sp>
        <p:nvSpPr>
          <p:cNvPr id="3" name="Espace réservé du texte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BE"/>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309A6D-C09C-4548-B29A-6CF363A7E532}" type="datetimeFigureOut">
              <a:rPr lang="fr-FR" smtClean="0"/>
              <a:t>20/01/2020</a:t>
            </a:fld>
            <a:endParaRPr lang="fr-BE"/>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4668DC-857F-487D-BFFA-8C0CA5037977}" type="slidenum">
              <a:rPr lang="fr-BE" smtClean="0"/>
              <a:t>‹N°›</a:t>
            </a:fld>
            <a:endParaRPr lang="fr-B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Fabrice.boissier@univ-paris1.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hyperlink" Target="http://fadace.developpez.com/sgbdcmp/#LI"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png"/><Relationship Id="rId7" Type="http://schemas.openxmlformats.org/officeDocument/2006/relationships/image" Target="../media/image2.png"/><Relationship Id="rId12"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5.png"/><Relationship Id="rId5" Type="http://schemas.openxmlformats.org/officeDocument/2006/relationships/image" Target="../media/image5.png"/><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localhost:8888/phpMyAdmin"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15.png"/><Relationship Id="rId4" Type="http://schemas.openxmlformats.org/officeDocument/2006/relationships/image" Target="../media/image1.png"/><Relationship Id="rId9"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 Id="rId4" Type="http://schemas.openxmlformats.org/officeDocument/2006/relationships/image" Target="../media/image37.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5.png"/></Relationships>
</file>

<file path=ppt/slides/_rels/slide8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5.xml"/><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5800" y="764704"/>
            <a:ext cx="7772400" cy="1470025"/>
          </a:xfrm>
        </p:spPr>
        <p:txBody>
          <a:bodyPr>
            <a:normAutofit fontScale="90000"/>
          </a:bodyPr>
          <a:lstStyle/>
          <a:p>
            <a:r>
              <a:rPr lang="fr-FR" dirty="0" smtClean="0"/>
              <a:t>D</a:t>
            </a:r>
            <a:r>
              <a:rPr lang="fr-FR" dirty="0"/>
              <a:t>é</a:t>
            </a:r>
            <a:r>
              <a:rPr lang="fr-FR" dirty="0" smtClean="0"/>
              <a:t>veloppement Web – PHP</a:t>
            </a:r>
            <a:br>
              <a:rPr lang="fr-FR" dirty="0" smtClean="0"/>
            </a:br>
            <a:r>
              <a:rPr lang="fr-FR" dirty="0" smtClean="0"/>
              <a:t>Cours 3</a:t>
            </a:r>
            <a:br>
              <a:rPr lang="fr-FR" dirty="0" smtClean="0"/>
            </a:br>
            <a:endParaRPr lang="fr-FR" dirty="0"/>
          </a:p>
        </p:txBody>
      </p:sp>
      <p:sp>
        <p:nvSpPr>
          <p:cNvPr id="3" name="Sous-titre 2"/>
          <p:cNvSpPr>
            <a:spLocks noGrp="1"/>
          </p:cNvSpPr>
          <p:nvPr>
            <p:ph type="subTitle" idx="1"/>
          </p:nvPr>
        </p:nvSpPr>
        <p:spPr>
          <a:xfrm>
            <a:off x="1371600" y="2276872"/>
            <a:ext cx="6400800" cy="3956288"/>
          </a:xfrm>
        </p:spPr>
        <p:txBody>
          <a:bodyPr>
            <a:normAutofit/>
          </a:bodyPr>
          <a:lstStyle/>
          <a:p>
            <a:r>
              <a:rPr lang="fr-FR" dirty="0">
                <a:solidFill>
                  <a:schemeClr val="tx1"/>
                </a:solidFill>
              </a:rPr>
              <a:t>Fabrice BOISSIER</a:t>
            </a:r>
          </a:p>
          <a:p>
            <a:r>
              <a:rPr lang="fr-FR" dirty="0" smtClean="0">
                <a:hlinkClick r:id="rId2"/>
              </a:rPr>
              <a:t>Fabrice.Boissier@univ-paris1.fr</a:t>
            </a:r>
            <a:endParaRPr lang="fr-FR" dirty="0" smtClean="0"/>
          </a:p>
          <a:p>
            <a:endParaRPr lang="fr-FR" dirty="0" smtClean="0"/>
          </a:p>
          <a:p>
            <a:r>
              <a:rPr lang="fr-FR" dirty="0"/>
              <a:t>Bureau C.14.05</a:t>
            </a:r>
          </a:p>
          <a:p>
            <a:r>
              <a:rPr lang="fr-FR" dirty="0" smtClean="0"/>
              <a:t>2019-2020</a:t>
            </a:r>
            <a:endParaRPr lang="fr-FR" dirty="0"/>
          </a:p>
        </p:txBody>
      </p:sp>
    </p:spTree>
    <p:extLst>
      <p:ext uri="{BB962C8B-B14F-4D97-AF65-F5344CB8AC3E}">
        <p14:creationId xmlns:p14="http://schemas.microsoft.com/office/powerpoint/2010/main" val="83998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idx="1"/>
          </p:nvPr>
        </p:nvSpPr>
        <p:spPr>
          <a:xfrm>
            <a:off x="457200" y="1600200"/>
            <a:ext cx="8435280" cy="4525963"/>
          </a:xfrm>
        </p:spPr>
        <p:txBody>
          <a:bodyPr/>
          <a:lstStyle/>
          <a:p>
            <a:endParaRPr lang="fr-FR" dirty="0" smtClean="0"/>
          </a:p>
          <a:p>
            <a:r>
              <a:rPr lang="fr-FR" dirty="0" smtClean="0"/>
              <a:t>SGBD : Système de Gestion de Base de Données</a:t>
            </a:r>
            <a:r>
              <a:rPr lang="fr-FR" dirty="0"/>
              <a:t/>
            </a:r>
            <a:br>
              <a:rPr lang="fr-FR" dirty="0"/>
            </a:br>
            <a:r>
              <a:rPr lang="fr-FR" i="1" dirty="0" smtClean="0"/>
              <a:t>[DBMS : </a:t>
            </a:r>
            <a:r>
              <a:rPr lang="fr-FR" i="1" dirty="0" err="1" smtClean="0"/>
              <a:t>DataBase</a:t>
            </a:r>
            <a:r>
              <a:rPr lang="fr-FR" i="1" dirty="0" smtClean="0"/>
              <a:t> Management System]</a:t>
            </a:r>
          </a:p>
          <a:p>
            <a:endParaRPr lang="fr-FR" dirty="0" smtClean="0"/>
          </a:p>
          <a:p>
            <a:endParaRPr lang="fr-FR" dirty="0" smtClean="0"/>
          </a:p>
          <a:p>
            <a:r>
              <a:rPr lang="fr-FR" dirty="0" smtClean="0"/>
              <a:t>BDD : Base de Données</a:t>
            </a:r>
            <a:br>
              <a:rPr lang="fr-FR" dirty="0" smtClean="0"/>
            </a:br>
            <a:r>
              <a:rPr lang="fr-FR" i="1" dirty="0" smtClean="0"/>
              <a:t>[DB : </a:t>
            </a:r>
            <a:r>
              <a:rPr lang="fr-FR" i="1" dirty="0" err="1" smtClean="0"/>
              <a:t>DataBase</a:t>
            </a:r>
            <a:r>
              <a:rPr lang="fr-FR" i="1" dirty="0" smtClean="0"/>
              <a:t>]</a:t>
            </a:r>
          </a:p>
          <a:p>
            <a:endParaRPr lang="fr-FR" dirty="0"/>
          </a:p>
        </p:txBody>
      </p:sp>
    </p:spTree>
    <p:extLst>
      <p:ext uri="{BB962C8B-B14F-4D97-AF65-F5344CB8AC3E}">
        <p14:creationId xmlns:p14="http://schemas.microsoft.com/office/powerpoint/2010/main" val="393723333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avec PDO</a:t>
            </a:r>
            <a:endParaRPr lang="fr-FR" dirty="0"/>
          </a:p>
        </p:txBody>
      </p:sp>
      <p:sp>
        <p:nvSpPr>
          <p:cNvPr id="3" name="Espace réservé du contenu 2"/>
          <p:cNvSpPr>
            <a:spLocks noGrp="1"/>
          </p:cNvSpPr>
          <p:nvPr>
            <p:ph idx="1"/>
          </p:nvPr>
        </p:nvSpPr>
        <p:spPr>
          <a:xfrm>
            <a:off x="457200" y="1600200"/>
            <a:ext cx="8229600" cy="5069160"/>
          </a:xfrm>
        </p:spPr>
        <p:txBody>
          <a:bodyPr>
            <a:normAutofit lnSpcReduction="10000"/>
          </a:bodyPr>
          <a:lstStyle/>
          <a:p>
            <a:r>
              <a:rPr lang="fr-FR" dirty="0" err="1"/>
              <a:t>Début</a:t>
            </a:r>
            <a:r>
              <a:rPr lang="fr-FR" dirty="0"/>
              <a:t> de la transaction </a:t>
            </a:r>
            <a:r>
              <a:rPr lang="fr-FR" dirty="0" smtClean="0"/>
              <a:t>:</a:t>
            </a:r>
            <a:br>
              <a:rPr lang="fr-FR" dirty="0" smtClean="0"/>
            </a:br>
            <a:r>
              <a:rPr lang="fr-FR" dirty="0" smtClean="0"/>
              <a:t>$</a:t>
            </a:r>
            <a:r>
              <a:rPr lang="fr-FR" dirty="0" err="1"/>
              <a:t>bdd</a:t>
            </a:r>
            <a:r>
              <a:rPr lang="fr-FR" dirty="0"/>
              <a:t>-&gt;</a:t>
            </a:r>
            <a:r>
              <a:rPr lang="fr-FR" dirty="0" err="1"/>
              <a:t>beginTransaction</a:t>
            </a:r>
            <a:r>
              <a:rPr lang="fr-FR" dirty="0"/>
              <a:t>()</a:t>
            </a:r>
            <a:r>
              <a:rPr lang="fr-FR" dirty="0" smtClean="0"/>
              <a:t>;</a:t>
            </a:r>
            <a:endParaRPr lang="fr-FR" dirty="0"/>
          </a:p>
          <a:p>
            <a:endParaRPr lang="fr-FR" dirty="0" smtClean="0"/>
          </a:p>
          <a:p>
            <a:r>
              <a:rPr lang="fr-FR" dirty="0" smtClean="0"/>
              <a:t>Requêtes de la transactions:</a:t>
            </a:r>
            <a:br>
              <a:rPr lang="fr-FR" dirty="0" smtClean="0"/>
            </a:br>
            <a:r>
              <a:rPr lang="fr-FR" dirty="0" smtClean="0"/>
              <a:t>$</a:t>
            </a:r>
            <a:r>
              <a:rPr lang="fr-FR" dirty="0" err="1"/>
              <a:t>bdd</a:t>
            </a:r>
            <a:r>
              <a:rPr lang="fr-FR" dirty="0"/>
              <a:t>-&gt;</a:t>
            </a:r>
            <a:r>
              <a:rPr lang="fr-FR" dirty="0" err="1"/>
              <a:t>query</a:t>
            </a:r>
            <a:r>
              <a:rPr lang="fr-FR" dirty="0"/>
              <a:t>();</a:t>
            </a:r>
            <a:br>
              <a:rPr lang="fr-FR" dirty="0"/>
            </a:br>
            <a:r>
              <a:rPr lang="fr-FR" dirty="0"/>
              <a:t>$</a:t>
            </a:r>
            <a:r>
              <a:rPr lang="fr-FR" dirty="0" err="1"/>
              <a:t>bdd</a:t>
            </a:r>
            <a:r>
              <a:rPr lang="fr-FR" dirty="0"/>
              <a:t>-&gt;</a:t>
            </a:r>
            <a:r>
              <a:rPr lang="fr-FR" dirty="0" err="1"/>
              <a:t>query</a:t>
            </a:r>
            <a:r>
              <a:rPr lang="fr-FR" dirty="0"/>
              <a:t>()</a:t>
            </a:r>
            <a:r>
              <a:rPr lang="fr-FR" dirty="0" smtClean="0"/>
              <a:t>;</a:t>
            </a:r>
          </a:p>
          <a:p>
            <a:endParaRPr lang="fr-FR" dirty="0" smtClean="0"/>
          </a:p>
          <a:p>
            <a:r>
              <a:rPr lang="fr-FR" dirty="0" smtClean="0"/>
              <a:t>Validation </a:t>
            </a:r>
            <a:r>
              <a:rPr lang="fr-FR" dirty="0"/>
              <a:t>/ </a:t>
            </a:r>
            <a:r>
              <a:rPr lang="fr-FR" dirty="0" smtClean="0"/>
              <a:t>Annulation </a:t>
            </a:r>
            <a:r>
              <a:rPr lang="fr-FR" dirty="0"/>
              <a:t>de la transaction </a:t>
            </a:r>
            <a:r>
              <a:rPr lang="fr-FR" dirty="0" smtClean="0"/>
              <a:t>:</a:t>
            </a:r>
            <a:br>
              <a:rPr lang="fr-FR" dirty="0" smtClean="0"/>
            </a:br>
            <a:r>
              <a:rPr lang="fr-FR" dirty="0" smtClean="0"/>
              <a:t>$</a:t>
            </a:r>
            <a:r>
              <a:rPr lang="fr-FR" dirty="0" err="1"/>
              <a:t>bdd</a:t>
            </a:r>
            <a:r>
              <a:rPr lang="fr-FR" dirty="0"/>
              <a:t>-&gt;commit()</a:t>
            </a:r>
            <a:r>
              <a:rPr lang="fr-FR" dirty="0" smtClean="0"/>
              <a:t>;</a:t>
            </a:r>
            <a:br>
              <a:rPr lang="fr-FR" dirty="0" smtClean="0"/>
            </a:br>
            <a:r>
              <a:rPr lang="fr-FR" dirty="0" smtClean="0"/>
              <a:t>$</a:t>
            </a:r>
            <a:r>
              <a:rPr lang="fr-FR" dirty="0" err="1"/>
              <a:t>bdd</a:t>
            </a:r>
            <a:r>
              <a:rPr lang="fr-FR" dirty="0"/>
              <a:t>-&gt;</a:t>
            </a:r>
            <a:r>
              <a:rPr lang="fr-FR" dirty="0" err="1"/>
              <a:t>rollback</a:t>
            </a:r>
            <a:r>
              <a:rPr lang="fr-FR" dirty="0"/>
              <a:t>(); </a:t>
            </a:r>
          </a:p>
          <a:p>
            <a:endParaRPr lang="fr-FR" dirty="0"/>
          </a:p>
        </p:txBody>
      </p:sp>
    </p:spTree>
    <p:extLst>
      <p:ext uri="{BB962C8B-B14F-4D97-AF65-F5344CB8AC3E}">
        <p14:creationId xmlns:p14="http://schemas.microsoft.com/office/powerpoint/2010/main" val="1160996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sz="half" idx="1"/>
          </p:nvPr>
        </p:nvSpPr>
        <p:spPr>
          <a:xfrm>
            <a:off x="457199" y="1600200"/>
            <a:ext cx="4330825" cy="5069160"/>
          </a:xfrm>
        </p:spPr>
        <p:txBody>
          <a:bodyPr>
            <a:normAutofit/>
          </a:bodyPr>
          <a:lstStyle/>
          <a:p>
            <a:r>
              <a:rPr lang="fr-FR" dirty="0" smtClean="0"/>
              <a:t>BDD : les données organisées dans un conteneur</a:t>
            </a:r>
          </a:p>
          <a:p>
            <a:endParaRPr lang="fr-FR" dirty="0" smtClean="0"/>
          </a:p>
          <a:p>
            <a:endParaRPr lang="fr-FR" dirty="0"/>
          </a:p>
          <a:p>
            <a:r>
              <a:rPr lang="fr-FR" dirty="0" smtClean="0"/>
              <a:t>SGBD : le système ou le logiciel qui gère les bases de données</a:t>
            </a:r>
          </a:p>
        </p:txBody>
      </p:sp>
      <p:graphicFrame>
        <p:nvGraphicFramePr>
          <p:cNvPr id="7" name="Tableau 6"/>
          <p:cNvGraphicFramePr>
            <a:graphicFrameLocks noGrp="1"/>
          </p:cNvGraphicFramePr>
          <p:nvPr>
            <p:extLst>
              <p:ext uri="{D42A27DB-BD31-4B8C-83A1-F6EECF244321}">
                <p14:modId xmlns:p14="http://schemas.microsoft.com/office/powerpoint/2010/main" val="1658762600"/>
              </p:ext>
            </p:extLst>
          </p:nvPr>
        </p:nvGraphicFramePr>
        <p:xfrm>
          <a:off x="6069923" y="1884432"/>
          <a:ext cx="2376488" cy="1112520"/>
        </p:xfrm>
        <a:graphic>
          <a:graphicData uri="http://schemas.openxmlformats.org/drawingml/2006/table">
            <a:tbl>
              <a:tblPr firstRow="1" bandRow="1">
                <a:tableStyleId>{5C22544A-7EE6-4342-B048-85BDC9FD1C3A}</a:tableStyleId>
              </a:tblPr>
              <a:tblGrid>
                <a:gridCol w="440055"/>
                <a:gridCol w="955993"/>
                <a:gridCol w="980440"/>
              </a:tblGrid>
              <a:tr h="370840">
                <a:tc>
                  <a:txBody>
                    <a:bodyPr/>
                    <a:lstStyle/>
                    <a:p>
                      <a:r>
                        <a:rPr lang="fr-FR" dirty="0" smtClean="0"/>
                        <a:t>ID</a:t>
                      </a:r>
                      <a:endParaRPr lang="fr-FR" dirty="0"/>
                    </a:p>
                  </a:txBody>
                  <a:tcPr/>
                </a:tc>
                <a:tc>
                  <a:txBody>
                    <a:bodyPr/>
                    <a:lstStyle/>
                    <a:p>
                      <a:r>
                        <a:rPr lang="fr-FR" dirty="0" smtClean="0"/>
                        <a:t>Nom</a:t>
                      </a:r>
                      <a:endParaRPr lang="fr-FR" dirty="0"/>
                    </a:p>
                  </a:txBody>
                  <a:tcPr/>
                </a:tc>
                <a:tc>
                  <a:txBody>
                    <a:bodyPr/>
                    <a:lstStyle/>
                    <a:p>
                      <a:r>
                        <a:rPr lang="fr-FR" dirty="0" err="1" smtClean="0"/>
                        <a:t>Prenom</a:t>
                      </a:r>
                      <a:endParaRPr lang="fr-FR" dirty="0"/>
                    </a:p>
                  </a:txBody>
                  <a:tcPr/>
                </a:tc>
              </a:tr>
              <a:tr h="370840">
                <a:tc>
                  <a:txBody>
                    <a:bodyPr/>
                    <a:lstStyle/>
                    <a:p>
                      <a:r>
                        <a:rPr lang="fr-FR" dirty="0" smtClean="0"/>
                        <a:t>1</a:t>
                      </a:r>
                      <a:endParaRPr lang="fr-FR" dirty="0"/>
                    </a:p>
                  </a:txBody>
                  <a:tcPr/>
                </a:tc>
                <a:tc>
                  <a:txBody>
                    <a:bodyPr/>
                    <a:lstStyle/>
                    <a:p>
                      <a:r>
                        <a:rPr lang="fr-FR" dirty="0" err="1" smtClean="0"/>
                        <a:t>Jaffal</a:t>
                      </a:r>
                      <a:endParaRPr lang="fr-FR" dirty="0"/>
                    </a:p>
                  </a:txBody>
                  <a:tcPr/>
                </a:tc>
                <a:tc>
                  <a:txBody>
                    <a:bodyPr/>
                    <a:lstStyle/>
                    <a:p>
                      <a:r>
                        <a:rPr lang="fr-FR" dirty="0" smtClean="0"/>
                        <a:t>Ali</a:t>
                      </a:r>
                      <a:endParaRPr lang="fr-FR" dirty="0"/>
                    </a:p>
                  </a:txBody>
                  <a:tcPr/>
                </a:tc>
              </a:tr>
              <a:tr h="370840">
                <a:tc>
                  <a:txBody>
                    <a:bodyPr/>
                    <a:lstStyle/>
                    <a:p>
                      <a:r>
                        <a:rPr lang="fr-FR" dirty="0" smtClean="0"/>
                        <a:t>2</a:t>
                      </a:r>
                      <a:endParaRPr lang="fr-FR" dirty="0"/>
                    </a:p>
                  </a:txBody>
                  <a:tcPr/>
                </a:tc>
                <a:tc>
                  <a:txBody>
                    <a:bodyPr/>
                    <a:lstStyle/>
                    <a:p>
                      <a:r>
                        <a:rPr lang="fr-FR" dirty="0" err="1" smtClean="0"/>
                        <a:t>Boissier</a:t>
                      </a:r>
                      <a:endParaRPr lang="fr-FR" dirty="0"/>
                    </a:p>
                  </a:txBody>
                  <a:tcPr/>
                </a:tc>
                <a:tc>
                  <a:txBody>
                    <a:bodyPr/>
                    <a:lstStyle/>
                    <a:p>
                      <a:r>
                        <a:rPr lang="fr-FR" dirty="0" smtClean="0"/>
                        <a:t>Fabrice</a:t>
                      </a:r>
                      <a:endParaRPr lang="fr-FR" dirty="0"/>
                    </a:p>
                  </a:txBody>
                  <a:tcPr/>
                </a:tc>
              </a:tr>
            </a:tbl>
          </a:graphicData>
        </a:graphic>
      </p:graphicFrame>
      <p:sp>
        <p:nvSpPr>
          <p:cNvPr id="8" name="ZoneTexte 7"/>
          <p:cNvSpPr txBox="1"/>
          <p:nvPr/>
        </p:nvSpPr>
        <p:spPr>
          <a:xfrm>
            <a:off x="6012160" y="2987660"/>
            <a:ext cx="2448272" cy="369332"/>
          </a:xfrm>
          <a:prstGeom prst="rect">
            <a:avLst/>
          </a:prstGeom>
          <a:noFill/>
        </p:spPr>
        <p:txBody>
          <a:bodyPr wrap="square" rtlCol="0">
            <a:spAutoFit/>
          </a:bodyPr>
          <a:lstStyle/>
          <a:p>
            <a:pPr algn="ctr"/>
            <a:r>
              <a:rPr lang="fr-FR" dirty="0" smtClean="0"/>
              <a:t>Table : Personne</a:t>
            </a:r>
            <a:endParaRPr lang="fr-FR" dirty="0"/>
          </a:p>
        </p:txBody>
      </p:sp>
      <p:grpSp>
        <p:nvGrpSpPr>
          <p:cNvPr id="14" name="Groupe 13"/>
          <p:cNvGrpSpPr/>
          <p:nvPr/>
        </p:nvGrpSpPr>
        <p:grpSpPr>
          <a:xfrm>
            <a:off x="4788024" y="1268760"/>
            <a:ext cx="2592288" cy="369332"/>
            <a:chOff x="5724128" y="2564904"/>
            <a:chExt cx="2592288" cy="369332"/>
          </a:xfrm>
        </p:grpSpPr>
        <p:sp>
          <p:nvSpPr>
            <p:cNvPr id="10" name="ZoneTexte 9"/>
            <p:cNvSpPr txBox="1"/>
            <p:nvPr/>
          </p:nvSpPr>
          <p:spPr>
            <a:xfrm>
              <a:off x="5724128" y="2564904"/>
              <a:ext cx="1080120" cy="369332"/>
            </a:xfrm>
            <a:prstGeom prst="rect">
              <a:avLst/>
            </a:prstGeom>
            <a:noFill/>
          </p:spPr>
          <p:txBody>
            <a:bodyPr wrap="square" rtlCol="0">
              <a:spAutoFit/>
            </a:bodyPr>
            <a:lstStyle/>
            <a:p>
              <a:r>
                <a:rPr lang="fr-FR" dirty="0" smtClean="0"/>
                <a:t>Personne</a:t>
              </a:r>
              <a:endParaRPr lang="fr-FR" dirty="0"/>
            </a:p>
          </p:txBody>
        </p:sp>
        <p:sp>
          <p:nvSpPr>
            <p:cNvPr id="11" name="ZoneTexte 10"/>
            <p:cNvSpPr txBox="1"/>
            <p:nvPr/>
          </p:nvSpPr>
          <p:spPr>
            <a:xfrm>
              <a:off x="7596336" y="2564904"/>
              <a:ext cx="720080" cy="369332"/>
            </a:xfrm>
            <a:prstGeom prst="rect">
              <a:avLst/>
            </a:prstGeom>
            <a:noFill/>
          </p:spPr>
          <p:txBody>
            <a:bodyPr wrap="square" rtlCol="0">
              <a:spAutoFit/>
            </a:bodyPr>
            <a:lstStyle/>
            <a:p>
              <a:r>
                <a:rPr lang="fr-FR" dirty="0" smtClean="0"/>
                <a:t>Cours</a:t>
              </a:r>
              <a:endParaRPr lang="fr-FR" dirty="0"/>
            </a:p>
          </p:txBody>
        </p:sp>
        <p:cxnSp>
          <p:nvCxnSpPr>
            <p:cNvPr id="13" name="Connecteur droit 12"/>
            <p:cNvCxnSpPr>
              <a:stCxn id="10" idx="3"/>
              <a:endCxn id="11" idx="1"/>
            </p:cNvCxnSpPr>
            <p:nvPr/>
          </p:nvCxnSpPr>
          <p:spPr>
            <a:xfrm>
              <a:off x="6804248" y="2749570"/>
              <a:ext cx="79208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6" name="Image 1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7984" y="1845771"/>
            <a:ext cx="1042805" cy="1042805"/>
          </a:xfrm>
          <a:prstGeom prst="rect">
            <a:avLst/>
          </a:prstGeom>
        </p:spPr>
      </p:pic>
      <p:grpSp>
        <p:nvGrpSpPr>
          <p:cNvPr id="60" name="Groupe 59"/>
          <p:cNvGrpSpPr/>
          <p:nvPr/>
        </p:nvGrpSpPr>
        <p:grpSpPr>
          <a:xfrm>
            <a:off x="5062482" y="3965893"/>
            <a:ext cx="3757990" cy="2703467"/>
            <a:chOff x="5062482" y="3965893"/>
            <a:chExt cx="3757990" cy="2703467"/>
          </a:xfrm>
        </p:grpSpPr>
        <p:pic>
          <p:nvPicPr>
            <p:cNvPr id="20" name="Image 19"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062482" y="4725144"/>
              <a:ext cx="1021686" cy="1080120"/>
            </a:xfrm>
            <a:prstGeom prst="rect">
              <a:avLst/>
            </a:prstGeom>
          </p:spPr>
        </p:pic>
        <p:grpSp>
          <p:nvGrpSpPr>
            <p:cNvPr id="59" name="Groupe 58"/>
            <p:cNvGrpSpPr/>
            <p:nvPr/>
          </p:nvGrpSpPr>
          <p:grpSpPr>
            <a:xfrm>
              <a:off x="7321878" y="4330411"/>
              <a:ext cx="1498594" cy="1474853"/>
              <a:chOff x="7321878" y="4330411"/>
              <a:chExt cx="1498594" cy="1474853"/>
            </a:xfrm>
          </p:grpSpPr>
          <p:pic>
            <p:nvPicPr>
              <p:cNvPr id="56" name="Image 55" descr="databas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20" idx="3"/>
              <a:endCxn id="17" idx="1"/>
            </p:cNvCxnSpPr>
            <p:nvPr/>
          </p:nvCxnSpPr>
          <p:spPr>
            <a:xfrm>
              <a:off x="6084168" y="5265204"/>
              <a:ext cx="1237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5422522" y="3965893"/>
              <a:ext cx="1885782" cy="759251"/>
              <a:chOff x="5422522" y="3679207"/>
              <a:chExt cx="1885782" cy="759251"/>
            </a:xfrm>
          </p:grpSpPr>
          <p:sp>
            <p:nvSpPr>
              <p:cNvPr id="25" name="ZoneTexte 24"/>
              <p:cNvSpPr txBox="1"/>
              <p:nvPr/>
            </p:nvSpPr>
            <p:spPr>
              <a:xfrm>
                <a:off x="5422522" y="3679207"/>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6358626" y="5876321"/>
              <a:ext cx="1957790" cy="793039"/>
              <a:chOff x="6358626" y="5516281"/>
              <a:chExt cx="1957790" cy="793039"/>
            </a:xfrm>
          </p:grpSpPr>
          <p:sp>
            <p:nvSpPr>
              <p:cNvPr id="27" name="ZoneTexte 26"/>
              <p:cNvSpPr txBox="1"/>
              <p:nvPr/>
            </p:nvSpPr>
            <p:spPr>
              <a:xfrm>
                <a:off x="6358626" y="5662989"/>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spTree>
    <p:extLst>
      <p:ext uri="{BB962C8B-B14F-4D97-AF65-F5344CB8AC3E}">
        <p14:creationId xmlns:p14="http://schemas.microsoft.com/office/powerpoint/2010/main" val="30198017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44624"/>
            <a:ext cx="8229600" cy="1143000"/>
          </a:xfrm>
        </p:spPr>
        <p:txBody>
          <a:bodyPr/>
          <a:lstStyle/>
          <a:p>
            <a:r>
              <a:rPr lang="fr-FR" dirty="0" smtClean="0"/>
              <a:t>SGBD &amp; BDD</a:t>
            </a:r>
            <a:endParaRPr lang="fr-FR" dirty="0"/>
          </a:p>
        </p:txBody>
      </p:sp>
      <p:sp>
        <p:nvSpPr>
          <p:cNvPr id="3" name="Espace réservé du contenu 2"/>
          <p:cNvSpPr>
            <a:spLocks noGrp="1"/>
          </p:cNvSpPr>
          <p:nvPr>
            <p:ph idx="1"/>
          </p:nvPr>
        </p:nvSpPr>
        <p:spPr>
          <a:xfrm>
            <a:off x="251520" y="1268760"/>
            <a:ext cx="8640960" cy="5069160"/>
          </a:xfrm>
        </p:spPr>
        <p:txBody>
          <a:bodyPr>
            <a:noAutofit/>
          </a:bodyPr>
          <a:lstStyle/>
          <a:p>
            <a:pPr marL="0" indent="0">
              <a:buNone/>
            </a:pPr>
            <a:r>
              <a:rPr lang="fr-FR" sz="2700" dirty="0"/>
              <a:t>• Qu’est ce qu’un </a:t>
            </a:r>
            <a:r>
              <a:rPr lang="fr-FR" sz="2700" b="1" dirty="0">
                <a:solidFill>
                  <a:schemeClr val="tx2"/>
                </a:solidFill>
              </a:rPr>
              <a:t>SGBD</a:t>
            </a:r>
            <a:r>
              <a:rPr lang="fr-FR" sz="2700" dirty="0">
                <a:solidFill>
                  <a:schemeClr val="tx2"/>
                </a:solidFill>
              </a:rPr>
              <a:t> </a:t>
            </a:r>
            <a:r>
              <a:rPr lang="fr-FR" sz="2700" dirty="0" smtClean="0"/>
              <a:t>?</a:t>
            </a:r>
            <a:endParaRPr lang="fr-FR" sz="2700" dirty="0"/>
          </a:p>
          <a:p>
            <a:pPr marL="0" indent="0">
              <a:buNone/>
            </a:pPr>
            <a:r>
              <a:rPr lang="fr-FR" sz="2700" dirty="0" smtClean="0"/>
              <a:t>« C’est </a:t>
            </a:r>
            <a:r>
              <a:rPr lang="fr-FR" sz="2700" dirty="0"/>
              <a:t>un logiciel système destiné à stocker et </a:t>
            </a:r>
            <a:r>
              <a:rPr lang="fr-FR" sz="2700" dirty="0" smtClean="0"/>
              <a:t>à partager </a:t>
            </a:r>
            <a:r>
              <a:rPr lang="fr-FR" sz="2700" dirty="0"/>
              <a:t>des informations dans une base de </a:t>
            </a:r>
            <a:r>
              <a:rPr lang="fr-FR" sz="2700" dirty="0" smtClean="0"/>
              <a:t>données, en </a:t>
            </a:r>
            <a:r>
              <a:rPr lang="fr-FR" sz="2700" dirty="0"/>
              <a:t>garantissant la qualité, la pérennité et </a:t>
            </a:r>
            <a:r>
              <a:rPr lang="fr-FR" sz="2700" dirty="0" smtClean="0"/>
              <a:t>la confidentialité </a:t>
            </a:r>
            <a:r>
              <a:rPr lang="fr-FR" sz="2700" dirty="0"/>
              <a:t>des informations, tout en cachant </a:t>
            </a:r>
            <a:r>
              <a:rPr lang="fr-FR" sz="2700" dirty="0" smtClean="0"/>
              <a:t>la complexité </a:t>
            </a:r>
            <a:r>
              <a:rPr lang="fr-FR" sz="2700" dirty="0"/>
              <a:t>des opérations.» </a:t>
            </a:r>
            <a:r>
              <a:rPr lang="fr-FR" sz="2700" i="1" dirty="0"/>
              <a:t>WIKIPEDIA</a:t>
            </a:r>
          </a:p>
          <a:p>
            <a:pPr marL="0" indent="0">
              <a:buNone/>
            </a:pPr>
            <a:endParaRPr lang="fr-FR" sz="2700" i="1" dirty="0" smtClean="0"/>
          </a:p>
          <a:p>
            <a:pPr marL="0" indent="0">
              <a:buNone/>
            </a:pPr>
            <a:r>
              <a:rPr lang="fr-FR" sz="2700" i="1" dirty="0" smtClean="0"/>
              <a:t>Parmi </a:t>
            </a:r>
            <a:r>
              <a:rPr lang="fr-FR" sz="2700" i="1" dirty="0"/>
              <a:t>les logiciels les plus connus, on trouve :</a:t>
            </a:r>
          </a:p>
          <a:p>
            <a:pPr marL="0" indent="0">
              <a:buNone/>
            </a:pPr>
            <a:r>
              <a:rPr lang="fr-FR" sz="2700" b="1" i="1" dirty="0">
                <a:solidFill>
                  <a:schemeClr val="tx2"/>
                </a:solidFill>
              </a:rPr>
              <a:t>MySQL</a:t>
            </a:r>
            <a:r>
              <a:rPr lang="fr-FR" sz="2700" i="1" dirty="0"/>
              <a:t>, </a:t>
            </a:r>
            <a:r>
              <a:rPr lang="fr-FR" sz="2700" b="1" i="1" dirty="0">
                <a:solidFill>
                  <a:schemeClr val="tx2"/>
                </a:solidFill>
              </a:rPr>
              <a:t>PostgreSQL, </a:t>
            </a:r>
            <a:r>
              <a:rPr lang="fr-FR" sz="2700" b="1" i="1" dirty="0" err="1">
                <a:solidFill>
                  <a:schemeClr val="tx2"/>
                </a:solidFill>
              </a:rPr>
              <a:t>SQLite</a:t>
            </a:r>
            <a:r>
              <a:rPr lang="fr-FR" sz="2700" b="1" i="1" dirty="0">
                <a:solidFill>
                  <a:schemeClr val="tx2"/>
                </a:solidFill>
              </a:rPr>
              <a:t>, Oracle et </a:t>
            </a:r>
            <a:r>
              <a:rPr lang="fr-FR" sz="2700" b="1" i="1" dirty="0" err="1" smtClean="0">
                <a:solidFill>
                  <a:schemeClr val="tx2"/>
                </a:solidFill>
              </a:rPr>
              <a:t>MariaDB</a:t>
            </a:r>
            <a:r>
              <a:rPr lang="fr-FR" sz="2700" i="1" dirty="0"/>
              <a:t>.</a:t>
            </a:r>
          </a:p>
          <a:p>
            <a:pPr marL="0" indent="0">
              <a:buNone/>
            </a:pPr>
            <a:endParaRPr lang="fr-FR" sz="2700" i="1" dirty="0" smtClean="0"/>
          </a:p>
          <a:p>
            <a:pPr marL="0" indent="0">
              <a:buNone/>
            </a:pPr>
            <a:r>
              <a:rPr lang="fr-FR" sz="2700" i="1" dirty="0" smtClean="0"/>
              <a:t>Pour </a:t>
            </a:r>
            <a:r>
              <a:rPr lang="fr-FR" sz="2700" i="1" dirty="0"/>
              <a:t>une liste détaillée des SGBD, consulter </a:t>
            </a:r>
            <a:r>
              <a:rPr lang="fr-FR" sz="2700" i="1" dirty="0" smtClean="0"/>
              <a:t>ce lien </a:t>
            </a:r>
            <a:r>
              <a:rPr lang="fr-FR" sz="2700" i="1" dirty="0">
                <a:hlinkClick r:id="rId2"/>
              </a:rPr>
              <a:t>http://fadace.developpez.com/sgbdcmp/#</a:t>
            </a:r>
            <a:r>
              <a:rPr lang="fr-FR" sz="2700" i="1" dirty="0" smtClean="0">
                <a:hlinkClick r:id="rId2"/>
              </a:rPr>
              <a:t>LI</a:t>
            </a:r>
            <a:r>
              <a:rPr lang="fr-FR" sz="2700" i="1" dirty="0" smtClean="0"/>
              <a:t> </a:t>
            </a:r>
            <a:endParaRPr lang="fr-FR" sz="2700" dirty="0"/>
          </a:p>
        </p:txBody>
      </p:sp>
    </p:spTree>
    <p:extLst>
      <p:ext uri="{BB962C8B-B14F-4D97-AF65-F5344CB8AC3E}">
        <p14:creationId xmlns:p14="http://schemas.microsoft.com/office/powerpoint/2010/main" val="11737611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62" name="Espace réservé du contenu 61"/>
          <p:cNvSpPr>
            <a:spLocks noGrp="1"/>
          </p:cNvSpPr>
          <p:nvPr>
            <p:ph idx="1"/>
          </p:nvPr>
        </p:nvSpPr>
        <p:spPr/>
        <p:txBody>
          <a:bodyPr/>
          <a:lstStyle/>
          <a:p>
            <a:r>
              <a:rPr lang="fr-FR" dirty="0" smtClean="0"/>
              <a:t>« Avant » : on organisait soi-même un disque ou un fichier, et on codait un bout de programme spécifique pour naviguer dedans (et effectuer des lectures/écritures)</a:t>
            </a:r>
            <a:endParaRPr lang="fr-FR" dirty="0"/>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cxnSp>
        <p:nvCxnSpPr>
          <p:cNvPr id="24" name="Connecteur droit 23"/>
          <p:cNvCxnSpPr>
            <a:stCxn id="20" idx="3"/>
          </p:cNvCxnSpPr>
          <p:nvPr/>
        </p:nvCxnSpPr>
        <p:spPr>
          <a:xfrm>
            <a:off x="1907704" y="5320793"/>
            <a:ext cx="42484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smtClean="0"/>
              <a:t>Application</a:t>
            </a:r>
            <a:endParaRPr lang="fr-FR" dirty="0"/>
          </a:p>
        </p:txBody>
      </p:sp>
      <p:sp>
        <p:nvSpPr>
          <p:cNvPr id="51" name="ZoneTexte 50"/>
          <p:cNvSpPr txBox="1"/>
          <p:nvPr/>
        </p:nvSpPr>
        <p:spPr>
          <a:xfrm>
            <a:off x="6509907" y="3779748"/>
            <a:ext cx="1426586" cy="369332"/>
          </a:xfrm>
          <a:prstGeom prst="rect">
            <a:avLst/>
          </a:prstGeom>
          <a:noFill/>
        </p:spPr>
        <p:txBody>
          <a:bodyPr wrap="square" rtlCol="0">
            <a:spAutoFit/>
          </a:bodyPr>
          <a:lstStyle/>
          <a:p>
            <a:pPr algn="ctr"/>
            <a:r>
              <a:rPr lang="fr-FR" dirty="0" smtClean="0"/>
              <a:t>BDD</a:t>
            </a:r>
            <a:endParaRPr lang="fr-FR" dirty="0"/>
          </a:p>
        </p:txBody>
      </p:sp>
      <p:grpSp>
        <p:nvGrpSpPr>
          <p:cNvPr id="52" name="Groupe 51"/>
          <p:cNvGrpSpPr/>
          <p:nvPr/>
        </p:nvGrpSpPr>
        <p:grpSpPr>
          <a:xfrm>
            <a:off x="1907704" y="4028871"/>
            <a:ext cx="3456384" cy="1200329"/>
            <a:chOff x="1979712" y="4028871"/>
            <a:chExt cx="3456384" cy="1200329"/>
          </a:xfrm>
        </p:grpSpPr>
        <p:sp>
          <p:nvSpPr>
            <p:cNvPr id="46" name="ZoneTexte 45"/>
            <p:cNvSpPr txBox="1"/>
            <p:nvPr/>
          </p:nvSpPr>
          <p:spPr>
            <a:xfrm>
              <a:off x="1979712" y="4028871"/>
              <a:ext cx="3456384" cy="1200329"/>
            </a:xfrm>
            <a:prstGeom prst="rect">
              <a:avLst/>
            </a:prstGeom>
            <a:noFill/>
          </p:spPr>
          <p:txBody>
            <a:bodyPr wrap="square" rtlCol="0">
              <a:spAutoFit/>
            </a:bodyPr>
            <a:lstStyle/>
            <a:p>
              <a:r>
                <a:rPr lang="fr-FR" i="1" dirty="0" smtClean="0"/>
                <a:t>(</a:t>
              </a:r>
              <a:r>
                <a:rPr lang="fr-FR" i="1" dirty="0" err="1" smtClean="0"/>
                <a:t>Search</a:t>
              </a:r>
              <a:r>
                <a:rPr lang="fr-FR" i="1" dirty="0" smtClean="0"/>
                <a:t> for « </a:t>
              </a:r>
              <a:r>
                <a:rPr lang="fr-FR" i="1" dirty="0" err="1" smtClean="0"/>
                <a:t>handle</a:t>
              </a:r>
              <a:r>
                <a:rPr lang="fr-FR" i="1" dirty="0" smtClean="0"/>
                <a:t> » description)</a:t>
              </a:r>
            </a:p>
            <a:p>
              <a:r>
                <a:rPr lang="fr-FR" dirty="0" err="1" smtClean="0"/>
                <a:t>Get</a:t>
              </a:r>
              <a:r>
                <a:rPr lang="fr-FR" dirty="0" smtClean="0"/>
                <a:t> /car/</a:t>
              </a:r>
              <a:r>
                <a:rPr lang="fr-FR" dirty="0" err="1" smtClean="0"/>
                <a:t>door</a:t>
              </a:r>
              <a:r>
                <a:rPr lang="fr-FR" dirty="0" smtClean="0"/>
                <a:t>/</a:t>
              </a:r>
              <a:r>
                <a:rPr lang="fr-FR" dirty="0" err="1" smtClean="0"/>
                <a:t>handle</a:t>
              </a:r>
              <a:r>
                <a:rPr lang="fr-FR" dirty="0" smtClean="0"/>
                <a:t>/description</a:t>
              </a:r>
            </a:p>
            <a:p>
              <a:r>
                <a:rPr lang="fr-FR" dirty="0" smtClean="0"/>
                <a:t>[</a:t>
              </a:r>
              <a:r>
                <a:rPr lang="fr-FR" dirty="0" err="1" smtClean="0"/>
                <a:t>Seek</a:t>
              </a:r>
              <a:r>
                <a:rPr lang="fr-FR" dirty="0" smtClean="0"/>
                <a:t> Disc 1, </a:t>
              </a:r>
              <a:r>
                <a:rPr lang="fr-FR" dirty="0" err="1" smtClean="0"/>
                <a:t>Track</a:t>
              </a:r>
              <a:r>
                <a:rPr lang="fr-FR" dirty="0" smtClean="0"/>
                <a:t> 4, Block 2</a:t>
              </a:r>
            </a:p>
            <a:p>
              <a:r>
                <a:rPr lang="fr-FR" dirty="0" smtClean="0"/>
                <a:t>&amp; </a:t>
              </a:r>
              <a:r>
                <a:rPr lang="fr-FR" dirty="0" err="1" smtClean="0"/>
                <a:t>Extract</a:t>
              </a:r>
              <a:r>
                <a:rPr lang="fr-FR" dirty="0" smtClean="0"/>
                <a:t> 2 blocks]</a:t>
              </a:r>
            </a:p>
          </p:txBody>
        </p:sp>
        <p:sp>
          <p:nvSpPr>
            <p:cNvPr id="55" name="Flèche droite 54"/>
            <p:cNvSpPr/>
            <p:nvPr/>
          </p:nvSpPr>
          <p:spPr>
            <a:xfrm>
              <a:off x="4067944" y="5010484"/>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7" name="Groupe 56"/>
          <p:cNvGrpSpPr/>
          <p:nvPr/>
        </p:nvGrpSpPr>
        <p:grpSpPr>
          <a:xfrm>
            <a:off x="5148064" y="5589240"/>
            <a:ext cx="864096" cy="504056"/>
            <a:chOff x="5508104" y="5517232"/>
            <a:chExt cx="864096" cy="504056"/>
          </a:xfrm>
        </p:grpSpPr>
        <p:grpSp>
          <p:nvGrpSpPr>
            <p:cNvPr id="54" name="Groupe 53"/>
            <p:cNvGrpSpPr/>
            <p:nvPr/>
          </p:nvGrpSpPr>
          <p:grpSpPr>
            <a:xfrm>
              <a:off x="5724128" y="5733256"/>
              <a:ext cx="648072" cy="288032"/>
              <a:chOff x="5652120" y="5661248"/>
              <a:chExt cx="648072" cy="288032"/>
            </a:xfrm>
          </p:grpSpPr>
          <p:sp>
            <p:nvSpPr>
              <p:cNvPr id="53" name="Rectangle 52"/>
              <p:cNvSpPr/>
              <p:nvPr/>
            </p:nvSpPr>
            <p:spPr>
              <a:xfrm>
                <a:off x="565212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8" name="Rectangle 57"/>
              <p:cNvSpPr/>
              <p:nvPr/>
            </p:nvSpPr>
            <p:spPr>
              <a:xfrm>
                <a:off x="6012160" y="5661248"/>
                <a:ext cx="288032"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1" name="Flèche droite 60"/>
            <p:cNvSpPr/>
            <p:nvPr/>
          </p:nvSpPr>
          <p:spPr>
            <a:xfrm rot="10800000">
              <a:off x="5508104" y="5517232"/>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9" name="Rectangle 68"/>
          <p:cNvSpPr/>
          <p:nvPr/>
        </p:nvSpPr>
        <p:spPr>
          <a:xfrm>
            <a:off x="6057979" y="4148340"/>
            <a:ext cx="2330445" cy="2344906"/>
          </a:xfrm>
          <a:prstGeom prst="rect">
            <a:avLst/>
          </a:prstGeom>
          <a:blipFill dpi="0" rotWithShape="1">
            <a:blip r:embed="rId4">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fr-FR"/>
          </a:p>
        </p:txBody>
      </p:sp>
      <p:pic>
        <p:nvPicPr>
          <p:cNvPr id="71" name="Image 7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0800000">
            <a:off x="6662530" y="4509120"/>
            <a:ext cx="1121341" cy="1121341"/>
          </a:xfrm>
          <a:prstGeom prst="rect">
            <a:avLst/>
          </a:prstGeom>
        </p:spPr>
      </p:pic>
      <p:pic>
        <p:nvPicPr>
          <p:cNvPr id="74" name="Image 7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929879" y="5301208"/>
            <a:ext cx="586643" cy="845270"/>
          </a:xfrm>
          <a:prstGeom prst="rect">
            <a:avLst/>
          </a:prstGeom>
        </p:spPr>
      </p:pic>
    </p:spTree>
    <p:extLst>
      <p:ext uri="{BB962C8B-B14F-4D97-AF65-F5344CB8AC3E}">
        <p14:creationId xmlns:p14="http://schemas.microsoft.com/office/powerpoint/2010/main" val="2132797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SGBD &amp; BDD</a:t>
            </a:r>
            <a:endParaRPr lang="fr-FR" dirty="0"/>
          </a:p>
        </p:txBody>
      </p:sp>
      <p:sp>
        <p:nvSpPr>
          <p:cNvPr id="3" name="Espace réservé du contenu 2"/>
          <p:cNvSpPr>
            <a:spLocks noGrp="1"/>
          </p:cNvSpPr>
          <p:nvPr>
            <p:ph idx="1"/>
          </p:nvPr>
        </p:nvSpPr>
        <p:spPr>
          <a:xfrm>
            <a:off x="457200" y="1600200"/>
            <a:ext cx="8363272" cy="4525963"/>
          </a:xfrm>
        </p:spPr>
        <p:txBody>
          <a:bodyPr>
            <a:normAutofit/>
          </a:bodyPr>
          <a:lstStyle/>
          <a:p>
            <a:r>
              <a:rPr lang="fr-FR" dirty="0" smtClean="0"/>
              <a:t>Aujourd’hui : usage d’un pilote logiciel effectuant les transactions avec le SGBD</a:t>
            </a:r>
          </a:p>
          <a:p>
            <a:pPr lvl="1"/>
            <a:r>
              <a:rPr lang="fr-FR" dirty="0" smtClean="0"/>
              <a:t>API, bibliothèque, … extension permettant de mettre du SQL dans un langage de programmation, et de récupérer un tableau réponse</a:t>
            </a:r>
          </a:p>
        </p:txBody>
      </p:sp>
      <p:pic>
        <p:nvPicPr>
          <p:cNvPr id="20" name="Image 19"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018" y="4780733"/>
            <a:ext cx="1021686" cy="1080120"/>
          </a:xfrm>
          <a:prstGeom prst="rect">
            <a:avLst/>
          </a:prstGeom>
        </p:spPr>
      </p:pic>
      <p:grpSp>
        <p:nvGrpSpPr>
          <p:cNvPr id="59" name="Groupe 58"/>
          <p:cNvGrpSpPr/>
          <p:nvPr/>
        </p:nvGrpSpPr>
        <p:grpSpPr>
          <a:xfrm>
            <a:off x="6804248" y="4386000"/>
            <a:ext cx="1498594" cy="1474853"/>
            <a:chOff x="7321878" y="4330411"/>
            <a:chExt cx="1498594" cy="1474853"/>
          </a:xfrm>
        </p:grpSpPr>
        <p:pic>
          <p:nvPicPr>
            <p:cNvPr id="56" name="Image 55"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77667" y="4330411"/>
              <a:ext cx="1042805" cy="1042805"/>
            </a:xfrm>
            <a:prstGeom prst="rect">
              <a:avLst/>
            </a:prstGeom>
          </p:spPr>
        </p:pic>
        <p:pic>
          <p:nvPicPr>
            <p:cNvPr id="17" name="Image 16" descr="server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21878" y="4725144"/>
              <a:ext cx="1021686" cy="1080120"/>
            </a:xfrm>
            <a:prstGeom prst="rect">
              <a:avLst/>
            </a:prstGeom>
          </p:spPr>
        </p:pic>
      </p:grpSp>
      <p:cxnSp>
        <p:nvCxnSpPr>
          <p:cNvPr id="24" name="Connecteur droit 23"/>
          <p:cNvCxnSpPr>
            <a:stCxn id="4" idx="3"/>
            <a:endCxn id="17" idx="1"/>
          </p:cNvCxnSpPr>
          <p:nvPr/>
        </p:nvCxnSpPr>
        <p:spPr>
          <a:xfrm>
            <a:off x="4506645" y="5320793"/>
            <a:ext cx="2297603"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8" name="Groupe 47"/>
          <p:cNvGrpSpPr/>
          <p:nvPr/>
        </p:nvGrpSpPr>
        <p:grpSpPr>
          <a:xfrm>
            <a:off x="1894130" y="4149080"/>
            <a:ext cx="1885782" cy="864096"/>
            <a:chOff x="5422522" y="3574362"/>
            <a:chExt cx="1885782" cy="864096"/>
          </a:xfrm>
        </p:grpSpPr>
        <p:sp>
          <p:nvSpPr>
            <p:cNvPr id="25" name="ZoneTexte 24"/>
            <p:cNvSpPr txBox="1"/>
            <p:nvPr/>
          </p:nvSpPr>
          <p:spPr>
            <a:xfrm>
              <a:off x="5422522" y="3574362"/>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7" name="Flèche droite 46"/>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50" name="Groupe 49"/>
          <p:cNvGrpSpPr/>
          <p:nvPr/>
        </p:nvGrpSpPr>
        <p:grpSpPr>
          <a:xfrm>
            <a:off x="5076056" y="5589240"/>
            <a:ext cx="1957790" cy="862355"/>
            <a:chOff x="6358626" y="5516281"/>
            <a:chExt cx="1957790" cy="862355"/>
          </a:xfrm>
        </p:grpSpPr>
        <p:sp>
          <p:nvSpPr>
            <p:cNvPr id="27" name="ZoneTexte 26"/>
            <p:cNvSpPr txBox="1"/>
            <p:nvPr/>
          </p:nvSpPr>
          <p:spPr>
            <a:xfrm>
              <a:off x="6358626" y="5732305"/>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9" name="Flèche droite 48"/>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4" name="Imag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42549" y="4888745"/>
            <a:ext cx="864096" cy="864096"/>
          </a:xfrm>
          <a:prstGeom prst="rect">
            <a:avLst/>
          </a:prstGeom>
        </p:spPr>
      </p:pic>
      <p:cxnSp>
        <p:nvCxnSpPr>
          <p:cNvPr id="15" name="Connecteur droit 14"/>
          <p:cNvCxnSpPr>
            <a:stCxn id="20" idx="3"/>
            <a:endCxn id="4" idx="1"/>
          </p:cNvCxnSpPr>
          <p:nvPr/>
        </p:nvCxnSpPr>
        <p:spPr>
          <a:xfrm>
            <a:off x="1907704" y="5320793"/>
            <a:ext cx="173484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ZoneTexte 39"/>
          <p:cNvSpPr txBox="1"/>
          <p:nvPr/>
        </p:nvSpPr>
        <p:spPr>
          <a:xfrm>
            <a:off x="611560" y="5949280"/>
            <a:ext cx="1656184" cy="369332"/>
          </a:xfrm>
          <a:prstGeom prst="rect">
            <a:avLst/>
          </a:prstGeom>
          <a:noFill/>
        </p:spPr>
        <p:txBody>
          <a:bodyPr wrap="square" rtlCol="0">
            <a:spAutoFit/>
          </a:bodyPr>
          <a:lstStyle/>
          <a:p>
            <a:pPr algn="ctr"/>
            <a:r>
              <a:rPr lang="fr-FR" dirty="0" smtClean="0"/>
              <a:t>Serveur Web</a:t>
            </a:r>
            <a:endParaRPr lang="fr-FR" dirty="0"/>
          </a:p>
        </p:txBody>
      </p:sp>
      <p:sp>
        <p:nvSpPr>
          <p:cNvPr id="51" name="ZoneTexte 50"/>
          <p:cNvSpPr txBox="1"/>
          <p:nvPr/>
        </p:nvSpPr>
        <p:spPr>
          <a:xfrm>
            <a:off x="6876256" y="5877272"/>
            <a:ext cx="1426586" cy="369332"/>
          </a:xfrm>
          <a:prstGeom prst="rect">
            <a:avLst/>
          </a:prstGeom>
          <a:noFill/>
        </p:spPr>
        <p:txBody>
          <a:bodyPr wrap="square" rtlCol="0">
            <a:spAutoFit/>
          </a:bodyPr>
          <a:lstStyle/>
          <a:p>
            <a:pPr algn="ctr"/>
            <a:r>
              <a:rPr lang="fr-FR" dirty="0" smtClean="0"/>
              <a:t>SGBD</a:t>
            </a:r>
            <a:endParaRPr lang="fr-FR" dirty="0"/>
          </a:p>
        </p:txBody>
      </p:sp>
      <p:sp>
        <p:nvSpPr>
          <p:cNvPr id="41" name="ZoneTexte 40"/>
          <p:cNvSpPr txBox="1"/>
          <p:nvPr/>
        </p:nvSpPr>
        <p:spPr>
          <a:xfrm>
            <a:off x="3114168" y="5805264"/>
            <a:ext cx="1925079" cy="646331"/>
          </a:xfrm>
          <a:prstGeom prst="rect">
            <a:avLst/>
          </a:prstGeom>
          <a:noFill/>
        </p:spPr>
        <p:txBody>
          <a:bodyPr wrap="none" rtlCol="0">
            <a:spAutoFit/>
          </a:bodyPr>
          <a:lstStyle/>
          <a:p>
            <a:pPr algn="ctr"/>
            <a:r>
              <a:rPr lang="fr-FR" dirty="0" smtClean="0"/>
              <a:t>Connecteur</a:t>
            </a:r>
            <a:br>
              <a:rPr lang="fr-FR" dirty="0" smtClean="0"/>
            </a:br>
            <a:r>
              <a:rPr lang="fr-FR" dirty="0" smtClean="0"/>
              <a:t>(API, extension, …)</a:t>
            </a:r>
            <a:endParaRPr lang="fr-FR" dirty="0"/>
          </a:p>
        </p:txBody>
      </p:sp>
    </p:spTree>
    <p:extLst>
      <p:ext uri="{BB962C8B-B14F-4D97-AF65-F5344CB8AC3E}">
        <p14:creationId xmlns:p14="http://schemas.microsoft.com/office/powerpoint/2010/main" val="16598405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PHP &amp; SGBD : Connecteurs</a:t>
            </a:r>
            <a:endParaRPr lang="fr-FR" dirty="0"/>
          </a:p>
        </p:txBody>
      </p:sp>
      <p:cxnSp>
        <p:nvCxnSpPr>
          <p:cNvPr id="10" name="Connecteur droit avec flèche 9"/>
          <p:cNvCxnSpPr>
            <a:stCxn id="7" idx="3"/>
            <a:endCxn id="9" idx="1"/>
          </p:cNvCxnSpPr>
          <p:nvPr/>
        </p:nvCxnSpPr>
        <p:spPr>
          <a:xfrm>
            <a:off x="2233051" y="4052232"/>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1" name="Connecteur droit avec flèche 10"/>
          <p:cNvCxnSpPr>
            <a:stCxn id="34" idx="3"/>
            <a:endCxn id="8" idx="1"/>
          </p:cNvCxnSpPr>
          <p:nvPr/>
        </p:nvCxnSpPr>
        <p:spPr>
          <a:xfrm>
            <a:off x="5148064" y="4055410"/>
            <a:ext cx="2197555" cy="0"/>
          </a:xfrm>
          <a:prstGeom prst="straightConnector1">
            <a:avLst/>
          </a:prstGeom>
          <a:ln>
            <a:solidFill>
              <a:srgbClr val="FF0000"/>
            </a:solidFill>
            <a:headEnd type="arrow"/>
            <a:tailEnd type="arrow"/>
          </a:ln>
        </p:spPr>
        <p:style>
          <a:lnRef idx="2">
            <a:schemeClr val="accent1"/>
          </a:lnRef>
          <a:fillRef idx="0">
            <a:schemeClr val="accent1"/>
          </a:fillRef>
          <a:effectRef idx="1">
            <a:schemeClr val="accent1"/>
          </a:effectRef>
          <a:fontRef idx="minor">
            <a:schemeClr val="tx1"/>
          </a:fontRef>
        </p:style>
      </p:cxnSp>
      <p:grpSp>
        <p:nvGrpSpPr>
          <p:cNvPr id="29" name="Groupe 28"/>
          <p:cNvGrpSpPr/>
          <p:nvPr/>
        </p:nvGrpSpPr>
        <p:grpSpPr>
          <a:xfrm>
            <a:off x="611560" y="3512172"/>
            <a:ext cx="2259632" cy="2403648"/>
            <a:chOff x="251520" y="2780928"/>
            <a:chExt cx="2259632" cy="2403648"/>
          </a:xfrm>
        </p:grpSpPr>
        <p:grpSp>
          <p:nvGrpSpPr>
            <p:cNvPr id="28" name="Groupe 27"/>
            <p:cNvGrpSpPr/>
            <p:nvPr/>
          </p:nvGrpSpPr>
          <p:grpSpPr>
            <a:xfrm>
              <a:off x="683568" y="2780928"/>
              <a:ext cx="1296144" cy="1593468"/>
              <a:chOff x="683568" y="2780928"/>
              <a:chExt cx="1296144" cy="1593468"/>
            </a:xfrm>
          </p:grpSpPr>
          <p:pic>
            <p:nvPicPr>
              <p:cNvPr id="7" name="Image 6"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2891" y="2780928"/>
                <a:ext cx="1080120" cy="1080120"/>
              </a:xfrm>
              <a:prstGeom prst="rect">
                <a:avLst/>
              </a:prstGeom>
            </p:spPr>
          </p:pic>
          <p:sp>
            <p:nvSpPr>
              <p:cNvPr id="14" name="ZoneTexte 13"/>
              <p:cNvSpPr txBox="1"/>
              <p:nvPr/>
            </p:nvSpPr>
            <p:spPr>
              <a:xfrm>
                <a:off x="683568" y="4005064"/>
                <a:ext cx="1296144" cy="369332"/>
              </a:xfrm>
              <a:prstGeom prst="rect">
                <a:avLst/>
              </a:prstGeom>
              <a:noFill/>
            </p:spPr>
            <p:txBody>
              <a:bodyPr wrap="square" rtlCol="0">
                <a:spAutoFit/>
              </a:bodyPr>
              <a:lstStyle/>
              <a:p>
                <a:pPr algn="ctr"/>
                <a:r>
                  <a:rPr lang="fr-FR" dirty="0" smtClean="0"/>
                  <a:t>Navigateur</a:t>
                </a:r>
              </a:p>
            </p:txBody>
          </p:sp>
        </p:grpSp>
        <p:pic>
          <p:nvPicPr>
            <p:cNvPr id="18" name="Image 17"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520" y="4437112"/>
              <a:ext cx="720080" cy="720080"/>
            </a:xfrm>
            <a:prstGeom prst="rect">
              <a:avLst/>
            </a:prstGeom>
          </p:spPr>
        </p:pic>
        <p:pic>
          <p:nvPicPr>
            <p:cNvPr id="19" name="Image 18"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71600" y="4437112"/>
              <a:ext cx="720080" cy="720080"/>
            </a:xfrm>
            <a:prstGeom prst="rect">
              <a:avLst/>
            </a:prstGeom>
          </p:spPr>
        </p:pic>
        <p:pic>
          <p:nvPicPr>
            <p:cNvPr id="20" name="Image 19"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3688" y="4437112"/>
              <a:ext cx="747464" cy="747464"/>
            </a:xfrm>
            <a:prstGeom prst="rect">
              <a:avLst/>
            </a:prstGeom>
          </p:spPr>
        </p:pic>
      </p:grpSp>
      <p:grpSp>
        <p:nvGrpSpPr>
          <p:cNvPr id="33" name="Groupe 32"/>
          <p:cNvGrpSpPr/>
          <p:nvPr/>
        </p:nvGrpSpPr>
        <p:grpSpPr>
          <a:xfrm>
            <a:off x="6876256" y="3581408"/>
            <a:ext cx="2016224" cy="2091004"/>
            <a:chOff x="4716016" y="2850164"/>
            <a:chExt cx="2016224" cy="2091004"/>
          </a:xfrm>
        </p:grpSpPr>
        <p:grpSp>
          <p:nvGrpSpPr>
            <p:cNvPr id="30" name="Groupe 29"/>
            <p:cNvGrpSpPr/>
            <p:nvPr/>
          </p:nvGrpSpPr>
          <p:grpSpPr>
            <a:xfrm>
              <a:off x="4716016" y="2850164"/>
              <a:ext cx="2016224" cy="1384728"/>
              <a:chOff x="4932040" y="1772816"/>
              <a:chExt cx="2016224" cy="1523201"/>
            </a:xfrm>
          </p:grpSpPr>
          <p:pic>
            <p:nvPicPr>
              <p:cNvPr id="8" name="Image 7" descr="databas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01403" y="1772816"/>
                <a:ext cx="1042805" cy="1042805"/>
              </a:xfrm>
              <a:prstGeom prst="rect">
                <a:avLst/>
              </a:prstGeom>
            </p:spPr>
          </p:pic>
          <p:sp>
            <p:nvSpPr>
              <p:cNvPr id="16" name="ZoneTexte 15"/>
              <p:cNvSpPr txBox="1"/>
              <p:nvPr/>
            </p:nvSpPr>
            <p:spPr>
              <a:xfrm>
                <a:off x="4932040" y="2926685"/>
                <a:ext cx="2016224" cy="369332"/>
              </a:xfrm>
              <a:prstGeom prst="rect">
                <a:avLst/>
              </a:prstGeom>
              <a:noFill/>
            </p:spPr>
            <p:txBody>
              <a:bodyPr wrap="square" rtlCol="0">
                <a:spAutoFit/>
              </a:bodyPr>
              <a:lstStyle/>
              <a:p>
                <a:pPr algn="ctr"/>
                <a:r>
                  <a:rPr lang="fr-FR" dirty="0" smtClean="0"/>
                  <a:t>Base de Données</a:t>
                </a:r>
              </a:p>
            </p:txBody>
          </p:sp>
        </p:grpSp>
        <p:pic>
          <p:nvPicPr>
            <p:cNvPr id="23" name="Image 22" descr="MySQ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080246" y="4293096"/>
              <a:ext cx="1253069" cy="648072"/>
            </a:xfrm>
            <a:prstGeom prst="rect">
              <a:avLst/>
            </a:prstGeom>
          </p:spPr>
        </p:pic>
      </p:grpSp>
      <p:grpSp>
        <p:nvGrpSpPr>
          <p:cNvPr id="32" name="Groupe 31"/>
          <p:cNvGrpSpPr/>
          <p:nvPr/>
        </p:nvGrpSpPr>
        <p:grpSpPr>
          <a:xfrm>
            <a:off x="2987824" y="3512172"/>
            <a:ext cx="1656184" cy="2581124"/>
            <a:chOff x="2627784" y="2780928"/>
            <a:chExt cx="1656184" cy="2581124"/>
          </a:xfrm>
        </p:grpSpPr>
        <p:grpSp>
          <p:nvGrpSpPr>
            <p:cNvPr id="27" name="Groupe 26"/>
            <p:cNvGrpSpPr/>
            <p:nvPr/>
          </p:nvGrpSpPr>
          <p:grpSpPr>
            <a:xfrm>
              <a:off x="2627784" y="2780928"/>
              <a:ext cx="1656184" cy="1593468"/>
              <a:chOff x="2627784" y="2780928"/>
              <a:chExt cx="1656184" cy="1593468"/>
            </a:xfrm>
          </p:grpSpPr>
          <p:pic>
            <p:nvPicPr>
              <p:cNvPr id="9" name="Image 8" descr="server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953131" y="2780928"/>
                <a:ext cx="1021686" cy="1080120"/>
              </a:xfrm>
              <a:prstGeom prst="rect">
                <a:avLst/>
              </a:prstGeom>
            </p:spPr>
          </p:pic>
          <p:sp>
            <p:nvSpPr>
              <p:cNvPr id="15" name="ZoneTexte 14"/>
              <p:cNvSpPr txBox="1"/>
              <p:nvPr/>
            </p:nvSpPr>
            <p:spPr>
              <a:xfrm>
                <a:off x="2627784" y="4005064"/>
                <a:ext cx="1656184" cy="369332"/>
              </a:xfrm>
              <a:prstGeom prst="rect">
                <a:avLst/>
              </a:prstGeom>
              <a:noFill/>
            </p:spPr>
            <p:txBody>
              <a:bodyPr wrap="square" rtlCol="0">
                <a:spAutoFit/>
              </a:bodyPr>
              <a:lstStyle/>
              <a:p>
                <a:pPr algn="ctr"/>
                <a:r>
                  <a:rPr lang="fr-FR" dirty="0" smtClean="0"/>
                  <a:t>Serveur Web</a:t>
                </a:r>
              </a:p>
            </p:txBody>
          </p:sp>
        </p:grpSp>
        <p:pic>
          <p:nvPicPr>
            <p:cNvPr id="21" name="Image 20" descr="apache 2016.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987824" y="4437112"/>
              <a:ext cx="966122" cy="253124"/>
            </a:xfrm>
            <a:prstGeom prst="rect">
              <a:avLst/>
            </a:prstGeom>
          </p:spPr>
        </p:pic>
        <p:pic>
          <p:nvPicPr>
            <p:cNvPr id="31" name="Image 30" descr="php-log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138651" y="4697584"/>
              <a:ext cx="664468" cy="664468"/>
            </a:xfrm>
            <a:prstGeom prst="rect">
              <a:avLst/>
            </a:prstGeom>
          </p:spPr>
        </p:pic>
      </p:grpSp>
      <p:grpSp>
        <p:nvGrpSpPr>
          <p:cNvPr id="3" name="Groupe 2"/>
          <p:cNvGrpSpPr/>
          <p:nvPr/>
        </p:nvGrpSpPr>
        <p:grpSpPr>
          <a:xfrm>
            <a:off x="2123728" y="1340768"/>
            <a:ext cx="3096344" cy="2096624"/>
            <a:chOff x="3635896" y="1484784"/>
            <a:chExt cx="3096344" cy="2096624"/>
          </a:xfrm>
        </p:grpSpPr>
        <p:sp>
          <p:nvSpPr>
            <p:cNvPr id="35" name="Rectangle 34"/>
            <p:cNvSpPr/>
            <p:nvPr/>
          </p:nvSpPr>
          <p:spPr>
            <a:xfrm>
              <a:off x="3635896" y="1484784"/>
              <a:ext cx="3096344" cy="161828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a:t>
              </a:r>
              <a:r>
                <a:rPr lang="fr-FR" sz="1600" dirty="0" err="1" smtClean="0">
                  <a:solidFill>
                    <a:schemeClr val="tx1"/>
                  </a:solidFill>
                </a:rPr>
                <a:t>sql</a:t>
              </a:r>
              <a:r>
                <a:rPr lang="fr-FR" sz="1600" dirty="0" smtClean="0">
                  <a:solidFill>
                    <a:schemeClr val="tx1"/>
                  </a:solidFill>
                </a:rPr>
                <a:t> </a:t>
              </a:r>
              <a:r>
                <a:rPr lang="fr-FR" sz="1600" dirty="0">
                  <a:solidFill>
                    <a:schemeClr val="tx1"/>
                  </a:solidFill>
                </a:rPr>
                <a:t>= "SELECT </a:t>
              </a:r>
              <a:r>
                <a:rPr lang="fr-FR" sz="1600" dirty="0" smtClean="0">
                  <a:solidFill>
                    <a:schemeClr val="tx1"/>
                  </a:solidFill>
                </a:rPr>
                <a:t>* </a:t>
              </a:r>
              <a:r>
                <a:rPr lang="fr-FR" sz="1600" dirty="0">
                  <a:solidFill>
                    <a:schemeClr val="tx1"/>
                  </a:solidFill>
                </a:rPr>
                <a:t>FROM Personne</a:t>
              </a:r>
              <a:r>
                <a:rPr lang="fr-FR" sz="1600" dirty="0" smtClean="0">
                  <a:solidFill>
                    <a:schemeClr val="tx1"/>
                  </a:solidFill>
                </a:rPr>
                <a:t>";</a:t>
              </a:r>
            </a:p>
            <a:p>
              <a:r>
                <a:rPr lang="fr-FR" sz="1600" dirty="0" smtClean="0">
                  <a:solidFill>
                    <a:schemeClr val="tx1"/>
                  </a:solidFill>
                </a:rPr>
                <a:t>$</a:t>
              </a:r>
              <a:r>
                <a:rPr lang="fr-FR" sz="1600" dirty="0" err="1" smtClean="0">
                  <a:solidFill>
                    <a:schemeClr val="tx1"/>
                  </a:solidFill>
                </a:rPr>
                <a:t>res</a:t>
              </a:r>
              <a:r>
                <a:rPr lang="fr-FR" sz="1600" dirty="0" smtClean="0">
                  <a:solidFill>
                    <a:schemeClr val="tx1"/>
                  </a:solidFill>
                </a:rPr>
                <a:t> = </a:t>
              </a:r>
              <a:r>
                <a:rPr lang="fr-FR" sz="1600" dirty="0" err="1" smtClean="0">
                  <a:solidFill>
                    <a:schemeClr val="tx1"/>
                  </a:solidFill>
                </a:rPr>
                <a:t>mysqli</a:t>
              </a:r>
              <a:r>
                <a:rPr lang="fr-FR" sz="1600" dirty="0" smtClean="0">
                  <a:solidFill>
                    <a:schemeClr val="tx1"/>
                  </a:solidFill>
                </a:rPr>
                <a:t>-&gt;</a:t>
              </a:r>
              <a:r>
                <a:rPr lang="fr-FR" sz="1600" dirty="0" err="1" smtClean="0">
                  <a:solidFill>
                    <a:schemeClr val="tx1"/>
                  </a:solidFill>
                </a:rPr>
                <a:t>query</a:t>
              </a:r>
              <a:r>
                <a:rPr lang="fr-FR" sz="1600" dirty="0" smtClean="0">
                  <a:solidFill>
                    <a:schemeClr val="tx1"/>
                  </a:solidFill>
                </a:rPr>
                <a:t>($</a:t>
              </a:r>
              <a:r>
                <a:rPr lang="fr-FR" sz="1600" dirty="0" err="1" smtClean="0">
                  <a:solidFill>
                    <a:schemeClr val="tx1"/>
                  </a:solidFill>
                </a:rPr>
                <a:t>sql</a:t>
              </a:r>
              <a:r>
                <a:rPr lang="fr-FR" sz="1600" dirty="0" smtClean="0">
                  <a:solidFill>
                    <a:schemeClr val="tx1"/>
                  </a:solidFill>
                </a:rPr>
                <a:t>);</a:t>
              </a:r>
            </a:p>
            <a:p>
              <a:endParaRPr lang="fr-FR" sz="1600" dirty="0">
                <a:solidFill>
                  <a:schemeClr val="tx1"/>
                </a:solidFill>
              </a:endParaRPr>
            </a:p>
            <a:p>
              <a:endParaRPr lang="fr-FR" sz="1600" dirty="0" smtClean="0">
                <a:solidFill>
                  <a:schemeClr val="tx1"/>
                </a:solidFill>
              </a:endParaRPr>
            </a:p>
          </p:txBody>
        </p:sp>
        <p:sp>
          <p:nvSpPr>
            <p:cNvPr id="36" name="ZoneTexte 35"/>
            <p:cNvSpPr txBox="1"/>
            <p:nvPr/>
          </p:nvSpPr>
          <p:spPr>
            <a:xfrm>
              <a:off x="3635896" y="3103066"/>
              <a:ext cx="2745952" cy="478342"/>
            </a:xfrm>
            <a:prstGeom prst="rect">
              <a:avLst/>
            </a:prstGeom>
            <a:noFill/>
          </p:spPr>
          <p:txBody>
            <a:bodyPr wrap="square" rtlCol="0">
              <a:spAutoFit/>
            </a:bodyPr>
            <a:lstStyle/>
            <a:p>
              <a:pPr algn="ctr"/>
              <a:r>
                <a:rPr lang="fr-FR" dirty="0" err="1" smtClean="0"/>
                <a:t>page.php</a:t>
              </a:r>
              <a:endParaRPr lang="fr-FR" dirty="0"/>
            </a:p>
          </p:txBody>
        </p:sp>
      </p:grpSp>
      <p:pic>
        <p:nvPicPr>
          <p:cNvPr id="34" name="Image 3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4283968" y="3623362"/>
            <a:ext cx="864096" cy="864096"/>
          </a:xfrm>
          <a:prstGeom prst="rect">
            <a:avLst/>
          </a:prstGeom>
        </p:spPr>
      </p:pic>
      <p:sp>
        <p:nvSpPr>
          <p:cNvPr id="12" name="ZoneTexte 11"/>
          <p:cNvSpPr txBox="1"/>
          <p:nvPr/>
        </p:nvSpPr>
        <p:spPr>
          <a:xfrm>
            <a:off x="4211960" y="3275692"/>
            <a:ext cx="1080120" cy="369332"/>
          </a:xfrm>
          <a:prstGeom prst="rect">
            <a:avLst/>
          </a:prstGeom>
          <a:noFill/>
        </p:spPr>
        <p:txBody>
          <a:bodyPr wrap="square" rtlCol="0">
            <a:spAutoFit/>
          </a:bodyPr>
          <a:lstStyle/>
          <a:p>
            <a:pPr algn="ctr"/>
            <a:r>
              <a:rPr lang="fr-FR" dirty="0" err="1" smtClean="0"/>
              <a:t>MySQLi</a:t>
            </a:r>
            <a:endParaRPr lang="fr-FR" dirty="0"/>
          </a:p>
        </p:txBody>
      </p:sp>
      <p:grpSp>
        <p:nvGrpSpPr>
          <p:cNvPr id="38" name="Groupe 37"/>
          <p:cNvGrpSpPr/>
          <p:nvPr/>
        </p:nvGrpSpPr>
        <p:grpSpPr>
          <a:xfrm>
            <a:off x="5134490" y="3028310"/>
            <a:ext cx="1885782" cy="864096"/>
            <a:chOff x="5422522" y="3574362"/>
            <a:chExt cx="1885782" cy="864096"/>
          </a:xfrm>
        </p:grpSpPr>
        <p:sp>
          <p:nvSpPr>
            <p:cNvPr id="39" name="ZoneTexte 38"/>
            <p:cNvSpPr txBox="1"/>
            <p:nvPr/>
          </p:nvSpPr>
          <p:spPr>
            <a:xfrm>
              <a:off x="5422522" y="3574362"/>
              <a:ext cx="1885782" cy="646331"/>
            </a:xfrm>
            <a:prstGeom prst="rect">
              <a:avLst/>
            </a:prstGeom>
            <a:noFill/>
          </p:spPr>
          <p:txBody>
            <a:bodyPr wrap="square" rtlCol="0">
              <a:spAutoFit/>
            </a:bodyPr>
            <a:lstStyle/>
            <a:p>
              <a:pPr algn="ctr"/>
              <a:r>
                <a:rPr lang="fr-FR" dirty="0" smtClean="0"/>
                <a:t>SELECT * FROM Personne</a:t>
              </a:r>
              <a:endParaRPr lang="fr-FR" dirty="0"/>
            </a:p>
          </p:txBody>
        </p:sp>
        <p:sp>
          <p:nvSpPr>
            <p:cNvPr id="40" name="Flèche droite 39"/>
            <p:cNvSpPr/>
            <p:nvPr/>
          </p:nvSpPr>
          <p:spPr>
            <a:xfrm>
              <a:off x="6156176" y="4291750"/>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41" name="Groupe 40"/>
          <p:cNvGrpSpPr/>
          <p:nvPr/>
        </p:nvGrpSpPr>
        <p:grpSpPr>
          <a:xfrm>
            <a:off x="5148064" y="4221088"/>
            <a:ext cx="1957790" cy="862355"/>
            <a:chOff x="6358626" y="5516281"/>
            <a:chExt cx="1957790" cy="862355"/>
          </a:xfrm>
        </p:grpSpPr>
        <p:sp>
          <p:nvSpPr>
            <p:cNvPr id="42" name="ZoneTexte 41"/>
            <p:cNvSpPr txBox="1"/>
            <p:nvPr/>
          </p:nvSpPr>
          <p:spPr>
            <a:xfrm>
              <a:off x="6358626" y="5732305"/>
              <a:ext cx="1957790" cy="646331"/>
            </a:xfrm>
            <a:prstGeom prst="rect">
              <a:avLst/>
            </a:prstGeom>
            <a:noFill/>
          </p:spPr>
          <p:txBody>
            <a:bodyPr wrap="square" rtlCol="0">
              <a:spAutoFit/>
            </a:bodyPr>
            <a:lstStyle/>
            <a:p>
              <a:r>
                <a:rPr lang="fr-FR" dirty="0" smtClean="0"/>
                <a:t>1:Jaffal:Ali ; 2:Boissier:Fabrice ;</a:t>
              </a:r>
              <a:endParaRPr lang="fr-FR" dirty="0"/>
            </a:p>
          </p:txBody>
        </p:sp>
        <p:sp>
          <p:nvSpPr>
            <p:cNvPr id="43" name="Flèche droite 42"/>
            <p:cNvSpPr/>
            <p:nvPr/>
          </p:nvSpPr>
          <p:spPr>
            <a:xfrm rot="10800000">
              <a:off x="6804248" y="5516281"/>
              <a:ext cx="432048" cy="146708"/>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3" name="ZoneTexte 12"/>
          <p:cNvSpPr txBox="1"/>
          <p:nvPr/>
        </p:nvSpPr>
        <p:spPr>
          <a:xfrm>
            <a:off x="1115616" y="3212976"/>
            <a:ext cx="1872208" cy="369332"/>
          </a:xfrm>
          <a:prstGeom prst="rect">
            <a:avLst/>
          </a:prstGeom>
          <a:noFill/>
        </p:spPr>
        <p:txBody>
          <a:bodyPr wrap="square" rtlCol="0">
            <a:spAutoFit/>
          </a:bodyPr>
          <a:lstStyle/>
          <a:p>
            <a:pPr algn="ctr"/>
            <a:r>
              <a:rPr lang="fr-FR" dirty="0" smtClean="0"/>
              <a:t>GET </a:t>
            </a:r>
            <a:r>
              <a:rPr lang="fr-FR" dirty="0" err="1" smtClean="0"/>
              <a:t>page.php</a:t>
            </a:r>
            <a:endParaRPr lang="fr-FR" dirty="0"/>
          </a:p>
        </p:txBody>
      </p:sp>
      <p:sp>
        <p:nvSpPr>
          <p:cNvPr id="17" name="ZoneTexte 16"/>
          <p:cNvSpPr txBox="1"/>
          <p:nvPr/>
        </p:nvSpPr>
        <p:spPr>
          <a:xfrm>
            <a:off x="2123728" y="2104980"/>
            <a:ext cx="2518969" cy="1107996"/>
          </a:xfrm>
          <a:prstGeom prst="rect">
            <a:avLst/>
          </a:prstGeom>
          <a:noFill/>
        </p:spPr>
        <p:txBody>
          <a:bodyPr wrap="square" rtlCol="0">
            <a:spAutoFit/>
          </a:bodyPr>
          <a:lstStyle/>
          <a:p>
            <a:r>
              <a:rPr lang="fr-FR" sz="1600" dirty="0"/>
              <a:t>$line = $</a:t>
            </a:r>
            <a:r>
              <a:rPr lang="fr-FR" sz="1600" dirty="0" err="1"/>
              <a:t>res</a:t>
            </a:r>
            <a:r>
              <a:rPr lang="fr-FR" sz="1600" dirty="0"/>
              <a:t>-&gt;</a:t>
            </a:r>
            <a:r>
              <a:rPr lang="fr-FR" sz="1600" dirty="0" err="1"/>
              <a:t>fetch_object</a:t>
            </a:r>
            <a:r>
              <a:rPr lang="fr-FR" sz="1600" dirty="0"/>
              <a:t>();</a:t>
            </a:r>
          </a:p>
          <a:p>
            <a:endParaRPr lang="fr-FR" sz="1600" dirty="0"/>
          </a:p>
          <a:p>
            <a:r>
              <a:rPr lang="fr-FR" sz="1600" dirty="0" err="1"/>
              <a:t>echo</a:t>
            </a:r>
            <a:r>
              <a:rPr lang="fr-FR" sz="1600" dirty="0"/>
              <a:t> $</a:t>
            </a:r>
            <a:r>
              <a:rPr lang="fr-FR" sz="1600" dirty="0" smtClean="0"/>
              <a:t>line-&gt;nom;</a:t>
            </a:r>
            <a:endParaRPr lang="fr-FR" sz="1600" dirty="0"/>
          </a:p>
          <a:p>
            <a:endParaRPr lang="fr-FR" dirty="0"/>
          </a:p>
        </p:txBody>
      </p:sp>
      <p:sp>
        <p:nvSpPr>
          <p:cNvPr id="22" name="ZoneTexte 21"/>
          <p:cNvSpPr txBox="1"/>
          <p:nvPr/>
        </p:nvSpPr>
        <p:spPr>
          <a:xfrm>
            <a:off x="2267744" y="4427820"/>
            <a:ext cx="973419" cy="369332"/>
          </a:xfrm>
          <a:prstGeom prst="rect">
            <a:avLst/>
          </a:prstGeom>
          <a:noFill/>
        </p:spPr>
        <p:txBody>
          <a:bodyPr wrap="square" rtlCol="0">
            <a:spAutoFit/>
          </a:bodyPr>
          <a:lstStyle/>
          <a:p>
            <a:pPr algn="ctr"/>
            <a:r>
              <a:rPr lang="fr-FR" dirty="0" err="1" smtClean="0"/>
              <a:t>Jaffal</a:t>
            </a:r>
            <a:endParaRPr lang="fr-FR" dirty="0"/>
          </a:p>
        </p:txBody>
      </p:sp>
      <p:sp>
        <p:nvSpPr>
          <p:cNvPr id="44" name="ZoneTexte 43"/>
          <p:cNvSpPr txBox="1"/>
          <p:nvPr/>
        </p:nvSpPr>
        <p:spPr>
          <a:xfrm>
            <a:off x="1204146" y="3812048"/>
            <a:ext cx="973419" cy="369332"/>
          </a:xfrm>
          <a:prstGeom prst="rect">
            <a:avLst/>
          </a:prstGeom>
          <a:noFill/>
        </p:spPr>
        <p:txBody>
          <a:bodyPr wrap="square" rtlCol="0">
            <a:spAutoFit/>
          </a:bodyPr>
          <a:lstStyle/>
          <a:p>
            <a:pPr algn="ctr"/>
            <a:r>
              <a:rPr lang="fr-FR" dirty="0" err="1" smtClean="0"/>
              <a:t>Jaffal</a:t>
            </a:r>
            <a:endParaRPr lang="fr-FR" dirty="0"/>
          </a:p>
        </p:txBody>
      </p:sp>
    </p:spTree>
    <p:extLst>
      <p:ext uri="{BB962C8B-B14F-4D97-AF65-F5344CB8AC3E}">
        <p14:creationId xmlns:p14="http://schemas.microsoft.com/office/powerpoint/2010/main" val="146927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1"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xit" presetSubtype="0" fill="hold" grpId="1" nodeType="withEffect">
                                  <p:stCondLst>
                                    <p:cond delay="0"/>
                                  </p:stCondLst>
                                  <p:childTnLst>
                                    <p:animEffect transition="out" filter="fade">
                                      <p:cBhvr>
                                        <p:cTn id="17" dur="500"/>
                                        <p:tgtEl>
                                          <p:spTgt spid="13"/>
                                        </p:tgtEl>
                                      </p:cBhvr>
                                    </p:animEffect>
                                    <p:set>
                                      <p:cBhvr>
                                        <p:cTn id="18" dur="1" fill="hold">
                                          <p:stCondLst>
                                            <p:cond delay="499"/>
                                          </p:stCondLst>
                                        </p:cTn>
                                        <p:tgtEl>
                                          <p:spTgt spid="13"/>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animEffect transition="in" filter="fade">
                                      <p:cBhvr>
                                        <p:cTn id="23" dur="500"/>
                                        <p:tgtEl>
                                          <p:spTgt spid="34"/>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fade">
                                      <p:cBhvr>
                                        <p:cTn id="37" dur="500"/>
                                        <p:tgtEl>
                                          <p:spTgt spid="3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par>
                                <p:cTn id="43" presetID="10" presetClass="exit" presetSubtype="0" fill="hold" nodeType="withEffect">
                                  <p:stCondLst>
                                    <p:cond delay="0"/>
                                  </p:stCondLst>
                                  <p:childTnLst>
                                    <p:animEffect transition="out" filter="fade">
                                      <p:cBhvr>
                                        <p:cTn id="44" dur="500"/>
                                        <p:tgtEl>
                                          <p:spTgt spid="38"/>
                                        </p:tgtEl>
                                      </p:cBhvr>
                                    </p:animEffect>
                                    <p:set>
                                      <p:cBhvr>
                                        <p:cTn id="45" dur="1" fill="hold">
                                          <p:stCondLst>
                                            <p:cond delay="499"/>
                                          </p:stCondLst>
                                        </p:cTn>
                                        <p:tgtEl>
                                          <p:spTgt spid="38"/>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26" presetClass="emph" presetSubtype="0" fill="hold" grpId="0" nodeType="clickEffect">
                                  <p:stCondLst>
                                    <p:cond delay="0"/>
                                  </p:stCondLst>
                                  <p:childTnLst>
                                    <p:animEffect transition="out" filter="fade">
                                      <p:cBhvr>
                                        <p:cTn id="49" dur="500" tmFilter="0, 0; .2, .5; .8, .5; 1, 0"/>
                                        <p:tgtEl>
                                          <p:spTgt spid="17"/>
                                        </p:tgtEl>
                                      </p:cBhvr>
                                    </p:animEffect>
                                    <p:animScale>
                                      <p:cBhvr>
                                        <p:cTn id="50" dur="250" autoRev="1" fill="hold"/>
                                        <p:tgtEl>
                                          <p:spTgt spid="17"/>
                                        </p:tgtEl>
                                      </p:cBhvr>
                                      <p:by x="105000" y="105000"/>
                                    </p:animScale>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fade">
                                      <p:cBhvr>
                                        <p:cTn id="55" dur="500"/>
                                        <p:tgtEl>
                                          <p:spTgt spid="22"/>
                                        </p:tgtEl>
                                      </p:cBhvr>
                                    </p:animEffect>
                                  </p:childTnLst>
                                </p:cTn>
                              </p:par>
                              <p:par>
                                <p:cTn id="56" presetID="10" presetClass="exit" presetSubtype="0" fill="hold" nodeType="withEffect">
                                  <p:stCondLst>
                                    <p:cond delay="0"/>
                                  </p:stCondLst>
                                  <p:childTnLst>
                                    <p:animEffect transition="out" filter="fade">
                                      <p:cBhvr>
                                        <p:cTn id="57" dur="500"/>
                                        <p:tgtEl>
                                          <p:spTgt spid="41"/>
                                        </p:tgtEl>
                                      </p:cBhvr>
                                    </p:animEffect>
                                    <p:set>
                                      <p:cBhvr>
                                        <p:cTn id="58" dur="1" fill="hold">
                                          <p:stCondLst>
                                            <p:cond delay="499"/>
                                          </p:stCondLst>
                                        </p:cTn>
                                        <p:tgtEl>
                                          <p:spTgt spid="41"/>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xit" presetSubtype="0" fill="hold" grpId="1" nodeType="clickEffect">
                                  <p:stCondLst>
                                    <p:cond delay="0"/>
                                  </p:stCondLst>
                                  <p:childTnLst>
                                    <p:animEffect transition="out" filter="fade">
                                      <p:cBhvr>
                                        <p:cTn id="62" dur="500"/>
                                        <p:tgtEl>
                                          <p:spTgt spid="22"/>
                                        </p:tgtEl>
                                      </p:cBhvr>
                                    </p:animEffect>
                                    <p:set>
                                      <p:cBhvr>
                                        <p:cTn id="63" dur="1" fill="hold">
                                          <p:stCondLst>
                                            <p:cond delay="499"/>
                                          </p:stCondLst>
                                        </p:cTn>
                                        <p:tgtEl>
                                          <p:spTgt spid="22"/>
                                        </p:tgtEl>
                                        <p:attrNameLst>
                                          <p:attrName>style.visibility</p:attrName>
                                        </p:attrNameLst>
                                      </p:cBhvr>
                                      <p:to>
                                        <p:strVal val="hidden"/>
                                      </p:to>
                                    </p:set>
                                  </p:childTnLst>
                                </p:cTn>
                              </p:par>
                              <p:par>
                                <p:cTn id="64" presetID="10" presetClass="entr" presetSubtype="0" fill="hold" grpId="0" nodeType="withEffect">
                                  <p:stCondLst>
                                    <p:cond delay="0"/>
                                  </p:stCondLst>
                                  <p:childTnLst>
                                    <p:set>
                                      <p:cBhvr>
                                        <p:cTn id="65" dur="1" fill="hold">
                                          <p:stCondLst>
                                            <p:cond delay="0"/>
                                          </p:stCondLst>
                                        </p:cTn>
                                        <p:tgtEl>
                                          <p:spTgt spid="44"/>
                                        </p:tgtEl>
                                        <p:attrNameLst>
                                          <p:attrName>style.visibility</p:attrName>
                                        </p:attrNameLst>
                                      </p:cBhvr>
                                      <p:to>
                                        <p:strVal val="visible"/>
                                      </p:to>
                                    </p:set>
                                    <p:animEffect transition="in" filter="fade">
                                      <p:cBhvr>
                                        <p:cTn id="66"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3" grpId="1"/>
      <p:bldP spid="17" grpId="0"/>
      <p:bldP spid="17" grpId="1"/>
      <p:bldP spid="22" grpId="0"/>
      <p:bldP spid="22" grpId="1"/>
      <p:bldP spid="4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PHP &amp; SGBD : Connecteurs</a:t>
            </a:r>
            <a:endParaRPr lang="fr-FR" dirty="0"/>
          </a:p>
        </p:txBody>
      </p:sp>
      <p:sp>
        <p:nvSpPr>
          <p:cNvPr id="3" name="Espace réservé du contenu 2"/>
          <p:cNvSpPr>
            <a:spLocks noGrp="1"/>
          </p:cNvSpPr>
          <p:nvPr>
            <p:ph idx="1"/>
          </p:nvPr>
        </p:nvSpPr>
        <p:spPr>
          <a:xfrm>
            <a:off x="457200" y="1600200"/>
            <a:ext cx="8229600" cy="5069160"/>
          </a:xfrm>
        </p:spPr>
        <p:txBody>
          <a:bodyPr>
            <a:normAutofit/>
          </a:bodyPr>
          <a:lstStyle/>
          <a:p>
            <a:r>
              <a:rPr lang="fr-FR" dirty="0" smtClean="0"/>
              <a:t>Plusieurs extensions à PHP existent pour interroger des SGBD :</a:t>
            </a:r>
            <a:endParaRPr lang="fr-FR" dirty="0"/>
          </a:p>
          <a:p>
            <a:pPr lvl="1"/>
            <a:r>
              <a:rPr lang="fr-FR" strike="sngStrike" dirty="0" smtClean="0"/>
              <a:t>MySQL</a:t>
            </a:r>
            <a:r>
              <a:rPr lang="fr-FR" dirty="0" smtClean="0"/>
              <a:t> : </a:t>
            </a:r>
            <a:r>
              <a:rPr lang="fr-FR" i="1" dirty="0" smtClean="0"/>
              <a:t>obsolète – ne pas l’utiliser !</a:t>
            </a:r>
            <a:br>
              <a:rPr lang="fr-FR" i="1" dirty="0" smtClean="0"/>
            </a:br>
            <a:r>
              <a:rPr lang="fr-FR" sz="2400" i="1" dirty="0" smtClean="0"/>
              <a:t>		(attention : anciens tutos l’utilisent)</a:t>
            </a:r>
          </a:p>
          <a:p>
            <a:pPr lvl="1"/>
            <a:r>
              <a:rPr lang="fr-FR" dirty="0" err="1" smtClean="0"/>
              <a:t>MySQLi</a:t>
            </a:r>
            <a:r>
              <a:rPr lang="fr-FR" dirty="0" smtClean="0"/>
              <a:t> : MySQL « </a:t>
            </a:r>
            <a:r>
              <a:rPr lang="fr-FR" dirty="0" err="1" smtClean="0"/>
              <a:t>improved</a:t>
            </a:r>
            <a:r>
              <a:rPr lang="fr-FR" dirty="0" smtClean="0"/>
              <a:t> »</a:t>
            </a:r>
            <a:br>
              <a:rPr lang="fr-FR" dirty="0" smtClean="0"/>
            </a:br>
            <a:r>
              <a:rPr lang="fr-FR" sz="2400" dirty="0" smtClean="0"/>
              <a:t>		mise à jour de l’extension MySQL</a:t>
            </a:r>
          </a:p>
          <a:p>
            <a:pPr lvl="1"/>
            <a:r>
              <a:rPr lang="fr-FR" dirty="0" smtClean="0"/>
              <a:t>PDO : PHP Data Object</a:t>
            </a:r>
            <a:br>
              <a:rPr lang="fr-FR" dirty="0" smtClean="0"/>
            </a:br>
            <a:r>
              <a:rPr lang="fr-FR" sz="2400" dirty="0" smtClean="0"/>
              <a:t>		pilote générique multi-SGBD</a:t>
            </a:r>
          </a:p>
          <a:p>
            <a:endParaRPr lang="fr-FR" sz="2000" dirty="0"/>
          </a:p>
          <a:p>
            <a:r>
              <a:rPr lang="fr-FR" sz="2400" i="1" dirty="0" smtClean="0"/>
              <a:t>(Hors PHP : ODBC (middleware), connecteur quasi-universel)</a:t>
            </a:r>
          </a:p>
          <a:p>
            <a:pPr lvl="1"/>
            <a:r>
              <a:rPr lang="fr-FR" sz="2000" i="1" dirty="0" smtClean="0"/>
              <a:t>Open </a:t>
            </a:r>
            <a:r>
              <a:rPr lang="fr-FR" sz="2000" i="1" dirty="0" err="1" smtClean="0"/>
              <a:t>DataBase</a:t>
            </a:r>
            <a:r>
              <a:rPr lang="fr-FR" sz="2000" i="1" dirty="0" smtClean="0"/>
              <a:t> </a:t>
            </a:r>
            <a:r>
              <a:rPr lang="fr-FR" sz="2000" i="1" dirty="0" err="1" smtClean="0"/>
              <a:t>Connectivity</a:t>
            </a:r>
            <a:endParaRPr lang="fr-FR" sz="2000" i="1" dirty="0"/>
          </a:p>
          <a:p>
            <a:pPr marL="57150" indent="0">
              <a:buNone/>
            </a:pPr>
            <a:endParaRPr lang="fr-FR" dirty="0" smtClean="0"/>
          </a:p>
        </p:txBody>
      </p:sp>
    </p:spTree>
    <p:extLst>
      <p:ext uri="{BB962C8B-B14F-4D97-AF65-F5344CB8AC3E}">
        <p14:creationId xmlns:p14="http://schemas.microsoft.com/office/powerpoint/2010/main" val="29546008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smtClean="0"/>
              <a:t>MySQL </a:t>
            </a:r>
            <a:r>
              <a:rPr lang="fr-FR" dirty="0"/>
              <a:t>avec PHP</a:t>
            </a:r>
          </a:p>
        </p:txBody>
      </p:sp>
      <p:sp>
        <p:nvSpPr>
          <p:cNvPr id="3" name="Espace réservé du contenu 2"/>
          <p:cNvSpPr>
            <a:spLocks noGrp="1"/>
          </p:cNvSpPr>
          <p:nvPr>
            <p:ph idx="1"/>
          </p:nvPr>
        </p:nvSpPr>
        <p:spPr>
          <a:xfrm>
            <a:off x="251520" y="651168"/>
            <a:ext cx="8712968" cy="6120680"/>
          </a:xfrm>
        </p:spPr>
        <p:txBody>
          <a:bodyPr>
            <a:noAutofit/>
          </a:bodyPr>
          <a:lstStyle/>
          <a:p>
            <a:pPr marL="0" indent="0">
              <a:buNone/>
            </a:pPr>
            <a:r>
              <a:rPr lang="fr-FR" sz="2800" b="1" i="1" dirty="0"/>
              <a:t>Manipulation des bases de données </a:t>
            </a:r>
            <a:r>
              <a:rPr lang="fr-FR" sz="2800" b="1" i="1" dirty="0" smtClean="0"/>
              <a:t>MySQL </a:t>
            </a:r>
            <a:r>
              <a:rPr lang="fr-FR" sz="2800" b="1" i="1" dirty="0"/>
              <a:t>se fait soit </a:t>
            </a:r>
            <a:r>
              <a:rPr lang="fr-FR" sz="2800" b="1" i="1" dirty="0" smtClean="0"/>
              <a:t>via une interface </a:t>
            </a:r>
            <a:r>
              <a:rPr lang="fr-FR" sz="2800" b="1" i="1" dirty="0"/>
              <a:t>graphique comme ‘</a:t>
            </a:r>
            <a:r>
              <a:rPr lang="fr-FR" sz="2800" b="1" i="1" dirty="0" err="1"/>
              <a:t>PhpMyAdmin</a:t>
            </a:r>
            <a:r>
              <a:rPr lang="fr-FR" sz="2800" b="1" i="1" dirty="0"/>
              <a:t>’ soit </a:t>
            </a:r>
            <a:r>
              <a:rPr lang="fr-FR" sz="2800" b="1" i="1" dirty="0" smtClean="0"/>
              <a:t>en exécutant </a:t>
            </a:r>
            <a:r>
              <a:rPr lang="fr-FR" sz="2800" b="1" i="1" dirty="0"/>
              <a:t>un script </a:t>
            </a:r>
            <a:r>
              <a:rPr lang="fr-FR" sz="2800" b="1" i="1" dirty="0" smtClean="0"/>
              <a:t>PHP.</a:t>
            </a:r>
            <a:endParaRPr lang="fr-FR" sz="2800" b="1" i="1" dirty="0"/>
          </a:p>
          <a:p>
            <a:pPr marL="0" indent="0">
              <a:buNone/>
            </a:pPr>
            <a:r>
              <a:rPr lang="fr-FR" sz="2800" b="1" i="1" dirty="0"/>
              <a:t>1. </a:t>
            </a:r>
            <a:r>
              <a:rPr lang="fr-FR" sz="2800" b="1" i="1" dirty="0" err="1" smtClean="0"/>
              <a:t>PhpMyAdmin</a:t>
            </a:r>
            <a:endParaRPr lang="fr-FR" sz="2800" b="1" i="1" dirty="0"/>
          </a:p>
          <a:p>
            <a:pPr marL="0" indent="0">
              <a:buNone/>
            </a:pPr>
            <a:r>
              <a:rPr lang="fr-FR" sz="2800" dirty="0"/>
              <a:t>• Un programme permettant d'avoir une vue rapide </a:t>
            </a:r>
            <a:r>
              <a:rPr lang="fr-FR" sz="2800" dirty="0" smtClean="0"/>
              <a:t>de l’ensemble </a:t>
            </a:r>
            <a:r>
              <a:rPr lang="fr-FR" sz="2800" dirty="0"/>
              <a:t>des données.</a:t>
            </a:r>
          </a:p>
          <a:p>
            <a:pPr marL="0" indent="0">
              <a:buNone/>
            </a:pPr>
            <a:r>
              <a:rPr lang="fr-FR" sz="2800" dirty="0"/>
              <a:t>• C’est un des outils les plus connus permettant de</a:t>
            </a:r>
          </a:p>
          <a:p>
            <a:pPr marL="0" indent="0">
              <a:buNone/>
            </a:pPr>
            <a:r>
              <a:rPr lang="fr-FR" sz="2800" dirty="0"/>
              <a:t>manipuler une base de données MySQL.</a:t>
            </a:r>
          </a:p>
          <a:p>
            <a:pPr marL="0" indent="0">
              <a:buNone/>
            </a:pPr>
            <a:r>
              <a:rPr lang="fr-FR" sz="2800" dirty="0"/>
              <a:t>• </a:t>
            </a:r>
            <a:r>
              <a:rPr lang="fr-FR" sz="2800" dirty="0" err="1"/>
              <a:t>PhpMyAdmin</a:t>
            </a:r>
            <a:r>
              <a:rPr lang="fr-FR" sz="2800" dirty="0"/>
              <a:t> est livré avec WAMP, et presque tous les</a:t>
            </a:r>
          </a:p>
          <a:p>
            <a:pPr marL="0" indent="0">
              <a:buNone/>
            </a:pPr>
            <a:r>
              <a:rPr lang="fr-FR" sz="2800" dirty="0"/>
              <a:t>hébergeurs permettent d'utiliser </a:t>
            </a:r>
            <a:r>
              <a:rPr lang="fr-FR" sz="2800" dirty="0" err="1"/>
              <a:t>phpMyAdmin</a:t>
            </a:r>
            <a:r>
              <a:rPr lang="fr-FR" sz="2800" dirty="0"/>
              <a:t>.</a:t>
            </a:r>
          </a:p>
          <a:p>
            <a:pPr marL="0" indent="0">
              <a:buNone/>
            </a:pPr>
            <a:r>
              <a:rPr lang="fr-FR" sz="2800" dirty="0"/>
              <a:t>(chemin d’accès: </a:t>
            </a:r>
            <a:r>
              <a:rPr lang="fr-FR" sz="2800" b="1" i="1" dirty="0">
                <a:hlinkClick r:id="rId3"/>
              </a:rPr>
              <a:t>http://</a:t>
            </a:r>
            <a:r>
              <a:rPr lang="fr-FR" sz="2800" b="1" i="1" dirty="0" smtClean="0">
                <a:hlinkClick r:id="rId3"/>
              </a:rPr>
              <a:t>localhost:8888/phpMyAdmin</a:t>
            </a:r>
            <a:r>
              <a:rPr lang="fr-FR" sz="2800" dirty="0" smtClean="0"/>
              <a:t>)</a:t>
            </a:r>
            <a:endParaRPr lang="fr-FR" sz="2700" dirty="0"/>
          </a:p>
        </p:txBody>
      </p:sp>
      <p:sp>
        <p:nvSpPr>
          <p:cNvPr id="4" name="ZoneTexte 3"/>
          <p:cNvSpPr txBox="1"/>
          <p:nvPr/>
        </p:nvSpPr>
        <p:spPr>
          <a:xfrm>
            <a:off x="9996714" y="4789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14885139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smtClean="0"/>
              <a:t>MySQL avec PHP</a:t>
            </a:r>
            <a:endParaRPr lang="fr-FR" dirty="0"/>
          </a:p>
        </p:txBody>
      </p:sp>
      <p:sp>
        <p:nvSpPr>
          <p:cNvPr id="6" name="Espace réservé du contenu 5"/>
          <p:cNvSpPr>
            <a:spLocks noGrp="1"/>
          </p:cNvSpPr>
          <p:nvPr>
            <p:ph idx="1"/>
          </p:nvPr>
        </p:nvSpPr>
        <p:spPr/>
        <p:txBody>
          <a:bodyPr>
            <a:normAutofit/>
          </a:bodyPr>
          <a:lstStyle/>
          <a:p>
            <a:pPr marL="0" indent="0">
              <a:buNone/>
            </a:pPr>
            <a:r>
              <a:rPr lang="fr-FR" b="1" i="1" dirty="0" smtClean="0"/>
              <a:t>2. Script PHP</a:t>
            </a:r>
            <a:endParaRPr lang="fr-FR" b="1" i="1" dirty="0"/>
          </a:p>
          <a:p>
            <a:pPr marL="0" indent="0">
              <a:buNone/>
            </a:pPr>
            <a:endParaRPr lang="fr-FR" b="1" dirty="0" smtClean="0">
              <a:solidFill>
                <a:schemeClr val="tx2"/>
              </a:solidFill>
            </a:endParaRPr>
          </a:p>
          <a:p>
            <a:r>
              <a:rPr lang="fr-FR" b="1" dirty="0" smtClean="0">
                <a:solidFill>
                  <a:schemeClr val="tx2"/>
                </a:solidFill>
              </a:rPr>
              <a:t>Etapes pour utiliser une base des données</a:t>
            </a:r>
          </a:p>
          <a:p>
            <a:pPr marL="971550" lvl="1" indent="-514350">
              <a:buFont typeface="+mj-lt"/>
              <a:buAutoNum type="arabicParenR"/>
            </a:pPr>
            <a:r>
              <a:rPr lang="fr-FR" dirty="0" smtClean="0"/>
              <a:t>Connexion au serveur MySQL</a:t>
            </a:r>
          </a:p>
          <a:p>
            <a:pPr marL="971550" lvl="1" indent="-514350">
              <a:buFont typeface="+mj-lt"/>
              <a:buAutoNum type="arabicParenR"/>
            </a:pPr>
            <a:r>
              <a:rPr lang="fr-FR" dirty="0" smtClean="0"/>
              <a:t>Envoi des requêtes SQL (select, insert </a:t>
            </a:r>
            <a:r>
              <a:rPr lang="fr-FR" dirty="0" err="1" smtClean="0"/>
              <a:t>into</a:t>
            </a:r>
            <a:r>
              <a:rPr lang="fr-FR" dirty="0" smtClean="0"/>
              <a:t>…)</a:t>
            </a:r>
          </a:p>
          <a:p>
            <a:pPr marL="971550" lvl="1" indent="-514350">
              <a:buFont typeface="+mj-lt"/>
              <a:buAutoNum type="arabicParenR"/>
            </a:pPr>
            <a:r>
              <a:rPr lang="fr-FR" dirty="0" smtClean="0"/>
              <a:t>Récupération des résultats </a:t>
            </a:r>
          </a:p>
          <a:p>
            <a:pPr marL="971550" lvl="1" indent="-514350">
              <a:buFont typeface="+mj-lt"/>
              <a:buAutoNum type="arabicParenR"/>
            </a:pPr>
            <a:r>
              <a:rPr lang="fr-FR" dirty="0" smtClean="0"/>
              <a:t>Fermeture de la connexion  </a:t>
            </a:r>
            <a:endParaRPr lang="fr-FR" dirty="0"/>
          </a:p>
        </p:txBody>
      </p:sp>
    </p:spTree>
    <p:extLst>
      <p:ext uri="{BB962C8B-B14F-4D97-AF65-F5344CB8AC3E}">
        <p14:creationId xmlns:p14="http://schemas.microsoft.com/office/powerpoint/2010/main" val="34355301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err="1" smtClean="0"/>
              <a:t>MySQLi</a:t>
            </a:r>
            <a:endParaRPr lang="fr-FR" dirty="0"/>
          </a:p>
        </p:txBody>
      </p:sp>
      <p:sp>
        <p:nvSpPr>
          <p:cNvPr id="3" name="Espace réservé du contenu 2"/>
          <p:cNvSpPr>
            <a:spLocks noGrp="1"/>
          </p:cNvSpPr>
          <p:nvPr>
            <p:ph idx="1"/>
          </p:nvPr>
        </p:nvSpPr>
        <p:spPr>
          <a:xfrm>
            <a:off x="179512" y="1196752"/>
            <a:ext cx="8784976" cy="5112568"/>
          </a:xfrm>
        </p:spPr>
        <p:txBody>
          <a:bodyPr>
            <a:normAutofit/>
          </a:bodyPr>
          <a:lstStyle/>
          <a:p>
            <a:r>
              <a:rPr lang="fr-FR" sz="2800" b="1" dirty="0" smtClean="0"/>
              <a:t>Connexion à un serveur MySQL à travers </a:t>
            </a:r>
            <a:r>
              <a:rPr lang="fr-FR" sz="2800" b="1" dirty="0" err="1" smtClean="0"/>
              <a:t>mysqli</a:t>
            </a:r>
            <a:r>
              <a:rPr lang="fr-FR" sz="2800" b="1" dirty="0" smtClean="0"/>
              <a:t> </a:t>
            </a:r>
          </a:p>
          <a:p>
            <a:pPr lvl="1"/>
            <a:r>
              <a:rPr lang="fr-FR" sz="2400" dirty="0" smtClean="0"/>
              <a:t>Toute la communication avec la </a:t>
            </a:r>
            <a:r>
              <a:rPr lang="fr-FR" sz="2400" dirty="0" err="1" smtClean="0"/>
              <a:t>BdD</a:t>
            </a:r>
            <a:r>
              <a:rPr lang="fr-FR" sz="2400" dirty="0" smtClean="0"/>
              <a:t> passe par un </a:t>
            </a:r>
            <a:r>
              <a:rPr lang="fr-FR" sz="2400" b="1" dirty="0" smtClean="0">
                <a:solidFill>
                  <a:srgbClr val="1F497D"/>
                </a:solidFill>
              </a:rPr>
              <a:t>objet</a:t>
            </a:r>
            <a:r>
              <a:rPr lang="fr-FR" sz="2400" dirty="0" smtClean="0">
                <a:solidFill>
                  <a:srgbClr val="1F497D"/>
                </a:solidFill>
              </a:rPr>
              <a:t> </a:t>
            </a:r>
            <a:r>
              <a:rPr lang="fr-FR" sz="2400" dirty="0" smtClean="0"/>
              <a:t>de la classe « </a:t>
            </a:r>
            <a:r>
              <a:rPr lang="fr-FR" sz="2400" b="1" dirty="0" err="1" smtClean="0">
                <a:solidFill>
                  <a:srgbClr val="1F497D"/>
                </a:solidFill>
              </a:rPr>
              <a:t>mysqli</a:t>
            </a:r>
            <a:r>
              <a:rPr lang="fr-FR" sz="2400" dirty="0" smtClean="0"/>
              <a:t> »</a:t>
            </a:r>
          </a:p>
          <a:p>
            <a:pPr lvl="1"/>
            <a:r>
              <a:rPr lang="fr-FR" sz="2400" dirty="0" smtClean="0"/>
              <a:t>La</a:t>
            </a:r>
            <a:r>
              <a:rPr lang="fr-FR" sz="2400" b="1" dirty="0" smtClean="0">
                <a:solidFill>
                  <a:srgbClr val="1F497D"/>
                </a:solidFill>
              </a:rPr>
              <a:t> connexion </a:t>
            </a:r>
            <a:r>
              <a:rPr lang="fr-FR" sz="2400" dirty="0" smtClean="0"/>
              <a:t>s’effectue à la </a:t>
            </a:r>
            <a:r>
              <a:rPr lang="fr-FR" sz="2400" b="1" dirty="0" smtClean="0">
                <a:solidFill>
                  <a:srgbClr val="1F497D"/>
                </a:solidFill>
              </a:rPr>
              <a:t>création de cet objet </a:t>
            </a:r>
            <a:r>
              <a:rPr lang="fr-FR" sz="2400" b="1" dirty="0" smtClean="0"/>
              <a:t>(</a:t>
            </a:r>
            <a:r>
              <a:rPr lang="fr-FR" sz="2400" b="1" dirty="0" smtClean="0">
                <a:solidFill>
                  <a:srgbClr val="1F497D"/>
                </a:solidFill>
              </a:rPr>
              <a:t>new</a:t>
            </a:r>
            <a:r>
              <a:rPr lang="fr-FR" sz="2400" b="1" dirty="0" smtClean="0"/>
              <a:t>)</a:t>
            </a:r>
          </a:p>
          <a:p>
            <a:pPr marL="457200" lvl="1" indent="0" algn="ctr">
              <a:buNone/>
            </a:pPr>
            <a:r>
              <a:rPr lang="fr-FR" sz="2600" b="1" dirty="0" smtClean="0">
                <a:solidFill>
                  <a:schemeClr val="tx2"/>
                </a:solidFill>
              </a:rPr>
              <a:t>$</a:t>
            </a:r>
            <a:r>
              <a:rPr lang="fr-FR" sz="2600" b="1" dirty="0" err="1" smtClean="0">
                <a:solidFill>
                  <a:schemeClr val="tx2"/>
                </a:solidFill>
              </a:rPr>
              <a:t>idcon</a:t>
            </a:r>
            <a:r>
              <a:rPr lang="fr-FR" sz="2600" b="1" dirty="0" smtClean="0">
                <a:solidFill>
                  <a:schemeClr val="tx2"/>
                </a:solidFill>
              </a:rPr>
              <a:t> = new </a:t>
            </a:r>
            <a:r>
              <a:rPr lang="fr-FR" sz="2600" b="1" dirty="0" err="1" smtClean="0">
                <a:solidFill>
                  <a:schemeClr val="tx2"/>
                </a:solidFill>
              </a:rPr>
              <a:t>mysqli</a:t>
            </a:r>
            <a:r>
              <a:rPr lang="fr-FR" sz="2600" b="1" dirty="0" smtClean="0">
                <a:solidFill>
                  <a:schemeClr val="tx2"/>
                </a:solidFill>
              </a:rPr>
              <a:t> ( $</a:t>
            </a:r>
            <a:r>
              <a:rPr lang="fr-FR" sz="2600" i="1" dirty="0">
                <a:solidFill>
                  <a:schemeClr val="tx2"/>
                </a:solidFill>
              </a:rPr>
              <a:t>host, $user, $</a:t>
            </a:r>
            <a:r>
              <a:rPr lang="fr-FR" sz="2600" i="1" dirty="0" err="1">
                <a:solidFill>
                  <a:schemeClr val="tx2"/>
                </a:solidFill>
              </a:rPr>
              <a:t>mdp</a:t>
            </a:r>
            <a:r>
              <a:rPr lang="fr-FR" sz="2600" b="1" dirty="0" smtClean="0">
                <a:solidFill>
                  <a:schemeClr val="tx2"/>
                </a:solidFill>
              </a:rPr>
              <a:t>, </a:t>
            </a:r>
            <a:r>
              <a:rPr lang="fr-FR" sz="2600" i="1" dirty="0" smtClean="0">
                <a:solidFill>
                  <a:schemeClr val="tx2"/>
                </a:solidFill>
              </a:rPr>
              <a:t>$</a:t>
            </a:r>
            <a:r>
              <a:rPr lang="fr-FR" sz="2600" i="1" dirty="0" err="1" smtClean="0">
                <a:solidFill>
                  <a:schemeClr val="tx2"/>
                </a:solidFill>
              </a:rPr>
              <a:t>bdd</a:t>
            </a:r>
            <a:r>
              <a:rPr lang="fr-FR" sz="2600" i="1" dirty="0" smtClean="0">
                <a:solidFill>
                  <a:schemeClr val="tx2"/>
                </a:solidFill>
              </a:rPr>
              <a:t> </a:t>
            </a:r>
            <a:r>
              <a:rPr lang="fr-FR" sz="2600" b="1" dirty="0" smtClean="0">
                <a:solidFill>
                  <a:schemeClr val="tx2"/>
                </a:solidFill>
              </a:rPr>
              <a:t>);</a:t>
            </a:r>
          </a:p>
          <a:p>
            <a:pPr marL="457200" lvl="1" indent="0" algn="ctr">
              <a:buNone/>
            </a:pPr>
            <a:endParaRPr lang="fr-FR" sz="2600" b="1" dirty="0" smtClean="0">
              <a:solidFill>
                <a:schemeClr val="tx2"/>
              </a:solidFill>
            </a:endParaRPr>
          </a:p>
          <a:p>
            <a:pPr marL="457200" lvl="1" indent="0">
              <a:buNone/>
            </a:pPr>
            <a:endParaRPr lang="fr-FR" sz="2400" dirty="0" smtClean="0"/>
          </a:p>
          <a:p>
            <a:pPr marL="457200" lvl="1" indent="0">
              <a:buNone/>
            </a:pPr>
            <a:endParaRPr lang="fr-FR" sz="2400" dirty="0" smtClean="0"/>
          </a:p>
          <a:p>
            <a:pPr marL="457200" lvl="1" indent="0">
              <a:buNone/>
            </a:pPr>
            <a:endParaRPr lang="fr-FR" sz="2400" dirty="0"/>
          </a:p>
          <a:p>
            <a:r>
              <a:rPr lang="fr-FR" sz="2800" b="1" dirty="0" smtClean="0"/>
              <a:t>Toute connexion ouverte doit être fermée </a:t>
            </a:r>
            <a:br>
              <a:rPr lang="fr-FR" sz="2800" b="1" dirty="0" smtClean="0"/>
            </a:br>
            <a:r>
              <a:rPr lang="fr-FR" sz="2800" b="1" dirty="0" smtClean="0"/>
              <a:t>	</a:t>
            </a:r>
            <a:r>
              <a:rPr lang="fr-FR" sz="2600" b="1" dirty="0" smtClean="0">
                <a:solidFill>
                  <a:schemeClr val="tx2"/>
                </a:solidFill>
              </a:rPr>
              <a:t>$</a:t>
            </a:r>
            <a:r>
              <a:rPr lang="fr-FR" sz="2600" b="1" dirty="0" err="1" smtClean="0">
                <a:solidFill>
                  <a:schemeClr val="tx2"/>
                </a:solidFill>
              </a:rPr>
              <a:t>bool</a:t>
            </a:r>
            <a:r>
              <a:rPr lang="fr-FR" sz="2600" b="1" dirty="0" smtClean="0">
                <a:solidFill>
                  <a:schemeClr val="tx2"/>
                </a:solidFill>
              </a:rPr>
              <a:t> = $</a:t>
            </a:r>
            <a:r>
              <a:rPr lang="fr-FR" sz="2600" b="1" dirty="0" err="1" smtClean="0">
                <a:solidFill>
                  <a:schemeClr val="tx2"/>
                </a:solidFill>
              </a:rPr>
              <a:t>idcon</a:t>
            </a:r>
            <a:r>
              <a:rPr lang="fr-FR" sz="2600" b="1" dirty="0" smtClean="0">
                <a:solidFill>
                  <a:schemeClr val="tx2"/>
                </a:solidFill>
              </a:rPr>
              <a:t>-&gt;close () ;</a:t>
            </a:r>
            <a:endParaRPr lang="fr-FR" sz="2400" dirty="0" smtClean="0"/>
          </a:p>
          <a:p>
            <a:pPr marL="457200" lvl="1" indent="0">
              <a:buNone/>
            </a:pPr>
            <a:endParaRPr lang="fr-FR" sz="2400" dirty="0"/>
          </a:p>
        </p:txBody>
      </p:sp>
      <p:sp>
        <p:nvSpPr>
          <p:cNvPr id="6" name="ZoneTexte 5"/>
          <p:cNvSpPr txBox="1"/>
          <p:nvPr/>
        </p:nvSpPr>
        <p:spPr>
          <a:xfrm>
            <a:off x="251520" y="3789040"/>
            <a:ext cx="2160240" cy="677108"/>
          </a:xfrm>
          <a:prstGeom prst="rect">
            <a:avLst/>
          </a:prstGeom>
          <a:noFill/>
        </p:spPr>
        <p:txBody>
          <a:bodyPr wrap="square" lIns="36000" tIns="0" rIns="36000" bIns="0" rtlCol="0">
            <a:spAutoFit/>
          </a:bodyPr>
          <a:lstStyle/>
          <a:p>
            <a:r>
              <a:rPr lang="fr-FR" sz="2200" i="1" dirty="0" smtClean="0"/>
              <a:t>objet identifiant de la connexion</a:t>
            </a:r>
            <a:endParaRPr lang="fr-FR" sz="2200" i="1" dirty="0"/>
          </a:p>
        </p:txBody>
      </p:sp>
      <p:cxnSp>
        <p:nvCxnSpPr>
          <p:cNvPr id="8" name="Connecteur droit avec flèche 7"/>
          <p:cNvCxnSpPr>
            <a:stCxn id="6" idx="0"/>
          </p:cNvCxnSpPr>
          <p:nvPr/>
        </p:nvCxnSpPr>
        <p:spPr>
          <a:xfrm flipV="1">
            <a:off x="1331640" y="3356992"/>
            <a:ext cx="504059"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ZoneTexte 10"/>
          <p:cNvSpPr txBox="1"/>
          <p:nvPr/>
        </p:nvSpPr>
        <p:spPr>
          <a:xfrm>
            <a:off x="3275856" y="4509120"/>
            <a:ext cx="4543253" cy="338554"/>
          </a:xfrm>
          <a:prstGeom prst="rect">
            <a:avLst/>
          </a:prstGeom>
          <a:noFill/>
        </p:spPr>
        <p:txBody>
          <a:bodyPr wrap="none" lIns="36000" tIns="0" rIns="36000" bIns="0" rtlCol="0">
            <a:spAutoFit/>
          </a:bodyPr>
          <a:lstStyle/>
          <a:p>
            <a:r>
              <a:rPr lang="fr-FR" sz="2200" i="1" dirty="0" smtClean="0"/>
              <a:t>utilisateur autorisé à accéder à la base</a:t>
            </a:r>
            <a:endParaRPr lang="fr-FR" sz="2200" i="1" dirty="0"/>
          </a:p>
        </p:txBody>
      </p:sp>
      <p:cxnSp>
        <p:nvCxnSpPr>
          <p:cNvPr id="12" name="Connecteur droit avec flèche 11"/>
          <p:cNvCxnSpPr>
            <a:stCxn id="11" idx="0"/>
          </p:cNvCxnSpPr>
          <p:nvPr/>
        </p:nvCxnSpPr>
        <p:spPr>
          <a:xfrm flipV="1">
            <a:off x="5547483" y="3429000"/>
            <a:ext cx="32629" cy="108012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4" name="ZoneTexte 13"/>
          <p:cNvSpPr txBox="1"/>
          <p:nvPr/>
        </p:nvSpPr>
        <p:spPr>
          <a:xfrm>
            <a:off x="2555776" y="3717032"/>
            <a:ext cx="1916207" cy="338554"/>
          </a:xfrm>
          <a:prstGeom prst="rect">
            <a:avLst/>
          </a:prstGeom>
          <a:noFill/>
        </p:spPr>
        <p:txBody>
          <a:bodyPr wrap="none" lIns="36000" tIns="0" rIns="36000" bIns="0" rtlCol="0">
            <a:spAutoFit/>
          </a:bodyPr>
          <a:lstStyle/>
          <a:p>
            <a:r>
              <a:rPr lang="fr-FR" sz="2200" i="1" dirty="0" smtClean="0"/>
              <a:t>nom du serveur </a:t>
            </a:r>
            <a:endParaRPr lang="fr-FR" sz="2200" i="1" dirty="0"/>
          </a:p>
        </p:txBody>
      </p:sp>
      <p:cxnSp>
        <p:nvCxnSpPr>
          <p:cNvPr id="17" name="Connecteur en angle 16"/>
          <p:cNvCxnSpPr>
            <a:stCxn id="14" idx="3"/>
          </p:cNvCxnSpPr>
          <p:nvPr/>
        </p:nvCxnSpPr>
        <p:spPr>
          <a:xfrm flipV="1">
            <a:off x="4471983" y="3356992"/>
            <a:ext cx="316041" cy="529317"/>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20" name="ZoneTexte 19"/>
          <p:cNvSpPr txBox="1"/>
          <p:nvPr/>
        </p:nvSpPr>
        <p:spPr>
          <a:xfrm>
            <a:off x="5796136" y="4077072"/>
            <a:ext cx="1585800" cy="338554"/>
          </a:xfrm>
          <a:prstGeom prst="rect">
            <a:avLst/>
          </a:prstGeom>
          <a:noFill/>
        </p:spPr>
        <p:txBody>
          <a:bodyPr wrap="square" lIns="36000" tIns="0" rIns="36000" bIns="0" rtlCol="0">
            <a:spAutoFit/>
          </a:bodyPr>
          <a:lstStyle/>
          <a:p>
            <a:pPr algn="r"/>
            <a:r>
              <a:rPr lang="fr-FR" sz="2200" i="1" dirty="0" smtClean="0"/>
              <a:t>mot de passe</a:t>
            </a:r>
            <a:endParaRPr lang="fr-FR" sz="2200" i="1" dirty="0"/>
          </a:p>
        </p:txBody>
      </p:sp>
      <p:cxnSp>
        <p:nvCxnSpPr>
          <p:cNvPr id="23" name="Connecteur en angle 22"/>
          <p:cNvCxnSpPr>
            <a:stCxn id="20" idx="0"/>
          </p:cNvCxnSpPr>
          <p:nvPr/>
        </p:nvCxnSpPr>
        <p:spPr>
          <a:xfrm rot="16200000" flipV="1">
            <a:off x="6264594" y="3752630"/>
            <a:ext cx="648072" cy="812"/>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41" name="ZoneTexte 40"/>
          <p:cNvSpPr txBox="1"/>
          <p:nvPr/>
        </p:nvSpPr>
        <p:spPr>
          <a:xfrm>
            <a:off x="6012160" y="5797713"/>
            <a:ext cx="3024336" cy="1015663"/>
          </a:xfrm>
          <a:prstGeom prst="rect">
            <a:avLst/>
          </a:prstGeom>
          <a:noFill/>
        </p:spPr>
        <p:txBody>
          <a:bodyPr wrap="square" lIns="0" tIns="0" rIns="0" bIns="0" rtlCol="0">
            <a:spAutoFit/>
          </a:bodyPr>
          <a:lstStyle/>
          <a:p>
            <a:r>
              <a:rPr lang="fr-FR" sz="2200" i="1" dirty="0" smtClean="0"/>
              <a:t>on demande à l’objet </a:t>
            </a:r>
            <a:r>
              <a:rPr lang="fr-FR" sz="2200" i="1" dirty="0" err="1" smtClean="0"/>
              <a:t>mysqli</a:t>
            </a:r>
            <a:r>
              <a:rPr lang="fr-FR" sz="2200" i="1" dirty="0" smtClean="0"/>
              <a:t> de fermer la connexion </a:t>
            </a:r>
            <a:endParaRPr lang="fr-FR" sz="2200" i="1" dirty="0"/>
          </a:p>
        </p:txBody>
      </p:sp>
      <p:cxnSp>
        <p:nvCxnSpPr>
          <p:cNvPr id="42" name="Connecteur en angle 41"/>
          <p:cNvCxnSpPr>
            <a:stCxn id="41" idx="1"/>
          </p:cNvCxnSpPr>
          <p:nvPr/>
        </p:nvCxnSpPr>
        <p:spPr>
          <a:xfrm rot="10800000">
            <a:off x="4788024" y="5941735"/>
            <a:ext cx="1224136" cy="363810"/>
          </a:xfrm>
          <a:prstGeom prst="bentConnector3">
            <a:avLst>
              <a:gd name="adj1" fmla="val 50000"/>
            </a:avLst>
          </a:prstGeom>
          <a:ln>
            <a:tailEnd type="arrow"/>
          </a:ln>
        </p:spPr>
        <p:style>
          <a:lnRef idx="3">
            <a:schemeClr val="accent5"/>
          </a:lnRef>
          <a:fillRef idx="0">
            <a:schemeClr val="accent5"/>
          </a:fillRef>
          <a:effectRef idx="2">
            <a:schemeClr val="accent5"/>
          </a:effectRef>
          <a:fontRef idx="minor">
            <a:schemeClr val="tx1"/>
          </a:fontRef>
        </p:style>
      </p:cxnSp>
      <p:sp>
        <p:nvSpPr>
          <p:cNvPr id="24" name="ZoneTexte 23"/>
          <p:cNvSpPr txBox="1"/>
          <p:nvPr/>
        </p:nvSpPr>
        <p:spPr>
          <a:xfrm>
            <a:off x="7020272" y="3717032"/>
            <a:ext cx="1945840" cy="338554"/>
          </a:xfrm>
          <a:prstGeom prst="rect">
            <a:avLst/>
          </a:prstGeom>
          <a:noFill/>
        </p:spPr>
        <p:txBody>
          <a:bodyPr wrap="square" lIns="0" tIns="0" rIns="0" bIns="0" rtlCol="0">
            <a:spAutoFit/>
          </a:bodyPr>
          <a:lstStyle/>
          <a:p>
            <a:pPr algn="r"/>
            <a:r>
              <a:rPr lang="fr-FR" sz="2200" i="1" dirty="0" smtClean="0"/>
              <a:t>base de données</a:t>
            </a:r>
            <a:endParaRPr lang="fr-FR" sz="2200" i="1" dirty="0"/>
          </a:p>
        </p:txBody>
      </p:sp>
      <p:cxnSp>
        <p:nvCxnSpPr>
          <p:cNvPr id="43" name="Connecteur droit avec flèche 42"/>
          <p:cNvCxnSpPr>
            <a:stCxn id="24" idx="0"/>
          </p:cNvCxnSpPr>
          <p:nvPr/>
        </p:nvCxnSpPr>
        <p:spPr>
          <a:xfrm flipH="1" flipV="1">
            <a:off x="7740352" y="3356992"/>
            <a:ext cx="252840" cy="36004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950203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Rappels : Architecture Générale</a:t>
            </a:r>
            <a:endParaRPr lang="fr-FR" dirty="0"/>
          </a:p>
        </p:txBody>
      </p:sp>
      <p:grpSp>
        <p:nvGrpSpPr>
          <p:cNvPr id="4" name="Grouper 3"/>
          <p:cNvGrpSpPr/>
          <p:nvPr/>
        </p:nvGrpSpPr>
        <p:grpSpPr>
          <a:xfrm>
            <a:off x="1152931" y="1412776"/>
            <a:ext cx="5651317" cy="3024336"/>
            <a:chOff x="539552" y="3212976"/>
            <a:chExt cx="5651317" cy="3024336"/>
          </a:xfrm>
        </p:grpSpPr>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9552" y="4221088"/>
              <a:ext cx="1080120" cy="1080120"/>
            </a:xfrm>
            <a:prstGeom prst="rect">
              <a:avLst/>
            </a:prstGeom>
          </p:spPr>
        </p:pic>
        <p:pic>
          <p:nvPicPr>
            <p:cNvPr id="7" name="Image 6" descr="database.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48064" y="3212976"/>
              <a:ext cx="1042805" cy="1042805"/>
            </a:xfrm>
            <a:prstGeom prst="rect">
              <a:avLst/>
            </a:prstGeom>
          </p:spPr>
        </p:pic>
        <p:pic>
          <p:nvPicPr>
            <p:cNvPr id="9" name="Image 8"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99792" y="4221088"/>
              <a:ext cx="1021686" cy="1080120"/>
            </a:xfrm>
            <a:prstGeom prst="rect">
              <a:avLst/>
            </a:prstGeom>
          </p:spPr>
        </p:pic>
        <p:cxnSp>
          <p:nvCxnSpPr>
            <p:cNvPr id="11" name="Connecteur droit avec flèche 10"/>
            <p:cNvCxnSpPr>
              <a:stCxn id="6" idx="3"/>
              <a:endCxn id="9" idx="1"/>
            </p:cNvCxnSpPr>
            <p:nvPr/>
          </p:nvCxnSpPr>
          <p:spPr>
            <a:xfrm>
              <a:off x="1619672" y="4761148"/>
              <a:ext cx="1080120"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14" name="Connecteur droit avec flèche 13"/>
            <p:cNvCxnSpPr>
              <a:stCxn id="9" idx="3"/>
              <a:endCxn id="7" idx="1"/>
            </p:cNvCxnSpPr>
            <p:nvPr/>
          </p:nvCxnSpPr>
          <p:spPr>
            <a:xfrm flipV="1">
              <a:off x="3721478" y="3734379"/>
              <a:ext cx="1426586" cy="1026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pic>
          <p:nvPicPr>
            <p:cNvPr id="20" name="Image 19" descr="server1.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48064" y="5157192"/>
              <a:ext cx="1021686" cy="1080120"/>
            </a:xfrm>
            <a:prstGeom prst="rect">
              <a:avLst/>
            </a:prstGeom>
          </p:spPr>
        </p:pic>
        <p:cxnSp>
          <p:nvCxnSpPr>
            <p:cNvPr id="22" name="Connecteur droit avec flèche 21"/>
            <p:cNvCxnSpPr>
              <a:stCxn id="9" idx="3"/>
              <a:endCxn id="20" idx="1"/>
            </p:cNvCxnSpPr>
            <p:nvPr/>
          </p:nvCxnSpPr>
          <p:spPr>
            <a:xfrm>
              <a:off x="3721478" y="4761148"/>
              <a:ext cx="1426586" cy="936104"/>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grpSp>
      <p:sp>
        <p:nvSpPr>
          <p:cNvPr id="5" name="Accolade ouvrante 4"/>
          <p:cNvSpPr/>
          <p:nvPr/>
        </p:nvSpPr>
        <p:spPr>
          <a:xfrm rot="16200000">
            <a:off x="2231740" y="4401109"/>
            <a:ext cx="432048" cy="309634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043608" y="3645024"/>
            <a:ext cx="1296144" cy="369332"/>
          </a:xfrm>
          <a:prstGeom prst="rect">
            <a:avLst/>
          </a:prstGeom>
          <a:noFill/>
        </p:spPr>
        <p:txBody>
          <a:bodyPr wrap="square" rtlCol="0">
            <a:spAutoFit/>
          </a:bodyPr>
          <a:lstStyle/>
          <a:p>
            <a:pPr algn="ctr"/>
            <a:r>
              <a:rPr lang="fr-FR" dirty="0" smtClean="0"/>
              <a:t>Navigateur</a:t>
            </a:r>
          </a:p>
        </p:txBody>
      </p:sp>
      <p:sp>
        <p:nvSpPr>
          <p:cNvPr id="15" name="ZoneTexte 14"/>
          <p:cNvSpPr txBox="1"/>
          <p:nvPr/>
        </p:nvSpPr>
        <p:spPr>
          <a:xfrm>
            <a:off x="2987824" y="3645024"/>
            <a:ext cx="1656184" cy="369332"/>
          </a:xfrm>
          <a:prstGeom prst="rect">
            <a:avLst/>
          </a:prstGeom>
          <a:noFill/>
        </p:spPr>
        <p:txBody>
          <a:bodyPr wrap="square" rtlCol="0">
            <a:spAutoFit/>
          </a:bodyPr>
          <a:lstStyle/>
          <a:p>
            <a:pPr algn="ctr"/>
            <a:r>
              <a:rPr lang="fr-FR" dirty="0" smtClean="0"/>
              <a:t>Serveur Web</a:t>
            </a:r>
          </a:p>
        </p:txBody>
      </p:sp>
      <p:sp>
        <p:nvSpPr>
          <p:cNvPr id="10" name="ZoneTexte 9"/>
          <p:cNvSpPr txBox="1"/>
          <p:nvPr/>
        </p:nvSpPr>
        <p:spPr>
          <a:xfrm>
            <a:off x="5220072" y="2566645"/>
            <a:ext cx="2016224" cy="369332"/>
          </a:xfrm>
          <a:prstGeom prst="rect">
            <a:avLst/>
          </a:prstGeom>
          <a:noFill/>
        </p:spPr>
        <p:txBody>
          <a:bodyPr wrap="square" rtlCol="0">
            <a:spAutoFit/>
          </a:bodyPr>
          <a:lstStyle/>
          <a:p>
            <a:pPr algn="ctr"/>
            <a:r>
              <a:rPr lang="fr-FR" dirty="0" smtClean="0"/>
              <a:t>Base de Données</a:t>
            </a:r>
          </a:p>
        </p:txBody>
      </p:sp>
      <p:sp>
        <p:nvSpPr>
          <p:cNvPr id="16" name="ZoneTexte 15"/>
          <p:cNvSpPr txBox="1"/>
          <p:nvPr/>
        </p:nvSpPr>
        <p:spPr>
          <a:xfrm>
            <a:off x="5220072" y="4510861"/>
            <a:ext cx="2232248" cy="369332"/>
          </a:xfrm>
          <a:prstGeom prst="rect">
            <a:avLst/>
          </a:prstGeom>
          <a:noFill/>
        </p:spPr>
        <p:txBody>
          <a:bodyPr wrap="square" rtlCol="0">
            <a:spAutoFit/>
          </a:bodyPr>
          <a:lstStyle/>
          <a:p>
            <a:pPr algn="ctr"/>
            <a:r>
              <a:rPr lang="fr-FR" dirty="0" smtClean="0"/>
              <a:t>Serveur d’Application</a:t>
            </a:r>
          </a:p>
        </p:txBody>
      </p:sp>
      <p:sp>
        <p:nvSpPr>
          <p:cNvPr id="12" name="ZoneTexte 11"/>
          <p:cNvSpPr txBox="1"/>
          <p:nvPr/>
        </p:nvSpPr>
        <p:spPr>
          <a:xfrm>
            <a:off x="1828967" y="6300029"/>
            <a:ext cx="1302873" cy="369332"/>
          </a:xfrm>
          <a:prstGeom prst="rect">
            <a:avLst/>
          </a:prstGeom>
          <a:noFill/>
        </p:spPr>
        <p:txBody>
          <a:bodyPr wrap="none" rtlCol="0">
            <a:spAutoFit/>
          </a:bodyPr>
          <a:lstStyle/>
          <a:p>
            <a:r>
              <a:rPr lang="fr-FR" dirty="0" smtClean="0"/>
              <a:t>Front Office</a:t>
            </a:r>
            <a:endParaRPr lang="fr-FR" dirty="0"/>
          </a:p>
        </p:txBody>
      </p:sp>
      <p:sp>
        <p:nvSpPr>
          <p:cNvPr id="18" name="Accolade ouvrante 17"/>
          <p:cNvSpPr/>
          <p:nvPr/>
        </p:nvSpPr>
        <p:spPr>
          <a:xfrm rot="16200000">
            <a:off x="5436096" y="4365105"/>
            <a:ext cx="432048" cy="316835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4993501" y="6309321"/>
            <a:ext cx="1234683" cy="369332"/>
          </a:xfrm>
          <a:prstGeom prst="rect">
            <a:avLst/>
          </a:prstGeom>
          <a:noFill/>
        </p:spPr>
        <p:txBody>
          <a:bodyPr wrap="none" rtlCol="0">
            <a:spAutoFit/>
          </a:bodyPr>
          <a:lstStyle/>
          <a:p>
            <a:r>
              <a:rPr lang="fr-FR" dirty="0" smtClean="0"/>
              <a:t>Back Office</a:t>
            </a:r>
            <a:endParaRPr lang="fr-FR" dirty="0"/>
          </a:p>
        </p:txBody>
      </p:sp>
      <p:pic>
        <p:nvPicPr>
          <p:cNvPr id="13" name="Image 12" descr="firefox.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1560" y="4077072"/>
            <a:ext cx="720080" cy="720080"/>
          </a:xfrm>
          <a:prstGeom prst="rect">
            <a:avLst/>
          </a:prstGeom>
        </p:spPr>
      </p:pic>
      <p:pic>
        <p:nvPicPr>
          <p:cNvPr id="17" name="Image 16" descr="edg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331640" y="4077072"/>
            <a:ext cx="720080" cy="720080"/>
          </a:xfrm>
          <a:prstGeom prst="rect">
            <a:avLst/>
          </a:prstGeom>
        </p:spPr>
      </p:pic>
      <p:pic>
        <p:nvPicPr>
          <p:cNvPr id="21" name="Image 20" descr="chrome.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123728" y="4077072"/>
            <a:ext cx="747464" cy="747464"/>
          </a:xfrm>
          <a:prstGeom prst="rect">
            <a:avLst/>
          </a:prstGeom>
        </p:spPr>
      </p:pic>
      <p:pic>
        <p:nvPicPr>
          <p:cNvPr id="23" name="Image 22" descr="apache 2016.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47864" y="4077072"/>
            <a:ext cx="966122" cy="253124"/>
          </a:xfrm>
          <a:prstGeom prst="rect">
            <a:avLst/>
          </a:prstGeom>
        </p:spPr>
      </p:pic>
      <p:pic>
        <p:nvPicPr>
          <p:cNvPr id="24" name="Image 23" descr="glassfish.pn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796136" y="4941168"/>
            <a:ext cx="870744" cy="438855"/>
          </a:xfrm>
          <a:prstGeom prst="rect">
            <a:avLst/>
          </a:prstGeom>
        </p:spPr>
      </p:pic>
      <p:pic>
        <p:nvPicPr>
          <p:cNvPr id="25" name="Image 24" descr="tomcat.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275856" y="4941168"/>
            <a:ext cx="1043608" cy="695467"/>
          </a:xfrm>
          <a:prstGeom prst="rect">
            <a:avLst/>
          </a:prstGeom>
        </p:spPr>
      </p:pic>
      <p:pic>
        <p:nvPicPr>
          <p:cNvPr id="26" name="Image 25" descr="MySQL.png"/>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7250974" y="1196752"/>
            <a:ext cx="1253069" cy="648072"/>
          </a:xfrm>
          <a:prstGeom prst="rect">
            <a:avLst/>
          </a:prstGeom>
        </p:spPr>
      </p:pic>
      <p:pic>
        <p:nvPicPr>
          <p:cNvPr id="28" name="Image 27" descr="PostgreSQL.png"/>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7391869" y="1916832"/>
            <a:ext cx="1083241" cy="1080120"/>
          </a:xfrm>
          <a:prstGeom prst="rect">
            <a:avLst/>
          </a:prstGeom>
        </p:spPr>
      </p:pic>
      <p:pic>
        <p:nvPicPr>
          <p:cNvPr id="29" name="Image 28" descr="MariaDB.png"/>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7034950" y="3068960"/>
            <a:ext cx="1569498" cy="486544"/>
          </a:xfrm>
          <a:prstGeom prst="rect">
            <a:avLst/>
          </a:prstGeom>
        </p:spPr>
      </p:pic>
      <p:pic>
        <p:nvPicPr>
          <p:cNvPr id="3" name="Image 2" descr="Nginx.png"/>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3131841" y="4509120"/>
            <a:ext cx="1495898" cy="315541"/>
          </a:xfrm>
          <a:prstGeom prst="rect">
            <a:avLst/>
          </a:prstGeom>
        </p:spPr>
      </p:pic>
    </p:spTree>
    <p:extLst>
      <p:ext uri="{BB962C8B-B14F-4D97-AF65-F5344CB8AC3E}">
        <p14:creationId xmlns:p14="http://schemas.microsoft.com/office/powerpoint/2010/main" val="2097324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7504" y="1052736"/>
            <a:ext cx="6336704" cy="5509200"/>
          </a:xfrm>
          <a:prstGeom prst="rect">
            <a:avLst/>
          </a:prstGeom>
        </p:spPr>
        <p:style>
          <a:lnRef idx="2">
            <a:schemeClr val="accent1"/>
          </a:lnRef>
          <a:fillRef idx="1">
            <a:schemeClr val="lt1"/>
          </a:fillRef>
          <a:effectRef idx="0">
            <a:schemeClr val="accent1"/>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dirty="0"/>
              <a:t>      </a:t>
            </a:r>
            <a:r>
              <a:rPr lang="fr-FR" b="1" dirty="0"/>
              <a:t>$host = "</a:t>
            </a:r>
            <a:r>
              <a:rPr lang="fr-FR" b="1" dirty="0" err="1"/>
              <a:t>localhost</a:t>
            </a:r>
            <a:r>
              <a:rPr lang="fr-FR" b="1" dirty="0"/>
              <a:t>";</a:t>
            </a:r>
          </a:p>
          <a:p>
            <a:r>
              <a:rPr lang="fr-FR" b="1" dirty="0"/>
              <a:t>      $user = "</a:t>
            </a:r>
            <a:r>
              <a:rPr lang="fr-FR" b="1" dirty="0" err="1"/>
              <a:t>root</a:t>
            </a:r>
            <a:r>
              <a:rPr lang="fr-FR" b="1" dirty="0"/>
              <a:t>";</a:t>
            </a:r>
          </a:p>
          <a:p>
            <a:r>
              <a:rPr lang="fr-FR" b="1" dirty="0"/>
              <a:t>      $</a:t>
            </a:r>
            <a:r>
              <a:rPr lang="fr-FR" b="1" dirty="0" err="1"/>
              <a:t>mdp</a:t>
            </a:r>
            <a:r>
              <a:rPr lang="fr-FR" b="1" dirty="0"/>
              <a:t> = "</a:t>
            </a:r>
            <a:r>
              <a:rPr lang="fr-FR" b="1" dirty="0" err="1"/>
              <a:t>root</a:t>
            </a:r>
            <a:r>
              <a:rPr lang="fr-FR" b="1" dirty="0"/>
              <a:t>";</a:t>
            </a:r>
          </a:p>
          <a:p>
            <a:r>
              <a:rPr lang="fr-FR" b="1" dirty="0"/>
              <a:t>      $</a:t>
            </a:r>
            <a:r>
              <a:rPr lang="fr-FR" b="1" dirty="0" err="1"/>
              <a:t>bdd</a:t>
            </a:r>
            <a:r>
              <a:rPr lang="fr-FR" b="1" dirty="0"/>
              <a:t> = "</a:t>
            </a:r>
            <a:r>
              <a:rPr lang="fr-FR" b="1" dirty="0" err="1"/>
              <a:t>clientsBD</a:t>
            </a:r>
            <a:r>
              <a:rPr lang="fr-FR" b="1" dirty="0"/>
              <a:t>";</a:t>
            </a:r>
          </a:p>
          <a:p>
            <a:r>
              <a:rPr lang="fr-FR" sz="2200" b="1" dirty="0"/>
              <a:t>      </a:t>
            </a:r>
          </a:p>
          <a:p>
            <a:r>
              <a:rPr lang="fr-FR" sz="2200" dirty="0" smtClean="0"/>
              <a:t>     </a:t>
            </a:r>
            <a:r>
              <a:rPr lang="fr-FR" sz="2200" b="1" dirty="0" smtClean="0">
                <a:solidFill>
                  <a:srgbClr val="1F497D"/>
                </a:solidFill>
              </a:rPr>
              <a:t>$</a:t>
            </a:r>
            <a:r>
              <a:rPr lang="fr-FR" sz="2200" b="1" dirty="0" err="1" smtClean="0">
                <a:solidFill>
                  <a:srgbClr val="1F497D"/>
                </a:solidFill>
              </a:rPr>
              <a:t>mysqli</a:t>
            </a:r>
            <a:r>
              <a:rPr lang="fr-FR" sz="2200" b="1" dirty="0" smtClean="0">
                <a:solidFill>
                  <a:srgbClr val="1F497D"/>
                </a:solidFill>
              </a:rPr>
              <a:t> = </a:t>
            </a:r>
            <a:r>
              <a:rPr lang="fr-FR" sz="2200" b="1" dirty="0">
                <a:solidFill>
                  <a:srgbClr val="1F497D"/>
                </a:solidFill>
              </a:rPr>
              <a:t>new </a:t>
            </a:r>
            <a:r>
              <a:rPr lang="fr-FR" sz="2200" b="1" dirty="0" err="1" smtClean="0">
                <a:solidFill>
                  <a:srgbClr val="1F497D"/>
                </a:solidFill>
              </a:rPr>
              <a:t>mysqli</a:t>
            </a:r>
            <a:r>
              <a:rPr lang="fr-FR" sz="2200" b="1" dirty="0" smtClean="0">
                <a:solidFill>
                  <a:srgbClr val="1F497D"/>
                </a:solidFill>
              </a:rPr>
              <a:t> (</a:t>
            </a:r>
            <a:r>
              <a:rPr lang="fr-FR" sz="2200" i="1" dirty="0" smtClean="0">
                <a:solidFill>
                  <a:srgbClr val="1F497D"/>
                </a:solidFill>
              </a:rPr>
              <a:t>$</a:t>
            </a:r>
            <a:r>
              <a:rPr lang="fr-FR" sz="2200" i="1" dirty="0">
                <a:solidFill>
                  <a:srgbClr val="1F497D"/>
                </a:solidFill>
              </a:rPr>
              <a:t>host, $user, $</a:t>
            </a:r>
            <a:r>
              <a:rPr lang="fr-FR" sz="2200" i="1" dirty="0" err="1">
                <a:solidFill>
                  <a:srgbClr val="1F497D"/>
                </a:solidFill>
              </a:rPr>
              <a:t>mdp</a:t>
            </a:r>
            <a:r>
              <a:rPr lang="fr-FR" sz="2200" i="1" dirty="0">
                <a:solidFill>
                  <a:srgbClr val="1F497D"/>
                </a:solidFill>
              </a:rPr>
              <a:t>, $</a:t>
            </a:r>
            <a:r>
              <a:rPr lang="fr-FR" sz="2200" i="1" dirty="0" err="1" smtClean="0">
                <a:solidFill>
                  <a:srgbClr val="1F497D"/>
                </a:solidFill>
              </a:rPr>
              <a:t>bdd</a:t>
            </a:r>
            <a:r>
              <a:rPr lang="fr-FR" sz="2200" b="1" dirty="0" smtClean="0">
                <a:solidFill>
                  <a:srgbClr val="1F497D"/>
                </a:solidFill>
              </a:rPr>
              <a:t> ) </a:t>
            </a:r>
            <a:r>
              <a:rPr lang="fr-FR" sz="2200" b="1" dirty="0">
                <a:solidFill>
                  <a:srgbClr val="1F497D"/>
                </a:solidFill>
              </a:rPr>
              <a:t>;</a:t>
            </a:r>
          </a:p>
          <a:p>
            <a:r>
              <a:rPr lang="fr-FR" sz="2000" b="1" dirty="0">
                <a:solidFill>
                  <a:srgbClr val="1F497D"/>
                </a:solidFill>
              </a:rPr>
              <a:t>      </a:t>
            </a:r>
          </a:p>
          <a:p>
            <a:r>
              <a:rPr lang="fr-FR" sz="2000" b="1" dirty="0">
                <a:solidFill>
                  <a:srgbClr val="1F497D"/>
                </a:solidFill>
              </a:rPr>
              <a:t>    </a:t>
            </a:r>
            <a:r>
              <a:rPr lang="fr-FR" sz="2000" b="1" dirty="0">
                <a:solidFill>
                  <a:schemeClr val="tx2"/>
                </a:solidFill>
              </a:rPr>
              <a:t> </a:t>
            </a:r>
            <a:r>
              <a:rPr lang="fr-FR" sz="2200" b="1" dirty="0">
                <a:solidFill>
                  <a:schemeClr val="tx2"/>
                </a:solidFill>
              </a:rPr>
              <a:t> </a:t>
            </a:r>
            <a:r>
              <a:rPr lang="fr-FR" sz="2200" b="1" dirty="0" smtClean="0">
                <a:solidFill>
                  <a:schemeClr val="tx2"/>
                </a:solidFill>
              </a:rPr>
              <a:t>if  </a:t>
            </a:r>
            <a:r>
              <a:rPr lang="fr-FR" sz="2200" b="1" dirty="0">
                <a:solidFill>
                  <a:schemeClr val="tx2"/>
                </a:solidFill>
              </a:rPr>
              <a:t>( $</a:t>
            </a:r>
            <a:r>
              <a:rPr lang="fr-FR" sz="2200" b="1" dirty="0" err="1">
                <a:solidFill>
                  <a:schemeClr val="tx2"/>
                </a:solidFill>
              </a:rPr>
              <a:t>mysqli</a:t>
            </a:r>
            <a:r>
              <a:rPr lang="fr-FR" sz="2200" b="1" dirty="0">
                <a:solidFill>
                  <a:schemeClr val="tx2"/>
                </a:solidFill>
              </a:rPr>
              <a:t>-&gt;</a:t>
            </a:r>
            <a:r>
              <a:rPr lang="fr-FR" sz="2200" b="1" dirty="0" err="1" smtClean="0">
                <a:solidFill>
                  <a:schemeClr val="tx2"/>
                </a:solidFill>
              </a:rPr>
              <a:t>connect_errno</a:t>
            </a:r>
            <a:r>
              <a:rPr lang="fr-FR" sz="2200" b="1" dirty="0" smtClean="0">
                <a:solidFill>
                  <a:schemeClr val="tx2"/>
                </a:solidFill>
              </a:rPr>
              <a:t> ) { </a:t>
            </a:r>
            <a:endParaRPr lang="fr-FR" sz="2200" dirty="0">
              <a:solidFill>
                <a:schemeClr val="tx1"/>
              </a:solidFill>
            </a:endParaRPr>
          </a:p>
          <a:p>
            <a:r>
              <a:rPr lang="fr-FR" sz="2000" dirty="0">
                <a:solidFill>
                  <a:schemeClr val="tx1"/>
                </a:solidFill>
              </a:rPr>
              <a:t>           </a:t>
            </a:r>
            <a:r>
              <a:rPr lang="fr-FR" sz="2200" b="1" dirty="0" smtClean="0">
                <a:solidFill>
                  <a:srgbClr val="1F497D"/>
                </a:solidFill>
              </a:rPr>
              <a:t>die</a:t>
            </a:r>
            <a:r>
              <a:rPr lang="fr-FR" sz="2000" dirty="0" smtClean="0">
                <a:solidFill>
                  <a:srgbClr val="1F497D"/>
                </a:solidFill>
              </a:rPr>
              <a:t> </a:t>
            </a:r>
            <a:r>
              <a:rPr lang="fr-FR" sz="2000" dirty="0" smtClean="0">
                <a:solidFill>
                  <a:schemeClr val="tx1"/>
                </a:solidFill>
              </a:rPr>
              <a:t>("</a:t>
            </a:r>
            <a:r>
              <a:rPr lang="fr-FR" sz="2000" dirty="0">
                <a:solidFill>
                  <a:schemeClr val="tx1"/>
                </a:solidFill>
              </a:rPr>
              <a:t>&lt;p&gt; Impossible de connecter à $</a:t>
            </a:r>
            <a:r>
              <a:rPr lang="fr-FR" sz="2000" dirty="0" err="1">
                <a:solidFill>
                  <a:schemeClr val="tx1"/>
                </a:solidFill>
              </a:rPr>
              <a:t>bdd</a:t>
            </a:r>
            <a:r>
              <a:rPr lang="fr-FR" sz="2000" dirty="0">
                <a:solidFill>
                  <a:schemeClr val="tx1"/>
                </a:solidFill>
              </a:rPr>
              <a:t> </a:t>
            </a:r>
            <a:r>
              <a:rPr lang="fr-FR" sz="2000" dirty="0" smtClean="0">
                <a:solidFill>
                  <a:schemeClr val="tx1"/>
                </a:solidFill>
              </a:rPr>
              <a:t>: " </a:t>
            </a:r>
          </a:p>
          <a:p>
            <a:r>
              <a:rPr lang="fr-FR" sz="2000" dirty="0">
                <a:solidFill>
                  <a:schemeClr val="tx1"/>
                </a:solidFill>
              </a:rPr>
              <a:t>	. </a:t>
            </a:r>
            <a:r>
              <a:rPr lang="fr-FR" sz="2000" b="1" dirty="0">
                <a:solidFill>
                  <a:srgbClr val="1F497D"/>
                </a:solidFill>
              </a:rPr>
              <a:t>$</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connect_error</a:t>
            </a:r>
            <a:r>
              <a:rPr lang="fr-FR" sz="2000" b="1" dirty="0">
                <a:solidFill>
                  <a:srgbClr val="1F497D"/>
                </a:solidFill>
              </a:rPr>
              <a:t> </a:t>
            </a:r>
            <a:r>
              <a:rPr lang="fr-FR" sz="2000" dirty="0" smtClean="0">
                <a:solidFill>
                  <a:schemeClr val="tx1"/>
                </a:solidFill>
              </a:rPr>
              <a:t>. " </a:t>
            </a:r>
            <a:r>
              <a:rPr lang="fr-FR" sz="2000" dirty="0">
                <a:solidFill>
                  <a:schemeClr val="tx1"/>
                </a:solidFill>
              </a:rPr>
              <a:t>&lt;/p</a:t>
            </a:r>
            <a:r>
              <a:rPr lang="fr-FR" sz="2000" dirty="0" smtClean="0">
                <a:solidFill>
                  <a:schemeClr val="tx1"/>
                </a:solidFill>
              </a:rPr>
              <a:t>&gt;" ) ;</a:t>
            </a:r>
            <a:endParaRPr lang="fr-FR" sz="2000" dirty="0">
              <a:solidFill>
                <a:schemeClr val="tx1"/>
              </a:solidFill>
            </a:endParaRPr>
          </a:p>
          <a:p>
            <a:r>
              <a:rPr lang="fr-FR" sz="2000" dirty="0">
                <a:solidFill>
                  <a:schemeClr val="tx1"/>
                </a:solidFill>
              </a:rPr>
              <a:t>      }</a:t>
            </a:r>
          </a:p>
          <a:p>
            <a:r>
              <a:rPr lang="fr-FR" sz="2000" dirty="0">
                <a:solidFill>
                  <a:schemeClr val="tx1"/>
                </a:solidFill>
              </a:rPr>
              <a:t>      </a:t>
            </a:r>
            <a:r>
              <a:rPr lang="fr-FR" sz="2000" dirty="0" err="1">
                <a:solidFill>
                  <a:schemeClr val="tx1"/>
                </a:solidFill>
              </a:rPr>
              <a:t>else</a:t>
            </a:r>
            <a:r>
              <a:rPr lang="fr-FR" sz="2000" dirty="0">
                <a:solidFill>
                  <a:schemeClr val="tx1"/>
                </a:solidFill>
              </a:rPr>
              <a:t> {</a:t>
            </a:r>
          </a:p>
          <a:p>
            <a:r>
              <a:rPr lang="fr-FR" sz="2000" dirty="0">
                <a:solidFill>
                  <a:schemeClr val="tx1"/>
                </a:solidFill>
              </a:rPr>
              <a:t>            </a:t>
            </a:r>
            <a:r>
              <a:rPr lang="fr-FR" sz="2000" dirty="0" err="1">
                <a:solidFill>
                  <a:schemeClr val="tx1"/>
                </a:solidFill>
              </a:rPr>
              <a:t>echo</a:t>
            </a:r>
            <a:r>
              <a:rPr lang="fr-FR" sz="2000" dirty="0">
                <a:solidFill>
                  <a:schemeClr val="tx1"/>
                </a:solidFill>
              </a:rPr>
              <a:t> "&lt;p&gt; Connecté au serveur $host, </a:t>
            </a:r>
            <a:endParaRPr lang="fr-FR" sz="2000" dirty="0" smtClean="0">
              <a:solidFill>
                <a:schemeClr val="tx1"/>
              </a:solidFill>
            </a:endParaRPr>
          </a:p>
          <a:p>
            <a:r>
              <a:rPr lang="fr-FR" sz="2000" dirty="0">
                <a:solidFill>
                  <a:schemeClr val="tx1"/>
                </a:solidFill>
              </a:rPr>
              <a:t> </a:t>
            </a:r>
            <a:r>
              <a:rPr lang="fr-FR" sz="2000" dirty="0" smtClean="0">
                <a:solidFill>
                  <a:schemeClr val="tx1"/>
                </a:solidFill>
              </a:rPr>
              <a:t>                              à </a:t>
            </a:r>
            <a:r>
              <a:rPr lang="fr-FR" sz="2000" dirty="0">
                <a:solidFill>
                  <a:schemeClr val="tx1"/>
                </a:solidFill>
              </a:rPr>
              <a:t>la base $</a:t>
            </a:r>
            <a:r>
              <a:rPr lang="fr-FR" sz="2000" dirty="0" err="1">
                <a:solidFill>
                  <a:schemeClr val="tx1"/>
                </a:solidFill>
              </a:rPr>
              <a:t>bdd</a:t>
            </a:r>
            <a:r>
              <a:rPr lang="fr-FR" sz="2000" dirty="0">
                <a:solidFill>
                  <a:schemeClr val="tx1"/>
                </a:solidFill>
              </a:rPr>
              <a:t> &lt;/p&gt;"; </a:t>
            </a:r>
          </a:p>
          <a:p>
            <a:r>
              <a:rPr lang="fr-FR" sz="2200" dirty="0">
                <a:solidFill>
                  <a:schemeClr val="tx1"/>
                </a:solidFill>
              </a:rPr>
              <a:t>           </a:t>
            </a: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a:p>
            <a:r>
              <a:rPr lang="fr-FR" sz="2000" dirty="0">
                <a:solidFill>
                  <a:schemeClr val="tx1"/>
                </a:solidFill>
              </a:rPr>
              <a:t>      </a:t>
            </a:r>
            <a:r>
              <a:rPr lang="fr-FR" sz="2000" dirty="0" smtClean="0">
                <a:solidFill>
                  <a:schemeClr val="tx1"/>
                </a:solidFill>
              </a:rPr>
              <a:t>}</a:t>
            </a:r>
          </a:p>
          <a:p>
            <a:r>
              <a:rPr lang="fr-FR" b="1" dirty="0" smtClean="0"/>
              <a:t>?</a:t>
            </a:r>
            <a:r>
              <a:rPr lang="fr-FR" b="1" dirty="0"/>
              <a:t>&gt; </a:t>
            </a:r>
          </a:p>
        </p:txBody>
      </p:sp>
      <p:sp>
        <p:nvSpPr>
          <p:cNvPr id="7" name="Accolade fermante 6"/>
          <p:cNvSpPr/>
          <p:nvPr/>
        </p:nvSpPr>
        <p:spPr>
          <a:xfrm>
            <a:off x="2699792" y="1340768"/>
            <a:ext cx="432048" cy="1152128"/>
          </a:xfrm>
          <a:prstGeom prst="rightBrace">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fr-FR"/>
          </a:p>
        </p:txBody>
      </p:sp>
      <p:sp>
        <p:nvSpPr>
          <p:cNvPr id="8" name="ZoneTexte 7"/>
          <p:cNvSpPr txBox="1"/>
          <p:nvPr/>
        </p:nvSpPr>
        <p:spPr>
          <a:xfrm>
            <a:off x="3347864" y="1556792"/>
            <a:ext cx="4824536"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b="1" dirty="0" smtClean="0"/>
              <a:t>Astuce</a:t>
            </a:r>
            <a:r>
              <a:rPr lang="fr-FR" dirty="0" smtClean="0"/>
              <a:t> :  </a:t>
            </a:r>
            <a:r>
              <a:rPr lang="fr-FR" dirty="0"/>
              <a:t>p</a:t>
            </a:r>
            <a:r>
              <a:rPr lang="fr-FR" dirty="0" smtClean="0"/>
              <a:t>lacer ces informations dans un fichier  et  faire </a:t>
            </a:r>
            <a:r>
              <a:rPr lang="fr-FR" b="1" dirty="0" err="1" smtClean="0"/>
              <a:t>require</a:t>
            </a:r>
            <a:r>
              <a:rPr lang="fr-FR" b="1" dirty="0" smtClean="0"/>
              <a:t> (ou </a:t>
            </a:r>
            <a:r>
              <a:rPr lang="fr-FR" b="1" dirty="0" err="1" smtClean="0"/>
              <a:t>include</a:t>
            </a:r>
            <a:r>
              <a:rPr lang="fr-FR" b="1" dirty="0" smtClean="0"/>
              <a:t>) "fichier"</a:t>
            </a:r>
            <a:endParaRPr lang="fr-FR" b="1" dirty="0"/>
          </a:p>
        </p:txBody>
      </p:sp>
      <p:sp>
        <p:nvSpPr>
          <p:cNvPr id="9" name="ZoneTexte 8"/>
          <p:cNvSpPr txBox="1"/>
          <p:nvPr/>
        </p:nvSpPr>
        <p:spPr>
          <a:xfrm>
            <a:off x="6804248" y="2348880"/>
            <a:ext cx="2232248"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Création de l’objet connexion</a:t>
            </a:r>
            <a:endParaRPr lang="fr-FR" sz="2000" dirty="0"/>
          </a:p>
        </p:txBody>
      </p:sp>
      <p:cxnSp>
        <p:nvCxnSpPr>
          <p:cNvPr id="11" name="Connecteur droit avec flèche 10"/>
          <p:cNvCxnSpPr>
            <a:stCxn id="9" idx="1"/>
          </p:cNvCxnSpPr>
          <p:nvPr/>
        </p:nvCxnSpPr>
        <p:spPr>
          <a:xfrm flipH="1">
            <a:off x="6084168" y="2702823"/>
            <a:ext cx="720080" cy="7810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ZoneTexte 14"/>
          <p:cNvSpPr txBox="1"/>
          <p:nvPr/>
        </p:nvSpPr>
        <p:spPr>
          <a:xfrm>
            <a:off x="4211960" y="5877272"/>
            <a:ext cx="2988543" cy="400110"/>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fr-FR" sz="2000" dirty="0" smtClean="0"/>
              <a:t>Fermeture de la connexion</a:t>
            </a:r>
            <a:endParaRPr lang="fr-FR" sz="2000" dirty="0"/>
          </a:p>
        </p:txBody>
      </p:sp>
      <p:cxnSp>
        <p:nvCxnSpPr>
          <p:cNvPr id="16" name="Connecteur droit avec flèche 15"/>
          <p:cNvCxnSpPr>
            <a:stCxn id="15" idx="1"/>
          </p:cNvCxnSpPr>
          <p:nvPr/>
        </p:nvCxnSpPr>
        <p:spPr>
          <a:xfrm flipH="1" flipV="1">
            <a:off x="2743652" y="5877272"/>
            <a:ext cx="1468308" cy="20005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ZoneTexte 17"/>
          <p:cNvSpPr txBox="1"/>
          <p:nvPr/>
        </p:nvSpPr>
        <p:spPr>
          <a:xfrm>
            <a:off x="6012160" y="3284984"/>
            <a:ext cx="295232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fr-FR" sz="2000" dirty="0"/>
              <a:t>L</a:t>
            </a:r>
            <a:r>
              <a:rPr lang="fr-FR" sz="2000" dirty="0" smtClean="0"/>
              <a:t>’attribut </a:t>
            </a:r>
            <a:r>
              <a:rPr lang="fr-FR" sz="2000" b="1" dirty="0" err="1" smtClean="0"/>
              <a:t>connect_errno</a:t>
            </a:r>
            <a:r>
              <a:rPr lang="fr-FR" sz="2000" b="1" dirty="0" smtClean="0"/>
              <a:t> </a:t>
            </a:r>
            <a:r>
              <a:rPr lang="fr-FR" sz="2000" dirty="0" smtClean="0"/>
              <a:t>de indique si la connexion a bien été établie </a:t>
            </a:r>
            <a:endParaRPr lang="fr-FR" sz="2000" dirty="0"/>
          </a:p>
        </p:txBody>
      </p:sp>
      <p:cxnSp>
        <p:nvCxnSpPr>
          <p:cNvPr id="19" name="Connecteur droit avec flèche 18"/>
          <p:cNvCxnSpPr>
            <a:stCxn id="18" idx="1"/>
          </p:cNvCxnSpPr>
          <p:nvPr/>
        </p:nvCxnSpPr>
        <p:spPr>
          <a:xfrm flipH="1" flipV="1">
            <a:off x="4211960" y="3573016"/>
            <a:ext cx="1800200" cy="21980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28" name="Connecteur droit avec flèche 27"/>
          <p:cNvCxnSpPr>
            <a:stCxn id="29" idx="1"/>
          </p:cNvCxnSpPr>
          <p:nvPr/>
        </p:nvCxnSpPr>
        <p:spPr>
          <a:xfrm flipH="1" flipV="1">
            <a:off x="4283968" y="4437117"/>
            <a:ext cx="2088232" cy="579835"/>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9" name="ZoneTexte 28"/>
          <p:cNvSpPr txBox="1"/>
          <p:nvPr/>
        </p:nvSpPr>
        <p:spPr>
          <a:xfrm>
            <a:off x="6372200" y="4509120"/>
            <a:ext cx="230425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En cas de problème, on arrête avec la fonction </a:t>
            </a:r>
            <a:r>
              <a:rPr lang="fr-FR" sz="2000" b="1" dirty="0" smtClean="0"/>
              <a:t>die</a:t>
            </a:r>
            <a:r>
              <a:rPr lang="fr-FR" sz="2000" dirty="0" smtClean="0"/>
              <a:t>. </a:t>
            </a:r>
            <a:endParaRPr lang="fr-FR" sz="2000" dirty="0"/>
          </a:p>
        </p:txBody>
      </p:sp>
      <p:sp>
        <p:nvSpPr>
          <p:cNvPr id="17" name="Titre 1"/>
          <p:cNvSpPr>
            <a:spLocks noGrp="1"/>
          </p:cNvSpPr>
          <p:nvPr>
            <p:ph type="title"/>
          </p:nvPr>
        </p:nvSpPr>
        <p:spPr>
          <a:xfrm>
            <a:off x="457200" y="-27384"/>
            <a:ext cx="8229600" cy="1143000"/>
          </a:xfrm>
        </p:spPr>
        <p:txBody>
          <a:bodyPr/>
          <a:lstStyle/>
          <a:p>
            <a:r>
              <a:rPr lang="fr-FR" dirty="0" err="1" smtClean="0"/>
              <a:t>MySQLi</a:t>
            </a:r>
            <a:endParaRPr lang="fr-FR" dirty="0"/>
          </a:p>
        </p:txBody>
      </p:sp>
      <p:sp>
        <p:nvSpPr>
          <p:cNvPr id="3" name="ZoneTexte 2"/>
          <p:cNvSpPr txBox="1"/>
          <p:nvPr/>
        </p:nvSpPr>
        <p:spPr>
          <a:xfrm>
            <a:off x="-2558143" y="7456714"/>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3923290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contenu 5"/>
          <p:cNvSpPr>
            <a:spLocks noGrp="1"/>
          </p:cNvSpPr>
          <p:nvPr>
            <p:ph idx="1"/>
          </p:nvPr>
        </p:nvSpPr>
        <p:spPr/>
        <p:txBody>
          <a:bodyPr>
            <a:normAutofit lnSpcReduction="10000"/>
          </a:bodyPr>
          <a:lstStyle/>
          <a:p>
            <a:r>
              <a:rPr lang="fr-FR" b="1" dirty="0" smtClean="0"/>
              <a:t>Envoie de requêtes à une base de données</a:t>
            </a:r>
          </a:p>
          <a:p>
            <a:pPr marL="457200" lvl="1" indent="0" algn="ctr">
              <a:buNone/>
            </a:pPr>
            <a:r>
              <a:rPr lang="fr-FR" b="1" dirty="0" smtClean="0">
                <a:solidFill>
                  <a:srgbClr val="1F497D"/>
                </a:solidFill>
              </a:rPr>
              <a:t>$</a:t>
            </a:r>
            <a:r>
              <a:rPr lang="fr-FR" b="1" dirty="0" err="1" smtClean="0">
                <a:solidFill>
                  <a:srgbClr val="1F497D"/>
                </a:solidFill>
              </a:rPr>
              <a:t>result</a:t>
            </a:r>
            <a:r>
              <a:rPr lang="fr-FR" b="1" dirty="0" smtClean="0">
                <a:solidFill>
                  <a:srgbClr val="1F497D"/>
                </a:solidFill>
              </a:rPr>
              <a:t> = $</a:t>
            </a:r>
            <a:r>
              <a:rPr lang="fr-FR" b="1" dirty="0" err="1" smtClean="0">
                <a:solidFill>
                  <a:srgbClr val="1F497D"/>
                </a:solidFill>
              </a:rPr>
              <a:t>mysqli</a:t>
            </a:r>
            <a:r>
              <a:rPr lang="fr-FR" b="1" dirty="0" smtClean="0">
                <a:solidFill>
                  <a:srgbClr val="1F497D"/>
                </a:solidFill>
              </a:rPr>
              <a:t>-&gt;</a:t>
            </a:r>
            <a:r>
              <a:rPr lang="fr-FR" b="1" dirty="0" err="1" smtClean="0">
                <a:solidFill>
                  <a:srgbClr val="1F497D"/>
                </a:solidFill>
              </a:rPr>
              <a:t>query</a:t>
            </a:r>
            <a:r>
              <a:rPr lang="fr-FR" b="1" dirty="0" smtClean="0">
                <a:solidFill>
                  <a:srgbClr val="1F497D"/>
                </a:solidFill>
              </a:rPr>
              <a:t> ($</a:t>
            </a:r>
            <a:r>
              <a:rPr lang="fr-FR" b="1" dirty="0" err="1" smtClean="0">
                <a:solidFill>
                  <a:srgbClr val="1F497D"/>
                </a:solidFill>
              </a:rPr>
              <a:t>sql</a:t>
            </a:r>
            <a:r>
              <a:rPr lang="fr-FR" b="1" dirty="0" smtClean="0">
                <a:solidFill>
                  <a:srgbClr val="1F497D"/>
                </a:solidFill>
              </a:rPr>
              <a:t>) ;</a:t>
            </a:r>
          </a:p>
          <a:p>
            <a:pPr lvl="1"/>
            <a:endParaRPr lang="fr-FR" dirty="0" smtClean="0"/>
          </a:p>
          <a:p>
            <a:pPr lvl="1"/>
            <a:endParaRPr lang="fr-FR" dirty="0" smtClean="0"/>
          </a:p>
          <a:p>
            <a:pPr lvl="1"/>
            <a:endParaRPr lang="fr-FR" dirty="0"/>
          </a:p>
          <a:p>
            <a:pPr marL="708025" lvl="1"/>
            <a:r>
              <a:rPr lang="fr-FR" dirty="0" smtClean="0"/>
              <a:t>Requête SQL : </a:t>
            </a:r>
          </a:p>
          <a:p>
            <a:pPr marL="1247775" lvl="2"/>
            <a:r>
              <a:rPr lang="fr-FR" dirty="0" smtClean="0"/>
              <a:t>S’il s’agit d’un </a:t>
            </a:r>
            <a:r>
              <a:rPr lang="fr-FR" b="1" dirty="0" smtClean="0">
                <a:solidFill>
                  <a:srgbClr val="1F497D"/>
                </a:solidFill>
              </a:rPr>
              <a:t>SELECT</a:t>
            </a:r>
            <a:r>
              <a:rPr lang="fr-FR" dirty="0" smtClean="0"/>
              <a:t>, le </a:t>
            </a:r>
            <a:r>
              <a:rPr lang="fr-FR" b="1" dirty="0" smtClean="0"/>
              <a:t>résultat</a:t>
            </a:r>
            <a:r>
              <a:rPr lang="fr-FR" dirty="0" smtClean="0"/>
              <a:t> correspond aux </a:t>
            </a:r>
            <a:r>
              <a:rPr lang="fr-FR" b="1" dirty="0" smtClean="0"/>
              <a:t>données</a:t>
            </a:r>
            <a:r>
              <a:rPr lang="fr-FR" dirty="0" smtClean="0"/>
              <a:t> fournies par la requête (objet </a:t>
            </a:r>
            <a:r>
              <a:rPr lang="fr-FR" b="1" dirty="0" err="1" smtClean="0"/>
              <a:t>mysqli_result</a:t>
            </a:r>
            <a:r>
              <a:rPr lang="fr-FR" dirty="0" smtClean="0"/>
              <a:t>)</a:t>
            </a:r>
          </a:p>
          <a:p>
            <a:pPr marL="1247775" lvl="2"/>
            <a:r>
              <a:rPr lang="fr-FR" dirty="0" smtClean="0"/>
              <a:t>Sinon (</a:t>
            </a:r>
            <a:r>
              <a:rPr lang="fr-FR" b="1" dirty="0" smtClean="0">
                <a:solidFill>
                  <a:srgbClr val="1F497D"/>
                </a:solidFill>
              </a:rPr>
              <a:t>INSERT, UPDATE, DELETE</a:t>
            </a:r>
            <a:r>
              <a:rPr lang="fr-FR" dirty="0" smtClean="0"/>
              <a:t>…), le résultat sera </a:t>
            </a:r>
            <a:r>
              <a:rPr lang="fr-FR" b="1" dirty="0" smtClean="0"/>
              <a:t>TRUE</a:t>
            </a:r>
            <a:r>
              <a:rPr lang="fr-FR" dirty="0" smtClean="0"/>
              <a:t> si la requête est </a:t>
            </a:r>
            <a:r>
              <a:rPr lang="fr-FR" b="1" dirty="0" smtClean="0"/>
              <a:t>bien exécutée</a:t>
            </a:r>
            <a:r>
              <a:rPr lang="fr-FR" dirty="0" smtClean="0"/>
              <a:t>, </a:t>
            </a:r>
            <a:r>
              <a:rPr lang="fr-FR" b="1" dirty="0" smtClean="0">
                <a:solidFill>
                  <a:srgbClr val="1F497D"/>
                </a:solidFill>
              </a:rPr>
              <a:t>FALSE</a:t>
            </a:r>
            <a:r>
              <a:rPr lang="fr-FR" dirty="0" smtClean="0">
                <a:solidFill>
                  <a:srgbClr val="1F497D"/>
                </a:solidFill>
              </a:rPr>
              <a:t> </a:t>
            </a:r>
            <a:r>
              <a:rPr lang="fr-FR" dirty="0" smtClean="0"/>
              <a:t>sinon</a:t>
            </a:r>
            <a:endParaRPr lang="fr-FR" dirty="0"/>
          </a:p>
        </p:txBody>
      </p:sp>
      <p:sp>
        <p:nvSpPr>
          <p:cNvPr id="7" name="ZoneTexte 6"/>
          <p:cNvSpPr txBox="1"/>
          <p:nvPr/>
        </p:nvSpPr>
        <p:spPr>
          <a:xfrm>
            <a:off x="251520" y="3068960"/>
            <a:ext cx="2650044" cy="338554"/>
          </a:xfrm>
          <a:prstGeom prst="rect">
            <a:avLst/>
          </a:prstGeom>
          <a:noFill/>
        </p:spPr>
        <p:txBody>
          <a:bodyPr wrap="none" lIns="36000" tIns="0" rIns="36000" bIns="0" rtlCol="0">
            <a:spAutoFit/>
          </a:bodyPr>
          <a:lstStyle/>
          <a:p>
            <a:r>
              <a:rPr lang="fr-FR" sz="2200" i="1" dirty="0" smtClean="0"/>
              <a:t>Résultat de la requête</a:t>
            </a:r>
            <a:endParaRPr lang="fr-FR" sz="2200" i="1" dirty="0"/>
          </a:p>
        </p:txBody>
      </p:sp>
      <p:cxnSp>
        <p:nvCxnSpPr>
          <p:cNvPr id="8" name="Connecteur droit avec flèche 7"/>
          <p:cNvCxnSpPr>
            <a:stCxn id="7" idx="0"/>
          </p:cNvCxnSpPr>
          <p:nvPr/>
        </p:nvCxnSpPr>
        <p:spPr>
          <a:xfrm flipV="1">
            <a:off x="1576542" y="2636912"/>
            <a:ext cx="835218"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9" name="ZoneTexte 8"/>
          <p:cNvSpPr txBox="1"/>
          <p:nvPr/>
        </p:nvSpPr>
        <p:spPr>
          <a:xfrm>
            <a:off x="3131840" y="3068960"/>
            <a:ext cx="2808312" cy="677108"/>
          </a:xfrm>
          <a:prstGeom prst="rect">
            <a:avLst/>
          </a:prstGeom>
          <a:noFill/>
        </p:spPr>
        <p:txBody>
          <a:bodyPr wrap="square" lIns="0" tIns="0" rIns="0" bIns="0" rtlCol="0">
            <a:spAutoFit/>
          </a:bodyPr>
          <a:lstStyle/>
          <a:p>
            <a:pPr algn="ctr"/>
            <a:r>
              <a:rPr lang="fr-FR" sz="2200" i="1" dirty="0" smtClean="0"/>
              <a:t>exécution de la requête sur l’objet connexion</a:t>
            </a:r>
            <a:endParaRPr lang="fr-FR" sz="2200" i="1" dirty="0"/>
          </a:p>
        </p:txBody>
      </p:sp>
      <p:cxnSp>
        <p:nvCxnSpPr>
          <p:cNvPr id="10" name="Connecteur en angle 9"/>
          <p:cNvCxnSpPr>
            <a:stCxn id="12" idx="1"/>
          </p:cNvCxnSpPr>
          <p:nvPr/>
        </p:nvCxnSpPr>
        <p:spPr>
          <a:xfrm rot="10800000">
            <a:off x="6660232" y="2564904"/>
            <a:ext cx="216024" cy="698594"/>
          </a:xfrm>
          <a:prstGeom prst="bentConnector2">
            <a:avLst/>
          </a:prstGeom>
          <a:ln>
            <a:tailEnd type="arrow"/>
          </a:ln>
        </p:spPr>
        <p:style>
          <a:lnRef idx="3">
            <a:schemeClr val="accent5"/>
          </a:lnRef>
          <a:fillRef idx="0">
            <a:schemeClr val="accent5"/>
          </a:fillRef>
          <a:effectRef idx="2">
            <a:schemeClr val="accent5"/>
          </a:effectRef>
          <a:fontRef idx="minor">
            <a:schemeClr val="tx1"/>
          </a:fontRef>
        </p:style>
      </p:cxnSp>
      <p:sp>
        <p:nvSpPr>
          <p:cNvPr id="12" name="ZoneTexte 11"/>
          <p:cNvSpPr txBox="1"/>
          <p:nvPr/>
        </p:nvSpPr>
        <p:spPr>
          <a:xfrm>
            <a:off x="6876256" y="2924944"/>
            <a:ext cx="1763688" cy="677108"/>
          </a:xfrm>
          <a:prstGeom prst="rect">
            <a:avLst/>
          </a:prstGeom>
          <a:noFill/>
        </p:spPr>
        <p:txBody>
          <a:bodyPr wrap="square" lIns="0" tIns="0" rIns="0" bIns="0" rtlCol="0">
            <a:spAutoFit/>
          </a:bodyPr>
          <a:lstStyle/>
          <a:p>
            <a:r>
              <a:rPr lang="fr-FR" sz="2200" i="1" dirty="0" smtClean="0"/>
              <a:t>Requête SQL à exécuter </a:t>
            </a:r>
            <a:endParaRPr lang="fr-FR" sz="2200" i="1" dirty="0"/>
          </a:p>
        </p:txBody>
      </p:sp>
      <p:cxnSp>
        <p:nvCxnSpPr>
          <p:cNvPr id="18" name="Connecteur droit avec flèche 17"/>
          <p:cNvCxnSpPr>
            <a:stCxn id="9" idx="0"/>
          </p:cNvCxnSpPr>
          <p:nvPr/>
        </p:nvCxnSpPr>
        <p:spPr>
          <a:xfrm flipH="1" flipV="1">
            <a:off x="4499992" y="2636912"/>
            <a:ext cx="36004" cy="432048"/>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11" name="Titre 1"/>
          <p:cNvSpPr>
            <a:spLocks noGrp="1"/>
          </p:cNvSpPr>
          <p:nvPr>
            <p:ph type="title"/>
          </p:nvPr>
        </p:nvSpPr>
        <p:spPr>
          <a:xfrm>
            <a:off x="457200" y="-27384"/>
            <a:ext cx="8229600" cy="1143000"/>
          </a:xfrm>
        </p:spPr>
        <p:txBody>
          <a:bodyPr/>
          <a:lstStyle/>
          <a:p>
            <a:r>
              <a:rPr lang="fr-FR" dirty="0" err="1" smtClean="0"/>
              <a:t>MySQLi</a:t>
            </a:r>
            <a:endParaRPr lang="fr-FR" dirty="0"/>
          </a:p>
        </p:txBody>
      </p:sp>
    </p:spTree>
    <p:extLst>
      <p:ext uri="{BB962C8B-B14F-4D97-AF65-F5344CB8AC3E}">
        <p14:creationId xmlns:p14="http://schemas.microsoft.com/office/powerpoint/2010/main" val="17400166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a:picLocks noChangeAspect="1"/>
          </p:cNvPicPr>
          <p:nvPr/>
        </p:nvPicPr>
        <p:blipFill rotWithShape="1">
          <a:blip r:embed="rId2"/>
          <a:srcRect l="38188"/>
          <a:stretch/>
        </p:blipFill>
        <p:spPr>
          <a:xfrm>
            <a:off x="251520" y="3573016"/>
            <a:ext cx="4992670" cy="2235200"/>
          </a:xfrm>
          <a:prstGeom prst="rect">
            <a:avLst/>
          </a:prstGeom>
          <a:ln>
            <a:solidFill>
              <a:srgbClr val="1F497D"/>
            </a:solidFill>
          </a:ln>
        </p:spPr>
      </p:pic>
      <p:sp>
        <p:nvSpPr>
          <p:cNvPr id="4" name="Espace réservé du numéro de diapositive 3"/>
          <p:cNvSpPr>
            <a:spLocks noGrp="1"/>
          </p:cNvSpPr>
          <p:nvPr>
            <p:ph type="sldNum" sz="quarter" idx="12"/>
          </p:nvPr>
        </p:nvSpPr>
        <p:spPr/>
        <p:txBody>
          <a:bodyPr/>
          <a:lstStyle/>
          <a:p>
            <a:fld id="{08F9BE58-7793-45FF-A067-2A41621469A2}" type="slidenum">
              <a:rPr lang="fr-FR" smtClean="0"/>
              <a:pPr/>
              <a:t>22</a:t>
            </a:fld>
            <a:endParaRPr lang="fr-FR"/>
          </a:p>
        </p:txBody>
      </p:sp>
      <p:pic>
        <p:nvPicPr>
          <p:cNvPr id="6" name="Image 5"/>
          <p:cNvPicPr>
            <a:picLocks noChangeAspect="1"/>
          </p:cNvPicPr>
          <p:nvPr/>
        </p:nvPicPr>
        <p:blipFill>
          <a:blip r:embed="rId3"/>
          <a:stretch>
            <a:fillRect/>
          </a:stretch>
        </p:blipFill>
        <p:spPr>
          <a:xfrm>
            <a:off x="4644008" y="4221088"/>
            <a:ext cx="4279199" cy="2514724"/>
          </a:xfrm>
          <a:prstGeom prst="rect">
            <a:avLst/>
          </a:prstGeom>
          <a:ln>
            <a:solidFill>
              <a:srgbClr val="1F497D"/>
            </a:solidFill>
          </a:ln>
        </p:spPr>
      </p:pic>
      <p:sp>
        <p:nvSpPr>
          <p:cNvPr id="10" name="Rectangle 9"/>
          <p:cNvSpPr/>
          <p:nvPr/>
        </p:nvSpPr>
        <p:spPr>
          <a:xfrm>
            <a:off x="251520" y="548680"/>
            <a:ext cx="4536504" cy="2862323"/>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b="1" dirty="0"/>
              <a:t>&lt;</a:t>
            </a:r>
            <a:r>
              <a:rPr lang="fr-FR" b="1" dirty="0" err="1"/>
              <a:t>form</a:t>
            </a:r>
            <a:r>
              <a:rPr lang="fr-FR" b="1" dirty="0"/>
              <a:t> </a:t>
            </a:r>
            <a:r>
              <a:rPr lang="fr-FR" b="1" dirty="0" err="1"/>
              <a:t>name</a:t>
            </a:r>
            <a:r>
              <a:rPr lang="fr-FR" b="1" dirty="0"/>
              <a:t>="</a:t>
            </a:r>
            <a:r>
              <a:rPr lang="fr-FR" b="1" dirty="0" err="1"/>
              <a:t>formNouveauClient</a:t>
            </a:r>
            <a:r>
              <a:rPr lang="fr-FR" b="1" dirty="0"/>
              <a:t>" </a:t>
            </a:r>
            <a:endParaRPr lang="fr-FR" b="1" dirty="0" smtClean="0"/>
          </a:p>
          <a:p>
            <a:r>
              <a:rPr lang="fr-FR" b="1" dirty="0"/>
              <a:t> </a:t>
            </a:r>
            <a:r>
              <a:rPr lang="fr-FR" b="1" dirty="0" smtClean="0"/>
              <a:t>           action</a:t>
            </a:r>
            <a:r>
              <a:rPr lang="fr-FR" b="1" dirty="0"/>
              <a:t>="coursPHP-18.php" </a:t>
            </a:r>
            <a:endParaRPr lang="fr-FR" b="1" dirty="0" smtClean="0"/>
          </a:p>
          <a:p>
            <a:r>
              <a:rPr lang="fr-FR" b="1" dirty="0"/>
              <a:t> </a:t>
            </a:r>
            <a:r>
              <a:rPr lang="fr-FR" b="1" dirty="0" smtClean="0"/>
              <a:t>           </a:t>
            </a:r>
            <a:r>
              <a:rPr lang="fr-FR" b="1" dirty="0" err="1" smtClean="0"/>
              <a:t>method</a:t>
            </a:r>
            <a:r>
              <a:rPr lang="fr-FR" b="1" dirty="0"/>
              <a:t>="</a:t>
            </a:r>
            <a:r>
              <a:rPr lang="fr-FR" b="1" dirty="0" smtClean="0"/>
              <a:t>POST"&gt;</a:t>
            </a:r>
            <a:endParaRPr lang="fr-FR" dirty="0"/>
          </a:p>
          <a:p>
            <a:r>
              <a:rPr lang="fr-FR" dirty="0" smtClean="0"/>
              <a:t>     . . . </a:t>
            </a:r>
          </a:p>
          <a:p>
            <a:r>
              <a:rPr lang="fr-FR" dirty="0" smtClean="0"/>
              <a:t>     </a:t>
            </a:r>
            <a:r>
              <a:rPr lang="fr-FR" dirty="0"/>
              <a:t>&lt;input type="</a:t>
            </a:r>
            <a:r>
              <a:rPr lang="fr-FR" dirty="0" err="1"/>
              <a:t>text</a:t>
            </a:r>
            <a:r>
              <a:rPr lang="fr-FR" dirty="0"/>
              <a:t>" </a:t>
            </a:r>
            <a:r>
              <a:rPr lang="fr-FR" dirty="0" err="1"/>
              <a:t>name</a:t>
            </a:r>
            <a:r>
              <a:rPr lang="fr-FR" dirty="0"/>
              <a:t>="nom" </a:t>
            </a:r>
            <a:r>
              <a:rPr lang="fr-FR" dirty="0" smtClean="0"/>
              <a:t> . . . /</a:t>
            </a:r>
            <a:r>
              <a:rPr lang="fr-FR" dirty="0"/>
              <a:t>&gt;</a:t>
            </a:r>
          </a:p>
          <a:p>
            <a:r>
              <a:rPr lang="fr-FR" dirty="0" smtClean="0"/>
              <a:t>     . </a:t>
            </a:r>
            <a:r>
              <a:rPr lang="fr-FR" dirty="0"/>
              <a:t> </a:t>
            </a:r>
            <a:r>
              <a:rPr lang="fr-FR" dirty="0" smtClean="0"/>
              <a:t>.  .</a:t>
            </a:r>
          </a:p>
          <a:p>
            <a:r>
              <a:rPr lang="fr-FR" dirty="0"/>
              <a:t> </a:t>
            </a:r>
            <a:r>
              <a:rPr lang="fr-FR" dirty="0" smtClean="0"/>
              <a:t>    &lt;</a:t>
            </a:r>
            <a:r>
              <a:rPr lang="fr-FR" dirty="0"/>
              <a:t>input type="</a:t>
            </a:r>
            <a:r>
              <a:rPr lang="fr-FR" dirty="0" err="1"/>
              <a:t>text</a:t>
            </a:r>
            <a:r>
              <a:rPr lang="fr-FR" dirty="0"/>
              <a:t>" </a:t>
            </a:r>
            <a:r>
              <a:rPr lang="fr-FR" dirty="0" err="1"/>
              <a:t>name</a:t>
            </a:r>
            <a:r>
              <a:rPr lang="fr-FR" dirty="0"/>
              <a:t>="email" . . . </a:t>
            </a:r>
            <a:r>
              <a:rPr lang="fr-FR" dirty="0" smtClean="0"/>
              <a:t>/</a:t>
            </a:r>
            <a:r>
              <a:rPr lang="fr-FR" dirty="0"/>
              <a:t>&gt;</a:t>
            </a:r>
          </a:p>
          <a:p>
            <a:r>
              <a:rPr lang="fr-FR" dirty="0"/>
              <a:t>     </a:t>
            </a:r>
            <a:r>
              <a:rPr lang="fr-FR" dirty="0" smtClean="0"/>
              <a:t>. . .</a:t>
            </a:r>
            <a:endParaRPr lang="fr-FR" dirty="0"/>
          </a:p>
          <a:p>
            <a:r>
              <a:rPr lang="fr-FR" dirty="0"/>
              <a:t>     </a:t>
            </a:r>
            <a:r>
              <a:rPr lang="fr-FR" dirty="0" smtClean="0"/>
              <a:t>&lt;</a:t>
            </a:r>
            <a:r>
              <a:rPr lang="fr-FR" dirty="0"/>
              <a:t>input type="</a:t>
            </a:r>
            <a:r>
              <a:rPr lang="fr-FR" dirty="0" err="1"/>
              <a:t>submit</a:t>
            </a:r>
            <a:r>
              <a:rPr lang="fr-FR" dirty="0"/>
              <a:t>" value="</a:t>
            </a:r>
            <a:r>
              <a:rPr lang="fr-FR" dirty="0" smtClean="0"/>
              <a:t>Envoyer" /</a:t>
            </a:r>
            <a:r>
              <a:rPr lang="fr-FR" dirty="0"/>
              <a:t>&gt; </a:t>
            </a:r>
          </a:p>
          <a:p>
            <a:r>
              <a:rPr lang="fr-FR" dirty="0" smtClean="0"/>
              <a:t>&lt;</a:t>
            </a:r>
            <a:r>
              <a:rPr lang="fr-FR" dirty="0"/>
              <a:t>/</a:t>
            </a:r>
            <a:r>
              <a:rPr lang="fr-FR" dirty="0" err="1"/>
              <a:t>form</a:t>
            </a:r>
            <a:r>
              <a:rPr lang="fr-FR" dirty="0"/>
              <a:t>&gt;</a:t>
            </a:r>
          </a:p>
        </p:txBody>
      </p:sp>
      <p:pic>
        <p:nvPicPr>
          <p:cNvPr id="5" name="Image 4"/>
          <p:cNvPicPr>
            <a:picLocks noChangeAspect="1"/>
          </p:cNvPicPr>
          <p:nvPr/>
        </p:nvPicPr>
        <p:blipFill>
          <a:blip r:embed="rId4"/>
          <a:stretch>
            <a:fillRect/>
          </a:stretch>
        </p:blipFill>
        <p:spPr>
          <a:xfrm>
            <a:off x="4572000" y="908720"/>
            <a:ext cx="4072632" cy="2856309"/>
          </a:xfrm>
          <a:prstGeom prst="rect">
            <a:avLst/>
          </a:prstGeom>
          <a:ln>
            <a:solidFill>
              <a:srgbClr val="1F497D"/>
            </a:solidFill>
          </a:ln>
        </p:spPr>
      </p:pic>
      <p:cxnSp>
        <p:nvCxnSpPr>
          <p:cNvPr id="8" name="Connecteur droit avec flèche 7"/>
          <p:cNvCxnSpPr/>
          <p:nvPr/>
        </p:nvCxnSpPr>
        <p:spPr>
          <a:xfrm>
            <a:off x="5076056" y="3573016"/>
            <a:ext cx="0" cy="122413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435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a:t>
            </a:r>
            <a:endParaRPr lang="fr-FR" dirty="0"/>
          </a:p>
        </p:txBody>
      </p:sp>
      <p:sp>
        <p:nvSpPr>
          <p:cNvPr id="4" name="Espace réservé du pied de page 3"/>
          <p:cNvSpPr>
            <a:spLocks noGrp="1"/>
          </p:cNvSpPr>
          <p:nvPr>
            <p:ph type="ftr" sz="quarter" idx="11"/>
          </p:nvPr>
        </p:nvSpPr>
        <p:spPr/>
        <p:txBody>
          <a:bodyPr/>
          <a:lstStyle/>
          <a:p>
            <a:r>
              <a:rPr lang="pt-BR" smtClean="0"/>
              <a:t>Manuele Kirsch Pinheiro - UP1 / CRI / UFR06 Gestion</a:t>
            </a:r>
            <a:endParaRPr lang="fr-FR"/>
          </a:p>
        </p:txBody>
      </p:sp>
      <p:sp>
        <p:nvSpPr>
          <p:cNvPr id="6" name="Rectangle 5"/>
          <p:cNvSpPr/>
          <p:nvPr/>
        </p:nvSpPr>
        <p:spPr>
          <a:xfrm>
            <a:off x="72008" y="319290"/>
            <a:ext cx="6084168" cy="6494086"/>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r>
              <a:rPr lang="fr-FR" b="1" dirty="0"/>
              <a:t> </a:t>
            </a:r>
          </a:p>
          <a:p>
            <a:r>
              <a:rPr lang="fr-FR" dirty="0" smtClean="0"/>
              <a:t>if ( ! </a:t>
            </a:r>
            <a:r>
              <a:rPr lang="fr-FR" dirty="0" err="1" smtClean="0"/>
              <a:t>empty</a:t>
            </a:r>
            <a:r>
              <a:rPr lang="fr-FR" dirty="0" smtClean="0"/>
              <a:t>($_POST["nom"]) AND ! </a:t>
            </a:r>
            <a:r>
              <a:rPr lang="fr-FR" dirty="0" err="1" smtClean="0"/>
              <a:t>empty</a:t>
            </a:r>
            <a:r>
              <a:rPr lang="fr-FR" dirty="0" smtClean="0"/>
              <a:t>($_POST["email"]) )  {</a:t>
            </a:r>
            <a:endParaRPr lang="fr-FR" dirty="0"/>
          </a:p>
          <a:p>
            <a:r>
              <a:rPr lang="fr-FR" dirty="0"/>
              <a:t>    </a:t>
            </a:r>
            <a:r>
              <a:rPr lang="fr-FR" sz="2000" b="1" dirty="0" err="1">
                <a:solidFill>
                  <a:srgbClr val="1F497D"/>
                </a:solidFill>
              </a:rPr>
              <a:t>require</a:t>
            </a:r>
            <a:r>
              <a:rPr lang="fr-FR" sz="2000" b="1" dirty="0">
                <a:solidFill>
                  <a:srgbClr val="1F497D"/>
                </a:solidFill>
              </a:rPr>
              <a:t> "</a:t>
            </a:r>
            <a:r>
              <a:rPr lang="fr-FR" sz="2000" b="1" dirty="0" err="1" smtClean="0">
                <a:solidFill>
                  <a:srgbClr val="1F497D"/>
                </a:solidFill>
              </a:rPr>
              <a:t>connexion.php</a:t>
            </a:r>
            <a:r>
              <a:rPr lang="fr-FR" sz="2000" b="1" dirty="0" smtClean="0">
                <a:solidFill>
                  <a:srgbClr val="1F497D"/>
                </a:solidFill>
              </a:rPr>
              <a:t>";</a:t>
            </a:r>
            <a:endParaRPr lang="fr-FR" sz="2000" b="1" dirty="0">
              <a:solidFill>
                <a:srgbClr val="1F497D"/>
              </a:solidFill>
            </a:endParaRPr>
          </a:p>
          <a:p>
            <a:r>
              <a:rPr lang="fr-FR" sz="2000" b="1" dirty="0">
                <a:solidFill>
                  <a:srgbClr val="1F497D"/>
                </a:solidFill>
              </a:rPr>
              <a:t>   </a:t>
            </a:r>
            <a:r>
              <a:rPr lang="fr-FR" sz="2000" b="1" dirty="0" smtClean="0">
                <a:solidFill>
                  <a:srgbClr val="1F497D"/>
                </a:solidFill>
              </a:rPr>
              <a:t> </a:t>
            </a:r>
            <a:r>
              <a:rPr lang="fr-FR" sz="2000" b="1" dirty="0">
                <a:solidFill>
                  <a:srgbClr val="1F497D"/>
                </a:solidFill>
              </a:rPr>
              <a:t>$</a:t>
            </a:r>
            <a:r>
              <a:rPr lang="fr-FR" sz="2000" b="1" dirty="0" err="1">
                <a:solidFill>
                  <a:srgbClr val="1F497D"/>
                </a:solidFill>
              </a:rPr>
              <a:t>mysqli</a:t>
            </a:r>
            <a:r>
              <a:rPr lang="fr-FR" sz="2000" b="1" dirty="0">
                <a:solidFill>
                  <a:srgbClr val="1F497D"/>
                </a:solidFill>
              </a:rPr>
              <a:t> = connexion() </a:t>
            </a:r>
            <a:r>
              <a:rPr lang="fr-FR" sz="2000" b="1" dirty="0" smtClean="0">
                <a:solidFill>
                  <a:srgbClr val="1F497D"/>
                </a:solidFill>
              </a:rPr>
              <a:t>;</a:t>
            </a:r>
          </a:p>
          <a:p>
            <a:endParaRPr lang="fr-FR" dirty="0"/>
          </a:p>
          <a:p>
            <a:r>
              <a:rPr lang="fr-FR" dirty="0"/>
              <a:t>      $nom = $_POST["nom"];</a:t>
            </a:r>
          </a:p>
          <a:p>
            <a:r>
              <a:rPr lang="fr-FR" dirty="0"/>
              <a:t>      $email = $_POST["email"];</a:t>
            </a:r>
          </a:p>
          <a:p>
            <a:r>
              <a:rPr lang="fr-FR" dirty="0"/>
              <a:t>      $</a:t>
            </a:r>
            <a:r>
              <a:rPr lang="fr-FR" dirty="0" err="1"/>
              <a:t>adr</a:t>
            </a:r>
            <a:r>
              <a:rPr lang="fr-FR" dirty="0"/>
              <a:t> = $_POST["adresse"];</a:t>
            </a:r>
          </a:p>
          <a:p>
            <a:r>
              <a:rPr lang="fr-FR" dirty="0"/>
              <a:t>      $id = '\N';  /* auto-</a:t>
            </a:r>
            <a:r>
              <a:rPr lang="fr-FR" dirty="0" err="1"/>
              <a:t>increment</a:t>
            </a:r>
            <a:r>
              <a:rPr lang="fr-FR" dirty="0"/>
              <a:t> *</a:t>
            </a:r>
            <a:r>
              <a:rPr lang="fr-FR" dirty="0" smtClean="0"/>
              <a:t>/</a:t>
            </a:r>
          </a:p>
          <a:p>
            <a:endParaRPr lang="fr-FR" dirty="0"/>
          </a:p>
          <a:p>
            <a:r>
              <a:rPr lang="fr-FR" dirty="0"/>
              <a:t>   </a:t>
            </a:r>
            <a:r>
              <a:rPr lang="fr-FR" b="1" dirty="0"/>
              <a:t>   $</a:t>
            </a:r>
            <a:r>
              <a:rPr lang="fr-FR" b="1" dirty="0" err="1"/>
              <a:t>sql</a:t>
            </a:r>
            <a:r>
              <a:rPr lang="fr-FR" b="1" dirty="0"/>
              <a:t> = "INSERT INTO client (id, nom, email, adresse) </a:t>
            </a:r>
            <a:endParaRPr lang="fr-FR" b="1" dirty="0" smtClean="0"/>
          </a:p>
          <a:p>
            <a:r>
              <a:rPr lang="fr-FR" b="1" dirty="0"/>
              <a:t> </a:t>
            </a:r>
            <a:r>
              <a:rPr lang="fr-FR" b="1" dirty="0" smtClean="0"/>
              <a:t>                   VALUES </a:t>
            </a:r>
            <a:r>
              <a:rPr lang="fr-FR" b="1" dirty="0"/>
              <a:t>( '$id', '$nom', '$email', '$</a:t>
            </a:r>
            <a:r>
              <a:rPr lang="fr-FR" b="1" dirty="0" err="1"/>
              <a:t>adr</a:t>
            </a:r>
            <a:r>
              <a:rPr lang="fr-FR" b="1" dirty="0"/>
              <a:t>') ";</a:t>
            </a:r>
          </a:p>
          <a:p>
            <a:r>
              <a:rPr lang="fr-FR" dirty="0"/>
              <a:t>                  </a:t>
            </a:r>
          </a:p>
          <a:p>
            <a:r>
              <a:rPr lang="fr-FR" dirty="0"/>
              <a:t> </a:t>
            </a:r>
            <a:r>
              <a:rPr lang="fr-FR" sz="2000" b="1" dirty="0">
                <a:solidFill>
                  <a:srgbClr val="1F497D"/>
                </a:solidFill>
              </a:rPr>
              <a:t>     $</a:t>
            </a:r>
            <a:r>
              <a:rPr lang="fr-FR" sz="2000" b="1" dirty="0" err="1">
                <a:solidFill>
                  <a:srgbClr val="1F497D"/>
                </a:solidFill>
              </a:rPr>
              <a:t>result</a:t>
            </a:r>
            <a:r>
              <a:rPr lang="fr-FR" sz="2000" b="1" dirty="0">
                <a:solidFill>
                  <a:srgbClr val="1F497D"/>
                </a:solidFill>
              </a:rPr>
              <a:t> =  $</a:t>
            </a:r>
            <a:r>
              <a:rPr lang="fr-FR" sz="2000" b="1" dirty="0" err="1">
                <a:solidFill>
                  <a:srgbClr val="1F497D"/>
                </a:solidFill>
              </a:rPr>
              <a:t>mysqli</a:t>
            </a:r>
            <a:r>
              <a:rPr lang="fr-FR" sz="2000" b="1" dirty="0">
                <a:solidFill>
                  <a:srgbClr val="1F497D"/>
                </a:solidFill>
              </a:rPr>
              <a:t>-&gt;</a:t>
            </a:r>
            <a:r>
              <a:rPr lang="fr-FR" sz="2000" b="1" dirty="0" err="1">
                <a:solidFill>
                  <a:srgbClr val="1F497D"/>
                </a:solidFill>
              </a:rPr>
              <a:t>query</a:t>
            </a:r>
            <a:r>
              <a:rPr lang="fr-FR" sz="2000" b="1" dirty="0">
                <a:solidFill>
                  <a:srgbClr val="1F497D"/>
                </a:solidFill>
              </a:rPr>
              <a:t> ($</a:t>
            </a:r>
            <a:r>
              <a:rPr lang="fr-FR" sz="2000" b="1" dirty="0" err="1">
                <a:solidFill>
                  <a:srgbClr val="1F497D"/>
                </a:solidFill>
              </a:rPr>
              <a:t>sql</a:t>
            </a:r>
            <a:r>
              <a:rPr lang="fr-FR" sz="2000" b="1" dirty="0" smtClean="0">
                <a:solidFill>
                  <a:srgbClr val="1F497D"/>
                </a:solidFill>
              </a:rPr>
              <a:t>) </a:t>
            </a:r>
            <a:r>
              <a:rPr lang="fr-FR" sz="2000" b="1" dirty="0">
                <a:solidFill>
                  <a:srgbClr val="1F497D"/>
                </a:solidFill>
              </a:rPr>
              <a:t>;</a:t>
            </a:r>
          </a:p>
          <a:p>
            <a:r>
              <a:rPr lang="fr-FR" sz="2000" b="1" dirty="0">
                <a:solidFill>
                  <a:srgbClr val="1F497D"/>
                </a:solidFill>
              </a:rPr>
              <a:t>      </a:t>
            </a:r>
          </a:p>
          <a:p>
            <a:r>
              <a:rPr lang="fr-FR" dirty="0"/>
              <a:t>     </a:t>
            </a:r>
            <a:r>
              <a:rPr lang="fr-FR" b="1" dirty="0"/>
              <a:t> if ( ! $</a:t>
            </a:r>
            <a:r>
              <a:rPr lang="fr-FR" b="1" dirty="0" err="1" smtClean="0"/>
              <a:t>result</a:t>
            </a:r>
            <a:r>
              <a:rPr lang="fr-FR" b="1" dirty="0" smtClean="0"/>
              <a:t> ) </a:t>
            </a:r>
            <a:r>
              <a:rPr lang="fr-FR" dirty="0" smtClean="0"/>
              <a:t>{   </a:t>
            </a:r>
            <a:r>
              <a:rPr lang="fr-FR" dirty="0" err="1"/>
              <a:t>echo</a:t>
            </a:r>
            <a:r>
              <a:rPr lang="fr-FR" dirty="0"/>
              <a:t> "&lt;p&gt;Désolée, </a:t>
            </a:r>
            <a:r>
              <a:rPr lang="fr-FR" dirty="0" smtClean="0"/>
              <a:t>… </a:t>
            </a:r>
            <a:r>
              <a:rPr lang="fr-FR" dirty="0"/>
              <a:t>&lt;/p</a:t>
            </a:r>
            <a:r>
              <a:rPr lang="fr-FR" dirty="0" smtClean="0"/>
              <a:t>&gt;";      </a:t>
            </a:r>
            <a:r>
              <a:rPr lang="fr-FR" dirty="0"/>
              <a:t>}</a:t>
            </a:r>
          </a:p>
          <a:p>
            <a:r>
              <a:rPr lang="fr-FR" dirty="0"/>
              <a:t>      </a:t>
            </a:r>
            <a:r>
              <a:rPr lang="fr-FR" b="1" dirty="0" err="1"/>
              <a:t>else</a:t>
            </a:r>
            <a:r>
              <a:rPr lang="fr-FR" dirty="0"/>
              <a:t> {</a:t>
            </a:r>
          </a:p>
          <a:p>
            <a:r>
              <a:rPr lang="fr-FR" dirty="0"/>
              <a:t>          </a:t>
            </a:r>
            <a:r>
              <a:rPr lang="fr-FR" b="1" dirty="0" err="1"/>
              <a:t>echo</a:t>
            </a:r>
            <a:r>
              <a:rPr lang="fr-FR" dirty="0"/>
              <a:t> "&lt;p&gt; Vous êtes le client numéro &lt;i&gt; "</a:t>
            </a:r>
          </a:p>
          <a:p>
            <a:r>
              <a:rPr lang="fr-FR" dirty="0"/>
              <a:t>                   </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insert_id</a:t>
            </a:r>
            <a:r>
              <a:rPr lang="fr-FR" b="1" dirty="0">
                <a:solidFill>
                  <a:srgbClr val="1F497D"/>
                </a:solidFill>
              </a:rPr>
              <a:t>  . </a:t>
            </a:r>
            <a:r>
              <a:rPr lang="fr-FR" dirty="0"/>
              <a:t>"&lt;/i&gt;&lt;/p&gt;";</a:t>
            </a:r>
          </a:p>
          <a:p>
            <a:r>
              <a:rPr lang="fr-FR" dirty="0"/>
              <a:t>      </a:t>
            </a:r>
            <a:r>
              <a:rPr lang="fr-FR" dirty="0" smtClean="0"/>
              <a:t>}              </a:t>
            </a:r>
            <a:endParaRPr lang="fr-FR" dirty="0"/>
          </a:p>
          <a:p>
            <a:r>
              <a:rPr lang="fr-FR" b="1" dirty="0">
                <a:solidFill>
                  <a:srgbClr val="1F497D"/>
                </a:solidFill>
              </a:rPr>
              <a:t>     $</a:t>
            </a:r>
            <a:r>
              <a:rPr lang="fr-FR" b="1" dirty="0" err="1">
                <a:solidFill>
                  <a:srgbClr val="1F497D"/>
                </a:solidFill>
              </a:rPr>
              <a:t>mysqli</a:t>
            </a:r>
            <a:r>
              <a:rPr lang="fr-FR" b="1" dirty="0">
                <a:solidFill>
                  <a:srgbClr val="1F497D"/>
                </a:solidFill>
              </a:rPr>
              <a:t>-&gt;close(</a:t>
            </a:r>
            <a:r>
              <a:rPr lang="fr-FR" b="1" dirty="0" smtClean="0">
                <a:solidFill>
                  <a:srgbClr val="1F497D"/>
                </a:solidFill>
              </a:rPr>
              <a:t>) </a:t>
            </a:r>
            <a:r>
              <a:rPr lang="fr-FR" b="1" dirty="0">
                <a:solidFill>
                  <a:srgbClr val="1F497D"/>
                </a:solidFill>
              </a:rPr>
              <a:t>;  </a:t>
            </a:r>
          </a:p>
          <a:p>
            <a:r>
              <a:rPr lang="fr-FR" dirty="0"/>
              <a:t>} </a:t>
            </a:r>
          </a:p>
          <a:p>
            <a:r>
              <a:rPr lang="fr-FR" dirty="0" smtClean="0"/>
              <a:t>… ?</a:t>
            </a:r>
            <a:r>
              <a:rPr lang="fr-FR" dirty="0"/>
              <a:t>&gt; </a:t>
            </a:r>
          </a:p>
        </p:txBody>
      </p:sp>
      <p:sp>
        <p:nvSpPr>
          <p:cNvPr id="7" name="Rectangle 6"/>
          <p:cNvSpPr/>
          <p:nvPr/>
        </p:nvSpPr>
        <p:spPr>
          <a:xfrm>
            <a:off x="5436096" y="1373280"/>
            <a:ext cx="3635896" cy="4524316"/>
          </a:xfrm>
          <a:prstGeom prst="rect">
            <a:avLst/>
          </a:prstGeom>
        </p:spPr>
        <p:style>
          <a:lnRef idx="2">
            <a:schemeClr val="accent5"/>
          </a:lnRef>
          <a:fillRef idx="1">
            <a:schemeClr val="lt1"/>
          </a:fillRef>
          <a:effectRef idx="0">
            <a:schemeClr val="accent5"/>
          </a:effectRef>
          <a:fontRef idx="minor">
            <a:schemeClr val="dk1"/>
          </a:fontRef>
        </p:style>
        <p:txBody>
          <a:bodyPr wrap="square" lIns="0" tIns="0" rIns="0" bIns="0">
            <a:spAutoFit/>
          </a:bodyPr>
          <a:lstStyle/>
          <a:p>
            <a:r>
              <a:rPr lang="fr-FR" b="1" dirty="0"/>
              <a:t>&lt;?</a:t>
            </a:r>
            <a:r>
              <a:rPr lang="fr-FR" b="1" dirty="0" err="1"/>
              <a:t>php</a:t>
            </a:r>
            <a:r>
              <a:rPr lang="fr-FR" b="1" dirty="0"/>
              <a:t> </a:t>
            </a:r>
          </a:p>
          <a:p>
            <a:r>
              <a:rPr lang="fr-FR" sz="2000" b="1" dirty="0">
                <a:solidFill>
                  <a:srgbClr val="1F497D"/>
                </a:solidFill>
              </a:rPr>
              <a:t>  </a:t>
            </a:r>
            <a:r>
              <a:rPr lang="fr-FR" sz="2000" b="1" dirty="0" smtClean="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$host = "</a:t>
            </a:r>
            <a:r>
              <a:rPr lang="fr-FR" dirty="0" err="1"/>
              <a:t>localhost</a:t>
            </a:r>
            <a:r>
              <a:rPr lang="fr-FR" dirty="0"/>
              <a:t>";</a:t>
            </a:r>
          </a:p>
          <a:p>
            <a:r>
              <a:rPr lang="fr-FR" dirty="0"/>
              <a:t>      $user = "</a:t>
            </a:r>
            <a:r>
              <a:rPr lang="fr-FR" dirty="0" err="1"/>
              <a:t>uml</a:t>
            </a:r>
            <a:r>
              <a:rPr lang="fr-FR" dirty="0"/>
              <a:t>";</a:t>
            </a:r>
          </a:p>
          <a:p>
            <a:r>
              <a:rPr lang="fr-FR" dirty="0"/>
              <a:t>      $</a:t>
            </a:r>
            <a:r>
              <a:rPr lang="fr-FR" dirty="0" err="1"/>
              <a:t>mdp</a:t>
            </a:r>
            <a:r>
              <a:rPr lang="fr-FR" dirty="0"/>
              <a:t> = "</a:t>
            </a:r>
            <a:r>
              <a:rPr lang="fr-FR" dirty="0" err="1"/>
              <a:t>uml</a:t>
            </a:r>
            <a:r>
              <a:rPr lang="fr-FR" dirty="0"/>
              <a:t>";</a:t>
            </a:r>
          </a:p>
          <a:p>
            <a:r>
              <a:rPr lang="fr-FR" dirty="0"/>
              <a:t>      $</a:t>
            </a:r>
            <a:r>
              <a:rPr lang="fr-FR" dirty="0" err="1"/>
              <a:t>bdd</a:t>
            </a:r>
            <a:r>
              <a:rPr lang="fr-FR" dirty="0"/>
              <a:t> = "</a:t>
            </a:r>
            <a:r>
              <a:rPr lang="fr-FR" dirty="0" err="1"/>
              <a:t>clientsBD</a:t>
            </a:r>
            <a:r>
              <a:rPr lang="fr-FR" dirty="0"/>
              <a:t>";</a:t>
            </a:r>
          </a:p>
          <a:p>
            <a:r>
              <a:rPr lang="fr-FR" dirty="0"/>
              <a:t>      </a:t>
            </a:r>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smtClean="0">
                <a:solidFill>
                  <a:srgbClr val="1F497D"/>
                </a:solidFill>
              </a:rPr>
              <a:t>mysqli</a:t>
            </a:r>
            <a:r>
              <a:rPr lang="fr-FR" sz="2000" b="1" dirty="0" smtClean="0">
                <a:solidFill>
                  <a:srgbClr val="1F497D"/>
                </a:solidFill>
              </a:rPr>
              <a:t> (</a:t>
            </a:r>
            <a:r>
              <a:rPr lang="fr-FR" sz="2000" i="1" dirty="0">
                <a:solidFill>
                  <a:srgbClr val="1F497D"/>
                </a:solidFill>
              </a:rPr>
              <a:t>$host, </a:t>
            </a:r>
            <a:endParaRPr lang="fr-FR" sz="2000" i="1" dirty="0" smtClean="0">
              <a:solidFill>
                <a:srgbClr val="1F497D"/>
              </a:solidFill>
            </a:endParaRPr>
          </a:p>
          <a:p>
            <a:r>
              <a:rPr lang="fr-FR" sz="2000" i="1" dirty="0">
                <a:solidFill>
                  <a:srgbClr val="1F497D"/>
                </a:solidFill>
              </a:rPr>
              <a:t> </a:t>
            </a:r>
            <a:r>
              <a:rPr lang="fr-FR" sz="2000" i="1" dirty="0" smtClean="0">
                <a:solidFill>
                  <a:srgbClr val="1F497D"/>
                </a:solidFill>
              </a:rPr>
              <a:t>                         $</a:t>
            </a:r>
            <a:r>
              <a:rPr lang="fr-FR" sz="2000" i="1" dirty="0">
                <a:solidFill>
                  <a:srgbClr val="1F497D"/>
                </a:solidFill>
              </a:rPr>
              <a:t>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p>
          <a:p>
            <a:r>
              <a:rPr lang="fr-FR" dirty="0"/>
              <a:t>     </a:t>
            </a:r>
            <a:r>
              <a:rPr lang="fr-FR" b="1" dirty="0">
                <a:solidFill>
                  <a:srgbClr val="1F497D"/>
                </a:solidFill>
              </a:rPr>
              <a:t> if  ( $</a:t>
            </a:r>
            <a:r>
              <a:rPr lang="fr-FR" b="1" dirty="0" err="1">
                <a:solidFill>
                  <a:srgbClr val="1F497D"/>
                </a:solidFill>
              </a:rPr>
              <a:t>mysqli</a:t>
            </a:r>
            <a:r>
              <a:rPr lang="fr-FR" b="1" dirty="0">
                <a:solidFill>
                  <a:srgbClr val="1F497D"/>
                </a:solidFill>
              </a:rPr>
              <a:t>-&gt;</a:t>
            </a:r>
            <a:r>
              <a:rPr lang="fr-FR" b="1" dirty="0" err="1">
                <a:solidFill>
                  <a:srgbClr val="1F497D"/>
                </a:solidFill>
              </a:rPr>
              <a:t>connect_errno</a:t>
            </a:r>
            <a:r>
              <a:rPr lang="fr-FR" b="1" dirty="0">
                <a:solidFill>
                  <a:srgbClr val="1F497D"/>
                </a:solidFill>
              </a:rPr>
              <a:t> ) { </a:t>
            </a:r>
          </a:p>
          <a:p>
            <a:r>
              <a:rPr lang="fr-FR" dirty="0"/>
              <a:t>           </a:t>
            </a:r>
            <a:r>
              <a:rPr lang="fr-FR" b="1" dirty="0">
                <a:solidFill>
                  <a:srgbClr val="1F497D"/>
                </a:solidFill>
              </a:rPr>
              <a:t>die</a:t>
            </a:r>
            <a:r>
              <a:rPr lang="fr-FR" dirty="0">
                <a:solidFill>
                  <a:srgbClr val="1F497D"/>
                </a:solidFill>
              </a:rPr>
              <a:t> </a:t>
            </a:r>
            <a:r>
              <a:rPr lang="fr-FR" dirty="0"/>
              <a:t>("&lt;p&gt; Impossible </a:t>
            </a:r>
            <a:r>
              <a:rPr lang="fr-FR" dirty="0" smtClean="0"/>
              <a:t>…" </a:t>
            </a:r>
          </a:p>
          <a:p>
            <a:r>
              <a:rPr lang="fr-FR" dirty="0"/>
              <a:t> </a:t>
            </a:r>
            <a:r>
              <a:rPr lang="fr-FR" dirty="0" smtClean="0"/>
              <a:t>  </a:t>
            </a:r>
            <a:r>
              <a:rPr lang="fr-FR" b="1" dirty="0" smtClean="0"/>
              <a:t>. </a:t>
            </a:r>
            <a:r>
              <a:rPr lang="fr-FR" b="1" dirty="0"/>
              <a:t>$</a:t>
            </a:r>
            <a:r>
              <a:rPr lang="fr-FR" b="1" dirty="0" err="1"/>
              <a:t>mysqli</a:t>
            </a:r>
            <a:r>
              <a:rPr lang="fr-FR" b="1" dirty="0"/>
              <a:t>-&gt;</a:t>
            </a:r>
            <a:r>
              <a:rPr lang="fr-FR" b="1" dirty="0" err="1"/>
              <a:t>connect_error</a:t>
            </a:r>
            <a:r>
              <a:rPr lang="fr-FR" b="1" dirty="0"/>
              <a:t> . </a:t>
            </a:r>
            <a:r>
              <a:rPr lang="fr-FR" dirty="0"/>
              <a:t>" &lt;/p&gt;" ) ;</a:t>
            </a:r>
          </a:p>
          <a:p>
            <a:r>
              <a:rPr lang="fr-FR" dirty="0"/>
              <a:t>      }</a:t>
            </a:r>
          </a:p>
          <a:p>
            <a:r>
              <a:rPr lang="fr-FR" dirty="0"/>
              <a:t>      </a:t>
            </a:r>
            <a:r>
              <a:rPr lang="fr-FR" sz="2000" b="1" dirty="0" smtClean="0">
                <a:solidFill>
                  <a:srgbClr val="1F497D"/>
                </a:solidFill>
              </a:rPr>
              <a:t>return </a:t>
            </a:r>
            <a:r>
              <a:rPr lang="fr-FR" sz="2000" b="1" dirty="0">
                <a:solidFill>
                  <a:srgbClr val="1F497D"/>
                </a:solidFill>
              </a:rPr>
              <a:t>$</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smtClean="0"/>
              <a:t>?</a:t>
            </a:r>
            <a:r>
              <a:rPr lang="fr-FR" b="1" dirty="0"/>
              <a:t>&gt;</a:t>
            </a:r>
          </a:p>
        </p:txBody>
      </p:sp>
      <p:cxnSp>
        <p:nvCxnSpPr>
          <p:cNvPr id="9" name="Connecteur droit avec flèche 8"/>
          <p:cNvCxnSpPr/>
          <p:nvPr/>
        </p:nvCxnSpPr>
        <p:spPr>
          <a:xfrm>
            <a:off x="3779912" y="1412776"/>
            <a:ext cx="1656184" cy="648072"/>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
        <p:nvSpPr>
          <p:cNvPr id="3" name="Rectangle 2"/>
          <p:cNvSpPr/>
          <p:nvPr/>
        </p:nvSpPr>
        <p:spPr>
          <a:xfrm>
            <a:off x="2267744" y="116632"/>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coursPHP-18.php</a:t>
            </a:r>
            <a:endParaRPr lang="fr-FR" dirty="0"/>
          </a:p>
        </p:txBody>
      </p:sp>
      <p:sp>
        <p:nvSpPr>
          <p:cNvPr id="8" name="Rectangle 7"/>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1F497D"/>
                </a:solidFill>
              </a:rPr>
              <a:t>connexion.php</a:t>
            </a:r>
            <a:endParaRPr lang="fr-FR" dirty="0"/>
          </a:p>
        </p:txBody>
      </p:sp>
    </p:spTree>
    <p:extLst>
      <p:ext uri="{BB962C8B-B14F-4D97-AF65-F5344CB8AC3E}">
        <p14:creationId xmlns:p14="http://schemas.microsoft.com/office/powerpoint/2010/main" val="575032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853136"/>
          </a:xfrm>
        </p:spPr>
        <p:txBody>
          <a:bodyPr>
            <a:normAutofit/>
          </a:bodyPr>
          <a:lstStyle/>
          <a:p>
            <a:r>
              <a:rPr lang="fr-FR" b="1" dirty="0" smtClean="0"/>
              <a:t>Récupération des données</a:t>
            </a:r>
          </a:p>
          <a:p>
            <a:pPr marL="457200" lvl="1" indent="0" algn="ctr">
              <a:buNone/>
            </a:pPr>
            <a:r>
              <a:rPr lang="fr-FR" b="1" dirty="0">
                <a:solidFill>
                  <a:srgbClr val="1F497D"/>
                </a:solidFill>
              </a:rPr>
              <a:t>$</a:t>
            </a:r>
            <a:r>
              <a:rPr lang="fr-FR" b="1" dirty="0" err="1">
                <a:solidFill>
                  <a:srgbClr val="1F497D"/>
                </a:solidFill>
              </a:rPr>
              <a:t>result</a:t>
            </a:r>
            <a:r>
              <a:rPr lang="fr-FR" b="1" dirty="0">
                <a:solidFill>
                  <a:srgbClr val="1F497D"/>
                </a:solidFill>
              </a:rPr>
              <a:t> = $</a:t>
            </a:r>
            <a:r>
              <a:rPr lang="fr-FR" b="1" dirty="0" err="1">
                <a:solidFill>
                  <a:srgbClr val="1F497D"/>
                </a:solidFill>
              </a:rPr>
              <a:t>mysqli</a:t>
            </a:r>
            <a:r>
              <a:rPr lang="fr-FR" b="1" dirty="0">
                <a:solidFill>
                  <a:srgbClr val="1F497D"/>
                </a:solidFill>
              </a:rPr>
              <a:t>-&gt;</a:t>
            </a:r>
            <a:r>
              <a:rPr lang="fr-FR" b="1" dirty="0" err="1">
                <a:solidFill>
                  <a:srgbClr val="1F497D"/>
                </a:solidFill>
              </a:rPr>
              <a:t>query</a:t>
            </a:r>
            <a:r>
              <a:rPr lang="fr-FR" b="1" dirty="0">
                <a:solidFill>
                  <a:srgbClr val="1F497D"/>
                </a:solidFill>
              </a:rPr>
              <a:t> ("SELECT </a:t>
            </a:r>
            <a:r>
              <a:rPr lang="fr-FR" i="1" dirty="0"/>
              <a:t>* FROM table</a:t>
            </a:r>
            <a:r>
              <a:rPr lang="fr-FR" b="1" dirty="0">
                <a:solidFill>
                  <a:srgbClr val="1F497D"/>
                </a:solidFill>
              </a:rPr>
              <a:t>") ;</a:t>
            </a:r>
            <a:endParaRPr lang="fr-FR" b="1" dirty="0" smtClean="0"/>
          </a:p>
          <a:p>
            <a:pPr lvl="1"/>
            <a:r>
              <a:rPr lang="fr-FR" dirty="0" smtClean="0"/>
              <a:t>Les requêtes SELECT fournissent des données</a:t>
            </a:r>
          </a:p>
          <a:p>
            <a:pPr lvl="1"/>
            <a:r>
              <a:rPr lang="fr-FR" dirty="0" smtClean="0">
                <a:solidFill>
                  <a:srgbClr val="000000"/>
                </a:solidFill>
              </a:rPr>
              <a:t>On récupère le résultat (ligne à ligne) à l’aide des opérations </a:t>
            </a:r>
            <a:r>
              <a:rPr lang="fr-FR" b="1" dirty="0" err="1" smtClean="0">
                <a:solidFill>
                  <a:schemeClr val="tx2"/>
                </a:solidFill>
              </a:rPr>
              <a:t>fetch</a:t>
            </a:r>
            <a:r>
              <a:rPr lang="fr-FR" b="1" dirty="0" smtClean="0">
                <a:solidFill>
                  <a:schemeClr val="tx2"/>
                </a:solidFill>
              </a:rPr>
              <a:t>_*</a:t>
            </a:r>
          </a:p>
          <a:p>
            <a:pPr lvl="1"/>
            <a:r>
              <a:rPr lang="fr-FR" dirty="0" smtClean="0">
                <a:solidFill>
                  <a:srgbClr val="000000"/>
                </a:solidFill>
              </a:rPr>
              <a:t>Chaque appel à </a:t>
            </a:r>
            <a:r>
              <a:rPr lang="fr-FR" b="1" dirty="0" err="1" smtClean="0">
                <a:solidFill>
                  <a:srgbClr val="1F497D"/>
                </a:solidFill>
              </a:rPr>
              <a:t>fetch</a:t>
            </a:r>
            <a:r>
              <a:rPr lang="fr-FR" b="1" dirty="0" smtClean="0">
                <a:solidFill>
                  <a:srgbClr val="1F497D"/>
                </a:solidFill>
              </a:rPr>
              <a:t>_*</a:t>
            </a:r>
            <a:r>
              <a:rPr lang="fr-FR" dirty="0" smtClean="0">
                <a:solidFill>
                  <a:srgbClr val="000000"/>
                </a:solidFill>
              </a:rPr>
              <a:t> retourne la </a:t>
            </a:r>
            <a:r>
              <a:rPr lang="fr-FR" b="1" dirty="0" smtClean="0">
                <a:solidFill>
                  <a:srgbClr val="000000"/>
                </a:solidFill>
              </a:rPr>
              <a:t>prochaine ligne</a:t>
            </a:r>
          </a:p>
          <a:p>
            <a:pPr lvl="2"/>
            <a:r>
              <a:rPr lang="fr-FR" dirty="0" smtClean="0"/>
              <a:t>Ligne dans un </a:t>
            </a:r>
            <a:r>
              <a:rPr lang="fr-FR" dirty="0"/>
              <a:t>t</a:t>
            </a:r>
            <a:r>
              <a:rPr lang="fr-FR" dirty="0" smtClean="0"/>
              <a:t>ableau à indice : </a:t>
            </a:r>
            <a:r>
              <a:rPr lang="fr-FR" b="1" dirty="0">
                <a:solidFill>
                  <a:srgbClr val="1F497D"/>
                </a:solidFill>
              </a:rPr>
              <a:t>$</a:t>
            </a:r>
            <a:r>
              <a:rPr lang="fr-FR" b="1" dirty="0" err="1">
                <a:solidFill>
                  <a:srgbClr val="1F497D"/>
                </a:solidFill>
              </a:rPr>
              <a:t>result</a:t>
            </a:r>
            <a:r>
              <a:rPr lang="fr-FR" b="1" dirty="0">
                <a:solidFill>
                  <a:srgbClr val="1F497D"/>
                </a:solidFill>
              </a:rPr>
              <a:t>-</a:t>
            </a:r>
            <a:r>
              <a:rPr lang="fr-FR" b="1" dirty="0" smtClean="0">
                <a:solidFill>
                  <a:srgbClr val="1F497D"/>
                </a:solidFill>
              </a:rPr>
              <a:t>&gt;</a:t>
            </a:r>
            <a:r>
              <a:rPr lang="fr-FR" b="1" dirty="0" err="1" smtClean="0">
                <a:solidFill>
                  <a:srgbClr val="1F497D"/>
                </a:solidFill>
              </a:rPr>
              <a:t>fetch_row</a:t>
            </a:r>
            <a:r>
              <a:rPr lang="fr-FR" b="1" dirty="0" smtClean="0">
                <a:solidFill>
                  <a:srgbClr val="1F497D"/>
                </a:solidFill>
              </a:rPr>
              <a:t> () ;</a:t>
            </a:r>
          </a:p>
          <a:p>
            <a:pPr lvl="2"/>
            <a:r>
              <a:rPr lang="fr-FR" dirty="0" smtClean="0"/>
              <a:t>Ligne dans un tableau associatif  </a:t>
            </a:r>
            <a:r>
              <a:rPr lang="fr-FR" dirty="0" smtClean="0">
                <a:solidFill>
                  <a:srgbClr val="1F497D"/>
                </a:solidFill>
              </a:rPr>
              <a:t>: </a:t>
            </a:r>
            <a:r>
              <a:rPr lang="fr-FR" b="1" dirty="0">
                <a:solidFill>
                  <a:srgbClr val="1F497D"/>
                </a:solidFill>
              </a:rPr>
              <a:t>$</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fetch_assoc</a:t>
            </a:r>
            <a:r>
              <a:rPr lang="fr-FR" b="1" dirty="0" smtClean="0">
                <a:solidFill>
                  <a:srgbClr val="1F497D"/>
                </a:solidFill>
              </a:rPr>
              <a:t> () ;</a:t>
            </a:r>
          </a:p>
          <a:p>
            <a:pPr lvl="2"/>
            <a:r>
              <a:rPr lang="fr-FR" b="1" dirty="0" smtClean="0">
                <a:solidFill>
                  <a:srgbClr val="1F497D"/>
                </a:solidFill>
              </a:rPr>
              <a:t>Ligne dans un objet </a:t>
            </a:r>
            <a:r>
              <a:rPr lang="fr-FR" dirty="0">
                <a:solidFill>
                  <a:srgbClr val="1F497D"/>
                </a:solidFill>
              </a:rPr>
              <a:t>: </a:t>
            </a:r>
            <a:r>
              <a:rPr lang="fr-FR" b="1" dirty="0">
                <a:solidFill>
                  <a:srgbClr val="1F497D"/>
                </a:solidFill>
              </a:rPr>
              <a:t>$</a:t>
            </a:r>
            <a:r>
              <a:rPr lang="fr-FR" b="1" dirty="0" err="1">
                <a:solidFill>
                  <a:srgbClr val="1F497D"/>
                </a:solidFill>
              </a:rPr>
              <a:t>result</a:t>
            </a:r>
            <a:r>
              <a:rPr lang="fr-FR" b="1" dirty="0">
                <a:solidFill>
                  <a:srgbClr val="1F497D"/>
                </a:solidFill>
              </a:rPr>
              <a:t>-&gt;</a:t>
            </a:r>
            <a:r>
              <a:rPr lang="fr-FR" b="1" dirty="0" err="1" smtClean="0">
                <a:solidFill>
                  <a:srgbClr val="1F497D"/>
                </a:solidFill>
              </a:rPr>
              <a:t>fetch_object</a:t>
            </a:r>
            <a:r>
              <a:rPr lang="fr-FR" b="1" dirty="0" smtClean="0">
                <a:solidFill>
                  <a:srgbClr val="1F497D"/>
                </a:solidFill>
              </a:rPr>
              <a:t> </a:t>
            </a:r>
            <a:r>
              <a:rPr lang="fr-FR" b="1" dirty="0">
                <a:solidFill>
                  <a:srgbClr val="1F497D"/>
                </a:solidFill>
              </a:rPr>
              <a:t>() ;</a:t>
            </a:r>
            <a:endParaRPr lang="fr-FR" dirty="0" smtClean="0">
              <a:solidFill>
                <a:srgbClr val="1F497D"/>
              </a:solidFill>
            </a:endParaRPr>
          </a:p>
        </p:txBody>
      </p:sp>
      <p:grpSp>
        <p:nvGrpSpPr>
          <p:cNvPr id="15" name="Grouper 14"/>
          <p:cNvGrpSpPr/>
          <p:nvPr/>
        </p:nvGrpSpPr>
        <p:grpSpPr>
          <a:xfrm>
            <a:off x="7020272" y="404664"/>
            <a:ext cx="1800200" cy="1080120"/>
            <a:chOff x="6300192" y="404664"/>
            <a:chExt cx="1800200" cy="1080120"/>
          </a:xfrm>
        </p:grpSpPr>
        <p:sp>
          <p:nvSpPr>
            <p:cNvPr id="2" name="Rectangle 1"/>
            <p:cNvSpPr/>
            <p:nvPr/>
          </p:nvSpPr>
          <p:spPr>
            <a:xfrm>
              <a:off x="6300192" y="404664"/>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7" name="Rectangle 6"/>
            <p:cNvSpPr/>
            <p:nvPr/>
          </p:nvSpPr>
          <p:spPr>
            <a:xfrm>
              <a:off x="6300192" y="620688"/>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8" name="Rectangle 7"/>
            <p:cNvSpPr/>
            <p:nvPr/>
          </p:nvSpPr>
          <p:spPr>
            <a:xfrm>
              <a:off x="6300192" y="836712"/>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9" name="Rectangle 8"/>
            <p:cNvSpPr/>
            <p:nvPr/>
          </p:nvSpPr>
          <p:spPr>
            <a:xfrm>
              <a:off x="6300192" y="1052736"/>
              <a:ext cx="1800200" cy="216024"/>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fr-FR"/>
            </a:p>
          </p:txBody>
        </p:sp>
        <p:sp>
          <p:nvSpPr>
            <p:cNvPr id="10" name="Rectangle 9"/>
            <p:cNvSpPr/>
            <p:nvPr/>
          </p:nvSpPr>
          <p:spPr>
            <a:xfrm>
              <a:off x="6300192" y="1268760"/>
              <a:ext cx="1800200" cy="216024"/>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cxnSp>
          <p:nvCxnSpPr>
            <p:cNvPr id="12" name="Connecteur droit 11"/>
            <p:cNvCxnSpPr/>
            <p:nvPr/>
          </p:nvCxnSpPr>
          <p:spPr>
            <a:xfrm>
              <a:off x="6660232"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3" name="Connecteur droit 12"/>
            <p:cNvCxnSpPr/>
            <p:nvPr/>
          </p:nvCxnSpPr>
          <p:spPr>
            <a:xfrm>
              <a:off x="7092280"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14" name="Connecteur droit 13"/>
            <p:cNvCxnSpPr/>
            <p:nvPr/>
          </p:nvCxnSpPr>
          <p:spPr>
            <a:xfrm>
              <a:off x="7524328" y="404664"/>
              <a:ext cx="0" cy="1080120"/>
            </a:xfrm>
            <a:prstGeom prst="line">
              <a:avLst/>
            </a:prstGeom>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0584288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pied de page 3"/>
          <p:cNvSpPr>
            <a:spLocks noGrp="1"/>
          </p:cNvSpPr>
          <p:nvPr>
            <p:ph type="ftr" sz="quarter" idx="11"/>
          </p:nvPr>
        </p:nvSpPr>
        <p:spPr/>
        <p:txBody>
          <a:bodyPr/>
          <a:lstStyle/>
          <a:p>
            <a:r>
              <a:rPr lang="pt-BR" smtClean="0"/>
              <a:t>Manuele Kirsch Pinheiro - UP1 / CRI / UFR06 Gestion</a:t>
            </a:r>
            <a:endParaRPr lang="fr-FR"/>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25</a:t>
            </a:fld>
            <a:endParaRPr lang="fr-FR"/>
          </a:p>
        </p:txBody>
      </p:sp>
      <p:sp>
        <p:nvSpPr>
          <p:cNvPr id="6" name="Rectangle 5"/>
          <p:cNvSpPr/>
          <p:nvPr/>
        </p:nvSpPr>
        <p:spPr>
          <a:xfrm>
            <a:off x="107504" y="678170"/>
            <a:ext cx="8568952" cy="6063198"/>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fr-FR" b="1" dirty="0"/>
              <a:t>&lt;?</a:t>
            </a:r>
            <a:r>
              <a:rPr lang="fr-FR" b="1" dirty="0" err="1"/>
              <a:t>php</a:t>
            </a:r>
            <a:endParaRPr lang="fr-FR" b="1" dirty="0"/>
          </a:p>
          <a:p>
            <a:r>
              <a:rPr lang="fr-FR" sz="2000" b="1" dirty="0">
                <a:solidFill>
                  <a:srgbClr val="1F497D"/>
                </a:solidFill>
              </a:rPr>
              <a:t> </a:t>
            </a:r>
            <a:r>
              <a:rPr lang="fr-FR" sz="2000" b="1" dirty="0">
                <a:solidFill>
                  <a:schemeClr val="tx1"/>
                </a:solidFill>
              </a:rPr>
              <a:t>   </a:t>
            </a:r>
            <a:r>
              <a:rPr lang="en-US" sz="2000" b="1" dirty="0">
                <a:solidFill>
                  <a:schemeClr val="tx1"/>
                </a:solidFill>
              </a:rPr>
              <a:t>require "</a:t>
            </a:r>
            <a:r>
              <a:rPr lang="en-US" sz="2000" b="1" dirty="0" err="1">
                <a:solidFill>
                  <a:schemeClr val="tx1"/>
                </a:solidFill>
              </a:rPr>
              <a:t>connexion.php</a:t>
            </a:r>
            <a:r>
              <a:rPr lang="en-US" sz="2000" b="1" dirty="0">
                <a:solidFill>
                  <a:schemeClr val="tx1"/>
                </a:solidFill>
              </a:rPr>
              <a:t>" ;    </a:t>
            </a:r>
          </a:p>
          <a:p>
            <a:r>
              <a:rPr lang="en-US" sz="2000" b="1" dirty="0">
                <a:solidFill>
                  <a:schemeClr val="tx1"/>
                </a:solidFill>
              </a:rPr>
              <a:t>    $</a:t>
            </a:r>
            <a:r>
              <a:rPr lang="en-US" sz="2000" b="1" dirty="0" err="1">
                <a:solidFill>
                  <a:schemeClr val="tx1"/>
                </a:solidFill>
              </a:rPr>
              <a:t>mysqli</a:t>
            </a:r>
            <a:r>
              <a:rPr lang="en-US" sz="2000" b="1" dirty="0">
                <a:solidFill>
                  <a:schemeClr val="tx1"/>
                </a:solidFill>
              </a:rPr>
              <a:t> = </a:t>
            </a:r>
            <a:r>
              <a:rPr lang="en-US" sz="2000" b="1" dirty="0" err="1">
                <a:solidFill>
                  <a:schemeClr val="tx1"/>
                </a:solidFill>
              </a:rPr>
              <a:t>connexion</a:t>
            </a:r>
            <a:r>
              <a:rPr lang="en-US" sz="2000" b="1" dirty="0">
                <a:solidFill>
                  <a:schemeClr val="tx1"/>
                </a:solidFill>
              </a:rPr>
              <a:t>();</a:t>
            </a:r>
          </a:p>
          <a:p>
            <a:r>
              <a:rPr lang="en-US" sz="2000" dirty="0">
                <a:solidFill>
                  <a:schemeClr val="tx1"/>
                </a:solidFill>
              </a:rPr>
              <a:t> </a:t>
            </a:r>
            <a:r>
              <a:rPr lang="en-US" sz="2000" dirty="0" smtClean="0">
                <a:solidFill>
                  <a:schemeClr val="tx1"/>
                </a:solidFill>
              </a:rPr>
              <a:t>  </a:t>
            </a:r>
            <a:endParaRPr lang="en-US" sz="2000" dirty="0">
              <a:solidFill>
                <a:schemeClr val="tx1"/>
              </a:solidFill>
            </a:endParaRPr>
          </a:p>
          <a:p>
            <a:r>
              <a:rPr lang="en-US" sz="2200" b="1" dirty="0">
                <a:solidFill>
                  <a:schemeClr val="tx1"/>
                </a:solidFill>
              </a:rPr>
              <a:t>   </a:t>
            </a:r>
            <a:r>
              <a:rPr lang="en-US" sz="2200" b="1" dirty="0">
                <a:solidFill>
                  <a:schemeClr val="tx2"/>
                </a:solidFill>
              </a:rPr>
              <a:t> $</a:t>
            </a:r>
            <a:r>
              <a:rPr lang="en-US" sz="2200" b="1" dirty="0" err="1">
                <a:solidFill>
                  <a:schemeClr val="tx2"/>
                </a:solidFill>
              </a:rPr>
              <a:t>sql</a:t>
            </a:r>
            <a:r>
              <a:rPr lang="en-US" sz="2200" b="1" dirty="0">
                <a:solidFill>
                  <a:schemeClr val="tx2"/>
                </a:solidFill>
              </a:rPr>
              <a:t> </a:t>
            </a:r>
            <a:r>
              <a:rPr lang="en-US" sz="2200" b="1" dirty="0">
                <a:solidFill>
                  <a:schemeClr val="tx1"/>
                </a:solidFill>
              </a:rPr>
              <a:t>= "</a:t>
            </a:r>
            <a:r>
              <a:rPr lang="en-US" sz="2200" b="1" dirty="0">
                <a:solidFill>
                  <a:srgbClr val="1F497D"/>
                </a:solidFill>
              </a:rPr>
              <a:t>SELECT</a:t>
            </a:r>
            <a:r>
              <a:rPr lang="en-US" sz="2200" b="1" dirty="0">
                <a:solidFill>
                  <a:schemeClr val="tx1"/>
                </a:solidFill>
              </a:rPr>
              <a:t> </a:t>
            </a:r>
            <a:r>
              <a:rPr lang="en-US" sz="2200" b="1" dirty="0">
                <a:solidFill>
                  <a:srgbClr val="1F497D"/>
                </a:solidFill>
              </a:rPr>
              <a:t>id, nom, email, </a:t>
            </a:r>
            <a:r>
              <a:rPr lang="en-US" sz="2200" b="1" dirty="0" err="1">
                <a:solidFill>
                  <a:srgbClr val="1F497D"/>
                </a:solidFill>
              </a:rPr>
              <a:t>adresse</a:t>
            </a:r>
            <a:r>
              <a:rPr lang="en-US" sz="2200" b="1" dirty="0">
                <a:solidFill>
                  <a:srgbClr val="1F497D"/>
                </a:solidFill>
              </a:rPr>
              <a:t> </a:t>
            </a:r>
            <a:endParaRPr lang="en-US" sz="2200" b="1" dirty="0" smtClean="0">
              <a:solidFill>
                <a:srgbClr val="1F497D"/>
              </a:solidFill>
            </a:endParaRPr>
          </a:p>
          <a:p>
            <a:r>
              <a:rPr lang="en-US" sz="2200" b="1" dirty="0">
                <a:solidFill>
                  <a:schemeClr val="tx1"/>
                </a:solidFill>
              </a:rPr>
              <a:t> </a:t>
            </a:r>
            <a:r>
              <a:rPr lang="en-US" sz="2200" b="1" dirty="0" smtClean="0">
                <a:solidFill>
                  <a:schemeClr val="tx1"/>
                </a:solidFill>
              </a:rPr>
              <a:t>                 FROM </a:t>
            </a:r>
            <a:r>
              <a:rPr lang="en-US" sz="2200" b="1" i="1" dirty="0">
                <a:solidFill>
                  <a:schemeClr val="tx1"/>
                </a:solidFill>
              </a:rPr>
              <a:t>client</a:t>
            </a:r>
            <a:r>
              <a:rPr lang="en-US" sz="2200" b="1" dirty="0">
                <a:solidFill>
                  <a:schemeClr val="tx1"/>
                </a:solidFill>
              </a:rPr>
              <a:t> ORDER BY </a:t>
            </a:r>
            <a:r>
              <a:rPr lang="en-US" sz="2200" b="1" i="1" dirty="0">
                <a:solidFill>
                  <a:schemeClr val="tx1"/>
                </a:solidFill>
              </a:rPr>
              <a:t>nom </a:t>
            </a:r>
            <a:r>
              <a:rPr lang="en-US" sz="2200" b="1" dirty="0">
                <a:solidFill>
                  <a:schemeClr val="tx1"/>
                </a:solidFill>
              </a:rPr>
              <a:t>" ;</a:t>
            </a:r>
          </a:p>
          <a:p>
            <a:r>
              <a:rPr lang="en-US" sz="2200" b="1" dirty="0" smtClean="0">
                <a:solidFill>
                  <a:srgbClr val="1F497D"/>
                </a:solidFill>
              </a:rPr>
              <a:t>   $</a:t>
            </a:r>
            <a:r>
              <a:rPr lang="en-US" sz="2200" b="1" dirty="0">
                <a:solidFill>
                  <a:srgbClr val="1F497D"/>
                </a:solidFill>
              </a:rPr>
              <a:t>result = $</a:t>
            </a:r>
            <a:r>
              <a:rPr lang="en-US" sz="2200" b="1" dirty="0" err="1">
                <a:solidFill>
                  <a:srgbClr val="1F497D"/>
                </a:solidFill>
              </a:rPr>
              <a:t>mysqli</a:t>
            </a:r>
            <a:r>
              <a:rPr lang="en-US" sz="2200" b="1" dirty="0">
                <a:solidFill>
                  <a:srgbClr val="1F497D"/>
                </a:solidFill>
              </a:rPr>
              <a:t>-&gt;query ($</a:t>
            </a:r>
            <a:r>
              <a:rPr lang="en-US" sz="2200" b="1" dirty="0" err="1">
                <a:solidFill>
                  <a:srgbClr val="1F497D"/>
                </a:solidFill>
              </a:rPr>
              <a:t>sql</a:t>
            </a:r>
            <a:r>
              <a:rPr lang="en-US" sz="2200" b="1" dirty="0">
                <a:solidFill>
                  <a:srgbClr val="1F497D"/>
                </a:solidFill>
              </a:rPr>
              <a:t>) ;</a:t>
            </a:r>
          </a:p>
          <a:p>
            <a:r>
              <a:rPr lang="en-US" sz="2000" dirty="0">
                <a:solidFill>
                  <a:schemeClr val="tx1"/>
                </a:solidFill>
              </a:rPr>
              <a:t>    </a:t>
            </a:r>
          </a:p>
          <a:p>
            <a:r>
              <a:rPr lang="en-US" sz="2000" b="1" dirty="0">
                <a:solidFill>
                  <a:schemeClr val="tx1"/>
                </a:solidFill>
              </a:rPr>
              <a:t>    if ( ! $result ) </a:t>
            </a:r>
            <a:r>
              <a:rPr lang="en-US" sz="2000" dirty="0">
                <a:solidFill>
                  <a:schemeClr val="tx1"/>
                </a:solidFill>
              </a:rPr>
              <a:t>{ echo "&lt;p&gt; </a:t>
            </a:r>
            <a:r>
              <a:rPr lang="en-US" sz="2000" dirty="0" err="1" smtClean="0">
                <a:solidFill>
                  <a:schemeClr val="tx1"/>
                </a:solidFill>
              </a:rPr>
              <a:t>Desolée</a:t>
            </a:r>
            <a:r>
              <a:rPr lang="en-US" sz="2000" dirty="0" smtClean="0">
                <a:solidFill>
                  <a:schemeClr val="tx1"/>
                </a:solidFill>
              </a:rPr>
              <a:t> … &lt;</a:t>
            </a:r>
            <a:r>
              <a:rPr lang="en-US" sz="2000" dirty="0">
                <a:solidFill>
                  <a:schemeClr val="tx1"/>
                </a:solidFill>
              </a:rPr>
              <a:t>/p&gt;" ; }</a:t>
            </a:r>
          </a:p>
          <a:p>
            <a:r>
              <a:rPr lang="en-US" sz="2000" dirty="0">
                <a:solidFill>
                  <a:schemeClr val="tx1"/>
                </a:solidFill>
              </a:rPr>
              <a:t>   </a:t>
            </a:r>
            <a:r>
              <a:rPr lang="en-US" sz="2000" b="1" dirty="0">
                <a:solidFill>
                  <a:schemeClr val="tx1"/>
                </a:solidFill>
              </a:rPr>
              <a:t> else </a:t>
            </a:r>
            <a:r>
              <a:rPr lang="en-US" sz="2000" b="1" dirty="0" smtClean="0">
                <a:solidFill>
                  <a:schemeClr val="tx1"/>
                </a:solidFill>
              </a:rPr>
              <a:t>{ </a:t>
            </a:r>
            <a:r>
              <a:rPr lang="en-US" sz="2000" dirty="0" smtClean="0">
                <a:solidFill>
                  <a:schemeClr val="tx1"/>
                </a:solidFill>
              </a:rPr>
              <a:t>  . . .</a:t>
            </a:r>
            <a:endParaRPr lang="en-US" sz="2000" dirty="0">
              <a:solidFill>
                <a:schemeClr val="tx1"/>
              </a:solidFill>
            </a:endParaRPr>
          </a:p>
          <a:p>
            <a:r>
              <a:rPr lang="en-US" sz="2000" dirty="0">
                <a:solidFill>
                  <a:schemeClr val="tx1"/>
                </a:solidFill>
              </a:rPr>
              <a:t>      </a:t>
            </a:r>
            <a:r>
              <a:rPr lang="en-US" sz="2200" b="1" dirty="0" smtClean="0">
                <a:solidFill>
                  <a:srgbClr val="1F497D"/>
                </a:solidFill>
              </a:rPr>
              <a:t>while </a:t>
            </a:r>
            <a:r>
              <a:rPr lang="en-US" sz="2200" b="1" dirty="0">
                <a:solidFill>
                  <a:srgbClr val="1F497D"/>
                </a:solidFill>
              </a:rPr>
              <a:t>(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a:t>
            </a:r>
            <a:r>
              <a:rPr lang="en-US" sz="2200" b="1" dirty="0" smtClean="0">
                <a:solidFill>
                  <a:srgbClr val="1F497D"/>
                </a:solidFill>
              </a:rPr>
              <a:t>) ) </a:t>
            </a:r>
            <a:r>
              <a:rPr lang="en-US" sz="2200" b="1" dirty="0">
                <a:solidFill>
                  <a:srgbClr val="1F497D"/>
                </a:solidFill>
              </a:rPr>
              <a:t>{ </a:t>
            </a:r>
          </a:p>
          <a:p>
            <a:r>
              <a:rPr lang="en-US" sz="2000" dirty="0">
                <a:solidFill>
                  <a:schemeClr val="tx1"/>
                </a:solidFill>
              </a:rPr>
              <a:t>           </a:t>
            </a:r>
            <a:r>
              <a:rPr lang="en-US" sz="2000" dirty="0" smtClean="0">
                <a:solidFill>
                  <a:schemeClr val="tx1"/>
                </a:solidFill>
              </a:rPr>
              <a:t>. . .  </a:t>
            </a:r>
            <a:endParaRPr lang="en-US" sz="2000" dirty="0">
              <a:solidFill>
                <a:schemeClr val="tx1"/>
              </a:solidFill>
            </a:endParaRP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-&gt;id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-&gt;nom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-&gt;email </a:t>
            </a:r>
            <a:r>
              <a:rPr lang="en-US" sz="2000" dirty="0">
                <a:solidFill>
                  <a:schemeClr val="tx1"/>
                </a:solidFill>
              </a:rPr>
              <a:t>. "&lt;/td&gt;";</a:t>
            </a:r>
          </a:p>
          <a:p>
            <a:r>
              <a:rPr lang="en-US" sz="2000" dirty="0">
                <a:solidFill>
                  <a:schemeClr val="tx1"/>
                </a:solidFill>
              </a:rPr>
              <a:t>            echo "&lt;td&gt;" . </a:t>
            </a:r>
            <a:r>
              <a:rPr lang="en-US" sz="2200" b="1" dirty="0">
                <a:solidFill>
                  <a:srgbClr val="1F497D"/>
                </a:solidFill>
              </a:rPr>
              <a:t>$</a:t>
            </a:r>
            <a:r>
              <a:rPr lang="en-US" sz="2200" b="1" dirty="0" err="1">
                <a:solidFill>
                  <a:srgbClr val="1F497D"/>
                </a:solidFill>
              </a:rPr>
              <a:t>ligne</a:t>
            </a:r>
            <a:r>
              <a:rPr lang="en-US" sz="2200" b="1" dirty="0">
                <a:solidFill>
                  <a:srgbClr val="1F497D"/>
                </a:solidFill>
              </a:rPr>
              <a:t>-&gt;</a:t>
            </a:r>
            <a:r>
              <a:rPr lang="en-US" sz="2200" b="1" dirty="0" err="1">
                <a:solidFill>
                  <a:srgbClr val="1F497D"/>
                </a:solidFill>
              </a:rPr>
              <a:t>adresse</a:t>
            </a:r>
            <a:r>
              <a:rPr lang="en-US" sz="2200" b="1" dirty="0">
                <a:solidFill>
                  <a:srgbClr val="1F497D"/>
                </a:solidFill>
              </a:rPr>
              <a:t> </a:t>
            </a:r>
            <a:r>
              <a:rPr lang="en-US" sz="2000" dirty="0">
                <a:solidFill>
                  <a:schemeClr val="tx1"/>
                </a:solidFill>
              </a:rPr>
              <a:t>. "&lt;/td&gt;";</a:t>
            </a:r>
          </a:p>
          <a:p>
            <a:r>
              <a:rPr lang="en-US" sz="2000" dirty="0">
                <a:solidFill>
                  <a:schemeClr val="tx1"/>
                </a:solidFill>
              </a:rPr>
              <a:t>            </a:t>
            </a:r>
            <a:r>
              <a:rPr lang="en-US" sz="2000" dirty="0" smtClean="0">
                <a:solidFill>
                  <a:schemeClr val="tx1"/>
                </a:solidFill>
              </a:rPr>
              <a:t>. . .</a:t>
            </a:r>
          </a:p>
          <a:p>
            <a:r>
              <a:rPr lang="en-US" sz="2000" dirty="0">
                <a:solidFill>
                  <a:schemeClr val="tx1"/>
                </a:solidFill>
              </a:rPr>
              <a:t> </a:t>
            </a:r>
            <a:r>
              <a:rPr lang="en-US" sz="2000" dirty="0" smtClean="0">
                <a:solidFill>
                  <a:schemeClr val="tx1"/>
                </a:solidFill>
              </a:rPr>
              <a:t>     } . . .</a:t>
            </a:r>
            <a:endParaRPr lang="en-US" sz="2000" dirty="0">
              <a:solidFill>
                <a:schemeClr val="tx1"/>
              </a:solidFill>
            </a:endParaRPr>
          </a:p>
          <a:p>
            <a:r>
              <a:rPr lang="en-US" sz="2000" dirty="0">
                <a:solidFill>
                  <a:schemeClr val="tx1"/>
                </a:solidFill>
              </a:rPr>
              <a:t> </a:t>
            </a:r>
            <a:r>
              <a:rPr lang="en-US" sz="2000" dirty="0" smtClean="0">
                <a:solidFill>
                  <a:schemeClr val="tx1"/>
                </a:solidFill>
              </a:rPr>
              <a:t>  } </a:t>
            </a:r>
            <a:r>
              <a:rPr lang="fr-FR" b="1" dirty="0" smtClean="0"/>
              <a:t>?</a:t>
            </a:r>
            <a:r>
              <a:rPr lang="fr-FR" b="1" dirty="0"/>
              <a:t>&gt;</a:t>
            </a:r>
          </a:p>
        </p:txBody>
      </p:sp>
      <p:sp>
        <p:nvSpPr>
          <p:cNvPr id="8" name="Rectangle 7"/>
          <p:cNvSpPr/>
          <p:nvPr/>
        </p:nvSpPr>
        <p:spPr>
          <a:xfrm>
            <a:off x="2267744" y="390138"/>
            <a:ext cx="1832616"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a:t>coursPHP-</a:t>
            </a:r>
            <a:r>
              <a:rPr lang="fr-FR" b="1" dirty="0" smtClean="0"/>
              <a:t>19.</a:t>
            </a:r>
            <a:r>
              <a:rPr lang="fr-FR" b="1" dirty="0"/>
              <a:t>php</a:t>
            </a:r>
            <a:endParaRPr lang="fr-FR" dirty="0"/>
          </a:p>
        </p:txBody>
      </p:sp>
      <p:grpSp>
        <p:nvGrpSpPr>
          <p:cNvPr id="3" name="Grouper 2"/>
          <p:cNvGrpSpPr/>
          <p:nvPr/>
        </p:nvGrpSpPr>
        <p:grpSpPr>
          <a:xfrm>
            <a:off x="5580112" y="44624"/>
            <a:ext cx="3456384" cy="2587638"/>
            <a:chOff x="5615608" y="1124744"/>
            <a:chExt cx="3456384" cy="2587638"/>
          </a:xfrm>
        </p:grpSpPr>
        <p:sp>
          <p:nvSpPr>
            <p:cNvPr id="7" name="Rectangle 6"/>
            <p:cNvSpPr/>
            <p:nvPr/>
          </p:nvSpPr>
          <p:spPr>
            <a:xfrm>
              <a:off x="5615608" y="1373280"/>
              <a:ext cx="3456384" cy="2339102"/>
            </a:xfrm>
            <a:prstGeom prst="rect">
              <a:avLst/>
            </a:prstGeom>
          </p:spPr>
          <p:style>
            <a:lnRef idx="2">
              <a:schemeClr val="accent5"/>
            </a:lnRef>
            <a:fillRef idx="1">
              <a:schemeClr val="lt1"/>
            </a:fillRef>
            <a:effectRef idx="0">
              <a:schemeClr val="accent5"/>
            </a:effectRef>
            <a:fontRef idx="minor">
              <a:schemeClr val="dk1"/>
            </a:fontRef>
          </p:style>
          <p:txBody>
            <a:bodyPr wrap="square" lIns="36000" tIns="0" rIns="0" bIns="0">
              <a:spAutoFit/>
            </a:bodyPr>
            <a:lstStyle/>
            <a:p>
              <a:r>
                <a:rPr lang="fr-FR" b="1" dirty="0" smtClean="0"/>
                <a:t> &lt;</a:t>
              </a:r>
              <a:r>
                <a:rPr lang="fr-FR" b="1" dirty="0"/>
                <a:t>?</a:t>
              </a:r>
              <a:r>
                <a:rPr lang="fr-FR" b="1" dirty="0" err="1"/>
                <a:t>php</a:t>
              </a:r>
              <a:r>
                <a:rPr lang="fr-FR" b="1" dirty="0"/>
                <a:t> </a:t>
              </a:r>
            </a:p>
            <a:p>
              <a:r>
                <a:rPr lang="fr-FR" sz="2000" b="1" dirty="0">
                  <a:solidFill>
                    <a:srgbClr val="1F497D"/>
                  </a:solidFill>
                </a:rPr>
                <a:t>  </a:t>
              </a:r>
              <a:r>
                <a:rPr lang="fr-FR" sz="2000" b="1" dirty="0" smtClean="0">
                  <a:solidFill>
                    <a:srgbClr val="1F497D"/>
                  </a:solidFill>
                </a:rPr>
                <a:t> </a:t>
              </a:r>
              <a:r>
                <a:rPr lang="fr-FR" sz="2000" b="1" dirty="0" err="1">
                  <a:solidFill>
                    <a:srgbClr val="1F497D"/>
                  </a:solidFill>
                </a:rPr>
                <a:t>function</a:t>
              </a:r>
              <a:r>
                <a:rPr lang="fr-FR" sz="2000" b="1" dirty="0">
                  <a:solidFill>
                    <a:srgbClr val="1F497D"/>
                  </a:solidFill>
                </a:rPr>
                <a:t> connexion() {</a:t>
              </a:r>
            </a:p>
            <a:p>
              <a:r>
                <a:rPr lang="fr-FR" dirty="0"/>
                <a:t>     </a:t>
              </a:r>
              <a:r>
                <a:rPr lang="fr-FR" dirty="0" smtClean="0"/>
                <a:t>. . .</a:t>
              </a:r>
              <a:endParaRPr lang="fr-FR" dirty="0"/>
            </a:p>
            <a:p>
              <a:r>
                <a:rPr lang="fr-FR" dirty="0"/>
                <a:t>    </a:t>
              </a:r>
              <a:r>
                <a:rPr lang="fr-FR" sz="2000" dirty="0">
                  <a:solidFill>
                    <a:srgbClr val="1F497D"/>
                  </a:solidFill>
                </a:rPr>
                <a:t> </a:t>
              </a:r>
              <a:r>
                <a:rPr lang="fr-FR" sz="2000" b="1" dirty="0">
                  <a:solidFill>
                    <a:srgbClr val="1F497D"/>
                  </a:solidFill>
                </a:rPr>
                <a:t> $</a:t>
              </a:r>
              <a:r>
                <a:rPr lang="fr-FR" sz="2000" b="1" dirty="0" err="1">
                  <a:solidFill>
                    <a:srgbClr val="1F497D"/>
                  </a:solidFill>
                </a:rPr>
                <a:t>mysqli</a:t>
              </a:r>
              <a:r>
                <a:rPr lang="fr-FR" sz="2000" b="1" dirty="0">
                  <a:solidFill>
                    <a:srgbClr val="1F497D"/>
                  </a:solidFill>
                </a:rPr>
                <a:t> = new </a:t>
              </a:r>
              <a:r>
                <a:rPr lang="fr-FR" sz="2000" b="1" dirty="0" err="1" smtClean="0">
                  <a:solidFill>
                    <a:srgbClr val="1F497D"/>
                  </a:solidFill>
                </a:rPr>
                <a:t>mysqli</a:t>
              </a:r>
              <a:r>
                <a:rPr lang="fr-FR" sz="2000" b="1" dirty="0" smtClean="0">
                  <a:solidFill>
                    <a:srgbClr val="1F497D"/>
                  </a:solidFill>
                </a:rPr>
                <a:t> (</a:t>
              </a:r>
              <a:r>
                <a:rPr lang="fr-FR" sz="2000" i="1" dirty="0">
                  <a:solidFill>
                    <a:srgbClr val="1F497D"/>
                  </a:solidFill>
                </a:rPr>
                <a:t>$host, </a:t>
              </a:r>
              <a:endParaRPr lang="fr-FR" sz="2000" i="1" dirty="0" smtClean="0">
                <a:solidFill>
                  <a:srgbClr val="1F497D"/>
                </a:solidFill>
              </a:endParaRPr>
            </a:p>
            <a:p>
              <a:r>
                <a:rPr lang="fr-FR" sz="2000" i="1" dirty="0">
                  <a:solidFill>
                    <a:srgbClr val="1F497D"/>
                  </a:solidFill>
                </a:rPr>
                <a:t> </a:t>
              </a:r>
              <a:r>
                <a:rPr lang="fr-FR" sz="2000" i="1" dirty="0" smtClean="0">
                  <a:solidFill>
                    <a:srgbClr val="1F497D"/>
                  </a:solidFill>
                </a:rPr>
                <a:t>                     $</a:t>
              </a:r>
              <a:r>
                <a:rPr lang="fr-FR" sz="2000" i="1" dirty="0">
                  <a:solidFill>
                    <a:srgbClr val="1F497D"/>
                  </a:solidFill>
                </a:rPr>
                <a:t>user, $</a:t>
              </a:r>
              <a:r>
                <a:rPr lang="fr-FR" sz="2000" i="1" dirty="0" err="1">
                  <a:solidFill>
                    <a:srgbClr val="1F497D"/>
                  </a:solidFill>
                </a:rPr>
                <a:t>mdp</a:t>
              </a:r>
              <a:r>
                <a:rPr lang="fr-FR" sz="2000" i="1" dirty="0">
                  <a:solidFill>
                    <a:srgbClr val="1F497D"/>
                  </a:solidFill>
                </a:rPr>
                <a:t>, $</a:t>
              </a:r>
              <a:r>
                <a:rPr lang="fr-FR" sz="2000" i="1" dirty="0" err="1">
                  <a:solidFill>
                    <a:srgbClr val="1F497D"/>
                  </a:solidFill>
                </a:rPr>
                <a:t>bdd</a:t>
              </a:r>
              <a:r>
                <a:rPr lang="fr-FR" sz="2000" b="1" dirty="0">
                  <a:solidFill>
                    <a:srgbClr val="1F497D"/>
                  </a:solidFill>
                </a:rPr>
                <a:t>) ;</a:t>
              </a:r>
            </a:p>
            <a:p>
              <a:r>
                <a:rPr lang="fr-FR" b="1" dirty="0"/>
                <a:t>      </a:t>
              </a:r>
              <a:r>
                <a:rPr lang="fr-FR" b="1" dirty="0" smtClean="0"/>
                <a:t>. . .</a:t>
              </a:r>
              <a:endParaRPr lang="fr-FR" dirty="0"/>
            </a:p>
            <a:p>
              <a:r>
                <a:rPr lang="fr-FR" dirty="0"/>
                <a:t>      </a:t>
              </a:r>
              <a:r>
                <a:rPr lang="fr-FR" sz="2000" b="1" dirty="0" smtClean="0">
                  <a:solidFill>
                    <a:srgbClr val="1F497D"/>
                  </a:solidFill>
                </a:rPr>
                <a:t>return </a:t>
              </a:r>
              <a:r>
                <a:rPr lang="fr-FR" sz="2000" b="1" dirty="0">
                  <a:solidFill>
                    <a:srgbClr val="1F497D"/>
                  </a:solidFill>
                </a:rPr>
                <a:t>$</a:t>
              </a:r>
              <a:r>
                <a:rPr lang="fr-FR" sz="2000" b="1" dirty="0" err="1">
                  <a:solidFill>
                    <a:srgbClr val="1F497D"/>
                  </a:solidFill>
                </a:rPr>
                <a:t>mysqli</a:t>
              </a:r>
              <a:r>
                <a:rPr lang="fr-FR" sz="2000" b="1" dirty="0">
                  <a:solidFill>
                    <a:srgbClr val="1F497D"/>
                  </a:solidFill>
                </a:rPr>
                <a:t> ;</a:t>
              </a:r>
              <a:endParaRPr lang="fr-FR" b="1" dirty="0">
                <a:solidFill>
                  <a:srgbClr val="1F497D"/>
                </a:solidFill>
              </a:endParaRPr>
            </a:p>
            <a:p>
              <a:r>
                <a:rPr lang="fr-FR" dirty="0"/>
                <a:t>   } </a:t>
              </a:r>
              <a:r>
                <a:rPr lang="fr-FR" b="1" dirty="0" smtClean="0"/>
                <a:t>?</a:t>
              </a:r>
              <a:r>
                <a:rPr lang="fr-FR" b="1" dirty="0"/>
                <a:t>&gt;</a:t>
              </a:r>
            </a:p>
          </p:txBody>
        </p:sp>
        <p:sp>
          <p:nvSpPr>
            <p:cNvPr id="9" name="Rectangle 8"/>
            <p:cNvSpPr/>
            <p:nvPr/>
          </p:nvSpPr>
          <p:spPr>
            <a:xfrm>
              <a:off x="6948264" y="1124744"/>
              <a:ext cx="1613280" cy="369332"/>
            </a:xfrm>
            <a:prstGeom prst="rect">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fr-FR" b="1" dirty="0" err="1">
                  <a:solidFill>
                    <a:srgbClr val="000000"/>
                  </a:solidFill>
                </a:rPr>
                <a:t>connexion.php</a:t>
              </a:r>
              <a:endParaRPr lang="fr-FR" dirty="0">
                <a:solidFill>
                  <a:srgbClr val="000000"/>
                </a:solidFill>
              </a:endParaRPr>
            </a:p>
          </p:txBody>
        </p:sp>
      </p:grpSp>
      <p:cxnSp>
        <p:nvCxnSpPr>
          <p:cNvPr id="11" name="Connecteur droit avec flèche 10"/>
          <p:cNvCxnSpPr/>
          <p:nvPr/>
        </p:nvCxnSpPr>
        <p:spPr>
          <a:xfrm>
            <a:off x="3131840" y="1412776"/>
            <a:ext cx="2664296"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3" name="ZoneTexte 12"/>
          <p:cNvSpPr txBox="1"/>
          <p:nvPr/>
        </p:nvSpPr>
        <p:spPr>
          <a:xfrm>
            <a:off x="5652120" y="2780928"/>
            <a:ext cx="3384376"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On exécute la requête avec l’opération </a:t>
            </a:r>
            <a:r>
              <a:rPr lang="fr-FR" sz="2000" b="1" dirty="0" smtClean="0"/>
              <a:t>$</a:t>
            </a:r>
            <a:r>
              <a:rPr lang="fr-FR" sz="2000" b="1" dirty="0" err="1" smtClean="0"/>
              <a:t>mysqli</a:t>
            </a:r>
            <a:r>
              <a:rPr lang="fr-FR" sz="2000" b="1" dirty="0" smtClean="0"/>
              <a:t>-&gt;</a:t>
            </a:r>
            <a:r>
              <a:rPr lang="fr-FR" sz="2000" b="1" dirty="0" err="1" smtClean="0"/>
              <a:t>query</a:t>
            </a:r>
            <a:endParaRPr lang="fr-FR" sz="2000" dirty="0"/>
          </a:p>
        </p:txBody>
      </p:sp>
      <p:sp>
        <p:nvSpPr>
          <p:cNvPr id="14" name="ZoneTexte 13"/>
          <p:cNvSpPr txBox="1"/>
          <p:nvPr/>
        </p:nvSpPr>
        <p:spPr>
          <a:xfrm>
            <a:off x="5436096" y="3789040"/>
            <a:ext cx="367240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L’opération </a:t>
            </a:r>
            <a:r>
              <a:rPr lang="en-US" sz="2000" b="1" dirty="0" smtClean="0">
                <a:solidFill>
                  <a:schemeClr val="tx1"/>
                </a:solidFill>
              </a:rPr>
              <a:t>$</a:t>
            </a:r>
            <a:r>
              <a:rPr lang="en-US" sz="2000" b="1" dirty="0">
                <a:solidFill>
                  <a:schemeClr val="tx1"/>
                </a:solidFill>
              </a:rPr>
              <a:t>result-&gt;</a:t>
            </a:r>
            <a:r>
              <a:rPr lang="en-US" sz="2000" b="1" dirty="0" err="1">
                <a:solidFill>
                  <a:schemeClr val="tx1"/>
                </a:solidFill>
              </a:rPr>
              <a:t>fetch_object</a:t>
            </a:r>
            <a:r>
              <a:rPr lang="en-US" sz="2000" b="1" dirty="0">
                <a:solidFill>
                  <a:srgbClr val="1F497D"/>
                </a:solidFill>
              </a:rPr>
              <a:t> </a:t>
            </a:r>
            <a:r>
              <a:rPr lang="fr-FR" sz="2000" dirty="0" smtClean="0"/>
              <a:t>récupère la prochaine ligne,  </a:t>
            </a:r>
            <a:br>
              <a:rPr lang="fr-FR" sz="2000" dirty="0" smtClean="0"/>
            </a:br>
            <a:r>
              <a:rPr lang="fr-FR" sz="2000" dirty="0" smtClean="0"/>
              <a:t>FAUX s’il n’y reste plus de lignes. </a:t>
            </a:r>
            <a:endParaRPr lang="fr-FR" sz="2000" dirty="0"/>
          </a:p>
        </p:txBody>
      </p:sp>
      <p:pic>
        <p:nvPicPr>
          <p:cNvPr id="16" name="Image 15"/>
          <p:cNvPicPr>
            <a:picLocks noChangeAspect="1"/>
          </p:cNvPicPr>
          <p:nvPr/>
        </p:nvPicPr>
        <p:blipFill rotWithShape="1">
          <a:blip r:embed="rId2">
            <a:clrChange>
              <a:clrFrom>
                <a:srgbClr val="FFFFFF"/>
              </a:clrFrom>
              <a:clrTo>
                <a:srgbClr val="FFFFFF">
                  <a:alpha val="0"/>
                </a:srgbClr>
              </a:clrTo>
            </a:clrChange>
          </a:blip>
          <a:srcRect l="3337" t="8268" r="8558" b="11636"/>
          <a:stretch/>
        </p:blipFill>
        <p:spPr>
          <a:xfrm>
            <a:off x="1547664" y="5807736"/>
            <a:ext cx="5040560" cy="1016429"/>
          </a:xfrm>
          <a:prstGeom prst="rect">
            <a:avLst/>
          </a:prstGeom>
          <a:ln>
            <a:noFill/>
          </a:ln>
        </p:spPr>
      </p:pic>
      <p:sp>
        <p:nvSpPr>
          <p:cNvPr id="15" name="ZoneTexte 14"/>
          <p:cNvSpPr txBox="1"/>
          <p:nvPr/>
        </p:nvSpPr>
        <p:spPr>
          <a:xfrm>
            <a:off x="5580112" y="5085184"/>
            <a:ext cx="3384376"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Chaque </a:t>
            </a:r>
            <a:r>
              <a:rPr lang="fr-FR" sz="2000" b="1" dirty="0" smtClean="0"/>
              <a:t>attribut de la requête </a:t>
            </a:r>
            <a:r>
              <a:rPr lang="fr-FR" sz="2000" dirty="0" smtClean="0"/>
              <a:t>devient un </a:t>
            </a:r>
            <a:r>
              <a:rPr lang="fr-FR" sz="2000" b="1" dirty="0" smtClean="0"/>
              <a:t>attribut de l’objet </a:t>
            </a:r>
            <a:r>
              <a:rPr lang="fr-FR" sz="2000" dirty="0" smtClean="0"/>
              <a:t>$ligne</a:t>
            </a:r>
            <a:endParaRPr lang="fr-FR" sz="2000" dirty="0"/>
          </a:p>
        </p:txBody>
      </p:sp>
      <p:sp>
        <p:nvSpPr>
          <p:cNvPr id="2" name="ZoneTexte 1"/>
          <p:cNvSpPr txBox="1"/>
          <p:nvPr/>
        </p:nvSpPr>
        <p:spPr>
          <a:xfrm>
            <a:off x="-3556000" y="7438571"/>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2021226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texte 7"/>
          <p:cNvSpPr>
            <a:spLocks noGrp="1"/>
          </p:cNvSpPr>
          <p:nvPr>
            <p:ph type="body" idx="1"/>
          </p:nvPr>
        </p:nvSpPr>
        <p:spPr>
          <a:xfrm>
            <a:off x="745233" y="980728"/>
            <a:ext cx="8219255" cy="639762"/>
          </a:xfrm>
        </p:spPr>
        <p:txBody>
          <a:bodyPr/>
          <a:lstStyle/>
          <a:p>
            <a:pPr algn="ctr"/>
            <a:r>
              <a:rPr lang="fr-FR" dirty="0"/>
              <a:t>La même requête avec récupération des informations</a:t>
            </a:r>
          </a:p>
        </p:txBody>
      </p:sp>
      <p:sp>
        <p:nvSpPr>
          <p:cNvPr id="5" name="Espace réservé du contenu 4"/>
          <p:cNvSpPr>
            <a:spLocks noGrp="1"/>
          </p:cNvSpPr>
          <p:nvPr>
            <p:ph sz="half" idx="2"/>
          </p:nvPr>
        </p:nvSpPr>
        <p:spPr>
          <a:xfrm>
            <a:off x="251520" y="1773658"/>
            <a:ext cx="4040188" cy="3951288"/>
          </a:xfrm>
        </p:spPr>
        <p:txBody>
          <a:bodyPr/>
          <a:lstStyle/>
          <a:p>
            <a:r>
              <a:rPr lang="fr-FR" dirty="0" smtClean="0"/>
              <a:t>… par tableau à indice</a:t>
            </a:r>
            <a:endParaRPr lang="fr-FR" dirty="0"/>
          </a:p>
        </p:txBody>
      </p:sp>
      <p:sp>
        <p:nvSpPr>
          <p:cNvPr id="10" name="Espace réservé du contenu 9"/>
          <p:cNvSpPr>
            <a:spLocks noGrp="1"/>
          </p:cNvSpPr>
          <p:nvPr>
            <p:ph sz="quarter" idx="4"/>
          </p:nvPr>
        </p:nvSpPr>
        <p:spPr>
          <a:xfrm>
            <a:off x="4644008" y="1773658"/>
            <a:ext cx="4041775" cy="3951288"/>
          </a:xfrm>
        </p:spPr>
        <p:txBody>
          <a:bodyPr/>
          <a:lstStyle/>
          <a:p>
            <a:r>
              <a:rPr lang="fr-FR" dirty="0" smtClean="0"/>
              <a:t>… par tableau associatif </a:t>
            </a:r>
            <a:endParaRPr lang="fr-FR" dirty="0"/>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26</a:t>
            </a:fld>
            <a:endParaRPr lang="fr-FR"/>
          </a:p>
        </p:txBody>
      </p:sp>
      <p:sp>
        <p:nvSpPr>
          <p:cNvPr id="6" name="Rectangle 5"/>
          <p:cNvSpPr/>
          <p:nvPr/>
        </p:nvSpPr>
        <p:spPr>
          <a:xfrm>
            <a:off x="107504" y="2276872"/>
            <a:ext cx="4320480"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endParaRPr lang="en-US" b="1" dirty="0" smtClean="0">
              <a:solidFill>
                <a:srgbClr val="1F497D"/>
              </a:solidFill>
            </a:endParaRPr>
          </a:p>
          <a:p>
            <a:r>
              <a:rPr lang="en-US" b="1" dirty="0">
                <a:solidFill>
                  <a:schemeClr val="tx1"/>
                </a:solidFill>
              </a:rPr>
              <a:t> </a:t>
            </a:r>
            <a:r>
              <a:rPr lang="en-US" b="1" dirty="0" smtClean="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smtClean="0">
                <a:solidFill>
                  <a:srgbClr val="1F497D"/>
                </a:solidFill>
              </a:rPr>
              <a:t>  </a:t>
            </a:r>
          </a:p>
          <a:p>
            <a:r>
              <a:rPr lang="en-US" b="1" dirty="0">
                <a:solidFill>
                  <a:srgbClr val="1F497D"/>
                </a:solidFill>
              </a:rPr>
              <a:t> </a:t>
            </a:r>
            <a:r>
              <a:rPr lang="en-US" b="1" dirty="0" smtClean="0">
                <a:solidFill>
                  <a:srgbClr val="1F497D"/>
                </a:solidFill>
              </a:rPr>
              <a:t> $</a:t>
            </a:r>
            <a:r>
              <a:rPr lang="en-US" b="1" dirty="0">
                <a:solidFill>
                  <a:srgbClr val="1F497D"/>
                </a:solidFill>
              </a:rPr>
              <a:t>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n-US" b="1" dirty="0" smtClean="0">
                <a:solidFill>
                  <a:srgbClr val="1F497D"/>
                </a:solidFill>
              </a:rPr>
              <a:t>while </a:t>
            </a:r>
            <a:r>
              <a:rPr lang="en-US" b="1" dirty="0">
                <a:solidFill>
                  <a:srgbClr val="1F497D"/>
                </a:solidFill>
              </a:rPr>
              <a:t>(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fetch_row</a:t>
            </a:r>
            <a:r>
              <a:rPr lang="en-US" b="1" dirty="0">
                <a:solidFill>
                  <a:srgbClr val="1F497D"/>
                </a:solidFill>
              </a:rPr>
              <a:t>() </a:t>
            </a:r>
            <a:r>
              <a:rPr lang="en-US" b="1" dirty="0" smtClean="0">
                <a:solidFill>
                  <a:srgbClr val="1F497D"/>
                </a:solidFill>
              </a:rPr>
              <a:t>) </a:t>
            </a:r>
            <a:r>
              <a:rPr lang="en-US" b="1" dirty="0">
                <a:solidFill>
                  <a:srgbClr val="1F497D"/>
                </a:solidFill>
              </a:rPr>
              <a:t>{ </a:t>
            </a:r>
          </a:p>
          <a:p>
            <a:r>
              <a:rPr lang="en-US" dirty="0">
                <a:solidFill>
                  <a:schemeClr val="tx1"/>
                </a:solidFill>
              </a:rPr>
              <a:t>           </a:t>
            </a:r>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[0]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[1]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[2]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[3] .</a:t>
            </a:r>
            <a:r>
              <a:rPr lang="es-ES_tradnl" dirty="0">
                <a:solidFill>
                  <a:schemeClr val="tx1"/>
                </a:solidFill>
              </a:rPr>
              <a:t> "&lt;/</a:t>
            </a:r>
            <a:r>
              <a:rPr lang="es-ES_tradnl" dirty="0" err="1">
                <a:solidFill>
                  <a:schemeClr val="tx1"/>
                </a:solidFill>
              </a:rPr>
              <a:t>td</a:t>
            </a:r>
            <a:r>
              <a:rPr lang="es-ES_tradnl" dirty="0">
                <a:solidFill>
                  <a:schemeClr val="tx1"/>
                </a:solidFill>
              </a:rPr>
              <a:t>&gt;";</a:t>
            </a:r>
            <a:endParaRPr lang="en-US" dirty="0">
              <a:solidFill>
                <a:schemeClr val="tx1"/>
              </a:solidFill>
            </a:endParaRPr>
          </a:p>
          <a:p>
            <a:r>
              <a:rPr lang="en-US" dirty="0">
                <a:solidFill>
                  <a:schemeClr val="tx1"/>
                </a:solidFill>
              </a:rPr>
              <a:t>            </a:t>
            </a:r>
            <a:r>
              <a:rPr lang="en-US" dirty="0" smtClean="0">
                <a:solidFill>
                  <a:schemeClr val="tx1"/>
                </a:solidFill>
              </a:rPr>
              <a:t>. . .</a:t>
            </a:r>
          </a:p>
          <a:p>
            <a:r>
              <a:rPr lang="en-US" dirty="0">
                <a:solidFill>
                  <a:schemeClr val="tx1"/>
                </a:solidFill>
              </a:rPr>
              <a:t> </a:t>
            </a:r>
            <a:r>
              <a:rPr lang="en-US" dirty="0" smtClean="0">
                <a:solidFill>
                  <a:schemeClr val="tx1"/>
                </a:solidFill>
              </a:rPr>
              <a:t>     } . . . </a:t>
            </a:r>
            <a:endParaRPr lang="fr-FR" b="1" dirty="0"/>
          </a:p>
        </p:txBody>
      </p:sp>
      <p:sp>
        <p:nvSpPr>
          <p:cNvPr id="12" name="Rectangle 11"/>
          <p:cNvSpPr/>
          <p:nvPr/>
        </p:nvSpPr>
        <p:spPr>
          <a:xfrm>
            <a:off x="4644008" y="2276872"/>
            <a:ext cx="4464496" cy="387798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err="1">
                <a:solidFill>
                  <a:schemeClr val="tx2"/>
                </a:solidFill>
              </a:rPr>
              <a:t>sql</a:t>
            </a:r>
            <a:r>
              <a:rPr lang="en-US" b="1" dirty="0">
                <a:solidFill>
                  <a:schemeClr val="tx2"/>
                </a:solidFill>
              </a:rPr>
              <a:t> </a:t>
            </a:r>
            <a:r>
              <a:rPr lang="en-US" b="1" dirty="0">
                <a:solidFill>
                  <a:schemeClr val="tx1"/>
                </a:solidFill>
              </a:rPr>
              <a:t>= "</a:t>
            </a:r>
            <a:r>
              <a:rPr lang="en-US" b="1" dirty="0">
                <a:solidFill>
                  <a:srgbClr val="1F497D"/>
                </a:solidFill>
              </a:rPr>
              <a:t>SELECT</a:t>
            </a:r>
            <a:r>
              <a:rPr lang="en-US" b="1" dirty="0">
                <a:solidFill>
                  <a:schemeClr val="tx1"/>
                </a:solidFill>
              </a:rPr>
              <a:t> </a:t>
            </a:r>
            <a:r>
              <a:rPr lang="en-US" b="1" dirty="0">
                <a:solidFill>
                  <a:srgbClr val="1F497D"/>
                </a:solidFill>
              </a:rPr>
              <a:t>id, nom, email, </a:t>
            </a:r>
            <a:r>
              <a:rPr lang="en-US" b="1" dirty="0" err="1">
                <a:solidFill>
                  <a:srgbClr val="1F497D"/>
                </a:solidFill>
              </a:rPr>
              <a:t>adresse</a:t>
            </a:r>
            <a:r>
              <a:rPr lang="en-US" b="1" dirty="0">
                <a:solidFill>
                  <a:srgbClr val="1F497D"/>
                </a:solidFill>
              </a:rPr>
              <a:t> </a:t>
            </a:r>
            <a:endParaRPr lang="en-US" b="1" dirty="0" smtClean="0">
              <a:solidFill>
                <a:srgbClr val="1F497D"/>
              </a:solidFill>
            </a:endParaRPr>
          </a:p>
          <a:p>
            <a:r>
              <a:rPr lang="en-US" b="1" dirty="0">
                <a:solidFill>
                  <a:schemeClr val="tx1"/>
                </a:solidFill>
              </a:rPr>
              <a:t> </a:t>
            </a:r>
            <a:r>
              <a:rPr lang="en-US" b="1" dirty="0" smtClean="0">
                <a:solidFill>
                  <a:schemeClr val="tx1"/>
                </a:solidFill>
              </a:rPr>
              <a:t>                 FROM </a:t>
            </a:r>
            <a:r>
              <a:rPr lang="en-US" b="1" i="1" dirty="0">
                <a:solidFill>
                  <a:schemeClr val="tx1"/>
                </a:solidFill>
              </a:rPr>
              <a:t>client</a:t>
            </a:r>
            <a:r>
              <a:rPr lang="en-US" b="1" dirty="0">
                <a:solidFill>
                  <a:schemeClr val="tx1"/>
                </a:solidFill>
              </a:rPr>
              <a:t> ORDER BY </a:t>
            </a:r>
            <a:r>
              <a:rPr lang="en-US" b="1" i="1" dirty="0">
                <a:solidFill>
                  <a:schemeClr val="tx1"/>
                </a:solidFill>
              </a:rPr>
              <a:t>nom </a:t>
            </a:r>
            <a:r>
              <a:rPr lang="en-US" b="1" dirty="0">
                <a:solidFill>
                  <a:schemeClr val="tx1"/>
                </a:solidFill>
              </a:rPr>
              <a:t>" ;</a:t>
            </a:r>
          </a:p>
          <a:p>
            <a:r>
              <a:rPr lang="en-US" b="1" dirty="0" smtClean="0">
                <a:solidFill>
                  <a:srgbClr val="1F497D"/>
                </a:solidFill>
              </a:rPr>
              <a:t>  </a:t>
            </a:r>
          </a:p>
          <a:p>
            <a:r>
              <a:rPr lang="en-US" b="1" dirty="0">
                <a:solidFill>
                  <a:srgbClr val="1F497D"/>
                </a:solidFill>
              </a:rPr>
              <a:t> </a:t>
            </a:r>
            <a:r>
              <a:rPr lang="en-US" b="1" dirty="0" smtClean="0">
                <a:solidFill>
                  <a:srgbClr val="1F497D"/>
                </a:solidFill>
              </a:rPr>
              <a:t> $</a:t>
            </a:r>
            <a:r>
              <a:rPr lang="en-US" b="1" dirty="0">
                <a:solidFill>
                  <a:srgbClr val="1F497D"/>
                </a:solidFill>
              </a:rPr>
              <a:t>result = $</a:t>
            </a:r>
            <a:r>
              <a:rPr lang="en-US" b="1" dirty="0" err="1">
                <a:solidFill>
                  <a:srgbClr val="1F497D"/>
                </a:solidFill>
              </a:rPr>
              <a:t>mysqli</a:t>
            </a:r>
            <a:r>
              <a:rPr lang="en-US" b="1" dirty="0">
                <a:solidFill>
                  <a:srgbClr val="1F497D"/>
                </a:solidFill>
              </a:rPr>
              <a:t>-&gt;query ($</a:t>
            </a:r>
            <a:r>
              <a:rPr lang="en-US" b="1" dirty="0" err="1">
                <a:solidFill>
                  <a:srgbClr val="1F497D"/>
                </a:solidFill>
              </a:rPr>
              <a:t>sql</a:t>
            </a:r>
            <a:r>
              <a:rPr lang="en-US" b="1" dirty="0">
                <a:solidFill>
                  <a:srgbClr val="1F497D"/>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n-US" b="1" dirty="0" smtClean="0">
                <a:solidFill>
                  <a:srgbClr val="1F497D"/>
                </a:solidFill>
              </a:rPr>
              <a:t>while </a:t>
            </a:r>
            <a:r>
              <a:rPr lang="en-US" b="1" dirty="0">
                <a:solidFill>
                  <a:srgbClr val="1F497D"/>
                </a:solidFill>
              </a:rPr>
              <a:t>( $</a:t>
            </a:r>
            <a:r>
              <a:rPr lang="en-US" b="1" dirty="0" err="1">
                <a:solidFill>
                  <a:srgbClr val="1F497D"/>
                </a:solidFill>
              </a:rPr>
              <a:t>ligne</a:t>
            </a:r>
            <a:r>
              <a:rPr lang="en-US" b="1" dirty="0">
                <a:solidFill>
                  <a:srgbClr val="1F497D"/>
                </a:solidFill>
              </a:rPr>
              <a:t> = </a:t>
            </a:r>
            <a:r>
              <a:rPr lang="en-US" sz="2000" b="1" dirty="0">
                <a:solidFill>
                  <a:srgbClr val="1F497D"/>
                </a:solidFill>
              </a:rPr>
              <a:t>$result-&gt;</a:t>
            </a:r>
            <a:r>
              <a:rPr lang="en-US" sz="2000" b="1" dirty="0" err="1">
                <a:solidFill>
                  <a:srgbClr val="1F497D"/>
                </a:solidFill>
              </a:rPr>
              <a:t>fetch_assoc</a:t>
            </a:r>
            <a:r>
              <a:rPr lang="en-US" sz="2000" b="1" dirty="0">
                <a:solidFill>
                  <a:srgbClr val="1F497D"/>
                </a:solidFill>
              </a:rPr>
              <a:t> </a:t>
            </a:r>
            <a:r>
              <a:rPr lang="en-US" b="1" dirty="0">
                <a:solidFill>
                  <a:srgbClr val="1F497D"/>
                </a:solidFill>
              </a:rPr>
              <a:t>() </a:t>
            </a:r>
            <a:r>
              <a:rPr lang="en-US" b="1" dirty="0" smtClean="0">
                <a:solidFill>
                  <a:srgbClr val="1F497D"/>
                </a:solidFill>
              </a:rPr>
              <a:t>) </a:t>
            </a:r>
            <a:r>
              <a:rPr lang="en-US" b="1" dirty="0">
                <a:solidFill>
                  <a:srgbClr val="1F497D"/>
                </a:solidFill>
              </a:rPr>
              <a:t>{ </a:t>
            </a:r>
          </a:p>
          <a:p>
            <a:r>
              <a:rPr lang="en-US" dirty="0">
                <a:solidFill>
                  <a:schemeClr val="tx1"/>
                </a:solidFill>
              </a:rPr>
              <a:t>           </a:t>
            </a:r>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['id']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nom</a:t>
            </a:r>
            <a:r>
              <a:rPr lang="es-ES_tradnl" b="1" dirty="0">
                <a:solidFill>
                  <a:schemeClr val="tx2"/>
                </a:solidFill>
              </a:rPr>
              <a:t>'] . </a:t>
            </a:r>
            <a:r>
              <a:rPr lang="es-ES_tradnl" dirty="0">
                <a:solidFill>
                  <a:schemeClr val="tx1"/>
                </a:solidFill>
              </a:rPr>
              <a:t>"&lt;/</a:t>
            </a:r>
            <a:r>
              <a:rPr lang="es-ES_tradnl" dirty="0" err="1">
                <a:solidFill>
                  <a:schemeClr val="tx1"/>
                </a:solidFill>
              </a:rPr>
              <a:t>td</a:t>
            </a:r>
            <a:r>
              <a:rPr lang="es-ES_tradnl" dirty="0">
                <a:solidFill>
                  <a:schemeClr val="tx1"/>
                </a:solidFill>
              </a:rPr>
              <a:t>&gt;";</a:t>
            </a:r>
          </a:p>
          <a:p>
            <a:r>
              <a:rPr lang="es-ES_tradnl" dirty="0">
                <a:solidFill>
                  <a:schemeClr val="tx1"/>
                </a:solidFill>
              </a:rPr>
              <a:t>            echo "&lt;</a:t>
            </a:r>
            <a:r>
              <a:rPr lang="es-ES_tradnl" dirty="0" err="1">
                <a:solidFill>
                  <a:schemeClr val="tx1"/>
                </a:solidFill>
              </a:rPr>
              <a:t>td</a:t>
            </a:r>
            <a:r>
              <a:rPr lang="es-ES_tradnl" dirty="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['email'] </a:t>
            </a:r>
            <a:r>
              <a:rPr lang="es-ES_tradnl" dirty="0">
                <a:solidFill>
                  <a:schemeClr val="tx1"/>
                </a:solidFill>
              </a:rPr>
              <a:t>. "&lt;/</a:t>
            </a:r>
            <a:r>
              <a:rPr lang="es-ES_tradnl" dirty="0" err="1">
                <a:solidFill>
                  <a:schemeClr val="tx1"/>
                </a:solidFill>
              </a:rPr>
              <a:t>td</a:t>
            </a:r>
            <a:r>
              <a:rPr lang="es-ES_tradnl" dirty="0">
                <a:solidFill>
                  <a:schemeClr val="tx1"/>
                </a:solidFill>
              </a:rPr>
              <a:t>&gt;";</a:t>
            </a:r>
          </a:p>
          <a:p>
            <a:r>
              <a:rPr lang="es-ES_tradnl" dirty="0" smtClean="0">
                <a:solidFill>
                  <a:schemeClr val="tx1"/>
                </a:solidFill>
              </a:rPr>
              <a:t>            echo </a:t>
            </a:r>
            <a:r>
              <a:rPr lang="es-ES_tradnl" dirty="0">
                <a:solidFill>
                  <a:schemeClr val="tx1"/>
                </a:solidFill>
              </a:rPr>
              <a:t>"&lt;</a:t>
            </a:r>
            <a:r>
              <a:rPr lang="es-ES_tradnl" dirty="0" err="1">
                <a:solidFill>
                  <a:schemeClr val="tx1"/>
                </a:solidFill>
              </a:rPr>
              <a:t>td</a:t>
            </a:r>
            <a:r>
              <a:rPr lang="es-ES_tradnl" dirty="0" smtClean="0">
                <a:solidFill>
                  <a:schemeClr val="tx1"/>
                </a:solidFill>
              </a:rPr>
              <a:t>&gt;" . </a:t>
            </a:r>
            <a:r>
              <a:rPr lang="es-ES_tradnl" b="1" dirty="0">
                <a:solidFill>
                  <a:schemeClr val="tx2"/>
                </a:solidFill>
              </a:rPr>
              <a:t>$</a:t>
            </a:r>
            <a:r>
              <a:rPr lang="es-ES_tradnl" b="1" dirty="0" err="1">
                <a:solidFill>
                  <a:schemeClr val="tx2"/>
                </a:solidFill>
              </a:rPr>
              <a:t>ligne</a:t>
            </a:r>
            <a:r>
              <a:rPr lang="es-ES_tradnl" b="1" dirty="0">
                <a:solidFill>
                  <a:schemeClr val="tx2"/>
                </a:solidFill>
              </a:rPr>
              <a:t>['</a:t>
            </a:r>
            <a:r>
              <a:rPr lang="es-ES_tradnl" b="1" dirty="0" err="1">
                <a:solidFill>
                  <a:schemeClr val="tx2"/>
                </a:solidFill>
              </a:rPr>
              <a:t>adresse</a:t>
            </a:r>
            <a:r>
              <a:rPr lang="es-ES_tradnl" b="1" dirty="0">
                <a:solidFill>
                  <a:schemeClr val="tx2"/>
                </a:solidFill>
              </a:rPr>
              <a:t>'] </a:t>
            </a:r>
            <a:r>
              <a:rPr lang="es-ES_tradnl" dirty="0" smtClean="0">
                <a:solidFill>
                  <a:schemeClr val="tx1"/>
                </a:solidFill>
              </a:rPr>
              <a:t>."&lt;</a:t>
            </a:r>
            <a:r>
              <a:rPr lang="es-ES_tradnl" dirty="0" err="1" smtClean="0">
                <a:solidFill>
                  <a:schemeClr val="tx1"/>
                </a:solidFill>
              </a:rPr>
              <a:t>td</a:t>
            </a:r>
            <a:r>
              <a:rPr lang="es-ES_tradnl" dirty="0">
                <a:solidFill>
                  <a:schemeClr val="tx1"/>
                </a:solidFill>
              </a:rPr>
              <a:t>&gt;"</a:t>
            </a:r>
            <a:r>
              <a:rPr lang="es-ES_tradnl" dirty="0" smtClean="0">
                <a:solidFill>
                  <a:schemeClr val="tx1"/>
                </a:solidFill>
              </a:rPr>
              <a:t>;</a:t>
            </a:r>
          </a:p>
          <a:p>
            <a:r>
              <a:rPr lang="en-US" dirty="0" smtClean="0">
                <a:solidFill>
                  <a:schemeClr val="tx1"/>
                </a:solidFill>
              </a:rPr>
              <a:t>            . . .</a:t>
            </a:r>
          </a:p>
          <a:p>
            <a:r>
              <a:rPr lang="en-US" dirty="0">
                <a:solidFill>
                  <a:schemeClr val="tx1"/>
                </a:solidFill>
              </a:rPr>
              <a:t> </a:t>
            </a:r>
            <a:r>
              <a:rPr lang="en-US" dirty="0" smtClean="0">
                <a:solidFill>
                  <a:schemeClr val="tx1"/>
                </a:solidFill>
              </a:rPr>
              <a:t>     } . . . </a:t>
            </a:r>
            <a:endParaRPr lang="fr-FR" b="1" dirty="0"/>
          </a:p>
        </p:txBody>
      </p:sp>
      <p:sp>
        <p:nvSpPr>
          <p:cNvPr id="14" name="ZoneTexte 13"/>
          <p:cNvSpPr txBox="1"/>
          <p:nvPr/>
        </p:nvSpPr>
        <p:spPr>
          <a:xfrm>
            <a:off x="971600" y="5949280"/>
            <a:ext cx="3240360" cy="400110"/>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ça commence toujours par </a:t>
            </a:r>
            <a:r>
              <a:rPr lang="fr-FR" sz="2000" b="1" dirty="0" smtClean="0"/>
              <a:t>0</a:t>
            </a:r>
            <a:endParaRPr lang="fr-FR" sz="2000" b="1" dirty="0"/>
          </a:p>
        </p:txBody>
      </p:sp>
      <p:sp>
        <p:nvSpPr>
          <p:cNvPr id="15" name="ZoneTexte 14"/>
          <p:cNvSpPr txBox="1"/>
          <p:nvPr/>
        </p:nvSpPr>
        <p:spPr>
          <a:xfrm>
            <a:off x="5724128" y="5949280"/>
            <a:ext cx="3240360"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chaque attribut est accessible par son </a:t>
            </a:r>
            <a:r>
              <a:rPr lang="fr-FR" sz="2000" b="1" dirty="0" smtClean="0"/>
              <a:t>nom </a:t>
            </a:r>
            <a:endParaRPr lang="fr-FR" sz="2000" b="1" dirty="0"/>
          </a:p>
        </p:txBody>
      </p:sp>
      <p:sp>
        <p:nvSpPr>
          <p:cNvPr id="13" name="Titre 4"/>
          <p:cNvSpPr>
            <a:spLocks noGrp="1"/>
          </p:cNvSpPr>
          <p:nvPr>
            <p:ph type="title"/>
          </p:nvPr>
        </p:nvSpPr>
        <p:spPr>
          <a:xfrm>
            <a:off x="457200" y="274638"/>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16670540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4"/>
          <p:cNvSpPr>
            <a:spLocks noGrp="1"/>
          </p:cNvSpPr>
          <p:nvPr>
            <p:ph type="title"/>
          </p:nvPr>
        </p:nvSpPr>
        <p:spPr/>
        <p:txBody>
          <a:bodyPr/>
          <a:lstStyle/>
          <a:p>
            <a:r>
              <a:rPr lang="fr-FR" dirty="0" err="1"/>
              <a:t>MySQLi</a:t>
            </a:r>
            <a:endParaRPr lang="fr-FR" dirty="0"/>
          </a:p>
        </p:txBody>
      </p:sp>
      <p:sp>
        <p:nvSpPr>
          <p:cNvPr id="6" name="Espace réservé du contenu 5"/>
          <p:cNvSpPr>
            <a:spLocks noGrp="1"/>
          </p:cNvSpPr>
          <p:nvPr>
            <p:ph idx="1"/>
          </p:nvPr>
        </p:nvSpPr>
        <p:spPr>
          <a:xfrm>
            <a:off x="251520" y="1600200"/>
            <a:ext cx="8640960" cy="4781128"/>
          </a:xfrm>
        </p:spPr>
        <p:txBody>
          <a:bodyPr>
            <a:normAutofit/>
          </a:bodyPr>
          <a:lstStyle/>
          <a:p>
            <a:pPr marL="342900" lvl="1" indent="-342900">
              <a:buFont typeface="Arial" pitchFamily="34" charset="0"/>
              <a:buChar char="•"/>
            </a:pPr>
            <a:r>
              <a:rPr lang="fr-FR" dirty="0" smtClean="0"/>
              <a:t>Autres informations peuvent être récupérées d’un objet </a:t>
            </a:r>
            <a:r>
              <a:rPr lang="fr-FR" b="1" dirty="0" err="1" smtClean="0"/>
              <a:t>mysqli_result</a:t>
            </a:r>
            <a:r>
              <a:rPr lang="fr-FR" b="1" dirty="0" smtClean="0"/>
              <a:t> </a:t>
            </a:r>
            <a:r>
              <a:rPr lang="fr-FR" dirty="0" smtClean="0"/>
              <a:t>( </a:t>
            </a:r>
            <a:r>
              <a:rPr lang="fr-FR" b="1" dirty="0" smtClean="0"/>
              <a:t>$</a:t>
            </a:r>
            <a:r>
              <a:rPr lang="fr-FR" b="1" dirty="0" err="1"/>
              <a:t>result</a:t>
            </a:r>
            <a:r>
              <a:rPr lang="fr-FR" b="1" dirty="0"/>
              <a:t> = $</a:t>
            </a:r>
            <a:r>
              <a:rPr lang="fr-FR" b="1" dirty="0" err="1"/>
              <a:t>mysqli</a:t>
            </a:r>
            <a:r>
              <a:rPr lang="fr-FR" b="1" dirty="0"/>
              <a:t>-&gt;</a:t>
            </a:r>
            <a:r>
              <a:rPr lang="fr-FR" b="1" dirty="0" err="1"/>
              <a:t>query</a:t>
            </a:r>
            <a:r>
              <a:rPr lang="fr-FR" b="1" dirty="0"/>
              <a:t> </a:t>
            </a:r>
            <a:r>
              <a:rPr lang="fr-FR" dirty="0"/>
              <a:t>(…)  </a:t>
            </a:r>
            <a:r>
              <a:rPr lang="fr-FR" dirty="0" smtClean="0"/>
              <a:t>)</a:t>
            </a:r>
          </a:p>
          <a:p>
            <a:pPr marL="342900" lvl="1" indent="-342900">
              <a:buFont typeface="Arial" pitchFamily="34" charset="0"/>
              <a:buChar char="•"/>
            </a:pPr>
            <a:endParaRPr lang="fr-FR" b="1" dirty="0" smtClean="0"/>
          </a:p>
          <a:p>
            <a:pPr lvl="1"/>
            <a:r>
              <a:rPr lang="fr-FR" b="1" dirty="0" smtClean="0"/>
              <a:t>Combien de lignes et colonnes </a:t>
            </a:r>
            <a:r>
              <a:rPr lang="fr-FR" dirty="0" smtClean="0"/>
              <a:t>on peut récupérer </a:t>
            </a:r>
            <a:endParaRPr lang="fr-FR" dirty="0"/>
          </a:p>
          <a:p>
            <a:pPr lvl="2"/>
            <a:r>
              <a:rPr lang="fr-FR" b="1" dirty="0" smtClean="0">
                <a:solidFill>
                  <a:srgbClr val="1F497D"/>
                </a:solidFill>
              </a:rPr>
              <a:t>$</a:t>
            </a:r>
            <a:r>
              <a:rPr lang="fr-FR" b="1" dirty="0" err="1" smtClean="0">
                <a:solidFill>
                  <a:srgbClr val="1F497D"/>
                </a:solidFill>
              </a:rPr>
              <a:t>nblignes</a:t>
            </a:r>
            <a:r>
              <a:rPr lang="fr-FR" b="1" dirty="0" smtClean="0">
                <a:solidFill>
                  <a:srgbClr val="1F497D"/>
                </a:solidFill>
              </a:rPr>
              <a:t> =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num_rows</a:t>
            </a:r>
            <a:r>
              <a:rPr lang="fr-FR" b="1" dirty="0" smtClean="0">
                <a:solidFill>
                  <a:srgbClr val="1F497D"/>
                </a:solidFill>
              </a:rPr>
              <a:t> ;</a:t>
            </a:r>
          </a:p>
          <a:p>
            <a:pPr lvl="2"/>
            <a:r>
              <a:rPr lang="fr-FR" b="1" dirty="0" smtClean="0">
                <a:solidFill>
                  <a:srgbClr val="1F497D"/>
                </a:solidFill>
              </a:rPr>
              <a:t>$</a:t>
            </a:r>
            <a:r>
              <a:rPr lang="fr-FR" b="1" dirty="0" err="1" smtClean="0">
                <a:solidFill>
                  <a:srgbClr val="1F497D"/>
                </a:solidFill>
              </a:rPr>
              <a:t>nbcol</a:t>
            </a:r>
            <a:r>
              <a:rPr lang="fr-FR" b="1" dirty="0" smtClean="0">
                <a:solidFill>
                  <a:srgbClr val="1F497D"/>
                </a:solidFill>
              </a:rPr>
              <a:t> </a:t>
            </a:r>
            <a:r>
              <a:rPr lang="fr-FR" b="1" dirty="0">
                <a:solidFill>
                  <a:srgbClr val="1F497D"/>
                </a:solidFill>
              </a:rPr>
              <a:t>=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field_count</a:t>
            </a:r>
            <a:r>
              <a:rPr lang="fr-FR" b="1" dirty="0" smtClean="0">
                <a:solidFill>
                  <a:srgbClr val="1F497D"/>
                </a:solidFill>
              </a:rPr>
              <a:t> ;</a:t>
            </a:r>
          </a:p>
          <a:p>
            <a:pPr lvl="2"/>
            <a:endParaRPr lang="fr-FR" b="1" dirty="0" smtClean="0">
              <a:solidFill>
                <a:srgbClr val="1F497D"/>
              </a:solidFill>
            </a:endParaRPr>
          </a:p>
          <a:p>
            <a:pPr lvl="1"/>
            <a:r>
              <a:rPr lang="fr-FR" dirty="0" smtClean="0"/>
              <a:t>Les </a:t>
            </a:r>
            <a:r>
              <a:rPr lang="fr-FR" b="1" dirty="0" smtClean="0"/>
              <a:t>noms des colonnes </a:t>
            </a:r>
            <a:r>
              <a:rPr lang="fr-FR" dirty="0" smtClean="0"/>
              <a:t>(</a:t>
            </a:r>
            <a:r>
              <a:rPr lang="fr-FR" b="1" dirty="0" smtClean="0"/>
              <a:t>attributs</a:t>
            </a:r>
            <a:r>
              <a:rPr lang="fr-FR" dirty="0" smtClean="0"/>
              <a:t>) dans le résultat</a:t>
            </a:r>
          </a:p>
          <a:p>
            <a:pPr lvl="2"/>
            <a:r>
              <a:rPr lang="fr-FR" b="1" dirty="0" smtClean="0">
                <a:solidFill>
                  <a:srgbClr val="1F497D"/>
                </a:solidFill>
              </a:rPr>
              <a:t>$colonnes</a:t>
            </a:r>
            <a:r>
              <a:rPr lang="fr-FR" b="1" dirty="0">
                <a:solidFill>
                  <a:srgbClr val="1F497D"/>
                </a:solidFill>
              </a:rPr>
              <a:t> = $</a:t>
            </a:r>
            <a:r>
              <a:rPr lang="fr-FR" b="1" dirty="0" err="1" smtClean="0">
                <a:solidFill>
                  <a:srgbClr val="1F497D"/>
                </a:solidFill>
              </a:rPr>
              <a:t>result</a:t>
            </a:r>
            <a:r>
              <a:rPr lang="fr-FR" b="1" dirty="0" smtClean="0">
                <a:solidFill>
                  <a:srgbClr val="1F497D"/>
                </a:solidFill>
              </a:rPr>
              <a:t>-&gt;</a:t>
            </a:r>
            <a:r>
              <a:rPr lang="fr-FR" b="1" dirty="0" err="1" smtClean="0">
                <a:solidFill>
                  <a:srgbClr val="1F497D"/>
                </a:solidFill>
              </a:rPr>
              <a:t>fetch_fields</a:t>
            </a:r>
            <a:r>
              <a:rPr lang="fr-FR" b="1" dirty="0" smtClean="0">
                <a:solidFill>
                  <a:srgbClr val="1F497D"/>
                </a:solidFill>
              </a:rPr>
              <a:t>() ;</a:t>
            </a:r>
            <a:endParaRPr lang="fr-FR" b="1" dirty="0">
              <a:solidFill>
                <a:srgbClr val="1F497D"/>
              </a:solidFill>
            </a:endParaRPr>
          </a:p>
        </p:txBody>
      </p:sp>
    </p:spTree>
    <p:extLst>
      <p:ext uri="{BB962C8B-B14F-4D97-AF65-F5344CB8AC3E}">
        <p14:creationId xmlns:p14="http://schemas.microsoft.com/office/powerpoint/2010/main" val="22333943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2"/>
          </p:nvPr>
        </p:nvSpPr>
        <p:spPr/>
        <p:txBody>
          <a:bodyPr/>
          <a:lstStyle/>
          <a:p>
            <a:fld id="{08F9BE58-7793-45FF-A067-2A41621469A2}" type="slidenum">
              <a:rPr lang="fr-FR" smtClean="0"/>
              <a:pPr/>
              <a:t>28</a:t>
            </a:fld>
            <a:endParaRPr lang="fr-FR"/>
          </a:p>
        </p:txBody>
      </p:sp>
      <p:sp>
        <p:nvSpPr>
          <p:cNvPr id="7" name="Rectangle 6"/>
          <p:cNvSpPr/>
          <p:nvPr/>
        </p:nvSpPr>
        <p:spPr>
          <a:xfrm>
            <a:off x="179512" y="1124744"/>
            <a:ext cx="7056784" cy="2277547"/>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a:solidFill>
                  <a:schemeClr val="tx2"/>
                </a:solidFill>
              </a:rPr>
              <a:t> </a:t>
            </a:r>
            <a:r>
              <a:rPr lang="en-US" b="1" dirty="0" smtClean="0">
                <a:solidFill>
                  <a:schemeClr val="tx2"/>
                </a:solidFill>
              </a:rPr>
              <a:t> </a:t>
            </a:r>
            <a:r>
              <a:rPr lang="en-US" b="1" dirty="0" smtClean="0">
                <a:solidFill>
                  <a:schemeClr val="tx1"/>
                </a:solidFill>
              </a:rPr>
              <a:t>$</a:t>
            </a:r>
            <a:r>
              <a:rPr lang="en-US" b="1" dirty="0" err="1">
                <a:solidFill>
                  <a:schemeClr val="tx1"/>
                </a:solidFill>
              </a:rPr>
              <a:t>sql</a:t>
            </a:r>
            <a:r>
              <a:rPr lang="en-US" b="1" dirty="0">
                <a:solidFill>
                  <a:schemeClr val="tx1"/>
                </a:solidFill>
              </a:rPr>
              <a:t> </a:t>
            </a:r>
            <a:r>
              <a:rPr lang="en-US" dirty="0">
                <a:solidFill>
                  <a:schemeClr val="tx1"/>
                </a:solidFill>
              </a:rPr>
              <a:t>= "</a:t>
            </a:r>
            <a:r>
              <a:rPr lang="en-US" i="1" dirty="0">
                <a:solidFill>
                  <a:schemeClr val="tx1"/>
                </a:solidFill>
              </a:rPr>
              <a:t>SELECT id, nom, email, </a:t>
            </a:r>
            <a:r>
              <a:rPr lang="en-US" i="1" dirty="0" err="1">
                <a:solidFill>
                  <a:schemeClr val="tx1"/>
                </a:solidFill>
              </a:rPr>
              <a:t>adresse</a:t>
            </a:r>
            <a:r>
              <a:rPr lang="en-US" i="1" dirty="0">
                <a:solidFill>
                  <a:schemeClr val="tx1"/>
                </a:solidFill>
              </a:rPr>
              <a:t> </a:t>
            </a:r>
            <a:endParaRPr lang="en-US" i="1" dirty="0" smtClean="0">
              <a:solidFill>
                <a:schemeClr val="tx1"/>
              </a:solidFill>
            </a:endParaRPr>
          </a:p>
          <a:p>
            <a:r>
              <a:rPr lang="en-US" i="1" dirty="0">
                <a:solidFill>
                  <a:schemeClr val="tx1"/>
                </a:solidFill>
              </a:rPr>
              <a:t> </a:t>
            </a:r>
            <a:r>
              <a:rPr lang="en-US" i="1" dirty="0" smtClean="0">
                <a:solidFill>
                  <a:schemeClr val="tx1"/>
                </a:solidFill>
              </a:rPr>
              <a:t>                 FROM </a:t>
            </a:r>
            <a:r>
              <a:rPr lang="en-US" i="1" dirty="0">
                <a:solidFill>
                  <a:schemeClr val="tx1"/>
                </a:solidFill>
              </a:rPr>
              <a:t>client ORDER BY nom </a:t>
            </a:r>
            <a:r>
              <a:rPr lang="en-US" dirty="0">
                <a:solidFill>
                  <a:schemeClr val="tx1"/>
                </a:solidFill>
              </a:rPr>
              <a:t>" </a:t>
            </a:r>
            <a:r>
              <a:rPr lang="en-US" dirty="0" smtClean="0">
                <a:solidFill>
                  <a:schemeClr val="tx1"/>
                </a:solidFill>
              </a:rPr>
              <a:t>;</a:t>
            </a:r>
          </a:p>
          <a:p>
            <a:r>
              <a:rPr lang="en-US" b="1" dirty="0">
                <a:solidFill>
                  <a:schemeClr val="tx1"/>
                </a:solidFill>
              </a:rPr>
              <a:t> </a:t>
            </a:r>
            <a:r>
              <a:rPr lang="en-US" b="1" dirty="0" smtClean="0">
                <a:solidFill>
                  <a:schemeClr val="tx1"/>
                </a:solidFill>
              </a:rPr>
              <a:t> $</a:t>
            </a:r>
            <a:r>
              <a:rPr lang="en-US" b="1" dirty="0">
                <a:solidFill>
                  <a:schemeClr val="tx1"/>
                </a:solidFill>
              </a:rPr>
              <a:t>result = $</a:t>
            </a:r>
            <a:r>
              <a:rPr lang="en-US" b="1" dirty="0" err="1">
                <a:solidFill>
                  <a:schemeClr val="tx1"/>
                </a:solidFill>
              </a:rPr>
              <a:t>mysqli</a:t>
            </a:r>
            <a:r>
              <a:rPr lang="en-US" b="1" dirty="0">
                <a:solidFill>
                  <a:schemeClr val="tx1"/>
                </a:solidFill>
              </a:rPr>
              <a:t>-&gt;query ($</a:t>
            </a:r>
            <a:r>
              <a:rPr lang="en-US" b="1" dirty="0" err="1">
                <a:solidFill>
                  <a:schemeClr val="tx1"/>
                </a:solidFill>
              </a:rPr>
              <a:t>sql</a:t>
            </a:r>
            <a:r>
              <a:rPr lang="en-US" b="1" dirty="0">
                <a:solidFill>
                  <a:schemeClr val="tx1"/>
                </a:solidFill>
              </a:rPr>
              <a:t>) ;</a:t>
            </a:r>
          </a:p>
          <a:p>
            <a:r>
              <a:rPr lang="en-US" dirty="0" smtClean="0">
                <a:solidFill>
                  <a:schemeClr val="tx1"/>
                </a:solidFill>
              </a:rPr>
              <a:t>   . . .</a:t>
            </a:r>
            <a:endParaRPr lang="en-US" dirty="0">
              <a:solidFill>
                <a:schemeClr val="tx1"/>
              </a:solidFill>
            </a:endParaRPr>
          </a:p>
          <a:p>
            <a:r>
              <a:rPr lang="en-US" dirty="0">
                <a:solidFill>
                  <a:schemeClr val="tx1"/>
                </a:solidFill>
              </a:rPr>
              <a:t>     </a:t>
            </a:r>
            <a:r>
              <a:rPr lang="es-ES_tradnl" dirty="0">
                <a:solidFill>
                  <a:schemeClr val="tx1"/>
                </a:solidFill>
              </a:rPr>
              <a:t>echo "&lt;p&gt; </a:t>
            </a:r>
            <a:r>
              <a:rPr lang="es-ES_tradnl" dirty="0" err="1">
                <a:solidFill>
                  <a:schemeClr val="tx1"/>
                </a:solidFill>
              </a:rPr>
              <a:t>Nous</a:t>
            </a:r>
            <a:r>
              <a:rPr lang="es-ES_tradnl" dirty="0">
                <a:solidFill>
                  <a:schemeClr val="tx1"/>
                </a:solidFill>
              </a:rPr>
              <a:t> </a:t>
            </a:r>
            <a:r>
              <a:rPr lang="es-ES_tradnl" dirty="0" err="1">
                <a:solidFill>
                  <a:schemeClr val="tx1"/>
                </a:solidFill>
              </a:rPr>
              <a:t>avons</a:t>
            </a:r>
            <a:r>
              <a:rPr lang="es-ES_tradnl" dirty="0">
                <a:solidFill>
                  <a:schemeClr val="tx1"/>
                </a:solidFill>
              </a:rPr>
              <a:t> " </a:t>
            </a:r>
            <a:r>
              <a:rPr lang="es-ES_tradnl" sz="2000" b="1" dirty="0">
                <a:solidFill>
                  <a:schemeClr val="tx2"/>
                </a:solidFill>
              </a:rPr>
              <a:t>. $</a:t>
            </a:r>
            <a:r>
              <a:rPr lang="es-ES_tradnl" sz="2000" b="1" dirty="0" err="1">
                <a:solidFill>
                  <a:schemeClr val="tx2"/>
                </a:solidFill>
              </a:rPr>
              <a:t>result</a:t>
            </a:r>
            <a:r>
              <a:rPr lang="es-ES_tradnl" sz="2000" b="1" dirty="0">
                <a:solidFill>
                  <a:schemeClr val="tx2"/>
                </a:solidFill>
              </a:rPr>
              <a:t>-&gt;</a:t>
            </a:r>
            <a:r>
              <a:rPr lang="es-ES_tradnl" sz="2000" b="1" dirty="0" err="1">
                <a:solidFill>
                  <a:schemeClr val="tx2"/>
                </a:solidFill>
              </a:rPr>
              <a:t>num_rows</a:t>
            </a:r>
            <a:r>
              <a:rPr lang="es-ES_tradnl" sz="2000" b="1" dirty="0">
                <a:solidFill>
                  <a:schemeClr val="tx2"/>
                </a:solidFill>
              </a:rPr>
              <a:t> . </a:t>
            </a:r>
            <a:r>
              <a:rPr lang="es-ES_tradnl" dirty="0">
                <a:solidFill>
                  <a:schemeClr val="tx1"/>
                </a:solidFill>
              </a:rPr>
              <a:t>" </a:t>
            </a:r>
            <a:r>
              <a:rPr lang="es-ES_tradnl" dirty="0" err="1">
                <a:solidFill>
                  <a:schemeClr val="tx1"/>
                </a:solidFill>
              </a:rPr>
              <a:t>clients</a:t>
            </a:r>
            <a:r>
              <a:rPr lang="es-ES_tradnl" dirty="0">
                <a:solidFill>
                  <a:schemeClr val="tx1"/>
                </a:solidFill>
              </a:rPr>
              <a:t>. &lt;/p&gt;"; </a:t>
            </a:r>
          </a:p>
          <a:p>
            <a:r>
              <a:rPr lang="es-ES_tradnl" dirty="0">
                <a:solidFill>
                  <a:schemeClr val="tx1"/>
                </a:solidFill>
              </a:rPr>
              <a:t>     </a:t>
            </a:r>
            <a:r>
              <a:rPr lang="es-ES_tradnl" dirty="0" smtClean="0">
                <a:solidFill>
                  <a:schemeClr val="tx1"/>
                </a:solidFill>
              </a:rPr>
              <a:t>echo </a:t>
            </a:r>
            <a:r>
              <a:rPr lang="es-ES_tradnl" dirty="0">
                <a:solidFill>
                  <a:schemeClr val="tx1"/>
                </a:solidFill>
              </a:rPr>
              <a:t>"&lt;p&gt; </a:t>
            </a:r>
            <a:r>
              <a:rPr lang="es-ES_tradnl" dirty="0" err="1">
                <a:solidFill>
                  <a:schemeClr val="tx1"/>
                </a:solidFill>
              </a:rPr>
              <a:t>Il</a:t>
            </a:r>
            <a:r>
              <a:rPr lang="es-ES_tradnl" dirty="0">
                <a:solidFill>
                  <a:schemeClr val="tx1"/>
                </a:solidFill>
              </a:rPr>
              <a:t> y a </a:t>
            </a:r>
            <a:r>
              <a:rPr lang="es-ES_tradnl" dirty="0" smtClean="0">
                <a:solidFill>
                  <a:schemeClr val="tx1"/>
                </a:solidFill>
              </a:rPr>
              <a:t>" </a:t>
            </a:r>
            <a:r>
              <a:rPr lang="es-ES_tradnl" dirty="0">
                <a:solidFill>
                  <a:schemeClr val="tx1"/>
                </a:solidFill>
              </a:rPr>
              <a:t>. </a:t>
            </a:r>
            <a:r>
              <a:rPr lang="es-ES_tradnl" sz="2000" b="1" dirty="0">
                <a:solidFill>
                  <a:srgbClr val="1F497D"/>
                </a:solidFill>
              </a:rPr>
              <a:t>$</a:t>
            </a:r>
            <a:r>
              <a:rPr lang="es-ES_tradnl" sz="2000" b="1" dirty="0" err="1">
                <a:solidFill>
                  <a:srgbClr val="1F497D"/>
                </a:solidFill>
              </a:rPr>
              <a:t>result</a:t>
            </a:r>
            <a:r>
              <a:rPr lang="es-ES_tradnl" sz="2000" b="1" dirty="0">
                <a:solidFill>
                  <a:srgbClr val="1F497D"/>
                </a:solidFill>
              </a:rPr>
              <a:t>-&gt;</a:t>
            </a:r>
            <a:r>
              <a:rPr lang="es-ES_tradnl" sz="2000" b="1" dirty="0" err="1">
                <a:solidFill>
                  <a:srgbClr val="1F497D"/>
                </a:solidFill>
              </a:rPr>
              <a:t>field_count</a:t>
            </a:r>
            <a:r>
              <a:rPr lang="es-ES_tradnl" sz="2000" b="1" dirty="0">
                <a:solidFill>
                  <a:srgbClr val="1F497D"/>
                </a:solidFill>
              </a:rPr>
              <a:t> </a:t>
            </a:r>
            <a:r>
              <a:rPr lang="es-ES_tradnl" dirty="0">
                <a:solidFill>
                  <a:schemeClr val="tx1"/>
                </a:solidFill>
              </a:rPr>
              <a:t>. " </a:t>
            </a:r>
            <a:r>
              <a:rPr lang="es-ES_tradnl" dirty="0" err="1">
                <a:solidFill>
                  <a:schemeClr val="tx1"/>
                </a:solidFill>
              </a:rPr>
              <a:t>attributs</a:t>
            </a:r>
            <a:r>
              <a:rPr lang="es-ES_tradnl" dirty="0">
                <a:solidFill>
                  <a:schemeClr val="tx1"/>
                </a:solidFill>
              </a:rPr>
              <a:t> par </a:t>
            </a:r>
            <a:r>
              <a:rPr lang="es-ES_tradnl" dirty="0" err="1">
                <a:solidFill>
                  <a:schemeClr val="tx1"/>
                </a:solidFill>
              </a:rPr>
              <a:t>client</a:t>
            </a:r>
            <a:r>
              <a:rPr lang="es-ES_tradnl" dirty="0">
                <a:solidFill>
                  <a:schemeClr val="tx1"/>
                </a:solidFill>
              </a:rPr>
              <a:t>. &lt;/p&gt; " ;</a:t>
            </a:r>
          </a:p>
          <a:p>
            <a:r>
              <a:rPr lang="en-US" dirty="0" smtClean="0">
                <a:solidFill>
                  <a:schemeClr val="tx1"/>
                </a:solidFill>
              </a:rPr>
              <a:t> . . .</a:t>
            </a:r>
          </a:p>
        </p:txBody>
      </p:sp>
      <p:sp>
        <p:nvSpPr>
          <p:cNvPr id="8" name="Rectangle 7"/>
          <p:cNvSpPr/>
          <p:nvPr/>
        </p:nvSpPr>
        <p:spPr>
          <a:xfrm>
            <a:off x="3779912" y="3335501"/>
            <a:ext cx="5256584" cy="3477875"/>
          </a:xfrm>
          <a:prstGeom prst="rect">
            <a:avLst/>
          </a:prstGeom>
        </p:spPr>
        <p:style>
          <a:lnRef idx="2">
            <a:schemeClr val="accent1"/>
          </a:lnRef>
          <a:fillRef idx="1">
            <a:schemeClr val="lt1"/>
          </a:fillRef>
          <a:effectRef idx="0">
            <a:schemeClr val="accent1"/>
          </a:effectRef>
          <a:fontRef idx="minor">
            <a:schemeClr val="dk1"/>
          </a:fontRef>
        </p:style>
        <p:txBody>
          <a:bodyPr wrap="square" lIns="36000" tIns="0" rIns="0" bIns="0">
            <a:spAutoFit/>
          </a:bodyPr>
          <a:lstStyle/>
          <a:p>
            <a:r>
              <a:rPr lang="en-US" b="1" dirty="0" smtClean="0">
                <a:solidFill>
                  <a:schemeClr val="tx2"/>
                </a:solidFill>
              </a:rPr>
              <a:t>. . .  </a:t>
            </a:r>
          </a:p>
          <a:p>
            <a:r>
              <a:rPr lang="en-US" b="1" dirty="0" smtClean="0">
                <a:solidFill>
                  <a:schemeClr val="tx2"/>
                </a:solidFill>
              </a:rPr>
              <a:t> </a:t>
            </a:r>
            <a:r>
              <a:rPr lang="en-US" sz="2000" b="1" dirty="0" smtClean="0">
                <a:solidFill>
                  <a:schemeClr val="tx2"/>
                </a:solidFill>
              </a:rPr>
              <a:t> </a:t>
            </a:r>
            <a:r>
              <a:rPr lang="en-US" sz="2000" b="1" dirty="0">
                <a:solidFill>
                  <a:schemeClr val="tx2"/>
                </a:solidFill>
              </a:rPr>
              <a:t>$</a:t>
            </a:r>
            <a:r>
              <a:rPr lang="en-US" sz="2000" b="1" dirty="0" err="1">
                <a:solidFill>
                  <a:schemeClr val="tx2"/>
                </a:solidFill>
              </a:rPr>
              <a:t>titres</a:t>
            </a:r>
            <a:r>
              <a:rPr lang="en-US" sz="2000" b="1" dirty="0">
                <a:solidFill>
                  <a:schemeClr val="tx2"/>
                </a:solidFill>
              </a:rPr>
              <a:t> = $result-&gt;</a:t>
            </a:r>
            <a:r>
              <a:rPr lang="en-US" sz="2000" b="1" dirty="0" err="1">
                <a:solidFill>
                  <a:schemeClr val="tx2"/>
                </a:solidFill>
              </a:rPr>
              <a:t>fetch_fields</a:t>
            </a:r>
            <a:r>
              <a:rPr lang="en-US" sz="2000" b="1" dirty="0">
                <a:solidFill>
                  <a:schemeClr val="tx2"/>
                </a:solidFill>
              </a:rPr>
              <a:t>() </a:t>
            </a:r>
            <a:r>
              <a:rPr lang="en-US" sz="2000" b="1" dirty="0" smtClean="0">
                <a:solidFill>
                  <a:schemeClr val="tx2"/>
                </a:solidFill>
              </a:rPr>
              <a:t>;</a:t>
            </a:r>
            <a:endParaRPr lang="en-US" b="1" dirty="0" smtClean="0">
              <a:solidFill>
                <a:schemeClr val="tx2"/>
              </a:solidFill>
            </a:endParaRPr>
          </a:p>
          <a:p>
            <a:r>
              <a:rPr lang="en-US" sz="2000" b="1" dirty="0" smtClean="0">
                <a:solidFill>
                  <a:schemeClr val="tx1"/>
                </a:solidFill>
              </a:rPr>
              <a:t> </a:t>
            </a:r>
            <a:r>
              <a:rPr lang="en-US" sz="2000" b="1" dirty="0">
                <a:solidFill>
                  <a:schemeClr val="tx1"/>
                </a:solidFill>
              </a:rPr>
              <a:t> </a:t>
            </a:r>
            <a:r>
              <a:rPr lang="en-US" sz="2000" b="1" dirty="0" smtClean="0">
                <a:solidFill>
                  <a:schemeClr val="tx1"/>
                </a:solidFill>
              </a:rPr>
              <a:t> </a:t>
            </a:r>
            <a:r>
              <a:rPr lang="en-US" sz="2000" b="1" dirty="0" err="1" smtClean="0">
                <a:solidFill>
                  <a:schemeClr val="tx1"/>
                </a:solidFill>
              </a:rPr>
              <a:t>foreach</a:t>
            </a:r>
            <a:r>
              <a:rPr lang="en-US" sz="2000" b="1" dirty="0" smtClean="0">
                <a:solidFill>
                  <a:schemeClr val="tx1"/>
                </a:solidFill>
              </a:rPr>
              <a:t> </a:t>
            </a:r>
            <a:r>
              <a:rPr lang="en-US" sz="2000" b="1" dirty="0">
                <a:solidFill>
                  <a:schemeClr val="tx1"/>
                </a:solidFill>
              </a:rPr>
              <a:t>(</a:t>
            </a:r>
            <a:r>
              <a:rPr lang="en-US" sz="2000" b="1" dirty="0">
                <a:solidFill>
                  <a:srgbClr val="1F497D"/>
                </a:solidFill>
              </a:rPr>
              <a:t>$</a:t>
            </a:r>
            <a:r>
              <a:rPr lang="en-US" sz="2000" b="1" dirty="0" err="1">
                <a:solidFill>
                  <a:srgbClr val="1F497D"/>
                </a:solidFill>
              </a:rPr>
              <a:t>titres</a:t>
            </a:r>
            <a:r>
              <a:rPr lang="en-US" sz="2000" b="1" dirty="0">
                <a:solidFill>
                  <a:srgbClr val="1F497D"/>
                </a:solidFill>
              </a:rPr>
              <a:t> as $</a:t>
            </a:r>
            <a:r>
              <a:rPr lang="en-US" sz="2000" b="1" dirty="0" err="1">
                <a:solidFill>
                  <a:srgbClr val="1F497D"/>
                </a:solidFill>
              </a:rPr>
              <a:t>colonne</a:t>
            </a:r>
            <a:r>
              <a:rPr lang="en-US" sz="2000" b="1" dirty="0">
                <a:solidFill>
                  <a:schemeClr val="tx1"/>
                </a:solidFill>
              </a:rPr>
              <a:t>) {</a:t>
            </a:r>
          </a:p>
          <a:p>
            <a:r>
              <a:rPr lang="en-US" b="1" dirty="0" smtClean="0">
                <a:solidFill>
                  <a:schemeClr val="tx1"/>
                </a:solidFill>
              </a:rPr>
              <a:t>        echo </a:t>
            </a:r>
            <a:r>
              <a:rPr lang="en-US" b="1" dirty="0">
                <a:solidFill>
                  <a:schemeClr val="tx1"/>
                </a:solidFill>
              </a:rPr>
              <a:t>"&lt;</a:t>
            </a:r>
            <a:r>
              <a:rPr lang="en-US" b="1" dirty="0" err="1">
                <a:solidFill>
                  <a:schemeClr val="tx1"/>
                </a:solidFill>
              </a:rPr>
              <a:t>th</a:t>
            </a:r>
            <a:r>
              <a:rPr lang="en-US" b="1" dirty="0">
                <a:solidFill>
                  <a:schemeClr val="tx1"/>
                </a:solidFill>
              </a:rPr>
              <a:t>&gt; " </a:t>
            </a:r>
            <a:r>
              <a:rPr lang="en-US" sz="2000" b="1" dirty="0">
                <a:solidFill>
                  <a:schemeClr val="tx1"/>
                </a:solidFill>
              </a:rPr>
              <a:t>. </a:t>
            </a:r>
            <a:r>
              <a:rPr lang="en-US" sz="2000" b="1" dirty="0">
                <a:solidFill>
                  <a:srgbClr val="1F497D"/>
                </a:solidFill>
              </a:rPr>
              <a:t>$</a:t>
            </a:r>
            <a:r>
              <a:rPr lang="en-US" sz="2000" b="1" dirty="0" err="1">
                <a:solidFill>
                  <a:srgbClr val="1F497D"/>
                </a:solidFill>
              </a:rPr>
              <a:t>colonne</a:t>
            </a:r>
            <a:r>
              <a:rPr lang="en-US" sz="2000" b="1" dirty="0">
                <a:solidFill>
                  <a:srgbClr val="1F497D"/>
                </a:solidFill>
              </a:rPr>
              <a:t>-&gt;name </a:t>
            </a:r>
            <a:r>
              <a:rPr lang="en-US" sz="2000" b="1" dirty="0">
                <a:solidFill>
                  <a:schemeClr val="tx1"/>
                </a:solidFill>
              </a:rPr>
              <a:t>. </a:t>
            </a:r>
            <a:r>
              <a:rPr lang="en-US" b="1" dirty="0">
                <a:solidFill>
                  <a:schemeClr val="tx1"/>
                </a:solidFill>
              </a:rPr>
              <a:t>" &lt;/</a:t>
            </a:r>
            <a:r>
              <a:rPr lang="en-US" b="1" dirty="0" err="1">
                <a:solidFill>
                  <a:schemeClr val="tx1"/>
                </a:solidFill>
              </a:rPr>
              <a:t>th</a:t>
            </a:r>
            <a:r>
              <a:rPr lang="en-US" b="1" dirty="0">
                <a:solidFill>
                  <a:schemeClr val="tx1"/>
                </a:solidFill>
              </a:rPr>
              <a:t>&gt;" ;</a:t>
            </a:r>
          </a:p>
          <a:p>
            <a:r>
              <a:rPr lang="en-US" b="1" dirty="0" smtClean="0">
                <a:solidFill>
                  <a:schemeClr val="tx1"/>
                </a:solidFill>
              </a:rPr>
              <a:t>    }</a:t>
            </a:r>
            <a:r>
              <a:rPr lang="en-US" dirty="0" smtClean="0">
                <a:solidFill>
                  <a:schemeClr val="tx1"/>
                </a:solidFill>
              </a:rPr>
              <a:t> </a:t>
            </a:r>
          </a:p>
          <a:p>
            <a:r>
              <a:rPr lang="en-US" sz="2000" b="1" dirty="0">
                <a:solidFill>
                  <a:schemeClr val="tx1"/>
                </a:solidFill>
              </a:rPr>
              <a:t> </a:t>
            </a:r>
            <a:r>
              <a:rPr lang="en-US" sz="2000" b="1" dirty="0" smtClean="0">
                <a:solidFill>
                  <a:schemeClr val="tx1"/>
                </a:solidFill>
              </a:rPr>
              <a:t>   while ( </a:t>
            </a:r>
            <a:r>
              <a:rPr lang="en-US" sz="2000" b="1" dirty="0" smtClean="0">
                <a:solidFill>
                  <a:srgbClr val="1F497D"/>
                </a:solidFill>
              </a:rPr>
              <a:t>$</a:t>
            </a:r>
            <a:r>
              <a:rPr lang="en-US" sz="2000" b="1" dirty="0" err="1">
                <a:solidFill>
                  <a:srgbClr val="1F497D"/>
                </a:solidFill>
              </a:rPr>
              <a:t>ligne</a:t>
            </a:r>
            <a:r>
              <a:rPr lang="en-US" sz="2000" b="1" dirty="0">
                <a:solidFill>
                  <a:srgbClr val="1F497D"/>
                </a:solidFill>
              </a:rPr>
              <a:t> = $result-&gt;</a:t>
            </a:r>
            <a:r>
              <a:rPr lang="en-US" sz="2000" b="1" dirty="0" err="1">
                <a:solidFill>
                  <a:srgbClr val="1F497D"/>
                </a:solidFill>
              </a:rPr>
              <a:t>fetch_object</a:t>
            </a:r>
            <a:r>
              <a:rPr lang="en-US" sz="2000" b="1" dirty="0">
                <a:solidFill>
                  <a:srgbClr val="1F497D"/>
                </a:solidFill>
              </a:rPr>
              <a:t>(</a:t>
            </a:r>
            <a:r>
              <a:rPr lang="en-US" sz="2000" b="1" dirty="0" smtClean="0">
                <a:solidFill>
                  <a:srgbClr val="1F497D"/>
                </a:solidFill>
              </a:rPr>
              <a:t>) </a:t>
            </a:r>
            <a:r>
              <a:rPr lang="en-US" sz="2000" b="1" dirty="0" smtClean="0">
                <a:solidFill>
                  <a:schemeClr val="tx1"/>
                </a:solidFill>
              </a:rPr>
              <a:t>) </a:t>
            </a:r>
            <a:r>
              <a:rPr lang="en-US" sz="2000" b="1" dirty="0">
                <a:solidFill>
                  <a:schemeClr val="tx1"/>
                </a:solidFill>
              </a:rPr>
              <a:t>{</a:t>
            </a:r>
          </a:p>
          <a:p>
            <a:r>
              <a:rPr lang="en-US" dirty="0" smtClean="0">
                <a:solidFill>
                  <a:schemeClr val="tx1"/>
                </a:solidFill>
              </a:rPr>
              <a:t>        echo </a:t>
            </a:r>
            <a:r>
              <a:rPr lang="en-US" dirty="0">
                <a:solidFill>
                  <a:schemeClr val="tx1"/>
                </a:solidFill>
              </a:rPr>
              <a:t>"&lt;</a:t>
            </a:r>
            <a:r>
              <a:rPr lang="en-US" dirty="0" err="1">
                <a:solidFill>
                  <a:schemeClr val="tx1"/>
                </a:solidFill>
              </a:rPr>
              <a:t>tr</a:t>
            </a:r>
            <a:r>
              <a:rPr lang="en-US" dirty="0">
                <a:solidFill>
                  <a:schemeClr val="tx1"/>
                </a:solidFill>
              </a:rPr>
              <a:t>&gt;" ;</a:t>
            </a:r>
          </a:p>
          <a:p>
            <a:r>
              <a:rPr lang="en-US" dirty="0" smtClean="0">
                <a:solidFill>
                  <a:schemeClr val="tx1"/>
                </a:solidFill>
              </a:rPr>
              <a:t>       </a:t>
            </a:r>
            <a:r>
              <a:rPr lang="en-US" sz="2000" b="1" dirty="0" err="1" smtClean="0">
                <a:solidFill>
                  <a:srgbClr val="1F497D"/>
                </a:solidFill>
              </a:rPr>
              <a:t>foreach</a:t>
            </a:r>
            <a:r>
              <a:rPr lang="en-US" sz="2000" b="1" dirty="0" smtClean="0">
                <a:solidFill>
                  <a:srgbClr val="1F497D"/>
                </a:solidFill>
              </a:rPr>
              <a:t> ( $</a:t>
            </a:r>
            <a:r>
              <a:rPr lang="en-US" sz="2000" b="1" dirty="0" err="1">
                <a:solidFill>
                  <a:srgbClr val="1F497D"/>
                </a:solidFill>
              </a:rPr>
              <a:t>ligne</a:t>
            </a:r>
            <a:r>
              <a:rPr lang="en-US" sz="2000" b="1" dirty="0">
                <a:solidFill>
                  <a:srgbClr val="1F497D"/>
                </a:solidFill>
              </a:rPr>
              <a:t> as $</a:t>
            </a:r>
            <a:r>
              <a:rPr lang="en-US" sz="2000" b="1" dirty="0" err="1">
                <a:solidFill>
                  <a:srgbClr val="1F497D"/>
                </a:solidFill>
              </a:rPr>
              <a:t>colonne</a:t>
            </a:r>
            <a:r>
              <a:rPr lang="en-US" sz="2000" b="1" dirty="0">
                <a:solidFill>
                  <a:srgbClr val="1F497D"/>
                </a:solidFill>
              </a:rPr>
              <a:t>=&gt;$</a:t>
            </a:r>
            <a:r>
              <a:rPr lang="en-US" sz="2000" b="1" dirty="0" err="1" smtClean="0">
                <a:solidFill>
                  <a:srgbClr val="1F497D"/>
                </a:solidFill>
              </a:rPr>
              <a:t>val</a:t>
            </a:r>
            <a:r>
              <a:rPr lang="en-US" sz="2000" b="1" dirty="0" smtClean="0">
                <a:solidFill>
                  <a:srgbClr val="1F497D"/>
                </a:solidFill>
              </a:rPr>
              <a:t> ) </a:t>
            </a:r>
            <a:r>
              <a:rPr lang="en-US" sz="2000" b="1" dirty="0">
                <a:solidFill>
                  <a:srgbClr val="1F497D"/>
                </a:solidFill>
              </a:rPr>
              <a:t>{</a:t>
            </a:r>
          </a:p>
          <a:p>
            <a:r>
              <a:rPr lang="en-US" dirty="0">
                <a:solidFill>
                  <a:schemeClr val="tx1"/>
                </a:solidFill>
              </a:rPr>
              <a:t>	</a:t>
            </a:r>
            <a:r>
              <a:rPr lang="en-US" dirty="0" smtClean="0">
                <a:solidFill>
                  <a:schemeClr val="tx1"/>
                </a:solidFill>
              </a:rPr>
              <a:t>echo </a:t>
            </a:r>
            <a:r>
              <a:rPr lang="en-US" dirty="0">
                <a:solidFill>
                  <a:schemeClr val="tx1"/>
                </a:solidFill>
              </a:rPr>
              <a:t>"&lt;td&gt; " </a:t>
            </a:r>
            <a:r>
              <a:rPr lang="en-US" sz="2000" b="1" dirty="0">
                <a:solidFill>
                  <a:srgbClr val="1F497D"/>
                </a:solidFill>
              </a:rPr>
              <a:t>. $</a:t>
            </a:r>
            <a:r>
              <a:rPr lang="en-US" sz="2000" b="1" dirty="0" err="1">
                <a:solidFill>
                  <a:srgbClr val="1F497D"/>
                </a:solidFill>
              </a:rPr>
              <a:t>val</a:t>
            </a:r>
            <a:r>
              <a:rPr lang="en-US" sz="2000" b="1" dirty="0">
                <a:solidFill>
                  <a:srgbClr val="1F497D"/>
                </a:solidFill>
              </a:rPr>
              <a:t> . </a:t>
            </a:r>
            <a:r>
              <a:rPr lang="en-US" dirty="0">
                <a:solidFill>
                  <a:schemeClr val="tx1"/>
                </a:solidFill>
              </a:rPr>
              <a:t>" &lt;/td&gt;" ;</a:t>
            </a:r>
          </a:p>
          <a:p>
            <a:r>
              <a:rPr lang="en-US" dirty="0" smtClean="0">
                <a:solidFill>
                  <a:schemeClr val="tx1"/>
                </a:solidFill>
              </a:rPr>
              <a:t>        }</a:t>
            </a:r>
            <a:endParaRPr lang="en-US" dirty="0">
              <a:solidFill>
                <a:schemeClr val="tx1"/>
              </a:solidFill>
            </a:endParaRPr>
          </a:p>
          <a:p>
            <a:r>
              <a:rPr lang="en-US" dirty="0" smtClean="0">
                <a:solidFill>
                  <a:schemeClr val="tx1"/>
                </a:solidFill>
              </a:rPr>
              <a:t>       echo </a:t>
            </a:r>
            <a:r>
              <a:rPr lang="en-US" dirty="0">
                <a:solidFill>
                  <a:schemeClr val="tx1"/>
                </a:solidFill>
              </a:rPr>
              <a:t>"&lt;/</a:t>
            </a:r>
            <a:r>
              <a:rPr lang="en-US" dirty="0" err="1">
                <a:solidFill>
                  <a:schemeClr val="tx1"/>
                </a:solidFill>
              </a:rPr>
              <a:t>tr</a:t>
            </a:r>
            <a:r>
              <a:rPr lang="en-US" dirty="0">
                <a:solidFill>
                  <a:schemeClr val="tx1"/>
                </a:solidFill>
              </a:rPr>
              <a:t>&gt;" ;</a:t>
            </a:r>
          </a:p>
          <a:p>
            <a:r>
              <a:rPr lang="en-US" b="1" dirty="0" smtClean="0">
                <a:solidFill>
                  <a:schemeClr val="tx1"/>
                </a:solidFill>
              </a:rPr>
              <a:t>  } . . .</a:t>
            </a:r>
            <a:endParaRPr lang="fr-FR" b="1" dirty="0"/>
          </a:p>
        </p:txBody>
      </p:sp>
      <p:sp>
        <p:nvSpPr>
          <p:cNvPr id="9" name="ZoneTexte 8"/>
          <p:cNvSpPr txBox="1"/>
          <p:nvPr/>
        </p:nvSpPr>
        <p:spPr>
          <a:xfrm>
            <a:off x="5148064" y="953433"/>
            <a:ext cx="3888432"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A partir de l’objet </a:t>
            </a:r>
            <a:r>
              <a:rPr lang="en-US" sz="2000" b="1" dirty="0" smtClean="0">
                <a:solidFill>
                  <a:schemeClr val="tx1"/>
                </a:solidFill>
              </a:rPr>
              <a:t>$result</a:t>
            </a:r>
            <a:r>
              <a:rPr lang="fr-FR" sz="2000" dirty="0" smtClean="0"/>
              <a:t>, on peut récupérer le nombre de lignes (attribut </a:t>
            </a:r>
            <a:r>
              <a:rPr lang="fr-FR" sz="2000" b="1" dirty="0" err="1" smtClean="0"/>
              <a:t>num_rows</a:t>
            </a:r>
            <a:r>
              <a:rPr lang="fr-FR" sz="2000" dirty="0" smtClean="0"/>
              <a:t>) et de colonnes par ligne (attribut </a:t>
            </a:r>
            <a:r>
              <a:rPr lang="fr-FR" sz="2000" b="1" dirty="0" err="1" smtClean="0"/>
              <a:t>field_count</a:t>
            </a:r>
            <a:r>
              <a:rPr lang="fr-FR" sz="2000" dirty="0" smtClean="0"/>
              <a:t>). </a:t>
            </a:r>
            <a:endParaRPr lang="fr-FR" sz="2000" dirty="0"/>
          </a:p>
        </p:txBody>
      </p:sp>
      <p:sp>
        <p:nvSpPr>
          <p:cNvPr id="10" name="ZoneTexte 9"/>
          <p:cNvSpPr txBox="1"/>
          <p:nvPr/>
        </p:nvSpPr>
        <p:spPr>
          <a:xfrm>
            <a:off x="107504" y="3545721"/>
            <a:ext cx="3600400"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peut aussi récupérer les </a:t>
            </a:r>
            <a:r>
              <a:rPr lang="fr-FR" sz="2000" b="1" dirty="0" smtClean="0"/>
              <a:t>colonnes</a:t>
            </a:r>
            <a:r>
              <a:rPr lang="fr-FR" sz="2000" dirty="0" smtClean="0"/>
              <a:t>. Chaque colonne est un </a:t>
            </a:r>
            <a:r>
              <a:rPr lang="fr-FR" sz="2000" b="1" dirty="0" smtClean="0"/>
              <a:t>objet</a:t>
            </a:r>
            <a:r>
              <a:rPr lang="fr-FR" sz="2000" dirty="0" smtClean="0"/>
              <a:t> et l’attribut </a:t>
            </a:r>
            <a:r>
              <a:rPr lang="fr-FR" sz="2000" b="1" dirty="0" err="1" smtClean="0"/>
              <a:t>name</a:t>
            </a:r>
            <a:r>
              <a:rPr lang="fr-FR" sz="2000" dirty="0" smtClean="0"/>
              <a:t> donne son nom.</a:t>
            </a:r>
            <a:endParaRPr lang="fr-FR" sz="2000" dirty="0"/>
          </a:p>
        </p:txBody>
      </p:sp>
      <p:sp>
        <p:nvSpPr>
          <p:cNvPr id="11" name="ZoneTexte 10"/>
          <p:cNvSpPr txBox="1"/>
          <p:nvPr/>
        </p:nvSpPr>
        <p:spPr>
          <a:xfrm>
            <a:off x="107504" y="5038144"/>
            <a:ext cx="360040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La ligne aussi est un objet dont les </a:t>
            </a:r>
            <a:r>
              <a:rPr lang="fr-FR" sz="2000" b="1" dirty="0" smtClean="0"/>
              <a:t>attributs</a:t>
            </a:r>
            <a:r>
              <a:rPr lang="fr-FR" sz="2000" dirty="0" smtClean="0"/>
              <a:t> correspondent aux </a:t>
            </a:r>
            <a:r>
              <a:rPr lang="fr-FR" sz="2000" b="1" dirty="0" smtClean="0"/>
              <a:t>colonnes</a:t>
            </a:r>
            <a:r>
              <a:rPr lang="fr-FR" sz="2000" dirty="0" smtClean="0"/>
              <a:t>. On peut utiliser un </a:t>
            </a:r>
            <a:r>
              <a:rPr lang="fr-FR" sz="2000" b="1" dirty="0" err="1" smtClean="0"/>
              <a:t>foreach</a:t>
            </a:r>
            <a:r>
              <a:rPr lang="fr-FR" sz="2000" dirty="0" smtClean="0"/>
              <a:t> pour accéder à la </a:t>
            </a:r>
            <a:r>
              <a:rPr lang="fr-FR" sz="2000" b="1" dirty="0" smtClean="0"/>
              <a:t>valeur des attributs</a:t>
            </a:r>
            <a:r>
              <a:rPr lang="fr-FR" sz="2000" dirty="0" smtClean="0"/>
              <a:t>.</a:t>
            </a:r>
            <a:endParaRPr lang="fr-FR" sz="2000" dirty="0"/>
          </a:p>
        </p:txBody>
      </p:sp>
      <p:sp>
        <p:nvSpPr>
          <p:cNvPr id="12" name="Titre 4"/>
          <p:cNvSpPr>
            <a:spLocks noGrp="1"/>
          </p:cNvSpPr>
          <p:nvPr>
            <p:ph type="title"/>
          </p:nvPr>
        </p:nvSpPr>
        <p:spPr>
          <a:xfrm>
            <a:off x="457200" y="-27384"/>
            <a:ext cx="8229600" cy="1143000"/>
          </a:xfrm>
        </p:spPr>
        <p:txBody>
          <a:bodyPr/>
          <a:lstStyle/>
          <a:p>
            <a:r>
              <a:rPr lang="fr-FR" dirty="0" err="1"/>
              <a:t>MySQLi</a:t>
            </a:r>
            <a:endParaRPr lang="fr-FR" dirty="0"/>
          </a:p>
        </p:txBody>
      </p:sp>
    </p:spTree>
    <p:extLst>
      <p:ext uri="{BB962C8B-B14F-4D97-AF65-F5344CB8AC3E}">
        <p14:creationId xmlns:p14="http://schemas.microsoft.com/office/powerpoint/2010/main" val="22733536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MySQLi</a:t>
            </a:r>
            <a:endParaRPr lang="fr-FR" dirty="0"/>
          </a:p>
        </p:txBody>
      </p:sp>
      <p:sp>
        <p:nvSpPr>
          <p:cNvPr id="3" name="Espace réservé du contenu 2"/>
          <p:cNvSpPr>
            <a:spLocks noGrp="1"/>
          </p:cNvSpPr>
          <p:nvPr>
            <p:ph idx="1"/>
          </p:nvPr>
        </p:nvSpPr>
        <p:spPr>
          <a:xfrm>
            <a:off x="457200" y="1600200"/>
            <a:ext cx="8229600" cy="5069160"/>
          </a:xfrm>
        </p:spPr>
        <p:txBody>
          <a:bodyPr vert="horz" lIns="91440" tIns="45720" rIns="91440" bIns="45720" rtlCol="0">
            <a:noAutofit/>
          </a:bodyPr>
          <a:lstStyle/>
          <a:p>
            <a:pPr marL="57150" indent="0">
              <a:buNone/>
            </a:pPr>
            <a:r>
              <a:rPr lang="fr-FR" sz="2200" b="1" dirty="0">
                <a:solidFill>
                  <a:srgbClr val="1F497D"/>
                </a:solidFill>
              </a:rPr>
              <a:t>$</a:t>
            </a:r>
            <a:r>
              <a:rPr lang="fr-FR" sz="2200" b="1" dirty="0" err="1">
                <a:solidFill>
                  <a:srgbClr val="1F497D"/>
                </a:solidFill>
              </a:rPr>
              <a:t>idcon</a:t>
            </a:r>
            <a:r>
              <a:rPr lang="fr-FR" sz="2200" b="1" dirty="0">
                <a:solidFill>
                  <a:srgbClr val="1F497D"/>
                </a:solidFill>
              </a:rPr>
              <a:t> = new </a:t>
            </a:r>
            <a:r>
              <a:rPr lang="fr-FR" sz="2200" b="1" dirty="0" err="1">
                <a:solidFill>
                  <a:srgbClr val="1F497D"/>
                </a:solidFill>
              </a:rPr>
              <a:t>mysqli</a:t>
            </a:r>
            <a:r>
              <a:rPr lang="fr-FR" sz="2200" b="1" dirty="0">
                <a:solidFill>
                  <a:srgbClr val="1F497D"/>
                </a:solidFill>
              </a:rPr>
              <a:t> ( $host, $user, $</a:t>
            </a:r>
            <a:r>
              <a:rPr lang="fr-FR" sz="2200" b="1" dirty="0" err="1">
                <a:solidFill>
                  <a:srgbClr val="1F497D"/>
                </a:solidFill>
              </a:rPr>
              <a:t>mdp</a:t>
            </a:r>
            <a:r>
              <a:rPr lang="fr-FR" sz="2200" b="1" dirty="0">
                <a:solidFill>
                  <a:srgbClr val="1F497D"/>
                </a:solidFill>
              </a:rPr>
              <a:t>, $</a:t>
            </a:r>
            <a:r>
              <a:rPr lang="fr-FR" sz="2200" b="1" dirty="0" err="1">
                <a:solidFill>
                  <a:srgbClr val="1F497D"/>
                </a:solidFill>
              </a:rPr>
              <a:t>bdd</a:t>
            </a:r>
            <a:r>
              <a:rPr lang="fr-FR" sz="2200" b="1" dirty="0">
                <a:solidFill>
                  <a:srgbClr val="1F497D"/>
                </a:solidFill>
              </a:rPr>
              <a:t> </a:t>
            </a:r>
            <a:r>
              <a:rPr lang="fr-FR" sz="2200" b="1" dirty="0" smtClean="0">
                <a:solidFill>
                  <a:srgbClr val="1F497D"/>
                </a:solidFill>
              </a:rPr>
              <a:t>);</a:t>
            </a:r>
            <a:endParaRPr lang="fr-FR" sz="2200" b="1" dirty="0">
              <a:solidFill>
                <a:srgbClr val="1F497D"/>
              </a:solidFill>
            </a:endParaRPr>
          </a:p>
          <a:p>
            <a:pPr marL="57150" indent="0">
              <a:buNone/>
            </a:pPr>
            <a:endParaRPr lang="fr-FR" sz="2000" b="1" dirty="0">
              <a:solidFill>
                <a:srgbClr val="1F497D"/>
              </a:solidFill>
            </a:endParaRPr>
          </a:p>
          <a:p>
            <a:pPr marL="57150" indent="0">
              <a:buNone/>
            </a:pPr>
            <a:r>
              <a:rPr lang="fr-FR" sz="2200" b="1" dirty="0">
                <a:solidFill>
                  <a:srgbClr val="1F497D"/>
                </a:solidFill>
              </a:rPr>
              <a:t>$</a:t>
            </a:r>
            <a:r>
              <a:rPr lang="fr-FR" sz="2200" b="1" dirty="0" err="1" smtClean="0">
                <a:solidFill>
                  <a:srgbClr val="1F497D"/>
                </a:solidFill>
              </a:rPr>
              <a:t>mysqli</a:t>
            </a:r>
            <a:r>
              <a:rPr lang="fr-FR" sz="2200" b="1" dirty="0" smtClean="0">
                <a:solidFill>
                  <a:srgbClr val="1F497D"/>
                </a:solidFill>
              </a:rPr>
              <a:t>-&gt;</a:t>
            </a:r>
            <a:r>
              <a:rPr lang="fr-FR" sz="2200" b="1" dirty="0" err="1" smtClean="0">
                <a:solidFill>
                  <a:srgbClr val="1F497D"/>
                </a:solidFill>
              </a:rPr>
              <a:t>connect_errno</a:t>
            </a:r>
            <a:r>
              <a:rPr lang="fr-FR" sz="2200" b="1" dirty="0" smtClean="0">
                <a:solidFill>
                  <a:srgbClr val="1F497D"/>
                </a:solidFill>
              </a:rPr>
              <a:t>(</a:t>
            </a:r>
            <a:r>
              <a:rPr lang="fr-FR" sz="2200" b="1" dirty="0">
                <a:solidFill>
                  <a:srgbClr val="1F497D"/>
                </a:solidFill>
              </a:rPr>
              <a:t>);</a:t>
            </a:r>
          </a:p>
          <a:p>
            <a:pPr marL="57150" indent="0">
              <a:buNone/>
            </a:pPr>
            <a:endParaRPr lang="fr-FR" sz="2000" b="1" dirty="0">
              <a:solidFill>
                <a:srgbClr val="1F497D"/>
              </a:solidFill>
            </a:endParaRPr>
          </a:p>
          <a:p>
            <a:pPr marL="57150" indent="0">
              <a:buNone/>
            </a:pPr>
            <a:r>
              <a:rPr lang="fr-FR" sz="2200" b="1" dirty="0">
                <a:solidFill>
                  <a:srgbClr val="1F497D"/>
                </a:solidFill>
              </a:rPr>
              <a:t>$</a:t>
            </a:r>
            <a:r>
              <a:rPr lang="fr-FR" sz="2200" b="1" dirty="0" err="1">
                <a:solidFill>
                  <a:srgbClr val="1F497D"/>
                </a:solidFill>
              </a:rPr>
              <a:t>sql</a:t>
            </a:r>
            <a:r>
              <a:rPr lang="fr-FR" sz="2200" b="1" dirty="0">
                <a:solidFill>
                  <a:srgbClr val="1F497D"/>
                </a:solidFill>
              </a:rPr>
              <a:t> = "INSERT INTO client (id, nom, email, adresse) </a:t>
            </a:r>
            <a:br>
              <a:rPr lang="fr-FR" sz="2200" b="1" dirty="0">
                <a:solidFill>
                  <a:srgbClr val="1F497D"/>
                </a:solidFill>
              </a:rPr>
            </a:br>
            <a:r>
              <a:rPr lang="fr-FR" sz="2200" b="1" dirty="0">
                <a:solidFill>
                  <a:srgbClr val="1F497D"/>
                </a:solidFill>
              </a:rPr>
              <a:t>	VALUES ( '$id', '$nom', '$email', '$</a:t>
            </a:r>
            <a:r>
              <a:rPr lang="fr-FR" sz="2200" b="1" dirty="0" err="1">
                <a:solidFill>
                  <a:srgbClr val="1F497D"/>
                </a:solidFill>
              </a:rPr>
              <a:t>adr</a:t>
            </a:r>
            <a:r>
              <a:rPr lang="fr-FR" sz="2200" b="1" dirty="0">
                <a:solidFill>
                  <a:srgbClr val="1F497D"/>
                </a:solidFill>
              </a:rPr>
              <a:t>') ";</a:t>
            </a:r>
          </a:p>
          <a:p>
            <a:pPr marL="0" indent="0">
              <a:buNone/>
            </a:pPr>
            <a:endParaRPr lang="fr-FR" sz="2000" b="1" dirty="0">
              <a:solidFill>
                <a:srgbClr val="1F497D"/>
              </a:solidFill>
            </a:endParaRPr>
          </a:p>
          <a:p>
            <a:pPr marL="0" indent="0">
              <a:buNone/>
            </a:pPr>
            <a:r>
              <a:rPr lang="fr-FR" sz="2200" b="1" dirty="0">
                <a:solidFill>
                  <a:srgbClr val="1F497D"/>
                </a:solidFill>
              </a:rPr>
              <a:t>$</a:t>
            </a:r>
            <a:r>
              <a:rPr lang="fr-FR" sz="2200" b="1" dirty="0" err="1">
                <a:solidFill>
                  <a:srgbClr val="1F497D"/>
                </a:solidFill>
              </a:rPr>
              <a:t>result</a:t>
            </a:r>
            <a:r>
              <a:rPr lang="fr-FR" sz="2200" b="1" dirty="0">
                <a:solidFill>
                  <a:srgbClr val="1F497D"/>
                </a:solidFill>
              </a:rPr>
              <a:t> =  $</a:t>
            </a:r>
            <a:r>
              <a:rPr lang="fr-FR" sz="2200" b="1" dirty="0" err="1">
                <a:solidFill>
                  <a:srgbClr val="1F497D"/>
                </a:solidFill>
              </a:rPr>
              <a:t>mysqli</a:t>
            </a:r>
            <a:r>
              <a:rPr lang="fr-FR" sz="2200" b="1" dirty="0">
                <a:solidFill>
                  <a:srgbClr val="1F497D"/>
                </a:solidFill>
              </a:rPr>
              <a:t>-&gt;</a:t>
            </a:r>
            <a:r>
              <a:rPr lang="fr-FR" sz="2200" b="1" dirty="0" err="1">
                <a:solidFill>
                  <a:srgbClr val="1F497D"/>
                </a:solidFill>
              </a:rPr>
              <a:t>query</a:t>
            </a:r>
            <a:r>
              <a:rPr lang="fr-FR" sz="2200" b="1" dirty="0">
                <a:solidFill>
                  <a:srgbClr val="1F497D"/>
                </a:solidFill>
              </a:rPr>
              <a:t> ($</a:t>
            </a:r>
            <a:r>
              <a:rPr lang="fr-FR" sz="2200" b="1" dirty="0" err="1">
                <a:solidFill>
                  <a:srgbClr val="1F497D"/>
                </a:solidFill>
              </a:rPr>
              <a:t>sql</a:t>
            </a:r>
            <a:r>
              <a:rPr lang="fr-FR" sz="2200" b="1" dirty="0">
                <a:solidFill>
                  <a:srgbClr val="1F497D"/>
                </a:solidFill>
              </a:rPr>
              <a:t>) ;</a:t>
            </a:r>
          </a:p>
          <a:p>
            <a:pPr marL="0" indent="0">
              <a:buNone/>
            </a:pPr>
            <a:endParaRPr lang="fr-FR" sz="2000" b="1" dirty="0">
              <a:solidFill>
                <a:srgbClr val="1F497D"/>
              </a:solidFill>
            </a:endParaRPr>
          </a:p>
          <a:p>
            <a:pPr marL="0" indent="0">
              <a:buNone/>
            </a:pPr>
            <a:r>
              <a:rPr lang="en-US" sz="2200" b="1" dirty="0">
                <a:solidFill>
                  <a:srgbClr val="1F497D"/>
                </a:solidFill>
              </a:rPr>
              <a:t>while ( $</a:t>
            </a:r>
            <a:r>
              <a:rPr lang="en-US" sz="2200" b="1" dirty="0" err="1">
                <a:solidFill>
                  <a:srgbClr val="1F497D"/>
                </a:solidFill>
              </a:rPr>
              <a:t>ligne</a:t>
            </a:r>
            <a:r>
              <a:rPr lang="en-US" sz="2200" b="1" dirty="0">
                <a:solidFill>
                  <a:srgbClr val="1F497D"/>
                </a:solidFill>
              </a:rPr>
              <a:t> = $result-&gt;</a:t>
            </a:r>
            <a:r>
              <a:rPr lang="en-US" sz="2200" b="1" dirty="0" err="1">
                <a:solidFill>
                  <a:srgbClr val="1F497D"/>
                </a:solidFill>
              </a:rPr>
              <a:t>fetch_object</a:t>
            </a:r>
            <a:r>
              <a:rPr lang="en-US" sz="2200" b="1" dirty="0">
                <a:solidFill>
                  <a:srgbClr val="1F497D"/>
                </a:solidFill>
              </a:rPr>
              <a:t>() ) {</a:t>
            </a:r>
          </a:p>
          <a:p>
            <a:pPr marL="0" indent="0">
              <a:buNone/>
            </a:pPr>
            <a:r>
              <a:rPr lang="en-US" sz="2200" b="1" dirty="0">
                <a:solidFill>
                  <a:srgbClr val="1F497D"/>
                </a:solidFill>
              </a:rPr>
              <a:t>      $</a:t>
            </a:r>
            <a:r>
              <a:rPr lang="en-US" sz="2200" b="1" dirty="0" err="1">
                <a:solidFill>
                  <a:srgbClr val="1F497D"/>
                </a:solidFill>
              </a:rPr>
              <a:t>ligne</a:t>
            </a:r>
            <a:r>
              <a:rPr lang="en-US" sz="2200" b="1" dirty="0">
                <a:solidFill>
                  <a:srgbClr val="1F497D"/>
                </a:solidFill>
              </a:rPr>
              <a:t>-&gt;id; </a:t>
            </a:r>
            <a:r>
              <a:rPr lang="en-US" sz="2200" b="1" dirty="0" smtClean="0">
                <a:solidFill>
                  <a:srgbClr val="1F497D"/>
                </a:solidFill>
              </a:rPr>
              <a:t>  $</a:t>
            </a:r>
            <a:r>
              <a:rPr lang="en-US" sz="2200" b="1" dirty="0" err="1">
                <a:solidFill>
                  <a:srgbClr val="1F497D"/>
                </a:solidFill>
              </a:rPr>
              <a:t>ligne</a:t>
            </a:r>
            <a:r>
              <a:rPr lang="en-US" sz="2200" b="1" dirty="0">
                <a:solidFill>
                  <a:srgbClr val="1F497D"/>
                </a:solidFill>
              </a:rPr>
              <a:t>-&gt;nom</a:t>
            </a:r>
            <a:r>
              <a:rPr lang="en-US" sz="2200" b="1" dirty="0" smtClean="0">
                <a:solidFill>
                  <a:srgbClr val="1F497D"/>
                </a:solidFill>
              </a:rPr>
              <a:t>;  } </a:t>
            </a:r>
            <a:endParaRPr lang="fr-FR" sz="2200" b="1" dirty="0">
              <a:solidFill>
                <a:srgbClr val="1F497D"/>
              </a:solidFill>
            </a:endParaRPr>
          </a:p>
          <a:p>
            <a:pPr marL="0" indent="0">
              <a:buNone/>
            </a:pPr>
            <a:endParaRPr lang="fr-FR" sz="2000" b="1" dirty="0">
              <a:solidFill>
                <a:srgbClr val="1F497D"/>
              </a:solidFill>
            </a:endParaRPr>
          </a:p>
          <a:p>
            <a:pPr marL="0" indent="0">
              <a:buNone/>
            </a:pPr>
            <a:r>
              <a:rPr lang="fr-FR" sz="2200" b="1" dirty="0">
                <a:solidFill>
                  <a:srgbClr val="1F497D"/>
                </a:solidFill>
              </a:rPr>
              <a:t>$</a:t>
            </a:r>
            <a:r>
              <a:rPr lang="fr-FR" sz="2200" b="1" dirty="0" err="1">
                <a:solidFill>
                  <a:srgbClr val="1F497D"/>
                </a:solidFill>
              </a:rPr>
              <a:t>mysqli</a:t>
            </a:r>
            <a:r>
              <a:rPr lang="fr-FR" sz="2200" b="1" dirty="0">
                <a:solidFill>
                  <a:srgbClr val="1F497D"/>
                </a:solidFill>
              </a:rPr>
              <a:t>-&gt;close();</a:t>
            </a:r>
          </a:p>
        </p:txBody>
      </p:sp>
    </p:spTree>
    <p:extLst>
      <p:ext uri="{BB962C8B-B14F-4D97-AF65-F5344CB8AC3E}">
        <p14:creationId xmlns:p14="http://schemas.microsoft.com/office/powerpoint/2010/main" val="6686793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80112" y="1700808"/>
            <a:ext cx="1008112" cy="1008112"/>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p:cNvSpPr>
            <a:spLocks noGrp="1"/>
          </p:cNvSpPr>
          <p:nvPr>
            <p:ph type="title"/>
          </p:nvPr>
        </p:nvSpPr>
        <p:spPr/>
        <p:txBody>
          <a:bodyPr>
            <a:normAutofit/>
          </a:bodyPr>
          <a:lstStyle/>
          <a:p>
            <a:r>
              <a:rPr lang="fr-FR" dirty="0" smtClean="0"/>
              <a:t>Rappels : Architecture Générale</a:t>
            </a:r>
            <a:endParaRPr lang="fr-FR" dirty="0"/>
          </a:p>
        </p:txBody>
      </p:sp>
      <p:pic>
        <p:nvPicPr>
          <p:cNvPr id="6" name="Image 5" descr="computer.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01003" y="2276872"/>
            <a:ext cx="1080120" cy="1080120"/>
          </a:xfrm>
          <a:prstGeom prst="rect">
            <a:avLst/>
          </a:prstGeom>
        </p:spPr>
      </p:pic>
      <p:cxnSp>
        <p:nvCxnSpPr>
          <p:cNvPr id="11" name="Connecteur droit avec flèche 10"/>
          <p:cNvCxnSpPr>
            <a:stCxn id="6" idx="3"/>
            <a:endCxn id="9" idx="1"/>
          </p:cNvCxnSpPr>
          <p:nvPr/>
        </p:nvCxnSpPr>
        <p:spPr>
          <a:xfrm>
            <a:off x="2881123" y="2816932"/>
            <a:ext cx="2232248" cy="0"/>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5" name="Accolade ouvrante 4"/>
          <p:cNvSpPr/>
          <p:nvPr/>
        </p:nvSpPr>
        <p:spPr>
          <a:xfrm rot="16200000">
            <a:off x="3275856" y="3717031"/>
            <a:ext cx="432050" cy="3888433"/>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8" name="ZoneTexte 7"/>
          <p:cNvSpPr txBox="1"/>
          <p:nvPr/>
        </p:nvSpPr>
        <p:spPr>
          <a:xfrm>
            <a:off x="1691680" y="3501008"/>
            <a:ext cx="1296144" cy="369332"/>
          </a:xfrm>
          <a:prstGeom prst="rect">
            <a:avLst/>
          </a:prstGeom>
          <a:noFill/>
        </p:spPr>
        <p:txBody>
          <a:bodyPr wrap="square" rtlCol="0">
            <a:spAutoFit/>
          </a:bodyPr>
          <a:lstStyle/>
          <a:p>
            <a:pPr algn="ctr"/>
            <a:r>
              <a:rPr lang="fr-FR" dirty="0" smtClean="0"/>
              <a:t>Navigateur</a:t>
            </a:r>
          </a:p>
        </p:txBody>
      </p:sp>
      <p:sp>
        <p:nvSpPr>
          <p:cNvPr id="15" name="ZoneTexte 14"/>
          <p:cNvSpPr txBox="1"/>
          <p:nvPr/>
        </p:nvSpPr>
        <p:spPr>
          <a:xfrm>
            <a:off x="4942587" y="3501008"/>
            <a:ext cx="1861661" cy="646331"/>
          </a:xfrm>
          <a:prstGeom prst="rect">
            <a:avLst/>
          </a:prstGeom>
          <a:noFill/>
        </p:spPr>
        <p:txBody>
          <a:bodyPr wrap="square" rtlCol="0">
            <a:spAutoFit/>
          </a:bodyPr>
          <a:lstStyle/>
          <a:p>
            <a:pPr algn="ctr"/>
            <a:r>
              <a:rPr lang="fr-FR" dirty="0" smtClean="0"/>
              <a:t>Serveur Web &amp; Base de Données</a:t>
            </a:r>
          </a:p>
        </p:txBody>
      </p:sp>
      <p:sp>
        <p:nvSpPr>
          <p:cNvPr id="12" name="ZoneTexte 11"/>
          <p:cNvSpPr txBox="1"/>
          <p:nvPr/>
        </p:nvSpPr>
        <p:spPr>
          <a:xfrm>
            <a:off x="2477039" y="6011997"/>
            <a:ext cx="1302873" cy="369332"/>
          </a:xfrm>
          <a:prstGeom prst="rect">
            <a:avLst/>
          </a:prstGeom>
          <a:noFill/>
        </p:spPr>
        <p:txBody>
          <a:bodyPr wrap="none" rtlCol="0">
            <a:spAutoFit/>
          </a:bodyPr>
          <a:lstStyle/>
          <a:p>
            <a:r>
              <a:rPr lang="fr-FR" dirty="0" smtClean="0"/>
              <a:t>Front Office</a:t>
            </a:r>
            <a:endParaRPr lang="fr-FR" dirty="0"/>
          </a:p>
        </p:txBody>
      </p:sp>
      <p:sp>
        <p:nvSpPr>
          <p:cNvPr id="18" name="Accolade ouvrante 17"/>
          <p:cNvSpPr/>
          <p:nvPr/>
        </p:nvSpPr>
        <p:spPr>
          <a:xfrm rot="16200000">
            <a:off x="6516215" y="4437113"/>
            <a:ext cx="432049" cy="244827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fr-FR"/>
          </a:p>
        </p:txBody>
      </p:sp>
      <p:sp>
        <p:nvSpPr>
          <p:cNvPr id="19" name="ZoneTexte 18"/>
          <p:cNvSpPr txBox="1"/>
          <p:nvPr/>
        </p:nvSpPr>
        <p:spPr>
          <a:xfrm>
            <a:off x="6084168" y="6021289"/>
            <a:ext cx="1234683" cy="369332"/>
          </a:xfrm>
          <a:prstGeom prst="rect">
            <a:avLst/>
          </a:prstGeom>
          <a:noFill/>
        </p:spPr>
        <p:txBody>
          <a:bodyPr wrap="none" rtlCol="0">
            <a:spAutoFit/>
          </a:bodyPr>
          <a:lstStyle/>
          <a:p>
            <a:r>
              <a:rPr lang="fr-FR" dirty="0" smtClean="0"/>
              <a:t>Back Office</a:t>
            </a:r>
            <a:endParaRPr lang="fr-FR" dirty="0"/>
          </a:p>
        </p:txBody>
      </p:sp>
      <p:pic>
        <p:nvPicPr>
          <p:cNvPr id="13" name="Image 12" descr="firefox.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7" name="Image 16" descr="edg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21" name="Image 20" descr="chrome.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pic>
        <p:nvPicPr>
          <p:cNvPr id="26" name="Image 25" descr="MySQL.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487283" y="4149080"/>
            <a:ext cx="1253069" cy="648072"/>
          </a:xfrm>
          <a:prstGeom prst="rect">
            <a:avLst/>
          </a:prstGeom>
        </p:spPr>
      </p:pic>
      <p:pic>
        <p:nvPicPr>
          <p:cNvPr id="30" name="Image 29" descr="server1.png"/>
          <p:cNvPicPr>
            <a:picLocks noChangeAspect="1"/>
          </p:cNvPicPr>
          <p:nvPr/>
        </p:nvPicPr>
        <p:blipFill>
          <a:blip r:embed="rId9" cstate="print">
            <a:alphaModFix amt="50000"/>
            <a:extLst>
              <a:ext uri="{28A0092B-C50C-407E-A947-70E740481C1C}">
                <a14:useLocalDpi xmlns:a14="http://schemas.microsoft.com/office/drawing/2010/main" val="0"/>
              </a:ext>
            </a:extLst>
          </a:blip>
          <a:stretch>
            <a:fillRect/>
          </a:stretch>
        </p:blipFill>
        <p:spPr>
          <a:xfrm>
            <a:off x="5652120" y="2420888"/>
            <a:ext cx="1021686" cy="1080120"/>
          </a:xfrm>
          <a:prstGeom prst="rect">
            <a:avLst/>
          </a:prstGeom>
        </p:spPr>
      </p:pic>
      <p:pic>
        <p:nvPicPr>
          <p:cNvPr id="9" name="Image 8" descr="server1.png"/>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5113371" y="2276872"/>
            <a:ext cx="1021686" cy="1080120"/>
          </a:xfrm>
          <a:prstGeom prst="rect">
            <a:avLst/>
          </a:prstGeom>
        </p:spPr>
      </p:pic>
      <p:pic>
        <p:nvPicPr>
          <p:cNvPr id="31" name="Image 30" descr="php-logo.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707732" y="4149080"/>
            <a:ext cx="664468" cy="664468"/>
          </a:xfrm>
          <a:prstGeom prst="rect">
            <a:avLst/>
          </a:prstGeom>
        </p:spPr>
      </p:pic>
      <p:grpSp>
        <p:nvGrpSpPr>
          <p:cNvPr id="4" name="Groupe 3"/>
          <p:cNvGrpSpPr/>
          <p:nvPr/>
        </p:nvGrpSpPr>
        <p:grpSpPr>
          <a:xfrm>
            <a:off x="4427984" y="4293096"/>
            <a:ext cx="1152128" cy="657364"/>
            <a:chOff x="3779912" y="4149080"/>
            <a:chExt cx="1152128" cy="657364"/>
          </a:xfrm>
        </p:grpSpPr>
        <p:pic>
          <p:nvPicPr>
            <p:cNvPr id="23" name="Image 22" descr="apache 2016.png"/>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2" name="ZoneTexte 31"/>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spTree>
    <p:extLst>
      <p:ext uri="{BB962C8B-B14F-4D97-AF65-F5344CB8AC3E}">
        <p14:creationId xmlns:p14="http://schemas.microsoft.com/office/powerpoint/2010/main" val="41719257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smtClean="0"/>
              <a:t>MySQLi</a:t>
            </a:r>
            <a:endParaRPr lang="fr-FR" dirty="0"/>
          </a:p>
        </p:txBody>
      </p:sp>
      <p:sp>
        <p:nvSpPr>
          <p:cNvPr id="3" name="Espace réservé du contenu 2"/>
          <p:cNvSpPr>
            <a:spLocks noGrp="1"/>
          </p:cNvSpPr>
          <p:nvPr>
            <p:ph idx="1"/>
          </p:nvPr>
        </p:nvSpPr>
        <p:spPr>
          <a:xfrm>
            <a:off x="457200" y="1600201"/>
            <a:ext cx="8229600" cy="676671"/>
          </a:xfrm>
        </p:spPr>
        <p:txBody>
          <a:bodyPr>
            <a:normAutofit/>
          </a:bodyPr>
          <a:lstStyle/>
          <a:p>
            <a:r>
              <a:rPr lang="fr-FR" sz="2800" dirty="0" smtClean="0"/>
              <a:t>Pour debugger : (sauf en production)</a:t>
            </a:r>
          </a:p>
        </p:txBody>
      </p:sp>
      <p:sp>
        <p:nvSpPr>
          <p:cNvPr id="4" name="ZoneTexte 3"/>
          <p:cNvSpPr txBox="1"/>
          <p:nvPr/>
        </p:nvSpPr>
        <p:spPr>
          <a:xfrm>
            <a:off x="323528" y="2442368"/>
            <a:ext cx="8568952" cy="4154984"/>
          </a:xfrm>
          <a:prstGeom prst="rect">
            <a:avLst/>
          </a:prstGeom>
          <a:noFill/>
        </p:spPr>
        <p:txBody>
          <a:bodyPr wrap="square" rtlCol="0">
            <a:spAutoFit/>
          </a:bodyPr>
          <a:lstStyle/>
          <a:p>
            <a:r>
              <a:rPr lang="fr-FR" sz="2400" i="1" dirty="0">
                <a:solidFill>
                  <a:srgbClr val="00B050"/>
                </a:solidFill>
              </a:rPr>
              <a:t>/* </a:t>
            </a:r>
            <a:r>
              <a:rPr lang="fr-FR" sz="2400" i="1" dirty="0" smtClean="0">
                <a:solidFill>
                  <a:srgbClr val="00B050"/>
                </a:solidFill>
              </a:rPr>
              <a:t>Test d’erreur a</a:t>
            </a:r>
            <a:r>
              <a:rPr lang="fr-FR" sz="2400" i="1" dirty="0">
                <a:solidFill>
                  <a:srgbClr val="00B050"/>
                </a:solidFill>
              </a:rPr>
              <a:t> la connexion </a:t>
            </a:r>
            <a:r>
              <a:rPr lang="fr-FR" sz="2400" i="1" dirty="0" smtClean="0">
                <a:solidFill>
                  <a:srgbClr val="00B050"/>
                </a:solidFill>
              </a:rPr>
              <a:t>*/</a:t>
            </a:r>
          </a:p>
          <a:p>
            <a:r>
              <a:rPr lang="en-US" sz="2400" dirty="0"/>
              <a:t>$</a:t>
            </a:r>
            <a:r>
              <a:rPr lang="en-US" sz="2400" dirty="0" err="1"/>
              <a:t>mysqli</a:t>
            </a:r>
            <a:r>
              <a:rPr lang="en-US" sz="2400" dirty="0"/>
              <a:t> = new </a:t>
            </a:r>
            <a:r>
              <a:rPr lang="en-US" sz="2400" dirty="0" err="1"/>
              <a:t>mysqli</a:t>
            </a:r>
            <a:r>
              <a:rPr lang="en-US" sz="2400" dirty="0"/>
              <a:t>("localhost", "nobody", "");</a:t>
            </a:r>
            <a:r>
              <a:rPr lang="fr-FR" sz="2400" dirty="0"/>
              <a:t/>
            </a:r>
            <a:br>
              <a:rPr lang="fr-FR" sz="2400" dirty="0"/>
            </a:br>
            <a:r>
              <a:rPr lang="fr-FR" sz="2400" dirty="0"/>
              <a:t>if (</a:t>
            </a:r>
            <a:r>
              <a:rPr lang="fr-FR" sz="2400" dirty="0" err="1">
                <a:solidFill>
                  <a:srgbClr val="FF0000"/>
                </a:solidFill>
              </a:rPr>
              <a:t>mysqli_connect_errno</a:t>
            </a:r>
            <a:r>
              <a:rPr lang="fr-FR" sz="2400" dirty="0">
                <a:solidFill>
                  <a:srgbClr val="FF0000"/>
                </a:solidFill>
              </a:rPr>
              <a:t>()</a:t>
            </a:r>
            <a:r>
              <a:rPr lang="fr-FR" sz="2400" dirty="0"/>
              <a:t>) {</a:t>
            </a:r>
            <a:br>
              <a:rPr lang="fr-FR" sz="2400" dirty="0"/>
            </a:br>
            <a:r>
              <a:rPr lang="fr-FR" sz="2400" dirty="0"/>
              <a:t>    </a:t>
            </a:r>
            <a:r>
              <a:rPr lang="fr-FR" sz="2400" dirty="0" err="1"/>
              <a:t>printf</a:t>
            </a:r>
            <a:r>
              <a:rPr lang="fr-FR" sz="2400" dirty="0"/>
              <a:t>("La connexion a échoué : %s\n", </a:t>
            </a:r>
            <a:r>
              <a:rPr lang="fr-FR" sz="2400" dirty="0" err="1">
                <a:solidFill>
                  <a:srgbClr val="FF0000"/>
                </a:solidFill>
              </a:rPr>
              <a:t>mysqli_connect_error</a:t>
            </a:r>
            <a:r>
              <a:rPr lang="fr-FR" sz="2400" dirty="0">
                <a:solidFill>
                  <a:srgbClr val="FF0000"/>
                </a:solidFill>
              </a:rPr>
              <a:t>()</a:t>
            </a:r>
            <a:r>
              <a:rPr lang="fr-FR" sz="2400" dirty="0"/>
              <a:t>);</a:t>
            </a:r>
            <a:br>
              <a:rPr lang="fr-FR" sz="2400" dirty="0"/>
            </a:br>
            <a:r>
              <a:rPr lang="fr-FR" sz="2400" dirty="0"/>
              <a:t>    exit();</a:t>
            </a:r>
            <a:br>
              <a:rPr lang="fr-FR" sz="2400" dirty="0"/>
            </a:br>
            <a:r>
              <a:rPr lang="fr-FR" sz="2400" dirty="0"/>
              <a:t>}</a:t>
            </a:r>
            <a:br>
              <a:rPr lang="fr-FR" sz="2400" dirty="0"/>
            </a:br>
            <a:endParaRPr lang="fr-FR" sz="2400" dirty="0" smtClean="0"/>
          </a:p>
          <a:p>
            <a:r>
              <a:rPr lang="fr-FR" sz="2400" i="1" dirty="0">
                <a:solidFill>
                  <a:srgbClr val="00B050"/>
                </a:solidFill>
              </a:rPr>
              <a:t>/* </a:t>
            </a:r>
            <a:r>
              <a:rPr lang="fr-FR" sz="2400" i="1" dirty="0" smtClean="0">
                <a:solidFill>
                  <a:srgbClr val="00B050"/>
                </a:solidFill>
              </a:rPr>
              <a:t>Test d’erreur lors de</a:t>
            </a:r>
            <a:r>
              <a:rPr lang="fr-FR" sz="2400" i="1" dirty="0">
                <a:solidFill>
                  <a:srgbClr val="00B050"/>
                </a:solidFill>
              </a:rPr>
              <a:t> la </a:t>
            </a:r>
            <a:r>
              <a:rPr lang="fr-FR" sz="2400" i="1" dirty="0" smtClean="0">
                <a:solidFill>
                  <a:srgbClr val="00B050"/>
                </a:solidFill>
              </a:rPr>
              <a:t>requête</a:t>
            </a:r>
            <a:r>
              <a:rPr lang="fr-FR" sz="2400" i="1" dirty="0">
                <a:solidFill>
                  <a:srgbClr val="00B050"/>
                </a:solidFill>
              </a:rPr>
              <a:t> */</a:t>
            </a:r>
            <a:r>
              <a:rPr lang="fr-FR" sz="2400" dirty="0"/>
              <a:t/>
            </a:r>
            <a:br>
              <a:rPr lang="fr-FR" sz="2400" dirty="0"/>
            </a:br>
            <a:r>
              <a:rPr lang="fr-FR" sz="2400" dirty="0"/>
              <a:t>if (!$</a:t>
            </a:r>
            <a:r>
              <a:rPr lang="fr-FR" sz="2400" dirty="0" err="1"/>
              <a:t>mysqli</a:t>
            </a:r>
            <a:r>
              <a:rPr lang="fr-FR" sz="2400" dirty="0"/>
              <a:t>-&gt;</a:t>
            </a:r>
            <a:r>
              <a:rPr lang="fr-FR" sz="2400" dirty="0" err="1"/>
              <a:t>query</a:t>
            </a:r>
            <a:r>
              <a:rPr lang="fr-FR" sz="2400" dirty="0"/>
              <a:t>("SET a=1")) {</a:t>
            </a:r>
            <a:br>
              <a:rPr lang="fr-FR" sz="2400" dirty="0"/>
            </a:br>
            <a:r>
              <a:rPr lang="fr-FR" sz="2400" dirty="0"/>
              <a:t>    </a:t>
            </a:r>
            <a:r>
              <a:rPr lang="fr-FR" sz="2400" dirty="0" err="1"/>
              <a:t>print_r</a:t>
            </a:r>
            <a:r>
              <a:rPr lang="fr-FR" sz="2400" dirty="0"/>
              <a:t>(</a:t>
            </a:r>
            <a:r>
              <a:rPr lang="fr-FR" sz="2400" dirty="0">
                <a:solidFill>
                  <a:srgbClr val="FF0000"/>
                </a:solidFill>
              </a:rPr>
              <a:t>$</a:t>
            </a:r>
            <a:r>
              <a:rPr lang="fr-FR" sz="2400" dirty="0" err="1">
                <a:solidFill>
                  <a:srgbClr val="FF0000"/>
                </a:solidFill>
              </a:rPr>
              <a:t>mysqli</a:t>
            </a:r>
            <a:r>
              <a:rPr lang="fr-FR" sz="2400" dirty="0">
                <a:solidFill>
                  <a:srgbClr val="FF0000"/>
                </a:solidFill>
              </a:rPr>
              <a:t>-&gt;</a:t>
            </a:r>
            <a:r>
              <a:rPr lang="fr-FR" sz="2400" dirty="0" err="1">
                <a:solidFill>
                  <a:srgbClr val="FF0000"/>
                </a:solidFill>
              </a:rPr>
              <a:t>error_list</a:t>
            </a:r>
            <a:r>
              <a:rPr lang="fr-FR" sz="2400" dirty="0"/>
              <a:t>);</a:t>
            </a:r>
            <a:br>
              <a:rPr lang="fr-FR" sz="2400" dirty="0"/>
            </a:br>
            <a:r>
              <a:rPr lang="fr-FR" sz="2400" dirty="0" smtClean="0"/>
              <a:t>}</a:t>
            </a:r>
            <a:endParaRPr lang="fr-FR" sz="2400" dirty="0"/>
          </a:p>
        </p:txBody>
      </p:sp>
    </p:spTree>
    <p:extLst>
      <p:ext uri="{BB962C8B-B14F-4D97-AF65-F5344CB8AC3E}">
        <p14:creationId xmlns:p14="http://schemas.microsoft.com/office/powerpoint/2010/main" val="19506543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a:t>
            </a:r>
            <a:endParaRPr lang="fr-FR" dirty="0"/>
          </a:p>
        </p:txBody>
      </p:sp>
      <p:sp>
        <p:nvSpPr>
          <p:cNvPr id="3" name="Espace réservé du contenu 2"/>
          <p:cNvSpPr>
            <a:spLocks noGrp="1"/>
          </p:cNvSpPr>
          <p:nvPr>
            <p:ph idx="1"/>
          </p:nvPr>
        </p:nvSpPr>
        <p:spPr/>
        <p:txBody>
          <a:bodyPr>
            <a:normAutofit/>
          </a:bodyPr>
          <a:lstStyle/>
          <a:p>
            <a:r>
              <a:rPr lang="fr-FR" dirty="0" smtClean="0"/>
              <a:t>PDO : PHP Data Object</a:t>
            </a:r>
          </a:p>
          <a:p>
            <a:endParaRPr lang="fr-FR" dirty="0"/>
          </a:p>
          <a:p>
            <a:r>
              <a:rPr lang="fr-FR" dirty="0" smtClean="0"/>
              <a:t>Pilote générique multi-SGBD</a:t>
            </a:r>
          </a:p>
          <a:p>
            <a:pPr lvl="1"/>
            <a:r>
              <a:rPr lang="fr-FR" dirty="0" smtClean="0"/>
              <a:t>MySQL, </a:t>
            </a:r>
            <a:r>
              <a:rPr lang="fr-FR" dirty="0" err="1" smtClean="0"/>
              <a:t>PostGreSQL</a:t>
            </a:r>
            <a:r>
              <a:rPr lang="fr-FR" dirty="0" smtClean="0"/>
              <a:t>, Oracle, DB2, SQL Server, …</a:t>
            </a:r>
          </a:p>
          <a:p>
            <a:endParaRPr lang="fr-FR" dirty="0"/>
          </a:p>
          <a:p>
            <a:r>
              <a:rPr lang="fr-FR" dirty="0" smtClean="0"/>
              <a:t>Similaire à </a:t>
            </a:r>
            <a:r>
              <a:rPr lang="fr-FR" dirty="0" err="1" smtClean="0"/>
              <a:t>MySQLi</a:t>
            </a:r>
            <a:endParaRPr lang="fr-FR" dirty="0" smtClean="0"/>
          </a:p>
          <a:p>
            <a:pPr lvl="1"/>
            <a:r>
              <a:rPr lang="fr-FR" dirty="0" smtClean="0"/>
              <a:t>Quelques variations dans la syntaxe…</a:t>
            </a:r>
          </a:p>
          <a:p>
            <a:pPr lvl="1"/>
            <a:r>
              <a:rPr lang="fr-FR" dirty="0" smtClean="0"/>
              <a:t>…et dans le comportement</a:t>
            </a:r>
            <a:endParaRPr lang="fr-FR" dirty="0"/>
          </a:p>
        </p:txBody>
      </p:sp>
    </p:spTree>
    <p:extLst>
      <p:ext uri="{BB962C8B-B14F-4D97-AF65-F5344CB8AC3E}">
        <p14:creationId xmlns:p14="http://schemas.microsoft.com/office/powerpoint/2010/main" val="171255541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Connexion</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Connexion se fait avec une « </a:t>
            </a:r>
            <a:r>
              <a:rPr lang="fr-FR" sz="2800" dirty="0" err="1" smtClean="0"/>
              <a:t>connection</a:t>
            </a:r>
            <a:r>
              <a:rPr lang="fr-FR" sz="2800" dirty="0" smtClean="0"/>
              <a:t> string » contenant les informations de la BDD :</a:t>
            </a:r>
          </a:p>
          <a:p>
            <a:pPr lvl="1"/>
            <a:r>
              <a:rPr lang="fr-FR" sz="2400" dirty="0" smtClean="0"/>
              <a:t>Host : </a:t>
            </a:r>
            <a:r>
              <a:rPr lang="fr-FR" sz="2400" dirty="0" err="1" smtClean="0"/>
              <a:t>Localhost</a:t>
            </a:r>
            <a:r>
              <a:rPr lang="fr-FR" sz="2400" dirty="0" smtClean="0"/>
              <a:t> (ou 127.0.0.1)</a:t>
            </a:r>
          </a:p>
          <a:p>
            <a:pPr lvl="1"/>
            <a:r>
              <a:rPr lang="fr-FR" sz="2400" dirty="0" smtClean="0"/>
              <a:t>Port : 9306</a:t>
            </a:r>
          </a:p>
          <a:p>
            <a:pPr marL="0" indent="0">
              <a:buNone/>
            </a:pPr>
            <a:endParaRPr lang="fr-FR" sz="2800" dirty="0"/>
          </a:p>
        </p:txBody>
      </p:sp>
      <p:sp>
        <p:nvSpPr>
          <p:cNvPr id="4" name="Rectangle 3"/>
          <p:cNvSpPr/>
          <p:nvPr/>
        </p:nvSpPr>
        <p:spPr>
          <a:xfrm>
            <a:off x="323528" y="4149080"/>
            <a:ext cx="8496944" cy="1569660"/>
          </a:xfrm>
          <a:prstGeom prst="rect">
            <a:avLst/>
          </a:prstGeom>
        </p:spPr>
        <p:txBody>
          <a:bodyPr wrap="square">
            <a:spAutoFit/>
          </a:bodyPr>
          <a:lstStyle/>
          <a:p>
            <a:r>
              <a:rPr lang="fr-FR" sz="2400" dirty="0"/>
              <a:t>$connexion = new PDO</a:t>
            </a:r>
            <a:r>
              <a:rPr lang="fr-FR" sz="2400" dirty="0" smtClean="0"/>
              <a:t>(</a:t>
            </a:r>
            <a:br>
              <a:rPr lang="fr-FR" sz="2400" dirty="0" smtClean="0"/>
            </a:br>
            <a:r>
              <a:rPr lang="fr-FR" sz="2400" dirty="0" smtClean="0"/>
              <a:t>"</a:t>
            </a:r>
            <a:r>
              <a:rPr lang="fr-FR" sz="2400" dirty="0" err="1"/>
              <a:t>mysql:</a:t>
            </a:r>
            <a:r>
              <a:rPr lang="fr-FR" sz="2400" dirty="0" err="1">
                <a:solidFill>
                  <a:srgbClr val="FF0000"/>
                </a:solidFill>
              </a:rPr>
              <a:t>host</a:t>
            </a:r>
            <a:r>
              <a:rPr lang="fr-FR" sz="2400" dirty="0">
                <a:solidFill>
                  <a:srgbClr val="FF0000"/>
                </a:solidFill>
              </a:rPr>
              <a:t>=</a:t>
            </a:r>
            <a:r>
              <a:rPr lang="fr-FR" sz="2400" dirty="0" err="1">
                <a:solidFill>
                  <a:srgbClr val="FF0000"/>
                </a:solidFill>
              </a:rPr>
              <a:t>mon_serveur</a:t>
            </a:r>
            <a:r>
              <a:rPr lang="fr-FR" sz="2400" dirty="0" err="1"/>
              <a:t>;</a:t>
            </a:r>
            <a:r>
              <a:rPr lang="fr-FR" sz="2400" dirty="0" err="1">
                <a:solidFill>
                  <a:srgbClr val="00B050"/>
                </a:solidFill>
              </a:rPr>
              <a:t>port</a:t>
            </a:r>
            <a:r>
              <a:rPr lang="fr-FR" sz="2400" dirty="0">
                <a:solidFill>
                  <a:srgbClr val="00B050"/>
                </a:solidFill>
              </a:rPr>
              <a:t>=</a:t>
            </a:r>
            <a:r>
              <a:rPr lang="fr-FR" sz="2400" dirty="0" err="1">
                <a:solidFill>
                  <a:srgbClr val="00B050"/>
                </a:solidFill>
              </a:rPr>
              <a:t>mon_port</a:t>
            </a:r>
            <a:r>
              <a:rPr lang="fr-FR" sz="2400" dirty="0" err="1"/>
              <a:t>;</a:t>
            </a:r>
            <a:r>
              <a:rPr lang="fr-FR" sz="2400" dirty="0" err="1">
                <a:solidFill>
                  <a:srgbClr val="7030A0"/>
                </a:solidFill>
              </a:rPr>
              <a:t>dbname</a:t>
            </a:r>
            <a:r>
              <a:rPr lang="fr-FR" sz="2400" dirty="0">
                <a:solidFill>
                  <a:srgbClr val="7030A0"/>
                </a:solidFill>
              </a:rPr>
              <a:t>=</a:t>
            </a:r>
            <a:r>
              <a:rPr lang="fr-FR" sz="2400" dirty="0" err="1">
                <a:solidFill>
                  <a:srgbClr val="7030A0"/>
                </a:solidFill>
              </a:rPr>
              <a:t>ma_bdd</a:t>
            </a:r>
            <a:r>
              <a:rPr lang="fr-FR" sz="2400" dirty="0" smtClean="0"/>
              <a:t>",</a:t>
            </a:r>
            <a:br>
              <a:rPr lang="fr-FR" sz="2400" dirty="0" smtClean="0"/>
            </a:br>
            <a:r>
              <a:rPr lang="fr-FR" sz="2400" dirty="0" smtClean="0"/>
              <a:t>"</a:t>
            </a:r>
            <a:r>
              <a:rPr lang="fr-FR" sz="2400" dirty="0" err="1" smtClean="0"/>
              <a:t>mon_login</a:t>
            </a:r>
            <a:r>
              <a:rPr lang="fr-FR" sz="2400" dirty="0" smtClean="0"/>
              <a:t>",</a:t>
            </a:r>
            <a:br>
              <a:rPr lang="fr-FR" sz="2400" dirty="0" smtClean="0"/>
            </a:br>
            <a:r>
              <a:rPr lang="fr-FR" sz="2400" dirty="0" smtClean="0"/>
              <a:t>"</a:t>
            </a:r>
            <a:r>
              <a:rPr lang="fr-FR" sz="2400" dirty="0" err="1" smtClean="0"/>
              <a:t>mon_pass</a:t>
            </a:r>
            <a:r>
              <a:rPr lang="fr-FR" sz="2400" dirty="0" smtClean="0"/>
              <a:t>");</a:t>
            </a:r>
            <a:endParaRPr lang="fr-FR" sz="2400" dirty="0"/>
          </a:p>
        </p:txBody>
      </p:sp>
    </p:spTree>
    <p:extLst>
      <p:ext uri="{BB962C8B-B14F-4D97-AF65-F5344CB8AC3E}">
        <p14:creationId xmlns:p14="http://schemas.microsoft.com/office/powerpoint/2010/main" val="1082495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Ecriture / EXEC</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Requête d’écriture : INSERT, UPDATE, DELETE</a:t>
            </a:r>
          </a:p>
          <a:p>
            <a:pPr lvl="1"/>
            <a:r>
              <a:rPr lang="fr-FR" sz="2400" dirty="0" smtClean="0"/>
              <a:t>Se fait avec méthode PDO::</a:t>
            </a:r>
            <a:r>
              <a:rPr lang="fr-FR" sz="2400" dirty="0" err="1" smtClean="0"/>
              <a:t>exec</a:t>
            </a:r>
            <a:r>
              <a:rPr lang="fr-FR" sz="2400" dirty="0" smtClean="0"/>
              <a:t>()</a:t>
            </a:r>
          </a:p>
          <a:p>
            <a:pPr lvl="1"/>
            <a:r>
              <a:rPr lang="fr-FR" sz="2400" dirty="0" smtClean="0"/>
              <a:t>PAS AVEC QUERY !</a:t>
            </a:r>
          </a:p>
          <a:p>
            <a:pPr lvl="1"/>
            <a:r>
              <a:rPr lang="fr-FR" sz="2400" dirty="0" smtClean="0"/>
              <a:t>Renvoie le nombre de modifications effectuées (</a:t>
            </a:r>
            <a:r>
              <a:rPr lang="fr-FR" sz="2400" dirty="0" err="1" smtClean="0"/>
              <a:t>integer</a:t>
            </a:r>
            <a:r>
              <a:rPr lang="fr-FR" sz="2400" dirty="0" smtClean="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"DELETE FROM </a:t>
            </a:r>
            <a:r>
              <a:rPr lang="fr-FR" sz="2400" dirty="0" err="1" smtClean="0"/>
              <a:t>ma_table</a:t>
            </a:r>
            <a:r>
              <a:rPr lang="fr-FR" sz="2400" dirty="0" smtClean="0"/>
              <a:t/>
            </a:r>
            <a:br>
              <a:rPr lang="fr-FR" sz="2400" dirty="0" smtClean="0"/>
            </a:br>
            <a:r>
              <a:rPr lang="fr-FR" sz="2400" dirty="0" smtClean="0"/>
              <a:t>		WHERE </a:t>
            </a:r>
            <a:r>
              <a:rPr lang="fr-FR" sz="2400" dirty="0" err="1"/>
              <a:t>mon_champ</a:t>
            </a:r>
            <a:r>
              <a:rPr lang="fr-FR" sz="2400" dirty="0"/>
              <a:t> = </a:t>
            </a:r>
            <a:r>
              <a:rPr lang="fr-FR" sz="2400" dirty="0" err="1"/>
              <a:t>ma_valeur</a:t>
            </a:r>
            <a:r>
              <a:rPr lang="fr-FR" sz="2400" dirty="0" smtClean="0"/>
              <a:t>";</a:t>
            </a:r>
            <a:br>
              <a:rPr lang="fr-FR" sz="2400" dirty="0" smtClean="0"/>
            </a:br>
            <a:r>
              <a:rPr lang="fr-FR" sz="2400" dirty="0" smtClean="0"/>
              <a:t/>
            </a:r>
            <a:br>
              <a:rPr lang="fr-FR" sz="2400" dirty="0" smtClean="0"/>
            </a:br>
            <a:r>
              <a:rPr lang="fr-FR" sz="2400" dirty="0" smtClean="0"/>
              <a:t>$</a:t>
            </a:r>
            <a:r>
              <a:rPr lang="fr-FR" sz="2400" dirty="0"/>
              <a:t>compteur = $connexion-&gt;</a:t>
            </a:r>
            <a:r>
              <a:rPr lang="fr-FR" sz="2400" dirty="0" err="1"/>
              <a:t>exec</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329040220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Lecture / QUERY</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Requête de lecture : SELECT</a:t>
            </a:r>
          </a:p>
          <a:p>
            <a:pPr lvl="1"/>
            <a:r>
              <a:rPr lang="fr-FR" sz="2400" dirty="0" smtClean="0"/>
              <a:t>Se fait avec méthode PDO::</a:t>
            </a:r>
            <a:r>
              <a:rPr lang="fr-FR" sz="2400" dirty="0" err="1" smtClean="0"/>
              <a:t>query</a:t>
            </a:r>
            <a:r>
              <a:rPr lang="fr-FR" sz="2400" dirty="0" smtClean="0"/>
              <a:t>()</a:t>
            </a:r>
          </a:p>
          <a:p>
            <a:pPr lvl="1"/>
            <a:r>
              <a:rPr lang="fr-FR" sz="2400" dirty="0"/>
              <a:t>PAS AVEC </a:t>
            </a:r>
            <a:r>
              <a:rPr lang="fr-FR" sz="2400" dirty="0" smtClean="0"/>
              <a:t>EXEC !</a:t>
            </a:r>
          </a:p>
          <a:p>
            <a:pPr lvl="1"/>
            <a:r>
              <a:rPr lang="fr-FR" sz="2400" dirty="0" smtClean="0"/>
              <a:t>Renvoie les résultats (</a:t>
            </a:r>
            <a:r>
              <a:rPr lang="fr-FR" sz="2400" dirty="0" err="1" smtClean="0"/>
              <a:t>PDOStatement</a:t>
            </a:r>
            <a:r>
              <a:rPr lang="fr-FR" sz="2400" dirty="0" smtClean="0"/>
              <a:t>)</a:t>
            </a:r>
          </a:p>
          <a:p>
            <a:endParaRPr lang="fr-FR" dirty="0"/>
          </a:p>
        </p:txBody>
      </p:sp>
      <p:sp>
        <p:nvSpPr>
          <p:cNvPr id="5" name="Rectangle 4"/>
          <p:cNvSpPr/>
          <p:nvPr/>
        </p:nvSpPr>
        <p:spPr>
          <a:xfrm>
            <a:off x="755576" y="3789040"/>
            <a:ext cx="7056784" cy="1569660"/>
          </a:xfrm>
          <a:prstGeom prst="rect">
            <a:avLst/>
          </a:prstGeom>
        </p:spPr>
        <p:txBody>
          <a:bodyPr wrap="square">
            <a:spAutoFit/>
          </a:bodyPr>
          <a:lstStyle/>
          <a:p>
            <a:r>
              <a:rPr lang="fr-FR" sz="2400" dirty="0"/>
              <a:t>$</a:t>
            </a:r>
            <a:r>
              <a:rPr lang="fr-FR" sz="2400" dirty="0" err="1"/>
              <a:t>requete</a:t>
            </a:r>
            <a:r>
              <a:rPr lang="fr-FR" sz="2400" dirty="0"/>
              <a:t> = "SELECT * </a:t>
            </a:r>
            <a:r>
              <a:rPr lang="fr-FR" sz="2400" dirty="0" smtClean="0"/>
              <a:t>FROM </a:t>
            </a:r>
            <a:r>
              <a:rPr lang="fr-FR" sz="2400" dirty="0" err="1" smtClean="0"/>
              <a:t>ma_table</a:t>
            </a:r>
            <a:r>
              <a:rPr lang="fr-FR" sz="2400" dirty="0"/>
              <a:t/>
            </a:r>
            <a:br>
              <a:rPr lang="fr-FR" sz="2400" dirty="0"/>
            </a:br>
            <a:r>
              <a:rPr lang="fr-FR" sz="2400" dirty="0" smtClean="0"/>
              <a:t>		WHERE </a:t>
            </a:r>
            <a:r>
              <a:rPr lang="fr-FR" sz="2400" dirty="0" err="1"/>
              <a:t>mon_champ</a:t>
            </a:r>
            <a:r>
              <a:rPr lang="fr-FR" sz="2400" dirty="0"/>
              <a:t> = </a:t>
            </a:r>
            <a:r>
              <a:rPr lang="fr-FR" sz="2400" dirty="0" err="1" smtClean="0"/>
              <a:t>ma_valeur</a:t>
            </a:r>
            <a:r>
              <a:rPr lang="fr-FR" sz="2400" dirty="0" smtClean="0"/>
              <a:t>";</a:t>
            </a:r>
            <a:br>
              <a:rPr lang="fr-FR" sz="2400" dirty="0" smtClean="0"/>
            </a:br>
            <a:endParaRPr lang="fr-FR" sz="2400" dirty="0" smtClean="0"/>
          </a:p>
          <a:p>
            <a:r>
              <a:rPr lang="fr-FR" sz="2400" dirty="0" smtClean="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a:t>);</a:t>
            </a:r>
          </a:p>
        </p:txBody>
      </p:sp>
    </p:spTree>
    <p:extLst>
      <p:ext uri="{BB962C8B-B14F-4D97-AF65-F5344CB8AC3E}">
        <p14:creationId xmlns:p14="http://schemas.microsoft.com/office/powerpoint/2010/main" val="27712003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Résultats / FETCH</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400" dirty="0" smtClean="0"/>
              <a:t>Lecture de la réponse d’une requête de lecture : </a:t>
            </a:r>
            <a:r>
              <a:rPr lang="fr-FR" sz="2400" dirty="0" err="1" smtClean="0"/>
              <a:t>fetch</a:t>
            </a:r>
            <a:endParaRPr lang="fr-FR" sz="2400" dirty="0" smtClean="0"/>
          </a:p>
          <a:p>
            <a:endParaRPr lang="fr-FR" sz="2400" dirty="0"/>
          </a:p>
          <a:p>
            <a:r>
              <a:rPr lang="fr-FR" sz="2400" dirty="0" err="1" smtClean="0"/>
              <a:t>fetch</a:t>
            </a:r>
            <a:r>
              <a:rPr lang="fr-FR" sz="2400" dirty="0" smtClean="0"/>
              <a:t>() : renvoie la ligne suivante des résultats</a:t>
            </a:r>
          </a:p>
          <a:p>
            <a:r>
              <a:rPr lang="fr-FR" sz="2400" dirty="0" err="1" smtClean="0"/>
              <a:t>fetchObject</a:t>
            </a:r>
            <a:r>
              <a:rPr lang="fr-FR" sz="2400" dirty="0" smtClean="0"/>
              <a:t>() : renvoie la ligne suivante en tant qu’objet</a:t>
            </a:r>
          </a:p>
          <a:p>
            <a:r>
              <a:rPr lang="fr-FR" sz="2400" dirty="0" err="1" smtClean="0"/>
              <a:t>fetchAll</a:t>
            </a:r>
            <a:r>
              <a:rPr lang="fr-FR" sz="2400" dirty="0" smtClean="0"/>
              <a:t>() : renvoie un tableau de toutes les réponses</a:t>
            </a:r>
          </a:p>
          <a:p>
            <a:pPr marL="0" indent="0">
              <a:buNone/>
            </a:pPr>
            <a:endParaRPr lang="fr-FR" sz="2400" dirty="0" smtClean="0"/>
          </a:p>
        </p:txBody>
      </p:sp>
      <p:sp>
        <p:nvSpPr>
          <p:cNvPr id="5" name="Rectangle 4"/>
          <p:cNvSpPr/>
          <p:nvPr/>
        </p:nvSpPr>
        <p:spPr>
          <a:xfrm>
            <a:off x="323528" y="4667652"/>
            <a:ext cx="8712968" cy="1569660"/>
          </a:xfrm>
          <a:prstGeom prst="rect">
            <a:avLst/>
          </a:prstGeom>
        </p:spPr>
        <p:txBody>
          <a:bodyPr wrap="square">
            <a:spAutoFit/>
          </a:bodyPr>
          <a:lstStyle/>
          <a:p>
            <a:r>
              <a:rPr lang="fr-FR" sz="2400" dirty="0"/>
              <a:t>$ligne = $</a:t>
            </a:r>
            <a:r>
              <a:rPr lang="fr-FR" sz="2400" dirty="0" err="1"/>
              <a:t>resultats</a:t>
            </a:r>
            <a:r>
              <a:rPr lang="fr-FR" sz="2400" dirty="0"/>
              <a:t>-&gt;</a:t>
            </a:r>
            <a:r>
              <a:rPr lang="fr-FR" sz="2400" dirty="0" err="1"/>
              <a:t>fetch</a:t>
            </a:r>
            <a:r>
              <a:rPr lang="fr-FR" sz="2400" dirty="0"/>
              <a:t>(PDO::FETCH_ASSOC</a:t>
            </a:r>
            <a:r>
              <a:rPr lang="fr-FR" sz="2400" dirty="0" smtClean="0"/>
              <a:t>);  &lt;- tableau associatif</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(PDO::FETCH_NUM</a:t>
            </a:r>
            <a:r>
              <a:rPr lang="fr-FR" sz="2400" dirty="0" smtClean="0"/>
              <a:t>);    &lt;- tableau simple</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(PDO::FETCH_BOTH</a:t>
            </a:r>
            <a:r>
              <a:rPr lang="fr-FR" sz="2400" dirty="0" smtClean="0"/>
              <a:t>);   &lt;- les 2 (par défaut)</a:t>
            </a:r>
            <a:br>
              <a:rPr lang="fr-FR" sz="2400" dirty="0" smtClean="0"/>
            </a:br>
            <a:r>
              <a:rPr lang="fr-FR" sz="2400" dirty="0" smtClean="0"/>
              <a:t>$</a:t>
            </a:r>
            <a:r>
              <a:rPr lang="fr-FR" sz="2400" dirty="0"/>
              <a:t>ligne = $</a:t>
            </a:r>
            <a:r>
              <a:rPr lang="fr-FR" sz="2400" dirty="0" err="1"/>
              <a:t>resultats</a:t>
            </a:r>
            <a:r>
              <a:rPr lang="fr-FR" sz="2400" dirty="0"/>
              <a:t>-&gt;</a:t>
            </a:r>
            <a:r>
              <a:rPr lang="fr-FR" sz="2400" dirty="0" err="1"/>
              <a:t>fetch</a:t>
            </a:r>
            <a:r>
              <a:rPr lang="fr-FR" sz="2400" dirty="0"/>
              <a:t>(PDO::FETCH_OBJ</a:t>
            </a:r>
            <a:r>
              <a:rPr lang="fr-FR" sz="2400" dirty="0" smtClean="0"/>
              <a:t>);       &lt;- objet</a:t>
            </a:r>
            <a:endParaRPr lang="fr-FR" sz="2400" dirty="0"/>
          </a:p>
        </p:txBody>
      </p:sp>
    </p:spTree>
    <p:extLst>
      <p:ext uri="{BB962C8B-B14F-4D97-AF65-F5344CB8AC3E}">
        <p14:creationId xmlns:p14="http://schemas.microsoft.com/office/powerpoint/2010/main" val="281327000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Fermeture connexion</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Avant de refaire une requête, il faut libérer le curseur en place</a:t>
            </a:r>
          </a:p>
        </p:txBody>
      </p:sp>
      <p:sp>
        <p:nvSpPr>
          <p:cNvPr id="5" name="Rectangle 4"/>
          <p:cNvSpPr/>
          <p:nvPr/>
        </p:nvSpPr>
        <p:spPr>
          <a:xfrm>
            <a:off x="755576" y="4149080"/>
            <a:ext cx="7920880" cy="461665"/>
          </a:xfrm>
          <a:prstGeom prst="rect">
            <a:avLst/>
          </a:prstGeom>
        </p:spPr>
        <p:txBody>
          <a:bodyPr wrap="square">
            <a:spAutoFit/>
          </a:bodyPr>
          <a:lstStyle/>
          <a:p>
            <a:r>
              <a:rPr lang="fr-FR" sz="2400" dirty="0" smtClean="0"/>
              <a:t>$</a:t>
            </a:r>
            <a:r>
              <a:rPr lang="fr-FR" sz="2400" dirty="0" err="1"/>
              <a:t>resultats</a:t>
            </a:r>
            <a:r>
              <a:rPr lang="fr-FR" sz="2400" dirty="0"/>
              <a:t>-&gt;</a:t>
            </a:r>
            <a:r>
              <a:rPr lang="fr-FR" sz="2400" dirty="0" err="1"/>
              <a:t>closeCursor</a:t>
            </a:r>
            <a:r>
              <a:rPr lang="fr-FR" sz="2400" dirty="0" smtClean="0"/>
              <a:t>();</a:t>
            </a:r>
            <a:endParaRPr lang="fr-FR" sz="2400" dirty="0"/>
          </a:p>
        </p:txBody>
      </p:sp>
    </p:spTree>
    <p:extLst>
      <p:ext uri="{BB962C8B-B14F-4D97-AF65-F5344CB8AC3E}">
        <p14:creationId xmlns:p14="http://schemas.microsoft.com/office/powerpoint/2010/main" val="14040123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PDO : …or die()</a:t>
            </a:r>
            <a:endParaRPr lang="fr-FR" dirty="0"/>
          </a:p>
        </p:txBody>
      </p:sp>
      <p:sp>
        <p:nvSpPr>
          <p:cNvPr id="3" name="Espace réservé du contenu 2"/>
          <p:cNvSpPr>
            <a:spLocks noGrp="1"/>
          </p:cNvSpPr>
          <p:nvPr>
            <p:ph idx="1"/>
          </p:nvPr>
        </p:nvSpPr>
        <p:spPr>
          <a:xfrm>
            <a:off x="457200" y="1600201"/>
            <a:ext cx="8229600" cy="2476872"/>
          </a:xfrm>
        </p:spPr>
        <p:txBody>
          <a:bodyPr>
            <a:normAutofit/>
          </a:bodyPr>
          <a:lstStyle/>
          <a:p>
            <a:r>
              <a:rPr lang="fr-FR" sz="2800" dirty="0" smtClean="0"/>
              <a:t>Pour débugger sa requête, ne pas oublier de demander à PHP d’afficher l’erreur s’il y en a !</a:t>
            </a:r>
          </a:p>
          <a:p>
            <a:pPr lvl="1"/>
            <a:r>
              <a:rPr lang="fr-FR" sz="2400" dirty="0" smtClean="0"/>
              <a:t>Sauf en production ! Une fois le site en ligne, il ne faut jamais afficher les erreurs…</a:t>
            </a:r>
          </a:p>
          <a:p>
            <a:pPr lvl="1"/>
            <a:r>
              <a:rPr lang="fr-FR" sz="2400" dirty="0" smtClean="0"/>
              <a:t>Risque qu’un pirate récupère les informations de </a:t>
            </a:r>
            <a:r>
              <a:rPr lang="fr-FR" sz="2400" dirty="0" err="1" smtClean="0"/>
              <a:t>debug</a:t>
            </a:r>
            <a:endParaRPr lang="fr-FR" sz="2400" dirty="0" smtClean="0"/>
          </a:p>
        </p:txBody>
      </p:sp>
      <p:sp>
        <p:nvSpPr>
          <p:cNvPr id="5" name="Rectangle 4"/>
          <p:cNvSpPr/>
          <p:nvPr/>
        </p:nvSpPr>
        <p:spPr>
          <a:xfrm>
            <a:off x="755576" y="4149080"/>
            <a:ext cx="7920880" cy="2308324"/>
          </a:xfrm>
          <a:prstGeom prst="rect">
            <a:avLst/>
          </a:prstGeom>
        </p:spPr>
        <p:txBody>
          <a:bodyPr wrap="square">
            <a:spAutoFit/>
          </a:bodyPr>
          <a:lstStyle/>
          <a:p>
            <a:r>
              <a:rPr lang="fr-FR" sz="2400" dirty="0"/>
              <a:t>$</a:t>
            </a:r>
            <a:r>
              <a:rPr lang="fr-FR" sz="2400" dirty="0" err="1"/>
              <a:t>resultats</a:t>
            </a:r>
            <a:r>
              <a:rPr lang="fr-FR" sz="2400" dirty="0"/>
              <a:t> = $connexion-&gt;</a:t>
            </a:r>
            <a:r>
              <a:rPr lang="fr-FR" sz="2400" dirty="0" err="1"/>
              <a:t>query</a:t>
            </a:r>
            <a:r>
              <a:rPr lang="fr-FR" sz="2400" dirty="0"/>
              <a:t>($</a:t>
            </a:r>
            <a:r>
              <a:rPr lang="fr-FR" sz="2400" dirty="0" err="1"/>
              <a:t>requete</a:t>
            </a:r>
            <a:r>
              <a:rPr lang="fr-FR" sz="2400" dirty="0" smtClean="0"/>
              <a:t>);</a:t>
            </a:r>
          </a:p>
          <a:p>
            <a:endParaRPr lang="fr-FR" sz="2400" dirty="0" smtClean="0"/>
          </a:p>
          <a:p>
            <a:r>
              <a:rPr lang="fr-FR" sz="2400" dirty="0" smtClean="0"/>
              <a:t>if (!$</a:t>
            </a:r>
            <a:r>
              <a:rPr lang="fr-FR" sz="2400" dirty="0" err="1" smtClean="0"/>
              <a:t>resultats</a:t>
            </a:r>
            <a:r>
              <a:rPr lang="fr-FR" sz="2400" dirty="0" smtClean="0"/>
              <a:t>)</a:t>
            </a:r>
          </a:p>
          <a:p>
            <a:r>
              <a:rPr lang="fr-FR" sz="2400" dirty="0"/>
              <a:t>{</a:t>
            </a:r>
          </a:p>
          <a:p>
            <a:r>
              <a:rPr lang="fr-FR" sz="2400" dirty="0" smtClean="0"/>
              <a:t>    </a:t>
            </a:r>
            <a:r>
              <a:rPr lang="fr-FR" sz="2400" dirty="0" err="1" smtClean="0"/>
              <a:t>print_r</a:t>
            </a:r>
            <a:r>
              <a:rPr lang="fr-FR" sz="2400" dirty="0" smtClean="0"/>
              <a:t>($connexion- &gt;</a:t>
            </a:r>
            <a:r>
              <a:rPr lang="fr-FR" sz="2400" dirty="0" err="1"/>
              <a:t>errorInfo</a:t>
            </a:r>
            <a:r>
              <a:rPr lang="fr-FR" sz="2400" dirty="0" smtClean="0"/>
              <a:t>());</a:t>
            </a:r>
          </a:p>
          <a:p>
            <a:r>
              <a:rPr lang="fr-FR" sz="2400" dirty="0"/>
              <a:t>}</a:t>
            </a:r>
          </a:p>
        </p:txBody>
      </p:sp>
    </p:spTree>
    <p:extLst>
      <p:ext uri="{BB962C8B-B14F-4D97-AF65-F5344CB8AC3E}">
        <p14:creationId xmlns:p14="http://schemas.microsoft.com/office/powerpoint/2010/main" val="349791315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Classe et Objet »</a:t>
            </a:r>
          </a:p>
        </p:txBody>
      </p:sp>
      <p:sp>
        <p:nvSpPr>
          <p:cNvPr id="3" name="Espace réservé du contenu 2"/>
          <p:cNvSpPr>
            <a:spLocks noGrp="1"/>
          </p:cNvSpPr>
          <p:nvPr>
            <p:ph idx="1"/>
          </p:nvPr>
        </p:nvSpPr>
        <p:spPr>
          <a:xfrm>
            <a:off x="457200" y="1600200"/>
            <a:ext cx="8229600" cy="4997152"/>
          </a:xfrm>
        </p:spPr>
        <p:txBody>
          <a:bodyPr>
            <a:normAutofit lnSpcReduction="10000"/>
          </a:bodyPr>
          <a:lstStyle/>
          <a:p>
            <a:r>
              <a:rPr lang="fr-FR" b="1" u="sng" dirty="0" smtClean="0">
                <a:solidFill>
                  <a:schemeClr val="tx2">
                    <a:lumMod val="60000"/>
                    <a:lumOff val="40000"/>
                  </a:schemeClr>
                </a:solidFill>
              </a:rPr>
              <a:t>Une </a:t>
            </a:r>
            <a:r>
              <a:rPr lang="fr-FR" b="1" u="sng" dirty="0">
                <a:solidFill>
                  <a:schemeClr val="tx2">
                    <a:lumMod val="60000"/>
                    <a:lumOff val="40000"/>
                  </a:schemeClr>
                </a:solidFill>
              </a:rPr>
              <a:t>classe </a:t>
            </a:r>
            <a:r>
              <a:rPr lang="fr-FR" dirty="0"/>
              <a:t>permet la définition d’un </a:t>
            </a:r>
            <a:r>
              <a:rPr lang="fr-FR" dirty="0" smtClean="0"/>
              <a:t>nouveau type </a:t>
            </a:r>
            <a:r>
              <a:rPr lang="fr-FR" dirty="0"/>
              <a:t>de variable qui rassemble </a:t>
            </a:r>
            <a:r>
              <a:rPr lang="fr-FR" dirty="0" smtClean="0"/>
              <a:t>plusieurs attributs</a:t>
            </a:r>
            <a:r>
              <a:rPr lang="fr-FR" dirty="0"/>
              <a:t>.</a:t>
            </a:r>
          </a:p>
          <a:p>
            <a:pPr lvl="1"/>
            <a:r>
              <a:rPr lang="fr-FR" dirty="0" smtClean="0"/>
              <a:t>Elle </a:t>
            </a:r>
            <a:r>
              <a:rPr lang="fr-FR" dirty="0"/>
              <a:t>permet également la définition </a:t>
            </a:r>
            <a:r>
              <a:rPr lang="fr-FR" dirty="0" smtClean="0"/>
              <a:t>de fonctions </a:t>
            </a:r>
            <a:r>
              <a:rPr lang="fr-FR" dirty="0"/>
              <a:t>manipulant ces attributs, en </a:t>
            </a:r>
            <a:r>
              <a:rPr lang="fr-FR" dirty="0" smtClean="0"/>
              <a:t>POO, ces </a:t>
            </a:r>
            <a:r>
              <a:rPr lang="fr-FR" dirty="0"/>
              <a:t>fonctions s’appellent des ‘</a:t>
            </a:r>
            <a:r>
              <a:rPr lang="fr-FR" i="1" dirty="0"/>
              <a:t>méthodes</a:t>
            </a:r>
            <a:r>
              <a:rPr lang="fr-FR" dirty="0"/>
              <a:t>’.</a:t>
            </a:r>
          </a:p>
          <a:p>
            <a:endParaRPr lang="fr-FR" b="1" u="sng" dirty="0" smtClean="0">
              <a:solidFill>
                <a:schemeClr val="tx2">
                  <a:lumMod val="60000"/>
                  <a:lumOff val="40000"/>
                </a:schemeClr>
              </a:solidFill>
            </a:endParaRPr>
          </a:p>
          <a:p>
            <a:r>
              <a:rPr lang="fr-FR" b="1" u="sng" dirty="0" smtClean="0">
                <a:solidFill>
                  <a:schemeClr val="tx2">
                    <a:lumMod val="60000"/>
                    <a:lumOff val="40000"/>
                  </a:schemeClr>
                </a:solidFill>
              </a:rPr>
              <a:t>Un </a:t>
            </a:r>
            <a:r>
              <a:rPr lang="fr-FR" b="1" u="sng" dirty="0">
                <a:solidFill>
                  <a:schemeClr val="tx2">
                    <a:lumMod val="60000"/>
                    <a:lumOff val="40000"/>
                  </a:schemeClr>
                </a:solidFill>
              </a:rPr>
              <a:t>objet </a:t>
            </a:r>
            <a:r>
              <a:rPr lang="fr-FR" dirty="0"/>
              <a:t>est une instance d’une classe. </a:t>
            </a:r>
            <a:r>
              <a:rPr lang="fr-FR" dirty="0" smtClean="0"/>
              <a:t>Un objet </a:t>
            </a:r>
            <a:r>
              <a:rPr lang="fr-FR" dirty="0"/>
              <a:t>est alors assimilé à une variable et </a:t>
            </a:r>
            <a:r>
              <a:rPr lang="fr-FR" dirty="0" smtClean="0"/>
              <a:t>sa classe </a:t>
            </a:r>
            <a:r>
              <a:rPr lang="fr-FR" dirty="0"/>
              <a:t>au type de cet objet.</a:t>
            </a:r>
          </a:p>
        </p:txBody>
      </p:sp>
    </p:spTree>
    <p:extLst>
      <p:ext uri="{BB962C8B-B14F-4D97-AF65-F5344CB8AC3E}">
        <p14:creationId xmlns:p14="http://schemas.microsoft.com/office/powerpoint/2010/main" val="33515454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concepts de base »</a:t>
            </a:r>
          </a:p>
        </p:txBody>
      </p:sp>
      <p:sp>
        <p:nvSpPr>
          <p:cNvPr id="3" name="Espace réservé du contenu 2"/>
          <p:cNvSpPr>
            <a:spLocks noGrp="1"/>
          </p:cNvSpPr>
          <p:nvPr>
            <p:ph idx="1"/>
          </p:nvPr>
        </p:nvSpPr>
        <p:spPr/>
        <p:txBody>
          <a:bodyPr>
            <a:noAutofit/>
          </a:bodyPr>
          <a:lstStyle/>
          <a:p>
            <a:pPr marL="0" indent="0">
              <a:buNone/>
            </a:pPr>
            <a:endParaRPr lang="fr-FR" dirty="0" smtClean="0"/>
          </a:p>
          <a:p>
            <a:pPr marL="0" indent="0">
              <a:buNone/>
            </a:pPr>
            <a:r>
              <a:rPr lang="fr-FR" dirty="0" smtClean="0"/>
              <a:t>La </a:t>
            </a:r>
            <a:r>
              <a:rPr lang="fr-FR" dirty="0"/>
              <a:t>POO a deux buts </a:t>
            </a:r>
            <a:r>
              <a:rPr lang="fr-FR" dirty="0" smtClean="0"/>
              <a:t>:</a:t>
            </a:r>
          </a:p>
          <a:p>
            <a:pPr marL="0" indent="0">
              <a:buNone/>
            </a:pPr>
            <a:endParaRPr lang="fr-FR" dirty="0"/>
          </a:p>
          <a:p>
            <a:r>
              <a:rPr lang="fr-FR" dirty="0" smtClean="0"/>
              <a:t>Faciliter </a:t>
            </a:r>
            <a:r>
              <a:rPr lang="fr-FR" dirty="0"/>
              <a:t>la réutilisation du </a:t>
            </a:r>
            <a:r>
              <a:rPr lang="fr-FR" dirty="0" smtClean="0"/>
              <a:t>code déjà </a:t>
            </a:r>
            <a:r>
              <a:rPr lang="fr-FR" dirty="0"/>
              <a:t>écrit grâce à </a:t>
            </a:r>
            <a:r>
              <a:rPr lang="fr-FR" dirty="0" smtClean="0"/>
              <a:t>l'héritage</a:t>
            </a:r>
            <a:endParaRPr lang="fr-FR" dirty="0"/>
          </a:p>
          <a:p>
            <a:endParaRPr lang="fr-FR" dirty="0" smtClean="0"/>
          </a:p>
          <a:p>
            <a:r>
              <a:rPr lang="fr-FR" dirty="0" smtClean="0"/>
              <a:t>Encapsulation </a:t>
            </a:r>
            <a:r>
              <a:rPr lang="fr-FR" dirty="0"/>
              <a:t>des données et les traitements </a:t>
            </a:r>
            <a:r>
              <a:rPr lang="fr-FR" dirty="0" smtClean="0"/>
              <a:t>correspondants</a:t>
            </a:r>
            <a:endParaRPr lang="fr-FR" dirty="0"/>
          </a:p>
        </p:txBody>
      </p:sp>
    </p:spTree>
    <p:extLst>
      <p:ext uri="{BB962C8B-B14F-4D97-AF65-F5344CB8AC3E}">
        <p14:creationId xmlns:p14="http://schemas.microsoft.com/office/powerpoint/2010/main" val="21854823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Communications entre « navigateur web » et « serveur web » se font avec protocole HTTP</a:t>
            </a:r>
            <a:endParaRPr lang="fr-FR" sz="2400" dirty="0" smtClean="0"/>
          </a:p>
        </p:txBody>
      </p:sp>
      <p:sp>
        <p:nvSpPr>
          <p:cNvPr id="5" name="Titre 4"/>
          <p:cNvSpPr>
            <a:spLocks noGrp="1"/>
          </p:cNvSpPr>
          <p:nvPr>
            <p:ph type="title"/>
          </p:nvPr>
        </p:nvSpPr>
        <p:spPr/>
        <p:txBody>
          <a:bodyPr/>
          <a:lstStyle/>
          <a:p>
            <a:r>
              <a:rPr lang="fr-FR" dirty="0" smtClean="0"/>
              <a:t>Rappels : Serveur Web</a:t>
            </a:r>
            <a:endParaRPr lang="fr-FR" dirty="0"/>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smtClean="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smtClean="0"/>
              <a:t>Serveur Web</a:t>
            </a:r>
          </a:p>
        </p:txBody>
      </p:sp>
      <p:grpSp>
        <p:nvGrpSpPr>
          <p:cNvPr id="2" name="Groupe 1"/>
          <p:cNvGrpSpPr/>
          <p:nvPr/>
        </p:nvGrpSpPr>
        <p:grpSpPr>
          <a:xfrm>
            <a:off x="899592" y="5507940"/>
            <a:ext cx="2259632" cy="747464"/>
            <a:chOff x="1259632" y="3933056"/>
            <a:chExt cx="2259632" cy="747464"/>
          </a:xfrm>
        </p:grpSpPr>
        <p:pic>
          <p:nvPicPr>
            <p:cNvPr id="10" name="Image 9"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1" name="Image 10"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12" name="Image 11"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grpSp>
      <p:pic>
        <p:nvPicPr>
          <p:cNvPr id="13" name="Image 12" descr="server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grpSp>
        <p:nvGrpSpPr>
          <p:cNvPr id="14" name="Groupe 13"/>
          <p:cNvGrpSpPr/>
          <p:nvPr/>
        </p:nvGrpSpPr>
        <p:grpSpPr>
          <a:xfrm>
            <a:off x="5724128" y="5651956"/>
            <a:ext cx="1152128" cy="657364"/>
            <a:chOff x="3779912" y="4149080"/>
            <a:chExt cx="1152128" cy="657364"/>
          </a:xfrm>
        </p:grpSpPr>
        <p:pic>
          <p:nvPicPr>
            <p:cNvPr id="15" name="Image 14"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16" name="ZoneTexte 15"/>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3" name="Groupe 22"/>
          <p:cNvGrpSpPr/>
          <p:nvPr/>
        </p:nvGrpSpPr>
        <p:grpSpPr>
          <a:xfrm>
            <a:off x="7513781" y="3284984"/>
            <a:ext cx="1162675" cy="1512168"/>
            <a:chOff x="7225749" y="3140968"/>
            <a:chExt cx="1162675" cy="1512168"/>
          </a:xfrm>
        </p:grpSpPr>
        <p:sp>
          <p:nvSpPr>
            <p:cNvPr id="19" name="Rectangle 18"/>
            <p:cNvSpPr/>
            <p:nvPr/>
          </p:nvSpPr>
          <p:spPr>
            <a:xfrm>
              <a:off x="7369765" y="3140968"/>
              <a:ext cx="874643" cy="10801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Coucou</a:t>
              </a:r>
            </a:p>
            <a:p>
              <a:r>
                <a:rPr lang="fr-FR" sz="1600" dirty="0" smtClean="0">
                  <a:solidFill>
                    <a:schemeClr val="tx1"/>
                  </a:solidFill>
                </a:rPr>
                <a:t>&lt;/html&gt;</a:t>
              </a:r>
              <a:endParaRPr lang="fr-FR" sz="1600" dirty="0">
                <a:solidFill>
                  <a:schemeClr val="tx1"/>
                </a:solidFill>
              </a:endParaRPr>
            </a:p>
          </p:txBody>
        </p:sp>
        <p:sp>
          <p:nvSpPr>
            <p:cNvPr id="20" name="ZoneTexte 19"/>
            <p:cNvSpPr txBox="1"/>
            <p:nvPr/>
          </p:nvSpPr>
          <p:spPr>
            <a:xfrm>
              <a:off x="7225749" y="4283804"/>
              <a:ext cx="1162675" cy="369332"/>
            </a:xfrm>
            <a:prstGeom prst="rect">
              <a:avLst/>
            </a:prstGeom>
            <a:noFill/>
          </p:spPr>
          <p:txBody>
            <a:bodyPr wrap="square" rtlCol="0">
              <a:spAutoFit/>
            </a:bodyPr>
            <a:lstStyle/>
            <a:p>
              <a:pPr algn="ctr"/>
              <a:r>
                <a:rPr lang="fr-FR" dirty="0" smtClean="0"/>
                <a:t>page.htm</a:t>
              </a:r>
              <a:endParaRPr lang="fr-FR" dirty="0"/>
            </a:p>
          </p:txBody>
        </p:sp>
      </p:grpSp>
      <p:cxnSp>
        <p:nvCxnSpPr>
          <p:cNvPr id="25" name="Connecteur droit avec flèche 24"/>
          <p:cNvCxnSpPr>
            <a:stCxn id="13" idx="3"/>
            <a:endCxn id="19" idx="1"/>
          </p:cNvCxnSpPr>
          <p:nvPr/>
        </p:nvCxnSpPr>
        <p:spPr>
          <a:xfrm flipV="1">
            <a:off x="6783129" y="3825044"/>
            <a:ext cx="874668" cy="566772"/>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smtClean="0"/>
              <a:t>GET page.htm</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547664" y="4139788"/>
            <a:ext cx="936104" cy="369332"/>
          </a:xfrm>
          <a:prstGeom prst="rect">
            <a:avLst/>
          </a:prstGeom>
          <a:noFill/>
        </p:spPr>
        <p:txBody>
          <a:bodyPr wrap="square" rtlCol="0">
            <a:spAutoFit/>
          </a:bodyPr>
          <a:lstStyle/>
          <a:p>
            <a:r>
              <a:rPr lang="fr-FR" dirty="0" smtClean="0"/>
              <a:t>Coucou</a:t>
            </a:r>
            <a:endParaRPr lang="fr-FR" dirty="0"/>
          </a:p>
        </p:txBody>
      </p:sp>
      <p:sp>
        <p:nvSpPr>
          <p:cNvPr id="3" name="ZoneTexte 2"/>
          <p:cNvSpPr txBox="1"/>
          <p:nvPr/>
        </p:nvSpPr>
        <p:spPr>
          <a:xfrm>
            <a:off x="3132010" y="5469031"/>
            <a:ext cx="2448102" cy="1200329"/>
          </a:xfrm>
          <a:prstGeom prst="rect">
            <a:avLst/>
          </a:prstGeom>
          <a:noFill/>
        </p:spPr>
        <p:txBody>
          <a:bodyPr wrap="square" rtlCol="0">
            <a:spAutoFit/>
          </a:bodyPr>
          <a:lstStyle/>
          <a:p>
            <a:pPr algn="ctr"/>
            <a:r>
              <a:rPr lang="fr-FR" b="1" dirty="0" smtClean="0"/>
              <a:t>Protocole pour transmettre les informations :</a:t>
            </a:r>
            <a:br>
              <a:rPr lang="fr-FR" b="1" dirty="0" smtClean="0"/>
            </a:br>
            <a:r>
              <a:rPr lang="fr-FR" b="1" dirty="0" smtClean="0"/>
              <a:t>HTTP</a:t>
            </a:r>
            <a:endParaRPr lang="fr-FR" b="1" dirty="0"/>
          </a:p>
        </p:txBody>
      </p:sp>
      <p:sp>
        <p:nvSpPr>
          <p:cNvPr id="21" name="Flèche droite 20"/>
          <p:cNvSpPr/>
          <p:nvPr/>
        </p:nvSpPr>
        <p:spPr>
          <a:xfrm rot="16200000">
            <a:off x="3953369" y="4775262"/>
            <a:ext cx="740053" cy="599871"/>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ZoneTexte 34"/>
          <p:cNvSpPr txBox="1"/>
          <p:nvPr/>
        </p:nvSpPr>
        <p:spPr>
          <a:xfrm>
            <a:off x="2555776" y="3645024"/>
            <a:ext cx="3168352" cy="646331"/>
          </a:xfrm>
          <a:prstGeom prst="rect">
            <a:avLst/>
          </a:prstGeom>
          <a:noFill/>
        </p:spPr>
        <p:txBody>
          <a:bodyPr wrap="square" rtlCol="0">
            <a:spAutoFit/>
          </a:bodyPr>
          <a:lstStyle/>
          <a:p>
            <a:pPr algn="ctr"/>
            <a:r>
              <a:rPr lang="fr-FR" dirty="0"/>
              <a:t>http://</a:t>
            </a:r>
            <a:r>
              <a:rPr lang="fr-FR" dirty="0" smtClean="0"/>
              <a:t>monsite.fr/page.htm</a:t>
            </a:r>
            <a:r>
              <a:rPr lang="fr-FR" dirty="0"/>
              <a:t/>
            </a:r>
            <a:br>
              <a:rPr lang="fr-FR" dirty="0"/>
            </a:br>
            <a:r>
              <a:rPr lang="fr-FR" dirty="0" smtClean="0"/>
              <a:t>(GET page.htm)</a:t>
            </a:r>
            <a:endParaRPr lang="fr-FR" dirty="0"/>
          </a:p>
        </p:txBody>
      </p:sp>
    </p:spTree>
    <p:extLst>
      <p:ext uri="{BB962C8B-B14F-4D97-AF65-F5344CB8AC3E}">
        <p14:creationId xmlns:p14="http://schemas.microsoft.com/office/powerpoint/2010/main" val="87810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Programmation Orienté Objet (POO)</a:t>
            </a:r>
            <a:br>
              <a:rPr lang="fr-FR" dirty="0"/>
            </a:br>
            <a:r>
              <a:rPr lang="fr-FR" dirty="0"/>
              <a:t>« c</a:t>
            </a:r>
            <a:r>
              <a:rPr lang="fr-FR" dirty="0" smtClean="0"/>
              <a:t>oncepts </a:t>
            </a:r>
            <a:r>
              <a:rPr lang="fr-FR" dirty="0"/>
              <a:t>de base »</a:t>
            </a:r>
          </a:p>
        </p:txBody>
      </p:sp>
      <p:sp>
        <p:nvSpPr>
          <p:cNvPr id="3" name="Espace réservé du contenu 2"/>
          <p:cNvSpPr>
            <a:spLocks noGrp="1"/>
          </p:cNvSpPr>
          <p:nvPr>
            <p:ph idx="1"/>
          </p:nvPr>
        </p:nvSpPr>
        <p:spPr>
          <a:xfrm>
            <a:off x="457200" y="1600200"/>
            <a:ext cx="8363272" cy="4781128"/>
          </a:xfrm>
        </p:spPr>
        <p:txBody>
          <a:bodyPr>
            <a:noAutofit/>
          </a:bodyPr>
          <a:lstStyle/>
          <a:p>
            <a:r>
              <a:rPr lang="fr-FR" sz="2100" dirty="0" smtClean="0"/>
              <a:t>Faciliter </a:t>
            </a:r>
            <a:r>
              <a:rPr lang="fr-FR" sz="2100" dirty="0"/>
              <a:t>la réutilisation du code </a:t>
            </a:r>
            <a:r>
              <a:rPr lang="fr-FR" sz="2100" dirty="0" smtClean="0"/>
              <a:t>déjà </a:t>
            </a:r>
            <a:r>
              <a:rPr lang="fr-FR" sz="2100" dirty="0"/>
              <a:t>écrit grâce à </a:t>
            </a:r>
            <a:r>
              <a:rPr lang="fr-FR" sz="2100" dirty="0" smtClean="0"/>
              <a:t>l'héritage :</a:t>
            </a:r>
            <a:endParaRPr lang="fr-FR" sz="2100" dirty="0"/>
          </a:p>
          <a:p>
            <a:pPr lvl="1"/>
            <a:endParaRPr lang="fr-FR" sz="2100" dirty="0" smtClean="0"/>
          </a:p>
          <a:p>
            <a:pPr lvl="1"/>
            <a:r>
              <a:rPr lang="fr-FR" sz="2100" dirty="0" smtClean="0"/>
              <a:t>L’héritage </a:t>
            </a:r>
            <a:r>
              <a:rPr lang="fr-FR" sz="2100" dirty="0"/>
              <a:t>permet, à partir d'une classe déjà existante, d'en créer </a:t>
            </a:r>
            <a:r>
              <a:rPr lang="fr-FR" sz="2100" dirty="0" smtClean="0"/>
              <a:t>une nouvelle </a:t>
            </a:r>
            <a:r>
              <a:rPr lang="fr-FR" sz="2100" dirty="0"/>
              <a:t>qui reprendra ses caractéristiques et de les adapter </a:t>
            </a:r>
            <a:r>
              <a:rPr lang="fr-FR" sz="2100" dirty="0" smtClean="0"/>
              <a:t>aux besoins </a:t>
            </a:r>
            <a:r>
              <a:rPr lang="fr-FR" sz="2100" dirty="0"/>
              <a:t>sans modifier la classe de base</a:t>
            </a:r>
            <a:r>
              <a:rPr lang="fr-FR" sz="2100" dirty="0" smtClean="0"/>
              <a:t>.</a:t>
            </a:r>
          </a:p>
          <a:p>
            <a:pPr lvl="1"/>
            <a:endParaRPr lang="fr-FR" sz="2100" dirty="0"/>
          </a:p>
          <a:p>
            <a:pPr lvl="1"/>
            <a:r>
              <a:rPr lang="fr-FR" sz="2100" dirty="0" smtClean="0"/>
              <a:t>Il </a:t>
            </a:r>
            <a:r>
              <a:rPr lang="fr-FR" sz="2100" dirty="0"/>
              <a:t>est possible alors de redéfinir une méthode dans des classes </a:t>
            </a:r>
            <a:r>
              <a:rPr lang="fr-FR" sz="2100" dirty="0" smtClean="0"/>
              <a:t>héritant d'une </a:t>
            </a:r>
            <a:r>
              <a:rPr lang="fr-FR" sz="2100" dirty="0"/>
              <a:t>classe de base sauf si cette méthode a été </a:t>
            </a:r>
            <a:r>
              <a:rPr lang="fr-FR" sz="2100" dirty="0" smtClean="0"/>
              <a:t>définie </a:t>
            </a:r>
            <a:r>
              <a:rPr lang="fr-FR" sz="2100" dirty="0"/>
              <a:t>comme </a:t>
            </a:r>
            <a:r>
              <a:rPr lang="fr-FR" sz="2100" i="1" dirty="0" smtClean="0"/>
              <a:t>final</a:t>
            </a:r>
            <a:r>
              <a:rPr lang="fr-FR" sz="2100" dirty="0" smtClean="0"/>
              <a:t>. L’appel </a:t>
            </a:r>
            <a:r>
              <a:rPr lang="fr-FR" sz="2100" dirty="0"/>
              <a:t>de la méthode d'un objet est possible sans se soucier de </a:t>
            </a:r>
            <a:r>
              <a:rPr lang="fr-FR" sz="2100" dirty="0" smtClean="0"/>
              <a:t>son type </a:t>
            </a:r>
            <a:r>
              <a:rPr lang="fr-FR" sz="2100" dirty="0"/>
              <a:t>intrinsèque : il s'agit du </a:t>
            </a:r>
            <a:r>
              <a:rPr lang="fr-FR" sz="2100" dirty="0" smtClean="0"/>
              <a:t>polymorphisme.</a:t>
            </a:r>
          </a:p>
          <a:p>
            <a:pPr lvl="2"/>
            <a:r>
              <a:rPr lang="fr-FR" sz="2100" dirty="0" smtClean="0"/>
              <a:t>Le </a:t>
            </a:r>
            <a:r>
              <a:rPr lang="fr-FR" sz="2100" dirty="0"/>
              <a:t>polymorphisme traite de la capacité de l'objet à </a:t>
            </a:r>
            <a:r>
              <a:rPr lang="fr-FR" sz="2100" dirty="0" smtClean="0"/>
              <a:t>posséder plusieurs formes.</a:t>
            </a:r>
          </a:p>
          <a:p>
            <a:pPr marL="914400" lvl="2" indent="0">
              <a:buNone/>
            </a:pPr>
            <a:r>
              <a:rPr lang="fr-FR" sz="2100" dirty="0" smtClean="0"/>
              <a:t>ex :   </a:t>
            </a:r>
            <a:r>
              <a:rPr lang="fr-FR" sz="2100" dirty="0" err="1" smtClean="0"/>
              <a:t>ma_fonction</a:t>
            </a:r>
            <a:r>
              <a:rPr lang="fr-FR" sz="2100" dirty="0" smtClean="0"/>
              <a:t>(</a:t>
            </a:r>
            <a:r>
              <a:rPr lang="fr-FR" sz="2100" dirty="0" err="1" smtClean="0"/>
              <a:t>int</a:t>
            </a:r>
            <a:r>
              <a:rPr lang="fr-FR" sz="2100" dirty="0" smtClean="0"/>
              <a:t> i)       </a:t>
            </a:r>
            <a:r>
              <a:rPr lang="fr-FR" sz="2100" dirty="0" err="1" smtClean="0"/>
              <a:t>ma_fonction</a:t>
            </a:r>
            <a:r>
              <a:rPr lang="fr-FR" sz="2100" dirty="0" smtClean="0"/>
              <a:t>(string </a:t>
            </a:r>
            <a:r>
              <a:rPr lang="fr-FR" sz="2100" dirty="0" err="1" smtClean="0"/>
              <a:t>str</a:t>
            </a:r>
            <a:r>
              <a:rPr lang="fr-FR" sz="2100" dirty="0" smtClean="0"/>
              <a:t>)</a:t>
            </a:r>
          </a:p>
        </p:txBody>
      </p:sp>
    </p:spTree>
    <p:extLst>
      <p:ext uri="{BB962C8B-B14F-4D97-AF65-F5344CB8AC3E}">
        <p14:creationId xmlns:p14="http://schemas.microsoft.com/office/powerpoint/2010/main" val="300681652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a:t>Programmation Orienté Objet (POO)</a:t>
            </a:r>
            <a:br>
              <a:rPr lang="fr-FR"/>
            </a:br>
            <a:r>
              <a:rPr lang="fr-FR"/>
              <a:t>« concepts de base »</a:t>
            </a:r>
          </a:p>
        </p:txBody>
      </p:sp>
      <p:sp>
        <p:nvSpPr>
          <p:cNvPr id="3" name="Espace réservé du contenu 2"/>
          <p:cNvSpPr>
            <a:spLocks noGrp="1"/>
          </p:cNvSpPr>
          <p:nvPr>
            <p:ph idx="1"/>
          </p:nvPr>
        </p:nvSpPr>
        <p:spPr/>
        <p:txBody>
          <a:bodyPr>
            <a:noAutofit/>
          </a:bodyPr>
          <a:lstStyle/>
          <a:p>
            <a:endParaRPr lang="fr-FR" sz="2800" dirty="0" smtClean="0"/>
          </a:p>
          <a:p>
            <a:endParaRPr lang="fr-FR" sz="2800" dirty="0"/>
          </a:p>
          <a:p>
            <a:r>
              <a:rPr lang="fr-FR" sz="2800" dirty="0" smtClean="0"/>
              <a:t>Encapsulation </a:t>
            </a:r>
            <a:r>
              <a:rPr lang="fr-FR" sz="2800" dirty="0"/>
              <a:t>des données et les traitements correspondants.</a:t>
            </a:r>
          </a:p>
          <a:p>
            <a:pPr lvl="1"/>
            <a:endParaRPr lang="fr-FR" dirty="0" smtClean="0"/>
          </a:p>
          <a:p>
            <a:pPr lvl="1"/>
            <a:r>
              <a:rPr lang="fr-FR" dirty="0" smtClean="0"/>
              <a:t>L’encapsulation </a:t>
            </a:r>
            <a:r>
              <a:rPr lang="fr-FR" dirty="0"/>
              <a:t>permet de regrouper un ensemble </a:t>
            </a:r>
            <a:r>
              <a:rPr lang="fr-FR" dirty="0" smtClean="0"/>
              <a:t>d’attributs </a:t>
            </a:r>
            <a:r>
              <a:rPr lang="fr-FR" dirty="0"/>
              <a:t>avec </a:t>
            </a:r>
            <a:r>
              <a:rPr lang="fr-FR" dirty="0" smtClean="0"/>
              <a:t>un ensemble </a:t>
            </a:r>
            <a:r>
              <a:rPr lang="fr-FR" dirty="0"/>
              <a:t>de méthodes en une classe permettant de les manipuler.</a:t>
            </a:r>
          </a:p>
        </p:txBody>
      </p:sp>
    </p:spTree>
    <p:extLst>
      <p:ext uri="{BB962C8B-B14F-4D97-AF65-F5344CB8AC3E}">
        <p14:creationId xmlns:p14="http://schemas.microsoft.com/office/powerpoint/2010/main" val="42722382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4280"/>
            <a:ext cx="8229600" cy="1143000"/>
          </a:xfrm>
        </p:spPr>
        <p:txBody>
          <a:bodyPr/>
          <a:lstStyle/>
          <a:p>
            <a:r>
              <a:rPr lang="fr-FR" dirty="0" smtClean="0"/>
              <a:t>PHP orienté objets</a:t>
            </a:r>
            <a:endParaRPr lang="fr-FR" dirty="0"/>
          </a:p>
        </p:txBody>
      </p:sp>
      <p:sp>
        <p:nvSpPr>
          <p:cNvPr id="3" name="Content Placeholder 2"/>
          <p:cNvSpPr>
            <a:spLocks noGrp="1"/>
          </p:cNvSpPr>
          <p:nvPr>
            <p:ph idx="1"/>
          </p:nvPr>
        </p:nvSpPr>
        <p:spPr>
          <a:xfrm>
            <a:off x="158824" y="764704"/>
            <a:ext cx="8229600" cy="4525963"/>
          </a:xfrm>
        </p:spPr>
        <p:txBody>
          <a:bodyPr/>
          <a:lstStyle/>
          <a:p>
            <a:r>
              <a:rPr lang="fr-FR" b="1" dirty="0" smtClean="0"/>
              <a:t>PHP 5 est un langage « orienté objets »</a:t>
            </a:r>
          </a:p>
          <a:p>
            <a:pPr marL="285750" lvl="1"/>
            <a:r>
              <a:rPr lang="fr-FR" dirty="0" smtClean="0"/>
              <a:t>Manipulation de classes et d’objets</a:t>
            </a:r>
          </a:p>
          <a:p>
            <a:pPr lvl="1"/>
            <a:endParaRPr lang="fr-FR" dirty="0"/>
          </a:p>
        </p:txBody>
      </p:sp>
      <p:sp>
        <p:nvSpPr>
          <p:cNvPr id="6" name="Rectangle 5"/>
          <p:cNvSpPr/>
          <p:nvPr/>
        </p:nvSpPr>
        <p:spPr>
          <a:xfrm>
            <a:off x="2123728" y="2420888"/>
            <a:ext cx="4824536" cy="378565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fr-FR" sz="2000" dirty="0"/>
              <a:t>&lt;?</a:t>
            </a:r>
            <a:r>
              <a:rPr lang="fr-FR" sz="2000" dirty="0" err="1"/>
              <a:t>php</a:t>
            </a:r>
            <a:r>
              <a:rPr lang="fr-FR" sz="2000" dirty="0"/>
              <a:t> </a:t>
            </a:r>
          </a:p>
          <a:p>
            <a:r>
              <a:rPr lang="fr-FR" sz="2200" dirty="0"/>
              <a:t> </a:t>
            </a:r>
            <a:r>
              <a:rPr lang="fr-FR" sz="2200" b="1" dirty="0" smtClean="0">
                <a:solidFill>
                  <a:schemeClr val="tx2"/>
                </a:solidFill>
              </a:rPr>
              <a:t>class</a:t>
            </a:r>
            <a:r>
              <a:rPr lang="fr-FR" sz="2200" b="1" dirty="0" smtClean="0"/>
              <a:t> </a:t>
            </a:r>
            <a:r>
              <a:rPr lang="fr-FR" sz="2200" b="1" dirty="0"/>
              <a:t>Personne {</a:t>
            </a:r>
          </a:p>
          <a:p>
            <a:r>
              <a:rPr lang="fr-FR" sz="2200" b="1" dirty="0"/>
              <a:t> </a:t>
            </a:r>
            <a:r>
              <a:rPr lang="fr-FR" sz="2200" b="1" dirty="0" smtClean="0"/>
              <a:t>    </a:t>
            </a:r>
            <a:r>
              <a:rPr lang="fr-FR" sz="2200" b="1" dirty="0" err="1" smtClean="0">
                <a:solidFill>
                  <a:srgbClr val="1F497D"/>
                </a:solidFill>
              </a:rPr>
              <a:t>private</a:t>
            </a:r>
            <a:r>
              <a:rPr lang="fr-FR" sz="2200" b="1" dirty="0" smtClean="0">
                <a:solidFill>
                  <a:srgbClr val="1F497D"/>
                </a:solidFill>
              </a:rPr>
              <a:t> </a:t>
            </a:r>
            <a:r>
              <a:rPr lang="fr-FR" sz="2200" b="1" dirty="0"/>
              <a:t>$nom;</a:t>
            </a:r>
            <a:endParaRPr lang="fr-FR" sz="2000" b="1" dirty="0"/>
          </a:p>
          <a:p>
            <a:endParaRPr lang="fr-FR" sz="2200" dirty="0" smtClean="0"/>
          </a:p>
          <a:p>
            <a:r>
              <a:rPr lang="fr-FR" sz="2200" dirty="0" smtClean="0"/>
              <a:t>     </a:t>
            </a:r>
            <a:r>
              <a:rPr lang="fr-FR" sz="2200" b="1" dirty="0" smtClean="0">
                <a:solidFill>
                  <a:srgbClr val="1F497D"/>
                </a:solidFill>
              </a:rPr>
              <a:t>public</a:t>
            </a:r>
            <a:r>
              <a:rPr lang="fr-FR" sz="2200" dirty="0" smtClean="0">
                <a:solidFill>
                  <a:srgbClr val="1F497D"/>
                </a:solidFill>
              </a:rPr>
              <a:t> </a:t>
            </a:r>
            <a:r>
              <a:rPr lang="fr-FR" sz="2200" b="1" dirty="0" err="1"/>
              <a:t>function</a:t>
            </a:r>
            <a:r>
              <a:rPr lang="fr-FR" sz="2200" dirty="0"/>
              <a:t> </a:t>
            </a:r>
            <a:r>
              <a:rPr lang="fr-FR" sz="2200" b="1" i="1" dirty="0" err="1"/>
              <a:t>setNom</a:t>
            </a:r>
            <a:r>
              <a:rPr lang="fr-FR" sz="2200" dirty="0"/>
              <a:t> </a:t>
            </a:r>
            <a:r>
              <a:rPr lang="fr-FR" sz="2200" dirty="0" smtClean="0"/>
              <a:t>( </a:t>
            </a:r>
            <a:r>
              <a:rPr lang="fr-FR" sz="2200" b="1" dirty="0" smtClean="0"/>
              <a:t>$</a:t>
            </a:r>
            <a:r>
              <a:rPr lang="fr-FR" sz="2200" b="1" dirty="0" err="1" smtClean="0"/>
              <a:t>nouvNom</a:t>
            </a:r>
            <a:r>
              <a:rPr lang="fr-FR" sz="2200" b="1" dirty="0" smtClean="0"/>
              <a:t> </a:t>
            </a:r>
            <a:r>
              <a:rPr lang="fr-FR" sz="2200" dirty="0" smtClean="0"/>
              <a:t>) </a:t>
            </a:r>
            <a:endParaRPr lang="fr-FR" sz="2200" dirty="0"/>
          </a:p>
          <a:p>
            <a:r>
              <a:rPr lang="fr-FR" sz="2200" dirty="0"/>
              <a:t>     </a:t>
            </a:r>
            <a:r>
              <a:rPr lang="fr-FR" sz="2200" b="1" dirty="0"/>
              <a:t>{  </a:t>
            </a:r>
            <a:r>
              <a:rPr lang="fr-FR" sz="2200" b="1" dirty="0">
                <a:solidFill>
                  <a:srgbClr val="1F497D"/>
                </a:solidFill>
              </a:rPr>
              <a:t>$</a:t>
            </a:r>
            <a:r>
              <a:rPr lang="fr-FR" sz="2200" b="1" dirty="0" err="1">
                <a:solidFill>
                  <a:srgbClr val="1F497D"/>
                </a:solidFill>
              </a:rPr>
              <a:t>this</a:t>
            </a:r>
            <a:r>
              <a:rPr lang="fr-FR" sz="2200" b="1" dirty="0">
                <a:solidFill>
                  <a:srgbClr val="1F497D"/>
                </a:solidFill>
              </a:rPr>
              <a:t>-&gt;nom </a:t>
            </a:r>
            <a:r>
              <a:rPr lang="fr-FR" sz="2200" b="1" dirty="0"/>
              <a:t>= $</a:t>
            </a:r>
            <a:r>
              <a:rPr lang="fr-FR" sz="2200" b="1" dirty="0" err="1"/>
              <a:t>nouvNom</a:t>
            </a:r>
            <a:r>
              <a:rPr lang="fr-FR" sz="2200" b="1" dirty="0"/>
              <a:t>; 	</a:t>
            </a:r>
            <a:r>
              <a:rPr lang="fr-FR" sz="2200" dirty="0"/>
              <a:t>} 	</a:t>
            </a:r>
          </a:p>
          <a:p>
            <a:endParaRPr lang="fr-FR" sz="2200" dirty="0" smtClean="0"/>
          </a:p>
          <a:p>
            <a:r>
              <a:rPr lang="fr-FR" sz="2200" dirty="0" smtClean="0"/>
              <a:t>     </a:t>
            </a:r>
            <a:r>
              <a:rPr lang="fr-FR" sz="2200" b="1" dirty="0" smtClean="0">
                <a:solidFill>
                  <a:srgbClr val="1F497D"/>
                </a:solidFill>
              </a:rPr>
              <a:t>public</a:t>
            </a:r>
            <a:r>
              <a:rPr lang="fr-FR" sz="2200" b="1" dirty="0" smtClean="0"/>
              <a:t> </a:t>
            </a:r>
            <a:r>
              <a:rPr lang="fr-FR" sz="2200" b="1" dirty="0" err="1"/>
              <a:t>function</a:t>
            </a:r>
            <a:r>
              <a:rPr lang="fr-FR" sz="2200" b="1" dirty="0"/>
              <a:t> </a:t>
            </a:r>
            <a:r>
              <a:rPr lang="fr-FR" sz="2200" b="1" i="1" dirty="0" err="1" smtClean="0"/>
              <a:t>getNom</a:t>
            </a:r>
            <a:r>
              <a:rPr lang="fr-FR" sz="2200" b="1" i="1" dirty="0" smtClean="0"/>
              <a:t> </a:t>
            </a:r>
            <a:r>
              <a:rPr lang="fr-FR" sz="2200" b="1" dirty="0" smtClean="0"/>
              <a:t>(</a:t>
            </a:r>
            <a:r>
              <a:rPr lang="fr-FR" sz="2200" b="1" dirty="0"/>
              <a:t>) </a:t>
            </a:r>
            <a:r>
              <a:rPr lang="fr-FR" sz="2200" b="1" dirty="0" smtClean="0"/>
              <a:t>{</a:t>
            </a:r>
          </a:p>
          <a:p>
            <a:r>
              <a:rPr lang="fr-FR" sz="2200" b="1" dirty="0" smtClean="0"/>
              <a:t>          </a:t>
            </a:r>
            <a:r>
              <a:rPr lang="fr-FR" sz="2200" b="1" dirty="0" smtClean="0">
                <a:solidFill>
                  <a:srgbClr val="1F497D"/>
                </a:solidFill>
              </a:rPr>
              <a:t>return</a:t>
            </a:r>
            <a:r>
              <a:rPr lang="fr-FR" sz="2200" b="1" dirty="0" smtClean="0"/>
              <a:t> </a:t>
            </a:r>
            <a:r>
              <a:rPr lang="fr-FR" sz="2200" b="1" dirty="0" smtClean="0">
                <a:solidFill>
                  <a:srgbClr val="1F497D"/>
                </a:solidFill>
              </a:rPr>
              <a:t>$</a:t>
            </a:r>
            <a:r>
              <a:rPr lang="fr-FR" sz="2200" b="1" dirty="0" err="1" smtClean="0">
                <a:solidFill>
                  <a:srgbClr val="1F497D"/>
                </a:solidFill>
              </a:rPr>
              <a:t>this</a:t>
            </a:r>
            <a:r>
              <a:rPr lang="fr-FR" sz="2200" b="1" dirty="0" smtClean="0">
                <a:solidFill>
                  <a:srgbClr val="1F497D"/>
                </a:solidFill>
              </a:rPr>
              <a:t>-&gt;nom;</a:t>
            </a:r>
          </a:p>
          <a:p>
            <a:r>
              <a:rPr lang="fr-FR" sz="2200" dirty="0"/>
              <a:t> </a:t>
            </a:r>
            <a:r>
              <a:rPr lang="fr-FR" sz="2200" dirty="0" smtClean="0"/>
              <a:t>     }</a:t>
            </a:r>
          </a:p>
          <a:p>
            <a:r>
              <a:rPr lang="fr-FR" sz="2200" b="1" dirty="0" smtClean="0"/>
              <a:t>}</a:t>
            </a:r>
            <a:endParaRPr lang="fr-FR" sz="2200" dirty="0"/>
          </a:p>
        </p:txBody>
      </p:sp>
      <p:sp>
        <p:nvSpPr>
          <p:cNvPr id="7" name="ZoneTexte 6"/>
          <p:cNvSpPr txBox="1"/>
          <p:nvPr/>
        </p:nvSpPr>
        <p:spPr>
          <a:xfrm>
            <a:off x="4158228" y="2093947"/>
            <a:ext cx="250200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smtClean="0"/>
              <a:t>Définition de classe</a:t>
            </a:r>
          </a:p>
          <a:p>
            <a:r>
              <a:rPr lang="fr-FR" sz="2400" b="1" dirty="0" smtClean="0"/>
              <a:t>    class Personne</a:t>
            </a:r>
            <a:endParaRPr lang="fr-FR" sz="2400" b="1" dirty="0"/>
          </a:p>
        </p:txBody>
      </p:sp>
      <p:sp>
        <p:nvSpPr>
          <p:cNvPr id="10" name="ZoneTexte 9"/>
          <p:cNvSpPr txBox="1"/>
          <p:nvPr/>
        </p:nvSpPr>
        <p:spPr>
          <a:xfrm>
            <a:off x="5436096" y="3039343"/>
            <a:ext cx="3024336" cy="461665"/>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r>
              <a:rPr lang="fr-FR" sz="2400" dirty="0" smtClean="0"/>
              <a:t>Définition d’un attribut</a:t>
            </a:r>
            <a:endParaRPr lang="fr-FR" sz="2400" b="1" dirty="0"/>
          </a:p>
        </p:txBody>
      </p:sp>
      <p:cxnSp>
        <p:nvCxnSpPr>
          <p:cNvPr id="15" name="Connecteur droit avec flèche 14"/>
          <p:cNvCxnSpPr>
            <a:stCxn id="10" idx="1"/>
          </p:cNvCxnSpPr>
          <p:nvPr/>
        </p:nvCxnSpPr>
        <p:spPr>
          <a:xfrm flipH="1">
            <a:off x="4211960" y="3270176"/>
            <a:ext cx="1224136" cy="42391"/>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
        <p:nvSpPr>
          <p:cNvPr id="18" name="ZoneTexte 17"/>
          <p:cNvSpPr txBox="1"/>
          <p:nvPr/>
        </p:nvSpPr>
        <p:spPr>
          <a:xfrm>
            <a:off x="72008" y="2237963"/>
            <a:ext cx="1979712"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smtClean="0"/>
              <a:t>Visibilité :</a:t>
            </a:r>
          </a:p>
          <a:p>
            <a:r>
              <a:rPr lang="fr-FR" sz="2400" b="1" dirty="0" err="1" smtClean="0">
                <a:solidFill>
                  <a:srgbClr val="1F497D"/>
                </a:solidFill>
              </a:rPr>
              <a:t>private</a:t>
            </a:r>
            <a:r>
              <a:rPr lang="fr-FR" sz="2400" b="1" dirty="0" smtClean="0">
                <a:solidFill>
                  <a:srgbClr val="1F497D"/>
                </a:solidFill>
              </a:rPr>
              <a:t> </a:t>
            </a:r>
            <a:r>
              <a:rPr lang="fr-FR" sz="2400" i="1" dirty="0" smtClean="0"/>
              <a:t>$nom</a:t>
            </a:r>
          </a:p>
        </p:txBody>
      </p:sp>
      <p:sp>
        <p:nvSpPr>
          <p:cNvPr id="19" name="ZoneTexte 18"/>
          <p:cNvSpPr txBox="1"/>
          <p:nvPr/>
        </p:nvSpPr>
        <p:spPr>
          <a:xfrm>
            <a:off x="116126" y="3966155"/>
            <a:ext cx="2223626"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0" rtlCol="0">
            <a:spAutoFit/>
          </a:bodyPr>
          <a:lstStyle/>
          <a:p>
            <a:r>
              <a:rPr lang="fr-FR" sz="2400" dirty="0" smtClean="0"/>
              <a:t>Opération :</a:t>
            </a:r>
          </a:p>
          <a:p>
            <a:r>
              <a:rPr lang="fr-FR" sz="2400" b="1" dirty="0"/>
              <a:t>p</a:t>
            </a:r>
            <a:r>
              <a:rPr lang="fr-FR" sz="2400" b="1" dirty="0" smtClean="0"/>
              <a:t>ublic </a:t>
            </a:r>
            <a:r>
              <a:rPr lang="fr-FR" sz="2400" b="1" dirty="0" err="1" smtClean="0"/>
              <a:t>function</a:t>
            </a:r>
            <a:r>
              <a:rPr lang="fr-FR" sz="2400" b="1" dirty="0" smtClean="0"/>
              <a:t>… </a:t>
            </a:r>
            <a:endParaRPr lang="fr-FR" sz="2400" b="1" dirty="0"/>
          </a:p>
        </p:txBody>
      </p:sp>
      <p:sp>
        <p:nvSpPr>
          <p:cNvPr id="20" name="ZoneTexte 19"/>
          <p:cNvSpPr txBox="1"/>
          <p:nvPr/>
        </p:nvSpPr>
        <p:spPr>
          <a:xfrm>
            <a:off x="6714750" y="4509120"/>
            <a:ext cx="2411234" cy="830997"/>
          </a:xfrm>
          <a:prstGeom prst="rect">
            <a:avLst/>
          </a:prstGeom>
        </p:spPr>
        <p:style>
          <a:lnRef idx="2">
            <a:schemeClr val="accent2"/>
          </a:lnRef>
          <a:fillRef idx="1">
            <a:schemeClr val="lt1"/>
          </a:fillRef>
          <a:effectRef idx="0">
            <a:schemeClr val="accent2"/>
          </a:effectRef>
          <a:fontRef idx="minor">
            <a:schemeClr val="dk1"/>
          </a:fontRef>
        </p:style>
        <p:txBody>
          <a:bodyPr wrap="none" lIns="36000" rIns="36000" rtlCol="0">
            <a:spAutoFit/>
          </a:bodyPr>
          <a:lstStyle/>
          <a:p>
            <a:r>
              <a:rPr lang="fr-FR" sz="2400" dirty="0" smtClean="0"/>
              <a:t>Accès à un attribut </a:t>
            </a:r>
          </a:p>
          <a:p>
            <a:r>
              <a:rPr lang="fr-FR" sz="2400" b="1" dirty="0" smtClean="0">
                <a:solidFill>
                  <a:srgbClr val="1F497D"/>
                </a:solidFill>
              </a:rPr>
              <a:t>   $</a:t>
            </a:r>
            <a:r>
              <a:rPr lang="fr-FR" sz="2400" b="1" dirty="0" err="1" smtClean="0">
                <a:solidFill>
                  <a:srgbClr val="1F497D"/>
                </a:solidFill>
              </a:rPr>
              <a:t>this</a:t>
            </a:r>
            <a:r>
              <a:rPr lang="fr-FR" sz="2400" b="1" dirty="0" smtClean="0">
                <a:solidFill>
                  <a:srgbClr val="1F497D"/>
                </a:solidFill>
              </a:rPr>
              <a:t>-&gt;attribut</a:t>
            </a:r>
          </a:p>
        </p:txBody>
      </p:sp>
      <p:sp>
        <p:nvSpPr>
          <p:cNvPr id="21" name="ZoneTexte 20"/>
          <p:cNvSpPr txBox="1"/>
          <p:nvPr/>
        </p:nvSpPr>
        <p:spPr>
          <a:xfrm>
            <a:off x="5004048" y="5589240"/>
            <a:ext cx="2856371"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fr-FR" sz="2400" dirty="0" smtClean="0"/>
              <a:t>Retourner une valeur</a:t>
            </a:r>
          </a:p>
          <a:p>
            <a:r>
              <a:rPr lang="fr-FR" sz="2400" b="1" dirty="0" smtClean="0"/>
              <a:t>    return valeur ; </a:t>
            </a:r>
            <a:endParaRPr lang="fr-FR" sz="2400" b="1" dirty="0"/>
          </a:p>
        </p:txBody>
      </p:sp>
      <p:pic>
        <p:nvPicPr>
          <p:cNvPr id="12" name="Image 11"/>
          <p:cNvPicPr>
            <a:picLocks noChangeAspect="1"/>
          </p:cNvPicPr>
          <p:nvPr/>
        </p:nvPicPr>
        <p:blipFill>
          <a:blip r:embed="rId2"/>
          <a:stretch>
            <a:fillRect/>
          </a:stretch>
        </p:blipFill>
        <p:spPr>
          <a:xfrm>
            <a:off x="6767736" y="1484784"/>
            <a:ext cx="2376264" cy="1296144"/>
          </a:xfrm>
          <a:prstGeom prst="rect">
            <a:avLst/>
          </a:prstGeom>
        </p:spPr>
      </p:pic>
      <p:cxnSp>
        <p:nvCxnSpPr>
          <p:cNvPr id="37" name="Connecteur en angle 36"/>
          <p:cNvCxnSpPr>
            <a:stCxn id="7" idx="1"/>
          </p:cNvCxnSpPr>
          <p:nvPr/>
        </p:nvCxnSpPr>
        <p:spPr>
          <a:xfrm rot="10800000" flipV="1">
            <a:off x="3366140" y="2509445"/>
            <a:ext cx="792088" cy="304581"/>
          </a:xfrm>
          <a:prstGeom prst="bentConnector3">
            <a:avLst>
              <a:gd name="adj1" fmla="val 98318"/>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2" name="Connecteur en angle 41"/>
          <p:cNvCxnSpPr>
            <a:stCxn id="18" idx="2"/>
          </p:cNvCxnSpPr>
          <p:nvPr/>
        </p:nvCxnSpPr>
        <p:spPr>
          <a:xfrm rot="16200000" flipH="1">
            <a:off x="1619672" y="2511152"/>
            <a:ext cx="288032" cy="1403648"/>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cxnSp>
        <p:nvCxnSpPr>
          <p:cNvPr id="46" name="Connecteur en angle 45"/>
          <p:cNvCxnSpPr>
            <a:stCxn id="20" idx="1"/>
          </p:cNvCxnSpPr>
          <p:nvPr/>
        </p:nvCxnSpPr>
        <p:spPr>
          <a:xfrm rot="10800000">
            <a:off x="5940152" y="4365105"/>
            <a:ext cx="774598" cy="55951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51" name="Connecteur en angle 50"/>
          <p:cNvCxnSpPr>
            <a:stCxn id="21" idx="1"/>
          </p:cNvCxnSpPr>
          <p:nvPr/>
        </p:nvCxnSpPr>
        <p:spPr>
          <a:xfrm rot="10800000">
            <a:off x="3491880" y="5517233"/>
            <a:ext cx="1512168" cy="487507"/>
          </a:xfrm>
          <a:prstGeom prst="bentConnector3">
            <a:avLst>
              <a:gd name="adj1" fmla="val 99469"/>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3240894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Autofit/>
          </a:bodyPr>
          <a:lstStyle/>
          <a:p>
            <a:r>
              <a:rPr lang="fr-FR" sz="3200"/>
              <a:t>POO en PHP</a:t>
            </a:r>
            <a:br>
              <a:rPr lang="fr-FR" sz="3200"/>
            </a:br>
            <a:r>
              <a:rPr lang="fr-FR" sz="3200"/>
              <a:t>« Visibilité d'un attribut ou d'une méthode »</a:t>
            </a:r>
          </a:p>
        </p:txBody>
      </p:sp>
      <p:sp>
        <p:nvSpPr>
          <p:cNvPr id="3" name="Espace réservé du contenu 2"/>
          <p:cNvSpPr>
            <a:spLocks noGrp="1"/>
          </p:cNvSpPr>
          <p:nvPr>
            <p:ph idx="1"/>
          </p:nvPr>
        </p:nvSpPr>
        <p:spPr>
          <a:xfrm>
            <a:off x="457200" y="1600200"/>
            <a:ext cx="8229600" cy="4997152"/>
          </a:xfrm>
        </p:spPr>
        <p:txBody>
          <a:bodyPr>
            <a:normAutofit fontScale="92500" lnSpcReduction="20000"/>
          </a:bodyPr>
          <a:lstStyle/>
          <a:p>
            <a:r>
              <a:rPr lang="fr-FR" dirty="0" smtClean="0"/>
              <a:t>« </a:t>
            </a:r>
            <a:r>
              <a:rPr lang="fr-FR" b="1" u="sng" dirty="0">
                <a:solidFill>
                  <a:schemeClr val="tx2">
                    <a:lumMod val="60000"/>
                    <a:lumOff val="40000"/>
                  </a:schemeClr>
                </a:solidFill>
              </a:rPr>
              <a:t>public</a:t>
            </a:r>
            <a:r>
              <a:rPr lang="fr-FR" dirty="0">
                <a:solidFill>
                  <a:schemeClr val="tx2">
                    <a:lumMod val="60000"/>
                    <a:lumOff val="40000"/>
                  </a:schemeClr>
                </a:solidFill>
              </a:rPr>
              <a:t> </a:t>
            </a:r>
            <a:r>
              <a:rPr lang="fr-FR" dirty="0"/>
              <a:t>» : si un attribut ou une méthode est </a:t>
            </a:r>
            <a:r>
              <a:rPr lang="fr-FR" i="1" dirty="0" smtClean="0"/>
              <a:t>public</a:t>
            </a:r>
            <a:r>
              <a:rPr lang="fr-FR" dirty="0" smtClean="0"/>
              <a:t>, alors </a:t>
            </a:r>
            <a:r>
              <a:rPr lang="fr-FR" dirty="0"/>
              <a:t>on pourra y avoir accès depuis n'importe où.</a:t>
            </a:r>
          </a:p>
          <a:p>
            <a:r>
              <a:rPr lang="fr-FR" dirty="0" smtClean="0"/>
              <a:t>« </a:t>
            </a:r>
            <a:r>
              <a:rPr lang="fr-FR" b="1" u="sng" dirty="0" err="1">
                <a:solidFill>
                  <a:schemeClr val="tx2">
                    <a:lumMod val="60000"/>
                    <a:lumOff val="40000"/>
                  </a:schemeClr>
                </a:solidFill>
              </a:rPr>
              <a:t>private</a:t>
            </a:r>
            <a:r>
              <a:rPr lang="fr-FR" dirty="0"/>
              <a:t> »: impose quelques restrictions. L’accès </a:t>
            </a:r>
            <a:r>
              <a:rPr lang="fr-FR" dirty="0" smtClean="0"/>
              <a:t>aux attributs </a:t>
            </a:r>
            <a:r>
              <a:rPr lang="fr-FR" dirty="0"/>
              <a:t>et méthodes est seulement possible </a:t>
            </a:r>
            <a:r>
              <a:rPr lang="fr-FR" dirty="0" smtClean="0"/>
              <a:t>depuis l'intérieur </a:t>
            </a:r>
            <a:r>
              <a:rPr lang="fr-FR" dirty="0"/>
              <a:t>de la classe.</a:t>
            </a:r>
          </a:p>
          <a:p>
            <a:pPr lvl="1"/>
            <a:r>
              <a:rPr lang="fr-FR" dirty="0" smtClean="0"/>
              <a:t>Ne </a:t>
            </a:r>
            <a:r>
              <a:rPr lang="fr-FR" dirty="0"/>
              <a:t>mettez jamais le constructeur avec le type de </a:t>
            </a:r>
            <a:r>
              <a:rPr lang="fr-FR" dirty="0" smtClean="0"/>
              <a:t>visibilité </a:t>
            </a:r>
            <a:r>
              <a:rPr lang="fr-FR" i="1" dirty="0" err="1" smtClean="0"/>
              <a:t>private</a:t>
            </a:r>
            <a:r>
              <a:rPr lang="fr-FR" dirty="0" smtClean="0"/>
              <a:t> </a:t>
            </a:r>
            <a:r>
              <a:rPr lang="fr-FR" dirty="0"/>
              <a:t>sinon, elle ne pourra jamais être </a:t>
            </a:r>
            <a:r>
              <a:rPr lang="fr-FR" dirty="0" smtClean="0"/>
              <a:t>appelée, </a:t>
            </a:r>
            <a:r>
              <a:rPr lang="fr-FR" dirty="0"/>
              <a:t>vous </a:t>
            </a:r>
            <a:r>
              <a:rPr lang="fr-FR" dirty="0" smtClean="0"/>
              <a:t>ne pourrez </a:t>
            </a:r>
            <a:r>
              <a:rPr lang="fr-FR" dirty="0"/>
              <a:t>donc pas instancier votre classe</a:t>
            </a:r>
          </a:p>
          <a:p>
            <a:r>
              <a:rPr lang="fr-FR" dirty="0" smtClean="0"/>
              <a:t>« </a:t>
            </a:r>
            <a:r>
              <a:rPr lang="fr-FR" b="1" u="sng" dirty="0" err="1">
                <a:solidFill>
                  <a:schemeClr val="tx2">
                    <a:lumMod val="60000"/>
                    <a:lumOff val="40000"/>
                  </a:schemeClr>
                </a:solidFill>
              </a:rPr>
              <a:t>protected</a:t>
            </a:r>
            <a:r>
              <a:rPr lang="fr-FR" dirty="0"/>
              <a:t> » a le même effet que </a:t>
            </a:r>
            <a:r>
              <a:rPr lang="fr-FR" i="1" dirty="0" err="1"/>
              <a:t>private</a:t>
            </a:r>
            <a:r>
              <a:rPr lang="fr-FR" dirty="0"/>
              <a:t>, </a:t>
            </a:r>
            <a:r>
              <a:rPr lang="fr-FR" dirty="0" smtClean="0"/>
              <a:t>à l’exception </a:t>
            </a:r>
            <a:r>
              <a:rPr lang="fr-FR" dirty="0"/>
              <a:t>que toutes les classes filles auront accès </a:t>
            </a:r>
            <a:r>
              <a:rPr lang="fr-FR" dirty="0" smtClean="0"/>
              <a:t>aux attributs </a:t>
            </a:r>
            <a:r>
              <a:rPr lang="fr-FR" dirty="0"/>
              <a:t>protégés.</a:t>
            </a:r>
          </a:p>
        </p:txBody>
      </p:sp>
    </p:spTree>
    <p:extLst>
      <p:ext uri="{BB962C8B-B14F-4D97-AF65-F5344CB8AC3E}">
        <p14:creationId xmlns:p14="http://schemas.microsoft.com/office/powerpoint/2010/main" val="17792119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3" name="Espace réservé du contenu 2"/>
          <p:cNvSpPr>
            <a:spLocks noGrp="1"/>
          </p:cNvSpPr>
          <p:nvPr>
            <p:ph idx="1"/>
          </p:nvPr>
        </p:nvSpPr>
        <p:spPr>
          <a:xfrm>
            <a:off x="428596" y="764704"/>
            <a:ext cx="8229600" cy="4525963"/>
          </a:xfrm>
        </p:spPr>
        <p:txBody>
          <a:bodyPr/>
          <a:lstStyle/>
          <a:p>
            <a:r>
              <a:rPr lang="fr-FR" b="1" dirty="0" smtClean="0"/>
              <a:t>Classes &amp; Objets</a:t>
            </a:r>
          </a:p>
          <a:p>
            <a:pPr lvl="1"/>
            <a:r>
              <a:rPr lang="fr-FR" dirty="0" smtClean="0"/>
              <a:t>Création d’un objet : </a:t>
            </a:r>
            <a:r>
              <a:rPr lang="fr-FR" b="1" dirty="0" smtClean="0"/>
              <a:t>$</a:t>
            </a:r>
            <a:r>
              <a:rPr lang="fr-FR" b="1" dirty="0" err="1" smtClean="0"/>
              <a:t>obj</a:t>
            </a:r>
            <a:r>
              <a:rPr lang="fr-FR" b="1" dirty="0" smtClean="0"/>
              <a:t> = new classe() ;</a:t>
            </a:r>
            <a:endParaRPr lang="fr-FR" b="1" dirty="0"/>
          </a:p>
        </p:txBody>
      </p:sp>
      <p:sp>
        <p:nvSpPr>
          <p:cNvPr id="6" name="Rectangle 5"/>
          <p:cNvSpPr/>
          <p:nvPr/>
        </p:nvSpPr>
        <p:spPr>
          <a:xfrm>
            <a:off x="520486" y="2204864"/>
            <a:ext cx="6408712" cy="3539430"/>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fr-FR" dirty="0" smtClean="0"/>
              <a:t>… </a:t>
            </a:r>
          </a:p>
          <a:p>
            <a:r>
              <a:rPr lang="fr-FR" dirty="0" smtClean="0"/>
              <a:t>&lt;?</a:t>
            </a:r>
            <a:r>
              <a:rPr lang="fr-FR" dirty="0" err="1" smtClean="0"/>
              <a:t>php</a:t>
            </a:r>
            <a:r>
              <a:rPr lang="fr-FR" dirty="0" smtClean="0"/>
              <a:t>  </a:t>
            </a:r>
          </a:p>
          <a:p>
            <a:r>
              <a:rPr lang="fr-FR" sz="2200" b="1" dirty="0" smtClean="0"/>
              <a:t>   $</a:t>
            </a:r>
            <a:r>
              <a:rPr lang="fr-FR" sz="2200" b="1" dirty="0"/>
              <a:t>toto </a:t>
            </a:r>
            <a:r>
              <a:rPr lang="fr-FR" sz="2200" b="1" dirty="0">
                <a:solidFill>
                  <a:srgbClr val="1F497D"/>
                </a:solidFill>
              </a:rPr>
              <a:t>= new Personne()</a:t>
            </a:r>
            <a:r>
              <a:rPr lang="fr-FR" sz="2200" b="1" dirty="0" smtClean="0">
                <a:solidFill>
                  <a:srgbClr val="1F497D"/>
                </a:solidFill>
              </a:rPr>
              <a:t>;</a:t>
            </a:r>
          </a:p>
          <a:p>
            <a:endParaRPr lang="fr-FR" sz="2200" b="1" dirty="0"/>
          </a:p>
          <a:p>
            <a:r>
              <a:rPr lang="fr-FR" sz="2200" b="1" dirty="0"/>
              <a:t>   </a:t>
            </a:r>
            <a:r>
              <a:rPr lang="fr-FR" sz="2200" b="1" dirty="0">
                <a:solidFill>
                  <a:srgbClr val="1F497D"/>
                </a:solidFill>
              </a:rPr>
              <a:t> $toto-&gt;</a:t>
            </a:r>
            <a:r>
              <a:rPr lang="fr-FR" sz="2200" b="1" dirty="0" err="1">
                <a:solidFill>
                  <a:srgbClr val="1F497D"/>
                </a:solidFill>
              </a:rPr>
              <a:t>setNom</a:t>
            </a:r>
            <a:r>
              <a:rPr lang="fr-FR" sz="2200" b="1" dirty="0">
                <a:solidFill>
                  <a:srgbClr val="1F497D"/>
                </a:solidFill>
              </a:rPr>
              <a:t>("Toto");</a:t>
            </a:r>
          </a:p>
          <a:p>
            <a:r>
              <a:rPr lang="fr-FR" dirty="0"/>
              <a:t>    </a:t>
            </a:r>
          </a:p>
          <a:p>
            <a:r>
              <a:rPr lang="fr-FR" dirty="0"/>
              <a:t>   </a:t>
            </a:r>
            <a:r>
              <a:rPr lang="fr-FR" dirty="0" smtClean="0"/>
              <a:t>  </a:t>
            </a:r>
            <a:r>
              <a:rPr lang="fr-FR" dirty="0" err="1"/>
              <a:t>echo</a:t>
            </a:r>
            <a:r>
              <a:rPr lang="fr-FR" dirty="0"/>
              <a:t> "&lt;p&gt; </a:t>
            </a:r>
            <a:r>
              <a:rPr lang="fr-FR" dirty="0" smtClean="0"/>
              <a:t>…  " </a:t>
            </a:r>
            <a:r>
              <a:rPr lang="fr-FR" sz="2000" b="1" dirty="0" smtClean="0">
                <a:solidFill>
                  <a:srgbClr val="1F497D"/>
                </a:solidFill>
              </a:rPr>
              <a:t>.  </a:t>
            </a:r>
            <a:r>
              <a:rPr lang="fr-FR" sz="2200" b="1" dirty="0" smtClean="0">
                <a:solidFill>
                  <a:srgbClr val="1F497D"/>
                </a:solidFill>
              </a:rPr>
              <a:t>$</a:t>
            </a:r>
            <a:r>
              <a:rPr lang="fr-FR" sz="2200" b="1" dirty="0">
                <a:solidFill>
                  <a:srgbClr val="1F497D"/>
                </a:solidFill>
              </a:rPr>
              <a:t>toto-&gt;</a:t>
            </a:r>
            <a:r>
              <a:rPr lang="fr-FR" sz="2200" b="1" dirty="0" err="1">
                <a:solidFill>
                  <a:srgbClr val="1F497D"/>
                </a:solidFill>
              </a:rPr>
              <a:t>getNom</a:t>
            </a:r>
            <a:r>
              <a:rPr lang="fr-FR" sz="2200" b="1" dirty="0">
                <a:solidFill>
                  <a:srgbClr val="1F497D"/>
                </a:solidFill>
              </a:rPr>
              <a:t>() </a:t>
            </a:r>
            <a:r>
              <a:rPr lang="fr-FR" sz="2200" b="1" dirty="0" smtClean="0">
                <a:solidFill>
                  <a:srgbClr val="1F497D"/>
                </a:solidFill>
              </a:rPr>
              <a:t> </a:t>
            </a:r>
            <a:r>
              <a:rPr lang="fr-FR" b="1" dirty="0" smtClean="0"/>
              <a:t>. </a:t>
            </a:r>
            <a:r>
              <a:rPr lang="fr-FR" dirty="0" smtClean="0"/>
              <a:t> </a:t>
            </a:r>
            <a:r>
              <a:rPr lang="fr-FR" dirty="0"/>
              <a:t>"&lt;/p&gt;";</a:t>
            </a:r>
          </a:p>
          <a:p>
            <a:r>
              <a:rPr lang="fr-FR" dirty="0"/>
              <a:t>    </a:t>
            </a:r>
          </a:p>
          <a:p>
            <a:r>
              <a:rPr lang="fr-FR" dirty="0" smtClean="0"/>
              <a:t>   </a:t>
            </a:r>
            <a:r>
              <a:rPr lang="fr-FR" sz="2200" b="1" dirty="0" smtClean="0">
                <a:solidFill>
                  <a:srgbClr val="660066"/>
                </a:solidFill>
              </a:rPr>
              <a:t> $</a:t>
            </a:r>
            <a:r>
              <a:rPr lang="fr-FR" sz="2200" b="1" dirty="0">
                <a:solidFill>
                  <a:srgbClr val="660066"/>
                </a:solidFill>
              </a:rPr>
              <a:t>toto-&gt;nom </a:t>
            </a:r>
            <a:r>
              <a:rPr lang="fr-FR" b="1" dirty="0">
                <a:solidFill>
                  <a:srgbClr val="660066"/>
                </a:solidFill>
              </a:rPr>
              <a:t>= "blablabla"</a:t>
            </a:r>
            <a:r>
              <a:rPr lang="fr-FR" b="1" dirty="0" smtClean="0">
                <a:solidFill>
                  <a:srgbClr val="660066"/>
                </a:solidFill>
              </a:rPr>
              <a:t>;</a:t>
            </a:r>
          </a:p>
          <a:p>
            <a:r>
              <a:rPr lang="es-ES_tradnl" b="1" dirty="0" smtClean="0">
                <a:solidFill>
                  <a:srgbClr val="660066"/>
                </a:solidFill>
              </a:rPr>
              <a:t>   </a:t>
            </a:r>
            <a:r>
              <a:rPr lang="es-ES_tradnl" dirty="0" smtClean="0">
                <a:solidFill>
                  <a:schemeClr val="tx1"/>
                </a:solidFill>
              </a:rPr>
              <a:t>  </a:t>
            </a:r>
            <a:r>
              <a:rPr lang="es-ES_tradnl" dirty="0">
                <a:solidFill>
                  <a:schemeClr val="tx1"/>
                </a:solidFill>
              </a:rPr>
              <a:t>echo " &lt;p&gt; "</a:t>
            </a:r>
            <a:r>
              <a:rPr lang="es-ES_tradnl" b="1" dirty="0">
                <a:solidFill>
                  <a:srgbClr val="660066"/>
                </a:solidFill>
              </a:rPr>
              <a:t> </a:t>
            </a:r>
            <a:r>
              <a:rPr lang="es-ES_tradnl" sz="2000" b="1" dirty="0">
                <a:solidFill>
                  <a:srgbClr val="660066"/>
                </a:solidFill>
              </a:rPr>
              <a:t>. </a:t>
            </a:r>
            <a:r>
              <a:rPr lang="es-ES_tradnl" sz="2200" b="1" dirty="0">
                <a:solidFill>
                  <a:srgbClr val="660066"/>
                </a:solidFill>
              </a:rPr>
              <a:t>$</a:t>
            </a:r>
            <a:r>
              <a:rPr lang="es-ES_tradnl" sz="2200" b="1" dirty="0" err="1">
                <a:solidFill>
                  <a:srgbClr val="660066"/>
                </a:solidFill>
              </a:rPr>
              <a:t>toto</a:t>
            </a:r>
            <a:r>
              <a:rPr lang="es-ES_tradnl" sz="2200" b="1" dirty="0">
                <a:solidFill>
                  <a:srgbClr val="660066"/>
                </a:solidFill>
              </a:rPr>
              <a:t>-&gt;</a:t>
            </a:r>
            <a:r>
              <a:rPr lang="es-ES_tradnl" sz="2200" b="1" dirty="0" err="1">
                <a:solidFill>
                  <a:srgbClr val="660066"/>
                </a:solidFill>
              </a:rPr>
              <a:t>nom</a:t>
            </a:r>
            <a:r>
              <a:rPr lang="es-ES_tradnl" sz="2200" b="1" dirty="0">
                <a:solidFill>
                  <a:srgbClr val="660066"/>
                </a:solidFill>
              </a:rPr>
              <a:t>  </a:t>
            </a:r>
            <a:r>
              <a:rPr lang="es-ES_tradnl" sz="2000" dirty="0">
                <a:solidFill>
                  <a:srgbClr val="000000"/>
                </a:solidFill>
              </a:rPr>
              <a:t>. </a:t>
            </a:r>
            <a:r>
              <a:rPr lang="es-ES_tradnl" dirty="0">
                <a:solidFill>
                  <a:srgbClr val="000000"/>
                </a:solidFill>
              </a:rPr>
              <a:t>" &lt;/p&gt; ";</a:t>
            </a:r>
            <a:r>
              <a:rPr lang="fr-FR" dirty="0" smtClean="0">
                <a:solidFill>
                  <a:srgbClr val="000000"/>
                </a:solidFill>
              </a:rPr>
              <a:t> </a:t>
            </a:r>
          </a:p>
          <a:p>
            <a:r>
              <a:rPr lang="fr-FR" dirty="0" smtClean="0"/>
              <a:t>?</a:t>
            </a:r>
            <a:r>
              <a:rPr lang="fr-FR" dirty="0"/>
              <a:t>&gt;</a:t>
            </a:r>
          </a:p>
        </p:txBody>
      </p:sp>
      <p:sp>
        <p:nvSpPr>
          <p:cNvPr id="10" name="Multiplication 9"/>
          <p:cNvSpPr/>
          <p:nvPr/>
        </p:nvSpPr>
        <p:spPr>
          <a:xfrm>
            <a:off x="4716016" y="4725144"/>
            <a:ext cx="936104" cy="864096"/>
          </a:xfrm>
          <a:prstGeom prst="mathMultiply">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sp>
        <p:nvSpPr>
          <p:cNvPr id="11" name="ZoneTexte 10"/>
          <p:cNvSpPr txBox="1"/>
          <p:nvPr/>
        </p:nvSpPr>
        <p:spPr>
          <a:xfrm>
            <a:off x="5705062" y="2132856"/>
            <a:ext cx="3259426" cy="83099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fr-FR" sz="2400" dirty="0" smtClean="0"/>
              <a:t>Création d’un objet </a:t>
            </a:r>
          </a:p>
          <a:p>
            <a:pPr algn="ctr"/>
            <a:r>
              <a:rPr lang="fr-FR" sz="2400" b="1" dirty="0" smtClean="0"/>
              <a:t>$toto = </a:t>
            </a:r>
            <a:r>
              <a:rPr lang="fr-FR" sz="2400" b="1" dirty="0" smtClean="0">
                <a:solidFill>
                  <a:srgbClr val="1F497D"/>
                </a:solidFill>
              </a:rPr>
              <a:t>new</a:t>
            </a:r>
            <a:r>
              <a:rPr lang="fr-FR" sz="2400" b="1" dirty="0" smtClean="0"/>
              <a:t> Personne ()  </a:t>
            </a:r>
            <a:endParaRPr lang="fr-FR" sz="2400" b="1" dirty="0"/>
          </a:p>
        </p:txBody>
      </p:sp>
      <p:cxnSp>
        <p:nvCxnSpPr>
          <p:cNvPr id="12" name="Connecteur en arc 11"/>
          <p:cNvCxnSpPr>
            <a:stCxn id="11" idx="1"/>
          </p:cNvCxnSpPr>
          <p:nvPr/>
        </p:nvCxnSpPr>
        <p:spPr>
          <a:xfrm rot="10800000" flipV="1">
            <a:off x="3688838" y="2548354"/>
            <a:ext cx="2016224" cy="448597"/>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
        <p:nvSpPr>
          <p:cNvPr id="14" name="ZoneTexte 13"/>
          <p:cNvSpPr txBox="1"/>
          <p:nvPr/>
        </p:nvSpPr>
        <p:spPr>
          <a:xfrm>
            <a:off x="5705062" y="3212976"/>
            <a:ext cx="3240360" cy="156966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Accès aux opérations </a:t>
            </a:r>
            <a:r>
              <a:rPr lang="fr-FR" sz="2400" b="1" dirty="0" smtClean="0"/>
              <a:t>publiques </a:t>
            </a:r>
          </a:p>
          <a:p>
            <a:pPr algn="ctr"/>
            <a:r>
              <a:rPr lang="fr-FR" sz="2400" b="1" dirty="0" smtClean="0"/>
              <a:t>$toto-&gt;</a:t>
            </a:r>
            <a:r>
              <a:rPr lang="fr-FR" sz="2400" b="1" dirty="0" err="1" smtClean="0"/>
              <a:t>setNom</a:t>
            </a:r>
            <a:r>
              <a:rPr lang="fr-FR" sz="2400" b="1" dirty="0" smtClean="0"/>
              <a:t>("Toto")</a:t>
            </a:r>
          </a:p>
          <a:p>
            <a:pPr algn="ctr"/>
            <a:r>
              <a:rPr lang="fr-FR" sz="2400" b="1" dirty="0" smtClean="0"/>
              <a:t>$toto </a:t>
            </a:r>
            <a:r>
              <a:rPr lang="fr-FR" sz="2400" b="1" dirty="0" smtClean="0">
                <a:solidFill>
                  <a:srgbClr val="1F497D"/>
                </a:solidFill>
              </a:rPr>
              <a:t>-&gt;</a:t>
            </a:r>
            <a:r>
              <a:rPr lang="fr-FR" sz="2400" b="1" dirty="0" smtClean="0"/>
              <a:t> </a:t>
            </a:r>
            <a:r>
              <a:rPr lang="fr-FR" sz="2400" b="1" dirty="0" err="1" smtClean="0"/>
              <a:t>getNom</a:t>
            </a:r>
            <a:r>
              <a:rPr lang="fr-FR" sz="2400" b="1" dirty="0" smtClean="0"/>
              <a:t> ()</a:t>
            </a:r>
          </a:p>
        </p:txBody>
      </p:sp>
      <p:sp>
        <p:nvSpPr>
          <p:cNvPr id="20" name="ZoneTexte 19"/>
          <p:cNvSpPr txBox="1"/>
          <p:nvPr/>
        </p:nvSpPr>
        <p:spPr>
          <a:xfrm>
            <a:off x="1096550" y="5589240"/>
            <a:ext cx="3851920"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Impossible d’accéder aux attributs </a:t>
            </a:r>
            <a:r>
              <a:rPr lang="fr-FR" sz="2400" b="1" dirty="0" smtClean="0"/>
              <a:t>privés</a:t>
            </a:r>
            <a:endParaRPr lang="fr-FR" sz="2400" b="1" dirty="0" smtClean="0">
              <a:solidFill>
                <a:schemeClr val="tx2"/>
              </a:solidFill>
            </a:endParaRPr>
          </a:p>
        </p:txBody>
      </p:sp>
      <p:cxnSp>
        <p:nvCxnSpPr>
          <p:cNvPr id="15" name="Connecteur en arc 14"/>
          <p:cNvCxnSpPr>
            <a:stCxn id="14" idx="1"/>
          </p:cNvCxnSpPr>
          <p:nvPr/>
        </p:nvCxnSpPr>
        <p:spPr>
          <a:xfrm rot="10800000">
            <a:off x="3832854" y="3645024"/>
            <a:ext cx="1872208" cy="352782"/>
          </a:xfrm>
          <a:prstGeom prst="curvedConnector3">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3348290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43408"/>
            <a:ext cx="8229600" cy="1143000"/>
          </a:xfrm>
        </p:spPr>
        <p:txBody>
          <a:bodyPr/>
          <a:lstStyle/>
          <a:p>
            <a:r>
              <a:rPr lang="fr-FR" dirty="0"/>
              <a:t>PHP orienté objets</a:t>
            </a:r>
          </a:p>
        </p:txBody>
      </p:sp>
      <p:sp>
        <p:nvSpPr>
          <p:cNvPr id="7" name="Rectangle 6"/>
          <p:cNvSpPr/>
          <p:nvPr/>
        </p:nvSpPr>
        <p:spPr>
          <a:xfrm>
            <a:off x="179512" y="1375022"/>
            <a:ext cx="8352928" cy="513987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dirty="0"/>
              <a:t>&lt;html</a:t>
            </a:r>
            <a:r>
              <a:rPr lang="fr-FR" dirty="0" smtClean="0"/>
              <a:t>&gt; &lt;</a:t>
            </a:r>
            <a:r>
              <a:rPr lang="fr-FR" dirty="0" err="1"/>
              <a:t>head</a:t>
            </a:r>
            <a:r>
              <a:rPr lang="fr-FR" dirty="0" smtClean="0"/>
              <a:t>&gt; … </a:t>
            </a:r>
          </a:p>
          <a:p>
            <a:r>
              <a:rPr lang="fr-FR" dirty="0" smtClean="0"/>
              <a:t>    &lt;</a:t>
            </a:r>
            <a:r>
              <a:rPr lang="fr-FR" dirty="0"/>
              <a:t>?</a:t>
            </a:r>
            <a:r>
              <a:rPr lang="fr-FR" dirty="0" err="1"/>
              <a:t>php</a:t>
            </a:r>
            <a:endParaRPr lang="fr-FR" dirty="0"/>
          </a:p>
          <a:p>
            <a:r>
              <a:rPr lang="fr-FR" b="1" dirty="0" smtClean="0"/>
              <a:t>            class </a:t>
            </a:r>
            <a:r>
              <a:rPr lang="fr-FR" b="1" dirty="0"/>
              <a:t>Personne {</a:t>
            </a:r>
          </a:p>
          <a:p>
            <a:r>
              <a:rPr lang="fr-FR" sz="2000" b="1" dirty="0">
                <a:solidFill>
                  <a:schemeClr val="tx2"/>
                </a:solidFill>
              </a:rPr>
              <a:t>    	</a:t>
            </a:r>
            <a:r>
              <a:rPr lang="fr-FR" sz="2000" b="1" dirty="0" err="1" smtClean="0">
                <a:solidFill>
                  <a:schemeClr val="tx2"/>
                </a:solidFill>
              </a:rPr>
              <a:t>private</a:t>
            </a:r>
            <a:r>
              <a:rPr lang="fr-FR" sz="2000" b="1" dirty="0" smtClean="0">
                <a:solidFill>
                  <a:schemeClr val="tx2"/>
                </a:solidFill>
              </a:rPr>
              <a:t> </a:t>
            </a:r>
            <a:r>
              <a:rPr lang="fr-FR" sz="2000" b="1" dirty="0">
                <a:solidFill>
                  <a:schemeClr val="tx2"/>
                </a:solidFill>
              </a:rPr>
              <a:t>$nom</a:t>
            </a:r>
            <a:r>
              <a:rPr lang="fr-FR" sz="2000" b="1" dirty="0" smtClean="0">
                <a:solidFill>
                  <a:schemeClr val="tx2"/>
                </a:solidFill>
              </a:rPr>
              <a:t>;</a:t>
            </a:r>
          </a:p>
          <a:p>
            <a:r>
              <a:rPr lang="fr-FR" dirty="0"/>
              <a:t>	</a:t>
            </a:r>
            <a:r>
              <a:rPr lang="fr-FR" dirty="0" smtClean="0"/>
              <a:t>. . . 		</a:t>
            </a:r>
            <a:endParaRPr lang="fr-FR" dirty="0"/>
          </a:p>
          <a:p>
            <a:r>
              <a:rPr lang="fr-FR" dirty="0"/>
              <a:t>    </a:t>
            </a:r>
            <a:r>
              <a:rPr lang="fr-FR" dirty="0" smtClean="0"/>
              <a:t>         } </a:t>
            </a:r>
            <a:r>
              <a:rPr lang="fr-FR" dirty="0"/>
              <a:t>//fin classe Personne</a:t>
            </a:r>
          </a:p>
          <a:p>
            <a:r>
              <a:rPr lang="fr-FR" dirty="0" smtClean="0"/>
              <a:t>     ?&gt;</a:t>
            </a:r>
            <a:endParaRPr lang="fr-FR" dirty="0"/>
          </a:p>
          <a:p>
            <a:r>
              <a:rPr lang="fr-FR" dirty="0"/>
              <a:t>&lt;/</a:t>
            </a:r>
            <a:r>
              <a:rPr lang="fr-FR" dirty="0" err="1"/>
              <a:t>head</a:t>
            </a:r>
            <a:r>
              <a:rPr lang="fr-FR" dirty="0" smtClean="0"/>
              <a:t>&gt;</a:t>
            </a:r>
          </a:p>
          <a:p>
            <a:r>
              <a:rPr lang="fr-FR" dirty="0"/>
              <a:t>&lt;body&gt; … </a:t>
            </a:r>
          </a:p>
          <a:p>
            <a:r>
              <a:rPr lang="fr-FR" dirty="0"/>
              <a:t>   &lt;?</a:t>
            </a:r>
            <a:r>
              <a:rPr lang="fr-FR" dirty="0" err="1"/>
              <a:t>php</a:t>
            </a:r>
            <a:endParaRPr lang="fr-FR" dirty="0"/>
          </a:p>
          <a:p>
            <a:r>
              <a:rPr lang="fr-FR" dirty="0"/>
              <a:t>      </a:t>
            </a:r>
            <a:r>
              <a:rPr lang="fr-FR" b="1" dirty="0"/>
              <a:t> $toto = new Personne();</a:t>
            </a:r>
          </a:p>
          <a:p>
            <a:r>
              <a:rPr lang="fr-FR" dirty="0"/>
              <a:t>       </a:t>
            </a:r>
            <a:r>
              <a:rPr lang="fr-FR" b="1" dirty="0"/>
              <a:t>$toto-&gt;</a:t>
            </a:r>
            <a:r>
              <a:rPr lang="fr-FR" b="1" dirty="0" err="1"/>
              <a:t>setNom</a:t>
            </a:r>
            <a:r>
              <a:rPr lang="fr-FR" b="1" dirty="0"/>
              <a:t>("Toto");  </a:t>
            </a:r>
          </a:p>
          <a:p>
            <a:r>
              <a:rPr lang="fr-FR" dirty="0"/>
              <a:t>       </a:t>
            </a:r>
            <a:r>
              <a:rPr lang="fr-FR" dirty="0" err="1"/>
              <a:t>echo</a:t>
            </a:r>
            <a:r>
              <a:rPr lang="fr-FR" dirty="0"/>
              <a:t> "&lt;p&gt; Objet &lt;i&gt;Personne&lt;/i&gt; :  "  . $toto-&gt;</a:t>
            </a:r>
            <a:r>
              <a:rPr lang="fr-FR" dirty="0" err="1"/>
              <a:t>getNom</a:t>
            </a:r>
            <a:r>
              <a:rPr lang="fr-FR" dirty="0"/>
              <a:t>() . "&lt;/p&gt; ";    </a:t>
            </a:r>
          </a:p>
          <a:p>
            <a:r>
              <a:rPr lang="fr-FR" dirty="0"/>
              <a:t>      . . .</a:t>
            </a:r>
          </a:p>
          <a:p>
            <a:r>
              <a:rPr lang="fr-FR" dirty="0"/>
              <a:t>      </a:t>
            </a:r>
            <a:r>
              <a:rPr lang="fr-FR" sz="2000" b="1" dirty="0" err="1">
                <a:solidFill>
                  <a:srgbClr val="1F497D"/>
                </a:solidFill>
              </a:rPr>
              <a:t>echo</a:t>
            </a:r>
            <a:r>
              <a:rPr lang="fr-FR" sz="2000" b="1" dirty="0">
                <a:solidFill>
                  <a:srgbClr val="1F497D"/>
                </a:solidFill>
              </a:rPr>
              <a:t> " &lt;p&gt; " . $toto-&gt;nom  . " &lt;/p&gt; ";    </a:t>
            </a:r>
          </a:p>
          <a:p>
            <a:r>
              <a:rPr lang="fr-FR" dirty="0"/>
              <a:t>?&gt;</a:t>
            </a:r>
          </a:p>
          <a:p>
            <a:r>
              <a:rPr lang="fr-FR" dirty="0"/>
              <a:t>&lt;/body&gt; &lt;/</a:t>
            </a:r>
            <a:r>
              <a:rPr lang="fr-FR" dirty="0" err="1"/>
              <a:t>htlml</a:t>
            </a:r>
            <a:r>
              <a:rPr lang="fr-FR" dirty="0"/>
              <a:t>&gt;</a:t>
            </a:r>
          </a:p>
          <a:p>
            <a:endParaRPr lang="fr-FR" dirty="0"/>
          </a:p>
        </p:txBody>
      </p:sp>
      <p:pic>
        <p:nvPicPr>
          <p:cNvPr id="6" name="Image 5"/>
          <p:cNvPicPr>
            <a:picLocks noChangeAspect="1"/>
          </p:cNvPicPr>
          <p:nvPr/>
        </p:nvPicPr>
        <p:blipFill>
          <a:blip r:embed="rId2"/>
          <a:stretch>
            <a:fillRect/>
          </a:stretch>
        </p:blipFill>
        <p:spPr>
          <a:xfrm>
            <a:off x="3347864" y="980728"/>
            <a:ext cx="5685160" cy="3260606"/>
          </a:xfrm>
          <a:prstGeom prst="rect">
            <a:avLst/>
          </a:prstGeom>
          <a:ln>
            <a:solidFill>
              <a:srgbClr val="4F81BD"/>
            </a:solidFill>
          </a:ln>
        </p:spPr>
      </p:pic>
      <p:sp>
        <p:nvSpPr>
          <p:cNvPr id="9" name="ZoneTexte 8"/>
          <p:cNvSpPr txBox="1"/>
          <p:nvPr/>
        </p:nvSpPr>
        <p:spPr>
          <a:xfrm>
            <a:off x="5868144" y="5157192"/>
            <a:ext cx="2987824" cy="830997"/>
          </a:xfrm>
          <a:prstGeom prst="rect">
            <a:avLst/>
          </a:prstGeom>
        </p:spPr>
        <p:style>
          <a:lnRef idx="1">
            <a:schemeClr val="accent2"/>
          </a:lnRef>
          <a:fillRef idx="2">
            <a:schemeClr val="accent2"/>
          </a:fillRef>
          <a:effectRef idx="1">
            <a:schemeClr val="accent2"/>
          </a:effectRef>
          <a:fontRef idx="minor">
            <a:schemeClr val="dk1"/>
          </a:fontRef>
        </p:style>
        <p:txBody>
          <a:bodyPr wrap="square" lIns="36000" rIns="36000" rtlCol="0">
            <a:spAutoFit/>
          </a:bodyPr>
          <a:lstStyle/>
          <a:p>
            <a:pPr algn="ctr"/>
            <a:r>
              <a:rPr lang="fr-FR" sz="2400" dirty="0" smtClean="0"/>
              <a:t>Erreur car l’attribut « nom » est privé !!</a:t>
            </a:r>
            <a:endParaRPr lang="fr-FR" sz="2400" b="1" dirty="0" smtClean="0">
              <a:solidFill>
                <a:schemeClr val="tx2"/>
              </a:solidFill>
            </a:endParaRPr>
          </a:p>
        </p:txBody>
      </p:sp>
      <p:cxnSp>
        <p:nvCxnSpPr>
          <p:cNvPr id="11" name="Connecteur droit avec flèche 10"/>
          <p:cNvCxnSpPr>
            <a:stCxn id="9" idx="1"/>
          </p:cNvCxnSpPr>
          <p:nvPr/>
        </p:nvCxnSpPr>
        <p:spPr>
          <a:xfrm flipH="1" flipV="1">
            <a:off x="4572000" y="5517232"/>
            <a:ext cx="1296144" cy="55459"/>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12" name="Connecteur droit avec flèche 11"/>
          <p:cNvCxnSpPr>
            <a:stCxn id="9" idx="0"/>
          </p:cNvCxnSpPr>
          <p:nvPr/>
        </p:nvCxnSpPr>
        <p:spPr>
          <a:xfrm flipH="1" flipV="1">
            <a:off x="7308304" y="4005064"/>
            <a:ext cx="53752" cy="1152128"/>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76699336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19" y="-163420"/>
            <a:ext cx="5400601" cy="1000132"/>
          </a:xfrm>
        </p:spPr>
        <p:txBody>
          <a:bodyPr/>
          <a:lstStyle/>
          <a:p>
            <a:r>
              <a:rPr lang="fr-FR" dirty="0"/>
              <a:t>PHP orienté objets</a:t>
            </a:r>
          </a:p>
        </p:txBody>
      </p:sp>
      <p:sp>
        <p:nvSpPr>
          <p:cNvPr id="3" name="Espace réservé du contenu 2"/>
          <p:cNvSpPr>
            <a:spLocks noGrp="1"/>
          </p:cNvSpPr>
          <p:nvPr>
            <p:ph idx="1"/>
          </p:nvPr>
        </p:nvSpPr>
        <p:spPr>
          <a:xfrm>
            <a:off x="86816" y="919261"/>
            <a:ext cx="8229600" cy="4525963"/>
          </a:xfrm>
        </p:spPr>
        <p:txBody>
          <a:bodyPr/>
          <a:lstStyle/>
          <a:p>
            <a:r>
              <a:rPr lang="fr-FR" b="1" dirty="0" smtClean="0"/>
              <a:t>Classes &amp; objets : </a:t>
            </a:r>
          </a:p>
          <a:p>
            <a:pPr marL="285750" lvl="1"/>
            <a:r>
              <a:rPr lang="fr-FR" sz="2600" b="1" dirty="0" smtClean="0">
                <a:solidFill>
                  <a:schemeClr val="tx2"/>
                </a:solidFill>
              </a:rPr>
              <a:t>Héritage</a:t>
            </a:r>
            <a:r>
              <a:rPr lang="fr-FR" sz="2600" dirty="0" smtClean="0">
                <a:solidFill>
                  <a:schemeClr val="tx2"/>
                </a:solidFill>
              </a:rPr>
              <a:t> </a:t>
            </a:r>
            <a:r>
              <a:rPr lang="fr-FR" sz="2600" dirty="0" smtClean="0"/>
              <a:t>:  </a:t>
            </a:r>
            <a:r>
              <a:rPr lang="fr-FR" sz="2600" b="1" dirty="0" smtClean="0">
                <a:solidFill>
                  <a:srgbClr val="1F497D"/>
                </a:solidFill>
              </a:rPr>
              <a:t>class</a:t>
            </a:r>
            <a:r>
              <a:rPr lang="fr-FR" sz="2600" b="1" dirty="0" smtClean="0"/>
              <a:t> </a:t>
            </a:r>
            <a:r>
              <a:rPr lang="fr-FR" sz="2600" i="1" dirty="0" err="1" smtClean="0"/>
              <a:t>SousClasse</a:t>
            </a:r>
            <a:r>
              <a:rPr lang="fr-FR" sz="2600" b="1" dirty="0" smtClean="0"/>
              <a:t> </a:t>
            </a:r>
            <a:r>
              <a:rPr lang="fr-FR" sz="2600" b="1" dirty="0" err="1" smtClean="0">
                <a:solidFill>
                  <a:srgbClr val="1F497D"/>
                </a:solidFill>
              </a:rPr>
              <a:t>extends</a:t>
            </a:r>
            <a:r>
              <a:rPr lang="fr-FR" sz="2600" b="1" dirty="0" smtClean="0"/>
              <a:t> </a:t>
            </a:r>
            <a:r>
              <a:rPr lang="fr-FR" sz="2600" i="1" dirty="0" err="1" smtClean="0"/>
              <a:t>SuperClasse</a:t>
            </a:r>
            <a:endParaRPr lang="fr-FR" sz="2600" i="1" dirty="0"/>
          </a:p>
        </p:txBody>
      </p:sp>
      <p:sp>
        <p:nvSpPr>
          <p:cNvPr id="6" name="Rectangle 5"/>
          <p:cNvSpPr/>
          <p:nvPr/>
        </p:nvSpPr>
        <p:spPr>
          <a:xfrm>
            <a:off x="179512" y="2364264"/>
            <a:ext cx="4752528" cy="3801040"/>
          </a:xfrm>
          <a:prstGeom prst="rect">
            <a:avLst/>
          </a:prstGeom>
        </p:spPr>
        <p:style>
          <a:lnRef idx="1">
            <a:schemeClr val="dk1"/>
          </a:lnRef>
          <a:fillRef idx="2">
            <a:schemeClr val="dk1"/>
          </a:fillRef>
          <a:effectRef idx="1">
            <a:schemeClr val="dk1"/>
          </a:effectRef>
          <a:fontRef idx="minor">
            <a:schemeClr val="dk1"/>
          </a:fontRef>
        </p:style>
        <p:txBody>
          <a:bodyPr wrap="square" lIns="72000" rIns="0" bIns="0">
            <a:spAutoFit/>
          </a:bodyPr>
          <a:lstStyle/>
          <a:p>
            <a:r>
              <a:rPr lang="fr-FR" sz="2400" b="1" dirty="0" smtClean="0"/>
              <a:t>class </a:t>
            </a:r>
            <a:r>
              <a:rPr lang="fr-FR" sz="2400" b="1" i="1" dirty="0" err="1" smtClean="0"/>
              <a:t>Employe</a:t>
            </a:r>
            <a:r>
              <a:rPr lang="fr-FR" sz="2400" b="1" dirty="0" smtClean="0"/>
              <a:t> </a:t>
            </a:r>
            <a:r>
              <a:rPr lang="fr-FR" sz="2400" b="1" dirty="0" err="1">
                <a:solidFill>
                  <a:srgbClr val="1F497D"/>
                </a:solidFill>
              </a:rPr>
              <a:t>extends</a:t>
            </a:r>
            <a:r>
              <a:rPr lang="fr-FR" sz="2400" b="1" dirty="0">
                <a:solidFill>
                  <a:srgbClr val="1F497D"/>
                </a:solidFill>
              </a:rPr>
              <a:t> </a:t>
            </a:r>
            <a:r>
              <a:rPr lang="fr-FR" sz="2400" b="1" i="1" dirty="0"/>
              <a:t>Personne</a:t>
            </a:r>
            <a:r>
              <a:rPr lang="fr-FR" sz="2400" b="1" dirty="0"/>
              <a:t> </a:t>
            </a:r>
            <a:r>
              <a:rPr lang="fr-FR" sz="2400" b="1" dirty="0" smtClean="0"/>
              <a:t>{</a:t>
            </a:r>
            <a:endParaRPr lang="fr-FR" sz="2000" dirty="0" smtClean="0"/>
          </a:p>
          <a:p>
            <a:r>
              <a:rPr lang="fr-FR" sz="2000" b="1" dirty="0"/>
              <a:t> </a:t>
            </a:r>
            <a:r>
              <a:rPr lang="fr-FR" sz="2000" b="1" dirty="0" smtClean="0"/>
              <a:t>    </a:t>
            </a:r>
            <a:r>
              <a:rPr lang="fr-FR" sz="2000" b="1" dirty="0" err="1" smtClean="0">
                <a:solidFill>
                  <a:srgbClr val="1F497D"/>
                </a:solidFill>
              </a:rPr>
              <a:t>private</a:t>
            </a:r>
            <a:r>
              <a:rPr lang="fr-FR" sz="2000" b="1" dirty="0" smtClean="0"/>
              <a:t> </a:t>
            </a:r>
            <a:r>
              <a:rPr lang="fr-FR" sz="2000" b="1" dirty="0"/>
              <a:t>$salaire </a:t>
            </a:r>
            <a:r>
              <a:rPr lang="fr-FR" sz="2000" b="1" i="1" dirty="0"/>
              <a:t>= 1000</a:t>
            </a:r>
            <a:r>
              <a:rPr lang="fr-FR" sz="2000" b="1" dirty="0"/>
              <a:t>;</a:t>
            </a:r>
          </a:p>
          <a:p>
            <a:endParaRPr lang="fr-FR" sz="2000" dirty="0" smtClean="0"/>
          </a:p>
          <a:p>
            <a:r>
              <a:rPr lang="fr-FR" sz="2000" b="1" dirty="0" smtClean="0"/>
              <a:t>     </a:t>
            </a:r>
            <a:r>
              <a:rPr lang="fr-FR" sz="2000" b="1" dirty="0" smtClean="0">
                <a:solidFill>
                  <a:srgbClr val="1F497D"/>
                </a:solidFill>
              </a:rPr>
              <a:t>public </a:t>
            </a:r>
            <a:r>
              <a:rPr lang="fr-FR" sz="2000" b="1" dirty="0" err="1">
                <a:solidFill>
                  <a:srgbClr val="1F497D"/>
                </a:solidFill>
              </a:rPr>
              <a:t>function</a:t>
            </a:r>
            <a:r>
              <a:rPr lang="fr-FR" sz="2000" b="1" dirty="0">
                <a:solidFill>
                  <a:srgbClr val="1F497D"/>
                </a:solidFill>
              </a:rPr>
              <a:t> </a:t>
            </a:r>
            <a:r>
              <a:rPr lang="fr-FR" sz="2000" b="1" i="1" dirty="0"/>
              <a:t>augmentation</a:t>
            </a:r>
            <a:r>
              <a:rPr lang="fr-FR" sz="2000" b="1" dirty="0"/>
              <a:t> </a:t>
            </a:r>
            <a:r>
              <a:rPr lang="fr-FR" sz="2000" b="1" i="1" dirty="0"/>
              <a:t>($</a:t>
            </a:r>
            <a:r>
              <a:rPr lang="fr-FR" sz="2000" b="1" i="1" dirty="0" err="1"/>
              <a:t>perc</a:t>
            </a:r>
            <a:r>
              <a:rPr lang="fr-FR" sz="2000" b="1" i="1" dirty="0"/>
              <a:t>)</a:t>
            </a:r>
            <a:r>
              <a:rPr lang="fr-FR" sz="2000" b="1" dirty="0"/>
              <a:t> </a:t>
            </a:r>
            <a:r>
              <a:rPr lang="fr-FR" sz="2000" b="1" dirty="0" smtClean="0"/>
              <a:t>{ </a:t>
            </a:r>
          </a:p>
          <a:p>
            <a:r>
              <a:rPr lang="fr-FR" sz="2000" dirty="0"/>
              <a:t> </a:t>
            </a:r>
            <a:r>
              <a:rPr lang="fr-FR" sz="2000" dirty="0" smtClean="0"/>
              <a:t>        if </a:t>
            </a:r>
            <a:r>
              <a:rPr lang="fr-FR" sz="2000" dirty="0"/>
              <a:t>($</a:t>
            </a:r>
            <a:r>
              <a:rPr lang="fr-FR" sz="2000" dirty="0" err="1"/>
              <a:t>perc</a:t>
            </a:r>
            <a:r>
              <a:rPr lang="fr-FR" sz="2000" dirty="0"/>
              <a:t> &gt; 0) </a:t>
            </a:r>
            <a:r>
              <a:rPr lang="fr-FR" sz="2000" dirty="0" smtClean="0"/>
              <a:t>   </a:t>
            </a:r>
            <a:r>
              <a:rPr lang="fr-FR" sz="2000" dirty="0"/>
              <a:t>{  </a:t>
            </a:r>
            <a:endParaRPr lang="fr-FR" sz="2000" dirty="0" smtClean="0"/>
          </a:p>
          <a:p>
            <a:r>
              <a:rPr lang="fr-FR" sz="2000" dirty="0" smtClean="0"/>
              <a:t>              $</a:t>
            </a:r>
            <a:r>
              <a:rPr lang="fr-FR" sz="2000" dirty="0" err="1"/>
              <a:t>this</a:t>
            </a:r>
            <a:r>
              <a:rPr lang="fr-FR" sz="2000" dirty="0"/>
              <a:t>-&gt;salaire </a:t>
            </a:r>
            <a:r>
              <a:rPr lang="fr-FR" sz="2000" dirty="0" smtClean="0"/>
              <a:t>=  </a:t>
            </a:r>
            <a:r>
              <a:rPr lang="fr-FR" sz="2000" dirty="0"/>
              <a:t>$</a:t>
            </a:r>
            <a:r>
              <a:rPr lang="fr-FR" sz="2000" dirty="0" err="1"/>
              <a:t>this</a:t>
            </a:r>
            <a:r>
              <a:rPr lang="fr-FR" sz="2000" dirty="0"/>
              <a:t>-&gt;salaire + </a:t>
            </a:r>
            <a:endParaRPr lang="fr-FR" sz="2000" dirty="0" smtClean="0"/>
          </a:p>
          <a:p>
            <a:r>
              <a:rPr lang="fr-FR" sz="2000" dirty="0"/>
              <a:t> </a:t>
            </a:r>
            <a:r>
              <a:rPr lang="fr-FR" sz="2000" dirty="0" smtClean="0"/>
              <a:t>                                          $</a:t>
            </a:r>
            <a:r>
              <a:rPr lang="fr-FR" sz="2000" dirty="0" err="1"/>
              <a:t>this</a:t>
            </a:r>
            <a:r>
              <a:rPr lang="fr-FR" sz="2000" dirty="0"/>
              <a:t>-&gt;salaire*$</a:t>
            </a:r>
            <a:r>
              <a:rPr lang="fr-FR" sz="2000" dirty="0" err="1"/>
              <a:t>perc</a:t>
            </a:r>
            <a:r>
              <a:rPr lang="fr-FR" sz="2000" dirty="0" smtClean="0"/>
              <a:t>;</a:t>
            </a:r>
          </a:p>
          <a:p>
            <a:r>
              <a:rPr lang="fr-FR" sz="2000" dirty="0" smtClean="0"/>
              <a:t>         }</a:t>
            </a:r>
          </a:p>
          <a:p>
            <a:r>
              <a:rPr lang="fr-FR" sz="2000" dirty="0" smtClean="0"/>
              <a:t>     }</a:t>
            </a:r>
            <a:endParaRPr lang="fr-FR" sz="2000" dirty="0"/>
          </a:p>
          <a:p>
            <a:r>
              <a:rPr lang="fr-FR" sz="2000" b="1" dirty="0" smtClean="0"/>
              <a:t>    </a:t>
            </a:r>
            <a:r>
              <a:rPr lang="fr-FR" sz="2000" b="1" dirty="0" smtClean="0">
                <a:solidFill>
                  <a:srgbClr val="1F497D"/>
                </a:solidFill>
              </a:rPr>
              <a:t> public </a:t>
            </a:r>
            <a:r>
              <a:rPr lang="fr-FR" sz="2000" b="1" dirty="0" err="1">
                <a:solidFill>
                  <a:srgbClr val="1F497D"/>
                </a:solidFill>
              </a:rPr>
              <a:t>function</a:t>
            </a:r>
            <a:r>
              <a:rPr lang="fr-FR" sz="2000" b="1" dirty="0">
                <a:solidFill>
                  <a:srgbClr val="1F497D"/>
                </a:solidFill>
              </a:rPr>
              <a:t> </a:t>
            </a:r>
            <a:r>
              <a:rPr lang="fr-FR" sz="2000" b="1" dirty="0" err="1"/>
              <a:t>getSalaire</a:t>
            </a:r>
            <a:r>
              <a:rPr lang="fr-FR" sz="2000" b="1" dirty="0"/>
              <a:t>() </a:t>
            </a:r>
            <a:endParaRPr lang="fr-FR" sz="2000" b="1" dirty="0" smtClean="0"/>
          </a:p>
          <a:p>
            <a:r>
              <a:rPr lang="fr-FR" sz="2000" dirty="0" smtClean="0"/>
              <a:t>         {     </a:t>
            </a:r>
            <a:r>
              <a:rPr lang="fr-FR" sz="2000" b="1" dirty="0" smtClean="0"/>
              <a:t>return </a:t>
            </a:r>
            <a:r>
              <a:rPr lang="fr-FR" sz="2000" b="1" dirty="0"/>
              <a:t>$</a:t>
            </a:r>
            <a:r>
              <a:rPr lang="fr-FR" sz="2000" b="1" dirty="0" err="1"/>
              <a:t>this</a:t>
            </a:r>
            <a:r>
              <a:rPr lang="fr-FR" sz="2000" b="1" dirty="0"/>
              <a:t>-&gt;salaire</a:t>
            </a:r>
            <a:r>
              <a:rPr lang="fr-FR" sz="2000" b="1" dirty="0" smtClean="0"/>
              <a:t>;    </a:t>
            </a:r>
            <a:r>
              <a:rPr lang="fr-FR" sz="2000" dirty="0" smtClean="0"/>
              <a:t>}</a:t>
            </a:r>
          </a:p>
          <a:p>
            <a:r>
              <a:rPr lang="fr-FR" sz="2000" dirty="0" smtClean="0"/>
              <a:t>}</a:t>
            </a:r>
            <a:endParaRPr lang="fr-FR" sz="2000" dirty="0"/>
          </a:p>
        </p:txBody>
      </p:sp>
      <p:sp>
        <p:nvSpPr>
          <p:cNvPr id="7" name="ZoneTexte 6"/>
          <p:cNvSpPr txBox="1"/>
          <p:nvPr/>
        </p:nvSpPr>
        <p:spPr>
          <a:xfrm>
            <a:off x="5004048" y="2780928"/>
            <a:ext cx="4067944" cy="1107996"/>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La classe </a:t>
            </a:r>
            <a:r>
              <a:rPr lang="fr-FR" sz="2200" b="1" i="1" dirty="0" err="1" smtClean="0"/>
              <a:t>Employe</a:t>
            </a:r>
            <a:r>
              <a:rPr lang="fr-FR" sz="2200" dirty="0" smtClean="0"/>
              <a:t> </a:t>
            </a:r>
            <a:r>
              <a:rPr lang="fr-FR" sz="2200" b="1" dirty="0" smtClean="0">
                <a:solidFill>
                  <a:srgbClr val="1F497D"/>
                </a:solidFill>
              </a:rPr>
              <a:t>hérite</a:t>
            </a:r>
            <a:r>
              <a:rPr lang="fr-FR" sz="2200" dirty="0" smtClean="0"/>
              <a:t> de la classe </a:t>
            </a:r>
            <a:r>
              <a:rPr lang="fr-FR" sz="2200" b="1" i="1" dirty="0" smtClean="0"/>
              <a:t>Personne</a:t>
            </a:r>
          </a:p>
          <a:p>
            <a:pPr algn="ctr"/>
            <a:r>
              <a:rPr lang="fr-FR" sz="2200" b="1" dirty="0" smtClean="0">
                <a:solidFill>
                  <a:srgbClr val="1F497D"/>
                </a:solidFill>
              </a:rPr>
              <a:t>class</a:t>
            </a:r>
            <a:r>
              <a:rPr lang="fr-FR" sz="2200" b="1" dirty="0" smtClean="0"/>
              <a:t> </a:t>
            </a:r>
            <a:r>
              <a:rPr lang="fr-FR" sz="2200" b="1" dirty="0" err="1" smtClean="0"/>
              <a:t>Employe</a:t>
            </a:r>
            <a:r>
              <a:rPr lang="fr-FR" sz="2200" b="1" dirty="0" smtClean="0"/>
              <a:t> </a:t>
            </a:r>
            <a:r>
              <a:rPr lang="fr-FR" sz="2200" b="1" dirty="0" err="1" smtClean="0">
                <a:solidFill>
                  <a:srgbClr val="1F497D"/>
                </a:solidFill>
              </a:rPr>
              <a:t>extends</a:t>
            </a:r>
            <a:r>
              <a:rPr lang="fr-FR" sz="2200" b="1" dirty="0" smtClean="0"/>
              <a:t> Personne</a:t>
            </a:r>
          </a:p>
        </p:txBody>
      </p:sp>
      <p:sp>
        <p:nvSpPr>
          <p:cNvPr id="8" name="ZoneTexte 7"/>
          <p:cNvSpPr txBox="1"/>
          <p:nvPr/>
        </p:nvSpPr>
        <p:spPr>
          <a:xfrm>
            <a:off x="5112060" y="4149080"/>
            <a:ext cx="3851920" cy="1785104"/>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On rajoute un nouvel attribut </a:t>
            </a:r>
          </a:p>
          <a:p>
            <a:pPr algn="ctr"/>
            <a:r>
              <a:rPr lang="fr-FR" sz="2200" b="1" dirty="0" err="1" smtClean="0">
                <a:solidFill>
                  <a:srgbClr val="1F497D"/>
                </a:solidFill>
              </a:rPr>
              <a:t>private</a:t>
            </a:r>
            <a:r>
              <a:rPr lang="fr-FR" sz="2200" b="1" dirty="0" smtClean="0"/>
              <a:t> $salaire</a:t>
            </a:r>
          </a:p>
          <a:p>
            <a:pPr algn="ctr"/>
            <a:r>
              <a:rPr lang="fr-FR" sz="2200" dirty="0" smtClean="0"/>
              <a:t>Et des nouvelles opérations</a:t>
            </a:r>
          </a:p>
          <a:p>
            <a:pPr algn="ctr"/>
            <a:r>
              <a:rPr lang="fr-FR" sz="2200" b="1" dirty="0" smtClean="0">
                <a:solidFill>
                  <a:srgbClr val="1F497D"/>
                </a:solidFill>
              </a:rPr>
              <a:t>public </a:t>
            </a:r>
            <a:r>
              <a:rPr lang="fr-FR" sz="2200" b="1" dirty="0" err="1" smtClean="0">
                <a:solidFill>
                  <a:srgbClr val="1F497D"/>
                </a:solidFill>
              </a:rPr>
              <a:t>function</a:t>
            </a:r>
            <a:r>
              <a:rPr lang="fr-FR" sz="2200" b="1" dirty="0" smtClean="0">
                <a:solidFill>
                  <a:srgbClr val="1F497D"/>
                </a:solidFill>
              </a:rPr>
              <a:t> </a:t>
            </a:r>
            <a:r>
              <a:rPr lang="fr-FR" sz="2200" b="1" i="1" dirty="0" smtClean="0"/>
              <a:t>augmentation</a:t>
            </a:r>
          </a:p>
          <a:p>
            <a:pPr algn="ctr"/>
            <a:r>
              <a:rPr lang="fr-FR" sz="2200" b="1" dirty="0" smtClean="0">
                <a:solidFill>
                  <a:srgbClr val="1F497D"/>
                </a:solidFill>
              </a:rPr>
              <a:t>public </a:t>
            </a:r>
            <a:r>
              <a:rPr lang="fr-FR" sz="2200" b="1" dirty="0" err="1" smtClean="0">
                <a:solidFill>
                  <a:srgbClr val="1F497D"/>
                </a:solidFill>
              </a:rPr>
              <a:t>function</a:t>
            </a:r>
            <a:r>
              <a:rPr lang="fr-FR" sz="2200" b="1" dirty="0" smtClean="0">
                <a:solidFill>
                  <a:srgbClr val="1F497D"/>
                </a:solidFill>
              </a:rPr>
              <a:t> </a:t>
            </a:r>
            <a:r>
              <a:rPr lang="fr-FR" sz="2200" b="1" i="1" dirty="0" err="1" smtClean="0"/>
              <a:t>getSalaire</a:t>
            </a:r>
            <a:endParaRPr lang="fr-FR" sz="2200" b="1" i="1" dirty="0" smtClean="0"/>
          </a:p>
        </p:txBody>
      </p:sp>
      <p:sp>
        <p:nvSpPr>
          <p:cNvPr id="9" name="ZoneTexte 8"/>
          <p:cNvSpPr txBox="1"/>
          <p:nvPr/>
        </p:nvSpPr>
        <p:spPr>
          <a:xfrm>
            <a:off x="179512" y="6125234"/>
            <a:ext cx="2391049" cy="400110"/>
          </a:xfrm>
          <a:prstGeom prst="rect">
            <a:avLst/>
          </a:prstGeom>
          <a:noFill/>
        </p:spPr>
        <p:txBody>
          <a:bodyPr wrap="none" rtlCol="0">
            <a:spAutoFit/>
          </a:bodyPr>
          <a:lstStyle/>
          <a:p>
            <a:r>
              <a:rPr lang="fr-FR" sz="2000" b="1" i="1" dirty="0" smtClean="0">
                <a:solidFill>
                  <a:srgbClr val="1F497D"/>
                </a:solidFill>
              </a:rPr>
              <a:t>Fichier </a:t>
            </a:r>
            <a:r>
              <a:rPr lang="fr-FR" sz="2000" b="1" i="1" dirty="0" err="1" smtClean="0">
                <a:solidFill>
                  <a:srgbClr val="1F497D"/>
                </a:solidFill>
              </a:rPr>
              <a:t>Employe.php</a:t>
            </a:r>
            <a:endParaRPr lang="fr-FR" sz="2000" b="1" i="1" dirty="0">
              <a:solidFill>
                <a:srgbClr val="1F497D"/>
              </a:solidFill>
            </a:endParaRPr>
          </a:p>
        </p:txBody>
      </p:sp>
      <p:pic>
        <p:nvPicPr>
          <p:cNvPr id="10" name="Image 9"/>
          <p:cNvPicPr>
            <a:picLocks noChangeAspect="1"/>
          </p:cNvPicPr>
          <p:nvPr/>
        </p:nvPicPr>
        <p:blipFill>
          <a:blip r:embed="rId2"/>
          <a:stretch>
            <a:fillRect/>
          </a:stretch>
        </p:blipFill>
        <p:spPr>
          <a:xfrm>
            <a:off x="7164288" y="86494"/>
            <a:ext cx="1954209" cy="2536590"/>
          </a:xfrm>
          <a:prstGeom prst="rect">
            <a:avLst/>
          </a:prstGeom>
        </p:spPr>
      </p:pic>
    </p:spTree>
    <p:extLst>
      <p:ext uri="{BB962C8B-B14F-4D97-AF65-F5344CB8AC3E}">
        <p14:creationId xmlns:p14="http://schemas.microsoft.com/office/powerpoint/2010/main" val="15826978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457200" y="836712"/>
            <a:ext cx="8229600" cy="4525963"/>
          </a:xfrm>
        </p:spPr>
        <p:txBody>
          <a:bodyPr/>
          <a:lstStyle/>
          <a:p>
            <a:r>
              <a:rPr lang="fr-FR" b="1" dirty="0" smtClean="0"/>
              <a:t>Classes &amp; objets</a:t>
            </a:r>
          </a:p>
        </p:txBody>
      </p:sp>
      <p:sp>
        <p:nvSpPr>
          <p:cNvPr id="6" name="Rectangle 5"/>
          <p:cNvSpPr/>
          <p:nvPr/>
        </p:nvSpPr>
        <p:spPr>
          <a:xfrm>
            <a:off x="179512" y="2132856"/>
            <a:ext cx="6336704" cy="3662541"/>
          </a:xfrm>
          <a:prstGeom prst="rect">
            <a:avLst/>
          </a:prstGeom>
        </p:spPr>
        <p:style>
          <a:lnRef idx="1">
            <a:schemeClr val="dk1"/>
          </a:lnRef>
          <a:fillRef idx="2">
            <a:schemeClr val="dk1"/>
          </a:fillRef>
          <a:effectRef idx="1">
            <a:schemeClr val="dk1"/>
          </a:effectRef>
          <a:fontRef idx="minor">
            <a:schemeClr val="dk1"/>
          </a:fontRef>
        </p:style>
        <p:txBody>
          <a:bodyPr wrap="square" lIns="36000" rIns="0">
            <a:spAutoFit/>
          </a:bodyPr>
          <a:lstStyle/>
          <a:p>
            <a:r>
              <a:rPr lang="en-US" sz="2000" dirty="0"/>
              <a:t>&lt;?</a:t>
            </a:r>
            <a:r>
              <a:rPr lang="en-US" sz="2000" dirty="0" err="1"/>
              <a:t>php</a:t>
            </a:r>
            <a:r>
              <a:rPr lang="en-US" sz="2000" dirty="0"/>
              <a:t>  </a:t>
            </a:r>
          </a:p>
          <a:p>
            <a:r>
              <a:rPr lang="en-US" sz="2000" b="1" dirty="0" smtClean="0"/>
              <a:t>    </a:t>
            </a:r>
            <a:r>
              <a:rPr lang="en-US" sz="2000" b="1" dirty="0" smtClean="0">
                <a:solidFill>
                  <a:schemeClr val="tx2"/>
                </a:solidFill>
              </a:rPr>
              <a:t>include</a:t>
            </a:r>
            <a:r>
              <a:rPr lang="en-US" sz="2000" b="1" dirty="0" smtClean="0"/>
              <a:t> </a:t>
            </a:r>
            <a:r>
              <a:rPr lang="en-US" sz="2000" b="1" dirty="0"/>
              <a:t>"</a:t>
            </a:r>
            <a:r>
              <a:rPr lang="en-US" sz="2000" b="1" dirty="0" err="1"/>
              <a:t>Employe.php</a:t>
            </a:r>
            <a:r>
              <a:rPr lang="en-US" sz="2000" b="1" dirty="0"/>
              <a:t>" ;</a:t>
            </a:r>
          </a:p>
          <a:p>
            <a:r>
              <a:rPr lang="en-US" sz="2000" dirty="0"/>
              <a:t>   </a:t>
            </a:r>
          </a:p>
          <a:p>
            <a:r>
              <a:rPr lang="en-US" sz="2000" b="1" dirty="0"/>
              <a:t>   </a:t>
            </a:r>
            <a:r>
              <a:rPr lang="en-US" sz="2200" b="1" dirty="0"/>
              <a:t> $</a:t>
            </a:r>
            <a:r>
              <a:rPr lang="en-US" sz="2200" b="1" dirty="0" err="1"/>
              <a:t>toto</a:t>
            </a:r>
            <a:r>
              <a:rPr lang="en-US" sz="2200" b="1" dirty="0"/>
              <a:t> = </a:t>
            </a:r>
            <a:r>
              <a:rPr lang="en-US" sz="2200" b="1" dirty="0">
                <a:solidFill>
                  <a:srgbClr val="1F497D"/>
                </a:solidFill>
              </a:rPr>
              <a:t>new</a:t>
            </a:r>
            <a:r>
              <a:rPr lang="en-US" sz="2200" b="1" dirty="0"/>
              <a:t> </a:t>
            </a:r>
            <a:r>
              <a:rPr lang="en-US" sz="2200" b="1" dirty="0" err="1">
                <a:solidFill>
                  <a:srgbClr val="1F497D"/>
                </a:solidFill>
              </a:rPr>
              <a:t>Employe</a:t>
            </a:r>
            <a:r>
              <a:rPr lang="en-US" sz="2200" b="1" dirty="0"/>
              <a:t>();</a:t>
            </a:r>
          </a:p>
          <a:p>
            <a:r>
              <a:rPr lang="en-US" sz="2200" dirty="0"/>
              <a:t>    </a:t>
            </a:r>
          </a:p>
          <a:p>
            <a:r>
              <a:rPr lang="en-US" sz="2200" dirty="0"/>
              <a:t>   </a:t>
            </a:r>
            <a:r>
              <a:rPr lang="en-US" sz="2200" b="1" dirty="0"/>
              <a:t> $</a:t>
            </a:r>
            <a:r>
              <a:rPr lang="en-US" sz="2200" b="1" dirty="0" err="1"/>
              <a:t>toto</a:t>
            </a:r>
            <a:r>
              <a:rPr lang="en-US" sz="2200" b="1" dirty="0">
                <a:solidFill>
                  <a:srgbClr val="1F497D"/>
                </a:solidFill>
              </a:rPr>
              <a:t>-&gt;</a:t>
            </a:r>
            <a:r>
              <a:rPr lang="en-US" sz="2200" b="1" dirty="0" err="1">
                <a:solidFill>
                  <a:srgbClr val="1F497D"/>
                </a:solidFill>
              </a:rPr>
              <a:t>setNom</a:t>
            </a:r>
            <a:r>
              <a:rPr lang="en-US" sz="2200" b="1" dirty="0"/>
              <a:t>("Toto");</a:t>
            </a:r>
          </a:p>
          <a:p>
            <a:r>
              <a:rPr lang="en-US" sz="2200" b="1" dirty="0"/>
              <a:t>    $</a:t>
            </a:r>
            <a:r>
              <a:rPr lang="en-US" sz="2200" b="1" dirty="0" err="1"/>
              <a:t>toto</a:t>
            </a:r>
            <a:r>
              <a:rPr lang="en-US" sz="2200" b="1" dirty="0">
                <a:solidFill>
                  <a:srgbClr val="1F497D"/>
                </a:solidFill>
              </a:rPr>
              <a:t>-&gt;augmentation</a:t>
            </a:r>
            <a:r>
              <a:rPr lang="en-US" sz="2200" b="1" dirty="0"/>
              <a:t>(0.10);</a:t>
            </a:r>
          </a:p>
          <a:p>
            <a:r>
              <a:rPr lang="en-US" sz="2000" dirty="0" smtClean="0"/>
              <a:t> </a:t>
            </a:r>
          </a:p>
          <a:p>
            <a:r>
              <a:rPr lang="en-US" sz="2000" dirty="0" smtClean="0"/>
              <a:t>     echo "&lt;</a:t>
            </a:r>
            <a:r>
              <a:rPr lang="en-US" sz="2000" dirty="0" err="1" smtClean="0"/>
              <a:t>i</a:t>
            </a:r>
            <a:r>
              <a:rPr lang="en-US" sz="2000" dirty="0" smtClean="0"/>
              <a:t>&gt; nom &lt;/</a:t>
            </a:r>
            <a:r>
              <a:rPr lang="en-US" sz="2000" dirty="0" err="1" smtClean="0"/>
              <a:t>i</a:t>
            </a:r>
            <a:r>
              <a:rPr lang="en-US" sz="2000" dirty="0" smtClean="0"/>
              <a:t>&gt; : "</a:t>
            </a:r>
            <a:r>
              <a:rPr lang="en-US" sz="2200" b="1" dirty="0" smtClean="0">
                <a:solidFill>
                  <a:srgbClr val="1F497D"/>
                </a:solidFill>
              </a:rPr>
              <a:t>. $</a:t>
            </a:r>
            <a:r>
              <a:rPr lang="en-US" sz="2200" b="1" dirty="0" err="1" smtClean="0">
                <a:solidFill>
                  <a:srgbClr val="1F497D"/>
                </a:solidFill>
              </a:rPr>
              <a:t>toto</a:t>
            </a:r>
            <a:r>
              <a:rPr lang="en-US" sz="2200" b="1" dirty="0" smtClean="0">
                <a:solidFill>
                  <a:srgbClr val="1F497D"/>
                </a:solidFill>
              </a:rPr>
              <a:t>-&gt;</a:t>
            </a:r>
            <a:r>
              <a:rPr lang="en-US" sz="2200" b="1" dirty="0" err="1" smtClean="0">
                <a:solidFill>
                  <a:srgbClr val="1F497D"/>
                </a:solidFill>
              </a:rPr>
              <a:t>getNom</a:t>
            </a:r>
            <a:r>
              <a:rPr lang="en-US" sz="2200" b="1" dirty="0" smtClean="0">
                <a:solidFill>
                  <a:srgbClr val="1F497D"/>
                </a:solidFill>
              </a:rPr>
              <a:t>()</a:t>
            </a:r>
            <a:r>
              <a:rPr lang="en-US" sz="2000" dirty="0" smtClean="0"/>
              <a:t> ; </a:t>
            </a:r>
          </a:p>
          <a:p>
            <a:r>
              <a:rPr lang="en-US" sz="2000" dirty="0" smtClean="0"/>
              <a:t>  </a:t>
            </a:r>
            <a:r>
              <a:rPr lang="en-US" dirty="0" smtClean="0"/>
              <a:t> </a:t>
            </a:r>
            <a:r>
              <a:rPr lang="en-US" sz="2000" dirty="0" smtClean="0"/>
              <a:t>  </a:t>
            </a:r>
            <a:r>
              <a:rPr lang="fr-FR" sz="2000" dirty="0" err="1" smtClean="0"/>
              <a:t>echo</a:t>
            </a:r>
            <a:r>
              <a:rPr lang="fr-FR" sz="2000" dirty="0" smtClean="0"/>
              <a:t> </a:t>
            </a:r>
            <a:r>
              <a:rPr lang="fr-FR" sz="2000" dirty="0"/>
              <a:t>" &lt;i&gt; salaire &lt;/i&gt; : </a:t>
            </a:r>
            <a:r>
              <a:rPr lang="fr-FR" sz="2000" dirty="0" smtClean="0"/>
              <a:t>"</a:t>
            </a:r>
            <a:r>
              <a:rPr lang="fr-FR" dirty="0" smtClean="0"/>
              <a:t> </a:t>
            </a:r>
            <a:r>
              <a:rPr lang="en-US" sz="2200" b="1" dirty="0" smtClean="0">
                <a:solidFill>
                  <a:srgbClr val="1F497D"/>
                </a:solidFill>
              </a:rPr>
              <a:t>. </a:t>
            </a:r>
            <a:r>
              <a:rPr lang="en-US" sz="2200" b="1" dirty="0">
                <a:solidFill>
                  <a:srgbClr val="1F497D"/>
                </a:solidFill>
              </a:rPr>
              <a:t>$</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dirty="0" smtClean="0"/>
              <a:t>" </a:t>
            </a:r>
            <a:r>
              <a:rPr lang="en-US" dirty="0"/>
              <a:t>€ &lt;/p&gt;";</a:t>
            </a:r>
            <a:endParaRPr lang="en-US" sz="2000" dirty="0"/>
          </a:p>
          <a:p>
            <a:r>
              <a:rPr lang="en-US" sz="2000" dirty="0"/>
              <a:t>?&gt;</a:t>
            </a:r>
            <a:endParaRPr lang="fr-FR" sz="2000" dirty="0"/>
          </a:p>
        </p:txBody>
      </p:sp>
      <p:sp>
        <p:nvSpPr>
          <p:cNvPr id="7" name="ZoneTexte 6"/>
          <p:cNvSpPr txBox="1"/>
          <p:nvPr/>
        </p:nvSpPr>
        <p:spPr>
          <a:xfrm>
            <a:off x="4067944" y="1628800"/>
            <a:ext cx="4680520"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smtClean="0"/>
              <a:t>On importe la définition des classes </a:t>
            </a:r>
            <a:r>
              <a:rPr lang="fr-FR" sz="2400" b="1" dirty="0" err="1" smtClean="0"/>
              <a:t>Employe</a:t>
            </a:r>
            <a:r>
              <a:rPr lang="fr-FR" sz="2400" dirty="0" smtClean="0"/>
              <a:t> et </a:t>
            </a:r>
            <a:r>
              <a:rPr lang="fr-FR" sz="2400" b="1" dirty="0" smtClean="0"/>
              <a:t>Personne</a:t>
            </a:r>
          </a:p>
        </p:txBody>
      </p:sp>
      <p:sp>
        <p:nvSpPr>
          <p:cNvPr id="13" name="ZoneTexte 12"/>
          <p:cNvSpPr txBox="1"/>
          <p:nvPr/>
        </p:nvSpPr>
        <p:spPr>
          <a:xfrm>
            <a:off x="4283968" y="2708920"/>
            <a:ext cx="4392488"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b="1" dirty="0" smtClean="0"/>
              <a:t>Toto</a:t>
            </a:r>
            <a:r>
              <a:rPr lang="fr-FR" sz="2400" dirty="0" smtClean="0"/>
              <a:t> est un </a:t>
            </a:r>
            <a:r>
              <a:rPr lang="fr-FR" sz="2400" b="1" dirty="0" smtClean="0"/>
              <a:t>Employé</a:t>
            </a:r>
            <a:r>
              <a:rPr lang="fr-FR" sz="2400" dirty="0" smtClean="0"/>
              <a:t>, il est donc une </a:t>
            </a:r>
            <a:r>
              <a:rPr lang="fr-FR" sz="2400" b="1" dirty="0" smtClean="0"/>
              <a:t>Personne</a:t>
            </a:r>
          </a:p>
        </p:txBody>
      </p:sp>
      <p:sp>
        <p:nvSpPr>
          <p:cNvPr id="14" name="ZoneTexte 13"/>
          <p:cNvSpPr txBox="1"/>
          <p:nvPr/>
        </p:nvSpPr>
        <p:spPr>
          <a:xfrm>
            <a:off x="4499992" y="3789040"/>
            <a:ext cx="453650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Toto possède un </a:t>
            </a:r>
            <a:r>
              <a:rPr lang="fr-FR" sz="2400" b="1" dirty="0" smtClean="0"/>
              <a:t>salaire</a:t>
            </a:r>
            <a:r>
              <a:rPr lang="fr-FR" sz="2400" dirty="0" smtClean="0"/>
              <a:t> (</a:t>
            </a:r>
            <a:r>
              <a:rPr lang="fr-FR" sz="2400" b="1" dirty="0" err="1" smtClean="0"/>
              <a:t>Employe</a:t>
            </a:r>
            <a:r>
              <a:rPr lang="fr-FR" sz="2400" dirty="0" smtClean="0"/>
              <a:t>), mais aussi un </a:t>
            </a:r>
            <a:r>
              <a:rPr lang="fr-FR" sz="2400" b="1" dirty="0" smtClean="0"/>
              <a:t>nom</a:t>
            </a:r>
            <a:r>
              <a:rPr lang="fr-FR" sz="2400" dirty="0" smtClean="0"/>
              <a:t> (</a:t>
            </a:r>
            <a:r>
              <a:rPr lang="fr-FR" sz="2400" b="1" dirty="0" smtClean="0"/>
              <a:t>Personne</a:t>
            </a:r>
            <a:r>
              <a:rPr lang="fr-FR" sz="2400" dirty="0" smtClean="0"/>
              <a:t>)</a:t>
            </a:r>
          </a:p>
        </p:txBody>
      </p:sp>
      <p:sp>
        <p:nvSpPr>
          <p:cNvPr id="15" name="ZoneTexte 14"/>
          <p:cNvSpPr txBox="1"/>
          <p:nvPr/>
        </p:nvSpPr>
        <p:spPr>
          <a:xfrm>
            <a:off x="3995936" y="5622339"/>
            <a:ext cx="4896544" cy="830997"/>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400" dirty="0" smtClean="0"/>
              <a:t>La classe </a:t>
            </a:r>
            <a:r>
              <a:rPr lang="fr-FR" sz="2400" b="1" dirty="0" err="1" smtClean="0"/>
              <a:t>Employe</a:t>
            </a:r>
            <a:r>
              <a:rPr lang="fr-FR" sz="2400" dirty="0" smtClean="0"/>
              <a:t> hérite tous les </a:t>
            </a:r>
            <a:r>
              <a:rPr lang="fr-FR" sz="2400" b="1" dirty="0" smtClean="0">
                <a:solidFill>
                  <a:srgbClr val="1F497D"/>
                </a:solidFill>
              </a:rPr>
              <a:t>attributs</a:t>
            </a:r>
            <a:r>
              <a:rPr lang="fr-FR" sz="2400" dirty="0" smtClean="0"/>
              <a:t> et </a:t>
            </a:r>
            <a:r>
              <a:rPr lang="fr-FR" sz="2400" b="1" dirty="0" smtClean="0">
                <a:solidFill>
                  <a:srgbClr val="1F497D"/>
                </a:solidFill>
              </a:rPr>
              <a:t>opérations</a:t>
            </a:r>
            <a:r>
              <a:rPr lang="fr-FR" sz="2400" dirty="0" smtClean="0"/>
              <a:t> de </a:t>
            </a:r>
            <a:r>
              <a:rPr lang="fr-FR" sz="2400" b="1" dirty="0" smtClean="0"/>
              <a:t>Personne</a:t>
            </a:r>
          </a:p>
        </p:txBody>
      </p:sp>
      <p:cxnSp>
        <p:nvCxnSpPr>
          <p:cNvPr id="10" name="Connecteur en angle 9"/>
          <p:cNvCxnSpPr>
            <a:stCxn id="7" idx="1"/>
          </p:cNvCxnSpPr>
          <p:nvPr/>
        </p:nvCxnSpPr>
        <p:spPr>
          <a:xfrm rot="10800000" flipV="1">
            <a:off x="1547664" y="2044299"/>
            <a:ext cx="2520280" cy="415498"/>
          </a:xfrm>
          <a:prstGeom prst="bentConnector3">
            <a:avLst>
              <a:gd name="adj1" fmla="val 99924"/>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1" name="Connecteur en angle 20"/>
          <p:cNvCxnSpPr>
            <a:stCxn id="13" idx="1"/>
          </p:cNvCxnSpPr>
          <p:nvPr/>
        </p:nvCxnSpPr>
        <p:spPr>
          <a:xfrm rot="10800000" flipV="1">
            <a:off x="3275856" y="3124418"/>
            <a:ext cx="1008112" cy="160565"/>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4" name="Connecteur en angle 23"/>
          <p:cNvCxnSpPr>
            <a:stCxn id="14" idx="1"/>
          </p:cNvCxnSpPr>
          <p:nvPr/>
        </p:nvCxnSpPr>
        <p:spPr>
          <a:xfrm rot="10800000">
            <a:off x="3491880" y="4077073"/>
            <a:ext cx="1008112" cy="127467"/>
          </a:xfrm>
          <a:prstGeom prst="bentConnector3">
            <a:avLst>
              <a:gd name="adj1" fmla="val 50000"/>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8" name="Connecteur en angle 27"/>
          <p:cNvCxnSpPr>
            <a:stCxn id="15" idx="1"/>
          </p:cNvCxnSpPr>
          <p:nvPr/>
        </p:nvCxnSpPr>
        <p:spPr>
          <a:xfrm rot="10800000">
            <a:off x="3563888" y="5445224"/>
            <a:ext cx="432048" cy="592614"/>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88319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62272"/>
            <a:ext cx="8229600" cy="1143000"/>
          </a:xfrm>
        </p:spPr>
        <p:txBody>
          <a:bodyPr/>
          <a:lstStyle/>
          <a:p>
            <a:r>
              <a:rPr lang="fr-FR" dirty="0"/>
              <a:t>PHP orienté objets</a:t>
            </a:r>
          </a:p>
        </p:txBody>
      </p:sp>
      <p:sp>
        <p:nvSpPr>
          <p:cNvPr id="3" name="Espace réservé du contenu 2"/>
          <p:cNvSpPr>
            <a:spLocks noGrp="1"/>
          </p:cNvSpPr>
          <p:nvPr>
            <p:ph idx="1"/>
          </p:nvPr>
        </p:nvSpPr>
        <p:spPr>
          <a:xfrm>
            <a:off x="395536" y="764704"/>
            <a:ext cx="8229600" cy="4525963"/>
          </a:xfrm>
        </p:spPr>
        <p:txBody>
          <a:bodyPr/>
          <a:lstStyle/>
          <a:p>
            <a:r>
              <a:rPr lang="fr-FR" b="1" dirty="0"/>
              <a:t>Classes &amp; objets</a:t>
            </a:r>
          </a:p>
          <a:p>
            <a:endParaRPr lang="fr-FR" dirty="0"/>
          </a:p>
        </p:txBody>
      </p:sp>
      <p:sp>
        <p:nvSpPr>
          <p:cNvPr id="6" name="Rectangle 5"/>
          <p:cNvSpPr/>
          <p:nvPr/>
        </p:nvSpPr>
        <p:spPr>
          <a:xfrm>
            <a:off x="179512" y="1929020"/>
            <a:ext cx="6048672" cy="4524316"/>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n-US" dirty="0"/>
              <a:t>&lt;html</a:t>
            </a:r>
            <a:r>
              <a:rPr lang="en-US" dirty="0" smtClean="0"/>
              <a:t>&gt;  &lt;</a:t>
            </a:r>
            <a:r>
              <a:rPr lang="en-US" dirty="0"/>
              <a:t>head</a:t>
            </a:r>
            <a:r>
              <a:rPr lang="en-US" dirty="0" smtClean="0"/>
              <a:t>&gt; . . . &lt;</a:t>
            </a:r>
            <a:r>
              <a:rPr lang="en-US" dirty="0"/>
              <a:t>/head&gt;</a:t>
            </a:r>
          </a:p>
          <a:p>
            <a:r>
              <a:rPr lang="en-US" dirty="0"/>
              <a:t>&lt;body</a:t>
            </a:r>
            <a:r>
              <a:rPr lang="en-US" dirty="0" smtClean="0"/>
              <a:t>&gt; &lt;</a:t>
            </a:r>
            <a:r>
              <a:rPr lang="en-US" dirty="0"/>
              <a:t>h1&gt;</a:t>
            </a:r>
            <a:r>
              <a:rPr lang="en-US" dirty="0" err="1"/>
              <a:t>Objets</a:t>
            </a:r>
            <a:r>
              <a:rPr lang="en-US" dirty="0"/>
              <a:t> en PHP&lt;/h1&gt;</a:t>
            </a:r>
          </a:p>
          <a:p>
            <a:r>
              <a:rPr lang="en-US" b="1" dirty="0" smtClean="0"/>
              <a:t>&lt;</a:t>
            </a:r>
            <a:r>
              <a:rPr lang="en-US" b="1" dirty="0"/>
              <a:t>?</a:t>
            </a:r>
            <a:r>
              <a:rPr lang="en-US" b="1" dirty="0" err="1"/>
              <a:t>php</a:t>
            </a:r>
            <a:r>
              <a:rPr lang="en-US" b="1" dirty="0"/>
              <a:t>  </a:t>
            </a:r>
          </a:p>
          <a:p>
            <a:r>
              <a:rPr lang="en-US" dirty="0" smtClean="0"/>
              <a:t>    </a:t>
            </a:r>
            <a:r>
              <a:rPr lang="en-US" b="1" dirty="0" smtClean="0"/>
              <a:t>include </a:t>
            </a:r>
            <a:r>
              <a:rPr lang="en-US" b="1" dirty="0"/>
              <a:t>"</a:t>
            </a:r>
            <a:r>
              <a:rPr lang="en-US" b="1" dirty="0" err="1"/>
              <a:t>Employe.php</a:t>
            </a:r>
            <a:r>
              <a:rPr lang="en-US" b="1" dirty="0"/>
              <a:t>" ;</a:t>
            </a:r>
          </a:p>
          <a:p>
            <a:r>
              <a:rPr lang="en-US" b="1" dirty="0"/>
              <a:t>   </a:t>
            </a:r>
          </a:p>
          <a:p>
            <a:r>
              <a:rPr lang="en-US" dirty="0"/>
              <a:t>    </a:t>
            </a:r>
            <a:r>
              <a:rPr lang="en-US" b="1" dirty="0"/>
              <a:t>$</a:t>
            </a:r>
            <a:r>
              <a:rPr lang="en-US" b="1" dirty="0" err="1"/>
              <a:t>toto</a:t>
            </a:r>
            <a:r>
              <a:rPr lang="en-US" b="1" dirty="0"/>
              <a:t> = new </a:t>
            </a:r>
            <a:r>
              <a:rPr lang="en-US" b="1" dirty="0" err="1"/>
              <a:t>Employe</a:t>
            </a:r>
            <a:r>
              <a:rPr lang="en-US" b="1" dirty="0"/>
              <a:t>();</a:t>
            </a:r>
          </a:p>
          <a:p>
            <a:r>
              <a:rPr lang="en-US" b="1" dirty="0"/>
              <a:t>    </a:t>
            </a:r>
          </a:p>
          <a:p>
            <a:r>
              <a:rPr lang="en-US" dirty="0"/>
              <a:t>    $</a:t>
            </a:r>
            <a:r>
              <a:rPr lang="en-US" dirty="0" err="1"/>
              <a:t>toto</a:t>
            </a:r>
            <a:r>
              <a:rPr lang="en-US" dirty="0"/>
              <a:t>-&gt;</a:t>
            </a:r>
            <a:r>
              <a:rPr lang="en-US" dirty="0" err="1"/>
              <a:t>setNom</a:t>
            </a:r>
            <a:r>
              <a:rPr lang="en-US" dirty="0"/>
              <a:t>("Toto");</a:t>
            </a:r>
          </a:p>
          <a:p>
            <a:r>
              <a:rPr lang="en-US" dirty="0"/>
              <a:t>    $</a:t>
            </a:r>
            <a:r>
              <a:rPr lang="en-US" dirty="0" err="1"/>
              <a:t>toto</a:t>
            </a:r>
            <a:r>
              <a:rPr lang="en-US" dirty="0"/>
              <a:t>-&gt;augmentation(0.10);</a:t>
            </a:r>
          </a:p>
          <a:p>
            <a:r>
              <a:rPr lang="en-US" dirty="0"/>
              <a:t>    </a:t>
            </a:r>
          </a:p>
          <a:p>
            <a:r>
              <a:rPr lang="en-US" dirty="0"/>
              <a:t>    echo "&lt;p&gt;Objet </a:t>
            </a:r>
            <a:r>
              <a:rPr lang="en-US" dirty="0" err="1"/>
              <a:t>Employe</a:t>
            </a:r>
            <a:r>
              <a:rPr lang="en-US" dirty="0"/>
              <a:t> : &lt;/p&gt; &lt;</a:t>
            </a:r>
            <a:r>
              <a:rPr lang="en-US" dirty="0" err="1"/>
              <a:t>ul</a:t>
            </a:r>
            <a:r>
              <a:rPr lang="en-US" dirty="0"/>
              <a:t>&gt;" ;</a:t>
            </a:r>
          </a:p>
          <a:p>
            <a:r>
              <a:rPr lang="en-US" b="1" dirty="0"/>
              <a:t>    echo "&lt;li&gt; &lt;</a:t>
            </a:r>
            <a:r>
              <a:rPr lang="en-US" b="1" dirty="0" err="1"/>
              <a:t>i</a:t>
            </a:r>
            <a:r>
              <a:rPr lang="en-US" b="1" dirty="0"/>
              <a:t>&gt; nom &lt;/</a:t>
            </a:r>
            <a:r>
              <a:rPr lang="en-US" b="1" dirty="0" err="1"/>
              <a:t>i</a:t>
            </a:r>
            <a:r>
              <a:rPr lang="en-US" b="1" dirty="0"/>
              <a:t>&gt; : ". $</a:t>
            </a:r>
            <a:r>
              <a:rPr lang="en-US" b="1" dirty="0" err="1"/>
              <a:t>toto</a:t>
            </a:r>
            <a:r>
              <a:rPr lang="en-US" b="1" dirty="0"/>
              <a:t>-&gt;</a:t>
            </a:r>
            <a:r>
              <a:rPr lang="en-US" b="1" dirty="0" err="1"/>
              <a:t>getNom</a:t>
            </a:r>
            <a:r>
              <a:rPr lang="en-US" b="1" dirty="0"/>
              <a:t>() . "&lt;/li&gt;";</a:t>
            </a:r>
          </a:p>
          <a:p>
            <a:r>
              <a:rPr lang="en-US" b="1" dirty="0"/>
              <a:t>    echo "&lt;li&gt; &lt;</a:t>
            </a:r>
            <a:r>
              <a:rPr lang="en-US" b="1" dirty="0" err="1"/>
              <a:t>i</a:t>
            </a:r>
            <a:r>
              <a:rPr lang="en-US" b="1" dirty="0"/>
              <a:t>&gt; </a:t>
            </a:r>
            <a:r>
              <a:rPr lang="en-US" b="1" dirty="0" err="1"/>
              <a:t>salaire</a:t>
            </a:r>
            <a:r>
              <a:rPr lang="en-US" b="1" dirty="0"/>
              <a:t> &lt;/</a:t>
            </a:r>
            <a:r>
              <a:rPr lang="en-US" b="1" dirty="0" err="1"/>
              <a:t>i</a:t>
            </a:r>
            <a:r>
              <a:rPr lang="en-US" b="1" dirty="0"/>
              <a:t>&gt; : " . $</a:t>
            </a:r>
            <a:r>
              <a:rPr lang="en-US" b="1" dirty="0" err="1"/>
              <a:t>toto</a:t>
            </a:r>
            <a:r>
              <a:rPr lang="en-US" b="1" dirty="0"/>
              <a:t>-&gt;</a:t>
            </a:r>
            <a:r>
              <a:rPr lang="en-US" b="1" dirty="0" err="1"/>
              <a:t>getSalaire</a:t>
            </a:r>
            <a:r>
              <a:rPr lang="en-US" b="1" dirty="0"/>
              <a:t>() . " € &lt;/li&gt;";</a:t>
            </a:r>
          </a:p>
          <a:p>
            <a:r>
              <a:rPr lang="en-US" dirty="0"/>
              <a:t>    echo "&lt;/</a:t>
            </a:r>
            <a:r>
              <a:rPr lang="en-US" dirty="0" err="1"/>
              <a:t>ul</a:t>
            </a:r>
            <a:r>
              <a:rPr lang="en-US" dirty="0"/>
              <a:t>&gt;" ; </a:t>
            </a:r>
          </a:p>
          <a:p>
            <a:r>
              <a:rPr lang="en-US" b="1" dirty="0"/>
              <a:t>?</a:t>
            </a:r>
            <a:r>
              <a:rPr lang="en-US" b="1" dirty="0" smtClean="0"/>
              <a:t>&gt;</a:t>
            </a:r>
            <a:endParaRPr lang="en-US" b="1" dirty="0"/>
          </a:p>
          <a:p>
            <a:r>
              <a:rPr lang="en-US" dirty="0"/>
              <a:t>&lt;/body</a:t>
            </a:r>
            <a:r>
              <a:rPr lang="en-US" dirty="0" smtClean="0"/>
              <a:t>&gt; &lt;</a:t>
            </a:r>
            <a:r>
              <a:rPr lang="en-US" dirty="0"/>
              <a:t>/html&gt;</a:t>
            </a:r>
            <a:endParaRPr lang="fr-FR" dirty="0"/>
          </a:p>
        </p:txBody>
      </p:sp>
      <p:pic>
        <p:nvPicPr>
          <p:cNvPr id="7" name="Image 6"/>
          <p:cNvPicPr>
            <a:picLocks noChangeAspect="1"/>
          </p:cNvPicPr>
          <p:nvPr/>
        </p:nvPicPr>
        <p:blipFill>
          <a:blip r:embed="rId2"/>
          <a:stretch>
            <a:fillRect/>
          </a:stretch>
        </p:blipFill>
        <p:spPr>
          <a:xfrm>
            <a:off x="5508104" y="1340768"/>
            <a:ext cx="3336156" cy="3021989"/>
          </a:xfrm>
          <a:prstGeom prst="rect">
            <a:avLst/>
          </a:prstGeom>
          <a:ln>
            <a:solidFill>
              <a:srgbClr val="4F81BD"/>
            </a:solidFill>
          </a:ln>
        </p:spPr>
      </p:pic>
      <p:cxnSp>
        <p:nvCxnSpPr>
          <p:cNvPr id="8" name="Connecteur droit avec flèche 7"/>
          <p:cNvCxnSpPr/>
          <p:nvPr/>
        </p:nvCxnSpPr>
        <p:spPr>
          <a:xfrm flipV="1">
            <a:off x="4355976" y="4005064"/>
            <a:ext cx="1440160" cy="100811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3184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80728"/>
            <a:ext cx="8229600" cy="4525963"/>
          </a:xfrm>
        </p:spPr>
        <p:txBody>
          <a:bodyPr/>
          <a:lstStyle/>
          <a:p>
            <a:r>
              <a:rPr lang="fr-FR" b="1" dirty="0" smtClean="0"/>
              <a:t>Classes &amp; objets</a:t>
            </a:r>
          </a:p>
          <a:p>
            <a:pPr lvl="1"/>
            <a:r>
              <a:rPr lang="fr-FR" dirty="0" smtClean="0"/>
              <a:t>Méthode </a:t>
            </a:r>
            <a:r>
              <a:rPr lang="fr-FR" b="1" dirty="0" smtClean="0">
                <a:solidFill>
                  <a:srgbClr val="1F497D"/>
                </a:solidFill>
              </a:rPr>
              <a:t>constructeur</a:t>
            </a:r>
            <a:r>
              <a:rPr lang="fr-FR" dirty="0" smtClean="0"/>
              <a:t> : </a:t>
            </a:r>
            <a:r>
              <a:rPr lang="fr-FR" b="1" dirty="0" smtClean="0"/>
              <a:t>__</a:t>
            </a:r>
            <a:r>
              <a:rPr lang="fr-FR" b="1" dirty="0" err="1" smtClean="0"/>
              <a:t>construct</a:t>
            </a:r>
            <a:r>
              <a:rPr lang="fr-FR" b="1" dirty="0" smtClean="0"/>
              <a:t> </a:t>
            </a:r>
          </a:p>
          <a:p>
            <a:pPr lvl="1"/>
            <a:r>
              <a:rPr lang="fr-FR" b="1" dirty="0" smtClean="0">
                <a:solidFill>
                  <a:srgbClr val="1F497D"/>
                </a:solidFill>
              </a:rPr>
              <a:t>Redéfinition</a:t>
            </a:r>
            <a:r>
              <a:rPr lang="fr-FR" dirty="0" smtClean="0"/>
              <a:t> d’une opération  </a:t>
            </a:r>
            <a:endParaRPr lang="fr-FR" dirty="0"/>
          </a:p>
        </p:txBody>
      </p:sp>
      <p:sp>
        <p:nvSpPr>
          <p:cNvPr id="5" name="Espace réservé du numéro de diapositive 4"/>
          <p:cNvSpPr>
            <a:spLocks noGrp="1"/>
          </p:cNvSpPr>
          <p:nvPr>
            <p:ph type="sldNum" sz="quarter" idx="12"/>
          </p:nvPr>
        </p:nvSpPr>
        <p:spPr/>
        <p:txBody>
          <a:bodyPr/>
          <a:lstStyle/>
          <a:p>
            <a:fld id="{08F9BE58-7793-45FF-A067-2A41621469A2}" type="slidenum">
              <a:rPr lang="fr-FR" smtClean="0"/>
              <a:pPr/>
              <a:t>49</a:t>
            </a:fld>
            <a:endParaRPr lang="fr-FR"/>
          </a:p>
        </p:txBody>
      </p:sp>
      <p:sp>
        <p:nvSpPr>
          <p:cNvPr id="6" name="Rectangle 5"/>
          <p:cNvSpPr/>
          <p:nvPr/>
        </p:nvSpPr>
        <p:spPr>
          <a:xfrm>
            <a:off x="179512" y="2913325"/>
            <a:ext cx="4968552" cy="3323987"/>
          </a:xfrm>
          <a:prstGeom prst="rect">
            <a:avLst/>
          </a:prstGeom>
        </p:spPr>
        <p:style>
          <a:lnRef idx="1">
            <a:schemeClr val="dk1"/>
          </a:lnRef>
          <a:fillRef idx="2">
            <a:schemeClr val="dk1"/>
          </a:fillRef>
          <a:effectRef idx="1">
            <a:schemeClr val="dk1"/>
          </a:effectRef>
          <a:fontRef idx="minor">
            <a:schemeClr val="dk1"/>
          </a:fontRef>
        </p:style>
        <p:txBody>
          <a:bodyPr wrap="square" lIns="72000" rIns="72000">
            <a:spAutoFit/>
          </a:bodyPr>
          <a:lstStyle/>
          <a:p>
            <a:r>
              <a:rPr lang="en-US" sz="2000" b="1" dirty="0" smtClean="0">
                <a:solidFill>
                  <a:srgbClr val="1F497D"/>
                </a:solidFill>
              </a:rPr>
              <a:t>class</a:t>
            </a:r>
            <a:r>
              <a:rPr lang="en-US" sz="2000" b="1" dirty="0" smtClean="0"/>
              <a:t> </a:t>
            </a:r>
            <a:r>
              <a:rPr lang="en-US" sz="2000" b="1" dirty="0"/>
              <a:t>Manager </a:t>
            </a:r>
            <a:r>
              <a:rPr lang="en-US" sz="2000" b="1" dirty="0">
                <a:solidFill>
                  <a:srgbClr val="1F497D"/>
                </a:solidFill>
              </a:rPr>
              <a:t>extends</a:t>
            </a:r>
            <a:r>
              <a:rPr lang="en-US" sz="2000" b="1" dirty="0"/>
              <a:t> </a:t>
            </a:r>
            <a:r>
              <a:rPr lang="en-US" sz="2000" b="1" dirty="0" err="1"/>
              <a:t>Employe</a:t>
            </a:r>
            <a:r>
              <a:rPr lang="en-US" sz="2000" b="1" dirty="0"/>
              <a:t> {</a:t>
            </a:r>
          </a:p>
          <a:p>
            <a:r>
              <a:rPr lang="en-US" dirty="0"/>
              <a:t>   </a:t>
            </a:r>
            <a:r>
              <a:rPr lang="en-US" dirty="0" smtClean="0"/>
              <a:t>  </a:t>
            </a:r>
            <a:r>
              <a:rPr lang="en-US" dirty="0"/>
              <a:t>private $bonus </a:t>
            </a:r>
            <a:r>
              <a:rPr lang="en-US" dirty="0" smtClean="0"/>
              <a:t>;       </a:t>
            </a:r>
            <a:endParaRPr lang="en-US" dirty="0"/>
          </a:p>
          <a:p>
            <a:r>
              <a:rPr lang="en-US" dirty="0"/>
              <a:t>     </a:t>
            </a:r>
            <a:r>
              <a:rPr lang="en-US" sz="2000" b="1" dirty="0" smtClean="0"/>
              <a:t>function </a:t>
            </a:r>
            <a:r>
              <a:rPr lang="en-US" sz="2000" b="1" dirty="0">
                <a:solidFill>
                  <a:srgbClr val="1F497D"/>
                </a:solidFill>
              </a:rPr>
              <a:t>__construct </a:t>
            </a:r>
            <a:r>
              <a:rPr lang="en-US" sz="2000" b="1" dirty="0"/>
              <a:t>($bon</a:t>
            </a:r>
            <a:r>
              <a:rPr lang="en-US" sz="2000" b="1" dirty="0" smtClean="0"/>
              <a:t>)</a:t>
            </a:r>
          </a:p>
          <a:p>
            <a:r>
              <a:rPr lang="en-US" sz="2000" b="1" dirty="0"/>
              <a:t> </a:t>
            </a:r>
            <a:r>
              <a:rPr lang="en-US" sz="2000" b="1" dirty="0" smtClean="0"/>
              <a:t>       {   </a:t>
            </a:r>
            <a:r>
              <a:rPr lang="en-US" sz="2000" b="1" dirty="0"/>
              <a:t>$this-&gt;bonus = $bon</a:t>
            </a:r>
            <a:r>
              <a:rPr lang="en-US" sz="2000" b="1" dirty="0" smtClean="0"/>
              <a:t>;    </a:t>
            </a:r>
            <a:r>
              <a:rPr lang="en-US" sz="2000" b="1" dirty="0"/>
              <a:t>}</a:t>
            </a:r>
          </a:p>
          <a:p>
            <a:r>
              <a:rPr lang="en-US" sz="2000" b="1" dirty="0"/>
              <a:t>        </a:t>
            </a:r>
          </a:p>
          <a:p>
            <a:r>
              <a:rPr lang="en-US" sz="2000" b="1" dirty="0"/>
              <a:t>      public function </a:t>
            </a:r>
            <a:r>
              <a:rPr lang="en-US" sz="2000" b="1" dirty="0" err="1">
                <a:solidFill>
                  <a:srgbClr val="1F497D"/>
                </a:solidFill>
              </a:rPr>
              <a:t>getSalaire</a:t>
            </a:r>
            <a:r>
              <a:rPr lang="en-US" sz="2000" b="1" dirty="0"/>
              <a:t>()   {</a:t>
            </a:r>
          </a:p>
          <a:p>
            <a:r>
              <a:rPr lang="en-US" dirty="0"/>
              <a:t>        </a:t>
            </a:r>
            <a:r>
              <a:rPr lang="en-US" dirty="0" smtClean="0"/>
              <a:t>  </a:t>
            </a:r>
            <a:r>
              <a:rPr lang="en-US" dirty="0"/>
              <a:t>return </a:t>
            </a:r>
            <a:r>
              <a:rPr lang="en-US" sz="2000" b="1" dirty="0">
                <a:solidFill>
                  <a:srgbClr val="1F497D"/>
                </a:solidFill>
              </a:rPr>
              <a:t>parent::</a:t>
            </a:r>
            <a:r>
              <a:rPr lang="en-US" sz="2000" b="1" dirty="0" err="1">
                <a:solidFill>
                  <a:srgbClr val="1F497D"/>
                </a:solidFill>
              </a:rPr>
              <a:t>getSalaire</a:t>
            </a:r>
            <a:r>
              <a:rPr lang="en-US" sz="2000" b="1" dirty="0">
                <a:solidFill>
                  <a:srgbClr val="1F497D"/>
                </a:solidFill>
              </a:rPr>
              <a:t>() </a:t>
            </a:r>
            <a:r>
              <a:rPr lang="en-US" dirty="0"/>
              <a:t>+ </a:t>
            </a:r>
            <a:r>
              <a:rPr lang="en-US" b="1" dirty="0"/>
              <a:t>$this-&gt;bonus</a:t>
            </a:r>
            <a:r>
              <a:rPr lang="en-US" dirty="0"/>
              <a:t>;</a:t>
            </a:r>
          </a:p>
          <a:p>
            <a:r>
              <a:rPr lang="en-US" dirty="0"/>
              <a:t>      </a:t>
            </a:r>
            <a:r>
              <a:rPr lang="en-US" dirty="0" smtClean="0"/>
              <a:t>}</a:t>
            </a:r>
          </a:p>
          <a:p>
            <a:r>
              <a:rPr lang="en-US" dirty="0"/>
              <a:t> </a:t>
            </a:r>
            <a:r>
              <a:rPr lang="en-US" dirty="0" smtClean="0"/>
              <a:t>   public </a:t>
            </a:r>
            <a:r>
              <a:rPr lang="en-US" dirty="0"/>
              <a:t>function </a:t>
            </a:r>
            <a:r>
              <a:rPr lang="en-US" dirty="0" err="1"/>
              <a:t>setBonus</a:t>
            </a:r>
            <a:r>
              <a:rPr lang="en-US" dirty="0"/>
              <a:t> ($</a:t>
            </a:r>
            <a:r>
              <a:rPr lang="en-US" dirty="0" err="1"/>
              <a:t>nouvBon</a:t>
            </a:r>
            <a:r>
              <a:rPr lang="en-US" dirty="0"/>
              <a:t>) {  … }</a:t>
            </a:r>
          </a:p>
          <a:p>
            <a:r>
              <a:rPr lang="en-US" dirty="0" smtClean="0"/>
              <a:t>    </a:t>
            </a:r>
            <a:r>
              <a:rPr lang="en-US" dirty="0"/>
              <a:t>public function </a:t>
            </a:r>
            <a:r>
              <a:rPr lang="en-US" dirty="0" err="1"/>
              <a:t>getBonus</a:t>
            </a:r>
            <a:r>
              <a:rPr lang="en-US" dirty="0"/>
              <a:t> ()   { … </a:t>
            </a:r>
            <a:r>
              <a:rPr lang="en-US" dirty="0" smtClean="0"/>
              <a:t>} </a:t>
            </a:r>
            <a:endParaRPr lang="en-US" b="1" dirty="0"/>
          </a:p>
          <a:p>
            <a:r>
              <a:rPr lang="en-US" dirty="0"/>
              <a:t> }</a:t>
            </a:r>
            <a:endParaRPr lang="fr-FR" dirty="0"/>
          </a:p>
        </p:txBody>
      </p:sp>
      <p:sp>
        <p:nvSpPr>
          <p:cNvPr id="7" name="ZoneTexte 6"/>
          <p:cNvSpPr txBox="1"/>
          <p:nvPr/>
        </p:nvSpPr>
        <p:spPr>
          <a:xfrm>
            <a:off x="4139952" y="3501008"/>
            <a:ext cx="4536504" cy="76944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sz="2200" dirty="0" smtClean="0"/>
              <a:t>Le </a:t>
            </a:r>
            <a:r>
              <a:rPr lang="fr-FR" sz="2200" b="1" dirty="0" smtClean="0"/>
              <a:t>constructeur</a:t>
            </a:r>
            <a:r>
              <a:rPr lang="fr-FR" sz="2200" dirty="0" smtClean="0"/>
              <a:t> est appelé chaque fois qu’un objet est créé (</a:t>
            </a:r>
            <a:r>
              <a:rPr lang="fr-FR" sz="2200" b="1" dirty="0" smtClean="0"/>
              <a:t>new</a:t>
            </a:r>
            <a:r>
              <a:rPr lang="fr-FR" sz="2200" dirty="0" smtClean="0"/>
              <a:t>) </a:t>
            </a:r>
          </a:p>
        </p:txBody>
      </p:sp>
      <p:sp>
        <p:nvSpPr>
          <p:cNvPr id="8" name="ZoneTexte 7"/>
          <p:cNvSpPr txBox="1"/>
          <p:nvPr/>
        </p:nvSpPr>
        <p:spPr>
          <a:xfrm>
            <a:off x="4572000" y="5157192"/>
            <a:ext cx="4427984" cy="1446550"/>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200" dirty="0" smtClean="0"/>
              <a:t>Redéfinition de l’opération </a:t>
            </a:r>
            <a:r>
              <a:rPr lang="fr-FR" sz="2200" b="1" dirty="0" err="1" smtClean="0"/>
              <a:t>getSalaire</a:t>
            </a:r>
            <a:endParaRPr lang="fr-FR" sz="2200" b="1" dirty="0" smtClean="0"/>
          </a:p>
          <a:p>
            <a:pPr algn="ctr"/>
            <a:r>
              <a:rPr lang="fr-FR" sz="2200" b="1" dirty="0" smtClean="0">
                <a:solidFill>
                  <a:srgbClr val="1F497D"/>
                </a:solidFill>
              </a:rPr>
              <a:t>parent::</a:t>
            </a:r>
            <a:r>
              <a:rPr lang="fr-FR" sz="2200" b="1" dirty="0" err="1" smtClean="0"/>
              <a:t>getSalaire</a:t>
            </a:r>
            <a:r>
              <a:rPr lang="fr-FR" sz="2200" b="1" dirty="0" smtClean="0"/>
              <a:t>  </a:t>
            </a:r>
            <a:r>
              <a:rPr lang="fr-FR" sz="2200" dirty="0" smtClean="0"/>
              <a:t>correspond à l’opération </a:t>
            </a:r>
            <a:r>
              <a:rPr lang="fr-FR" sz="2200" b="1" dirty="0" err="1" smtClean="0"/>
              <a:t>getSalaire</a:t>
            </a:r>
            <a:r>
              <a:rPr lang="fr-FR" sz="2200" b="1" dirty="0" smtClean="0"/>
              <a:t> </a:t>
            </a:r>
            <a:r>
              <a:rPr lang="fr-FR" sz="2200" dirty="0" smtClean="0"/>
              <a:t>définie par la </a:t>
            </a:r>
            <a:r>
              <a:rPr lang="fr-FR" sz="2200" dirty="0" err="1" smtClean="0"/>
              <a:t>super-classe</a:t>
            </a:r>
            <a:r>
              <a:rPr lang="fr-FR" sz="2200" dirty="0" smtClean="0"/>
              <a:t> (</a:t>
            </a:r>
            <a:r>
              <a:rPr lang="fr-FR" sz="2200" b="1" dirty="0" err="1" smtClean="0"/>
              <a:t>Employe</a:t>
            </a:r>
            <a:r>
              <a:rPr lang="fr-FR" sz="2200" dirty="0" smtClean="0"/>
              <a:t>)</a:t>
            </a:r>
          </a:p>
        </p:txBody>
      </p:sp>
      <p:sp>
        <p:nvSpPr>
          <p:cNvPr id="9" name="Titre 1"/>
          <p:cNvSpPr txBox="1">
            <a:spLocks/>
          </p:cNvSpPr>
          <p:nvPr/>
        </p:nvSpPr>
        <p:spPr>
          <a:xfrm>
            <a:off x="457200" y="-16227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orienté objets</a:t>
            </a:r>
            <a:endParaRPr lang="fr-FR" dirty="0"/>
          </a:p>
        </p:txBody>
      </p:sp>
    </p:spTree>
    <p:extLst>
      <p:ext uri="{BB962C8B-B14F-4D97-AF65-F5344CB8AC3E}">
        <p14:creationId xmlns:p14="http://schemas.microsoft.com/office/powerpoint/2010/main" val="15733532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lstStyle/>
          <a:p>
            <a:r>
              <a:rPr lang="fr-FR" dirty="0" smtClean="0"/>
              <a:t>Communications entre client et serveur se font avec les méthodes GET et POST</a:t>
            </a:r>
          </a:p>
          <a:p>
            <a:endParaRPr lang="fr-FR" dirty="0"/>
          </a:p>
          <a:p>
            <a:r>
              <a:rPr lang="fr-FR" dirty="0" smtClean="0"/>
              <a:t>GET : passage d’informations par l’URL, donc par la requête elle-même</a:t>
            </a:r>
          </a:p>
          <a:p>
            <a:endParaRPr lang="fr-FR" dirty="0"/>
          </a:p>
          <a:p>
            <a:r>
              <a:rPr lang="fr-FR" dirty="0" smtClean="0"/>
              <a:t>POST : passage d’information par le contenu de la requête</a:t>
            </a:r>
            <a:endParaRPr lang="fr-FR" dirty="0"/>
          </a:p>
        </p:txBody>
      </p:sp>
    </p:spTree>
    <p:extLst>
      <p:ext uri="{BB962C8B-B14F-4D97-AF65-F5344CB8AC3E}">
        <p14:creationId xmlns:p14="http://schemas.microsoft.com/office/powerpoint/2010/main" val="31585109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428596" y="908720"/>
            <a:ext cx="8229600" cy="4525963"/>
          </a:xfrm>
        </p:spPr>
        <p:txBody>
          <a:bodyPr/>
          <a:lstStyle/>
          <a:p>
            <a:r>
              <a:rPr lang="fr-FR" b="1" dirty="0"/>
              <a:t>Classes &amp; objets</a:t>
            </a:r>
          </a:p>
          <a:p>
            <a:endParaRPr lang="fr-FR" dirty="0"/>
          </a:p>
        </p:txBody>
      </p:sp>
      <p:sp>
        <p:nvSpPr>
          <p:cNvPr id="6" name="Rectangle 5"/>
          <p:cNvSpPr/>
          <p:nvPr/>
        </p:nvSpPr>
        <p:spPr>
          <a:xfrm>
            <a:off x="107504" y="1988840"/>
            <a:ext cx="5238328" cy="4154983"/>
          </a:xfrm>
          <a:prstGeom prst="rect">
            <a:avLst/>
          </a:prstGeom>
        </p:spPr>
        <p:style>
          <a:lnRef idx="1">
            <a:schemeClr val="dk1"/>
          </a:lnRef>
          <a:fillRef idx="2">
            <a:schemeClr val="dk1"/>
          </a:fillRef>
          <a:effectRef idx="1">
            <a:schemeClr val="dk1"/>
          </a:effectRef>
          <a:fontRef idx="minor">
            <a:schemeClr val="dk1"/>
          </a:fontRef>
        </p:style>
        <p:txBody>
          <a:bodyPr wrap="square" lIns="36000" rIns="36000">
            <a:spAutoFit/>
          </a:bodyPr>
          <a:lstStyle/>
          <a:p>
            <a:r>
              <a:rPr lang="en-US" sz="2000" dirty="0"/>
              <a:t>&lt;?</a:t>
            </a:r>
            <a:r>
              <a:rPr lang="en-US" sz="2000" dirty="0" err="1"/>
              <a:t>php</a:t>
            </a:r>
            <a:r>
              <a:rPr lang="en-US" sz="2000" dirty="0"/>
              <a:t>      </a:t>
            </a:r>
          </a:p>
          <a:p>
            <a:r>
              <a:rPr lang="en-US" sz="2000" b="1" dirty="0" smtClean="0"/>
              <a:t>    require </a:t>
            </a:r>
            <a:r>
              <a:rPr lang="en-US" sz="2000" b="1" dirty="0"/>
              <a:t>"</a:t>
            </a:r>
            <a:r>
              <a:rPr lang="en-US" sz="2000" b="1" dirty="0" err="1"/>
              <a:t>Manager.php</a:t>
            </a:r>
            <a:r>
              <a:rPr lang="en-US" sz="2000" b="1" dirty="0"/>
              <a:t>" ;</a:t>
            </a:r>
          </a:p>
          <a:p>
            <a:r>
              <a:rPr lang="en-US" sz="2000" dirty="0"/>
              <a:t>   </a:t>
            </a:r>
          </a:p>
          <a:p>
            <a:r>
              <a:rPr lang="en-US" sz="2000" dirty="0"/>
              <a:t>   </a:t>
            </a:r>
            <a:r>
              <a:rPr lang="en-US" sz="2200" b="1" dirty="0">
                <a:solidFill>
                  <a:srgbClr val="1F497D"/>
                </a:solidFill>
              </a:rPr>
              <a:t>$</a:t>
            </a:r>
            <a:r>
              <a:rPr lang="en-US" sz="2200" b="1" dirty="0" err="1">
                <a:solidFill>
                  <a:srgbClr val="1F497D"/>
                </a:solidFill>
              </a:rPr>
              <a:t>toto</a:t>
            </a:r>
            <a:r>
              <a:rPr lang="en-US" sz="2200" b="1" dirty="0">
                <a:solidFill>
                  <a:srgbClr val="1F497D"/>
                </a:solidFill>
              </a:rPr>
              <a:t> = new Manager(400);</a:t>
            </a:r>
          </a:p>
          <a:p>
            <a:r>
              <a:rPr lang="en-US" sz="2000" dirty="0"/>
              <a:t>    </a:t>
            </a:r>
          </a:p>
          <a:p>
            <a:r>
              <a:rPr lang="en-US" sz="2000" dirty="0"/>
              <a:t>    $</a:t>
            </a:r>
            <a:r>
              <a:rPr lang="en-US" sz="2000" dirty="0" err="1"/>
              <a:t>toto</a:t>
            </a:r>
            <a:r>
              <a:rPr lang="en-US" sz="2000" dirty="0"/>
              <a:t>-&gt;</a:t>
            </a:r>
            <a:r>
              <a:rPr lang="en-US" sz="2000" dirty="0" err="1"/>
              <a:t>setNom</a:t>
            </a:r>
            <a:r>
              <a:rPr lang="en-US" sz="2000" dirty="0"/>
              <a:t>("Toto");</a:t>
            </a:r>
          </a:p>
          <a:p>
            <a:r>
              <a:rPr lang="en-US" sz="2000" dirty="0"/>
              <a:t>    $</a:t>
            </a:r>
            <a:r>
              <a:rPr lang="en-US" sz="2000" dirty="0" err="1"/>
              <a:t>toto</a:t>
            </a:r>
            <a:r>
              <a:rPr lang="en-US" sz="2000" dirty="0"/>
              <a:t>-&gt;augmentation(0.10);</a:t>
            </a:r>
          </a:p>
          <a:p>
            <a:r>
              <a:rPr lang="en-US" sz="2000" dirty="0"/>
              <a:t>    </a:t>
            </a:r>
          </a:p>
          <a:p>
            <a:r>
              <a:rPr lang="en-US" sz="2000" dirty="0"/>
              <a:t>    echo "&lt;p&gt;&lt;</a:t>
            </a:r>
            <a:r>
              <a:rPr lang="en-US" sz="2000" dirty="0" err="1"/>
              <a:t>i</a:t>
            </a:r>
            <a:r>
              <a:rPr lang="en-US" sz="2000" dirty="0"/>
              <a:t>&gt;Manager&lt;/</a:t>
            </a:r>
            <a:r>
              <a:rPr lang="en-US" sz="2000" dirty="0" err="1"/>
              <a:t>i</a:t>
            </a:r>
            <a:r>
              <a:rPr lang="en-US" sz="2000" dirty="0"/>
              <a:t>&gt; : ". $</a:t>
            </a:r>
            <a:r>
              <a:rPr lang="en-US" sz="2000" dirty="0" err="1"/>
              <a:t>toto</a:t>
            </a:r>
            <a:r>
              <a:rPr lang="en-US" sz="2000" dirty="0"/>
              <a:t>-&gt;</a:t>
            </a:r>
            <a:r>
              <a:rPr lang="en-US" sz="2000" dirty="0" err="1"/>
              <a:t>getNom</a:t>
            </a:r>
            <a:r>
              <a:rPr lang="en-US" sz="2000" dirty="0"/>
              <a:t>() </a:t>
            </a:r>
          </a:p>
          <a:p>
            <a:r>
              <a:rPr lang="en-US" sz="2000" dirty="0"/>
              <a:t>             . ", </a:t>
            </a:r>
            <a:r>
              <a:rPr lang="en-US" sz="2000" dirty="0" err="1"/>
              <a:t>salaire</a:t>
            </a:r>
            <a:r>
              <a:rPr lang="en-US" sz="2000" dirty="0"/>
              <a:t>  "</a:t>
            </a:r>
            <a:r>
              <a:rPr lang="en-US" sz="2200" b="1" dirty="0">
                <a:solidFill>
                  <a:srgbClr val="1F497D"/>
                </a:solidFill>
              </a:rPr>
              <a:t>. $</a:t>
            </a:r>
            <a:r>
              <a:rPr lang="en-US" sz="2200" b="1" dirty="0" err="1">
                <a:solidFill>
                  <a:srgbClr val="1F497D"/>
                </a:solidFill>
              </a:rPr>
              <a:t>toto</a:t>
            </a:r>
            <a:r>
              <a:rPr lang="en-US" sz="2200" b="1" dirty="0">
                <a:solidFill>
                  <a:srgbClr val="1F497D"/>
                </a:solidFill>
              </a:rPr>
              <a:t>-&gt;</a:t>
            </a:r>
            <a:r>
              <a:rPr lang="en-US" sz="2200" b="1" dirty="0" err="1">
                <a:solidFill>
                  <a:srgbClr val="1F497D"/>
                </a:solidFill>
              </a:rPr>
              <a:t>getSalaire</a:t>
            </a:r>
            <a:r>
              <a:rPr lang="en-US" sz="2200" b="1" dirty="0">
                <a:solidFill>
                  <a:srgbClr val="1F497D"/>
                </a:solidFill>
              </a:rPr>
              <a:t>() . </a:t>
            </a:r>
            <a:r>
              <a:rPr lang="en-US" sz="2000" b="1" dirty="0">
                <a:solidFill>
                  <a:srgbClr val="1F497D"/>
                </a:solidFill>
              </a:rPr>
              <a:t>" </a:t>
            </a:r>
            <a:r>
              <a:rPr lang="en-US" sz="2000" dirty="0"/>
              <a:t>€  " </a:t>
            </a:r>
          </a:p>
          <a:p>
            <a:r>
              <a:rPr lang="en-US" sz="2000" dirty="0"/>
              <a:t>             . ", bonus " . </a:t>
            </a:r>
            <a:r>
              <a:rPr lang="en-US" sz="2000" b="1" dirty="0"/>
              <a:t>$</a:t>
            </a:r>
            <a:r>
              <a:rPr lang="en-US" sz="2000" b="1" dirty="0" err="1"/>
              <a:t>toto</a:t>
            </a:r>
            <a:r>
              <a:rPr lang="en-US" sz="2000" b="1" dirty="0"/>
              <a:t>-&gt;</a:t>
            </a:r>
            <a:r>
              <a:rPr lang="en-US" sz="2000" b="1" dirty="0" err="1"/>
              <a:t>getBonus</a:t>
            </a:r>
            <a:r>
              <a:rPr lang="en-US" sz="2000" b="1" dirty="0"/>
              <a:t>() .</a:t>
            </a:r>
            <a:r>
              <a:rPr lang="en-US" sz="2000" dirty="0"/>
              <a:t> "&lt;/p&gt;";</a:t>
            </a:r>
          </a:p>
          <a:p>
            <a:endParaRPr lang="en-US" sz="2000" dirty="0"/>
          </a:p>
          <a:p>
            <a:r>
              <a:rPr lang="en-US" sz="2000" dirty="0"/>
              <a:t>?&gt;</a:t>
            </a:r>
            <a:endParaRPr lang="fr-FR" sz="2000" dirty="0"/>
          </a:p>
        </p:txBody>
      </p:sp>
      <p:sp>
        <p:nvSpPr>
          <p:cNvPr id="7" name="ZoneTexte 6"/>
          <p:cNvSpPr txBox="1"/>
          <p:nvPr/>
        </p:nvSpPr>
        <p:spPr>
          <a:xfrm>
            <a:off x="4211960" y="1484784"/>
            <a:ext cx="4536504" cy="1200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fr-FR" sz="2400" dirty="0" smtClean="0"/>
              <a:t>Appel au </a:t>
            </a:r>
            <a:r>
              <a:rPr lang="fr-FR" sz="2400" b="1" dirty="0" smtClean="0"/>
              <a:t>constructeur</a:t>
            </a:r>
            <a:r>
              <a:rPr lang="fr-FR" sz="2400" dirty="0" smtClean="0"/>
              <a:t> :</a:t>
            </a:r>
          </a:p>
          <a:p>
            <a:r>
              <a:rPr lang="fr-FR" sz="2400" i="1" dirty="0"/>
              <a:t> </a:t>
            </a:r>
            <a:r>
              <a:rPr lang="fr-FR" sz="2400" i="1" dirty="0" smtClean="0"/>
              <a:t>  </a:t>
            </a:r>
            <a:r>
              <a:rPr lang="en-US" sz="2400" i="1" dirty="0" smtClean="0"/>
              <a:t>function </a:t>
            </a:r>
            <a:r>
              <a:rPr lang="en-US" sz="2400" i="1" dirty="0">
                <a:solidFill>
                  <a:srgbClr val="1F497D"/>
                </a:solidFill>
              </a:rPr>
              <a:t>__construct </a:t>
            </a:r>
            <a:r>
              <a:rPr lang="en-US" sz="2400" i="1" dirty="0"/>
              <a:t>($bon)</a:t>
            </a:r>
          </a:p>
          <a:p>
            <a:r>
              <a:rPr lang="en-US" sz="2400" i="1" dirty="0"/>
              <a:t>        {   $this-&gt;bonus = $bon;    }</a:t>
            </a:r>
          </a:p>
        </p:txBody>
      </p:sp>
      <p:cxnSp>
        <p:nvCxnSpPr>
          <p:cNvPr id="9" name="Connecteur en angle 8"/>
          <p:cNvCxnSpPr>
            <a:stCxn id="7" idx="1"/>
          </p:cNvCxnSpPr>
          <p:nvPr/>
        </p:nvCxnSpPr>
        <p:spPr>
          <a:xfrm rot="10800000" flipV="1">
            <a:off x="3131840" y="2084947"/>
            <a:ext cx="1080120" cy="912005"/>
          </a:xfrm>
          <a:prstGeom prst="bentConnector3">
            <a:avLst>
              <a:gd name="adj1" fmla="val 99971"/>
            </a:avLst>
          </a:prstGeom>
          <a:ln>
            <a:tailEnd type="arrow"/>
          </a:ln>
        </p:spPr>
        <p:style>
          <a:lnRef idx="3">
            <a:schemeClr val="accent2"/>
          </a:lnRef>
          <a:fillRef idx="0">
            <a:schemeClr val="accent2"/>
          </a:fillRef>
          <a:effectRef idx="2">
            <a:schemeClr val="accent2"/>
          </a:effectRef>
          <a:fontRef idx="minor">
            <a:schemeClr val="tx1"/>
          </a:fontRef>
        </p:style>
      </p:cxnSp>
      <p:sp>
        <p:nvSpPr>
          <p:cNvPr id="12" name="ZoneTexte 11"/>
          <p:cNvSpPr txBox="1"/>
          <p:nvPr/>
        </p:nvSpPr>
        <p:spPr>
          <a:xfrm>
            <a:off x="4788024" y="3212976"/>
            <a:ext cx="3816424" cy="830997"/>
          </a:xfrm>
          <a:prstGeom prst="rect">
            <a:avLst/>
          </a:prstGeom>
        </p:spPr>
        <p:style>
          <a:lnRef idx="2">
            <a:schemeClr val="accent2"/>
          </a:lnRef>
          <a:fillRef idx="1">
            <a:schemeClr val="lt1"/>
          </a:fillRef>
          <a:effectRef idx="0">
            <a:schemeClr val="accent2"/>
          </a:effectRef>
          <a:fontRef idx="minor">
            <a:schemeClr val="dk1"/>
          </a:fontRef>
        </p:style>
        <p:txBody>
          <a:bodyPr wrap="square" lIns="36000" rIns="36000" rtlCol="0">
            <a:spAutoFit/>
          </a:bodyPr>
          <a:lstStyle/>
          <a:p>
            <a:pPr algn="ctr"/>
            <a:r>
              <a:rPr lang="fr-FR" sz="2400" dirty="0" smtClean="0"/>
              <a:t>Appel à l’opération </a:t>
            </a:r>
            <a:r>
              <a:rPr lang="fr-FR" sz="2400" b="1" dirty="0" err="1" smtClean="0"/>
              <a:t>getSalaire</a:t>
            </a:r>
            <a:r>
              <a:rPr lang="fr-FR" sz="2400" b="1" dirty="0" smtClean="0"/>
              <a:t> </a:t>
            </a:r>
            <a:r>
              <a:rPr lang="fr-FR" sz="2400" dirty="0" smtClean="0"/>
              <a:t>de la classe </a:t>
            </a:r>
            <a:r>
              <a:rPr lang="fr-FR" sz="2400" b="1" dirty="0" smtClean="0"/>
              <a:t>Manager</a:t>
            </a:r>
            <a:endParaRPr lang="en-US" sz="2400" b="1" i="1" dirty="0"/>
          </a:p>
        </p:txBody>
      </p:sp>
      <p:cxnSp>
        <p:nvCxnSpPr>
          <p:cNvPr id="14" name="Connecteur en angle 13"/>
          <p:cNvCxnSpPr>
            <a:stCxn id="12" idx="1"/>
          </p:cNvCxnSpPr>
          <p:nvPr/>
        </p:nvCxnSpPr>
        <p:spPr>
          <a:xfrm rot="10800000" flipV="1">
            <a:off x="3923928" y="3628474"/>
            <a:ext cx="864096" cy="952651"/>
          </a:xfrm>
          <a:prstGeom prst="bentConnector2">
            <a:avLst/>
          </a:prstGeom>
          <a:ln>
            <a:tailEnd type="arrow"/>
          </a:ln>
        </p:spPr>
        <p:style>
          <a:lnRef idx="3">
            <a:schemeClr val="accent2"/>
          </a:lnRef>
          <a:fillRef idx="0">
            <a:schemeClr val="accent2"/>
          </a:fillRef>
          <a:effectRef idx="2">
            <a:schemeClr val="accent2"/>
          </a:effectRef>
          <a:fontRef idx="minor">
            <a:schemeClr val="tx1"/>
          </a:fontRef>
        </p:style>
      </p:cxnSp>
      <p:pic>
        <p:nvPicPr>
          <p:cNvPr id="15" name="Image 14"/>
          <p:cNvPicPr>
            <a:picLocks noChangeAspect="1"/>
          </p:cNvPicPr>
          <p:nvPr/>
        </p:nvPicPr>
        <p:blipFill>
          <a:blip r:embed="rId2"/>
          <a:stretch>
            <a:fillRect/>
          </a:stretch>
        </p:blipFill>
        <p:spPr>
          <a:xfrm>
            <a:off x="5286498" y="4509120"/>
            <a:ext cx="3749998" cy="1805036"/>
          </a:xfrm>
          <a:prstGeom prst="rect">
            <a:avLst/>
          </a:prstGeom>
          <a:ln w="19050" cmpd="sng">
            <a:solidFill>
              <a:schemeClr val="accent2"/>
            </a:solidFill>
          </a:ln>
        </p:spPr>
      </p:pic>
      <p:sp>
        <p:nvSpPr>
          <p:cNvPr id="11" name="Titre 1"/>
          <p:cNvSpPr>
            <a:spLocks noGrp="1"/>
          </p:cNvSpPr>
          <p:nvPr>
            <p:ph type="title"/>
          </p:nvPr>
        </p:nvSpPr>
        <p:spPr>
          <a:xfrm>
            <a:off x="457200" y="-162272"/>
            <a:ext cx="8229600" cy="1143000"/>
          </a:xfrm>
        </p:spPr>
        <p:txBody>
          <a:bodyPr/>
          <a:lstStyle/>
          <a:p>
            <a:r>
              <a:rPr lang="fr-FR" dirty="0"/>
              <a:t>PHP orienté objets</a:t>
            </a:r>
          </a:p>
        </p:txBody>
      </p:sp>
    </p:spTree>
    <p:extLst>
      <p:ext uri="{BB962C8B-B14F-4D97-AF65-F5344CB8AC3E}">
        <p14:creationId xmlns:p14="http://schemas.microsoft.com/office/powerpoint/2010/main" val="189299754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a:t>POO en PHP</a:t>
            </a:r>
            <a:br>
              <a:rPr lang="fr-FR" dirty="0"/>
            </a:br>
            <a:r>
              <a:rPr lang="fr-FR" dirty="0"/>
              <a:t>« l’opérateur :: »</a:t>
            </a:r>
          </a:p>
        </p:txBody>
      </p:sp>
      <p:sp>
        <p:nvSpPr>
          <p:cNvPr id="3" name="Espace réservé du contenu 2"/>
          <p:cNvSpPr>
            <a:spLocks noGrp="1"/>
          </p:cNvSpPr>
          <p:nvPr>
            <p:ph idx="1"/>
          </p:nvPr>
        </p:nvSpPr>
        <p:spPr/>
        <p:txBody>
          <a:bodyPr>
            <a:normAutofit fontScale="85000" lnSpcReduction="10000"/>
          </a:bodyPr>
          <a:lstStyle/>
          <a:p>
            <a:pPr marL="0" indent="0">
              <a:buNone/>
            </a:pPr>
            <a:r>
              <a:rPr lang="fr-FR" dirty="0"/>
              <a:t>L'opérateur de résolution de portée « </a:t>
            </a:r>
            <a:r>
              <a:rPr lang="fr-FR" b="1" dirty="0"/>
              <a:t>:: </a:t>
            </a:r>
            <a:r>
              <a:rPr lang="fr-FR" dirty="0"/>
              <a:t>» (double </a:t>
            </a:r>
            <a:r>
              <a:rPr lang="fr-FR" dirty="0" smtClean="0"/>
              <a:t>deux points) </a:t>
            </a:r>
            <a:r>
              <a:rPr lang="fr-FR" dirty="0"/>
              <a:t>fournit un moyen d'accéder aux </a:t>
            </a:r>
            <a:r>
              <a:rPr lang="fr-FR" dirty="0" smtClean="0"/>
              <a:t>membres statiques </a:t>
            </a:r>
            <a:r>
              <a:rPr lang="fr-FR" dirty="0"/>
              <a:t>ou constantes, ainsi qu'aux attributs </a:t>
            </a:r>
            <a:r>
              <a:rPr lang="fr-FR" dirty="0" smtClean="0"/>
              <a:t>ou méthodes </a:t>
            </a:r>
            <a:r>
              <a:rPr lang="fr-FR" dirty="0"/>
              <a:t>surchargées d'une classe.</a:t>
            </a:r>
          </a:p>
          <a:p>
            <a:r>
              <a:rPr lang="fr-FR" dirty="0" smtClean="0"/>
              <a:t>Le </a:t>
            </a:r>
            <a:r>
              <a:rPr lang="fr-FR" dirty="0"/>
              <a:t>mot clé« </a:t>
            </a:r>
            <a:r>
              <a:rPr lang="fr-FR" b="1" dirty="0" smtClean="0"/>
              <a:t>self:</a:t>
            </a:r>
            <a:r>
              <a:rPr lang="fr-FR" b="1" dirty="0"/>
              <a:t>: </a:t>
            </a:r>
            <a:r>
              <a:rPr lang="fr-FR" dirty="0"/>
              <a:t>» est utilisé pour accéder </a:t>
            </a:r>
            <a:r>
              <a:rPr lang="fr-FR" dirty="0" smtClean="0"/>
              <a:t>aux méthodes </a:t>
            </a:r>
            <a:r>
              <a:rPr lang="fr-FR" dirty="0"/>
              <a:t>et attributs statiques depuis la </a:t>
            </a:r>
            <a:r>
              <a:rPr lang="fr-FR" dirty="0" smtClean="0"/>
              <a:t>classe</a:t>
            </a:r>
            <a:endParaRPr lang="fr-FR" dirty="0"/>
          </a:p>
          <a:p>
            <a:r>
              <a:rPr lang="fr-FR" dirty="0" smtClean="0"/>
              <a:t>Le </a:t>
            </a:r>
            <a:r>
              <a:rPr lang="fr-FR" dirty="0"/>
              <a:t>mot clé « </a:t>
            </a:r>
            <a:r>
              <a:rPr lang="fr-FR" b="1" dirty="0"/>
              <a:t>parent:: </a:t>
            </a:r>
            <a:r>
              <a:rPr lang="fr-FR" dirty="0"/>
              <a:t>» est utilisé pour accéder </a:t>
            </a:r>
            <a:r>
              <a:rPr lang="fr-FR" dirty="0" smtClean="0"/>
              <a:t>aux propriétés </a:t>
            </a:r>
            <a:r>
              <a:rPr lang="fr-FR" dirty="0"/>
              <a:t>ou aux méthodes </a:t>
            </a:r>
            <a:r>
              <a:rPr lang="fr-FR" dirty="0" smtClean="0"/>
              <a:t>surchargées </a:t>
            </a:r>
            <a:r>
              <a:rPr lang="fr-FR" dirty="0"/>
              <a:t>ou </a:t>
            </a:r>
            <a:r>
              <a:rPr lang="fr-FR" dirty="0" smtClean="0"/>
              <a:t>constantes d’une </a:t>
            </a:r>
            <a:r>
              <a:rPr lang="fr-FR" dirty="0"/>
              <a:t>classe depuis la classe </a:t>
            </a:r>
            <a:r>
              <a:rPr lang="fr-FR" dirty="0" smtClean="0"/>
              <a:t>fille</a:t>
            </a:r>
            <a:endParaRPr lang="fr-FR" dirty="0"/>
          </a:p>
          <a:p>
            <a:r>
              <a:rPr lang="fr-FR" dirty="0" smtClean="0"/>
              <a:t>Pour référencer </a:t>
            </a:r>
            <a:r>
              <a:rPr lang="fr-FR" dirty="0"/>
              <a:t>ces éléments en dehors de la </a:t>
            </a:r>
            <a:r>
              <a:rPr lang="fr-FR" dirty="0" smtClean="0"/>
              <a:t>classe, utilisez </a:t>
            </a:r>
            <a:r>
              <a:rPr lang="fr-FR" dirty="0"/>
              <a:t>plutôt le nom de la </a:t>
            </a:r>
            <a:r>
              <a:rPr lang="fr-FR" dirty="0" smtClean="0"/>
              <a:t>classe « </a:t>
            </a:r>
            <a:r>
              <a:rPr lang="fr-FR" dirty="0" err="1" smtClean="0"/>
              <a:t>nomClasse</a:t>
            </a:r>
            <a:r>
              <a:rPr lang="fr-FR" dirty="0"/>
              <a:t>:: </a:t>
            </a:r>
            <a:r>
              <a:rPr lang="fr-FR" dirty="0" smtClean="0"/>
              <a:t>»</a:t>
            </a:r>
            <a:endParaRPr lang="fr-FR" dirty="0"/>
          </a:p>
        </p:txBody>
      </p:sp>
    </p:spTree>
    <p:extLst>
      <p:ext uri="{BB962C8B-B14F-4D97-AF65-F5344CB8AC3E}">
        <p14:creationId xmlns:p14="http://schemas.microsoft.com/office/powerpoint/2010/main" val="308493266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 Sessions</a:t>
            </a:r>
            <a:endParaRPr lang="fr-FR" dirty="0"/>
          </a:p>
        </p:txBody>
      </p:sp>
      <p:sp>
        <p:nvSpPr>
          <p:cNvPr id="5" name="Espace réservé du contenu 4"/>
          <p:cNvSpPr>
            <a:spLocks noGrp="1"/>
          </p:cNvSpPr>
          <p:nvPr>
            <p:ph idx="1"/>
          </p:nvPr>
        </p:nvSpPr>
        <p:spPr>
          <a:xfrm>
            <a:off x="457200" y="1600200"/>
            <a:ext cx="8229600" cy="4925144"/>
          </a:xfrm>
        </p:spPr>
        <p:txBody>
          <a:bodyPr>
            <a:normAutofit fontScale="85000" lnSpcReduction="20000"/>
          </a:bodyPr>
          <a:lstStyle/>
          <a:p>
            <a:r>
              <a:rPr lang="fr-FR" b="1" dirty="0" smtClean="0">
                <a:solidFill>
                  <a:srgbClr val="1F497D"/>
                </a:solidFill>
              </a:rPr>
              <a:t>Mécanisme de sessions</a:t>
            </a:r>
          </a:p>
          <a:p>
            <a:pPr lvl="1"/>
            <a:r>
              <a:rPr lang="fr-FR" dirty="0"/>
              <a:t>C</a:t>
            </a:r>
            <a:r>
              <a:rPr lang="fr-FR" dirty="0" smtClean="0"/>
              <a:t>haque visite à un site / page est indépendante</a:t>
            </a:r>
          </a:p>
          <a:p>
            <a:pPr lvl="1"/>
            <a:r>
              <a:rPr lang="fr-FR" dirty="0" smtClean="0"/>
              <a:t>Les </a:t>
            </a:r>
            <a:r>
              <a:rPr lang="fr-FR" b="1" dirty="0" smtClean="0">
                <a:solidFill>
                  <a:srgbClr val="1F497D"/>
                </a:solidFill>
              </a:rPr>
              <a:t>sessions</a:t>
            </a:r>
            <a:r>
              <a:rPr lang="fr-FR" dirty="0" smtClean="0"/>
              <a:t> permettent de conserver les informations des visiteurs </a:t>
            </a:r>
            <a:r>
              <a:rPr lang="fr-FR" b="1" dirty="0" smtClean="0"/>
              <a:t>entre les pages</a:t>
            </a:r>
          </a:p>
          <a:p>
            <a:pPr lvl="1"/>
            <a:r>
              <a:rPr lang="fr-FR" dirty="0" smtClean="0"/>
              <a:t>Les informations sur les sessions sont stockées sur le </a:t>
            </a:r>
            <a:r>
              <a:rPr lang="fr-FR" b="1" dirty="0" smtClean="0">
                <a:solidFill>
                  <a:schemeClr val="tx2"/>
                </a:solidFill>
              </a:rPr>
              <a:t>serveur</a:t>
            </a:r>
            <a:r>
              <a:rPr lang="fr-FR" dirty="0" smtClean="0"/>
              <a:t> </a:t>
            </a:r>
          </a:p>
          <a:p>
            <a:r>
              <a:rPr lang="fr-FR" dirty="0" smtClean="0"/>
              <a:t>Fonctionnement général </a:t>
            </a:r>
          </a:p>
          <a:p>
            <a:pPr marL="971550" lvl="1" indent="-514350">
              <a:buFont typeface="+mj-lt"/>
              <a:buAutoNum type="arabicParenR"/>
            </a:pPr>
            <a:r>
              <a:rPr lang="fr-FR" dirty="0" smtClean="0"/>
              <a:t>Ouverture de session : </a:t>
            </a:r>
            <a:r>
              <a:rPr lang="fr-FR" b="1" dirty="0" err="1" smtClean="0">
                <a:solidFill>
                  <a:srgbClr val="1F497D"/>
                </a:solidFill>
              </a:rPr>
              <a:t>session_start</a:t>
            </a:r>
            <a:r>
              <a:rPr lang="fr-FR" b="1" dirty="0" smtClean="0">
                <a:solidFill>
                  <a:srgbClr val="1F497D"/>
                </a:solidFill>
              </a:rPr>
              <a:t>()</a:t>
            </a:r>
          </a:p>
          <a:p>
            <a:pPr marL="1371600" lvl="2" indent="-514350"/>
            <a:r>
              <a:rPr lang="fr-FR" dirty="0" smtClean="0"/>
              <a:t>Chaque utilisateur reçoit un identifiant transmis entre les pages  </a:t>
            </a:r>
          </a:p>
          <a:p>
            <a:pPr marL="971550" lvl="1" indent="-514350">
              <a:buFont typeface="+mj-lt"/>
              <a:buAutoNum type="arabicParenR"/>
            </a:pPr>
            <a:r>
              <a:rPr lang="fr-FR" dirty="0" smtClean="0"/>
              <a:t>Définition des variables de sessions (données) </a:t>
            </a:r>
          </a:p>
          <a:p>
            <a:pPr marL="1371600" lvl="2" indent="-514350"/>
            <a:r>
              <a:rPr lang="fr-FR" dirty="0" smtClean="0"/>
              <a:t>Les variables de session sont transmises de page à page</a:t>
            </a:r>
          </a:p>
          <a:p>
            <a:pPr marL="1371600" lvl="2" indent="-514350"/>
            <a:r>
              <a:rPr lang="fr-FR" b="1" dirty="0">
                <a:solidFill>
                  <a:srgbClr val="1F497D"/>
                </a:solidFill>
              </a:rPr>
              <a:t>$_SESSION</a:t>
            </a:r>
            <a:r>
              <a:rPr lang="fr-FR" b="1" dirty="0" smtClean="0">
                <a:solidFill>
                  <a:srgbClr val="1F497D"/>
                </a:solidFill>
              </a:rPr>
              <a:t>["variable"</a:t>
            </a:r>
            <a:r>
              <a:rPr lang="fr-FR" b="1" dirty="0">
                <a:solidFill>
                  <a:srgbClr val="1F497D"/>
                </a:solidFill>
              </a:rPr>
              <a:t>] = </a:t>
            </a:r>
            <a:r>
              <a:rPr lang="fr-FR" b="1" dirty="0" smtClean="0">
                <a:solidFill>
                  <a:srgbClr val="1F497D"/>
                </a:solidFill>
              </a:rPr>
              <a:t>valeur ;</a:t>
            </a:r>
          </a:p>
          <a:p>
            <a:pPr marL="971550" lvl="1" indent="-514350">
              <a:buFont typeface="+mj-lt"/>
              <a:buAutoNum type="arabicParenR"/>
            </a:pPr>
            <a:r>
              <a:rPr lang="fr-FR" dirty="0" smtClean="0"/>
              <a:t>Fermeture de session </a:t>
            </a:r>
            <a:r>
              <a:rPr lang="fr-FR" dirty="0"/>
              <a:t>: </a:t>
            </a:r>
            <a:r>
              <a:rPr lang="fr-FR" b="1" dirty="0" err="1">
                <a:solidFill>
                  <a:srgbClr val="1F497D"/>
                </a:solidFill>
              </a:rPr>
              <a:t>session_destroy</a:t>
            </a:r>
            <a:r>
              <a:rPr lang="fr-FR" b="1" dirty="0">
                <a:solidFill>
                  <a:srgbClr val="1F497D"/>
                </a:solidFill>
              </a:rPr>
              <a:t>(</a:t>
            </a:r>
            <a:r>
              <a:rPr lang="fr-FR" b="1" dirty="0" smtClean="0">
                <a:solidFill>
                  <a:srgbClr val="1F497D"/>
                </a:solidFill>
              </a:rPr>
              <a:t>)</a:t>
            </a:r>
          </a:p>
          <a:p>
            <a:pPr marL="971550" lvl="1" indent="-514350">
              <a:buFont typeface="+mj-lt"/>
              <a:buAutoNum type="arabicParenR"/>
            </a:pPr>
            <a:endParaRPr lang="fr-FR" dirty="0"/>
          </a:p>
        </p:txBody>
      </p:sp>
    </p:spTree>
    <p:extLst>
      <p:ext uri="{BB962C8B-B14F-4D97-AF65-F5344CB8AC3E}">
        <p14:creationId xmlns:p14="http://schemas.microsoft.com/office/powerpoint/2010/main" val="353680837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384"/>
            <a:ext cx="8229600" cy="1143000"/>
          </a:xfrm>
        </p:spPr>
        <p:txBody>
          <a:bodyPr/>
          <a:lstStyle/>
          <a:p>
            <a:r>
              <a:rPr lang="fr-FR" dirty="0"/>
              <a:t>PHP : Sessions</a:t>
            </a:r>
          </a:p>
        </p:txBody>
      </p:sp>
      <p:pic>
        <p:nvPicPr>
          <p:cNvPr id="6" name="Image 5"/>
          <p:cNvPicPr>
            <a:picLocks noChangeAspect="1"/>
          </p:cNvPicPr>
          <p:nvPr/>
        </p:nvPicPr>
        <p:blipFill>
          <a:blip r:embed="rId2"/>
          <a:stretch>
            <a:fillRect/>
          </a:stretch>
        </p:blipFill>
        <p:spPr>
          <a:xfrm>
            <a:off x="179512" y="1268760"/>
            <a:ext cx="3556000" cy="2298700"/>
          </a:xfrm>
          <a:prstGeom prst="rect">
            <a:avLst/>
          </a:prstGeom>
          <a:ln>
            <a:solidFill>
              <a:srgbClr val="4F81BD"/>
            </a:solidFill>
          </a:ln>
        </p:spPr>
      </p:pic>
      <p:pic>
        <p:nvPicPr>
          <p:cNvPr id="7" name="Image 6"/>
          <p:cNvPicPr>
            <a:picLocks noChangeAspect="1"/>
          </p:cNvPicPr>
          <p:nvPr/>
        </p:nvPicPr>
        <p:blipFill rotWithShape="1">
          <a:blip r:embed="rId3"/>
          <a:srcRect r="35947"/>
          <a:stretch/>
        </p:blipFill>
        <p:spPr>
          <a:xfrm>
            <a:off x="5292080" y="1124744"/>
            <a:ext cx="3676911" cy="1651000"/>
          </a:xfrm>
          <a:prstGeom prst="rect">
            <a:avLst/>
          </a:prstGeom>
          <a:ln>
            <a:solidFill>
              <a:srgbClr val="4F81BD"/>
            </a:solidFill>
          </a:ln>
        </p:spPr>
      </p:pic>
      <p:cxnSp>
        <p:nvCxnSpPr>
          <p:cNvPr id="9" name="Connecteur droit avec flèche 8"/>
          <p:cNvCxnSpPr>
            <a:stCxn id="6" idx="3"/>
            <a:endCxn id="7" idx="1"/>
          </p:cNvCxnSpPr>
          <p:nvPr/>
        </p:nvCxnSpPr>
        <p:spPr>
          <a:xfrm flipV="1">
            <a:off x="3735512" y="1950244"/>
            <a:ext cx="1556568" cy="46786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rot="20552436">
            <a:off x="3539737" y="1487468"/>
            <a:ext cx="1841301" cy="646331"/>
          </a:xfrm>
          <a:prstGeom prst="rect">
            <a:avLst/>
          </a:prstGeom>
          <a:noFill/>
        </p:spPr>
        <p:txBody>
          <a:bodyPr wrap="square" lIns="36000" rIns="36000" rtlCol="0">
            <a:spAutoFit/>
          </a:bodyPr>
          <a:lstStyle/>
          <a:p>
            <a:pPr algn="ctr"/>
            <a:r>
              <a:rPr lang="fr-FR" dirty="0" smtClean="0"/>
              <a:t>Login &amp; </a:t>
            </a:r>
            <a:r>
              <a:rPr lang="fr-FR" dirty="0" err="1" smtClean="0"/>
              <a:t>mdp</a:t>
            </a:r>
            <a:r>
              <a:rPr lang="fr-FR" dirty="0" smtClean="0"/>
              <a:t> différents de </a:t>
            </a:r>
            <a:r>
              <a:rPr lang="fr-FR" b="1" dirty="0" err="1" smtClean="0"/>
              <a:t>uml</a:t>
            </a:r>
            <a:endParaRPr lang="fr-FR" b="1" dirty="0"/>
          </a:p>
        </p:txBody>
      </p:sp>
      <p:pic>
        <p:nvPicPr>
          <p:cNvPr id="13" name="Image 12"/>
          <p:cNvPicPr>
            <a:picLocks noChangeAspect="1"/>
          </p:cNvPicPr>
          <p:nvPr/>
        </p:nvPicPr>
        <p:blipFill>
          <a:blip r:embed="rId4"/>
          <a:stretch>
            <a:fillRect/>
          </a:stretch>
        </p:blipFill>
        <p:spPr>
          <a:xfrm>
            <a:off x="3131840" y="3484860"/>
            <a:ext cx="5880100" cy="1384300"/>
          </a:xfrm>
          <a:prstGeom prst="rect">
            <a:avLst/>
          </a:prstGeom>
          <a:ln>
            <a:solidFill>
              <a:srgbClr val="4F81BD"/>
            </a:solidFill>
          </a:ln>
        </p:spPr>
      </p:pic>
      <p:cxnSp>
        <p:nvCxnSpPr>
          <p:cNvPr id="16" name="Connecteur droit avec flèche 15"/>
          <p:cNvCxnSpPr>
            <a:stCxn id="6" idx="3"/>
          </p:cNvCxnSpPr>
          <p:nvPr/>
        </p:nvCxnSpPr>
        <p:spPr>
          <a:xfrm>
            <a:off x="3735512" y="2418110"/>
            <a:ext cx="1052512" cy="86687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9" name="ZoneTexte 18"/>
          <p:cNvSpPr txBox="1"/>
          <p:nvPr/>
        </p:nvSpPr>
        <p:spPr>
          <a:xfrm>
            <a:off x="4860032" y="2852936"/>
            <a:ext cx="2304256" cy="646331"/>
          </a:xfrm>
          <a:prstGeom prst="rect">
            <a:avLst/>
          </a:prstGeom>
          <a:noFill/>
        </p:spPr>
        <p:txBody>
          <a:bodyPr wrap="square" lIns="36000" rIns="36000" rtlCol="0">
            <a:spAutoFit/>
          </a:bodyPr>
          <a:lstStyle/>
          <a:p>
            <a:pPr algn="ctr"/>
            <a:r>
              <a:rPr lang="fr-FR" dirty="0" smtClean="0"/>
              <a:t>Login &amp; </a:t>
            </a:r>
            <a:r>
              <a:rPr lang="fr-FR" dirty="0" err="1" smtClean="0"/>
              <a:t>mdp</a:t>
            </a:r>
            <a:r>
              <a:rPr lang="fr-FR" dirty="0" smtClean="0"/>
              <a:t> corrects (</a:t>
            </a:r>
            <a:r>
              <a:rPr lang="fr-FR" b="1" dirty="0" err="1" smtClean="0"/>
              <a:t>uml</a:t>
            </a:r>
            <a:r>
              <a:rPr lang="fr-FR" b="1" dirty="0" smtClean="0"/>
              <a:t> /</a:t>
            </a:r>
            <a:r>
              <a:rPr lang="fr-FR" b="1" dirty="0" err="1" smtClean="0"/>
              <a:t>uml</a:t>
            </a:r>
            <a:r>
              <a:rPr lang="fr-FR" b="1" dirty="0" smtClean="0"/>
              <a:t> </a:t>
            </a:r>
            <a:r>
              <a:rPr lang="fr-FR" dirty="0" smtClean="0"/>
              <a:t>)</a:t>
            </a:r>
            <a:endParaRPr lang="fr-FR" dirty="0"/>
          </a:p>
        </p:txBody>
      </p:sp>
      <p:sp>
        <p:nvSpPr>
          <p:cNvPr id="14" name="Rectangle 13"/>
          <p:cNvSpPr/>
          <p:nvPr/>
        </p:nvSpPr>
        <p:spPr>
          <a:xfrm>
            <a:off x="179512" y="3861048"/>
            <a:ext cx="5958408" cy="2894190"/>
          </a:xfrm>
          <a:prstGeom prst="rect">
            <a:avLst/>
          </a:prstGeom>
        </p:spPr>
        <p:txBody>
          <a:bodyPr wrap="square" lIns="36000" rIns="36000" bIns="46800">
            <a:spAutoFit/>
          </a:bodyPr>
          <a:lstStyle/>
          <a:p>
            <a:r>
              <a:rPr lang="en-US" dirty="0"/>
              <a:t>&lt;</a:t>
            </a:r>
            <a:r>
              <a:rPr lang="en-US" sz="2000" b="1" dirty="0">
                <a:solidFill>
                  <a:srgbClr val="1F497D"/>
                </a:solidFill>
              </a:rPr>
              <a:t>form</a:t>
            </a:r>
            <a:r>
              <a:rPr lang="en-US" sz="2000" dirty="0">
                <a:solidFill>
                  <a:srgbClr val="1F497D"/>
                </a:solidFill>
              </a:rPr>
              <a:t> </a:t>
            </a:r>
            <a:r>
              <a:rPr lang="en-US" dirty="0" smtClean="0"/>
              <a:t>name="…" </a:t>
            </a:r>
            <a:br>
              <a:rPr lang="en-US" dirty="0" smtClean="0"/>
            </a:br>
            <a:r>
              <a:rPr lang="en-US" dirty="0" smtClean="0"/>
              <a:t>  </a:t>
            </a:r>
            <a:r>
              <a:rPr lang="en-US" b="1" dirty="0" smtClean="0">
                <a:solidFill>
                  <a:srgbClr val="1F497D"/>
                </a:solidFill>
              </a:rPr>
              <a:t>action</a:t>
            </a:r>
            <a:r>
              <a:rPr lang="en-US" b="1" dirty="0">
                <a:solidFill>
                  <a:srgbClr val="1F497D"/>
                </a:solidFill>
              </a:rPr>
              <a:t>="coursPHP-23.php" </a:t>
            </a:r>
            <a:r>
              <a:rPr lang="en-US" dirty="0" smtClean="0"/>
              <a:t/>
            </a:r>
            <a:br>
              <a:rPr lang="en-US" dirty="0" smtClean="0"/>
            </a:br>
            <a:r>
              <a:rPr lang="en-US" dirty="0" smtClean="0"/>
              <a:t>  </a:t>
            </a:r>
            <a:r>
              <a:rPr lang="en-US" b="1" dirty="0" smtClean="0">
                <a:solidFill>
                  <a:srgbClr val="1F497D"/>
                </a:solidFill>
              </a:rPr>
              <a:t>method</a:t>
            </a:r>
            <a:r>
              <a:rPr lang="en-US" b="1" dirty="0">
                <a:solidFill>
                  <a:srgbClr val="1F497D"/>
                </a:solidFill>
              </a:rPr>
              <a:t>="POST"</a:t>
            </a:r>
            <a:r>
              <a:rPr lang="en-US" dirty="0"/>
              <a:t>&gt;</a:t>
            </a:r>
          </a:p>
          <a:p>
            <a:r>
              <a:rPr lang="en-US" dirty="0" smtClean="0"/>
              <a:t>     &lt;</a:t>
            </a:r>
            <a:r>
              <a:rPr lang="en-US" dirty="0"/>
              <a:t>label &gt;Login : &lt;/label&gt;</a:t>
            </a:r>
          </a:p>
          <a:p>
            <a:r>
              <a:rPr lang="en-US" dirty="0" smtClean="0">
                <a:solidFill>
                  <a:srgbClr val="1F497D"/>
                </a:solidFill>
              </a:rPr>
              <a:t>     </a:t>
            </a:r>
            <a:r>
              <a:rPr lang="en-US" b="1" dirty="0">
                <a:solidFill>
                  <a:srgbClr val="1F497D"/>
                </a:solidFill>
              </a:rPr>
              <a:t>&lt;input type="text" name="login" </a:t>
            </a:r>
            <a:r>
              <a:rPr lang="en-US" b="1" dirty="0" err="1">
                <a:solidFill>
                  <a:srgbClr val="1F497D"/>
                </a:solidFill>
              </a:rPr>
              <a:t>maxlength</a:t>
            </a:r>
            <a:r>
              <a:rPr lang="en-US" b="1" dirty="0">
                <a:solidFill>
                  <a:srgbClr val="1F497D"/>
                </a:solidFill>
              </a:rPr>
              <a:t>="15" /&gt;</a:t>
            </a:r>
            <a:r>
              <a:rPr lang="en-US" dirty="0">
                <a:solidFill>
                  <a:srgbClr val="1F497D"/>
                </a:solidFill>
              </a:rPr>
              <a:t> </a:t>
            </a:r>
            <a:r>
              <a:rPr lang="en-US" dirty="0" smtClean="0">
                <a:solidFill>
                  <a:srgbClr val="1F497D"/>
                </a:solidFill>
              </a:rPr>
              <a:t>&lt;</a:t>
            </a:r>
            <a:r>
              <a:rPr lang="en-US" dirty="0" err="1" smtClean="0">
                <a:solidFill>
                  <a:srgbClr val="1F497D"/>
                </a:solidFill>
              </a:rPr>
              <a:t>br</a:t>
            </a:r>
            <a:r>
              <a:rPr lang="en-US" dirty="0" smtClean="0">
                <a:solidFill>
                  <a:srgbClr val="1F497D"/>
                </a:solidFill>
              </a:rPr>
              <a:t>/</a:t>
            </a:r>
            <a:r>
              <a:rPr lang="en-US" dirty="0">
                <a:solidFill>
                  <a:srgbClr val="1F497D"/>
                </a:solidFill>
              </a:rPr>
              <a:t>&gt;</a:t>
            </a:r>
          </a:p>
          <a:p>
            <a:r>
              <a:rPr lang="en-US" dirty="0"/>
              <a:t>     </a:t>
            </a:r>
            <a:r>
              <a:rPr lang="en-US" dirty="0" smtClean="0"/>
              <a:t>&lt;</a:t>
            </a:r>
            <a:r>
              <a:rPr lang="en-US" dirty="0"/>
              <a:t>label &gt;Mot de </a:t>
            </a:r>
            <a:r>
              <a:rPr lang="en-US" dirty="0" err="1"/>
              <a:t>passe</a:t>
            </a:r>
            <a:r>
              <a:rPr lang="en-US" dirty="0"/>
              <a:t> : &lt;/label&gt;</a:t>
            </a:r>
          </a:p>
          <a:p>
            <a:r>
              <a:rPr lang="en-US" b="1" dirty="0">
                <a:solidFill>
                  <a:srgbClr val="1F497D"/>
                </a:solidFill>
              </a:rPr>
              <a:t>     </a:t>
            </a:r>
            <a:r>
              <a:rPr lang="en-US" b="1" dirty="0" smtClean="0">
                <a:solidFill>
                  <a:srgbClr val="1F497D"/>
                </a:solidFill>
              </a:rPr>
              <a:t>&lt;</a:t>
            </a:r>
            <a:r>
              <a:rPr lang="en-US" b="1" dirty="0">
                <a:solidFill>
                  <a:srgbClr val="1F497D"/>
                </a:solidFill>
              </a:rPr>
              <a:t>input type="password" name="</a:t>
            </a:r>
            <a:r>
              <a:rPr lang="en-US" b="1" dirty="0" err="1">
                <a:solidFill>
                  <a:srgbClr val="1F497D"/>
                </a:solidFill>
              </a:rPr>
              <a:t>mdp</a:t>
            </a:r>
            <a:r>
              <a:rPr lang="en-US" b="1" dirty="0">
                <a:solidFill>
                  <a:srgbClr val="1F497D"/>
                </a:solidFill>
              </a:rPr>
              <a:t>" </a:t>
            </a:r>
            <a:r>
              <a:rPr lang="en-US" b="1" dirty="0" err="1">
                <a:solidFill>
                  <a:srgbClr val="1F497D"/>
                </a:solidFill>
              </a:rPr>
              <a:t>maxlength</a:t>
            </a:r>
            <a:r>
              <a:rPr lang="en-US" b="1" dirty="0">
                <a:solidFill>
                  <a:srgbClr val="1F497D"/>
                </a:solidFill>
              </a:rPr>
              <a:t>="15" /&gt;</a:t>
            </a:r>
          </a:p>
          <a:p>
            <a:r>
              <a:rPr lang="en-US" dirty="0"/>
              <a:t>        </a:t>
            </a:r>
            <a:r>
              <a:rPr lang="en-US" dirty="0" smtClean="0"/>
              <a:t> </a:t>
            </a:r>
            <a:r>
              <a:rPr lang="en-US" dirty="0"/>
              <a:t>&lt;</a:t>
            </a:r>
            <a:r>
              <a:rPr lang="en-US" dirty="0" err="1"/>
              <a:t>br</a:t>
            </a:r>
            <a:r>
              <a:rPr lang="en-US" dirty="0"/>
              <a:t>/&gt;</a:t>
            </a:r>
          </a:p>
          <a:p>
            <a:r>
              <a:rPr lang="en-US" b="1" dirty="0"/>
              <a:t>     </a:t>
            </a:r>
            <a:r>
              <a:rPr lang="en-US" b="1" dirty="0" smtClean="0"/>
              <a:t>&lt;</a:t>
            </a:r>
            <a:r>
              <a:rPr lang="en-US" b="1" dirty="0"/>
              <a:t>input type="submit" value="OK" /&gt; </a:t>
            </a:r>
          </a:p>
          <a:p>
            <a:r>
              <a:rPr lang="en-US" dirty="0"/>
              <a:t> </a:t>
            </a:r>
            <a:r>
              <a:rPr lang="en-US" dirty="0" smtClean="0"/>
              <a:t>&lt;</a:t>
            </a:r>
            <a:r>
              <a:rPr lang="en-US" dirty="0"/>
              <a:t>/form&gt;</a:t>
            </a:r>
            <a:endParaRPr lang="fr-FR" dirty="0"/>
          </a:p>
        </p:txBody>
      </p:sp>
    </p:spTree>
    <p:extLst>
      <p:ext uri="{BB962C8B-B14F-4D97-AF65-F5344CB8AC3E}">
        <p14:creationId xmlns:p14="http://schemas.microsoft.com/office/powerpoint/2010/main" val="40081776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53752" y="1196752"/>
            <a:ext cx="6462464" cy="541686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html&gt;</a:t>
            </a:r>
          </a:p>
          <a:p>
            <a:r>
              <a:rPr lang="fr-FR" dirty="0"/>
              <a:t> </a:t>
            </a:r>
            <a:r>
              <a:rPr lang="fr-FR" dirty="0" smtClean="0"/>
              <a:t>  &lt;</a:t>
            </a:r>
            <a:r>
              <a:rPr lang="fr-FR" dirty="0" err="1"/>
              <a:t>head</a:t>
            </a:r>
            <a:r>
              <a:rPr lang="fr-FR" dirty="0" smtClean="0"/>
              <a:t>&gt; … &lt;</a:t>
            </a:r>
            <a:r>
              <a:rPr lang="fr-FR" dirty="0"/>
              <a:t>/</a:t>
            </a:r>
            <a:r>
              <a:rPr lang="fr-FR" dirty="0" err="1"/>
              <a:t>head</a:t>
            </a:r>
            <a:r>
              <a:rPr lang="fr-FR" dirty="0"/>
              <a:t>&gt;</a:t>
            </a:r>
          </a:p>
          <a:p>
            <a:r>
              <a:rPr lang="fr-FR" dirty="0" smtClean="0"/>
              <a:t>   &lt;</a:t>
            </a:r>
            <a:r>
              <a:rPr lang="fr-FR" dirty="0"/>
              <a:t>body&gt;</a:t>
            </a:r>
          </a:p>
          <a:p>
            <a:r>
              <a:rPr lang="fr-FR" dirty="0" smtClean="0"/>
              <a:t>   &lt;</a:t>
            </a:r>
            <a:r>
              <a:rPr lang="fr-FR" dirty="0"/>
              <a:t>?</a:t>
            </a:r>
            <a:r>
              <a:rPr lang="fr-FR" dirty="0" err="1"/>
              <a:t>php</a:t>
            </a:r>
            <a:r>
              <a:rPr lang="fr-FR" dirty="0"/>
              <a:t>      </a:t>
            </a:r>
            <a:endParaRPr lang="fr-FR" dirty="0" smtClean="0"/>
          </a:p>
          <a:p>
            <a:r>
              <a:rPr lang="fr-FR" dirty="0"/>
              <a:t> </a:t>
            </a:r>
            <a:r>
              <a:rPr lang="fr-FR" dirty="0" smtClean="0"/>
              <a:t>    . . .</a:t>
            </a:r>
          </a:p>
          <a:p>
            <a:r>
              <a:rPr lang="fr-FR" dirty="0" smtClean="0"/>
              <a:t>          </a:t>
            </a:r>
            <a:r>
              <a:rPr lang="fr-FR" b="1" dirty="0"/>
              <a:t>$login = $_POST["login"] ;</a:t>
            </a:r>
          </a:p>
          <a:p>
            <a:r>
              <a:rPr lang="fr-FR" b="1" dirty="0" smtClean="0"/>
              <a:t>          </a:t>
            </a:r>
            <a:r>
              <a:rPr lang="fr-FR" b="1" dirty="0"/>
              <a:t>$</a:t>
            </a:r>
            <a:r>
              <a:rPr lang="fr-FR" b="1" dirty="0" err="1"/>
              <a:t>mdp</a:t>
            </a:r>
            <a:r>
              <a:rPr lang="fr-FR" b="1" dirty="0"/>
              <a:t> = $_POST["</a:t>
            </a:r>
            <a:r>
              <a:rPr lang="fr-FR" b="1" dirty="0" err="1"/>
              <a:t>mdp</a:t>
            </a:r>
            <a:r>
              <a:rPr lang="fr-FR" b="1" dirty="0"/>
              <a:t>"];</a:t>
            </a:r>
          </a:p>
          <a:p>
            <a:r>
              <a:rPr lang="fr-FR" dirty="0"/>
              <a:t>	   </a:t>
            </a:r>
          </a:p>
          <a:p>
            <a:r>
              <a:rPr lang="fr-FR" dirty="0" smtClean="0"/>
              <a:t>          </a:t>
            </a:r>
            <a:r>
              <a:rPr lang="fr-FR" b="1" dirty="0"/>
              <a:t>if</a:t>
            </a:r>
            <a:r>
              <a:rPr lang="fr-FR" dirty="0"/>
              <a:t> ( </a:t>
            </a:r>
            <a:r>
              <a:rPr lang="fr-FR" b="1" dirty="0"/>
              <a:t>$login == "</a:t>
            </a:r>
            <a:r>
              <a:rPr lang="fr-FR" b="1" dirty="0" err="1"/>
              <a:t>uml</a:t>
            </a:r>
            <a:r>
              <a:rPr lang="fr-FR" b="1" dirty="0"/>
              <a:t>" AND $</a:t>
            </a:r>
            <a:r>
              <a:rPr lang="fr-FR" b="1" dirty="0" err="1"/>
              <a:t>mdp</a:t>
            </a:r>
            <a:r>
              <a:rPr lang="fr-FR" b="1" dirty="0"/>
              <a:t> == "</a:t>
            </a:r>
            <a:r>
              <a:rPr lang="fr-FR" b="1" dirty="0" err="1"/>
              <a:t>uml</a:t>
            </a:r>
            <a:r>
              <a:rPr lang="fr-FR" b="1" dirty="0"/>
              <a:t>"</a:t>
            </a:r>
            <a:r>
              <a:rPr lang="fr-FR" dirty="0"/>
              <a:t>) </a:t>
            </a:r>
            <a:r>
              <a:rPr lang="fr-FR" dirty="0" smtClean="0"/>
              <a:t>{</a:t>
            </a:r>
          </a:p>
          <a:p>
            <a:r>
              <a:rPr lang="fr-FR" sz="2000" b="1" dirty="0" smtClean="0">
                <a:solidFill>
                  <a:srgbClr val="1F497D"/>
                </a:solidFill>
              </a:rPr>
              <a:t>	 $_SESSION["login"] = $login ;</a:t>
            </a:r>
          </a:p>
          <a:p>
            <a:r>
              <a:rPr lang="fr-FR" dirty="0"/>
              <a:t>	 </a:t>
            </a:r>
            <a:r>
              <a:rPr lang="fr-FR" dirty="0" smtClean="0"/>
              <a:t>… </a:t>
            </a:r>
            <a:endParaRPr lang="fr-FR" dirty="0"/>
          </a:p>
          <a:p>
            <a:r>
              <a:rPr lang="fr-FR" dirty="0"/>
              <a:t>	 </a:t>
            </a:r>
            <a:r>
              <a:rPr lang="fr-FR" dirty="0" err="1" smtClean="0"/>
              <a:t>echo</a:t>
            </a:r>
            <a:r>
              <a:rPr lang="fr-FR" dirty="0" smtClean="0"/>
              <a:t> </a:t>
            </a:r>
            <a:r>
              <a:rPr lang="fr-FR" dirty="0"/>
              <a:t>"&lt;h1&gt;Bienvenue, cher $login &lt;/h1&gt;" ; </a:t>
            </a:r>
            <a:endParaRPr lang="fr-FR" dirty="0" smtClean="0"/>
          </a:p>
          <a:p>
            <a:r>
              <a:rPr lang="fr-FR" dirty="0"/>
              <a:t> </a:t>
            </a:r>
            <a:r>
              <a:rPr lang="fr-FR" dirty="0" smtClean="0"/>
              <a:t>         }</a:t>
            </a:r>
            <a:endParaRPr lang="fr-FR" dirty="0"/>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a:t>	       </a:t>
            </a:r>
            <a:r>
              <a:rPr lang="fr-FR" dirty="0" err="1" smtClean="0"/>
              <a:t>echo</a:t>
            </a:r>
            <a:r>
              <a:rPr lang="fr-FR" dirty="0" smtClean="0"/>
              <a:t> </a:t>
            </a:r>
            <a:r>
              <a:rPr lang="fr-FR" dirty="0"/>
              <a:t>"&lt;p&gt; Page accessible uniquement aux membres. &lt;/p&gt;"; </a:t>
            </a:r>
          </a:p>
          <a:p>
            <a:r>
              <a:rPr lang="fr-FR" dirty="0"/>
              <a:t>	  </a:t>
            </a:r>
            <a:r>
              <a:rPr lang="fr-FR" dirty="0" smtClean="0"/>
              <a:t>}</a:t>
            </a:r>
            <a:endParaRPr lang="fr-FR" dirty="0"/>
          </a:p>
          <a:p>
            <a:r>
              <a:rPr lang="fr-FR" dirty="0"/>
              <a:t>?</a:t>
            </a:r>
            <a:r>
              <a:rPr lang="fr-FR" dirty="0" smtClean="0"/>
              <a:t>&gt;</a:t>
            </a:r>
            <a:endParaRPr lang="fr-FR" dirty="0"/>
          </a:p>
          <a:p>
            <a:r>
              <a:rPr lang="fr-FR" dirty="0"/>
              <a:t>&lt;/body</a:t>
            </a:r>
            <a:r>
              <a:rPr lang="fr-FR" dirty="0" smtClean="0"/>
              <a:t>&gt; &lt;</a:t>
            </a:r>
            <a:r>
              <a:rPr lang="fr-FR" dirty="0"/>
              <a:t>/html&gt;</a:t>
            </a:r>
          </a:p>
        </p:txBody>
      </p:sp>
      <p:sp>
        <p:nvSpPr>
          <p:cNvPr id="2" name="Titre 1"/>
          <p:cNvSpPr>
            <a:spLocks noGrp="1"/>
          </p:cNvSpPr>
          <p:nvPr>
            <p:ph type="title"/>
          </p:nvPr>
        </p:nvSpPr>
        <p:spPr>
          <a:xfrm>
            <a:off x="457200" y="-27384"/>
            <a:ext cx="8229600" cy="1143000"/>
          </a:xfrm>
        </p:spPr>
        <p:txBody>
          <a:bodyPr/>
          <a:lstStyle/>
          <a:p>
            <a:r>
              <a:rPr lang="fr-FR" dirty="0"/>
              <a:t>PHP : Sessions</a:t>
            </a:r>
          </a:p>
        </p:txBody>
      </p:sp>
      <p:sp>
        <p:nvSpPr>
          <p:cNvPr id="6" name="ZoneTexte 5"/>
          <p:cNvSpPr txBox="1"/>
          <p:nvPr/>
        </p:nvSpPr>
        <p:spPr>
          <a:xfrm>
            <a:off x="4283968" y="1268760"/>
            <a:ext cx="316835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Ouverture d’une session </a:t>
            </a:r>
            <a:br>
              <a:rPr lang="fr-FR" sz="2000" dirty="0" smtClean="0"/>
            </a:br>
            <a:r>
              <a:rPr lang="fr-FR" sz="2000" dirty="0" smtClean="0"/>
              <a:t>(au début de </a:t>
            </a:r>
            <a:r>
              <a:rPr lang="fr-FR" sz="2000" b="1" u="sng" dirty="0" smtClean="0"/>
              <a:t>chaque page</a:t>
            </a:r>
            <a:r>
              <a:rPr lang="fr-FR" sz="2000" dirty="0" smtClean="0"/>
              <a:t>)</a:t>
            </a:r>
            <a:endParaRPr lang="fr-FR" sz="2000" dirty="0"/>
          </a:p>
        </p:txBody>
      </p:sp>
      <p:cxnSp>
        <p:nvCxnSpPr>
          <p:cNvPr id="7" name="Connecteur droit avec flèche 6"/>
          <p:cNvCxnSpPr>
            <a:stCxn id="6" idx="1"/>
          </p:cNvCxnSpPr>
          <p:nvPr/>
        </p:nvCxnSpPr>
        <p:spPr>
          <a:xfrm flipH="1" flipV="1">
            <a:off x="3131840" y="1412779"/>
            <a:ext cx="1152128" cy="20992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9" name="ZoneTexte 8"/>
          <p:cNvSpPr txBox="1"/>
          <p:nvPr/>
        </p:nvSpPr>
        <p:spPr>
          <a:xfrm>
            <a:off x="4932040" y="2924944"/>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Définition des variables de session</a:t>
            </a:r>
          </a:p>
          <a:p>
            <a:pPr algn="ctr"/>
            <a:r>
              <a:rPr lang="fr-FR" sz="2000" b="1" dirty="0" smtClean="0"/>
              <a:t>$_SESSION["var"]</a:t>
            </a:r>
            <a:endParaRPr lang="fr-FR" sz="2000" b="1" dirty="0"/>
          </a:p>
        </p:txBody>
      </p:sp>
      <p:cxnSp>
        <p:nvCxnSpPr>
          <p:cNvPr id="11" name="Connecteur en angle 10"/>
          <p:cNvCxnSpPr>
            <a:stCxn id="9" idx="2"/>
          </p:cNvCxnSpPr>
          <p:nvPr/>
        </p:nvCxnSpPr>
        <p:spPr>
          <a:xfrm rot="5400000">
            <a:off x="5426620" y="2706202"/>
            <a:ext cx="516250" cy="2369506"/>
          </a:xfrm>
          <a:prstGeom prst="bentConnector2">
            <a:avLst/>
          </a:prstGeom>
          <a:ln>
            <a:tailEnd type="arrow"/>
          </a:ln>
        </p:spPr>
        <p:style>
          <a:lnRef idx="3">
            <a:schemeClr val="accent1"/>
          </a:lnRef>
          <a:fillRef idx="0">
            <a:schemeClr val="accent1"/>
          </a:fillRef>
          <a:effectRef idx="2">
            <a:schemeClr val="accent1"/>
          </a:effectRef>
          <a:fontRef idx="minor">
            <a:schemeClr val="tx1"/>
          </a:fontRef>
        </p:style>
      </p:cxnSp>
      <p:sp>
        <p:nvSpPr>
          <p:cNvPr id="10" name="ZoneTexte 9"/>
          <p:cNvSpPr txBox="1"/>
          <p:nvPr/>
        </p:nvSpPr>
        <p:spPr>
          <a:xfrm>
            <a:off x="6660232" y="4509120"/>
            <a:ext cx="2411760"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Les variables de session contiennent les informations qui passeront de page en page. </a:t>
            </a:r>
            <a:endParaRPr lang="fr-FR" sz="2000" b="1" dirty="0"/>
          </a:p>
        </p:txBody>
      </p:sp>
    </p:spTree>
    <p:extLst>
      <p:ext uri="{BB962C8B-B14F-4D97-AF65-F5344CB8AC3E}">
        <p14:creationId xmlns:p14="http://schemas.microsoft.com/office/powerpoint/2010/main" val="205528175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smtClean="0"/>
              <a:t>Manuele Kirsch Pinheiro - UP1 / CRI / UFR06 Gestion</a:t>
            </a:r>
            <a:endParaRPr lang="fr-FR"/>
          </a:p>
        </p:txBody>
      </p:sp>
      <p:pic>
        <p:nvPicPr>
          <p:cNvPr id="5" name="Image 4"/>
          <p:cNvPicPr>
            <a:picLocks noChangeAspect="1"/>
          </p:cNvPicPr>
          <p:nvPr/>
        </p:nvPicPr>
        <p:blipFill>
          <a:blip r:embed="rId2"/>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780928"/>
            <a:ext cx="8046640" cy="403187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a:t>
            </a:r>
            <a:r>
              <a:rPr lang="fr-FR" dirty="0" smtClean="0"/>
              <a:t>&gt;  </a:t>
            </a:r>
            <a:r>
              <a:rPr lang="fr-FR" dirty="0"/>
              <a:t>&lt;</a:t>
            </a:r>
            <a:r>
              <a:rPr lang="fr-FR" dirty="0" err="1"/>
              <a:t>head</a:t>
            </a:r>
            <a:r>
              <a:rPr lang="fr-FR" dirty="0" smtClean="0"/>
              <a:t>&gt;…  </a:t>
            </a:r>
            <a:r>
              <a:rPr lang="fr-FR" dirty="0"/>
              <a:t>&lt;/</a:t>
            </a:r>
            <a:r>
              <a:rPr lang="fr-FR" dirty="0" err="1"/>
              <a:t>head</a:t>
            </a:r>
            <a:r>
              <a:rPr lang="fr-FR" dirty="0"/>
              <a:t>&gt;</a:t>
            </a:r>
          </a:p>
          <a:p>
            <a:r>
              <a:rPr lang="fr-FR" dirty="0"/>
              <a:t>&lt;body</a:t>
            </a:r>
            <a:r>
              <a:rPr lang="fr-FR" dirty="0" smtClean="0"/>
              <a:t>&gt;</a:t>
            </a:r>
            <a:endParaRPr lang="fr-FR" dirty="0"/>
          </a:p>
          <a:p>
            <a:r>
              <a:rPr lang="fr-FR" b="1" dirty="0">
                <a:solidFill>
                  <a:srgbClr val="1F497D"/>
                </a:solidFill>
              </a:rPr>
              <a:t>&lt;?</a:t>
            </a:r>
            <a:r>
              <a:rPr lang="fr-FR" b="1" dirty="0" err="1">
                <a:solidFill>
                  <a:srgbClr val="1F497D"/>
                </a:solidFill>
              </a:rPr>
              <a:t>php</a:t>
            </a:r>
            <a:r>
              <a:rPr lang="fr-FR" b="1" dirty="0">
                <a:solidFill>
                  <a:srgbClr val="1F497D"/>
                </a:solidFill>
              </a:rPr>
              <a:t>     </a:t>
            </a:r>
            <a:endParaRPr lang="fr-FR" b="1" dirty="0" smtClean="0">
              <a:solidFill>
                <a:srgbClr val="1F497D"/>
              </a:solidFill>
            </a:endParaRPr>
          </a:p>
          <a:p>
            <a:r>
              <a:rPr lang="fr-FR" dirty="0" smtClean="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r>
              <a:rPr lang="fr-FR" dirty="0" smtClean="0"/>
              <a:t>{</a:t>
            </a:r>
          </a:p>
          <a:p>
            <a:r>
              <a:rPr lang="fr-FR" dirty="0" smtClean="0"/>
              <a:t>           </a:t>
            </a:r>
            <a:r>
              <a:rPr lang="fr-FR" sz="2000" b="1" dirty="0">
                <a:solidFill>
                  <a:srgbClr val="1F497D"/>
                </a:solidFill>
              </a:rPr>
              <a:t>$login =  $_SESSION["login"] ; </a:t>
            </a:r>
          </a:p>
          <a:p>
            <a:r>
              <a:rPr lang="fr-FR" dirty="0" smtClean="0"/>
              <a:t>… </a:t>
            </a:r>
            <a:endParaRPr lang="fr-FR" dirty="0"/>
          </a:p>
          <a:p>
            <a:r>
              <a:rPr lang="fr-FR" dirty="0" smtClean="0"/>
              <a:t>          </a:t>
            </a:r>
            <a:r>
              <a:rPr lang="fr-FR" dirty="0" err="1" smtClean="0"/>
              <a:t>echo</a:t>
            </a:r>
            <a:r>
              <a:rPr lang="fr-FR" dirty="0" smtClean="0"/>
              <a:t> </a:t>
            </a:r>
            <a:r>
              <a:rPr lang="fr-FR" dirty="0"/>
              <a:t>"&lt;p&gt;Client &lt;b&gt; $login &lt;/b&gt; :  Ceci est une page pour les abonnés &lt;/p&gt;" ; </a:t>
            </a:r>
          </a:p>
          <a:p>
            <a:r>
              <a:rPr lang="fr-FR" dirty="0" smtClean="0"/>
              <a:t>     }</a:t>
            </a:r>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smtClean="0"/>
              <a:t>	   </a:t>
            </a:r>
            <a:r>
              <a:rPr lang="fr-FR" dirty="0" err="1"/>
              <a:t>echo</a:t>
            </a:r>
            <a:r>
              <a:rPr lang="fr-FR" dirty="0"/>
              <a:t> "&lt;p&gt; Il s'agit d'une page privée !! Il faut être membre. &lt;/p&gt;"; </a:t>
            </a:r>
            <a:endParaRPr lang="fr-FR" dirty="0" smtClean="0"/>
          </a:p>
          <a:p>
            <a:r>
              <a:rPr lang="fr-FR" dirty="0" smtClean="0"/>
              <a:t> }   </a:t>
            </a:r>
            <a:endParaRPr lang="fr-FR" dirty="0"/>
          </a:p>
          <a:p>
            <a:r>
              <a:rPr lang="fr-FR" b="1" dirty="0">
                <a:solidFill>
                  <a:srgbClr val="1F497D"/>
                </a:solidFill>
              </a:rPr>
              <a:t>?</a:t>
            </a:r>
            <a:r>
              <a:rPr lang="fr-FR" b="1" dirty="0" smtClean="0">
                <a:solidFill>
                  <a:srgbClr val="1F497D"/>
                </a:solidFill>
              </a:rPr>
              <a:t>&gt; </a:t>
            </a:r>
          </a:p>
          <a:p>
            <a:r>
              <a:rPr lang="fr-FR" dirty="0" smtClean="0"/>
              <a:t>…</a:t>
            </a:r>
            <a:endParaRPr lang="fr-FR" dirty="0"/>
          </a:p>
        </p:txBody>
      </p:sp>
      <p:pic>
        <p:nvPicPr>
          <p:cNvPr id="6" name="Image 5"/>
          <p:cNvPicPr>
            <a:picLocks noChangeAspect="1"/>
          </p:cNvPicPr>
          <p:nvPr/>
        </p:nvPicPr>
        <p:blipFill>
          <a:blip r:embed="rId3"/>
          <a:stretch>
            <a:fillRect/>
          </a:stretch>
        </p:blipFill>
        <p:spPr>
          <a:xfrm>
            <a:off x="2922362" y="2132856"/>
            <a:ext cx="6186142" cy="1512168"/>
          </a:xfrm>
          <a:prstGeom prst="rect">
            <a:avLst/>
          </a:prstGeom>
          <a:ln>
            <a:solidFill>
              <a:srgbClr val="4F81BD"/>
            </a:solidFill>
          </a:ln>
        </p:spPr>
      </p:pic>
      <p:cxnSp>
        <p:nvCxnSpPr>
          <p:cNvPr id="7" name="Connecteur droit avec flèche 6"/>
          <p:cNvCxnSpPr/>
          <p:nvPr/>
        </p:nvCxnSpPr>
        <p:spPr>
          <a:xfrm>
            <a:off x="1979712" y="2024658"/>
            <a:ext cx="1368152" cy="90028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1" name="ZoneTexte 10"/>
          <p:cNvSpPr txBox="1"/>
          <p:nvPr/>
        </p:nvSpPr>
        <p:spPr>
          <a:xfrm>
            <a:off x="4860032" y="4437112"/>
            <a:ext cx="3874915"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Usage des variables de session</a:t>
            </a:r>
          </a:p>
          <a:p>
            <a:pPr algn="ctr"/>
            <a:r>
              <a:rPr lang="fr-FR" sz="2000" b="1" dirty="0" smtClean="0"/>
              <a:t>$_SESSION["var"]</a:t>
            </a:r>
            <a:endParaRPr lang="fr-FR" sz="2000" b="1" dirty="0"/>
          </a:p>
        </p:txBody>
      </p:sp>
    </p:spTree>
    <p:extLst>
      <p:ext uri="{BB962C8B-B14F-4D97-AF65-F5344CB8AC3E}">
        <p14:creationId xmlns:p14="http://schemas.microsoft.com/office/powerpoint/2010/main" val="350794976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sp>
        <p:nvSpPr>
          <p:cNvPr id="3" name="Espace réservé du pied de page 2"/>
          <p:cNvSpPr>
            <a:spLocks noGrp="1"/>
          </p:cNvSpPr>
          <p:nvPr>
            <p:ph type="ftr" sz="quarter" idx="11"/>
          </p:nvPr>
        </p:nvSpPr>
        <p:spPr/>
        <p:txBody>
          <a:bodyPr/>
          <a:lstStyle/>
          <a:p>
            <a:r>
              <a:rPr lang="pt-BR" smtClean="0"/>
              <a:t>Manuele Kirsch Pinheiro - UP1 / CRI / UFR06 Gestion</a:t>
            </a:r>
            <a:endParaRPr lang="fr-FR"/>
          </a:p>
        </p:txBody>
      </p:sp>
      <p:sp>
        <p:nvSpPr>
          <p:cNvPr id="4" name="Espace réservé du numéro de diapositive 3"/>
          <p:cNvSpPr>
            <a:spLocks noGrp="1"/>
          </p:cNvSpPr>
          <p:nvPr>
            <p:ph type="sldNum" sz="quarter" idx="12"/>
          </p:nvPr>
        </p:nvSpPr>
        <p:spPr/>
        <p:txBody>
          <a:bodyPr/>
          <a:lstStyle/>
          <a:p>
            <a:fld id="{08F9BE58-7793-45FF-A067-2A41621469A2}" type="slidenum">
              <a:rPr lang="fr-FR" smtClean="0"/>
              <a:pPr/>
              <a:t>56</a:t>
            </a:fld>
            <a:endParaRPr lang="fr-FR"/>
          </a:p>
        </p:txBody>
      </p:sp>
      <p:pic>
        <p:nvPicPr>
          <p:cNvPr id="5" name="Image 4"/>
          <p:cNvPicPr>
            <a:picLocks noChangeAspect="1"/>
          </p:cNvPicPr>
          <p:nvPr/>
        </p:nvPicPr>
        <p:blipFill>
          <a:blip r:embed="rId2"/>
          <a:stretch>
            <a:fillRect/>
          </a:stretch>
        </p:blipFill>
        <p:spPr>
          <a:xfrm>
            <a:off x="179512" y="1052736"/>
            <a:ext cx="5880100" cy="1384300"/>
          </a:xfrm>
          <a:prstGeom prst="rect">
            <a:avLst/>
          </a:prstGeom>
          <a:ln>
            <a:solidFill>
              <a:srgbClr val="4F81BD"/>
            </a:solidFill>
          </a:ln>
        </p:spPr>
      </p:pic>
      <p:sp>
        <p:nvSpPr>
          <p:cNvPr id="9" name="Rectangle 8"/>
          <p:cNvSpPr/>
          <p:nvPr/>
        </p:nvSpPr>
        <p:spPr>
          <a:xfrm>
            <a:off x="107504" y="2636912"/>
            <a:ext cx="8046640" cy="40934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fr-FR" sz="2000" b="1" dirty="0">
                <a:solidFill>
                  <a:srgbClr val="1F497D"/>
                </a:solidFill>
              </a:rPr>
              <a:t>&lt;?</a:t>
            </a:r>
            <a:r>
              <a:rPr lang="fr-FR" sz="2000" b="1" dirty="0" err="1" smtClean="0">
                <a:solidFill>
                  <a:srgbClr val="1F497D"/>
                </a:solidFill>
              </a:rPr>
              <a:t>php</a:t>
            </a:r>
            <a:r>
              <a:rPr lang="fr-FR" sz="2000" b="1" dirty="0" smtClean="0">
                <a:solidFill>
                  <a:srgbClr val="1F497D"/>
                </a:solidFill>
              </a:rPr>
              <a:t> </a:t>
            </a:r>
            <a:r>
              <a:rPr lang="fr-FR" sz="2000" b="1" dirty="0" err="1" smtClean="0">
                <a:solidFill>
                  <a:srgbClr val="1F497D"/>
                </a:solidFill>
              </a:rPr>
              <a:t>session_start</a:t>
            </a:r>
            <a:r>
              <a:rPr lang="fr-FR" sz="2000" b="1" dirty="0">
                <a:solidFill>
                  <a:srgbClr val="1F497D"/>
                </a:solidFill>
              </a:rPr>
              <a:t>()</a:t>
            </a:r>
            <a:r>
              <a:rPr lang="fr-FR" sz="2000" b="1" dirty="0" smtClean="0">
                <a:solidFill>
                  <a:srgbClr val="1F497D"/>
                </a:solidFill>
              </a:rPr>
              <a:t>; ?</a:t>
            </a:r>
            <a:r>
              <a:rPr lang="fr-FR" sz="2000" b="1" dirty="0">
                <a:solidFill>
                  <a:srgbClr val="1F497D"/>
                </a:solidFill>
              </a:rPr>
              <a:t>&gt;</a:t>
            </a:r>
          </a:p>
          <a:p>
            <a:r>
              <a:rPr lang="fr-FR" dirty="0" smtClean="0"/>
              <a:t>&lt;</a:t>
            </a:r>
            <a:r>
              <a:rPr lang="fr-FR" dirty="0"/>
              <a:t>html</a:t>
            </a:r>
            <a:r>
              <a:rPr lang="fr-FR" dirty="0" smtClean="0"/>
              <a:t>&gt;  </a:t>
            </a:r>
            <a:r>
              <a:rPr lang="fr-FR" dirty="0"/>
              <a:t>&lt;</a:t>
            </a:r>
            <a:r>
              <a:rPr lang="fr-FR" dirty="0" err="1"/>
              <a:t>head</a:t>
            </a:r>
            <a:r>
              <a:rPr lang="fr-FR" dirty="0" smtClean="0"/>
              <a:t>&gt;…  </a:t>
            </a:r>
            <a:r>
              <a:rPr lang="fr-FR" dirty="0"/>
              <a:t>&lt;/</a:t>
            </a:r>
            <a:r>
              <a:rPr lang="fr-FR" dirty="0" err="1"/>
              <a:t>head</a:t>
            </a:r>
            <a:r>
              <a:rPr lang="fr-FR" dirty="0"/>
              <a:t>&gt;</a:t>
            </a:r>
          </a:p>
          <a:p>
            <a:r>
              <a:rPr lang="fr-FR" dirty="0"/>
              <a:t>&lt;body</a:t>
            </a:r>
            <a:r>
              <a:rPr lang="fr-FR" dirty="0" smtClean="0"/>
              <a:t>&gt;</a:t>
            </a:r>
            <a:endParaRPr lang="fr-FR" dirty="0"/>
          </a:p>
          <a:p>
            <a:r>
              <a:rPr lang="fr-FR" b="1" dirty="0">
                <a:solidFill>
                  <a:srgbClr val="1F497D"/>
                </a:solidFill>
              </a:rPr>
              <a:t>&lt;?</a:t>
            </a:r>
            <a:r>
              <a:rPr lang="fr-FR" b="1" dirty="0" err="1">
                <a:solidFill>
                  <a:srgbClr val="1F497D"/>
                </a:solidFill>
              </a:rPr>
              <a:t>php</a:t>
            </a:r>
            <a:r>
              <a:rPr lang="fr-FR" b="1" dirty="0">
                <a:solidFill>
                  <a:srgbClr val="1F497D"/>
                </a:solidFill>
              </a:rPr>
              <a:t>     </a:t>
            </a:r>
            <a:endParaRPr lang="fr-FR" b="1" dirty="0" smtClean="0">
              <a:solidFill>
                <a:srgbClr val="1F497D"/>
              </a:solidFill>
            </a:endParaRPr>
          </a:p>
          <a:p>
            <a:r>
              <a:rPr lang="fr-FR" dirty="0" smtClean="0"/>
              <a:t>     </a:t>
            </a:r>
            <a:r>
              <a:rPr lang="fr-FR" b="1" dirty="0"/>
              <a:t>if</a:t>
            </a:r>
            <a:r>
              <a:rPr lang="fr-FR" dirty="0"/>
              <a:t>  ( </a:t>
            </a:r>
            <a:r>
              <a:rPr lang="fr-FR" sz="2000" b="1" dirty="0" err="1"/>
              <a:t>isset</a:t>
            </a:r>
            <a:r>
              <a:rPr lang="fr-FR" sz="2000" b="1" dirty="0"/>
              <a:t>( </a:t>
            </a:r>
            <a:r>
              <a:rPr lang="fr-FR" sz="2000" b="1" dirty="0">
                <a:solidFill>
                  <a:srgbClr val="1F497D"/>
                </a:solidFill>
              </a:rPr>
              <a:t>$_SESSION["login"] </a:t>
            </a:r>
            <a:r>
              <a:rPr lang="fr-FR" sz="2000" b="1" dirty="0"/>
              <a:t>)  AND  ! </a:t>
            </a:r>
            <a:r>
              <a:rPr lang="fr-FR" sz="2000" b="1" dirty="0" err="1"/>
              <a:t>empty</a:t>
            </a:r>
            <a:r>
              <a:rPr lang="fr-FR" sz="2000" b="1" dirty="0"/>
              <a:t>( </a:t>
            </a:r>
            <a:r>
              <a:rPr lang="fr-FR" sz="2000" b="1" dirty="0">
                <a:solidFill>
                  <a:srgbClr val="1F497D"/>
                </a:solidFill>
              </a:rPr>
              <a:t>$_SESSION["login"] </a:t>
            </a:r>
            <a:r>
              <a:rPr lang="fr-FR" sz="2000" b="1" dirty="0"/>
              <a:t>) </a:t>
            </a:r>
            <a:r>
              <a:rPr lang="fr-FR" dirty="0"/>
              <a:t>) </a:t>
            </a:r>
            <a:r>
              <a:rPr lang="fr-FR" dirty="0" smtClean="0"/>
              <a:t>{ </a:t>
            </a:r>
            <a:endParaRPr lang="fr-FR" dirty="0"/>
          </a:p>
          <a:p>
            <a:r>
              <a:rPr lang="fr-FR" dirty="0" smtClean="0"/>
              <a:t>… </a:t>
            </a:r>
            <a:endParaRPr lang="fr-FR" dirty="0"/>
          </a:p>
          <a:p>
            <a:r>
              <a:rPr lang="fr-FR" dirty="0" smtClean="0"/>
              <a:t>           </a:t>
            </a:r>
            <a:r>
              <a:rPr lang="fr-FR" sz="2000" b="1" dirty="0" smtClean="0">
                <a:solidFill>
                  <a:srgbClr val="1F497D"/>
                </a:solidFill>
              </a:rPr>
              <a:t> </a:t>
            </a:r>
            <a:r>
              <a:rPr lang="fr-FR" sz="2000" b="1" dirty="0" err="1" smtClean="0">
                <a:solidFill>
                  <a:srgbClr val="1F497D"/>
                </a:solidFill>
              </a:rPr>
              <a:t>unset</a:t>
            </a:r>
            <a:r>
              <a:rPr lang="fr-FR" sz="2000" b="1" dirty="0">
                <a:solidFill>
                  <a:srgbClr val="1F497D"/>
                </a:solidFill>
              </a:rPr>
              <a:t>($_SESSION["login"]);</a:t>
            </a:r>
          </a:p>
          <a:p>
            <a:r>
              <a:rPr lang="fr-FR" sz="2000" b="1" dirty="0">
                <a:solidFill>
                  <a:srgbClr val="1F497D"/>
                </a:solidFill>
              </a:rPr>
              <a:t>           </a:t>
            </a:r>
            <a:r>
              <a:rPr lang="fr-FR" sz="2000" b="1" dirty="0" err="1" smtClean="0">
                <a:solidFill>
                  <a:srgbClr val="1F497D"/>
                </a:solidFill>
              </a:rPr>
              <a:t>session_destroy</a:t>
            </a:r>
            <a:r>
              <a:rPr lang="fr-FR" sz="2000" b="1" dirty="0">
                <a:solidFill>
                  <a:srgbClr val="1F497D"/>
                </a:solidFill>
              </a:rPr>
              <a:t>();</a:t>
            </a:r>
          </a:p>
          <a:p>
            <a:r>
              <a:rPr lang="fr-FR" dirty="0" smtClean="0"/>
              <a:t>     }</a:t>
            </a:r>
          </a:p>
          <a:p>
            <a:r>
              <a:rPr lang="fr-FR" dirty="0" smtClean="0"/>
              <a:t>     </a:t>
            </a:r>
            <a:r>
              <a:rPr lang="fr-FR" b="1" dirty="0" err="1"/>
              <a:t>else</a:t>
            </a:r>
            <a:r>
              <a:rPr lang="fr-FR" dirty="0"/>
              <a:t> </a:t>
            </a:r>
            <a:r>
              <a:rPr lang="fr-FR" dirty="0" smtClean="0"/>
              <a:t>{      </a:t>
            </a:r>
            <a:r>
              <a:rPr lang="fr-FR" dirty="0" err="1" smtClean="0"/>
              <a:t>echo</a:t>
            </a:r>
            <a:r>
              <a:rPr lang="fr-FR" dirty="0" smtClean="0"/>
              <a:t> </a:t>
            </a:r>
            <a:r>
              <a:rPr lang="fr-FR" dirty="0"/>
              <a:t>"&lt;h1&gt;</a:t>
            </a:r>
            <a:r>
              <a:rPr lang="fr-FR" dirty="0" err="1"/>
              <a:t>Desolé</a:t>
            </a:r>
            <a:r>
              <a:rPr lang="fr-FR" dirty="0"/>
              <a:t> ! &lt;/h1&gt;";</a:t>
            </a:r>
          </a:p>
          <a:p>
            <a:r>
              <a:rPr lang="fr-FR" dirty="0" smtClean="0"/>
              <a:t>	   </a:t>
            </a:r>
            <a:r>
              <a:rPr lang="fr-FR" dirty="0" err="1"/>
              <a:t>echo</a:t>
            </a:r>
            <a:r>
              <a:rPr lang="fr-FR" dirty="0"/>
              <a:t> "&lt;p&gt; Pas de connexion active. &lt;/p&gt;"; </a:t>
            </a:r>
            <a:endParaRPr lang="fr-FR" dirty="0" smtClean="0"/>
          </a:p>
          <a:p>
            <a:r>
              <a:rPr lang="fr-FR" dirty="0" smtClean="0"/>
              <a:t>    }   </a:t>
            </a:r>
            <a:endParaRPr lang="fr-FR" dirty="0"/>
          </a:p>
          <a:p>
            <a:r>
              <a:rPr lang="fr-FR" b="1" dirty="0">
                <a:solidFill>
                  <a:srgbClr val="1F497D"/>
                </a:solidFill>
              </a:rPr>
              <a:t>?</a:t>
            </a:r>
            <a:r>
              <a:rPr lang="fr-FR" b="1" dirty="0" smtClean="0">
                <a:solidFill>
                  <a:srgbClr val="1F497D"/>
                </a:solidFill>
              </a:rPr>
              <a:t>&gt; </a:t>
            </a:r>
          </a:p>
          <a:p>
            <a:r>
              <a:rPr lang="fr-FR" dirty="0" smtClean="0"/>
              <a:t>…</a:t>
            </a:r>
            <a:endParaRPr lang="fr-FR" dirty="0"/>
          </a:p>
        </p:txBody>
      </p:sp>
      <p:pic>
        <p:nvPicPr>
          <p:cNvPr id="6" name="Image 5"/>
          <p:cNvPicPr>
            <a:picLocks noChangeAspect="1"/>
          </p:cNvPicPr>
          <p:nvPr/>
        </p:nvPicPr>
        <p:blipFill>
          <a:blip r:embed="rId3"/>
          <a:stretch>
            <a:fillRect/>
          </a:stretch>
        </p:blipFill>
        <p:spPr>
          <a:xfrm>
            <a:off x="3245296" y="2204864"/>
            <a:ext cx="5791200" cy="1536700"/>
          </a:xfrm>
          <a:prstGeom prst="rect">
            <a:avLst/>
          </a:prstGeom>
          <a:ln>
            <a:solidFill>
              <a:srgbClr val="4F81BD"/>
            </a:solidFill>
          </a:ln>
        </p:spPr>
      </p:pic>
      <p:cxnSp>
        <p:nvCxnSpPr>
          <p:cNvPr id="7" name="Connecteur droit avec flèche 6"/>
          <p:cNvCxnSpPr/>
          <p:nvPr/>
        </p:nvCxnSpPr>
        <p:spPr>
          <a:xfrm>
            <a:off x="1733128" y="2276872"/>
            <a:ext cx="1656184" cy="50405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0" name="ZoneTexte 9"/>
          <p:cNvSpPr txBox="1"/>
          <p:nvPr/>
        </p:nvSpPr>
        <p:spPr>
          <a:xfrm>
            <a:off x="4860033" y="4437112"/>
            <a:ext cx="3528392" cy="70788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Fermeture de la session</a:t>
            </a:r>
          </a:p>
          <a:p>
            <a:pPr algn="ctr"/>
            <a:r>
              <a:rPr lang="fr-FR" sz="2000" b="1" dirty="0" err="1"/>
              <a:t>s</a:t>
            </a:r>
            <a:r>
              <a:rPr lang="fr-FR" sz="2000" b="1" dirty="0" err="1" smtClean="0"/>
              <a:t>ession_destroy</a:t>
            </a:r>
            <a:r>
              <a:rPr lang="fr-FR" sz="2000" b="1" dirty="0" smtClean="0"/>
              <a:t>()</a:t>
            </a:r>
            <a:endParaRPr lang="fr-FR" sz="2000" b="1" dirty="0"/>
          </a:p>
        </p:txBody>
      </p:sp>
      <p:sp>
        <p:nvSpPr>
          <p:cNvPr id="11" name="ZoneTexte 10"/>
          <p:cNvSpPr txBox="1"/>
          <p:nvPr/>
        </p:nvSpPr>
        <p:spPr>
          <a:xfrm>
            <a:off x="5868144" y="5581689"/>
            <a:ext cx="309634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Ne pas oublier de vider les variables de session</a:t>
            </a:r>
          </a:p>
          <a:p>
            <a:pPr algn="ctr"/>
            <a:r>
              <a:rPr lang="fr-FR" sz="2000" b="1" dirty="0" err="1" smtClean="0"/>
              <a:t>unset</a:t>
            </a:r>
            <a:r>
              <a:rPr lang="fr-FR" sz="2000" b="1" dirty="0" smtClean="0"/>
              <a:t>( $_SESSION[ "var" ] )</a:t>
            </a:r>
            <a:endParaRPr lang="fr-FR" sz="2000" b="1" dirty="0"/>
          </a:p>
        </p:txBody>
      </p:sp>
    </p:spTree>
    <p:extLst>
      <p:ext uri="{BB962C8B-B14F-4D97-AF65-F5344CB8AC3E}">
        <p14:creationId xmlns:p14="http://schemas.microsoft.com/office/powerpoint/2010/main" val="26677578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8236" y="2708921"/>
            <a:ext cx="9232181" cy="47525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 Sessions</a:t>
            </a:r>
            <a:endParaRPr lang="fr-FR" dirty="0"/>
          </a:p>
        </p:txBody>
      </p:sp>
      <p:sp>
        <p:nvSpPr>
          <p:cNvPr id="7" name="ZoneTexte 6"/>
          <p:cNvSpPr txBox="1"/>
          <p:nvPr/>
        </p:nvSpPr>
        <p:spPr>
          <a:xfrm>
            <a:off x="107504" y="908720"/>
            <a:ext cx="8424936" cy="1754326"/>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endParaRPr lang="fr-FR" dirty="0" smtClean="0">
              <a:solidFill>
                <a:srgbClr val="FF0000"/>
              </a:solidFill>
            </a:endParaRPr>
          </a:p>
          <a:p>
            <a:r>
              <a:rPr lang="fr-FR" dirty="0" smtClean="0">
                <a:solidFill>
                  <a:srgbClr val="FF0000"/>
                </a:solidFill>
              </a:rPr>
              <a:t>?&gt;</a:t>
            </a:r>
          </a:p>
          <a:p>
            <a:r>
              <a:rPr lang="fr-FR" dirty="0" smtClean="0"/>
              <a:t>&lt;html&gt;&lt;body&gt;</a:t>
            </a:r>
          </a:p>
          <a:p>
            <a:r>
              <a:rPr lang="fr-FR" dirty="0" err="1" smtClean="0"/>
              <a:t>PageWeb</a:t>
            </a:r>
            <a:endParaRPr lang="fr-FR" dirty="0" smtClean="0"/>
          </a:p>
          <a:p>
            <a:r>
              <a:rPr lang="fr-FR" dirty="0" smtClean="0"/>
              <a:t>&lt;/body&gt;&lt;/html&gt;</a:t>
            </a:r>
            <a:endParaRPr lang="fr-FR" dirty="0"/>
          </a:p>
        </p:txBody>
      </p:sp>
      <p:sp>
        <p:nvSpPr>
          <p:cNvPr id="8" name="Rectangle 7"/>
          <p:cNvSpPr/>
          <p:nvPr/>
        </p:nvSpPr>
        <p:spPr>
          <a:xfrm>
            <a:off x="0" y="299695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3429000"/>
            <a:ext cx="9144000" cy="187220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p:cNvSpPr/>
          <p:nvPr/>
        </p:nvSpPr>
        <p:spPr>
          <a:xfrm>
            <a:off x="0" y="5301208"/>
            <a:ext cx="1115616" cy="14401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ZoneTexte 11"/>
          <p:cNvSpPr txBox="1"/>
          <p:nvPr/>
        </p:nvSpPr>
        <p:spPr>
          <a:xfrm>
            <a:off x="6228184" y="1580599"/>
            <a:ext cx="2736304" cy="1200329"/>
          </a:xfrm>
          <a:prstGeom prst="rect">
            <a:avLst/>
          </a:prstGeom>
          <a:solidFill>
            <a:schemeClr val="tx2">
              <a:lumMod val="60000"/>
              <a:lumOff val="40000"/>
            </a:schemeClr>
          </a:solidFill>
        </p:spPr>
        <p:txBody>
          <a:bodyPr wrap="square" rtlCol="0">
            <a:spAutoFit/>
          </a:bodyPr>
          <a:lstStyle/>
          <a:p>
            <a:pPr algn="ctr"/>
            <a:r>
              <a:rPr lang="fr-FR" dirty="0" smtClean="0"/>
              <a:t>1 – On demande une page web classique sans session au serveur web sur « </a:t>
            </a:r>
            <a:r>
              <a:rPr lang="fr-FR" dirty="0" err="1" smtClean="0"/>
              <a:t>localhost</a:t>
            </a:r>
            <a:r>
              <a:rPr lang="fr-FR" dirty="0" smtClean="0"/>
              <a:t> » port « 8888 »</a:t>
            </a:r>
            <a:endParaRPr lang="fr-FR" dirty="0"/>
          </a:p>
        </p:txBody>
      </p:sp>
      <p:sp>
        <p:nvSpPr>
          <p:cNvPr id="13" name="ZoneTexte 12"/>
          <p:cNvSpPr txBox="1"/>
          <p:nvPr/>
        </p:nvSpPr>
        <p:spPr>
          <a:xfrm>
            <a:off x="6156176" y="5373216"/>
            <a:ext cx="2736304" cy="1477328"/>
          </a:xfrm>
          <a:prstGeom prst="rect">
            <a:avLst/>
          </a:prstGeom>
          <a:solidFill>
            <a:schemeClr val="tx2">
              <a:lumMod val="60000"/>
              <a:lumOff val="40000"/>
            </a:schemeClr>
          </a:solidFill>
        </p:spPr>
        <p:txBody>
          <a:bodyPr wrap="square" rtlCol="0">
            <a:spAutoFit/>
          </a:bodyPr>
          <a:lstStyle/>
          <a:p>
            <a:pPr algn="ctr"/>
            <a:r>
              <a:rPr lang="fr-FR" dirty="0" smtClean="0"/>
              <a:t>2 – Le serveur web répond normalement avec le code HTTP 200, puis avec diverses valeurs indiquant les plugins dont il dispose</a:t>
            </a:r>
            <a:endParaRPr lang="fr-FR" dirty="0"/>
          </a:p>
        </p:txBody>
      </p:sp>
      <p:sp>
        <p:nvSpPr>
          <p:cNvPr id="14" name="ZoneTexte 13"/>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smtClean="0"/>
              <a:t>3 – Le serveur web envoie finalement la page web</a:t>
            </a:r>
            <a:endParaRPr lang="fr-FR" dirty="0"/>
          </a:p>
        </p:txBody>
      </p:sp>
    </p:spTree>
    <p:extLst>
      <p:ext uri="{BB962C8B-B14F-4D97-AF65-F5344CB8AC3E}">
        <p14:creationId xmlns:p14="http://schemas.microsoft.com/office/powerpoint/2010/main" val="221655021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0848"/>
            <a:ext cx="9144000" cy="546382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mtClean="0"/>
              <a:t>PHP : Sessions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p>
          <a:p>
            <a:r>
              <a:rPr lang="fr-FR" dirty="0" smtClean="0">
                <a:solidFill>
                  <a:srgbClr val="FF0000"/>
                </a:solidFill>
              </a:rPr>
              <a:t>?&gt;</a:t>
            </a:r>
          </a:p>
          <a:p>
            <a:r>
              <a:rPr lang="fr-FR" dirty="0" smtClean="0"/>
              <a:t>&lt;html&gt;&lt;body&gt; </a:t>
            </a:r>
            <a:r>
              <a:rPr lang="fr-FR" dirty="0" err="1" smtClean="0"/>
              <a:t>PageWeb</a:t>
            </a:r>
            <a:r>
              <a:rPr lang="fr-FR" dirty="0" smtClean="0"/>
              <a:t> &lt;/body&gt;&lt;/html&gt;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4"/>
            <a:ext cx="6516216" cy="4680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p:cNvSpPr/>
          <p:nvPr/>
        </p:nvSpPr>
        <p:spPr>
          <a:xfrm>
            <a:off x="0" y="5725704"/>
            <a:ext cx="1115616" cy="108767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860519"/>
            <a:ext cx="2736304" cy="1200329"/>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au serveur web sur « </a:t>
            </a:r>
            <a:r>
              <a:rPr lang="fr-FR" dirty="0" err="1" smtClean="0"/>
              <a:t>localhost</a:t>
            </a:r>
            <a:r>
              <a:rPr lang="fr-FR" dirty="0" smtClean="0"/>
              <a:t> » port « 8888 »</a:t>
            </a:r>
            <a:endParaRPr lang="fr-FR" dirty="0"/>
          </a:p>
        </p:txBody>
      </p:sp>
      <p:sp>
        <p:nvSpPr>
          <p:cNvPr id="11" name="ZoneTexte 10"/>
          <p:cNvSpPr txBox="1"/>
          <p:nvPr/>
        </p:nvSpPr>
        <p:spPr>
          <a:xfrm>
            <a:off x="5436096" y="4710043"/>
            <a:ext cx="3600400" cy="1754326"/>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le numéro de session PHP (un ID unique). Cet ID sera renvoyé par le navigateur avec chaque requête pour identifier le client côté serveur</a:t>
            </a:r>
            <a:endParaRPr lang="fr-FR" dirty="0"/>
          </a:p>
        </p:txBody>
      </p:sp>
      <p:sp>
        <p:nvSpPr>
          <p:cNvPr id="12" name="ZoneTexte 11"/>
          <p:cNvSpPr txBox="1"/>
          <p:nvPr/>
        </p:nvSpPr>
        <p:spPr>
          <a:xfrm>
            <a:off x="1331640" y="6023029"/>
            <a:ext cx="2736304" cy="646331"/>
          </a:xfrm>
          <a:prstGeom prst="rect">
            <a:avLst/>
          </a:prstGeom>
          <a:solidFill>
            <a:schemeClr val="tx2">
              <a:lumMod val="60000"/>
              <a:lumOff val="40000"/>
            </a:schemeClr>
          </a:solidFill>
        </p:spPr>
        <p:txBody>
          <a:bodyPr wrap="square" rtlCol="0">
            <a:spAutoFit/>
          </a:bodyPr>
          <a:lstStyle/>
          <a:p>
            <a:pPr algn="ctr"/>
            <a:r>
              <a:rPr lang="fr-FR" dirty="0" smtClean="0"/>
              <a:t>3 – Le serveur web envoie finalement la page web</a:t>
            </a:r>
            <a:endParaRPr lang="fr-FR" dirty="0"/>
          </a:p>
        </p:txBody>
      </p:sp>
    </p:spTree>
    <p:extLst>
      <p:ext uri="{BB962C8B-B14F-4D97-AF65-F5344CB8AC3E}">
        <p14:creationId xmlns:p14="http://schemas.microsoft.com/office/powerpoint/2010/main" val="276282146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53752"/>
            <a:ext cx="8229600" cy="1143000"/>
          </a:xfrm>
        </p:spPr>
        <p:txBody>
          <a:bodyPr/>
          <a:lstStyle/>
          <a:p>
            <a:r>
              <a:rPr lang="fr-FR" dirty="0"/>
              <a:t>PHP : Sessions</a:t>
            </a:r>
          </a:p>
        </p:txBody>
      </p:sp>
      <p:sp>
        <p:nvSpPr>
          <p:cNvPr id="6" name="Espace réservé du contenu 5"/>
          <p:cNvSpPr>
            <a:spLocks noGrp="1"/>
          </p:cNvSpPr>
          <p:nvPr>
            <p:ph idx="1"/>
          </p:nvPr>
        </p:nvSpPr>
        <p:spPr>
          <a:xfrm>
            <a:off x="251520" y="1052736"/>
            <a:ext cx="8517632" cy="4525963"/>
          </a:xfrm>
        </p:spPr>
        <p:txBody>
          <a:bodyPr>
            <a:normAutofit/>
          </a:bodyPr>
          <a:lstStyle/>
          <a:p>
            <a:r>
              <a:rPr lang="fr-FR" sz="2800" b="1" dirty="0">
                <a:solidFill>
                  <a:srgbClr val="1F497D"/>
                </a:solidFill>
              </a:rPr>
              <a:t>Mécanisme de sessions</a:t>
            </a:r>
          </a:p>
          <a:p>
            <a:pPr lvl="1"/>
            <a:r>
              <a:rPr lang="fr-FR" sz="2400" dirty="0" smtClean="0"/>
              <a:t>Base pour la gestion de </a:t>
            </a:r>
            <a:r>
              <a:rPr lang="fr-FR" sz="2400" b="1" dirty="0" smtClean="0">
                <a:solidFill>
                  <a:srgbClr val="FF0000"/>
                </a:solidFill>
              </a:rPr>
              <a:t>panier</a:t>
            </a:r>
            <a:r>
              <a:rPr lang="fr-FR" sz="2400" dirty="0" smtClean="0">
                <a:solidFill>
                  <a:srgbClr val="FF0000"/>
                </a:solidFill>
              </a:rPr>
              <a:t> </a:t>
            </a:r>
            <a:r>
              <a:rPr lang="fr-FR" sz="2400" dirty="0" smtClean="0"/>
              <a:t>dans les sites de e-commerce</a:t>
            </a:r>
          </a:p>
          <a:p>
            <a:pPr lvl="1"/>
            <a:r>
              <a:rPr lang="fr-FR" sz="2400" dirty="0" smtClean="0"/>
              <a:t>Les produits choisis par le client sont enregistrés en tant que </a:t>
            </a:r>
            <a:r>
              <a:rPr lang="fr-FR" sz="2400" b="1" dirty="0" smtClean="0"/>
              <a:t>variables de session</a:t>
            </a:r>
          </a:p>
          <a:p>
            <a:pPr lvl="1"/>
            <a:r>
              <a:rPr lang="fr-FR" sz="2400" dirty="0" smtClean="0"/>
              <a:t>On peut y garder des </a:t>
            </a:r>
            <a:r>
              <a:rPr lang="fr-FR" sz="2400" b="1" dirty="0" smtClean="0"/>
              <a:t>objets</a:t>
            </a:r>
            <a:r>
              <a:rPr lang="fr-FR" sz="2400" dirty="0" smtClean="0"/>
              <a:t> </a:t>
            </a:r>
            <a:r>
              <a:rPr lang="fr-FR" sz="2400" b="1" dirty="0" smtClean="0">
                <a:solidFill>
                  <a:srgbClr val="FF0000"/>
                </a:solidFill>
              </a:rPr>
              <a:t>SIMPLES</a:t>
            </a:r>
            <a:endParaRPr lang="fr-FR" sz="2400" dirty="0"/>
          </a:p>
        </p:txBody>
      </p:sp>
      <p:sp>
        <p:nvSpPr>
          <p:cNvPr id="7" name="Rectangle 6"/>
          <p:cNvSpPr/>
          <p:nvPr/>
        </p:nvSpPr>
        <p:spPr>
          <a:xfrm>
            <a:off x="251520" y="3437706"/>
            <a:ext cx="4176464" cy="3231654"/>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400" b="1" dirty="0" smtClean="0">
                <a:solidFill>
                  <a:srgbClr val="1F497D"/>
                </a:solidFill>
              </a:rPr>
              <a:t>class </a:t>
            </a:r>
            <a:r>
              <a:rPr lang="fr-FR" sz="2400" b="1" dirty="0" err="1" smtClean="0">
                <a:solidFill>
                  <a:srgbClr val="1F497D"/>
                </a:solidFill>
              </a:rPr>
              <a:t>LigneProduit</a:t>
            </a:r>
            <a:r>
              <a:rPr lang="fr-FR" sz="2400" b="1" dirty="0" smtClean="0">
                <a:solidFill>
                  <a:srgbClr val="1F497D"/>
                </a:solidFill>
              </a:rPr>
              <a:t> {</a:t>
            </a:r>
          </a:p>
          <a:p>
            <a:r>
              <a:rPr lang="fr-FR" sz="2000" dirty="0" smtClean="0"/>
              <a:t>     </a:t>
            </a:r>
            <a:r>
              <a:rPr lang="fr-FR" sz="2000" dirty="0"/>
              <a:t>public $nom ;</a:t>
            </a:r>
          </a:p>
          <a:p>
            <a:r>
              <a:rPr lang="fr-FR" sz="2000" dirty="0" smtClean="0"/>
              <a:t>     </a:t>
            </a:r>
            <a:r>
              <a:rPr lang="fr-FR" sz="2000" dirty="0"/>
              <a:t>public $</a:t>
            </a:r>
            <a:r>
              <a:rPr lang="fr-FR" sz="2000" dirty="0" err="1"/>
              <a:t>qte</a:t>
            </a:r>
            <a:r>
              <a:rPr lang="fr-FR" sz="2000" dirty="0"/>
              <a:t> </a:t>
            </a:r>
            <a:r>
              <a:rPr lang="fr-FR" sz="2000" dirty="0" smtClean="0"/>
              <a:t>;</a:t>
            </a:r>
          </a:p>
          <a:p>
            <a:endParaRPr lang="fr-FR" sz="2000" dirty="0"/>
          </a:p>
          <a:p>
            <a:r>
              <a:rPr lang="fr-FR" sz="2000" dirty="0" smtClean="0"/>
              <a:t>     /* constructeur */ </a:t>
            </a:r>
            <a:endParaRPr lang="fr-FR" sz="2000" dirty="0"/>
          </a:p>
          <a:p>
            <a:r>
              <a:rPr lang="fr-FR" sz="2000" b="1" dirty="0" smtClean="0"/>
              <a:t>     </a:t>
            </a:r>
            <a:r>
              <a:rPr lang="fr-FR" sz="2000" b="1" dirty="0" err="1"/>
              <a:t>function</a:t>
            </a:r>
            <a:r>
              <a:rPr lang="fr-FR" sz="2000" b="1" dirty="0"/>
              <a:t> __</a:t>
            </a:r>
            <a:r>
              <a:rPr lang="fr-FR" sz="2000" b="1" dirty="0" err="1"/>
              <a:t>construct</a:t>
            </a:r>
            <a:r>
              <a:rPr lang="fr-FR" sz="2000" b="1" dirty="0" smtClean="0"/>
              <a:t>( $nom ) </a:t>
            </a:r>
            <a:r>
              <a:rPr lang="fr-FR" sz="2000" b="1" dirty="0"/>
              <a:t>{</a:t>
            </a:r>
          </a:p>
          <a:p>
            <a:r>
              <a:rPr lang="fr-FR" sz="2000" dirty="0" smtClean="0"/>
              <a:t>          $</a:t>
            </a:r>
            <a:r>
              <a:rPr lang="fr-FR" sz="2000" dirty="0" err="1"/>
              <a:t>this</a:t>
            </a:r>
            <a:r>
              <a:rPr lang="fr-FR" sz="2000" dirty="0"/>
              <a:t>-&gt;nom = $nom;</a:t>
            </a:r>
          </a:p>
          <a:p>
            <a:r>
              <a:rPr lang="fr-FR" sz="2000" dirty="0" smtClean="0"/>
              <a:t>          </a:t>
            </a:r>
            <a:r>
              <a:rPr lang="fr-FR" sz="2000" dirty="0"/>
              <a:t>$</a:t>
            </a:r>
            <a:r>
              <a:rPr lang="fr-FR" sz="2000" dirty="0" err="1"/>
              <a:t>this</a:t>
            </a:r>
            <a:r>
              <a:rPr lang="fr-FR" sz="2000" dirty="0"/>
              <a:t>-&gt;</a:t>
            </a:r>
            <a:r>
              <a:rPr lang="fr-FR" sz="2000" dirty="0" err="1"/>
              <a:t>qte</a:t>
            </a:r>
            <a:r>
              <a:rPr lang="fr-FR" sz="2000" dirty="0"/>
              <a:t> = 1; </a:t>
            </a:r>
          </a:p>
          <a:p>
            <a:r>
              <a:rPr lang="fr-FR" sz="2000" dirty="0" smtClean="0"/>
              <a:t>     }</a:t>
            </a:r>
          </a:p>
          <a:p>
            <a:r>
              <a:rPr lang="fr-FR" sz="2000" dirty="0"/>
              <a:t>}</a:t>
            </a:r>
          </a:p>
        </p:txBody>
      </p:sp>
      <p:sp>
        <p:nvSpPr>
          <p:cNvPr id="8" name="ZoneTexte 7"/>
          <p:cNvSpPr txBox="1"/>
          <p:nvPr/>
        </p:nvSpPr>
        <p:spPr>
          <a:xfrm>
            <a:off x="4788024" y="4077072"/>
            <a:ext cx="3528392" cy="193899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fr-FR" sz="2000" dirty="0" smtClean="0"/>
              <a:t>Contenu du panier est gardé dans les variables de session.</a:t>
            </a:r>
          </a:p>
          <a:p>
            <a:pPr algn="ctr"/>
            <a:r>
              <a:rPr lang="fr-FR" sz="2000" b="1" dirty="0" smtClean="0"/>
              <a:t>Tableau contenant des objets</a:t>
            </a:r>
          </a:p>
          <a:p>
            <a:pPr algn="ctr"/>
            <a:r>
              <a:rPr lang="fr-FR" sz="2000" b="1" dirty="0" err="1" smtClean="0"/>
              <a:t>LigneProduit</a:t>
            </a:r>
            <a:r>
              <a:rPr lang="fr-FR" sz="2000" b="1" dirty="0" smtClean="0"/>
              <a:t>.  </a:t>
            </a:r>
          </a:p>
          <a:p>
            <a:pPr algn="ctr"/>
            <a:r>
              <a:rPr lang="fr-FR" sz="2000" dirty="0" smtClean="0"/>
              <a:t>Chaque</a:t>
            </a:r>
            <a:r>
              <a:rPr lang="fr-FR" sz="2000" b="1" dirty="0" smtClean="0"/>
              <a:t> $_SESSION[$produit] </a:t>
            </a:r>
            <a:r>
              <a:rPr lang="fr-FR" sz="2000" dirty="0" smtClean="0"/>
              <a:t>contient un objet.</a:t>
            </a:r>
            <a:endParaRPr lang="fr-FR" sz="2000" dirty="0"/>
          </a:p>
        </p:txBody>
      </p:sp>
    </p:spTree>
    <p:extLst>
      <p:ext uri="{BB962C8B-B14F-4D97-AF65-F5344CB8AC3E}">
        <p14:creationId xmlns:p14="http://schemas.microsoft.com/office/powerpoint/2010/main" val="29779908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a:xfrm>
            <a:off x="457200" y="1600200"/>
            <a:ext cx="8229600" cy="4925144"/>
          </a:xfrm>
        </p:spPr>
        <p:txBody>
          <a:bodyPr>
            <a:normAutofit/>
          </a:bodyPr>
          <a:lstStyle/>
          <a:p>
            <a:r>
              <a:rPr lang="fr-FR" dirty="0" smtClean="0"/>
              <a:t>Une requête envoyée = une réponse reçue</a:t>
            </a:r>
          </a:p>
          <a:p>
            <a:endParaRPr lang="fr-FR" dirty="0"/>
          </a:p>
          <a:p>
            <a:r>
              <a:rPr lang="fr-FR" dirty="0" smtClean="0"/>
              <a:t>Réponses HTTP de 5 types (officiels) :</a:t>
            </a:r>
          </a:p>
          <a:p>
            <a:pPr lvl="1"/>
            <a:r>
              <a:rPr lang="fr-FR" dirty="0" smtClean="0"/>
              <a:t>1xx : informationnelle</a:t>
            </a:r>
          </a:p>
          <a:p>
            <a:pPr lvl="1"/>
            <a:r>
              <a:rPr lang="fr-FR" dirty="0" smtClean="0"/>
              <a:t>2xx : succès</a:t>
            </a:r>
          </a:p>
          <a:p>
            <a:pPr lvl="1"/>
            <a:r>
              <a:rPr lang="fr-FR" dirty="0" smtClean="0"/>
              <a:t>3xx : redirection</a:t>
            </a:r>
          </a:p>
          <a:p>
            <a:pPr lvl="1"/>
            <a:r>
              <a:rPr lang="fr-FR" dirty="0" smtClean="0"/>
              <a:t>4xx : erreur côté client</a:t>
            </a:r>
          </a:p>
          <a:p>
            <a:pPr lvl="1"/>
            <a:r>
              <a:rPr lang="fr-FR" dirty="0" smtClean="0"/>
              <a:t>5xx : erreur côté serveur</a:t>
            </a:r>
          </a:p>
          <a:p>
            <a:pPr lvl="1"/>
            <a:r>
              <a:rPr lang="fr-FR" i="1" dirty="0" smtClean="0"/>
              <a:t>[autres erreurs sont liées au serveur web utilisé]</a:t>
            </a:r>
            <a:endParaRPr lang="fr-FR" i="1" dirty="0"/>
          </a:p>
        </p:txBody>
      </p:sp>
    </p:spTree>
    <p:extLst>
      <p:ext uri="{BB962C8B-B14F-4D97-AF65-F5344CB8AC3E}">
        <p14:creationId xmlns:p14="http://schemas.microsoft.com/office/powerpoint/2010/main" val="370780655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6" name="Rectangle 5"/>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smtClean="0">
                <a:solidFill>
                  <a:srgbClr val="1F497D"/>
                </a:solidFill>
              </a:rPr>
              <a:t>function</a:t>
            </a:r>
            <a:r>
              <a:rPr lang="fr-FR" sz="2000" b="1" dirty="0" smtClean="0">
                <a:solidFill>
                  <a:srgbClr val="1F497D"/>
                </a:solidFill>
              </a:rPr>
              <a:t> </a:t>
            </a:r>
            <a:r>
              <a:rPr lang="fr-FR" sz="2000" b="1" dirty="0" err="1">
                <a:solidFill>
                  <a:srgbClr val="1F497D"/>
                </a:solidFill>
              </a:rPr>
              <a:t>ajouterProduit</a:t>
            </a:r>
            <a:r>
              <a:rPr lang="fr-FR" sz="2000" b="1" dirty="0">
                <a:solidFill>
                  <a:srgbClr val="1F497D"/>
                </a:solidFill>
              </a:rPr>
              <a:t>($produit) {</a:t>
            </a:r>
          </a:p>
          <a:p>
            <a:r>
              <a:rPr lang="fr-FR" sz="2000" dirty="0" smtClean="0"/>
              <a:t>    $</a:t>
            </a:r>
            <a:r>
              <a:rPr lang="fr-FR" sz="2000" dirty="0" err="1"/>
              <a:t>qte</a:t>
            </a:r>
            <a:r>
              <a:rPr lang="fr-FR" sz="2000" dirty="0"/>
              <a:t> = 0;</a:t>
            </a:r>
          </a:p>
          <a:p>
            <a:r>
              <a:rPr lang="fr-FR" sz="2000" dirty="0"/>
              <a:t>	   </a:t>
            </a:r>
          </a:p>
          <a:p>
            <a:r>
              <a:rPr lang="fr-FR" sz="2000" dirty="0" smtClean="0"/>
              <a:t> </a:t>
            </a:r>
            <a:r>
              <a:rPr lang="fr-FR" sz="2000" dirty="0" smtClean="0">
                <a:solidFill>
                  <a:srgbClr val="1F497D"/>
                </a:solidFill>
              </a:rPr>
              <a:t>   </a:t>
            </a:r>
            <a:r>
              <a:rPr lang="fr-FR" sz="2000" b="1" dirty="0" smtClean="0">
                <a:solidFill>
                  <a:srgbClr val="1F497D"/>
                </a:solidFill>
              </a:rPr>
              <a:t>if </a:t>
            </a:r>
            <a:r>
              <a:rPr lang="fr-FR" sz="2000" b="1" dirty="0">
                <a:solidFill>
                  <a:srgbClr val="1F497D"/>
                </a:solidFill>
              </a:rPr>
              <a:t>( </a:t>
            </a:r>
            <a:r>
              <a:rPr lang="fr-FR" sz="2000" b="1" dirty="0" smtClean="0">
                <a:solidFill>
                  <a:srgbClr val="1F497D"/>
                </a:solidFill>
              </a:rPr>
              <a:t>! </a:t>
            </a:r>
            <a:r>
              <a:rPr lang="fr-FR" sz="2000" b="1" dirty="0" err="1" smtClean="0">
                <a:solidFill>
                  <a:srgbClr val="1F497D"/>
                </a:solidFill>
              </a:rPr>
              <a:t>isset</a:t>
            </a:r>
            <a:r>
              <a:rPr lang="fr-FR" sz="2000" b="1" dirty="0" smtClean="0">
                <a:solidFill>
                  <a:srgbClr val="1F497D"/>
                </a:solidFill>
              </a:rPr>
              <a:t> ( $</a:t>
            </a:r>
            <a:r>
              <a:rPr lang="fr-FR" sz="2000" b="1" dirty="0">
                <a:solidFill>
                  <a:srgbClr val="1F497D"/>
                </a:solidFill>
              </a:rPr>
              <a:t>_SESSION[$produit</a:t>
            </a:r>
            <a:r>
              <a:rPr lang="fr-FR" sz="2000" b="1" dirty="0" smtClean="0">
                <a:solidFill>
                  <a:srgbClr val="1F497D"/>
                </a:solidFill>
              </a:rPr>
              <a:t>] )  </a:t>
            </a:r>
            <a:r>
              <a:rPr lang="fr-FR" sz="2000" b="1" dirty="0">
                <a:solidFill>
                  <a:srgbClr val="1F497D"/>
                </a:solidFill>
              </a:rPr>
              <a:t>) { </a:t>
            </a:r>
            <a:r>
              <a:rPr lang="fr-FR" sz="2000" b="1" dirty="0" smtClean="0">
                <a:solidFill>
                  <a:srgbClr val="1F497D"/>
                </a:solidFill>
              </a:rPr>
              <a:t> </a:t>
            </a:r>
            <a:endParaRPr lang="fr-FR" sz="2000" b="1" dirty="0">
              <a:solidFill>
                <a:srgbClr val="1F497D"/>
              </a:solidFill>
            </a:endParaRPr>
          </a:p>
          <a:p>
            <a:r>
              <a:rPr lang="fr-FR" sz="2000" b="1" dirty="0">
                <a:solidFill>
                  <a:srgbClr val="1F497D"/>
                </a:solidFill>
              </a:rPr>
              <a:t>          $_SESSION[$produit] = new </a:t>
            </a:r>
            <a:r>
              <a:rPr lang="fr-FR" sz="2000" b="1" dirty="0" err="1">
                <a:solidFill>
                  <a:srgbClr val="1F497D"/>
                </a:solidFill>
              </a:rPr>
              <a:t>LigneProduit</a:t>
            </a:r>
            <a:r>
              <a:rPr lang="fr-FR" sz="2000" b="1" dirty="0">
                <a:solidFill>
                  <a:srgbClr val="1F497D"/>
                </a:solidFill>
              </a:rPr>
              <a:t>($produit);</a:t>
            </a:r>
          </a:p>
          <a:p>
            <a:r>
              <a:rPr lang="fr-FR" sz="2000" dirty="0"/>
              <a:t>          $</a:t>
            </a:r>
            <a:r>
              <a:rPr lang="fr-FR" sz="2000" dirty="0" err="1"/>
              <a:t>qte</a:t>
            </a:r>
            <a:r>
              <a:rPr lang="fr-FR" sz="2000" dirty="0"/>
              <a:t> = $_SESSION[$produit]-&gt;</a:t>
            </a:r>
            <a:r>
              <a:rPr lang="fr-FR" sz="2000" dirty="0" err="1"/>
              <a:t>qte</a:t>
            </a:r>
            <a:r>
              <a:rPr lang="fr-FR" sz="2000" dirty="0"/>
              <a:t> </a:t>
            </a:r>
            <a:endParaRPr lang="fr-FR" sz="2000" dirty="0" smtClean="0"/>
          </a:p>
          <a:p>
            <a:r>
              <a:rPr lang="fr-FR" sz="2000" dirty="0"/>
              <a:t> </a:t>
            </a:r>
            <a:r>
              <a:rPr lang="fr-FR" sz="2000" dirty="0" smtClean="0"/>
              <a:t>   </a:t>
            </a:r>
            <a:r>
              <a:rPr lang="fr-FR" sz="2000" b="1" dirty="0" smtClean="0"/>
              <a:t>}</a:t>
            </a:r>
          </a:p>
          <a:p>
            <a:endParaRPr lang="fr-FR" sz="2000" b="1" dirty="0"/>
          </a:p>
          <a:p>
            <a:r>
              <a:rPr lang="fr-FR" sz="2000" b="1" dirty="0"/>
              <a:t>    </a:t>
            </a:r>
            <a:r>
              <a:rPr lang="fr-FR" sz="2000" b="1" dirty="0" err="1" smtClean="0"/>
              <a:t>else</a:t>
            </a:r>
            <a:r>
              <a:rPr lang="fr-FR" sz="2000" dirty="0" smtClean="0"/>
              <a:t> </a:t>
            </a:r>
            <a:r>
              <a:rPr lang="fr-FR" sz="2000" dirty="0"/>
              <a:t>{ /</a:t>
            </a:r>
            <a:r>
              <a:rPr lang="fr-FR" sz="2000" dirty="0" smtClean="0"/>
              <a:t>/ produit déjà là, </a:t>
            </a:r>
            <a:r>
              <a:rPr lang="fr-FR" sz="2000" dirty="0"/>
              <a:t>augmenter alors sa </a:t>
            </a:r>
            <a:r>
              <a:rPr lang="fr-FR" sz="2000" dirty="0" smtClean="0"/>
              <a:t>quantité </a:t>
            </a:r>
            <a:endParaRPr lang="fr-FR" sz="2000" dirty="0"/>
          </a:p>
          <a:p>
            <a:r>
              <a:rPr lang="fr-FR" sz="2000" b="1" dirty="0">
                <a:solidFill>
                  <a:srgbClr val="1F497D"/>
                </a:solidFill>
              </a:rPr>
              <a:t>          $objet = $_SESSION[$produit] ;</a:t>
            </a:r>
          </a:p>
          <a:p>
            <a:r>
              <a:rPr lang="fr-FR" sz="2000" b="1" dirty="0">
                <a:solidFill>
                  <a:srgbClr val="1F497D"/>
                </a:solidFill>
              </a:rPr>
              <a:t>          $objet-&gt;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a:t>          $</a:t>
            </a:r>
            <a:r>
              <a:rPr lang="fr-FR" sz="2000" dirty="0" err="1"/>
              <a:t>qte</a:t>
            </a:r>
            <a:r>
              <a:rPr lang="fr-FR" sz="2000" dirty="0"/>
              <a:t> = $objet-&gt;</a:t>
            </a:r>
            <a:r>
              <a:rPr lang="fr-FR" sz="2000" dirty="0" err="1"/>
              <a:t>qte</a:t>
            </a:r>
            <a:r>
              <a:rPr lang="fr-FR" sz="2000" dirty="0"/>
              <a:t> ; </a:t>
            </a:r>
            <a:endParaRPr lang="fr-FR" sz="2000" dirty="0" smtClean="0"/>
          </a:p>
          <a:p>
            <a:r>
              <a:rPr lang="fr-FR" sz="2000" dirty="0"/>
              <a:t> </a:t>
            </a:r>
            <a:r>
              <a:rPr lang="fr-FR" sz="2000" dirty="0" smtClean="0"/>
              <a:t>   }   </a:t>
            </a:r>
            <a:endParaRPr lang="fr-FR" sz="2000" dirty="0"/>
          </a:p>
          <a:p>
            <a:r>
              <a:rPr lang="fr-FR" sz="2000" dirty="0"/>
              <a:t>       return $</a:t>
            </a:r>
            <a:r>
              <a:rPr lang="fr-FR" sz="2000" dirty="0" err="1"/>
              <a:t>qte</a:t>
            </a:r>
            <a:r>
              <a:rPr lang="fr-FR" sz="2000" dirty="0"/>
              <a:t>;</a:t>
            </a:r>
          </a:p>
          <a:p>
            <a:r>
              <a:rPr lang="fr-FR" sz="2000" dirty="0" smtClean="0"/>
              <a:t>}</a:t>
            </a:r>
            <a:endParaRPr lang="fr-FR" sz="2000" dirty="0"/>
          </a:p>
        </p:txBody>
      </p:sp>
      <p:sp>
        <p:nvSpPr>
          <p:cNvPr id="7" name="ZoneTexte 6"/>
          <p:cNvSpPr txBox="1"/>
          <p:nvPr/>
        </p:nvSpPr>
        <p:spPr>
          <a:xfrm>
            <a:off x="5292080" y="908720"/>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Chaque produit choisi est identifié par un « id » (ici le nom).</a:t>
            </a:r>
          </a:p>
          <a:p>
            <a:pPr algn="ctr"/>
            <a:r>
              <a:rPr lang="fr-FR" sz="2000" b="1" dirty="0"/>
              <a:t>$_SESSION[$produit]</a:t>
            </a:r>
          </a:p>
          <a:p>
            <a:pPr algn="ctr"/>
            <a:r>
              <a:rPr lang="fr-FR" sz="2000" dirty="0" smtClean="0"/>
              <a:t>va contenir un objet </a:t>
            </a:r>
            <a:r>
              <a:rPr lang="fr-FR" sz="2000" b="1" dirty="0" err="1" smtClean="0"/>
              <a:t>LigneProduit</a:t>
            </a:r>
            <a:r>
              <a:rPr lang="fr-FR" sz="2000" b="1" dirty="0" smtClean="0"/>
              <a:t>  </a:t>
            </a:r>
          </a:p>
        </p:txBody>
      </p:sp>
      <p:sp>
        <p:nvSpPr>
          <p:cNvPr id="8" name="ZoneTexte 7"/>
          <p:cNvSpPr txBox="1"/>
          <p:nvPr/>
        </p:nvSpPr>
        <p:spPr>
          <a:xfrm>
            <a:off x="5904656" y="2969657"/>
            <a:ext cx="3203848"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n’y a aucun </a:t>
            </a:r>
            <a:r>
              <a:rPr lang="fr-FR" sz="2000" b="1" dirty="0" smtClean="0"/>
              <a:t>$</a:t>
            </a:r>
            <a:r>
              <a:rPr lang="fr-FR" sz="2000" b="1" dirty="0"/>
              <a:t>_SESSION[$produit</a:t>
            </a:r>
            <a:r>
              <a:rPr lang="fr-FR" sz="2000" b="1" dirty="0" smtClean="0"/>
              <a:t>] ,</a:t>
            </a:r>
            <a:endParaRPr lang="fr-FR" sz="2000" b="1" dirty="0"/>
          </a:p>
          <a:p>
            <a:pPr algn="ctr"/>
            <a:r>
              <a:rPr lang="fr-FR" sz="2000" dirty="0" smtClean="0"/>
              <a:t>on va créer un nouveau objet </a:t>
            </a:r>
            <a:r>
              <a:rPr lang="fr-FR" sz="2000" b="1" dirty="0" err="1" smtClean="0"/>
              <a:t>LigneProduit</a:t>
            </a:r>
            <a:r>
              <a:rPr lang="fr-FR" sz="2000" b="1" dirty="0" smtClean="0"/>
              <a:t>  </a:t>
            </a:r>
          </a:p>
        </p:txBody>
      </p:sp>
      <p:cxnSp>
        <p:nvCxnSpPr>
          <p:cNvPr id="10" name="Connecteur droit avec flèche 9"/>
          <p:cNvCxnSpPr>
            <a:stCxn id="8" idx="1"/>
          </p:cNvCxnSpPr>
          <p:nvPr/>
        </p:nvCxnSpPr>
        <p:spPr>
          <a:xfrm flipH="1" flipV="1">
            <a:off x="5004048" y="2996952"/>
            <a:ext cx="900608" cy="63442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4653136"/>
            <a:ext cx="3816424" cy="1631216"/>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y a déjà un </a:t>
            </a:r>
            <a:r>
              <a:rPr lang="fr-FR" sz="2000" b="1" dirty="0" smtClean="0"/>
              <a:t>$</a:t>
            </a:r>
            <a:r>
              <a:rPr lang="fr-FR" sz="2000" b="1" dirty="0"/>
              <a:t>_SESSION[$produit</a:t>
            </a:r>
            <a:r>
              <a:rPr lang="fr-FR" sz="2000" b="1" dirty="0" smtClean="0"/>
              <a:t>] ,</a:t>
            </a:r>
            <a:endParaRPr lang="fr-FR" sz="2000" b="1" dirty="0"/>
          </a:p>
          <a:p>
            <a:pPr algn="ctr"/>
            <a:r>
              <a:rPr lang="fr-FR" sz="2000" dirty="0" smtClean="0"/>
              <a:t>on va juste augmenter la valeur de l’attribut « </a:t>
            </a:r>
            <a:r>
              <a:rPr lang="fr-FR" sz="2000" dirty="0" err="1" smtClean="0"/>
              <a:t>qte</a:t>
            </a:r>
            <a:r>
              <a:rPr lang="fr-FR" sz="2000" dirty="0" smtClean="0"/>
              <a:t> » dans l’objet </a:t>
            </a:r>
            <a:r>
              <a:rPr lang="fr-FR" sz="2000" b="1" dirty="0" err="1" smtClean="0"/>
              <a:t>LigneProduit</a:t>
            </a:r>
            <a:r>
              <a:rPr lang="fr-FR" sz="2000" b="1" dirty="0" smtClean="0"/>
              <a:t>  </a:t>
            </a:r>
          </a:p>
        </p:txBody>
      </p:sp>
      <p:cxnSp>
        <p:nvCxnSpPr>
          <p:cNvPr id="12" name="Connecteur droit avec flèche 11"/>
          <p:cNvCxnSpPr>
            <a:stCxn id="11" idx="1"/>
          </p:cNvCxnSpPr>
          <p:nvPr/>
        </p:nvCxnSpPr>
        <p:spPr>
          <a:xfrm flipH="1" flipV="1">
            <a:off x="3779912" y="4725144"/>
            <a:ext cx="1368152" cy="74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8261539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90264"/>
            <a:ext cx="8229600" cy="1143000"/>
          </a:xfrm>
        </p:spPr>
        <p:txBody>
          <a:bodyPr/>
          <a:lstStyle/>
          <a:p>
            <a:r>
              <a:rPr lang="fr-FR" dirty="0"/>
              <a:t>PHP : Sessions</a:t>
            </a:r>
          </a:p>
        </p:txBody>
      </p:sp>
      <p:sp>
        <p:nvSpPr>
          <p:cNvPr id="5" name="Rectangle 4"/>
          <p:cNvSpPr/>
          <p:nvPr/>
        </p:nvSpPr>
        <p:spPr>
          <a:xfrm>
            <a:off x="179512" y="1268760"/>
            <a:ext cx="6336704" cy="470898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fr-FR" sz="2000" b="1" dirty="0" err="1" smtClean="0">
                <a:solidFill>
                  <a:srgbClr val="1F497D"/>
                </a:solidFill>
              </a:rPr>
              <a:t>function</a:t>
            </a:r>
            <a:r>
              <a:rPr lang="fr-FR" sz="2000" b="1" dirty="0" smtClean="0">
                <a:solidFill>
                  <a:srgbClr val="1F497D"/>
                </a:solidFill>
              </a:rPr>
              <a:t> </a:t>
            </a:r>
            <a:r>
              <a:rPr lang="fr-FR" sz="2000" b="1" dirty="0" err="1">
                <a:solidFill>
                  <a:srgbClr val="1F497D"/>
                </a:solidFill>
              </a:rPr>
              <a:t>supprimerProduit</a:t>
            </a:r>
            <a:r>
              <a:rPr lang="fr-FR" sz="2000" b="1" dirty="0">
                <a:solidFill>
                  <a:srgbClr val="1F497D"/>
                </a:solidFill>
              </a:rPr>
              <a:t>($produit) </a:t>
            </a:r>
            <a:r>
              <a:rPr lang="fr-FR" sz="2000" b="1" dirty="0" smtClean="0">
                <a:solidFill>
                  <a:srgbClr val="1F497D"/>
                </a:solidFill>
              </a:rPr>
              <a:t>{</a:t>
            </a:r>
          </a:p>
          <a:p>
            <a:r>
              <a:rPr lang="fr-FR" sz="2000" b="1" dirty="0">
                <a:solidFill>
                  <a:srgbClr val="1F497D"/>
                </a:solidFill>
              </a:rPr>
              <a:t> </a:t>
            </a:r>
            <a:r>
              <a:rPr lang="fr-FR" sz="2000" b="1" dirty="0" smtClean="0">
                <a:solidFill>
                  <a:srgbClr val="1F497D"/>
                </a:solidFill>
              </a:rPr>
              <a:t>  </a:t>
            </a:r>
            <a:r>
              <a:rPr lang="fr-FR" sz="2000" dirty="0" smtClean="0"/>
              <a:t> </a:t>
            </a:r>
            <a:r>
              <a:rPr lang="fr-FR" sz="2000" dirty="0"/>
              <a:t>$</a:t>
            </a:r>
            <a:r>
              <a:rPr lang="fr-FR" sz="2000" dirty="0" err="1"/>
              <a:t>qte</a:t>
            </a:r>
            <a:r>
              <a:rPr lang="fr-FR" sz="2000" dirty="0"/>
              <a:t> = 0 ;</a:t>
            </a:r>
          </a:p>
          <a:p>
            <a:r>
              <a:rPr lang="fr-FR" sz="2000" dirty="0" smtClean="0"/>
              <a:t>     </a:t>
            </a:r>
          </a:p>
          <a:p>
            <a:r>
              <a:rPr lang="fr-FR" sz="2000" b="1" dirty="0">
                <a:solidFill>
                  <a:srgbClr val="1F497D"/>
                </a:solidFill>
              </a:rPr>
              <a:t> </a:t>
            </a:r>
            <a:r>
              <a:rPr lang="fr-FR" sz="2000" b="1" dirty="0" smtClean="0">
                <a:solidFill>
                  <a:srgbClr val="1F497D"/>
                </a:solidFill>
              </a:rPr>
              <a:t>   if </a:t>
            </a:r>
            <a:r>
              <a:rPr lang="fr-FR" sz="2000" b="1" dirty="0">
                <a:solidFill>
                  <a:srgbClr val="1F497D"/>
                </a:solidFill>
              </a:rPr>
              <a:t>( </a:t>
            </a:r>
            <a:r>
              <a:rPr lang="fr-FR" sz="2000" b="1" dirty="0" err="1">
                <a:solidFill>
                  <a:srgbClr val="1F497D"/>
                </a:solidFill>
              </a:rPr>
              <a:t>isset</a:t>
            </a:r>
            <a:r>
              <a:rPr lang="fr-FR" sz="2000" b="1" dirty="0" smtClean="0">
                <a:solidFill>
                  <a:srgbClr val="1F497D"/>
                </a:solidFill>
              </a:rPr>
              <a:t>( $</a:t>
            </a:r>
            <a:r>
              <a:rPr lang="fr-FR" sz="2000" b="1" dirty="0">
                <a:solidFill>
                  <a:srgbClr val="1F497D"/>
                </a:solidFill>
              </a:rPr>
              <a:t>_SESSION[$produit</a:t>
            </a:r>
            <a:r>
              <a:rPr lang="fr-FR" sz="2000" b="1" dirty="0" smtClean="0">
                <a:solidFill>
                  <a:srgbClr val="1F497D"/>
                </a:solidFill>
              </a:rPr>
              <a:t>] ) </a:t>
            </a:r>
            <a:r>
              <a:rPr lang="fr-FR" sz="2000" b="1" dirty="0">
                <a:solidFill>
                  <a:srgbClr val="1F497D"/>
                </a:solidFill>
              </a:rPr>
              <a:t>) </a:t>
            </a:r>
            <a:r>
              <a:rPr lang="fr-FR" sz="2000" b="1" dirty="0" smtClean="0">
                <a:solidFill>
                  <a:srgbClr val="1F497D"/>
                </a:solidFill>
              </a:rPr>
              <a:t>{</a:t>
            </a:r>
          </a:p>
          <a:p>
            <a:r>
              <a:rPr lang="fr-FR" sz="2000" b="1" dirty="0">
                <a:solidFill>
                  <a:srgbClr val="1F497D"/>
                </a:solidFill>
              </a:rPr>
              <a:t> </a:t>
            </a:r>
            <a:r>
              <a:rPr lang="fr-FR" sz="2000" b="1" dirty="0" smtClean="0">
                <a:solidFill>
                  <a:srgbClr val="1F497D"/>
                </a:solidFill>
              </a:rPr>
              <a:t>         $</a:t>
            </a:r>
            <a:r>
              <a:rPr lang="fr-FR" sz="2000" b="1" dirty="0">
                <a:solidFill>
                  <a:srgbClr val="1F497D"/>
                </a:solidFill>
              </a:rPr>
              <a:t>objet = $_SESSION[$produit] ;</a:t>
            </a:r>
          </a:p>
          <a:p>
            <a:r>
              <a:rPr lang="fr-FR" sz="2000" dirty="0"/>
              <a:t>          </a:t>
            </a:r>
            <a:r>
              <a:rPr lang="fr-FR" sz="2000" b="1" dirty="0">
                <a:solidFill>
                  <a:srgbClr val="1F497D"/>
                </a:solidFill>
              </a:rPr>
              <a:t>$objet-&gt;</a:t>
            </a:r>
            <a:r>
              <a:rPr lang="fr-FR" sz="2000" b="1" dirty="0" err="1">
                <a:solidFill>
                  <a:srgbClr val="1F497D"/>
                </a:solidFill>
              </a:rPr>
              <a:t>qte</a:t>
            </a:r>
            <a:r>
              <a:rPr lang="fr-FR" sz="2000" b="1" dirty="0">
                <a:solidFill>
                  <a:srgbClr val="1F497D"/>
                </a:solidFill>
              </a:rPr>
              <a:t> = $objet-&gt;</a:t>
            </a:r>
            <a:r>
              <a:rPr lang="fr-FR" sz="2000" b="1" dirty="0" err="1">
                <a:solidFill>
                  <a:srgbClr val="1F497D"/>
                </a:solidFill>
              </a:rPr>
              <a:t>qte</a:t>
            </a:r>
            <a:r>
              <a:rPr lang="fr-FR" sz="2000" b="1" dirty="0">
                <a:solidFill>
                  <a:srgbClr val="1F497D"/>
                </a:solidFill>
              </a:rPr>
              <a:t> - 1;</a:t>
            </a:r>
          </a:p>
          <a:p>
            <a:r>
              <a:rPr lang="fr-FR" sz="2000" dirty="0" smtClean="0"/>
              <a:t>         $</a:t>
            </a:r>
            <a:r>
              <a:rPr lang="fr-FR" sz="2000" dirty="0" err="1"/>
              <a:t>qte</a:t>
            </a:r>
            <a:r>
              <a:rPr lang="fr-FR" sz="2000" dirty="0"/>
              <a:t> = $objet-&gt;</a:t>
            </a:r>
            <a:r>
              <a:rPr lang="fr-FR" sz="2000" dirty="0" err="1"/>
              <a:t>qte</a:t>
            </a:r>
            <a:r>
              <a:rPr lang="fr-FR" sz="2000" dirty="0"/>
              <a:t>; </a:t>
            </a:r>
          </a:p>
          <a:p>
            <a:r>
              <a:rPr lang="fr-FR" sz="2000" dirty="0"/>
              <a:t>                </a:t>
            </a:r>
          </a:p>
          <a:p>
            <a:r>
              <a:rPr lang="fr-FR" sz="2000" dirty="0"/>
              <a:t>        </a:t>
            </a:r>
            <a:r>
              <a:rPr lang="fr-FR" sz="2000" dirty="0" smtClean="0"/>
              <a:t> </a:t>
            </a:r>
            <a:r>
              <a:rPr lang="fr-FR" sz="2000" b="1" dirty="0" smtClean="0"/>
              <a:t> </a:t>
            </a:r>
            <a:r>
              <a:rPr lang="fr-FR" sz="2000" b="1" dirty="0"/>
              <a:t>if ( $</a:t>
            </a:r>
            <a:r>
              <a:rPr lang="fr-FR" sz="2000" b="1" dirty="0" err="1"/>
              <a:t>qte</a:t>
            </a:r>
            <a:r>
              <a:rPr lang="fr-FR" sz="2000" b="1" dirty="0"/>
              <a:t> &lt;= 0) </a:t>
            </a:r>
            <a:r>
              <a:rPr lang="fr-FR" sz="2000" dirty="0"/>
              <a:t>{ /</a:t>
            </a:r>
            <a:r>
              <a:rPr lang="fr-FR" sz="2000" dirty="0" smtClean="0"/>
              <a:t>/on supprime le produit</a:t>
            </a:r>
            <a:endParaRPr lang="fr-FR" sz="2000" dirty="0"/>
          </a:p>
          <a:p>
            <a:r>
              <a:rPr lang="fr-FR" sz="2000" b="1" dirty="0">
                <a:solidFill>
                  <a:srgbClr val="1F497D"/>
                </a:solidFill>
              </a:rPr>
              <a:t>             </a:t>
            </a:r>
            <a:r>
              <a:rPr lang="fr-FR" sz="2000" b="1" dirty="0" err="1">
                <a:solidFill>
                  <a:srgbClr val="1F497D"/>
                </a:solidFill>
              </a:rPr>
              <a:t>unset</a:t>
            </a:r>
            <a:r>
              <a:rPr lang="fr-FR" sz="2000" b="1" dirty="0">
                <a:solidFill>
                  <a:srgbClr val="1F497D"/>
                </a:solidFill>
              </a:rPr>
              <a:t>($_SESSION[$produit]);</a:t>
            </a:r>
          </a:p>
          <a:p>
            <a:r>
              <a:rPr lang="fr-FR" sz="2000" dirty="0"/>
              <a:t>          }</a:t>
            </a:r>
          </a:p>
          <a:p>
            <a:r>
              <a:rPr lang="fr-FR" sz="2000" dirty="0"/>
              <a:t>     </a:t>
            </a:r>
            <a:r>
              <a:rPr lang="fr-FR" sz="2000" dirty="0" smtClean="0"/>
              <a:t> }</a:t>
            </a:r>
            <a:endParaRPr lang="fr-FR" sz="2000" dirty="0"/>
          </a:p>
          <a:p>
            <a:r>
              <a:rPr lang="fr-FR" sz="2000" dirty="0"/>
              <a:t>       </a:t>
            </a:r>
          </a:p>
          <a:p>
            <a:r>
              <a:rPr lang="fr-FR" sz="2000" dirty="0"/>
              <a:t>   </a:t>
            </a:r>
            <a:r>
              <a:rPr lang="fr-FR" sz="2000" dirty="0" smtClean="0"/>
              <a:t>  </a:t>
            </a:r>
            <a:r>
              <a:rPr lang="fr-FR" sz="2000" dirty="0"/>
              <a:t>return $</a:t>
            </a:r>
            <a:r>
              <a:rPr lang="fr-FR" sz="2000" dirty="0" err="1"/>
              <a:t>qte</a:t>
            </a:r>
            <a:r>
              <a:rPr lang="fr-FR" sz="2000" dirty="0"/>
              <a:t>;</a:t>
            </a:r>
          </a:p>
          <a:p>
            <a:r>
              <a:rPr lang="fr-FR" sz="2000" dirty="0" smtClean="0"/>
              <a:t>}</a:t>
            </a:r>
            <a:endParaRPr lang="fr-FR" sz="2000" dirty="0"/>
          </a:p>
        </p:txBody>
      </p:sp>
      <p:sp>
        <p:nvSpPr>
          <p:cNvPr id="6" name="ZoneTexte 5"/>
          <p:cNvSpPr txBox="1"/>
          <p:nvPr/>
        </p:nvSpPr>
        <p:spPr>
          <a:xfrm>
            <a:off x="5292080" y="908720"/>
            <a:ext cx="3707904"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Lorsqu’on veut supprimer un produit, on va réduire sa quantité dans l’objet </a:t>
            </a:r>
            <a:r>
              <a:rPr lang="fr-FR" sz="2000" b="1" dirty="0" err="1" smtClean="0"/>
              <a:t>LigneProduit</a:t>
            </a:r>
            <a:r>
              <a:rPr lang="fr-FR" sz="2000" b="1" dirty="0" smtClean="0"/>
              <a:t>  </a:t>
            </a:r>
          </a:p>
        </p:txBody>
      </p:sp>
      <p:sp>
        <p:nvSpPr>
          <p:cNvPr id="7" name="ZoneTexte 6"/>
          <p:cNvSpPr txBox="1"/>
          <p:nvPr/>
        </p:nvSpPr>
        <p:spPr>
          <a:xfrm>
            <a:off x="5580112" y="2132856"/>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récupère l’objet </a:t>
            </a:r>
            <a:r>
              <a:rPr lang="fr-FR" sz="2000" b="1" dirty="0" err="1"/>
              <a:t>LigneProduit</a:t>
            </a:r>
            <a:r>
              <a:rPr lang="fr-FR" sz="2000" b="1" dirty="0"/>
              <a:t> </a:t>
            </a:r>
            <a:r>
              <a:rPr lang="fr-FR" sz="2000" dirty="0" smtClean="0"/>
              <a:t>gardé dans </a:t>
            </a:r>
            <a:r>
              <a:rPr lang="fr-FR" sz="2000" b="1" dirty="0" smtClean="0"/>
              <a:t>$</a:t>
            </a:r>
            <a:r>
              <a:rPr lang="fr-FR" sz="2000" b="1" dirty="0"/>
              <a:t>_SESSION[$produit</a:t>
            </a:r>
            <a:r>
              <a:rPr lang="fr-FR" sz="2000" b="1" dirty="0" smtClean="0"/>
              <a:t>]</a:t>
            </a:r>
          </a:p>
        </p:txBody>
      </p:sp>
      <p:cxnSp>
        <p:nvCxnSpPr>
          <p:cNvPr id="8" name="Connecteur droit avec flèche 7"/>
          <p:cNvCxnSpPr>
            <a:stCxn id="7" idx="1"/>
          </p:cNvCxnSpPr>
          <p:nvPr/>
        </p:nvCxnSpPr>
        <p:spPr>
          <a:xfrm flipH="1" flipV="1">
            <a:off x="4139952" y="2492896"/>
            <a:ext cx="1440160" cy="14779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ZoneTexte 10"/>
          <p:cNvSpPr txBox="1"/>
          <p:nvPr/>
        </p:nvSpPr>
        <p:spPr>
          <a:xfrm>
            <a:off x="5148064" y="3356992"/>
            <a:ext cx="3888432" cy="400110"/>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réduit sa quantité d’une unité</a:t>
            </a:r>
            <a:endParaRPr lang="fr-FR" sz="2000" b="1" dirty="0" smtClean="0"/>
          </a:p>
        </p:txBody>
      </p:sp>
      <p:cxnSp>
        <p:nvCxnSpPr>
          <p:cNvPr id="12" name="Connecteur droit avec flèche 11"/>
          <p:cNvCxnSpPr>
            <a:stCxn id="11" idx="1"/>
          </p:cNvCxnSpPr>
          <p:nvPr/>
        </p:nvCxnSpPr>
        <p:spPr>
          <a:xfrm flipH="1" flipV="1">
            <a:off x="3995936" y="3140969"/>
            <a:ext cx="1152128" cy="41607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ZoneTexte 14"/>
          <p:cNvSpPr txBox="1"/>
          <p:nvPr/>
        </p:nvSpPr>
        <p:spPr>
          <a:xfrm>
            <a:off x="5076056" y="4653136"/>
            <a:ext cx="3888432"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S’il n’en reste plus (la </a:t>
            </a:r>
            <a:r>
              <a:rPr lang="fr-FR" sz="2000" b="1" dirty="0" smtClean="0"/>
              <a:t>quantité</a:t>
            </a:r>
            <a:r>
              <a:rPr lang="fr-FR" sz="2000" dirty="0" smtClean="0"/>
              <a:t> a atteint </a:t>
            </a:r>
            <a:r>
              <a:rPr lang="fr-FR" sz="2000" b="1" dirty="0" smtClean="0"/>
              <a:t>0 unités</a:t>
            </a:r>
            <a:r>
              <a:rPr lang="fr-FR" sz="2000" dirty="0" smtClean="0"/>
              <a:t>), on </a:t>
            </a:r>
            <a:r>
              <a:rPr lang="fr-FR" sz="2000" b="1" dirty="0" smtClean="0"/>
              <a:t>supprime</a:t>
            </a:r>
            <a:r>
              <a:rPr lang="fr-FR" sz="2000" dirty="0" smtClean="0"/>
              <a:t> le produit de la session</a:t>
            </a:r>
            <a:endParaRPr lang="fr-FR" sz="2000" b="1" dirty="0" smtClean="0"/>
          </a:p>
        </p:txBody>
      </p:sp>
      <p:cxnSp>
        <p:nvCxnSpPr>
          <p:cNvPr id="16" name="Connecteur droit avec flèche 15"/>
          <p:cNvCxnSpPr>
            <a:stCxn id="15" idx="1"/>
          </p:cNvCxnSpPr>
          <p:nvPr/>
        </p:nvCxnSpPr>
        <p:spPr>
          <a:xfrm flipH="1" flipV="1">
            <a:off x="3779912" y="4509120"/>
            <a:ext cx="1296144" cy="6518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000263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99592" y="3477195"/>
            <a:ext cx="6336704" cy="2616101"/>
          </a:xfrm>
          <a:prstGeom prst="rect">
            <a:avLst/>
          </a:prstGeom>
        </p:spPr>
        <p:style>
          <a:lnRef idx="2">
            <a:schemeClr val="accent1"/>
          </a:lnRef>
          <a:fillRef idx="1">
            <a:schemeClr val="lt1"/>
          </a:fillRef>
          <a:effectRef idx="0">
            <a:schemeClr val="accent1"/>
          </a:effectRef>
          <a:fontRef idx="minor">
            <a:schemeClr val="dk1"/>
          </a:fontRef>
        </p:style>
        <p:txBody>
          <a:bodyPr wrap="square" lIns="36000" rIns="36000">
            <a:spAutoFit/>
          </a:bodyPr>
          <a:lstStyle/>
          <a:p>
            <a:r>
              <a:rPr lang="es-ES_tradnl" sz="2000" b="1" dirty="0" smtClean="0">
                <a:solidFill>
                  <a:srgbClr val="1F497D"/>
                </a:solidFill>
              </a:rPr>
              <a:t> </a:t>
            </a:r>
            <a:r>
              <a:rPr lang="es-ES_tradnl" sz="2000" b="1" dirty="0" err="1" smtClean="0">
                <a:solidFill>
                  <a:srgbClr val="1F497D"/>
                </a:solidFill>
              </a:rPr>
              <a:t>function</a:t>
            </a:r>
            <a:r>
              <a:rPr lang="es-ES_tradnl" sz="2000" b="1" dirty="0" smtClean="0">
                <a:solidFill>
                  <a:srgbClr val="1F497D"/>
                </a:solidFill>
              </a:rPr>
              <a:t> </a:t>
            </a:r>
            <a:r>
              <a:rPr lang="es-ES_tradnl" sz="2000" b="1" dirty="0" err="1" smtClean="0">
                <a:solidFill>
                  <a:srgbClr val="1F497D"/>
                </a:solidFill>
              </a:rPr>
              <a:t>afficherPanier</a:t>
            </a:r>
            <a:r>
              <a:rPr lang="es-ES_tradnl" sz="2000" b="1" dirty="0" smtClean="0">
                <a:solidFill>
                  <a:srgbClr val="1F497D"/>
                </a:solidFill>
              </a:rPr>
              <a:t>() {</a:t>
            </a:r>
          </a:p>
          <a:p>
            <a:r>
              <a:rPr lang="es-ES_tradnl" sz="2000" b="1" dirty="0">
                <a:solidFill>
                  <a:srgbClr val="1F497D"/>
                </a:solidFill>
              </a:rPr>
              <a:t> </a:t>
            </a:r>
            <a:r>
              <a:rPr lang="es-ES_tradnl" sz="2000" b="1" dirty="0" smtClean="0">
                <a:solidFill>
                  <a:srgbClr val="1F497D"/>
                </a:solidFill>
              </a:rPr>
              <a:t>    </a:t>
            </a:r>
            <a:r>
              <a:rPr lang="es-ES_tradnl" sz="2000" dirty="0"/>
              <a:t> echo "&lt;</a:t>
            </a:r>
            <a:r>
              <a:rPr lang="es-ES_tradnl" sz="2000" dirty="0" err="1"/>
              <a:t>table</a:t>
            </a:r>
            <a:r>
              <a:rPr lang="es-ES_tradnl" sz="2000" dirty="0"/>
              <a:t>&gt;" ;</a:t>
            </a:r>
          </a:p>
          <a:p>
            <a:r>
              <a:rPr lang="es-ES_tradnl" sz="2000" b="1" dirty="0">
                <a:solidFill>
                  <a:srgbClr val="1F497D"/>
                </a:solidFill>
              </a:rPr>
              <a:t>      </a:t>
            </a:r>
            <a:r>
              <a:rPr lang="es-ES_tradnl" sz="2000" b="1" dirty="0" err="1" smtClean="0">
                <a:solidFill>
                  <a:srgbClr val="1F497D"/>
                </a:solidFill>
              </a:rPr>
              <a:t>foreach</a:t>
            </a:r>
            <a:r>
              <a:rPr lang="es-ES_tradnl" sz="2000" b="1" dirty="0">
                <a:solidFill>
                  <a:srgbClr val="1F497D"/>
                </a:solidFill>
              </a:rPr>
              <a:t>($_SESSION as $</a:t>
            </a:r>
            <a:r>
              <a:rPr lang="es-ES_tradnl" sz="2000" b="1" dirty="0" err="1">
                <a:solidFill>
                  <a:srgbClr val="1F497D"/>
                </a:solidFill>
              </a:rPr>
              <a:t>objet</a:t>
            </a:r>
            <a:r>
              <a:rPr lang="es-ES_tradnl" sz="2000" b="1" dirty="0">
                <a:solidFill>
                  <a:srgbClr val="1F497D"/>
                </a:solidFill>
              </a:rPr>
              <a:t>) {</a:t>
            </a:r>
          </a:p>
          <a:p>
            <a:r>
              <a:rPr lang="es-ES_tradnl" sz="2000" dirty="0"/>
              <a:t>        </a:t>
            </a:r>
            <a:r>
              <a:rPr lang="es-ES_tradnl" sz="2000" dirty="0" smtClean="0"/>
              <a:t>   </a:t>
            </a:r>
            <a:r>
              <a:rPr lang="es-ES_tradnl" sz="2000" dirty="0"/>
              <a:t>echo "&lt;</a:t>
            </a:r>
            <a:r>
              <a:rPr lang="es-ES_tradnl" sz="2000" dirty="0" err="1"/>
              <a:t>tr</a:t>
            </a:r>
            <a:r>
              <a:rPr lang="es-ES_tradnl" sz="2000" dirty="0"/>
              <a:t>&gt;&lt;</a:t>
            </a:r>
            <a:r>
              <a:rPr lang="es-ES_tradnl" sz="2000" dirty="0" err="1"/>
              <a:t>td</a:t>
            </a:r>
            <a:r>
              <a:rPr lang="es-ES_tradnl" sz="2000" dirty="0"/>
              <a:t>&gt; " </a:t>
            </a:r>
            <a:r>
              <a:rPr lang="es-ES_tradnl" sz="2000" b="1" dirty="0">
                <a:solidFill>
                  <a:srgbClr val="1F497D"/>
                </a:solidFill>
              </a:rPr>
              <a:t>. $</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nom</a:t>
            </a:r>
            <a:r>
              <a:rPr lang="es-ES_tradnl" sz="2000" b="1" dirty="0">
                <a:solidFill>
                  <a:srgbClr val="1F497D"/>
                </a:solidFill>
              </a:rPr>
              <a:t> . </a:t>
            </a:r>
            <a:r>
              <a:rPr lang="es-ES_tradnl" sz="2000" dirty="0"/>
              <a:t>" &lt;/</a:t>
            </a:r>
            <a:r>
              <a:rPr lang="es-ES_tradnl" sz="2000" dirty="0" err="1"/>
              <a:t>td</a:t>
            </a:r>
            <a:r>
              <a:rPr lang="es-ES_tradnl" sz="2000" dirty="0"/>
              <a:t>&gt; &lt;</a:t>
            </a:r>
            <a:r>
              <a:rPr lang="es-ES_tradnl" sz="2000" dirty="0" err="1"/>
              <a:t>td</a:t>
            </a:r>
            <a:r>
              <a:rPr lang="es-ES_tradnl" sz="2000" dirty="0"/>
              <a:t>&gt; </a:t>
            </a:r>
            <a:r>
              <a:rPr lang="es-ES_tradnl" sz="2000" dirty="0" smtClean="0"/>
              <a:t>"</a:t>
            </a:r>
          </a:p>
          <a:p>
            <a:r>
              <a:rPr lang="es-ES_tradnl" sz="2000" dirty="0"/>
              <a:t> </a:t>
            </a:r>
            <a:r>
              <a:rPr lang="es-ES_tradnl" sz="2000" dirty="0" smtClean="0"/>
              <a:t>                     . </a:t>
            </a:r>
            <a:r>
              <a:rPr lang="es-ES_tradnl" sz="2000" b="1" dirty="0">
                <a:solidFill>
                  <a:srgbClr val="1F497D"/>
                </a:solidFill>
              </a:rPr>
              <a:t>$</a:t>
            </a:r>
            <a:r>
              <a:rPr lang="es-ES_tradnl" sz="2000" b="1" dirty="0" err="1">
                <a:solidFill>
                  <a:srgbClr val="1F497D"/>
                </a:solidFill>
              </a:rPr>
              <a:t>objet</a:t>
            </a:r>
            <a:r>
              <a:rPr lang="es-ES_tradnl" sz="2000" b="1" dirty="0">
                <a:solidFill>
                  <a:srgbClr val="1F497D"/>
                </a:solidFill>
              </a:rPr>
              <a:t>-&gt;</a:t>
            </a:r>
            <a:r>
              <a:rPr lang="es-ES_tradnl" sz="2000" b="1" dirty="0" err="1">
                <a:solidFill>
                  <a:srgbClr val="1F497D"/>
                </a:solidFill>
              </a:rPr>
              <a:t>qte</a:t>
            </a:r>
            <a:r>
              <a:rPr lang="es-ES_tradnl" sz="2000" b="1" dirty="0">
                <a:solidFill>
                  <a:srgbClr val="1F497D"/>
                </a:solidFill>
              </a:rPr>
              <a:t> </a:t>
            </a:r>
            <a:r>
              <a:rPr lang="es-ES_tradnl" sz="2000" dirty="0"/>
              <a:t>. " &lt;/</a:t>
            </a:r>
            <a:r>
              <a:rPr lang="es-ES_tradnl" sz="2000" dirty="0" err="1"/>
              <a:t>td</a:t>
            </a:r>
            <a:r>
              <a:rPr lang="es-ES_tradnl" sz="2000" dirty="0"/>
              <a:t>&gt; &lt;/</a:t>
            </a:r>
            <a:r>
              <a:rPr lang="es-ES_tradnl" sz="2000" dirty="0" err="1"/>
              <a:t>tr</a:t>
            </a:r>
            <a:r>
              <a:rPr lang="es-ES_tradnl" sz="2000" dirty="0"/>
              <a:t>&gt; ";</a:t>
            </a:r>
          </a:p>
          <a:p>
            <a:r>
              <a:rPr lang="es-ES_tradnl" sz="2000" dirty="0"/>
              <a:t>      </a:t>
            </a:r>
            <a:r>
              <a:rPr lang="es-ES_tradnl" sz="2000" dirty="0" smtClean="0"/>
              <a:t>} </a:t>
            </a:r>
            <a:endParaRPr lang="es-ES_tradnl" sz="2000" dirty="0"/>
          </a:p>
          <a:p>
            <a:r>
              <a:rPr lang="es-ES_tradnl" sz="2000" dirty="0"/>
              <a:t>     </a:t>
            </a:r>
            <a:r>
              <a:rPr lang="es-ES_tradnl" sz="2000" dirty="0" smtClean="0"/>
              <a:t> echo </a:t>
            </a:r>
            <a:r>
              <a:rPr lang="es-ES_tradnl" sz="2000" dirty="0"/>
              <a:t>"&lt;/</a:t>
            </a:r>
            <a:r>
              <a:rPr lang="es-ES_tradnl" sz="2000" dirty="0" err="1"/>
              <a:t>table</a:t>
            </a:r>
            <a:r>
              <a:rPr lang="es-ES_tradnl" sz="2000" dirty="0"/>
              <a:t>&gt;" </a:t>
            </a:r>
            <a:r>
              <a:rPr lang="es-ES_tradnl" sz="2000" dirty="0" smtClean="0"/>
              <a:t>;</a:t>
            </a:r>
          </a:p>
          <a:p>
            <a:r>
              <a:rPr lang="es-ES_tradnl" sz="2000" dirty="0" smtClean="0"/>
              <a:t>}</a:t>
            </a:r>
            <a:endParaRPr lang="fr-FR" sz="2000" dirty="0"/>
          </a:p>
        </p:txBody>
      </p:sp>
      <p:sp>
        <p:nvSpPr>
          <p:cNvPr id="6" name="ZoneTexte 5"/>
          <p:cNvSpPr txBox="1"/>
          <p:nvPr/>
        </p:nvSpPr>
        <p:spPr>
          <a:xfrm>
            <a:off x="395536" y="1749003"/>
            <a:ext cx="3707904"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On peut récupérer le contenu du panier en récupérant le contenu de la variable de session </a:t>
            </a:r>
            <a:r>
              <a:rPr lang="fr-FR" sz="2000" b="1" dirty="0" smtClean="0"/>
              <a:t>$_SESSION</a:t>
            </a:r>
          </a:p>
        </p:txBody>
      </p:sp>
      <p:sp>
        <p:nvSpPr>
          <p:cNvPr id="7" name="ZoneTexte 6"/>
          <p:cNvSpPr txBox="1"/>
          <p:nvPr/>
        </p:nvSpPr>
        <p:spPr>
          <a:xfrm>
            <a:off x="5292080" y="2829123"/>
            <a:ext cx="3203848" cy="1015663"/>
          </a:xfrm>
          <a:prstGeom prst="rect">
            <a:avLst/>
          </a:prstGeom>
        </p:spPr>
        <p:style>
          <a:lnRef idx="1">
            <a:schemeClr val="accent1"/>
          </a:lnRef>
          <a:fillRef idx="2">
            <a:schemeClr val="accent1"/>
          </a:fillRef>
          <a:effectRef idx="1">
            <a:schemeClr val="accent1"/>
          </a:effectRef>
          <a:fontRef idx="minor">
            <a:schemeClr val="dk1"/>
          </a:fontRef>
        </p:style>
        <p:txBody>
          <a:bodyPr wrap="square" lIns="36000" rIns="36000" rtlCol="0">
            <a:spAutoFit/>
          </a:bodyPr>
          <a:lstStyle/>
          <a:p>
            <a:pPr algn="ctr"/>
            <a:r>
              <a:rPr lang="fr-FR" sz="2000" dirty="0" smtClean="0"/>
              <a:t>Pour chaque </a:t>
            </a:r>
            <a:r>
              <a:rPr lang="fr-FR" sz="2000" b="1" dirty="0" smtClean="0"/>
              <a:t>objet</a:t>
            </a:r>
            <a:r>
              <a:rPr lang="fr-FR" sz="2000" dirty="0" smtClean="0"/>
              <a:t> </a:t>
            </a:r>
            <a:r>
              <a:rPr lang="fr-FR" sz="2000" b="1" dirty="0" err="1"/>
              <a:t>LigneProduit</a:t>
            </a:r>
            <a:r>
              <a:rPr lang="fr-FR" sz="2000" b="1" dirty="0"/>
              <a:t> </a:t>
            </a:r>
            <a:r>
              <a:rPr lang="fr-FR" sz="2000" dirty="0" smtClean="0"/>
              <a:t>gardé dans </a:t>
            </a:r>
            <a:r>
              <a:rPr lang="fr-FR" sz="2000" b="1" dirty="0" smtClean="0"/>
              <a:t>$_SESSION</a:t>
            </a:r>
          </a:p>
        </p:txBody>
      </p:sp>
      <p:cxnSp>
        <p:nvCxnSpPr>
          <p:cNvPr id="8" name="Connecteur droit avec flèche 7"/>
          <p:cNvCxnSpPr>
            <a:stCxn id="7" idx="1"/>
          </p:cNvCxnSpPr>
          <p:nvPr/>
        </p:nvCxnSpPr>
        <p:spPr>
          <a:xfrm flipH="1">
            <a:off x="4139952" y="3336955"/>
            <a:ext cx="1152128" cy="7883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 name="Titre 2"/>
          <p:cNvSpPr>
            <a:spLocks noGrp="1"/>
          </p:cNvSpPr>
          <p:nvPr>
            <p:ph type="title"/>
          </p:nvPr>
        </p:nvSpPr>
        <p:spPr/>
        <p:txBody>
          <a:bodyPr/>
          <a:lstStyle/>
          <a:p>
            <a:r>
              <a:rPr lang="fr-FR" dirty="0"/>
              <a:t>PHP : Sessions</a:t>
            </a:r>
          </a:p>
        </p:txBody>
      </p:sp>
    </p:spTree>
    <p:extLst>
      <p:ext uri="{BB962C8B-B14F-4D97-AF65-F5344CB8AC3E}">
        <p14:creationId xmlns:p14="http://schemas.microsoft.com/office/powerpoint/2010/main" val="102810229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8256"/>
            <a:ext cx="8229600" cy="1143000"/>
          </a:xfrm>
        </p:spPr>
        <p:txBody>
          <a:bodyPr/>
          <a:lstStyle/>
          <a:p>
            <a:r>
              <a:rPr lang="fr-FR" dirty="0"/>
              <a:t>PHP : Sessions</a:t>
            </a:r>
          </a:p>
        </p:txBody>
      </p:sp>
      <p:pic>
        <p:nvPicPr>
          <p:cNvPr id="5" name="Image 4"/>
          <p:cNvPicPr>
            <a:picLocks noChangeAspect="1"/>
          </p:cNvPicPr>
          <p:nvPr/>
        </p:nvPicPr>
        <p:blipFill>
          <a:blip r:embed="rId2"/>
          <a:stretch>
            <a:fillRect/>
          </a:stretch>
        </p:blipFill>
        <p:spPr>
          <a:xfrm>
            <a:off x="179512" y="1143428"/>
            <a:ext cx="6477392" cy="2438896"/>
          </a:xfrm>
          <a:prstGeom prst="rect">
            <a:avLst/>
          </a:prstGeom>
          <a:ln>
            <a:solidFill>
              <a:schemeClr val="tx2"/>
            </a:solidFill>
          </a:ln>
        </p:spPr>
      </p:pic>
      <p:pic>
        <p:nvPicPr>
          <p:cNvPr id="6" name="Image 5"/>
          <p:cNvPicPr>
            <a:picLocks noChangeAspect="1"/>
          </p:cNvPicPr>
          <p:nvPr/>
        </p:nvPicPr>
        <p:blipFill>
          <a:blip r:embed="rId3"/>
          <a:stretch>
            <a:fillRect/>
          </a:stretch>
        </p:blipFill>
        <p:spPr>
          <a:xfrm>
            <a:off x="3491880" y="3231660"/>
            <a:ext cx="5339308" cy="1920192"/>
          </a:xfrm>
          <a:prstGeom prst="rect">
            <a:avLst/>
          </a:prstGeom>
          <a:ln>
            <a:solidFill>
              <a:srgbClr val="1F497D"/>
            </a:solidFill>
          </a:ln>
        </p:spPr>
      </p:pic>
      <p:pic>
        <p:nvPicPr>
          <p:cNvPr id="7" name="Image 6"/>
          <p:cNvPicPr>
            <a:picLocks noChangeAspect="1"/>
          </p:cNvPicPr>
          <p:nvPr/>
        </p:nvPicPr>
        <p:blipFill>
          <a:blip r:embed="rId4"/>
          <a:stretch>
            <a:fillRect/>
          </a:stretch>
        </p:blipFill>
        <p:spPr>
          <a:xfrm>
            <a:off x="179512" y="4815836"/>
            <a:ext cx="5182592" cy="1781516"/>
          </a:xfrm>
          <a:prstGeom prst="rect">
            <a:avLst/>
          </a:prstGeom>
          <a:ln>
            <a:solidFill>
              <a:srgbClr val="1F497D"/>
            </a:solidFill>
          </a:ln>
        </p:spPr>
      </p:pic>
    </p:spTree>
    <p:extLst>
      <p:ext uri="{BB962C8B-B14F-4D97-AF65-F5344CB8AC3E}">
        <p14:creationId xmlns:p14="http://schemas.microsoft.com/office/powerpoint/2010/main" val="3655337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Cookies</a:t>
            </a:r>
          </a:p>
        </p:txBody>
      </p:sp>
      <p:sp>
        <p:nvSpPr>
          <p:cNvPr id="4" name="Espace réservé du contenu 3"/>
          <p:cNvSpPr>
            <a:spLocks noGrp="1"/>
          </p:cNvSpPr>
          <p:nvPr>
            <p:ph idx="1"/>
          </p:nvPr>
        </p:nvSpPr>
        <p:spPr/>
        <p:txBody>
          <a:bodyPr/>
          <a:lstStyle/>
          <a:p>
            <a:r>
              <a:rPr lang="fr-FR" dirty="0"/>
              <a:t>Un cookie est un mécanisme pour stocker </a:t>
            </a:r>
            <a:r>
              <a:rPr lang="fr-FR" dirty="0" smtClean="0"/>
              <a:t>des informations </a:t>
            </a:r>
            <a:r>
              <a:rPr lang="fr-FR" dirty="0"/>
              <a:t>sur les visiteurs afin </a:t>
            </a:r>
            <a:r>
              <a:rPr lang="fr-FR" dirty="0" smtClean="0"/>
              <a:t>de les identifier </a:t>
            </a:r>
            <a:r>
              <a:rPr lang="fr-FR" dirty="0"/>
              <a:t>plus </a:t>
            </a:r>
            <a:r>
              <a:rPr lang="fr-FR" dirty="0" smtClean="0"/>
              <a:t>tard</a:t>
            </a:r>
            <a:endParaRPr lang="fr-FR" dirty="0"/>
          </a:p>
          <a:p>
            <a:endParaRPr lang="fr-FR" dirty="0" smtClean="0"/>
          </a:p>
          <a:p>
            <a:r>
              <a:rPr lang="fr-FR" dirty="0" smtClean="0"/>
              <a:t>Contrairement </a:t>
            </a:r>
            <a:r>
              <a:rPr lang="fr-FR" dirty="0"/>
              <a:t>aux variables de session, </a:t>
            </a:r>
            <a:r>
              <a:rPr lang="fr-FR" dirty="0" smtClean="0"/>
              <a:t>les cookies </a:t>
            </a:r>
            <a:r>
              <a:rPr lang="fr-FR" dirty="0"/>
              <a:t>sont des petits fichiers stockés </a:t>
            </a:r>
            <a:r>
              <a:rPr lang="fr-FR" dirty="0" smtClean="0"/>
              <a:t>sur l’ordinateur </a:t>
            </a:r>
            <a:r>
              <a:rPr lang="fr-FR" dirty="0"/>
              <a:t>de l’utilisateur pour une durée </a:t>
            </a:r>
            <a:r>
              <a:rPr lang="fr-FR" dirty="0" smtClean="0"/>
              <a:t>de vie </a:t>
            </a:r>
            <a:r>
              <a:rPr lang="fr-FR" dirty="0"/>
              <a:t>que nous pouvons </a:t>
            </a:r>
            <a:r>
              <a:rPr lang="fr-FR" dirty="0" smtClean="0"/>
              <a:t>définir</a:t>
            </a:r>
            <a:endParaRPr lang="fr-FR" b="1" dirty="0">
              <a:solidFill>
                <a:schemeClr val="tx2">
                  <a:lumMod val="60000"/>
                  <a:lumOff val="40000"/>
                </a:schemeClr>
              </a:solidFill>
            </a:endParaRPr>
          </a:p>
        </p:txBody>
      </p:sp>
    </p:spTree>
    <p:extLst>
      <p:ext uri="{BB962C8B-B14F-4D97-AF65-F5344CB8AC3E}">
        <p14:creationId xmlns:p14="http://schemas.microsoft.com/office/powerpoint/2010/main" val="413651246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116632"/>
            <a:ext cx="8229600" cy="1143000"/>
          </a:xfrm>
        </p:spPr>
        <p:txBody>
          <a:bodyPr/>
          <a:lstStyle/>
          <a:p>
            <a:r>
              <a:rPr lang="fr-FR" dirty="0" smtClean="0"/>
              <a:t>PHP : Cookies</a:t>
            </a:r>
            <a:endParaRPr lang="fr-FR" dirty="0"/>
          </a:p>
        </p:txBody>
      </p:sp>
      <p:sp>
        <p:nvSpPr>
          <p:cNvPr id="4" name="Espace réservé du contenu 3"/>
          <p:cNvSpPr>
            <a:spLocks noGrp="1"/>
          </p:cNvSpPr>
          <p:nvPr>
            <p:ph idx="1"/>
          </p:nvPr>
        </p:nvSpPr>
        <p:spPr>
          <a:xfrm>
            <a:off x="323528" y="1340768"/>
            <a:ext cx="8507288" cy="5069160"/>
          </a:xfrm>
        </p:spPr>
        <p:txBody>
          <a:bodyPr>
            <a:normAutofit fontScale="77500" lnSpcReduction="20000"/>
          </a:bodyPr>
          <a:lstStyle/>
          <a:p>
            <a:r>
              <a:rPr lang="fr-FR" sz="3400" dirty="0"/>
              <a:t>Les cookies sont accessibles via la </a:t>
            </a:r>
            <a:r>
              <a:rPr lang="fr-FR" sz="3400" dirty="0" err="1"/>
              <a:t>superglobale</a:t>
            </a:r>
            <a:r>
              <a:rPr lang="fr-FR" sz="3400" dirty="0"/>
              <a:t> </a:t>
            </a:r>
            <a:r>
              <a:rPr lang="fr-FR" sz="3400" b="1" dirty="0">
                <a:solidFill>
                  <a:schemeClr val="tx2">
                    <a:lumMod val="60000"/>
                    <a:lumOff val="40000"/>
                  </a:schemeClr>
                </a:solidFill>
              </a:rPr>
              <a:t>$_COOKIE</a:t>
            </a:r>
          </a:p>
          <a:p>
            <a:r>
              <a:rPr lang="fr-FR" sz="3400" dirty="0" smtClean="0"/>
              <a:t>La </a:t>
            </a:r>
            <a:r>
              <a:rPr lang="fr-FR" sz="3400" dirty="0"/>
              <a:t>fonction </a:t>
            </a:r>
            <a:r>
              <a:rPr lang="fr-FR" sz="3400" i="1" dirty="0" err="1"/>
              <a:t>setcookie</a:t>
            </a:r>
            <a:r>
              <a:rPr lang="fr-FR" sz="3400" i="1" dirty="0"/>
              <a:t>()</a:t>
            </a:r>
            <a:r>
              <a:rPr lang="fr-FR" sz="3400" dirty="0"/>
              <a:t> permet de définir un cookie qui sera envoyé avec le reste des en-têtes </a:t>
            </a:r>
            <a:r>
              <a:rPr lang="fr-FR" sz="3400" dirty="0" smtClean="0"/>
              <a:t>HTTP</a:t>
            </a:r>
            <a:endParaRPr lang="fr-FR" sz="3400" dirty="0"/>
          </a:p>
          <a:p>
            <a:pPr lvl="1"/>
            <a:r>
              <a:rPr lang="fr-FR" sz="3400" dirty="0"/>
              <a:t>Les cookies font partie des en-têtes HTTP, ce qui impose que </a:t>
            </a:r>
            <a:r>
              <a:rPr lang="fr-FR" sz="3400" i="1" dirty="0" err="1"/>
              <a:t>setcookie</a:t>
            </a:r>
            <a:r>
              <a:rPr lang="fr-FR" sz="3400" i="1" dirty="0"/>
              <a:t>()</a:t>
            </a:r>
            <a:r>
              <a:rPr lang="fr-FR" sz="3400" dirty="0"/>
              <a:t> soit appelée avant tout affichage de texte et avant même &lt;!</a:t>
            </a:r>
            <a:r>
              <a:rPr lang="fr-FR" sz="3400" dirty="0" err="1"/>
              <a:t>doctype</a:t>
            </a:r>
            <a:r>
              <a:rPr lang="fr-FR" sz="3400" dirty="0"/>
              <a:t> </a:t>
            </a:r>
            <a:r>
              <a:rPr lang="fr-FR" sz="3400" dirty="0" smtClean="0"/>
              <a:t>&gt;</a:t>
            </a:r>
            <a:endParaRPr lang="fr-FR" sz="3400" dirty="0"/>
          </a:p>
          <a:p>
            <a:pPr lvl="1"/>
            <a:r>
              <a:rPr lang="fr-FR" sz="3400" dirty="0"/>
              <a:t>La fonction </a:t>
            </a:r>
            <a:r>
              <a:rPr lang="fr-FR" sz="3400" i="1" dirty="0" err="1"/>
              <a:t>setcookie</a:t>
            </a:r>
            <a:r>
              <a:rPr lang="fr-FR" sz="3400" i="1" dirty="0"/>
              <a:t>()</a:t>
            </a:r>
            <a:r>
              <a:rPr lang="fr-FR" sz="3400" dirty="0"/>
              <a:t> peut prendre jusqu'à 7 </a:t>
            </a:r>
            <a:r>
              <a:rPr lang="fr-FR" sz="3400" dirty="0" smtClean="0"/>
              <a:t>paramètres :</a:t>
            </a:r>
          </a:p>
          <a:p>
            <a:pPr lvl="2"/>
            <a:r>
              <a:rPr lang="fr-FR" sz="3000" dirty="0" smtClean="0"/>
              <a:t>Le </a:t>
            </a:r>
            <a:r>
              <a:rPr lang="fr-FR" sz="3000" dirty="0"/>
              <a:t>premier est obligatoire car il définit le nom du </a:t>
            </a:r>
            <a:r>
              <a:rPr lang="fr-FR" sz="3000" dirty="0" smtClean="0"/>
              <a:t>cookie</a:t>
            </a:r>
          </a:p>
          <a:p>
            <a:pPr lvl="2"/>
            <a:r>
              <a:rPr lang="fr-FR" sz="3000" dirty="0"/>
              <a:t>L</a:t>
            </a:r>
            <a:r>
              <a:rPr lang="fr-FR" sz="3000" dirty="0" smtClean="0"/>
              <a:t>e </a:t>
            </a:r>
            <a:r>
              <a:rPr lang="fr-FR" sz="3000" dirty="0"/>
              <a:t>deuxième définit la valeur du </a:t>
            </a:r>
            <a:r>
              <a:rPr lang="fr-FR" sz="3000" dirty="0" smtClean="0"/>
              <a:t>cookie</a:t>
            </a:r>
          </a:p>
          <a:p>
            <a:pPr lvl="2"/>
            <a:r>
              <a:rPr lang="fr-FR" sz="3000" dirty="0"/>
              <a:t>L</a:t>
            </a:r>
            <a:r>
              <a:rPr lang="fr-FR" sz="3000" dirty="0" smtClean="0"/>
              <a:t>e </a:t>
            </a:r>
            <a:r>
              <a:rPr lang="fr-FR" sz="3000" dirty="0"/>
              <a:t>troisième définit la durée de vie du cookie en </a:t>
            </a:r>
            <a:r>
              <a:rPr lang="fr-FR" sz="3000" dirty="0" smtClean="0"/>
              <a:t>seconde</a:t>
            </a:r>
            <a:endParaRPr lang="fr-FR" sz="3000" dirty="0"/>
          </a:p>
          <a:p>
            <a:pPr marL="457200" lvl="1" indent="0" algn="ctr">
              <a:buNone/>
            </a:pPr>
            <a:r>
              <a:rPr lang="fr-FR" sz="3400" dirty="0" smtClean="0"/>
              <a:t/>
            </a:r>
            <a:br>
              <a:rPr lang="fr-FR" sz="3400" dirty="0" smtClean="0"/>
            </a:br>
            <a:r>
              <a:rPr lang="fr-FR" sz="3400" dirty="0" err="1" smtClean="0"/>
              <a:t>setcookie</a:t>
            </a:r>
            <a:r>
              <a:rPr lang="fr-FR" sz="3400" dirty="0" smtClean="0"/>
              <a:t>(</a:t>
            </a:r>
            <a:r>
              <a:rPr lang="fr-FR" sz="3400" dirty="0"/>
              <a:t>'</a:t>
            </a:r>
            <a:r>
              <a:rPr lang="fr-FR" sz="3400" dirty="0" smtClean="0"/>
              <a:t>nom</a:t>
            </a:r>
            <a:r>
              <a:rPr lang="fr-FR" sz="3400" dirty="0"/>
              <a:t>', </a:t>
            </a:r>
            <a:r>
              <a:rPr lang="fr-FR" sz="3400" dirty="0" smtClean="0"/>
              <a:t>'</a:t>
            </a:r>
            <a:r>
              <a:rPr lang="fr-FR" sz="3400" dirty="0" err="1" smtClean="0"/>
              <a:t>nomUtilisateur</a:t>
            </a:r>
            <a:r>
              <a:rPr lang="fr-FR" sz="3400" dirty="0"/>
              <a:t>'</a:t>
            </a:r>
            <a:r>
              <a:rPr lang="fr-FR" sz="3400" dirty="0" smtClean="0"/>
              <a:t>, </a:t>
            </a:r>
            <a:r>
              <a:rPr lang="fr-FR" sz="3400" dirty="0"/>
              <a:t>time()+3600*24);</a:t>
            </a:r>
          </a:p>
          <a:p>
            <a:pPr marL="914400" lvl="2" indent="0" algn="ctr">
              <a:buNone/>
            </a:pPr>
            <a:r>
              <a:rPr lang="fr-FR" sz="3400" dirty="0" err="1"/>
              <a:t>echo</a:t>
            </a:r>
            <a:r>
              <a:rPr lang="fr-FR" sz="3400" dirty="0"/>
              <a:t> $_COOKIE</a:t>
            </a:r>
            <a:r>
              <a:rPr lang="fr-FR" sz="3400" dirty="0" smtClean="0"/>
              <a:t>['nom’];   </a:t>
            </a:r>
            <a:r>
              <a:rPr lang="fr-FR" sz="3400" i="1" dirty="0" smtClean="0"/>
              <a:t>//</a:t>
            </a:r>
            <a:r>
              <a:rPr lang="fr-FR" sz="3100" i="1" dirty="0" smtClean="0"/>
              <a:t> </a:t>
            </a:r>
            <a:r>
              <a:rPr lang="fr-FR" sz="3100" i="1" dirty="0"/>
              <a:t>affichage du </a:t>
            </a:r>
            <a:r>
              <a:rPr lang="fr-FR" sz="3100" i="1" dirty="0" smtClean="0"/>
              <a:t>cookie</a:t>
            </a:r>
          </a:p>
        </p:txBody>
      </p:sp>
    </p:spTree>
    <p:extLst>
      <p:ext uri="{BB962C8B-B14F-4D97-AF65-F5344CB8AC3E}">
        <p14:creationId xmlns:p14="http://schemas.microsoft.com/office/powerpoint/2010/main" val="96107173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069633"/>
            <a:ext cx="9164683" cy="5823863"/>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PHP : Cookies</a:t>
            </a:r>
            <a:endParaRPr lang="fr-FR" dirty="0"/>
          </a:p>
        </p:txBody>
      </p:sp>
      <p:sp>
        <p:nvSpPr>
          <p:cNvPr id="7" name="ZoneTexte 6"/>
          <p:cNvSpPr txBox="1"/>
          <p:nvPr/>
        </p:nvSpPr>
        <p:spPr>
          <a:xfrm>
            <a:off x="107504" y="908720"/>
            <a:ext cx="8424936" cy="1200329"/>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br>
              <a:rPr lang="fr-FR" b="1" dirty="0" smtClean="0">
                <a:solidFill>
                  <a:srgbClr val="FF0000"/>
                </a:solidFill>
              </a:rPr>
            </a:br>
            <a:r>
              <a:rPr lang="fr-FR" b="1" dirty="0" smtClean="0">
                <a:solidFill>
                  <a:srgbClr val="FF0000"/>
                </a:solidFill>
              </a:rPr>
              <a:t>  </a:t>
            </a:r>
            <a:r>
              <a:rPr lang="fr-FR" b="1" dirty="0" err="1" smtClean="0">
                <a:solidFill>
                  <a:srgbClr val="FF0000"/>
                </a:solidFill>
              </a:rPr>
              <a:t>setcookie</a:t>
            </a:r>
            <a:r>
              <a:rPr lang="fr-FR" b="1" dirty="0">
                <a:solidFill>
                  <a:srgbClr val="FF0000"/>
                </a:solidFill>
              </a:rPr>
              <a:t>('nom', '</a:t>
            </a:r>
            <a:r>
              <a:rPr lang="fr-FR" b="1" dirty="0" err="1">
                <a:solidFill>
                  <a:srgbClr val="FF0000"/>
                </a:solidFill>
              </a:rPr>
              <a:t>nomUtilisateur</a:t>
            </a:r>
            <a:r>
              <a:rPr lang="fr-FR" b="1" dirty="0">
                <a:solidFill>
                  <a:srgbClr val="FF0000"/>
                </a:solidFill>
              </a:rPr>
              <a:t>', time()+3600*24);</a:t>
            </a:r>
            <a:endParaRPr lang="fr-FR" b="1" dirty="0" smtClean="0">
              <a:solidFill>
                <a:srgbClr val="FF0000"/>
              </a:solidFill>
            </a:endParaRPr>
          </a:p>
          <a:p>
            <a:r>
              <a:rPr lang="fr-FR" dirty="0" smtClean="0">
                <a:solidFill>
                  <a:srgbClr val="FF0000"/>
                </a:solidFill>
              </a:rPr>
              <a:t>?&gt;</a:t>
            </a:r>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4005063"/>
            <a:ext cx="9144000" cy="70497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5868144" y="1065510"/>
            <a:ext cx="3096344" cy="923330"/>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et un cookie avec une variable</a:t>
            </a:r>
            <a:endParaRPr lang="fr-FR" dirty="0"/>
          </a:p>
        </p:txBody>
      </p:sp>
      <p:sp>
        <p:nvSpPr>
          <p:cNvPr id="11" name="ZoneTexte 10"/>
          <p:cNvSpPr txBox="1"/>
          <p:nvPr/>
        </p:nvSpPr>
        <p:spPr>
          <a:xfrm>
            <a:off x="4932040" y="4843026"/>
            <a:ext cx="3960440" cy="1477328"/>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le numéro de session PHP, et la variable « nom » contenant la valeur « </a:t>
            </a:r>
            <a:r>
              <a:rPr lang="fr-FR" dirty="0" err="1" smtClean="0"/>
              <a:t>nomUtilisateur</a:t>
            </a:r>
            <a:r>
              <a:rPr lang="fr-FR" dirty="0" smtClean="0"/>
              <a:t> »… chacun dans un cookie</a:t>
            </a:r>
            <a:endParaRPr lang="fr-FR" dirty="0"/>
          </a:p>
        </p:txBody>
      </p:sp>
    </p:spTree>
    <p:extLst>
      <p:ext uri="{BB962C8B-B14F-4D97-AF65-F5344CB8AC3E}">
        <p14:creationId xmlns:p14="http://schemas.microsoft.com/office/powerpoint/2010/main" val="18209426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PHP : Cookies</a:t>
            </a:r>
            <a:endParaRPr lang="fr-FR" dirty="0"/>
          </a:p>
        </p:txBody>
      </p:sp>
      <p:sp>
        <p:nvSpPr>
          <p:cNvPr id="4" name="Espace réservé du contenu 3"/>
          <p:cNvSpPr>
            <a:spLocks noGrp="1"/>
          </p:cNvSpPr>
          <p:nvPr>
            <p:ph idx="1"/>
          </p:nvPr>
        </p:nvSpPr>
        <p:spPr>
          <a:xfrm>
            <a:off x="457200" y="1600200"/>
            <a:ext cx="8229600" cy="4997152"/>
          </a:xfrm>
        </p:spPr>
        <p:txBody>
          <a:bodyPr>
            <a:normAutofit lnSpcReduction="10000"/>
          </a:bodyPr>
          <a:lstStyle/>
          <a:p>
            <a:r>
              <a:rPr lang="fr-FR" dirty="0"/>
              <a:t>La fonction </a:t>
            </a:r>
            <a:r>
              <a:rPr lang="fr-FR" i="1" dirty="0" err="1"/>
              <a:t>setrawcookie</a:t>
            </a:r>
            <a:r>
              <a:rPr lang="fr-FR" i="1" dirty="0"/>
              <a:t>()</a:t>
            </a:r>
            <a:r>
              <a:rPr lang="fr-FR" dirty="0"/>
              <a:t> est exactement la même que </a:t>
            </a:r>
            <a:r>
              <a:rPr lang="fr-FR" i="1" dirty="0" err="1"/>
              <a:t>setcookie</a:t>
            </a:r>
            <a:r>
              <a:rPr lang="fr-FR" i="1" dirty="0"/>
              <a:t>()</a:t>
            </a:r>
            <a:r>
              <a:rPr lang="fr-FR" dirty="0"/>
              <a:t> </a:t>
            </a:r>
            <a:r>
              <a:rPr lang="fr-FR" dirty="0" smtClean="0"/>
              <a:t>exceptée </a:t>
            </a:r>
            <a:r>
              <a:rPr lang="fr-FR" dirty="0"/>
              <a:t>que la valeur du cookie ne sera pas automatiquement encodée </a:t>
            </a:r>
            <a:r>
              <a:rPr lang="fr-FR" dirty="0" smtClean="0"/>
              <a:t>dans l’URL </a:t>
            </a:r>
            <a:r>
              <a:rPr lang="fr-FR" dirty="0"/>
              <a:t>lors de l'envoi au </a:t>
            </a:r>
            <a:r>
              <a:rPr lang="fr-FR" dirty="0" smtClean="0"/>
              <a:t>navigateur</a:t>
            </a:r>
          </a:p>
          <a:p>
            <a:pPr marL="0" indent="0">
              <a:buNone/>
            </a:pPr>
            <a:endParaRPr lang="fr-FR" dirty="0"/>
          </a:p>
          <a:p>
            <a:r>
              <a:rPr lang="fr-FR" dirty="0"/>
              <a:t>Pour détruire un cookie : appeler </a:t>
            </a:r>
            <a:r>
              <a:rPr lang="fr-FR" i="1" dirty="0" err="1" smtClean="0"/>
              <a:t>setcookie</a:t>
            </a:r>
            <a:r>
              <a:rPr lang="fr-FR" i="1" dirty="0"/>
              <a:t>()</a:t>
            </a:r>
            <a:r>
              <a:rPr lang="fr-FR" dirty="0"/>
              <a:t> avec une date d’expiration dans le passé </a:t>
            </a:r>
            <a:r>
              <a:rPr lang="fr-FR" dirty="0" smtClean="0"/>
              <a:t>:</a:t>
            </a:r>
          </a:p>
          <a:p>
            <a:endParaRPr lang="fr-FR" dirty="0"/>
          </a:p>
          <a:p>
            <a:pPr marL="0" indent="0" algn="ctr">
              <a:buNone/>
            </a:pPr>
            <a:r>
              <a:rPr lang="en-US" sz="2800" dirty="0" err="1" smtClean="0"/>
              <a:t>setcookie</a:t>
            </a:r>
            <a:r>
              <a:rPr lang="en-US" sz="2800" dirty="0" smtClean="0"/>
              <a:t>("</a:t>
            </a:r>
            <a:r>
              <a:rPr lang="en-US" sz="2800" dirty="0" err="1"/>
              <a:t>Nomcookie</a:t>
            </a:r>
            <a:r>
              <a:rPr lang="en-US" sz="2800" dirty="0"/>
              <a:t>", "</a:t>
            </a:r>
            <a:r>
              <a:rPr lang="en-US" sz="2800" dirty="0" err="1"/>
              <a:t>valeurCookie</a:t>
            </a:r>
            <a:r>
              <a:rPr lang="en-US" sz="2800" dirty="0"/>
              <a:t>", </a:t>
            </a:r>
            <a:r>
              <a:rPr lang="en-US" sz="2800" b="1" dirty="0"/>
              <a:t>time()-3600</a:t>
            </a:r>
            <a:r>
              <a:rPr lang="en-US" sz="2800" dirty="0" smtClean="0"/>
              <a:t>);</a:t>
            </a:r>
            <a:endParaRPr lang="fr-FR" sz="2800" b="1" dirty="0">
              <a:solidFill>
                <a:schemeClr val="tx2">
                  <a:lumMod val="60000"/>
                  <a:lumOff val="40000"/>
                </a:schemeClr>
              </a:solidFill>
            </a:endParaRPr>
          </a:p>
        </p:txBody>
      </p:sp>
    </p:spTree>
    <p:extLst>
      <p:ext uri="{BB962C8B-B14F-4D97-AF65-F5344CB8AC3E}">
        <p14:creationId xmlns:p14="http://schemas.microsoft.com/office/powerpoint/2010/main" val="136671498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388961" y="-306288"/>
            <a:ext cx="8229600" cy="1143000"/>
          </a:xfrm>
        </p:spPr>
        <p:txBody>
          <a:bodyPr/>
          <a:lstStyle/>
          <a:p>
            <a:r>
              <a:rPr lang="fr-FR" dirty="0" smtClean="0"/>
              <a:t>PHP : Cookies</a:t>
            </a:r>
            <a:endParaRPr lang="fr-FR" dirty="0"/>
          </a:p>
        </p:txBody>
      </p:sp>
      <p:sp>
        <p:nvSpPr>
          <p:cNvPr id="3" name="Espace réservé du contenu 3"/>
          <p:cNvSpPr txBox="1">
            <a:spLocks/>
          </p:cNvSpPr>
          <p:nvPr/>
        </p:nvSpPr>
        <p:spPr>
          <a:xfrm>
            <a:off x="457200" y="548680"/>
            <a:ext cx="8229600" cy="61926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fr-FR" sz="1900" dirty="0"/>
              <a:t>• Exemple de cookie sous forme de tableau </a:t>
            </a:r>
            <a:r>
              <a:rPr lang="fr-FR" sz="1900" dirty="0" smtClean="0"/>
              <a:t>:</a:t>
            </a:r>
            <a:br>
              <a:rPr lang="fr-FR" sz="1900" dirty="0" smtClean="0"/>
            </a:br>
            <a:endParaRPr lang="fr-FR" sz="1900" dirty="0"/>
          </a:p>
          <a:p>
            <a:pPr marL="0" indent="0">
              <a:buNone/>
            </a:pPr>
            <a:r>
              <a:rPr lang="fr-FR" sz="1900" dirty="0"/>
              <a:t>&lt;?</a:t>
            </a:r>
            <a:r>
              <a:rPr lang="fr-FR" sz="1900" dirty="0" err="1"/>
              <a:t>php</a:t>
            </a:r>
            <a:endParaRPr lang="fr-FR" sz="1900" dirty="0"/>
          </a:p>
          <a:p>
            <a:pPr marL="0" indent="0">
              <a:buNone/>
            </a:pPr>
            <a:r>
              <a:rPr lang="en-US" sz="1900" dirty="0" smtClean="0"/>
              <a:t>  </a:t>
            </a:r>
            <a:r>
              <a:rPr lang="en-US" sz="1900" dirty="0" err="1" smtClean="0"/>
              <a:t>setcookie</a:t>
            </a:r>
            <a:r>
              <a:rPr lang="en-US" sz="1900" dirty="0"/>
              <a:t>("cookie[three]", "</a:t>
            </a:r>
            <a:r>
              <a:rPr lang="en-US" sz="1900" dirty="0" err="1" smtClean="0"/>
              <a:t>cookiethree</a:t>
            </a:r>
            <a:r>
              <a:rPr lang="en-US" sz="1900" dirty="0" smtClean="0"/>
              <a:t>", </a:t>
            </a:r>
            <a:r>
              <a:rPr lang="en-US" sz="1900" dirty="0"/>
              <a:t>time()+3600*1);</a:t>
            </a:r>
          </a:p>
          <a:p>
            <a:pPr marL="0" indent="0">
              <a:buNone/>
            </a:pPr>
            <a:r>
              <a:rPr lang="en-US" sz="1900" dirty="0" smtClean="0"/>
              <a:t>  </a:t>
            </a:r>
            <a:r>
              <a:rPr lang="en-US" sz="1900" dirty="0" err="1" smtClean="0"/>
              <a:t>setcookie</a:t>
            </a:r>
            <a:r>
              <a:rPr lang="en-US" sz="1900" dirty="0"/>
              <a:t>("cookie[two]", "</a:t>
            </a:r>
            <a:r>
              <a:rPr lang="en-US" sz="1900" dirty="0" err="1" smtClean="0"/>
              <a:t>cookietwo</a:t>
            </a:r>
            <a:r>
              <a:rPr lang="en-US" sz="1900" dirty="0" smtClean="0"/>
              <a:t>", </a:t>
            </a:r>
            <a:r>
              <a:rPr lang="en-US" sz="1900" dirty="0"/>
              <a:t>time()+3600*1);</a:t>
            </a:r>
          </a:p>
          <a:p>
            <a:pPr marL="0" indent="0">
              <a:buNone/>
            </a:pPr>
            <a:r>
              <a:rPr lang="en-US" sz="1900" dirty="0" smtClean="0"/>
              <a:t>  </a:t>
            </a:r>
            <a:r>
              <a:rPr lang="en-US" sz="1900" dirty="0" err="1" smtClean="0"/>
              <a:t>setcookie</a:t>
            </a:r>
            <a:r>
              <a:rPr lang="en-US" sz="1900" dirty="0"/>
              <a:t>("cookie[one]", "</a:t>
            </a:r>
            <a:r>
              <a:rPr lang="en-US" sz="1900" dirty="0" err="1" smtClean="0"/>
              <a:t>cookieone</a:t>
            </a:r>
            <a:r>
              <a:rPr lang="en-US" sz="1900" dirty="0" smtClean="0"/>
              <a:t>", </a:t>
            </a:r>
            <a:r>
              <a:rPr lang="en-US" sz="1900" dirty="0"/>
              <a:t>time()+3600*1</a:t>
            </a:r>
            <a:r>
              <a:rPr lang="en-US" sz="1900" dirty="0" smtClean="0"/>
              <a:t>);</a:t>
            </a:r>
            <a:br>
              <a:rPr lang="en-US" sz="1900" dirty="0" smtClean="0"/>
            </a:br>
            <a:r>
              <a:rPr lang="en-US" sz="1900" dirty="0" smtClean="0"/>
              <a:t>?&gt;</a:t>
            </a:r>
            <a:endParaRPr lang="en-US" sz="1900" dirty="0"/>
          </a:p>
          <a:p>
            <a:pPr marL="0" indent="0">
              <a:buNone/>
            </a:pPr>
            <a:r>
              <a:rPr lang="fr-FR" sz="1900" dirty="0" smtClean="0"/>
              <a:t>&lt;?</a:t>
            </a:r>
            <a:r>
              <a:rPr lang="fr-FR" sz="1900" dirty="0" err="1" smtClean="0"/>
              <a:t>php</a:t>
            </a:r>
            <a:r>
              <a:rPr lang="fr-FR" sz="1900" dirty="0"/>
              <a:t> </a:t>
            </a:r>
            <a:r>
              <a:rPr lang="fr-FR" sz="1900" dirty="0" smtClean="0"/>
              <a:t>       // affichage </a:t>
            </a:r>
            <a:r>
              <a:rPr lang="fr-FR" sz="1900" dirty="0"/>
              <a:t>de ces </a:t>
            </a:r>
            <a:r>
              <a:rPr lang="fr-FR" sz="1900" dirty="0" smtClean="0"/>
              <a:t>cookies</a:t>
            </a:r>
            <a:endParaRPr lang="fr-FR" sz="1900" dirty="0"/>
          </a:p>
          <a:p>
            <a:pPr marL="0" indent="0">
              <a:buNone/>
            </a:pPr>
            <a:r>
              <a:rPr lang="fr-FR" sz="1900" dirty="0" smtClean="0"/>
              <a:t>  if </a:t>
            </a:r>
            <a:r>
              <a:rPr lang="fr-FR" sz="1900" dirty="0"/>
              <a:t>(</a:t>
            </a:r>
            <a:r>
              <a:rPr lang="fr-FR" sz="1900" dirty="0" err="1"/>
              <a:t>isset</a:t>
            </a:r>
            <a:r>
              <a:rPr lang="fr-FR" sz="1900" dirty="0"/>
              <a:t>($_COOKIE['cookie'])) {</a:t>
            </a:r>
          </a:p>
          <a:p>
            <a:pPr marL="0" indent="0">
              <a:buNone/>
            </a:pPr>
            <a:r>
              <a:rPr lang="fr-FR" sz="1900" dirty="0" smtClean="0"/>
              <a:t>     // </a:t>
            </a:r>
            <a:r>
              <a:rPr lang="fr-FR" sz="1900" dirty="0"/>
              <a:t>exemple d'appel du cookie :</a:t>
            </a:r>
          </a:p>
          <a:p>
            <a:pPr marL="0" indent="0">
              <a:buNone/>
            </a:pPr>
            <a:r>
              <a:rPr lang="fr-FR" sz="1900" dirty="0" smtClean="0"/>
              <a:t>    </a:t>
            </a:r>
            <a:r>
              <a:rPr lang="fr-FR" sz="1900" dirty="0" err="1" smtClean="0"/>
              <a:t>echo</a:t>
            </a:r>
            <a:r>
              <a:rPr lang="fr-FR" sz="1900" dirty="0" smtClean="0"/>
              <a:t> </a:t>
            </a:r>
            <a:r>
              <a:rPr lang="fr-FR" sz="1900" dirty="0"/>
              <a:t>'le </a:t>
            </a:r>
            <a:r>
              <a:rPr lang="fr-FR" sz="1900" dirty="0" smtClean="0"/>
              <a:t>cookie </a:t>
            </a:r>
            <a:r>
              <a:rPr lang="fr-FR" sz="1900" dirty="0" err="1"/>
              <a:t>two</a:t>
            </a:r>
            <a:r>
              <a:rPr lang="fr-FR" sz="1900" dirty="0"/>
              <a:t> est :'. $_COOKIE['cookie']['</a:t>
            </a:r>
            <a:r>
              <a:rPr lang="fr-FR" sz="1900" dirty="0" err="1"/>
              <a:t>two</a:t>
            </a:r>
            <a:r>
              <a:rPr lang="fr-FR" sz="1900" dirty="0"/>
              <a:t>']. ' sinon </a:t>
            </a:r>
            <a:r>
              <a:rPr lang="fr-FR" sz="1900" dirty="0" smtClean="0"/>
              <a:t>parcours avec </a:t>
            </a:r>
            <a:r>
              <a:rPr lang="fr-FR" sz="1900" dirty="0" err="1"/>
              <a:t>foreach</a:t>
            </a:r>
            <a:r>
              <a:rPr lang="fr-FR" sz="1900" dirty="0"/>
              <a:t> comme suit : &lt;</a:t>
            </a:r>
            <a:r>
              <a:rPr lang="fr-FR" sz="1900" dirty="0" err="1"/>
              <a:t>br</a:t>
            </a:r>
            <a:r>
              <a:rPr lang="fr-FR" sz="1900" dirty="0"/>
              <a:t>/&gt;';</a:t>
            </a:r>
          </a:p>
          <a:p>
            <a:pPr marL="0" indent="0">
              <a:buNone/>
            </a:pPr>
            <a:r>
              <a:rPr lang="en-US" sz="1900" dirty="0" smtClean="0"/>
              <a:t>    </a:t>
            </a:r>
            <a:r>
              <a:rPr lang="en-US" sz="1900" dirty="0" err="1" smtClean="0"/>
              <a:t>foreach</a:t>
            </a:r>
            <a:r>
              <a:rPr lang="en-US" sz="1900" dirty="0" smtClean="0"/>
              <a:t> </a:t>
            </a:r>
            <a:r>
              <a:rPr lang="en-US" sz="1900" dirty="0"/>
              <a:t>($_COOKIE['cookie'] as $name =&gt; $value) {</a:t>
            </a:r>
          </a:p>
          <a:p>
            <a:pPr marL="0" indent="0">
              <a:buNone/>
            </a:pPr>
            <a:r>
              <a:rPr lang="fr-FR" sz="1900" dirty="0" smtClean="0"/>
              <a:t>      $</a:t>
            </a:r>
            <a:r>
              <a:rPr lang="fr-FR" sz="1900" dirty="0" err="1"/>
              <a:t>name</a:t>
            </a:r>
            <a:r>
              <a:rPr lang="fr-FR" sz="1900" dirty="0"/>
              <a:t> = </a:t>
            </a:r>
            <a:r>
              <a:rPr lang="fr-FR" sz="1900" dirty="0" err="1"/>
              <a:t>htmlspecialchars</a:t>
            </a:r>
            <a:r>
              <a:rPr lang="fr-FR" sz="1900" dirty="0"/>
              <a:t>($</a:t>
            </a:r>
            <a:r>
              <a:rPr lang="fr-FR" sz="1900" dirty="0" err="1"/>
              <a:t>name</a:t>
            </a:r>
            <a:r>
              <a:rPr lang="fr-FR" sz="1900" dirty="0"/>
              <a:t>);</a:t>
            </a:r>
          </a:p>
          <a:p>
            <a:pPr marL="0" indent="0">
              <a:buNone/>
            </a:pPr>
            <a:r>
              <a:rPr lang="fr-FR" sz="1900" dirty="0" smtClean="0"/>
              <a:t>      $</a:t>
            </a:r>
            <a:r>
              <a:rPr lang="fr-FR" sz="1900" dirty="0"/>
              <a:t>value = </a:t>
            </a:r>
            <a:r>
              <a:rPr lang="fr-FR" sz="1900" dirty="0" err="1"/>
              <a:t>htmlspecialchars</a:t>
            </a:r>
            <a:r>
              <a:rPr lang="fr-FR" sz="1900" dirty="0"/>
              <a:t>($value);</a:t>
            </a:r>
          </a:p>
          <a:p>
            <a:pPr marL="0" indent="0">
              <a:buNone/>
            </a:pPr>
            <a:r>
              <a:rPr lang="fr-FR" sz="1900" dirty="0" smtClean="0"/>
              <a:t>      </a:t>
            </a:r>
            <a:r>
              <a:rPr lang="fr-FR" sz="1900" dirty="0" err="1" smtClean="0"/>
              <a:t>echo</a:t>
            </a:r>
            <a:r>
              <a:rPr lang="fr-FR" sz="1900" dirty="0" smtClean="0"/>
              <a:t> </a:t>
            </a:r>
            <a:r>
              <a:rPr lang="fr-FR" sz="1900" dirty="0"/>
              <a:t>"$</a:t>
            </a:r>
            <a:r>
              <a:rPr lang="fr-FR" sz="1900" dirty="0" err="1"/>
              <a:t>name</a:t>
            </a:r>
            <a:r>
              <a:rPr lang="fr-FR" sz="1900" dirty="0"/>
              <a:t> : $value &lt;</a:t>
            </a:r>
            <a:r>
              <a:rPr lang="fr-FR" sz="1900" dirty="0" err="1"/>
              <a:t>br</a:t>
            </a:r>
            <a:r>
              <a:rPr lang="fr-FR" sz="1900" dirty="0"/>
              <a:t> /&gt;";</a:t>
            </a:r>
          </a:p>
          <a:p>
            <a:pPr marL="0" indent="0">
              <a:buNone/>
            </a:pPr>
            <a:r>
              <a:rPr lang="fr-FR" sz="1900" dirty="0" smtClean="0"/>
              <a:t>    }</a:t>
            </a:r>
            <a:endParaRPr lang="fr-FR" sz="1900" dirty="0"/>
          </a:p>
          <a:p>
            <a:pPr marL="0" indent="0">
              <a:buNone/>
            </a:pPr>
            <a:r>
              <a:rPr lang="fr-FR" sz="1900" dirty="0" smtClean="0"/>
              <a:t>  }  ?&gt;</a:t>
            </a:r>
            <a:endParaRPr lang="fr-FR" sz="1900" b="1" dirty="0" smtClean="0">
              <a:solidFill>
                <a:schemeClr val="tx2">
                  <a:lumMod val="60000"/>
                  <a:lumOff val="40000"/>
                </a:schemeClr>
              </a:solidFill>
            </a:endParaRPr>
          </a:p>
        </p:txBody>
      </p:sp>
    </p:spTree>
    <p:extLst>
      <p:ext uri="{BB962C8B-B14F-4D97-AF65-F5344CB8AC3E}">
        <p14:creationId xmlns:p14="http://schemas.microsoft.com/office/powerpoint/2010/main" val="206863240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Espace réservé du contenu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2132856"/>
            <a:ext cx="9164683" cy="4930427"/>
          </a:xfrm>
        </p:spPr>
      </p:pic>
      <p:sp>
        <p:nvSpPr>
          <p:cNvPr id="6" name="Titre 1"/>
          <p:cNvSpPr txBox="1">
            <a:spLocks/>
          </p:cNvSpPr>
          <p:nvPr/>
        </p:nvSpPr>
        <p:spPr>
          <a:xfrm>
            <a:off x="457200" y="-182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dirty="0" smtClean="0"/>
              <a:t>PHP : Cookies</a:t>
            </a:r>
            <a:endParaRPr lang="fr-FR" dirty="0"/>
          </a:p>
        </p:txBody>
      </p:sp>
      <p:sp>
        <p:nvSpPr>
          <p:cNvPr id="7" name="ZoneTexte 6"/>
          <p:cNvSpPr txBox="1"/>
          <p:nvPr/>
        </p:nvSpPr>
        <p:spPr>
          <a:xfrm>
            <a:off x="107504" y="404664"/>
            <a:ext cx="8424936" cy="1754326"/>
          </a:xfrm>
          <a:prstGeom prst="rect">
            <a:avLst/>
          </a:prstGeom>
          <a:noFill/>
        </p:spPr>
        <p:txBody>
          <a:bodyPr wrap="square" rtlCol="0">
            <a:spAutoFit/>
          </a:bodyPr>
          <a:lstStyle/>
          <a:p>
            <a:r>
              <a:rPr lang="fr-FR" dirty="0" smtClean="0">
                <a:solidFill>
                  <a:srgbClr val="FF0000"/>
                </a:solidFill>
              </a:rPr>
              <a:t>&lt;?</a:t>
            </a:r>
            <a:r>
              <a:rPr lang="fr-FR" dirty="0" err="1" smtClean="0">
                <a:solidFill>
                  <a:srgbClr val="FF0000"/>
                </a:solidFill>
              </a:rPr>
              <a:t>php</a:t>
            </a:r>
            <a:endParaRPr lang="fr-FR" dirty="0" smtClean="0">
              <a:solidFill>
                <a:srgbClr val="FF0000"/>
              </a:solidFill>
            </a:endParaRPr>
          </a:p>
          <a:p>
            <a:r>
              <a:rPr lang="fr-FR" dirty="0">
                <a:solidFill>
                  <a:srgbClr val="FF0000"/>
                </a:solidFill>
              </a:rPr>
              <a:t> </a:t>
            </a:r>
            <a:r>
              <a:rPr lang="fr-FR" dirty="0" smtClean="0">
                <a:solidFill>
                  <a:srgbClr val="FF0000"/>
                </a:solidFill>
              </a:rPr>
              <a:t> </a:t>
            </a:r>
            <a:r>
              <a:rPr lang="fr-FR" b="1" dirty="0" err="1" smtClean="0">
                <a:solidFill>
                  <a:srgbClr val="FF0000"/>
                </a:solidFill>
              </a:rPr>
              <a:t>session_start</a:t>
            </a:r>
            <a:r>
              <a:rPr lang="fr-FR" b="1" dirty="0" smtClean="0">
                <a:solidFill>
                  <a:srgbClr val="FF0000"/>
                </a:solidFill>
              </a:rPr>
              <a:t>();</a:t>
            </a:r>
            <a:endParaRPr lang="fr-FR" b="1" dirty="0">
              <a:solidFill>
                <a:srgbClr val="FF0000"/>
              </a:solidFill>
            </a:endParaRPr>
          </a:p>
          <a:p>
            <a:r>
              <a:rPr lang="fr-FR" b="1" dirty="0" smtClean="0">
                <a:solidFill>
                  <a:srgbClr val="FF0000"/>
                </a:solidFill>
              </a:rPr>
              <a:t>  </a:t>
            </a:r>
            <a:r>
              <a:rPr lang="en-US" b="1" dirty="0" err="1" smtClean="0">
                <a:solidFill>
                  <a:srgbClr val="FF0000"/>
                </a:solidFill>
              </a:rPr>
              <a:t>setcookie</a:t>
            </a:r>
            <a:r>
              <a:rPr lang="en-US" b="1" dirty="0">
                <a:solidFill>
                  <a:srgbClr val="FF0000"/>
                </a:solidFill>
              </a:rPr>
              <a:t>("cookie[three]", "</a:t>
            </a:r>
            <a:r>
              <a:rPr lang="en-US" b="1" dirty="0" err="1">
                <a:solidFill>
                  <a:srgbClr val="FF0000"/>
                </a:solidFill>
              </a:rPr>
              <a:t>cookiethree</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("cookie[two]", "</a:t>
            </a:r>
            <a:r>
              <a:rPr lang="en-US" b="1" dirty="0" err="1">
                <a:solidFill>
                  <a:srgbClr val="FF0000"/>
                </a:solidFill>
              </a:rPr>
              <a:t>cookietwo</a:t>
            </a:r>
            <a:r>
              <a:rPr lang="en-US" b="1" dirty="0">
                <a:solidFill>
                  <a:srgbClr val="FF0000"/>
                </a:solidFill>
              </a:rPr>
              <a:t>", time()+3600*1);</a:t>
            </a:r>
          </a:p>
          <a:p>
            <a:r>
              <a:rPr lang="en-US" b="1" dirty="0">
                <a:solidFill>
                  <a:srgbClr val="FF0000"/>
                </a:solidFill>
              </a:rPr>
              <a:t>  </a:t>
            </a:r>
            <a:r>
              <a:rPr lang="en-US" b="1" dirty="0" err="1">
                <a:solidFill>
                  <a:srgbClr val="FF0000"/>
                </a:solidFill>
              </a:rPr>
              <a:t>setcookie</a:t>
            </a:r>
            <a:r>
              <a:rPr lang="en-US" b="1" dirty="0">
                <a:solidFill>
                  <a:srgbClr val="FF0000"/>
                </a:solidFill>
              </a:rPr>
              <a:t>("cookie[one]", "</a:t>
            </a:r>
            <a:r>
              <a:rPr lang="en-US" b="1" dirty="0" err="1">
                <a:solidFill>
                  <a:srgbClr val="FF0000"/>
                </a:solidFill>
              </a:rPr>
              <a:t>cookieone</a:t>
            </a:r>
            <a:r>
              <a:rPr lang="en-US" b="1" dirty="0">
                <a:solidFill>
                  <a:srgbClr val="FF0000"/>
                </a:solidFill>
              </a:rPr>
              <a:t>", time()+3600*1);</a:t>
            </a:r>
            <a:endParaRPr lang="fr-FR" b="1" dirty="0" smtClean="0">
              <a:solidFill>
                <a:srgbClr val="FF0000"/>
              </a:solidFill>
            </a:endParaRPr>
          </a:p>
          <a:p>
            <a:r>
              <a:rPr lang="fr-FR" dirty="0" smtClean="0">
                <a:solidFill>
                  <a:srgbClr val="FF0000"/>
                </a:solidFill>
              </a:rPr>
              <a:t>?&gt;</a:t>
            </a:r>
            <a:endParaRPr lang="fr-FR" dirty="0"/>
          </a:p>
        </p:txBody>
      </p:sp>
      <p:sp>
        <p:nvSpPr>
          <p:cNvPr id="5" name="Rectangle 4"/>
          <p:cNvSpPr/>
          <p:nvPr/>
        </p:nvSpPr>
        <p:spPr>
          <a:xfrm>
            <a:off x="0" y="2276872"/>
            <a:ext cx="9144000"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p:cNvSpPr/>
          <p:nvPr/>
        </p:nvSpPr>
        <p:spPr>
          <a:xfrm>
            <a:off x="0" y="3573016"/>
            <a:ext cx="9144000" cy="79208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p:cNvSpPr txBox="1"/>
          <p:nvPr/>
        </p:nvSpPr>
        <p:spPr>
          <a:xfrm>
            <a:off x="6228184" y="1137518"/>
            <a:ext cx="2736304" cy="923330"/>
          </a:xfrm>
          <a:prstGeom prst="rect">
            <a:avLst/>
          </a:prstGeom>
          <a:solidFill>
            <a:schemeClr val="tx2">
              <a:lumMod val="60000"/>
              <a:lumOff val="40000"/>
            </a:schemeClr>
          </a:solidFill>
        </p:spPr>
        <p:txBody>
          <a:bodyPr wrap="square" rtlCol="0">
            <a:spAutoFit/>
          </a:bodyPr>
          <a:lstStyle/>
          <a:p>
            <a:pPr algn="ctr"/>
            <a:r>
              <a:rPr lang="fr-FR" dirty="0" smtClean="0"/>
              <a:t>1 – On demande une page web contenant une session et trois cookies</a:t>
            </a:r>
            <a:endParaRPr lang="fr-FR" dirty="0"/>
          </a:p>
        </p:txBody>
      </p:sp>
      <p:sp>
        <p:nvSpPr>
          <p:cNvPr id="11" name="ZoneTexte 10"/>
          <p:cNvSpPr txBox="1"/>
          <p:nvPr/>
        </p:nvSpPr>
        <p:spPr>
          <a:xfrm>
            <a:off x="5292080" y="4581128"/>
            <a:ext cx="3600400" cy="1200329"/>
          </a:xfrm>
          <a:prstGeom prst="rect">
            <a:avLst/>
          </a:prstGeom>
          <a:solidFill>
            <a:schemeClr val="tx2">
              <a:lumMod val="60000"/>
              <a:lumOff val="40000"/>
            </a:schemeClr>
          </a:solidFill>
        </p:spPr>
        <p:txBody>
          <a:bodyPr wrap="square" rtlCol="0">
            <a:spAutoFit/>
          </a:bodyPr>
          <a:lstStyle/>
          <a:p>
            <a:pPr algn="ctr"/>
            <a:r>
              <a:rPr lang="fr-FR" dirty="0" smtClean="0"/>
              <a:t>2 – Le serveur web répond avec le code HTTP 200, puis il envoie des cookies contenant les 3 variables et le numéro de session PHP</a:t>
            </a:r>
            <a:endParaRPr lang="fr-FR" dirty="0"/>
          </a:p>
        </p:txBody>
      </p:sp>
    </p:spTree>
    <p:extLst>
      <p:ext uri="{BB962C8B-B14F-4D97-AF65-F5344CB8AC3E}">
        <p14:creationId xmlns:p14="http://schemas.microsoft.com/office/powerpoint/2010/main" val="32754837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Rappels : Serveur Web</a:t>
            </a:r>
          </a:p>
        </p:txBody>
      </p:sp>
      <p:sp>
        <p:nvSpPr>
          <p:cNvPr id="3" name="Espace réservé du contenu 2"/>
          <p:cNvSpPr>
            <a:spLocks noGrp="1"/>
          </p:cNvSpPr>
          <p:nvPr>
            <p:ph idx="1"/>
          </p:nvPr>
        </p:nvSpPr>
        <p:spPr/>
        <p:txBody>
          <a:bodyPr>
            <a:normAutofit fontScale="92500" lnSpcReduction="10000"/>
          </a:bodyPr>
          <a:lstStyle/>
          <a:p>
            <a:r>
              <a:rPr lang="fr-FR" dirty="0" smtClean="0"/>
              <a:t>Header HTTP permet de déclarer le type de données transmises</a:t>
            </a:r>
          </a:p>
          <a:p>
            <a:pPr lvl="1"/>
            <a:r>
              <a:rPr lang="fr-FR" dirty="0" smtClean="0"/>
              <a:t>Content-Type: </a:t>
            </a:r>
            <a:r>
              <a:rPr lang="fr-FR" dirty="0" err="1" smtClean="0"/>
              <a:t>text</a:t>
            </a:r>
            <a:r>
              <a:rPr lang="fr-FR" dirty="0" smtClean="0"/>
              <a:t>/html</a:t>
            </a:r>
          </a:p>
          <a:p>
            <a:pPr lvl="1"/>
            <a:r>
              <a:rPr lang="fr-FR" dirty="0" smtClean="0"/>
              <a:t>Content-Type: application/</a:t>
            </a:r>
            <a:r>
              <a:rPr lang="fr-FR" dirty="0" err="1" smtClean="0"/>
              <a:t>pdf</a:t>
            </a:r>
            <a:endParaRPr lang="fr-FR" dirty="0" smtClean="0"/>
          </a:p>
          <a:p>
            <a:pPr lvl="1"/>
            <a:r>
              <a:rPr lang="fr-FR" dirty="0" smtClean="0"/>
              <a:t>Content-Type</a:t>
            </a:r>
            <a:r>
              <a:rPr lang="fr-FR" dirty="0"/>
              <a:t>: </a:t>
            </a:r>
            <a:r>
              <a:rPr lang="fr-FR" dirty="0" smtClean="0"/>
              <a:t>application/octet-</a:t>
            </a:r>
            <a:r>
              <a:rPr lang="fr-FR" dirty="0" err="1" smtClean="0"/>
              <a:t>stream</a:t>
            </a:r>
            <a:endParaRPr lang="fr-FR" dirty="0" smtClean="0"/>
          </a:p>
          <a:p>
            <a:pPr lvl="1"/>
            <a:r>
              <a:rPr lang="fr-FR" dirty="0"/>
              <a:t>Content-Type</a:t>
            </a:r>
            <a:r>
              <a:rPr lang="fr-FR" dirty="0" smtClean="0"/>
              <a:t>: </a:t>
            </a:r>
            <a:r>
              <a:rPr lang="fr-FR" dirty="0" err="1" smtClean="0"/>
              <a:t>video</a:t>
            </a:r>
            <a:r>
              <a:rPr lang="fr-FR" dirty="0" smtClean="0"/>
              <a:t>/mp4</a:t>
            </a:r>
          </a:p>
          <a:p>
            <a:endParaRPr lang="fr-FR" dirty="0" smtClean="0"/>
          </a:p>
          <a:p>
            <a:r>
              <a:rPr lang="fr-FR" dirty="0" smtClean="0"/>
              <a:t>Le navigateur web a des paramètres personnalisables pour choisir un programme externe (ou pas) selon le type de données</a:t>
            </a:r>
            <a:endParaRPr lang="fr-FR" dirty="0"/>
          </a:p>
        </p:txBody>
      </p:sp>
      <p:sp>
        <p:nvSpPr>
          <p:cNvPr id="4" name="ZoneTexte 3"/>
          <p:cNvSpPr txBox="1"/>
          <p:nvPr/>
        </p:nvSpPr>
        <p:spPr>
          <a:xfrm>
            <a:off x="-2431143" y="6767286"/>
            <a:ext cx="184666" cy="369332"/>
          </a:xfrm>
          <a:prstGeom prst="rect">
            <a:avLst/>
          </a:prstGeom>
          <a:noFill/>
        </p:spPr>
        <p:txBody>
          <a:bodyPr wrap="none" rtlCol="0">
            <a:spAutoFit/>
          </a:bodyPr>
          <a:lstStyle/>
          <a:p>
            <a:endParaRPr lang="fr-FR" dirty="0"/>
          </a:p>
        </p:txBody>
      </p:sp>
    </p:spTree>
    <p:extLst>
      <p:ext uri="{BB962C8B-B14F-4D97-AF65-F5344CB8AC3E}">
        <p14:creationId xmlns:p14="http://schemas.microsoft.com/office/powerpoint/2010/main" val="3680488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9" name="Connecteur droit 8"/>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470698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6"/>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301208"/>
            <a:ext cx="41044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365104"/>
            <a:ext cx="26642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8"/>
          <p:cNvCxnSpPr/>
          <p:nvPr/>
        </p:nvCxnSpPr>
        <p:spPr>
          <a:xfrm>
            <a:off x="251520" y="479715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Connecteur droit 10"/>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a:off x="3347864" y="4221088"/>
            <a:ext cx="1516236" cy="50405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a:off x="4355976" y="4373488"/>
            <a:ext cx="504056" cy="85571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39899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309634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4437112"/>
            <a:ext cx="230425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251520" y="4653136"/>
            <a:ext cx="3456384"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11180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1"/>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4365104"/>
            <a:ext cx="176419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251520" y="515719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451750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necteur droit avec flèche 8"/>
          <p:cNvCxnSpPr/>
          <p:nvPr/>
        </p:nvCxnSpPr>
        <p:spPr>
          <a:xfrm flipH="1">
            <a:off x="3851920" y="4517504"/>
            <a:ext cx="1008112" cy="49567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61558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628800"/>
            <a:ext cx="9728201"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792445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5"/>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5085184"/>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necteur droit 5"/>
          <p:cNvCxnSpPr/>
          <p:nvPr/>
        </p:nvCxnSpPr>
        <p:spPr>
          <a:xfrm>
            <a:off x="4860032" y="5301208"/>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necteur droit 7"/>
          <p:cNvCxnSpPr/>
          <p:nvPr/>
        </p:nvCxnSpPr>
        <p:spPr>
          <a:xfrm>
            <a:off x="4860032" y="5517232"/>
            <a:ext cx="352839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33842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Cookies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648458"/>
            <a:ext cx="6087662" cy="3228113"/>
          </a:xfrm>
        </p:spPr>
      </p:pic>
    </p:spTree>
    <p:extLst>
      <p:ext uri="{BB962C8B-B14F-4D97-AF65-F5344CB8AC3E}">
        <p14:creationId xmlns:p14="http://schemas.microsoft.com/office/powerpoint/2010/main" val="3885334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628800"/>
            <a:ext cx="9728199" cy="5184574"/>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594467"/>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4"/>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6" name="Connecteur droit 5"/>
          <p:cNvCxnSpPr/>
          <p:nvPr/>
        </p:nvCxnSpPr>
        <p:spPr>
          <a:xfrm>
            <a:off x="4932040" y="5373216"/>
            <a:ext cx="1224136"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83911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1628800"/>
            <a:ext cx="9728197" cy="5184573"/>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6860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p:cNvSpPr>
            <a:spLocks noGrp="1"/>
          </p:cNvSpPr>
          <p:nvPr>
            <p:ph idx="1"/>
          </p:nvPr>
        </p:nvSpPr>
        <p:spPr/>
        <p:txBody>
          <a:bodyPr>
            <a:normAutofit/>
          </a:bodyPr>
          <a:lstStyle/>
          <a:p>
            <a:r>
              <a:rPr lang="fr-FR" sz="2800" dirty="0" smtClean="0"/>
              <a:t>PHP est une extension à côté de Apache</a:t>
            </a:r>
          </a:p>
          <a:p>
            <a:pPr lvl="1"/>
            <a:r>
              <a:rPr lang="fr-FR" sz="2400" dirty="0" smtClean="0"/>
              <a:t>Apache configuré pour appeler PHP lorsqu’il</a:t>
            </a:r>
            <a:br>
              <a:rPr lang="fr-FR" sz="2400" dirty="0" smtClean="0"/>
            </a:br>
            <a:r>
              <a:rPr lang="fr-FR" sz="2400" dirty="0" smtClean="0"/>
              <a:t>voit passer une requête terminant par « .</a:t>
            </a:r>
            <a:r>
              <a:rPr lang="fr-FR" sz="2400" dirty="0" err="1" smtClean="0"/>
              <a:t>php</a:t>
            </a:r>
            <a:r>
              <a:rPr lang="fr-FR" sz="2400" dirty="0" smtClean="0"/>
              <a:t> »</a:t>
            </a:r>
          </a:p>
          <a:p>
            <a:pPr lvl="1"/>
            <a:r>
              <a:rPr lang="fr-FR" sz="2400" dirty="0" smtClean="0"/>
              <a:t>PHP traite le fichier en question, et produit</a:t>
            </a:r>
            <a:br>
              <a:rPr lang="fr-FR" sz="2400" dirty="0" smtClean="0"/>
            </a:br>
            <a:r>
              <a:rPr lang="fr-FR" sz="2400" dirty="0" smtClean="0"/>
              <a:t>une réponse renvoyée par Apache</a:t>
            </a:r>
          </a:p>
        </p:txBody>
      </p:sp>
      <p:sp>
        <p:nvSpPr>
          <p:cNvPr id="5" name="Titre 4"/>
          <p:cNvSpPr>
            <a:spLocks noGrp="1"/>
          </p:cNvSpPr>
          <p:nvPr>
            <p:ph type="title"/>
          </p:nvPr>
        </p:nvSpPr>
        <p:spPr/>
        <p:txBody>
          <a:bodyPr/>
          <a:lstStyle/>
          <a:p>
            <a:r>
              <a:rPr lang="fr-FR" dirty="0" smtClean="0"/>
              <a:t>Rappels : PHP</a:t>
            </a:r>
            <a:endParaRPr lang="fr-FR" dirty="0"/>
          </a:p>
        </p:txBody>
      </p:sp>
      <p:pic>
        <p:nvPicPr>
          <p:cNvPr id="6" name="Image 5" descr="computer.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40963" y="3851756"/>
            <a:ext cx="1080120" cy="1080120"/>
          </a:xfrm>
          <a:prstGeom prst="rect">
            <a:avLst/>
          </a:prstGeom>
        </p:spPr>
      </p:pic>
      <p:sp>
        <p:nvSpPr>
          <p:cNvPr id="8" name="ZoneTexte 7"/>
          <p:cNvSpPr txBox="1"/>
          <p:nvPr/>
        </p:nvSpPr>
        <p:spPr>
          <a:xfrm>
            <a:off x="1331640" y="5075892"/>
            <a:ext cx="1296144" cy="369332"/>
          </a:xfrm>
          <a:prstGeom prst="rect">
            <a:avLst/>
          </a:prstGeom>
          <a:noFill/>
        </p:spPr>
        <p:txBody>
          <a:bodyPr wrap="square" rtlCol="0">
            <a:spAutoFit/>
          </a:bodyPr>
          <a:lstStyle/>
          <a:p>
            <a:pPr algn="ctr"/>
            <a:r>
              <a:rPr lang="fr-FR" dirty="0" smtClean="0"/>
              <a:t>Navigateur</a:t>
            </a:r>
          </a:p>
        </p:txBody>
      </p:sp>
      <p:sp>
        <p:nvSpPr>
          <p:cNvPr id="9" name="ZoneTexte 8"/>
          <p:cNvSpPr txBox="1"/>
          <p:nvPr/>
        </p:nvSpPr>
        <p:spPr>
          <a:xfrm>
            <a:off x="5364088" y="5075892"/>
            <a:ext cx="1861661" cy="369332"/>
          </a:xfrm>
          <a:prstGeom prst="rect">
            <a:avLst/>
          </a:prstGeom>
          <a:noFill/>
        </p:spPr>
        <p:txBody>
          <a:bodyPr wrap="square" rtlCol="0">
            <a:spAutoFit/>
          </a:bodyPr>
          <a:lstStyle/>
          <a:p>
            <a:pPr algn="ctr"/>
            <a:r>
              <a:rPr lang="fr-FR" dirty="0" smtClean="0"/>
              <a:t>Serveur Web</a:t>
            </a:r>
          </a:p>
        </p:txBody>
      </p:sp>
      <p:grpSp>
        <p:nvGrpSpPr>
          <p:cNvPr id="2" name="Groupe 1"/>
          <p:cNvGrpSpPr/>
          <p:nvPr/>
        </p:nvGrpSpPr>
        <p:grpSpPr>
          <a:xfrm>
            <a:off x="899592" y="5507940"/>
            <a:ext cx="2259632" cy="747464"/>
            <a:chOff x="1259632" y="3933056"/>
            <a:chExt cx="2259632" cy="747464"/>
          </a:xfrm>
        </p:grpSpPr>
        <p:pic>
          <p:nvPicPr>
            <p:cNvPr id="10" name="Image 9" descr="firefox.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59632" y="3933056"/>
              <a:ext cx="720080" cy="720080"/>
            </a:xfrm>
            <a:prstGeom prst="rect">
              <a:avLst/>
            </a:prstGeom>
          </p:spPr>
        </p:pic>
        <p:pic>
          <p:nvPicPr>
            <p:cNvPr id="11" name="Image 10" descr="edge.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79712" y="3933056"/>
              <a:ext cx="720080" cy="720080"/>
            </a:xfrm>
            <a:prstGeom prst="rect">
              <a:avLst/>
            </a:prstGeom>
          </p:spPr>
        </p:pic>
        <p:pic>
          <p:nvPicPr>
            <p:cNvPr id="12" name="Image 11" descr="chrome.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71800" y="3933056"/>
              <a:ext cx="747464" cy="747464"/>
            </a:xfrm>
            <a:prstGeom prst="rect">
              <a:avLst/>
            </a:prstGeom>
          </p:spPr>
        </p:pic>
      </p:grpSp>
      <p:pic>
        <p:nvPicPr>
          <p:cNvPr id="13" name="Image 12" descr="server1.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761443" y="3851756"/>
            <a:ext cx="1021686" cy="1080120"/>
          </a:xfrm>
          <a:prstGeom prst="rect">
            <a:avLst/>
          </a:prstGeom>
        </p:spPr>
      </p:pic>
      <p:cxnSp>
        <p:nvCxnSpPr>
          <p:cNvPr id="7" name="Connecteur droit avec flèche 6"/>
          <p:cNvCxnSpPr>
            <a:stCxn id="6" idx="3"/>
            <a:endCxn id="13" idx="1"/>
          </p:cNvCxnSpPr>
          <p:nvPr/>
        </p:nvCxnSpPr>
        <p:spPr>
          <a:xfrm>
            <a:off x="2521083" y="4391816"/>
            <a:ext cx="324036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ZoneTexte 16"/>
          <p:cNvSpPr txBox="1"/>
          <p:nvPr/>
        </p:nvSpPr>
        <p:spPr>
          <a:xfrm>
            <a:off x="3347864" y="3933056"/>
            <a:ext cx="1570484" cy="369332"/>
          </a:xfrm>
          <a:prstGeom prst="rect">
            <a:avLst/>
          </a:prstGeom>
          <a:noFill/>
        </p:spPr>
        <p:txBody>
          <a:bodyPr wrap="square" rtlCol="0">
            <a:spAutoFit/>
          </a:bodyPr>
          <a:lstStyle/>
          <a:p>
            <a:r>
              <a:rPr lang="fr-FR" dirty="0" smtClean="0"/>
              <a:t>GET </a:t>
            </a:r>
            <a:r>
              <a:rPr lang="fr-FR" dirty="0" err="1" smtClean="0"/>
              <a:t>page.php</a:t>
            </a:r>
            <a:endParaRPr lang="fr-FR" dirty="0"/>
          </a:p>
        </p:txBody>
      </p:sp>
      <p:grpSp>
        <p:nvGrpSpPr>
          <p:cNvPr id="24" name="Groupe 23"/>
          <p:cNvGrpSpPr/>
          <p:nvPr/>
        </p:nvGrpSpPr>
        <p:grpSpPr>
          <a:xfrm>
            <a:off x="7585789" y="1916832"/>
            <a:ext cx="1162675" cy="1872208"/>
            <a:chOff x="7585789" y="2924944"/>
            <a:chExt cx="1162675" cy="1872208"/>
          </a:xfrm>
        </p:grpSpPr>
        <p:sp>
          <p:nvSpPr>
            <p:cNvPr id="19" name="Rectangle 18"/>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&lt;?</a:t>
              </a:r>
              <a:r>
                <a:rPr lang="fr-FR" sz="1600" dirty="0" err="1" smtClean="0">
                  <a:solidFill>
                    <a:schemeClr val="tx1"/>
                  </a:solidFill>
                </a:rPr>
                <a:t>php</a:t>
              </a:r>
              <a:endParaRPr lang="fr-FR" sz="1600" dirty="0" smtClean="0">
                <a:solidFill>
                  <a:schemeClr val="tx1"/>
                </a:solidFill>
              </a:endParaRPr>
            </a:p>
            <a:p>
              <a:r>
                <a:rPr lang="fr-FR" sz="1600" dirty="0" err="1" smtClean="0">
                  <a:solidFill>
                    <a:schemeClr val="tx1"/>
                  </a:solidFill>
                </a:rPr>
                <a:t>echo</a:t>
              </a:r>
              <a:r>
                <a:rPr lang="fr-FR" sz="1600" dirty="0" smtClean="0">
                  <a:solidFill>
                    <a:schemeClr val="tx1"/>
                  </a:solidFill>
                </a:rPr>
                <a:t> </a:t>
              </a:r>
              <a:r>
                <a:rPr lang="fr-FR" sz="1600" dirty="0">
                  <a:solidFill>
                    <a:schemeClr val="tx1"/>
                  </a:solidFill>
                </a:rPr>
                <a:t>"</a:t>
              </a:r>
              <a:r>
                <a:rPr lang="fr-FR" sz="1600" dirty="0" smtClean="0">
                  <a:solidFill>
                    <a:schemeClr val="tx1"/>
                  </a:solidFill>
                </a:rPr>
                <a:t>B";</a:t>
              </a:r>
            </a:p>
            <a:p>
              <a:r>
                <a:rPr lang="fr-FR" sz="1600" dirty="0" smtClean="0">
                  <a:solidFill>
                    <a:schemeClr val="tx1"/>
                  </a:solidFill>
                </a:rPr>
                <a:t>?&gt;</a:t>
              </a:r>
            </a:p>
            <a:p>
              <a:r>
                <a:rPr lang="fr-FR" sz="1600" dirty="0" smtClean="0">
                  <a:solidFill>
                    <a:schemeClr val="tx1"/>
                  </a:solidFill>
                </a:rPr>
                <a:t>&lt;/html&gt;</a:t>
              </a:r>
              <a:endParaRPr lang="fr-FR" sz="1600" dirty="0">
                <a:solidFill>
                  <a:schemeClr val="tx1"/>
                </a:solidFill>
              </a:endParaRPr>
            </a:p>
          </p:txBody>
        </p:sp>
        <p:sp>
          <p:nvSpPr>
            <p:cNvPr id="20" name="ZoneTexte 19"/>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cxnSp>
        <p:nvCxnSpPr>
          <p:cNvPr id="25" name="Connecteur droit avec flèche 24"/>
          <p:cNvCxnSpPr>
            <a:stCxn id="13" idx="3"/>
            <a:endCxn id="19" idx="1"/>
          </p:cNvCxnSpPr>
          <p:nvPr/>
        </p:nvCxnSpPr>
        <p:spPr>
          <a:xfrm flipV="1">
            <a:off x="6783129" y="2606052"/>
            <a:ext cx="874668" cy="1785764"/>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5508104" y="3429000"/>
            <a:ext cx="1570484" cy="369332"/>
          </a:xfrm>
          <a:prstGeom prst="rect">
            <a:avLst/>
          </a:prstGeom>
          <a:noFill/>
        </p:spPr>
        <p:txBody>
          <a:bodyPr wrap="square" rtlCol="0">
            <a:spAutoFit/>
          </a:bodyPr>
          <a:lstStyle/>
          <a:p>
            <a:pPr algn="ctr"/>
            <a:r>
              <a:rPr lang="fr-FR" dirty="0" smtClean="0"/>
              <a:t>GET </a:t>
            </a:r>
            <a:r>
              <a:rPr lang="fr-FR" dirty="0" err="1" smtClean="0"/>
              <a:t>page.php</a:t>
            </a:r>
            <a:endParaRPr lang="fr-FR" dirty="0"/>
          </a:p>
        </p:txBody>
      </p:sp>
      <p:cxnSp>
        <p:nvCxnSpPr>
          <p:cNvPr id="27" name="Connecteur droit avec flèche 26"/>
          <p:cNvCxnSpPr/>
          <p:nvPr/>
        </p:nvCxnSpPr>
        <p:spPr>
          <a:xfrm flipH="1">
            <a:off x="2521083" y="4581128"/>
            <a:ext cx="3203049"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ZoneTexte 33"/>
          <p:cNvSpPr txBox="1"/>
          <p:nvPr/>
        </p:nvSpPr>
        <p:spPr>
          <a:xfrm>
            <a:off x="1475656" y="4139788"/>
            <a:ext cx="1008112" cy="369332"/>
          </a:xfrm>
          <a:prstGeom prst="rect">
            <a:avLst/>
          </a:prstGeom>
          <a:noFill/>
        </p:spPr>
        <p:txBody>
          <a:bodyPr wrap="square" rtlCol="0">
            <a:spAutoFit/>
          </a:bodyPr>
          <a:lstStyle/>
          <a:p>
            <a:pPr algn="ctr"/>
            <a:r>
              <a:rPr lang="fr-FR" dirty="0" smtClean="0"/>
              <a:t>B</a:t>
            </a:r>
            <a:endParaRPr lang="fr-FR" dirty="0"/>
          </a:p>
        </p:txBody>
      </p:sp>
      <p:grpSp>
        <p:nvGrpSpPr>
          <p:cNvPr id="29" name="Groupe 28"/>
          <p:cNvGrpSpPr/>
          <p:nvPr/>
        </p:nvGrpSpPr>
        <p:grpSpPr>
          <a:xfrm>
            <a:off x="5220072" y="5651956"/>
            <a:ext cx="1152128" cy="657364"/>
            <a:chOff x="3779912" y="4149080"/>
            <a:chExt cx="1152128" cy="657364"/>
          </a:xfrm>
        </p:grpSpPr>
        <p:pic>
          <p:nvPicPr>
            <p:cNvPr id="30" name="Image 29" descr="apache 2016.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923928" y="4149080"/>
              <a:ext cx="966122" cy="253124"/>
            </a:xfrm>
            <a:prstGeom prst="rect">
              <a:avLst/>
            </a:prstGeom>
          </p:spPr>
        </p:pic>
        <p:sp>
          <p:nvSpPr>
            <p:cNvPr id="31" name="ZoneTexte 30"/>
            <p:cNvSpPr txBox="1"/>
            <p:nvPr/>
          </p:nvSpPr>
          <p:spPr>
            <a:xfrm>
              <a:off x="3779912" y="4437112"/>
              <a:ext cx="1152128" cy="369332"/>
            </a:xfrm>
            <a:prstGeom prst="rect">
              <a:avLst/>
            </a:prstGeom>
            <a:noFill/>
          </p:spPr>
          <p:txBody>
            <a:bodyPr wrap="square" rtlCol="0">
              <a:spAutoFit/>
            </a:bodyPr>
            <a:lstStyle/>
            <a:p>
              <a:pPr algn="ctr"/>
              <a:r>
                <a:rPr lang="fr-FR" dirty="0" smtClean="0"/>
                <a:t>Apache</a:t>
              </a:r>
              <a:endParaRPr lang="fr-FR" dirty="0"/>
            </a:p>
          </p:txBody>
        </p:sp>
      </p:grpSp>
      <p:pic>
        <p:nvPicPr>
          <p:cNvPr id="32" name="Image 31" descr="php-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571828" y="5572844"/>
            <a:ext cx="664468" cy="664468"/>
          </a:xfrm>
          <a:prstGeom prst="rect">
            <a:avLst/>
          </a:prstGeom>
        </p:spPr>
      </p:pic>
      <p:pic>
        <p:nvPicPr>
          <p:cNvPr id="33" name="Image 32" descr="php-logo.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34892" y="3861048"/>
            <a:ext cx="664468" cy="664468"/>
          </a:xfrm>
          <a:prstGeom prst="rect">
            <a:avLst/>
          </a:prstGeom>
        </p:spPr>
      </p:pic>
      <p:grpSp>
        <p:nvGrpSpPr>
          <p:cNvPr id="35" name="Groupe 34"/>
          <p:cNvGrpSpPr/>
          <p:nvPr/>
        </p:nvGrpSpPr>
        <p:grpSpPr>
          <a:xfrm>
            <a:off x="7596336" y="4725144"/>
            <a:ext cx="1162675" cy="1872208"/>
            <a:chOff x="7585789" y="2924944"/>
            <a:chExt cx="1162675" cy="1872208"/>
          </a:xfrm>
        </p:grpSpPr>
        <p:sp>
          <p:nvSpPr>
            <p:cNvPr id="36" name="Rectangle 35"/>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B</a:t>
              </a:r>
            </a:p>
            <a:p>
              <a:r>
                <a:rPr lang="fr-FR" sz="1600" dirty="0" smtClean="0">
                  <a:solidFill>
                    <a:schemeClr val="tx1"/>
                  </a:solidFill>
                </a:rPr>
                <a:t>&lt;/html&gt;</a:t>
              </a:r>
              <a:endParaRPr lang="fr-FR" sz="1600" dirty="0">
                <a:solidFill>
                  <a:schemeClr val="tx1"/>
                </a:solidFill>
              </a:endParaRPr>
            </a:p>
          </p:txBody>
        </p:sp>
        <p:sp>
          <p:nvSpPr>
            <p:cNvPr id="37" name="ZoneTexte 36"/>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cxnSp>
        <p:nvCxnSpPr>
          <p:cNvPr id="38" name="Connecteur droit avec flèche 37"/>
          <p:cNvCxnSpPr>
            <a:stCxn id="36" idx="1"/>
            <a:endCxn id="13" idx="3"/>
          </p:cNvCxnSpPr>
          <p:nvPr/>
        </p:nvCxnSpPr>
        <p:spPr>
          <a:xfrm flipH="1" flipV="1">
            <a:off x="6783129" y="4391816"/>
            <a:ext cx="885215" cy="1022548"/>
          </a:xfrm>
          <a:prstGeom prst="straightConnector1">
            <a:avLst/>
          </a:prstGeom>
          <a:ln w="28575">
            <a:solidFill>
              <a:srgbClr val="002060"/>
            </a:solidFill>
            <a:tailEnd type="arrow"/>
          </a:ln>
        </p:spPr>
        <p:style>
          <a:lnRef idx="1">
            <a:schemeClr val="accent1"/>
          </a:lnRef>
          <a:fillRef idx="0">
            <a:schemeClr val="accent1"/>
          </a:fillRef>
          <a:effectRef idx="0">
            <a:schemeClr val="accent1"/>
          </a:effectRef>
          <a:fontRef idx="minor">
            <a:schemeClr val="tx1"/>
          </a:fontRef>
        </p:style>
      </p:cxnSp>
      <p:grpSp>
        <p:nvGrpSpPr>
          <p:cNvPr id="40" name="Groupe 39"/>
          <p:cNvGrpSpPr/>
          <p:nvPr/>
        </p:nvGrpSpPr>
        <p:grpSpPr>
          <a:xfrm>
            <a:off x="3559925" y="4666497"/>
            <a:ext cx="1162675" cy="1872208"/>
            <a:chOff x="7585789" y="2924944"/>
            <a:chExt cx="1162675" cy="1872208"/>
          </a:xfrm>
        </p:grpSpPr>
        <p:sp>
          <p:nvSpPr>
            <p:cNvPr id="41" name="Rectangle 40"/>
            <p:cNvSpPr/>
            <p:nvPr/>
          </p:nvSpPr>
          <p:spPr>
            <a:xfrm>
              <a:off x="7657797" y="2924944"/>
              <a:ext cx="1018659" cy="1378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600" dirty="0" smtClean="0">
                  <a:solidFill>
                    <a:schemeClr val="tx1"/>
                  </a:solidFill>
                </a:rPr>
                <a:t>&lt;html&gt;</a:t>
              </a:r>
            </a:p>
            <a:p>
              <a:r>
                <a:rPr lang="fr-FR" sz="1600" dirty="0" smtClean="0">
                  <a:solidFill>
                    <a:schemeClr val="tx1"/>
                  </a:solidFill>
                </a:rPr>
                <a:t>B</a:t>
              </a:r>
            </a:p>
            <a:p>
              <a:r>
                <a:rPr lang="fr-FR" sz="1600" dirty="0" smtClean="0">
                  <a:solidFill>
                    <a:schemeClr val="tx1"/>
                  </a:solidFill>
                </a:rPr>
                <a:t>&lt;/html&gt;</a:t>
              </a:r>
              <a:endParaRPr lang="fr-FR" sz="1600" dirty="0">
                <a:solidFill>
                  <a:schemeClr val="tx1"/>
                </a:solidFill>
              </a:endParaRPr>
            </a:p>
          </p:txBody>
        </p:sp>
        <p:sp>
          <p:nvSpPr>
            <p:cNvPr id="42" name="ZoneTexte 41"/>
            <p:cNvSpPr txBox="1"/>
            <p:nvPr/>
          </p:nvSpPr>
          <p:spPr>
            <a:xfrm>
              <a:off x="7585789" y="4375058"/>
              <a:ext cx="1162675" cy="422094"/>
            </a:xfrm>
            <a:prstGeom prst="rect">
              <a:avLst/>
            </a:prstGeom>
            <a:noFill/>
          </p:spPr>
          <p:txBody>
            <a:bodyPr wrap="square" rtlCol="0">
              <a:spAutoFit/>
            </a:bodyPr>
            <a:lstStyle/>
            <a:p>
              <a:pPr algn="ctr"/>
              <a:r>
                <a:rPr lang="fr-FR" dirty="0" err="1" smtClean="0"/>
                <a:t>page.php</a:t>
              </a:r>
              <a:endParaRPr lang="fr-FR" dirty="0"/>
            </a:p>
          </p:txBody>
        </p:sp>
      </p:grpSp>
    </p:spTree>
    <p:extLst>
      <p:ext uri="{BB962C8B-B14F-4D97-AF65-F5344CB8AC3E}">
        <p14:creationId xmlns:p14="http://schemas.microsoft.com/office/powerpoint/2010/main" val="155052357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3"/>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sp>
        <p:nvSpPr>
          <p:cNvPr id="2" name="Rectangle 1"/>
          <p:cNvSpPr/>
          <p:nvPr/>
        </p:nvSpPr>
        <p:spPr>
          <a:xfrm>
            <a:off x="4864100" y="4221086"/>
            <a:ext cx="3956372" cy="1224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841100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Cookies</a:t>
            </a:r>
            <a:endParaRPr lang="fr-FR" dirty="0"/>
          </a:p>
        </p:txBody>
      </p:sp>
      <p:pic>
        <p:nvPicPr>
          <p:cNvPr id="5" name="Espace réservé du contenu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6666" y="1556793"/>
            <a:ext cx="6087662" cy="3411444"/>
          </a:xfrm>
        </p:spPr>
      </p:pic>
    </p:spTree>
    <p:extLst>
      <p:ext uri="{BB962C8B-B14F-4D97-AF65-F5344CB8AC3E}">
        <p14:creationId xmlns:p14="http://schemas.microsoft.com/office/powerpoint/2010/main" val="32741633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 y="1628800"/>
            <a:ext cx="9728195"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251520" y="5517232"/>
            <a:ext cx="4392488"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931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 y="1628800"/>
            <a:ext cx="9728193"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cxnSp>
        <p:nvCxnSpPr>
          <p:cNvPr id="5" name="Connecteur droit 4"/>
          <p:cNvCxnSpPr/>
          <p:nvPr/>
        </p:nvCxnSpPr>
        <p:spPr>
          <a:xfrm>
            <a:off x="4860032" y="4221088"/>
            <a:ext cx="1008112"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39383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96" y="1412780"/>
            <a:ext cx="5691508" cy="5184572"/>
          </a:xfrm>
          <a:prstGeom prst="rect">
            <a:avLst/>
          </a:prstGeom>
        </p:spPr>
      </p:pic>
      <p:sp>
        <p:nvSpPr>
          <p:cNvPr id="7" name="Titre 6"/>
          <p:cNvSpPr>
            <a:spLocks noGrp="1"/>
          </p:cNvSpPr>
          <p:nvPr>
            <p:ph type="title"/>
          </p:nvPr>
        </p:nvSpPr>
        <p:spPr/>
        <p:txBody>
          <a:bodyPr>
            <a:normAutofit/>
          </a:bodyPr>
          <a:lstStyle/>
          <a:p>
            <a:r>
              <a:rPr lang="fr-FR" dirty="0"/>
              <a:t>PHP : </a:t>
            </a:r>
            <a:r>
              <a:rPr lang="fr-FR" dirty="0" smtClean="0"/>
              <a:t>Cookies</a:t>
            </a:r>
            <a:endParaRPr lang="fr-FR" dirty="0"/>
          </a:p>
        </p:txBody>
      </p:sp>
      <p:pic>
        <p:nvPicPr>
          <p:cNvPr id="3" name="Imag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5330" y="3219225"/>
            <a:ext cx="5381290" cy="1505919"/>
          </a:xfrm>
          <a:prstGeom prst="rect">
            <a:avLst/>
          </a:prstGeom>
        </p:spPr>
      </p:pic>
      <p:cxnSp>
        <p:nvCxnSpPr>
          <p:cNvPr id="9" name="Connecteur droit avec flèche 8"/>
          <p:cNvCxnSpPr/>
          <p:nvPr/>
        </p:nvCxnSpPr>
        <p:spPr>
          <a:xfrm flipH="1">
            <a:off x="2483768" y="1844824"/>
            <a:ext cx="3616184" cy="108012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Connecteur droit avec flèche 10"/>
          <p:cNvCxnSpPr/>
          <p:nvPr/>
        </p:nvCxnSpPr>
        <p:spPr>
          <a:xfrm flipH="1">
            <a:off x="5292080" y="1844824"/>
            <a:ext cx="807872" cy="1872208"/>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Connecteur droit avec flèche 13"/>
          <p:cNvCxnSpPr/>
          <p:nvPr/>
        </p:nvCxnSpPr>
        <p:spPr>
          <a:xfrm flipH="1" flipV="1">
            <a:off x="1835696" y="5229200"/>
            <a:ext cx="4104456" cy="72008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Connecteur droit avec flèche 14"/>
          <p:cNvCxnSpPr/>
          <p:nvPr/>
        </p:nvCxnSpPr>
        <p:spPr>
          <a:xfrm flipH="1" flipV="1">
            <a:off x="5584305" y="4149080"/>
            <a:ext cx="355848" cy="180020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ZoneTexte 25"/>
          <p:cNvSpPr txBox="1"/>
          <p:nvPr/>
        </p:nvSpPr>
        <p:spPr>
          <a:xfrm>
            <a:off x="6084168" y="1196752"/>
            <a:ext cx="3059832" cy="1754326"/>
          </a:xfrm>
          <a:prstGeom prst="rect">
            <a:avLst/>
          </a:prstGeom>
          <a:noFill/>
        </p:spPr>
        <p:txBody>
          <a:bodyPr wrap="square" rtlCol="0">
            <a:spAutoFit/>
          </a:bodyPr>
          <a:lstStyle/>
          <a:p>
            <a:r>
              <a:rPr lang="fr-FR" dirty="0" smtClean="0">
                <a:solidFill>
                  <a:srgbClr val="FF0000"/>
                </a:solidFill>
              </a:rPr>
              <a:t>Cookie « </a:t>
            </a:r>
            <a:r>
              <a:rPr lang="fr-FR" dirty="0" err="1" smtClean="0">
                <a:solidFill>
                  <a:srgbClr val="FF0000"/>
                </a:solidFill>
              </a:rPr>
              <a:t>prenom</a:t>
            </a:r>
            <a:r>
              <a:rPr lang="fr-FR" dirty="0" smtClean="0">
                <a:solidFill>
                  <a:srgbClr val="FF0000"/>
                </a:solidFill>
              </a:rPr>
              <a:t> »,</a:t>
            </a:r>
            <a:br>
              <a:rPr lang="fr-FR" dirty="0" smtClean="0">
                <a:solidFill>
                  <a:srgbClr val="FF0000"/>
                </a:solidFill>
              </a:rPr>
            </a:br>
            <a:r>
              <a:rPr lang="fr-FR" dirty="0" smtClean="0">
                <a:solidFill>
                  <a:srgbClr val="FF0000"/>
                </a:solidFill>
              </a:rPr>
              <a:t>contenant « </a:t>
            </a:r>
            <a:r>
              <a:rPr lang="fr-FR" dirty="0" err="1" smtClean="0">
                <a:solidFill>
                  <a:srgbClr val="FF0000"/>
                </a:solidFill>
              </a:rPr>
              <a:t>Fab</a:t>
            </a:r>
            <a:r>
              <a:rPr lang="fr-FR" dirty="0" smtClean="0">
                <a:solidFill>
                  <a:srgbClr val="FF0000"/>
                </a:solidFill>
              </a:rPr>
              <a:t> »,</a:t>
            </a:r>
            <a:br>
              <a:rPr lang="fr-FR" dirty="0" smtClean="0">
                <a:solidFill>
                  <a:srgbClr val="FF0000"/>
                </a:solidFill>
              </a:rPr>
            </a:br>
            <a:r>
              <a:rPr lang="fr-FR" dirty="0" smtClean="0">
                <a:solidFill>
                  <a:srgbClr val="FF0000"/>
                </a:solidFill>
              </a:rPr>
              <a:t>pour le serveur web p1web2019.metalman.eu</a:t>
            </a:r>
            <a:br>
              <a:rPr lang="fr-FR" dirty="0" smtClean="0">
                <a:solidFill>
                  <a:srgbClr val="FF0000"/>
                </a:solidFill>
              </a:rPr>
            </a:br>
            <a:r>
              <a:rPr lang="fr-FR" dirty="0" smtClean="0">
                <a:solidFill>
                  <a:srgbClr val="FF0000"/>
                </a:solidFill>
              </a:rPr>
              <a:t>dans le dossier « </a:t>
            </a:r>
            <a:r>
              <a:rPr lang="fr-FR" dirty="0" err="1" smtClean="0">
                <a:solidFill>
                  <a:srgbClr val="FF0000"/>
                </a:solidFill>
              </a:rPr>
              <a:t>test_cookie</a:t>
            </a:r>
            <a:r>
              <a:rPr lang="fr-FR" dirty="0" smtClean="0">
                <a:solidFill>
                  <a:srgbClr val="FF0000"/>
                </a:solidFill>
              </a:rPr>
              <a:t> » avec divers </a:t>
            </a:r>
            <a:r>
              <a:rPr lang="fr-FR" dirty="0" err="1" smtClean="0">
                <a:solidFill>
                  <a:srgbClr val="FF0000"/>
                </a:solidFill>
              </a:rPr>
              <a:t>timestamps</a:t>
            </a:r>
            <a:endParaRPr lang="fr-FR" dirty="0">
              <a:solidFill>
                <a:srgbClr val="FF0000"/>
              </a:solidFill>
            </a:endParaRPr>
          </a:p>
        </p:txBody>
      </p:sp>
      <p:sp>
        <p:nvSpPr>
          <p:cNvPr id="27" name="ZoneTexte 26"/>
          <p:cNvSpPr txBox="1"/>
          <p:nvPr/>
        </p:nvSpPr>
        <p:spPr>
          <a:xfrm>
            <a:off x="5950280" y="5047204"/>
            <a:ext cx="3059832" cy="1754326"/>
          </a:xfrm>
          <a:prstGeom prst="rect">
            <a:avLst/>
          </a:prstGeom>
          <a:noFill/>
        </p:spPr>
        <p:txBody>
          <a:bodyPr wrap="square" rtlCol="0">
            <a:spAutoFit/>
          </a:bodyPr>
          <a:lstStyle/>
          <a:p>
            <a:r>
              <a:rPr lang="fr-FR" dirty="0" smtClean="0">
                <a:solidFill>
                  <a:srgbClr val="FF0000"/>
                </a:solidFill>
              </a:rPr>
              <a:t>Cookie « </a:t>
            </a:r>
            <a:r>
              <a:rPr lang="fr-FR" dirty="0" err="1" smtClean="0">
                <a:solidFill>
                  <a:srgbClr val="FF0000"/>
                </a:solidFill>
              </a:rPr>
              <a:t>MonRawCookie</a:t>
            </a:r>
            <a:r>
              <a:rPr lang="fr-FR" dirty="0" smtClean="0">
                <a:solidFill>
                  <a:srgbClr val="FF0000"/>
                </a:solidFill>
              </a:rPr>
              <a:t> »,</a:t>
            </a:r>
            <a:br>
              <a:rPr lang="fr-FR" dirty="0" smtClean="0">
                <a:solidFill>
                  <a:srgbClr val="FF0000"/>
                </a:solidFill>
              </a:rPr>
            </a:br>
            <a:r>
              <a:rPr lang="fr-FR" dirty="0" smtClean="0">
                <a:solidFill>
                  <a:srgbClr val="FF0000"/>
                </a:solidFill>
              </a:rPr>
              <a:t>contenant « </a:t>
            </a:r>
            <a:r>
              <a:rPr lang="fr-FR" dirty="0" err="1" smtClean="0">
                <a:solidFill>
                  <a:srgbClr val="FF0000"/>
                </a:solidFill>
              </a:rPr>
              <a:t>valeurCookie</a:t>
            </a:r>
            <a:r>
              <a:rPr lang="fr-FR" dirty="0" smtClean="0">
                <a:solidFill>
                  <a:srgbClr val="FF0000"/>
                </a:solidFill>
              </a:rPr>
              <a:t> »,</a:t>
            </a:r>
            <a:br>
              <a:rPr lang="fr-FR" dirty="0" smtClean="0">
                <a:solidFill>
                  <a:srgbClr val="FF0000"/>
                </a:solidFill>
              </a:rPr>
            </a:br>
            <a:r>
              <a:rPr lang="fr-FR" dirty="0" smtClean="0">
                <a:solidFill>
                  <a:srgbClr val="FF0000"/>
                </a:solidFill>
              </a:rPr>
              <a:t>pour le serveur web p1web2019.metalman.eu</a:t>
            </a:r>
            <a:br>
              <a:rPr lang="fr-FR" dirty="0" smtClean="0">
                <a:solidFill>
                  <a:srgbClr val="FF0000"/>
                </a:solidFill>
              </a:rPr>
            </a:br>
            <a:r>
              <a:rPr lang="fr-FR" dirty="0" smtClean="0">
                <a:solidFill>
                  <a:srgbClr val="FF0000"/>
                </a:solidFill>
              </a:rPr>
              <a:t>dans le dossier « </a:t>
            </a:r>
            <a:r>
              <a:rPr lang="fr-FR" dirty="0" err="1" smtClean="0">
                <a:solidFill>
                  <a:srgbClr val="FF0000"/>
                </a:solidFill>
              </a:rPr>
              <a:t>test_cookie</a:t>
            </a:r>
            <a:r>
              <a:rPr lang="fr-FR" dirty="0" smtClean="0">
                <a:solidFill>
                  <a:srgbClr val="FF0000"/>
                </a:solidFill>
              </a:rPr>
              <a:t> » avec divers </a:t>
            </a:r>
            <a:r>
              <a:rPr lang="fr-FR" dirty="0" err="1" smtClean="0">
                <a:solidFill>
                  <a:srgbClr val="FF0000"/>
                </a:solidFill>
              </a:rPr>
              <a:t>timestamps</a:t>
            </a:r>
            <a:endParaRPr lang="fr-FR" dirty="0">
              <a:solidFill>
                <a:srgbClr val="FF0000"/>
              </a:solidFill>
            </a:endParaRPr>
          </a:p>
        </p:txBody>
      </p:sp>
      <p:sp>
        <p:nvSpPr>
          <p:cNvPr id="30" name="ZoneTexte 29"/>
          <p:cNvSpPr txBox="1"/>
          <p:nvPr/>
        </p:nvSpPr>
        <p:spPr>
          <a:xfrm>
            <a:off x="35496" y="260648"/>
            <a:ext cx="3059832" cy="646331"/>
          </a:xfrm>
          <a:prstGeom prst="rect">
            <a:avLst/>
          </a:prstGeom>
          <a:noFill/>
        </p:spPr>
        <p:txBody>
          <a:bodyPr wrap="square" rtlCol="0">
            <a:spAutoFit/>
          </a:bodyPr>
          <a:lstStyle/>
          <a:p>
            <a:r>
              <a:rPr lang="fr-FR" dirty="0" smtClean="0">
                <a:solidFill>
                  <a:srgbClr val="FF0000"/>
                </a:solidFill>
              </a:rPr>
              <a:t>Les données du navigateur sont stockées dans un fichier</a:t>
            </a:r>
            <a:endParaRPr lang="fr-FR" dirty="0">
              <a:solidFill>
                <a:srgbClr val="FF0000"/>
              </a:solidFill>
            </a:endParaRPr>
          </a:p>
        </p:txBody>
      </p:sp>
      <p:cxnSp>
        <p:nvCxnSpPr>
          <p:cNvPr id="33" name="Connecteur droit avec flèche 32"/>
          <p:cNvCxnSpPr>
            <a:stCxn id="30" idx="2"/>
          </p:cNvCxnSpPr>
          <p:nvPr/>
        </p:nvCxnSpPr>
        <p:spPr>
          <a:xfrm>
            <a:off x="1565412" y="906979"/>
            <a:ext cx="342292" cy="5058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28880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p:cNvSpPr>
            <a:spLocks noGrp="1"/>
          </p:cNvSpPr>
          <p:nvPr>
            <p:ph type="title"/>
          </p:nvPr>
        </p:nvSpPr>
        <p:spPr/>
        <p:txBody>
          <a:bodyPr/>
          <a:lstStyle/>
          <a:p>
            <a:r>
              <a:rPr lang="fr-FR" dirty="0" smtClean="0"/>
              <a:t>PHP : Sessions &amp; Cookies</a:t>
            </a:r>
            <a:endParaRPr lang="fr-FR" dirty="0"/>
          </a:p>
        </p:txBody>
      </p:sp>
      <p:sp>
        <p:nvSpPr>
          <p:cNvPr id="4" name="Espace réservé du contenu 3"/>
          <p:cNvSpPr>
            <a:spLocks noGrp="1"/>
          </p:cNvSpPr>
          <p:nvPr>
            <p:ph idx="1"/>
          </p:nvPr>
        </p:nvSpPr>
        <p:spPr>
          <a:xfrm>
            <a:off x="457200" y="1600200"/>
            <a:ext cx="8229600" cy="4853136"/>
          </a:xfrm>
        </p:spPr>
        <p:txBody>
          <a:bodyPr>
            <a:normAutofit fontScale="92500"/>
          </a:bodyPr>
          <a:lstStyle/>
          <a:p>
            <a:r>
              <a:rPr lang="fr-FR" dirty="0" smtClean="0"/>
              <a:t>Session : variables conservées côté serveur</a:t>
            </a:r>
          </a:p>
          <a:p>
            <a:pPr lvl="1"/>
            <a:r>
              <a:rPr lang="fr-FR" dirty="0" err="1" smtClean="0"/>
              <a:t>session_start</a:t>
            </a:r>
            <a:r>
              <a:rPr lang="fr-FR" dirty="0" smtClean="0"/>
              <a:t>();   //</a:t>
            </a:r>
            <a:r>
              <a:rPr lang="fr-FR" sz="2400" dirty="0" smtClean="0"/>
              <a:t> sur chaque page PHP</a:t>
            </a:r>
          </a:p>
          <a:p>
            <a:pPr lvl="1"/>
            <a:r>
              <a:rPr lang="fr-FR" dirty="0" smtClean="0"/>
              <a:t>$_SESSION[</a:t>
            </a:r>
            <a:r>
              <a:rPr lang="en-US" dirty="0"/>
              <a:t>"</a:t>
            </a:r>
            <a:r>
              <a:rPr lang="fr-FR" dirty="0" err="1" smtClean="0"/>
              <a:t>ma_variable</a:t>
            </a:r>
            <a:r>
              <a:rPr lang="en-US" dirty="0"/>
              <a:t>"</a:t>
            </a:r>
            <a:r>
              <a:rPr lang="fr-FR" dirty="0" smtClean="0"/>
              <a:t>] = 42;   //</a:t>
            </a:r>
            <a:r>
              <a:rPr lang="fr-FR" sz="2400" dirty="0" smtClean="0"/>
              <a:t> variables</a:t>
            </a:r>
            <a:endParaRPr lang="fr-FR" dirty="0" smtClean="0"/>
          </a:p>
          <a:p>
            <a:pPr lvl="1"/>
            <a:r>
              <a:rPr lang="fr-FR" dirty="0" err="1"/>
              <a:t>u</a:t>
            </a:r>
            <a:r>
              <a:rPr lang="fr-FR" dirty="0" err="1" smtClean="0"/>
              <a:t>nset</a:t>
            </a:r>
            <a:r>
              <a:rPr lang="fr-FR" dirty="0" smtClean="0"/>
              <a:t>($</a:t>
            </a:r>
            <a:r>
              <a:rPr lang="fr-FR" dirty="0"/>
              <a:t>_SESSION[</a:t>
            </a:r>
            <a:r>
              <a:rPr lang="en-US" dirty="0"/>
              <a:t>"</a:t>
            </a:r>
            <a:r>
              <a:rPr lang="fr-FR" dirty="0" err="1" smtClean="0"/>
              <a:t>ma_variable</a:t>
            </a:r>
            <a:r>
              <a:rPr lang="en-US" dirty="0"/>
              <a:t>"</a:t>
            </a:r>
            <a:r>
              <a:rPr lang="fr-FR" dirty="0" smtClean="0"/>
              <a:t>]);   </a:t>
            </a:r>
            <a:r>
              <a:rPr lang="fr-FR" dirty="0"/>
              <a:t>//</a:t>
            </a:r>
            <a:r>
              <a:rPr lang="fr-FR" sz="2400" dirty="0"/>
              <a:t> </a:t>
            </a:r>
            <a:r>
              <a:rPr lang="fr-FR" sz="2400" dirty="0" smtClean="0"/>
              <a:t>variables</a:t>
            </a:r>
            <a:endParaRPr lang="fr-FR" dirty="0" smtClean="0"/>
          </a:p>
          <a:p>
            <a:pPr lvl="1"/>
            <a:r>
              <a:rPr lang="fr-FR" dirty="0" err="1" smtClean="0"/>
              <a:t>session_destroy</a:t>
            </a:r>
            <a:r>
              <a:rPr lang="fr-FR" dirty="0" smtClean="0"/>
              <a:t>();   //</a:t>
            </a:r>
            <a:r>
              <a:rPr lang="fr-FR" sz="2400" dirty="0" smtClean="0"/>
              <a:t> seulement en fin de session</a:t>
            </a:r>
            <a:endParaRPr lang="fr-FR" dirty="0" smtClean="0"/>
          </a:p>
          <a:p>
            <a:endParaRPr lang="fr-FR" sz="1900" dirty="0"/>
          </a:p>
          <a:p>
            <a:r>
              <a:rPr lang="fr-FR" dirty="0" smtClean="0"/>
              <a:t>Cookies : variables conservées côté client</a:t>
            </a:r>
          </a:p>
          <a:p>
            <a:pPr lvl="1"/>
            <a:r>
              <a:rPr lang="fr-FR" dirty="0" err="1" smtClean="0"/>
              <a:t>setcookie</a:t>
            </a:r>
            <a:r>
              <a:rPr lang="fr-FR" dirty="0"/>
              <a:t>('nom', '</a:t>
            </a:r>
            <a:r>
              <a:rPr lang="fr-FR" dirty="0" err="1"/>
              <a:t>nomUtilisateur</a:t>
            </a:r>
            <a:r>
              <a:rPr lang="fr-FR" dirty="0"/>
              <a:t>', time()+3600*24)</a:t>
            </a:r>
            <a:r>
              <a:rPr lang="fr-FR" dirty="0" smtClean="0"/>
              <a:t>;</a:t>
            </a:r>
          </a:p>
          <a:p>
            <a:pPr lvl="1"/>
            <a:r>
              <a:rPr lang="fr-FR" dirty="0" err="1" smtClean="0"/>
              <a:t>echo</a:t>
            </a:r>
            <a:r>
              <a:rPr lang="fr-FR" dirty="0" smtClean="0"/>
              <a:t> </a:t>
            </a:r>
            <a:r>
              <a:rPr lang="fr-FR" dirty="0"/>
              <a:t>$_COOKIE['</a:t>
            </a:r>
            <a:r>
              <a:rPr lang="fr-FR" dirty="0" smtClean="0"/>
              <a:t>nom</a:t>
            </a:r>
            <a:r>
              <a:rPr lang="fr-FR" dirty="0"/>
              <a:t>'</a:t>
            </a:r>
            <a:r>
              <a:rPr lang="fr-FR" dirty="0" smtClean="0"/>
              <a:t>];</a:t>
            </a:r>
          </a:p>
          <a:p>
            <a:pPr lvl="1"/>
            <a:r>
              <a:rPr lang="fr-FR" dirty="0" err="1"/>
              <a:t>setcookie</a:t>
            </a:r>
            <a:r>
              <a:rPr lang="fr-FR" dirty="0"/>
              <a:t>('nom', '</a:t>
            </a:r>
            <a:r>
              <a:rPr lang="fr-FR" dirty="0" err="1"/>
              <a:t>nomUtilisateur</a:t>
            </a:r>
            <a:r>
              <a:rPr lang="fr-FR" dirty="0"/>
              <a:t>', time(</a:t>
            </a:r>
            <a:r>
              <a:rPr lang="fr-FR" dirty="0" smtClean="0"/>
              <a:t>)-3600);</a:t>
            </a:r>
            <a:endParaRPr lang="fr-FR" dirty="0"/>
          </a:p>
        </p:txBody>
      </p:sp>
    </p:spTree>
    <p:extLst>
      <p:ext uri="{BB962C8B-B14F-4D97-AF65-F5344CB8AC3E}">
        <p14:creationId xmlns:p14="http://schemas.microsoft.com/office/powerpoint/2010/main" val="77719434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229600" cy="5069160"/>
          </a:xfrm>
        </p:spPr>
        <p:txBody>
          <a:bodyPr>
            <a:normAutofit lnSpcReduction="10000"/>
          </a:bodyPr>
          <a:lstStyle/>
          <a:p>
            <a:r>
              <a:rPr lang="fr-FR" dirty="0" smtClean="0"/>
              <a:t>Un site de vente en ligne a presque vidé ses stocks</a:t>
            </a:r>
            <a:r>
              <a:rPr lang="mr-IN" dirty="0" smtClean="0"/>
              <a:t>… </a:t>
            </a:r>
            <a:r>
              <a:rPr lang="fr-FR" dirty="0" smtClean="0"/>
              <a:t>Il ne reste plus qu’un seul objet en vente en un seul exemplaire</a:t>
            </a:r>
          </a:p>
          <a:p>
            <a:endParaRPr lang="fr-FR" dirty="0" smtClean="0"/>
          </a:p>
          <a:p>
            <a:r>
              <a:rPr lang="fr-FR" dirty="0" smtClean="0"/>
              <a:t>Que se passe-t-il lorsque 2 utilisateurs essayent d’acheter en même temps cet objet ?</a:t>
            </a:r>
          </a:p>
          <a:p>
            <a:pPr lvl="1"/>
            <a:r>
              <a:rPr lang="fr-FR" dirty="0" smtClean="0"/>
              <a:t>Impossible à déterminer</a:t>
            </a:r>
            <a:r>
              <a:rPr lang="mr-IN" dirty="0" smtClean="0"/>
              <a:t>…</a:t>
            </a:r>
            <a:r>
              <a:rPr lang="fr-FR" dirty="0" smtClean="0"/>
              <a:t> En général, les deux utilisateurs arriveront à passer commande, et le vendeur verra 2 commandes sur le même objet, et le stock passera en négatif</a:t>
            </a:r>
            <a:endParaRPr lang="fr-FR" dirty="0"/>
          </a:p>
        </p:txBody>
      </p:sp>
    </p:spTree>
    <p:extLst>
      <p:ext uri="{BB962C8B-B14F-4D97-AF65-F5344CB8AC3E}">
        <p14:creationId xmlns:p14="http://schemas.microsoft.com/office/powerpoint/2010/main" val="408419438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384176"/>
            <a:ext cx="8363272" cy="5285184"/>
          </a:xfrm>
        </p:spPr>
        <p:txBody>
          <a:bodyPr>
            <a:normAutofit fontScale="92500" lnSpcReduction="10000"/>
          </a:bodyPr>
          <a:lstStyle/>
          <a:p>
            <a:r>
              <a:rPr lang="x-none" dirty="0" smtClean="0"/>
              <a:t>Une transaction est un ensemble de requêtes visant à changer l’état d’une base de données</a:t>
            </a:r>
          </a:p>
          <a:p>
            <a:endParaRPr lang="x-none" sz="1900" dirty="0"/>
          </a:p>
          <a:p>
            <a:r>
              <a:rPr lang="x-none" dirty="0" smtClean="0"/>
              <a:t>Exemple :</a:t>
            </a:r>
            <a:endParaRPr lang="fr-FR" dirty="0"/>
          </a:p>
          <a:p>
            <a:pPr marL="971550" lvl="1" indent="-514350">
              <a:buFont typeface="+mj-lt"/>
              <a:buAutoNum type="arabicPeriod"/>
            </a:pPr>
            <a:r>
              <a:rPr lang="fr-FR" dirty="0" smtClean="0"/>
              <a:t>On sélectionne des produits dans une BDD</a:t>
            </a:r>
            <a:br>
              <a:rPr lang="fr-FR" dirty="0" smtClean="0"/>
            </a:br>
            <a:r>
              <a:rPr lang="fr-FR" i="1" dirty="0" smtClean="0"/>
              <a:t>choix des produits</a:t>
            </a:r>
          </a:p>
          <a:p>
            <a:pPr marL="971550" lvl="1" indent="-514350">
              <a:buFont typeface="+mj-lt"/>
              <a:buAutoNum type="arabicPeriod"/>
            </a:pPr>
            <a:r>
              <a:rPr lang="fr-FR" dirty="0" smtClean="0"/>
              <a:t>On créer une nouvelle ligne dans une table</a:t>
            </a:r>
            <a:br>
              <a:rPr lang="fr-FR" dirty="0" smtClean="0"/>
            </a:br>
            <a:r>
              <a:rPr lang="fr-FR" i="1" dirty="0" smtClean="0"/>
              <a:t>création d’une nouvelle réservation de produits</a:t>
            </a:r>
            <a:endParaRPr lang="fr-FR" dirty="0" smtClean="0"/>
          </a:p>
          <a:p>
            <a:pPr marL="971550" lvl="1" indent="-514350">
              <a:buFont typeface="+mj-lt"/>
              <a:buAutoNum type="arabicPeriod"/>
            </a:pPr>
            <a:r>
              <a:rPr lang="fr-FR" dirty="0" smtClean="0"/>
              <a:t>On réduit des valeurs dans une autre table</a:t>
            </a:r>
            <a:br>
              <a:rPr lang="fr-FR" dirty="0" smtClean="0"/>
            </a:br>
            <a:r>
              <a:rPr lang="fr-FR" i="1" dirty="0" smtClean="0"/>
              <a:t>réduction de la </a:t>
            </a:r>
            <a:r>
              <a:rPr lang="fr-FR" i="1" dirty="0"/>
              <a:t>quantité </a:t>
            </a:r>
            <a:r>
              <a:rPr lang="fr-FR" i="1" dirty="0" smtClean="0"/>
              <a:t>de plusieurs produits</a:t>
            </a:r>
          </a:p>
          <a:p>
            <a:pPr marL="57150" indent="0">
              <a:buNone/>
            </a:pPr>
            <a:endParaRPr lang="fr-FR" sz="1900" i="1" dirty="0" smtClean="0"/>
          </a:p>
          <a:p>
            <a:pPr marL="57150" indent="0" algn="ctr">
              <a:buNone/>
            </a:pPr>
            <a:r>
              <a:rPr lang="fr-FR" sz="2800" b="1" dirty="0" smtClean="0"/>
              <a:t>Les 3 requêtes sont exécutées en une seule transaction</a:t>
            </a:r>
          </a:p>
        </p:txBody>
      </p:sp>
    </p:spTree>
    <p:extLst>
      <p:ext uri="{BB962C8B-B14F-4D97-AF65-F5344CB8AC3E}">
        <p14:creationId xmlns:p14="http://schemas.microsoft.com/office/powerpoint/2010/main" val="305111111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fontScale="92500" lnSpcReduction="10000"/>
          </a:bodyPr>
          <a:lstStyle/>
          <a:p>
            <a:r>
              <a:rPr lang="x-none" dirty="0" smtClean="0"/>
              <a:t>Les transactions se terminent par un </a:t>
            </a:r>
            <a:r>
              <a:rPr lang="fr-FR" dirty="0"/>
              <a:t>« </a:t>
            </a:r>
            <a:r>
              <a:rPr lang="fr-FR" dirty="0" smtClean="0"/>
              <a:t>commit</a:t>
            </a:r>
            <a:r>
              <a:rPr lang="fr-FR" dirty="0"/>
              <a:t> </a:t>
            </a:r>
            <a:r>
              <a:rPr lang="fr-FR" dirty="0" smtClean="0"/>
              <a:t>»</a:t>
            </a:r>
            <a:endParaRPr lang="x-none" dirty="0"/>
          </a:p>
          <a:p>
            <a:pPr lvl="1"/>
            <a:r>
              <a:rPr lang="fr-FR" dirty="0"/>
              <a:t>Validation de la </a:t>
            </a:r>
            <a:r>
              <a:rPr lang="fr-FR" dirty="0" smtClean="0"/>
              <a:t>transaction</a:t>
            </a:r>
          </a:p>
          <a:p>
            <a:pPr lvl="1"/>
            <a:r>
              <a:rPr lang="fr-FR" dirty="0"/>
              <a:t>É</a:t>
            </a:r>
            <a:r>
              <a:rPr lang="fr-FR" dirty="0" smtClean="0"/>
              <a:t>criture </a:t>
            </a:r>
            <a:r>
              <a:rPr lang="fr-FR" dirty="0"/>
              <a:t>des </a:t>
            </a:r>
            <a:r>
              <a:rPr lang="fr-FR" dirty="0" smtClean="0"/>
              <a:t>modifications</a:t>
            </a:r>
            <a:endParaRPr lang="fr-FR" dirty="0"/>
          </a:p>
          <a:p>
            <a:endParaRPr lang="fr-FR" dirty="0" smtClean="0"/>
          </a:p>
          <a:p>
            <a:r>
              <a:rPr lang="fr-FR" dirty="0" smtClean="0"/>
              <a:t>On peut vouloir annuler une transaction en cours de route ou après un commit. On effectue dans ce cas un « </a:t>
            </a:r>
            <a:r>
              <a:rPr lang="fr-FR" dirty="0" err="1" smtClean="0"/>
              <a:t>rollback</a:t>
            </a:r>
            <a:r>
              <a:rPr lang="fr-FR" dirty="0" smtClean="0"/>
              <a:t> »</a:t>
            </a:r>
          </a:p>
          <a:p>
            <a:pPr lvl="1"/>
            <a:r>
              <a:rPr lang="fr-FR" dirty="0" smtClean="0"/>
              <a:t>La transaction est annulée, aucune modification n’est apportée aux données dans la BDD</a:t>
            </a:r>
          </a:p>
          <a:p>
            <a:pPr lvl="1"/>
            <a:r>
              <a:rPr lang="fr-FR" dirty="0" smtClean="0"/>
              <a:t>Les anciennes valeurs sont remises dans la BDD</a:t>
            </a:r>
            <a:endParaRPr lang="fr-FR" dirty="0"/>
          </a:p>
        </p:txBody>
      </p:sp>
    </p:spTree>
    <p:extLst>
      <p:ext uri="{BB962C8B-B14F-4D97-AF65-F5344CB8AC3E}">
        <p14:creationId xmlns:p14="http://schemas.microsoft.com/office/powerpoint/2010/main" val="9330846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a:xfrm>
            <a:off x="457200" y="1411560"/>
            <a:ext cx="8507288" cy="5257800"/>
          </a:xfrm>
        </p:spPr>
        <p:txBody>
          <a:bodyPr>
            <a:normAutofit/>
          </a:bodyPr>
          <a:lstStyle/>
          <a:p>
            <a:r>
              <a:rPr lang="fr-FR" dirty="0" smtClean="0"/>
              <a:t>Propriétés ACID :</a:t>
            </a:r>
          </a:p>
          <a:p>
            <a:pPr lvl="1"/>
            <a:r>
              <a:rPr lang="fr-FR" dirty="0" smtClean="0"/>
              <a:t>Atomicité</a:t>
            </a:r>
          </a:p>
          <a:p>
            <a:pPr lvl="1"/>
            <a:r>
              <a:rPr lang="fr-FR" dirty="0" smtClean="0"/>
              <a:t>Cohérence</a:t>
            </a:r>
          </a:p>
          <a:p>
            <a:pPr lvl="1"/>
            <a:r>
              <a:rPr lang="fr-FR" dirty="0" smtClean="0"/>
              <a:t>Isolation</a:t>
            </a:r>
          </a:p>
          <a:p>
            <a:pPr lvl="1"/>
            <a:r>
              <a:rPr lang="fr-FR" dirty="0" smtClean="0"/>
              <a:t>Durabilité</a:t>
            </a:r>
          </a:p>
          <a:p>
            <a:pPr marL="0" indent="0">
              <a:buNone/>
            </a:pPr>
            <a:endParaRPr lang="fr-FR" sz="1800" dirty="0"/>
          </a:p>
          <a:p>
            <a:pPr marL="0" indent="0">
              <a:buNone/>
            </a:pPr>
            <a:r>
              <a:rPr lang="fr-FR" dirty="0"/>
              <a:t>« </a:t>
            </a:r>
            <a:r>
              <a:rPr lang="fr-FR" dirty="0" smtClean="0"/>
              <a:t>Un </a:t>
            </a:r>
            <a:r>
              <a:rPr lang="fr-FR" dirty="0"/>
              <a:t>ensemble de propriétés qui garantissent qu'une transaction informatique est exécutée de façon fiable. </a:t>
            </a:r>
            <a:r>
              <a:rPr lang="fr-FR" dirty="0" smtClean="0"/>
              <a:t>»</a:t>
            </a:r>
          </a:p>
          <a:p>
            <a:pPr marL="0" indent="0">
              <a:buNone/>
            </a:pPr>
            <a:r>
              <a:rPr lang="fr-FR" i="1" dirty="0"/>
              <a:t>	</a:t>
            </a:r>
            <a:r>
              <a:rPr lang="fr-FR" i="1" dirty="0" smtClean="0"/>
              <a:t>		Wikipédia </a:t>
            </a:r>
            <a:r>
              <a:rPr lang="mr-IN" i="1" dirty="0" smtClean="0"/>
              <a:t>–</a:t>
            </a:r>
            <a:r>
              <a:rPr lang="fr-FR" i="1" dirty="0" smtClean="0"/>
              <a:t> Propriétés ACID</a:t>
            </a:r>
            <a:endParaRPr lang="fr-FR" i="1" dirty="0"/>
          </a:p>
        </p:txBody>
      </p:sp>
    </p:spTree>
    <p:extLst>
      <p:ext uri="{BB962C8B-B14F-4D97-AF65-F5344CB8AC3E}">
        <p14:creationId xmlns:p14="http://schemas.microsoft.com/office/powerpoint/2010/main" val="57565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Rappels : PHP</a:t>
            </a:r>
            <a:endParaRPr lang="fr-FR" dirty="0"/>
          </a:p>
        </p:txBody>
      </p:sp>
      <p:sp>
        <p:nvSpPr>
          <p:cNvPr id="4" name="Espace réservé du contenu 3"/>
          <p:cNvSpPr>
            <a:spLocks noGrp="1"/>
          </p:cNvSpPr>
          <p:nvPr>
            <p:ph idx="1"/>
          </p:nvPr>
        </p:nvSpPr>
        <p:spPr/>
        <p:txBody>
          <a:bodyPr>
            <a:normAutofit/>
          </a:bodyPr>
          <a:lstStyle/>
          <a:p>
            <a:r>
              <a:rPr lang="fr-FR" dirty="0" smtClean="0"/>
              <a:t>Langage </a:t>
            </a:r>
            <a:r>
              <a:rPr lang="fr-FR" dirty="0"/>
              <a:t>faiblement </a:t>
            </a:r>
            <a:r>
              <a:rPr lang="fr-FR" dirty="0" smtClean="0"/>
              <a:t>typé</a:t>
            </a:r>
          </a:p>
          <a:p>
            <a:pPr lvl="1"/>
            <a:r>
              <a:rPr lang="fr-FR" dirty="0" smtClean="0"/>
              <a:t>Beaucoup plus flexible…</a:t>
            </a:r>
          </a:p>
          <a:p>
            <a:pPr lvl="1"/>
            <a:r>
              <a:rPr lang="fr-FR" dirty="0" smtClean="0"/>
              <a:t>…mais possibilité de faire n’importe quoi</a:t>
            </a:r>
            <a:endParaRPr lang="fr-FR" dirty="0"/>
          </a:p>
          <a:p>
            <a:endParaRPr lang="fr-FR" dirty="0" smtClean="0"/>
          </a:p>
          <a:p>
            <a:r>
              <a:rPr lang="fr-FR" dirty="0" smtClean="0"/>
              <a:t>Langage interprété</a:t>
            </a:r>
          </a:p>
          <a:p>
            <a:pPr lvl="1"/>
            <a:r>
              <a:rPr lang="fr-FR" dirty="0" smtClean="0"/>
              <a:t>CLI disponible pour scripts</a:t>
            </a:r>
          </a:p>
          <a:p>
            <a:endParaRPr lang="fr-FR" dirty="0" smtClean="0"/>
          </a:p>
          <a:p>
            <a:r>
              <a:rPr lang="fr-FR" dirty="0" smtClean="0"/>
              <a:t>Usage dans ce cours : extension apache</a:t>
            </a:r>
            <a:endParaRPr lang="fr-FR" dirty="0"/>
          </a:p>
        </p:txBody>
      </p:sp>
    </p:spTree>
    <p:extLst>
      <p:ext uri="{BB962C8B-B14F-4D97-AF65-F5344CB8AC3E}">
        <p14:creationId xmlns:p14="http://schemas.microsoft.com/office/powerpoint/2010/main" val="195975274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Atomicité :</a:t>
            </a:r>
          </a:p>
          <a:p>
            <a:pPr marL="457200" lvl="1" indent="0">
              <a:buNone/>
            </a:pPr>
            <a:r>
              <a:rPr lang="fr-FR" dirty="0" smtClean="0"/>
              <a:t>Une transaction est « atomique » si elle s’effectue intégralement ou pas du tout</a:t>
            </a:r>
          </a:p>
          <a:p>
            <a:pPr marL="457200" lvl="1" indent="0">
              <a:buNone/>
            </a:pPr>
            <a:endParaRPr lang="fr-FR" dirty="0"/>
          </a:p>
          <a:p>
            <a:pPr lvl="1"/>
            <a:r>
              <a:rPr lang="fr-FR" dirty="0" smtClean="0"/>
              <a:t>Une transaction non-atomique créerait une réservation avec les produits, mais ne réduirait pas la quantité dans les stocks (par exemple)</a:t>
            </a:r>
          </a:p>
          <a:p>
            <a:pPr lvl="1"/>
            <a:r>
              <a:rPr lang="fr-FR" dirty="0" smtClean="0"/>
              <a:t>Le stock réel ne serait pas correctement représenté, ce qui entraînerait des problèmes</a:t>
            </a:r>
            <a:endParaRPr lang="fr-FR" dirty="0"/>
          </a:p>
        </p:txBody>
      </p:sp>
    </p:spTree>
    <p:extLst>
      <p:ext uri="{BB962C8B-B14F-4D97-AF65-F5344CB8AC3E}">
        <p14:creationId xmlns:p14="http://schemas.microsoft.com/office/powerpoint/2010/main" val="31376754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Cohérence :</a:t>
            </a:r>
          </a:p>
          <a:p>
            <a:pPr marL="457200" lvl="1" indent="0">
              <a:buNone/>
            </a:pPr>
            <a:r>
              <a:rPr lang="fr-FR" dirty="0" smtClean="0"/>
              <a:t>La cohérence assure que toutes les contraintes de la base de données sont respectées avant et après les transactions (l’état de la base de donnée est valide selon les règles)</a:t>
            </a:r>
          </a:p>
          <a:p>
            <a:pPr marL="457200" lvl="1" indent="0">
              <a:buNone/>
            </a:pPr>
            <a:endParaRPr lang="fr-FR" dirty="0"/>
          </a:p>
          <a:p>
            <a:pPr marL="457200" lvl="1" indent="0">
              <a:buNone/>
            </a:pPr>
            <a:r>
              <a:rPr lang="fr-FR" dirty="0" smtClean="0"/>
              <a:t>(une transaction incohérente permettrait par exemple de faire référence à des objets qui n’existent plus, ce qui bloquerait les jointures)</a:t>
            </a:r>
            <a:endParaRPr lang="fr-FR" dirty="0"/>
          </a:p>
        </p:txBody>
      </p:sp>
    </p:spTree>
    <p:extLst>
      <p:ext uri="{BB962C8B-B14F-4D97-AF65-F5344CB8AC3E}">
        <p14:creationId xmlns:p14="http://schemas.microsoft.com/office/powerpoint/2010/main" val="56313492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Isolation :</a:t>
            </a:r>
          </a:p>
          <a:p>
            <a:pPr marL="457200" lvl="1" indent="0">
              <a:buNone/>
            </a:pPr>
            <a:r>
              <a:rPr lang="fr-FR" dirty="0" smtClean="0"/>
              <a:t>Capacité de protéger les données contre plusieurs modifications simultanées. Une transaction ne doit pas dépendre des données d’une autre transaction. </a:t>
            </a:r>
          </a:p>
          <a:p>
            <a:pPr marL="457200" lvl="1" indent="0">
              <a:buNone/>
            </a:pPr>
            <a:endParaRPr lang="fr-FR" dirty="0" smtClean="0"/>
          </a:p>
          <a:p>
            <a:pPr marL="457200" lvl="1" indent="0">
              <a:buNone/>
            </a:pPr>
            <a:r>
              <a:rPr lang="fr-FR" dirty="0" smtClean="0"/>
              <a:t>(des transactions non-isolées permettent de faire des modifications sur des valeurs qui n’existent plus ou qui ont été modifiées entre temps)</a:t>
            </a:r>
            <a:endParaRPr lang="fr-FR" dirty="0"/>
          </a:p>
        </p:txBody>
      </p:sp>
    </p:spTree>
    <p:extLst>
      <p:ext uri="{BB962C8B-B14F-4D97-AF65-F5344CB8AC3E}">
        <p14:creationId xmlns:p14="http://schemas.microsoft.com/office/powerpoint/2010/main" val="41255030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&amp; BDD</a:t>
            </a:r>
            <a:endParaRPr lang="fr-FR" dirty="0"/>
          </a:p>
        </p:txBody>
      </p:sp>
      <p:sp>
        <p:nvSpPr>
          <p:cNvPr id="3" name="Espace réservé du contenu 2"/>
          <p:cNvSpPr>
            <a:spLocks noGrp="1"/>
          </p:cNvSpPr>
          <p:nvPr>
            <p:ph idx="1"/>
          </p:nvPr>
        </p:nvSpPr>
        <p:spPr/>
        <p:txBody>
          <a:bodyPr>
            <a:normAutofit/>
          </a:bodyPr>
          <a:lstStyle/>
          <a:p>
            <a:r>
              <a:rPr lang="fr-FR" dirty="0" smtClean="0"/>
              <a:t>Durabilité:</a:t>
            </a:r>
          </a:p>
          <a:p>
            <a:pPr marL="457200" lvl="1" indent="0">
              <a:buNone/>
            </a:pPr>
            <a:r>
              <a:rPr lang="fr-FR" dirty="0" smtClean="0"/>
              <a:t>En cas de panne (de l’ordinateur, du système d’exploitation, du SGBD, </a:t>
            </a:r>
            <a:r>
              <a:rPr lang="mr-IN" dirty="0" smtClean="0"/>
              <a:t>…</a:t>
            </a:r>
            <a:r>
              <a:rPr lang="fr-FR" dirty="0" smtClean="0"/>
              <a:t>), les transactions exécutées sont définitivement enregistrées.</a:t>
            </a:r>
          </a:p>
          <a:p>
            <a:pPr marL="457200" lvl="1" indent="0">
              <a:buNone/>
            </a:pPr>
            <a:endParaRPr lang="fr-FR" dirty="0"/>
          </a:p>
          <a:p>
            <a:pPr marL="457200" lvl="1" indent="0">
              <a:buNone/>
            </a:pPr>
            <a:r>
              <a:rPr lang="fr-FR" dirty="0" smtClean="0"/>
              <a:t>(à moins que la panne ne concerne l’ensemble des disques qui contiennent les BDD, les transactions effectuées doivent être enregistrées dès qu’elles sont effectuées)</a:t>
            </a:r>
            <a:endParaRPr lang="fr-FR" dirty="0"/>
          </a:p>
        </p:txBody>
      </p:sp>
    </p:spTree>
    <p:extLst>
      <p:ext uri="{BB962C8B-B14F-4D97-AF65-F5344CB8AC3E}">
        <p14:creationId xmlns:p14="http://schemas.microsoft.com/office/powerpoint/2010/main" val="363512664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Transactions avec MySQL</a:t>
            </a:r>
            <a:endParaRPr lang="fr-FR" dirty="0"/>
          </a:p>
        </p:txBody>
      </p:sp>
      <p:sp>
        <p:nvSpPr>
          <p:cNvPr id="3" name="Espace réservé du contenu 2"/>
          <p:cNvSpPr>
            <a:spLocks noGrp="1"/>
          </p:cNvSpPr>
          <p:nvPr>
            <p:ph idx="1"/>
          </p:nvPr>
        </p:nvSpPr>
        <p:spPr/>
        <p:txBody>
          <a:bodyPr>
            <a:noAutofit/>
          </a:bodyPr>
          <a:lstStyle/>
          <a:p>
            <a:pPr marL="0" indent="0">
              <a:buNone/>
            </a:pPr>
            <a:r>
              <a:rPr lang="fr-FR" sz="3000" dirty="0" smtClean="0"/>
              <a:t>MySQL a la particularité de gérer plusieurs moteurs</a:t>
            </a:r>
          </a:p>
          <a:p>
            <a:pPr marL="0" indent="0">
              <a:buNone/>
            </a:pPr>
            <a:r>
              <a:rPr lang="fr-FR" sz="3000" dirty="0" smtClean="0"/>
              <a:t>de stockage dans une même BDD, aussi appelé</a:t>
            </a:r>
          </a:p>
          <a:p>
            <a:pPr marL="0" indent="0">
              <a:buNone/>
            </a:pPr>
            <a:r>
              <a:rPr lang="fr-FR" sz="3000" dirty="0" smtClean="0"/>
              <a:t>moteur de table.</a:t>
            </a:r>
          </a:p>
          <a:p>
            <a:pPr marL="0" indent="0">
              <a:buNone/>
            </a:pPr>
            <a:r>
              <a:rPr lang="fr-FR" sz="3000" dirty="0" smtClean="0"/>
              <a:t>• Un moteur de stockage est un ensemble</a:t>
            </a:r>
          </a:p>
          <a:p>
            <a:pPr marL="0" indent="0">
              <a:buNone/>
            </a:pPr>
            <a:r>
              <a:rPr lang="fr-FR" sz="3000" dirty="0" smtClean="0"/>
              <a:t>d’algorithmes permettant de stocker et d’accéder</a:t>
            </a:r>
          </a:p>
          <a:p>
            <a:pPr marL="0" indent="0">
              <a:buNone/>
            </a:pPr>
            <a:r>
              <a:rPr lang="fr-FR" sz="3000" dirty="0" smtClean="0"/>
              <a:t>aux données dans un SGBD. En général, un seul</a:t>
            </a:r>
          </a:p>
          <a:p>
            <a:pPr marL="0" indent="0">
              <a:buNone/>
            </a:pPr>
            <a:r>
              <a:rPr lang="fr-FR" sz="3000" dirty="0" smtClean="0"/>
              <a:t>moteur est utilisé par BDD.</a:t>
            </a:r>
          </a:p>
          <a:p>
            <a:pPr marL="0" indent="0">
              <a:buNone/>
            </a:pPr>
            <a:r>
              <a:rPr lang="fr-FR" sz="3000" dirty="0" smtClean="0"/>
              <a:t>• Pour lister tous les moteurs, utilisez la requête :</a:t>
            </a:r>
          </a:p>
          <a:p>
            <a:pPr marL="0" indent="0">
              <a:buNone/>
            </a:pPr>
            <a:r>
              <a:rPr lang="fr-FR" sz="3000" dirty="0" smtClean="0"/>
              <a:t>SHOW ENGINES;</a:t>
            </a:r>
            <a:endParaRPr lang="fr-FR" sz="3000" dirty="0"/>
          </a:p>
        </p:txBody>
      </p:sp>
    </p:spTree>
    <p:extLst>
      <p:ext uri="{BB962C8B-B14F-4D97-AF65-F5344CB8AC3E}">
        <p14:creationId xmlns:p14="http://schemas.microsoft.com/office/powerpoint/2010/main" val="425451401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34280"/>
            <a:ext cx="8229600" cy="1143000"/>
          </a:xfrm>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a:xfrm>
            <a:off x="457200" y="764704"/>
            <a:ext cx="8229600" cy="5832648"/>
          </a:xfrm>
        </p:spPr>
        <p:txBody>
          <a:bodyPr>
            <a:noAutofit/>
          </a:bodyPr>
          <a:lstStyle/>
          <a:p>
            <a:pPr marL="0" indent="0">
              <a:buNone/>
            </a:pPr>
            <a:r>
              <a:rPr lang="fr-FR" sz="2800" dirty="0" smtClean="0"/>
              <a:t>Principaux </a:t>
            </a:r>
            <a:r>
              <a:rPr lang="fr-FR" sz="2800" dirty="0"/>
              <a:t>moteurs de stockage </a:t>
            </a:r>
            <a:r>
              <a:rPr lang="fr-FR" sz="2800" dirty="0" smtClean="0"/>
              <a:t>MySQL </a:t>
            </a:r>
            <a:r>
              <a:rPr lang="fr-FR" sz="2800" dirty="0"/>
              <a:t>:</a:t>
            </a:r>
          </a:p>
          <a:p>
            <a:pPr marL="0" indent="0">
              <a:buNone/>
            </a:pPr>
            <a:r>
              <a:rPr lang="fr-FR" sz="2800" b="1" dirty="0" err="1"/>
              <a:t>MyISAM</a:t>
            </a:r>
            <a:r>
              <a:rPr lang="fr-FR" sz="2800" b="1" dirty="0"/>
              <a:t> </a:t>
            </a:r>
            <a:r>
              <a:rPr lang="fr-FR" sz="2800" dirty="0"/>
              <a:t>: </a:t>
            </a:r>
            <a:r>
              <a:rPr lang="fr-FR" sz="2800" dirty="0" smtClean="0"/>
              <a:t>moteur par défaut jusque MySQL 5.5</a:t>
            </a:r>
            <a:endParaRPr lang="fr-FR" sz="2800" dirty="0"/>
          </a:p>
          <a:p>
            <a:r>
              <a:rPr lang="fr-FR" sz="2800" dirty="0" smtClean="0"/>
              <a:t>Très </a:t>
            </a:r>
            <a:r>
              <a:rPr lang="fr-FR" sz="2800" dirty="0"/>
              <a:t>simple </a:t>
            </a:r>
            <a:r>
              <a:rPr lang="fr-FR" sz="2800" dirty="0" smtClean="0"/>
              <a:t>d’utilisation</a:t>
            </a:r>
            <a:endParaRPr lang="fr-FR" sz="2800" dirty="0"/>
          </a:p>
          <a:p>
            <a:r>
              <a:rPr lang="fr-FR" sz="2800" dirty="0" smtClean="0"/>
              <a:t>Très </a:t>
            </a:r>
            <a:r>
              <a:rPr lang="fr-FR" sz="2800" dirty="0"/>
              <a:t>performant sur des tables </a:t>
            </a:r>
            <a:r>
              <a:rPr lang="fr-FR" sz="2800" dirty="0" smtClean="0"/>
              <a:t>fréquemment ouvertes (très </a:t>
            </a:r>
            <a:r>
              <a:rPr lang="fr-FR" sz="2800" dirty="0"/>
              <a:t>rapide pour les </a:t>
            </a:r>
            <a:r>
              <a:rPr lang="fr-FR" sz="2800" dirty="0" smtClean="0"/>
              <a:t>opérations </a:t>
            </a:r>
            <a:r>
              <a:rPr lang="fr-FR" sz="2800" dirty="0"/>
              <a:t>count() et </a:t>
            </a:r>
            <a:r>
              <a:rPr lang="fr-FR" sz="2800" dirty="0" smtClean="0"/>
              <a:t>les lectures)</a:t>
            </a:r>
            <a:endParaRPr lang="fr-FR" sz="2800" dirty="0"/>
          </a:p>
          <a:p>
            <a:r>
              <a:rPr lang="fr-FR" sz="2800" dirty="0" smtClean="0"/>
              <a:t>Offre </a:t>
            </a:r>
            <a:r>
              <a:rPr lang="fr-FR" sz="2800" dirty="0"/>
              <a:t>un index FULL-TEXT qui permet de faire </a:t>
            </a:r>
            <a:r>
              <a:rPr lang="fr-FR" sz="2800" dirty="0" smtClean="0"/>
              <a:t>des recherches précises </a:t>
            </a:r>
            <a:r>
              <a:rPr lang="fr-FR" sz="2800" dirty="0"/>
              <a:t>sur </a:t>
            </a:r>
            <a:r>
              <a:rPr lang="fr-FR" sz="2800" dirty="0" smtClean="0"/>
              <a:t>des textes</a:t>
            </a:r>
          </a:p>
          <a:p>
            <a:pPr>
              <a:buFont typeface="Lucida Grande"/>
              <a:buChar char="×"/>
            </a:pPr>
            <a:r>
              <a:rPr lang="fr-FR" sz="2800" dirty="0" smtClean="0"/>
              <a:t>Ne </a:t>
            </a:r>
            <a:r>
              <a:rPr lang="fr-FR" sz="2800" dirty="0"/>
              <a:t>supporte ni </a:t>
            </a:r>
            <a:r>
              <a:rPr lang="fr-FR" sz="2800" dirty="0" smtClean="0"/>
              <a:t>les clés </a:t>
            </a:r>
            <a:r>
              <a:rPr lang="fr-FR" sz="2800" dirty="0"/>
              <a:t>étrangères, ni </a:t>
            </a:r>
            <a:r>
              <a:rPr lang="fr-FR" sz="2800" dirty="0" smtClean="0"/>
              <a:t>les transactions</a:t>
            </a:r>
            <a:endParaRPr lang="fr-FR" sz="2800" dirty="0"/>
          </a:p>
          <a:p>
            <a:pPr>
              <a:buFont typeface="Lucida Grande"/>
              <a:buChar char="×"/>
            </a:pPr>
            <a:r>
              <a:rPr lang="fr-FR" sz="2800" dirty="0" smtClean="0"/>
              <a:t>Gère </a:t>
            </a:r>
            <a:r>
              <a:rPr lang="fr-FR" sz="2800" dirty="0"/>
              <a:t>le verrouillage au niveau de la </a:t>
            </a:r>
            <a:r>
              <a:rPr lang="fr-FR" sz="2800" dirty="0" smtClean="0"/>
              <a:t>table</a:t>
            </a:r>
            <a:br>
              <a:rPr lang="fr-FR" sz="2800" dirty="0" smtClean="0"/>
            </a:br>
            <a:r>
              <a:rPr lang="fr-FR" sz="2800" dirty="0" smtClean="0"/>
              <a:t>(bloque la table entière lors des opérations d’insertions, suppressions ou MAJ)</a:t>
            </a:r>
            <a:endParaRPr lang="fr-FR" dirty="0"/>
          </a:p>
        </p:txBody>
      </p:sp>
    </p:spTree>
    <p:extLst>
      <p:ext uri="{BB962C8B-B14F-4D97-AF65-F5344CB8AC3E}">
        <p14:creationId xmlns:p14="http://schemas.microsoft.com/office/powerpoint/2010/main" val="187601563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0" indent="0">
              <a:buNone/>
            </a:pPr>
            <a:r>
              <a:rPr lang="fr-FR" sz="2800" dirty="0" smtClean="0"/>
              <a:t>Principaux </a:t>
            </a:r>
            <a:r>
              <a:rPr lang="fr-FR" sz="2800" dirty="0"/>
              <a:t>moteurs de stockage </a:t>
            </a:r>
            <a:r>
              <a:rPr lang="fr-FR" sz="2800" dirty="0" smtClean="0"/>
              <a:t>MySQL :</a:t>
            </a:r>
            <a:endParaRPr lang="fr-FR" sz="2800" b="1" dirty="0" smtClean="0"/>
          </a:p>
          <a:p>
            <a:pPr marL="0" indent="0">
              <a:buNone/>
            </a:pPr>
            <a:r>
              <a:rPr lang="fr-FR" sz="2800" b="1" dirty="0" err="1" smtClean="0"/>
              <a:t>InnoDB</a:t>
            </a:r>
            <a:r>
              <a:rPr lang="fr-FR" sz="2800" b="1" dirty="0" smtClean="0"/>
              <a:t> </a:t>
            </a:r>
            <a:r>
              <a:rPr lang="fr-FR" sz="2800" dirty="0"/>
              <a:t>: </a:t>
            </a:r>
            <a:r>
              <a:rPr lang="fr-FR" sz="2800" dirty="0" smtClean="0"/>
              <a:t>moteur par défaut depuis MySQL 5.5</a:t>
            </a:r>
            <a:endParaRPr lang="fr-FR" sz="2800" dirty="0"/>
          </a:p>
          <a:p>
            <a:r>
              <a:rPr lang="fr-FR" sz="2800" dirty="0" smtClean="0"/>
              <a:t>Gestion </a:t>
            </a:r>
            <a:r>
              <a:rPr lang="fr-FR" sz="2800" dirty="0"/>
              <a:t>des clés étrangères et support des </a:t>
            </a:r>
            <a:r>
              <a:rPr lang="fr-FR" sz="2800" dirty="0" smtClean="0"/>
              <a:t>transactions (par défaut : chaque </a:t>
            </a:r>
            <a:r>
              <a:rPr lang="fr-FR" sz="2800" dirty="0"/>
              <a:t>requête </a:t>
            </a:r>
            <a:r>
              <a:rPr lang="fr-FR" sz="2800" dirty="0" smtClean="0"/>
              <a:t>SQL est </a:t>
            </a:r>
            <a:r>
              <a:rPr lang="fr-FR" sz="2800" dirty="0"/>
              <a:t>considérée comme </a:t>
            </a:r>
            <a:r>
              <a:rPr lang="fr-FR" sz="2800" dirty="0" smtClean="0"/>
              <a:t>une transaction)</a:t>
            </a:r>
          </a:p>
          <a:p>
            <a:pPr lvl="1"/>
            <a:r>
              <a:rPr lang="fr-FR" sz="2400" dirty="0" smtClean="0"/>
              <a:t>Véritable gestion du modèle relationnel &amp; transactionnel</a:t>
            </a:r>
          </a:p>
          <a:p>
            <a:pPr lvl="1"/>
            <a:r>
              <a:rPr lang="fr-FR" sz="2400" dirty="0" smtClean="0"/>
              <a:t>Respecte ACID</a:t>
            </a:r>
            <a:endParaRPr lang="fr-FR" sz="2400" dirty="0"/>
          </a:p>
          <a:p>
            <a:r>
              <a:rPr lang="fr-FR" sz="2800" dirty="0" smtClean="0"/>
              <a:t>Gère </a:t>
            </a:r>
            <a:r>
              <a:rPr lang="fr-FR" sz="2800" dirty="0"/>
              <a:t>le verrouillage au niveau de la </a:t>
            </a:r>
            <a:r>
              <a:rPr lang="fr-FR" sz="2800" dirty="0" smtClean="0"/>
              <a:t>ligne</a:t>
            </a:r>
            <a:endParaRPr lang="fr-FR" sz="2800" dirty="0"/>
          </a:p>
          <a:p>
            <a:pPr>
              <a:buFont typeface="Lucida Grande"/>
              <a:buChar char="×"/>
            </a:pPr>
            <a:r>
              <a:rPr lang="fr-FR" sz="2800" dirty="0" smtClean="0"/>
              <a:t>Ne </a:t>
            </a:r>
            <a:r>
              <a:rPr lang="fr-FR" sz="2800" dirty="0"/>
              <a:t>propose pas d’index FULL-TEXT, légèrement plus </a:t>
            </a:r>
            <a:r>
              <a:rPr lang="fr-FR" sz="2800" dirty="0" smtClean="0"/>
              <a:t>lent dans </a:t>
            </a:r>
            <a:r>
              <a:rPr lang="fr-FR" sz="2800" dirty="0"/>
              <a:t>les </a:t>
            </a:r>
            <a:r>
              <a:rPr lang="fr-FR" sz="2800" dirty="0" smtClean="0"/>
              <a:t>opérations</a:t>
            </a:r>
            <a:endParaRPr lang="fr-FR" sz="2800" dirty="0"/>
          </a:p>
        </p:txBody>
      </p:sp>
    </p:spTree>
    <p:extLst>
      <p:ext uri="{BB962C8B-B14F-4D97-AF65-F5344CB8AC3E}">
        <p14:creationId xmlns:p14="http://schemas.microsoft.com/office/powerpoint/2010/main" val="158849311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0" indent="0">
              <a:buNone/>
            </a:pPr>
            <a:r>
              <a:rPr lang="fr-FR" sz="2800" dirty="0" smtClean="0"/>
              <a:t>Principaux </a:t>
            </a:r>
            <a:r>
              <a:rPr lang="fr-FR" sz="2800" dirty="0"/>
              <a:t>moteurs de stockage </a:t>
            </a:r>
            <a:r>
              <a:rPr lang="fr-FR" sz="2800" dirty="0" smtClean="0"/>
              <a:t>MySQL :</a:t>
            </a:r>
          </a:p>
          <a:p>
            <a:pPr marL="0" indent="0">
              <a:buNone/>
            </a:pPr>
            <a:endParaRPr lang="fr-FR" sz="2800" dirty="0"/>
          </a:p>
          <a:p>
            <a:pPr marL="0" indent="0">
              <a:buNone/>
            </a:pPr>
            <a:r>
              <a:rPr lang="fr-FR" sz="2800" b="1" dirty="0"/>
              <a:t>Memory </a:t>
            </a:r>
            <a:r>
              <a:rPr lang="fr-FR" sz="2800" dirty="0"/>
              <a:t>: Stocke les données de la table en </a:t>
            </a:r>
            <a:r>
              <a:rPr lang="fr-FR" sz="2800" dirty="0" smtClean="0"/>
              <a:t>mémoire (RAM</a:t>
            </a:r>
            <a:r>
              <a:rPr lang="fr-FR" sz="2800" dirty="0"/>
              <a:t>).</a:t>
            </a:r>
          </a:p>
          <a:p>
            <a:r>
              <a:rPr lang="fr-FR" sz="2800" dirty="0" smtClean="0"/>
              <a:t>Accès très rapides</a:t>
            </a:r>
          </a:p>
          <a:p>
            <a:pPr>
              <a:buFont typeface="Lucida Grande"/>
              <a:buChar char="×"/>
            </a:pPr>
            <a:r>
              <a:rPr lang="fr-FR" sz="2800" dirty="0" smtClean="0"/>
              <a:t>En </a:t>
            </a:r>
            <a:r>
              <a:rPr lang="fr-FR" sz="2800" dirty="0"/>
              <a:t>cas de panne, les données stockées sont </a:t>
            </a:r>
            <a:r>
              <a:rPr lang="fr-FR" sz="2800" dirty="0" smtClean="0"/>
              <a:t>perdues</a:t>
            </a:r>
            <a:endParaRPr lang="fr-FR" sz="2800" dirty="0"/>
          </a:p>
        </p:txBody>
      </p:sp>
    </p:spTree>
    <p:extLst>
      <p:ext uri="{BB962C8B-B14F-4D97-AF65-F5344CB8AC3E}">
        <p14:creationId xmlns:p14="http://schemas.microsoft.com/office/powerpoint/2010/main" val="37402135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p:txBody>
          <a:bodyPr>
            <a:noAutofit/>
          </a:bodyPr>
          <a:lstStyle/>
          <a:p>
            <a:pPr marL="514350" indent="-514350">
              <a:buFont typeface="+mj-lt"/>
              <a:buAutoNum type="arabicPeriod"/>
            </a:pPr>
            <a:r>
              <a:rPr lang="fr-FR" sz="2800" dirty="0" smtClean="0"/>
              <a:t>Début </a:t>
            </a:r>
            <a:r>
              <a:rPr lang="fr-FR" sz="2800" dirty="0"/>
              <a:t>de </a:t>
            </a:r>
            <a:r>
              <a:rPr lang="fr-FR" sz="2800" dirty="0" smtClean="0"/>
              <a:t>la transaction </a:t>
            </a:r>
            <a:r>
              <a:rPr lang="fr-FR" sz="2800" dirty="0"/>
              <a:t>: </a:t>
            </a:r>
            <a:r>
              <a:rPr lang="fr-FR" sz="2800" b="1" dirty="0"/>
              <a:t>START </a:t>
            </a:r>
            <a:r>
              <a:rPr lang="fr-FR" sz="2800" b="1" dirty="0" smtClean="0"/>
              <a:t>TRANSACTION</a:t>
            </a:r>
          </a:p>
          <a:p>
            <a:pPr marL="514350" indent="-514350">
              <a:buFont typeface="+mj-lt"/>
              <a:buAutoNum type="arabicPeriod"/>
            </a:pPr>
            <a:r>
              <a:rPr lang="fr-FR" sz="2800" dirty="0" smtClean="0"/>
              <a:t>Requêtes </a:t>
            </a:r>
            <a:r>
              <a:rPr lang="fr-FR" sz="2800" dirty="0"/>
              <a:t>: SELECT, </a:t>
            </a:r>
            <a:r>
              <a:rPr lang="fr-FR" sz="2800" dirty="0" smtClean="0"/>
              <a:t>UPDATE, </a:t>
            </a:r>
            <a:r>
              <a:rPr lang="mr-IN" sz="2800" dirty="0" smtClean="0"/>
              <a:t>…</a:t>
            </a:r>
            <a:endParaRPr lang="fr-FR" sz="2800" dirty="0" smtClean="0"/>
          </a:p>
          <a:p>
            <a:pPr marL="514350" indent="-514350">
              <a:buFont typeface="+mj-lt"/>
              <a:buAutoNum type="arabicPeriod"/>
            </a:pPr>
            <a:r>
              <a:rPr lang="fr-FR" sz="2800" dirty="0" smtClean="0"/>
              <a:t>Validation </a:t>
            </a:r>
            <a:r>
              <a:rPr lang="fr-FR" sz="2800" dirty="0"/>
              <a:t>de la transaction : </a:t>
            </a:r>
            <a:r>
              <a:rPr lang="fr-FR" sz="2800" b="1" dirty="0" smtClean="0"/>
              <a:t>COMMIT</a:t>
            </a:r>
          </a:p>
          <a:p>
            <a:pPr marL="0" indent="0" algn="ctr">
              <a:buNone/>
            </a:pPr>
            <a:r>
              <a:rPr lang="fr-FR" sz="2800" dirty="0" smtClean="0"/>
              <a:t>OU</a:t>
            </a:r>
          </a:p>
          <a:p>
            <a:pPr marL="400050" lvl="1" indent="0">
              <a:buNone/>
            </a:pPr>
            <a:r>
              <a:rPr lang="fr-FR" dirty="0" smtClean="0"/>
              <a:t>Annulation </a:t>
            </a:r>
            <a:r>
              <a:rPr lang="fr-FR" dirty="0"/>
              <a:t>de la transaction en cas d’erreur : </a:t>
            </a:r>
            <a:r>
              <a:rPr lang="fr-FR" b="1" dirty="0" smtClean="0"/>
              <a:t>ROLLBACK</a:t>
            </a:r>
            <a:endParaRPr lang="fr-FR" dirty="0"/>
          </a:p>
          <a:p>
            <a:pPr marL="0" indent="0">
              <a:buNone/>
            </a:pPr>
            <a:endParaRPr lang="fr-FR" sz="1800" dirty="0" smtClean="0"/>
          </a:p>
          <a:p>
            <a:r>
              <a:rPr lang="fr-FR" sz="2800" dirty="0" smtClean="0"/>
              <a:t>S’il </a:t>
            </a:r>
            <a:r>
              <a:rPr lang="fr-FR" sz="2800" dirty="0"/>
              <a:t>y a une erreur </a:t>
            </a:r>
            <a:r>
              <a:rPr lang="fr-FR" sz="2800" dirty="0" smtClean="0"/>
              <a:t>d’</a:t>
            </a:r>
            <a:r>
              <a:rPr lang="fr-FR" sz="2800" dirty="0" err="1" smtClean="0"/>
              <a:t>intégrite</a:t>
            </a:r>
            <a:r>
              <a:rPr lang="fr-FR" sz="2800" dirty="0" smtClean="0"/>
              <a:t>́ dans les données, </a:t>
            </a:r>
            <a:r>
              <a:rPr lang="fr-FR" sz="2800" dirty="0"/>
              <a:t>le </a:t>
            </a:r>
            <a:r>
              <a:rPr lang="fr-FR" sz="2800" dirty="0" err="1" smtClean="0"/>
              <a:t>rollback</a:t>
            </a:r>
            <a:r>
              <a:rPr lang="fr-FR" sz="2800" dirty="0" smtClean="0"/>
              <a:t> </a:t>
            </a:r>
            <a:r>
              <a:rPr lang="fr-FR" sz="2800" dirty="0"/>
              <a:t>se fait automatiquement </a:t>
            </a:r>
          </a:p>
          <a:p>
            <a:pPr marL="0" indent="0">
              <a:buNone/>
            </a:pPr>
            <a:endParaRPr lang="fr-FR" sz="2800" dirty="0" smtClean="0"/>
          </a:p>
        </p:txBody>
      </p:sp>
    </p:spTree>
    <p:extLst>
      <p:ext uri="{BB962C8B-B14F-4D97-AF65-F5344CB8AC3E}">
        <p14:creationId xmlns:p14="http://schemas.microsoft.com/office/powerpoint/2010/main" val="37366257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Transactions avec </a:t>
            </a:r>
            <a:r>
              <a:rPr lang="fr-FR" dirty="0" smtClean="0"/>
              <a:t>MySQL</a:t>
            </a:r>
            <a:endParaRPr lang="fr-FR" dirty="0"/>
          </a:p>
        </p:txBody>
      </p:sp>
      <p:sp>
        <p:nvSpPr>
          <p:cNvPr id="3" name="Espace réservé du contenu 2"/>
          <p:cNvSpPr>
            <a:spLocks noGrp="1"/>
          </p:cNvSpPr>
          <p:nvPr>
            <p:ph idx="1"/>
          </p:nvPr>
        </p:nvSpPr>
        <p:spPr>
          <a:xfrm>
            <a:off x="457200" y="1412776"/>
            <a:ext cx="8229600" cy="5256584"/>
          </a:xfrm>
        </p:spPr>
        <p:txBody>
          <a:bodyPr>
            <a:noAutofit/>
          </a:bodyPr>
          <a:lstStyle/>
          <a:p>
            <a:pPr marL="0" indent="0">
              <a:buNone/>
            </a:pPr>
            <a:r>
              <a:rPr lang="fr-FR" sz="2800" dirty="0" smtClean="0"/>
              <a:t>Exemple </a:t>
            </a:r>
            <a:r>
              <a:rPr lang="fr-FR" sz="2800" dirty="0"/>
              <a:t>de gestion de transaction </a:t>
            </a:r>
            <a:r>
              <a:rPr lang="fr-FR" sz="2800" dirty="0" smtClean="0"/>
              <a:t>: achats en ligne</a:t>
            </a:r>
          </a:p>
          <a:p>
            <a:pPr marL="0" indent="0">
              <a:buNone/>
            </a:pPr>
            <a:endParaRPr lang="fr-FR" sz="1800" dirty="0"/>
          </a:p>
          <a:p>
            <a:r>
              <a:rPr lang="fr-FR" sz="2800" dirty="0" smtClean="0"/>
              <a:t>Pour </a:t>
            </a:r>
            <a:r>
              <a:rPr lang="fr-FR" sz="2800" dirty="0"/>
              <a:t>supporter les transaction, il faut spécifier </a:t>
            </a:r>
            <a:r>
              <a:rPr lang="fr-FR" sz="2800" dirty="0" smtClean="0"/>
              <a:t>le moteur </a:t>
            </a:r>
            <a:r>
              <a:rPr lang="fr-FR" sz="2800" dirty="0" err="1"/>
              <a:t>InnoDB</a:t>
            </a:r>
            <a:r>
              <a:rPr lang="fr-FR" sz="2800" dirty="0"/>
              <a:t> lors de la création de la </a:t>
            </a:r>
            <a:r>
              <a:rPr lang="fr-FR" sz="2800" b="1" dirty="0" smtClean="0"/>
              <a:t>table</a:t>
            </a:r>
          </a:p>
          <a:p>
            <a:pPr marL="0" indent="0">
              <a:buNone/>
            </a:pPr>
            <a:endParaRPr lang="en-US" sz="1800" dirty="0" smtClean="0"/>
          </a:p>
          <a:p>
            <a:pPr marL="0" indent="0">
              <a:buNone/>
            </a:pPr>
            <a:r>
              <a:rPr lang="en-US" sz="2400" i="1" dirty="0" smtClean="0"/>
              <a:t>CREATE </a:t>
            </a:r>
            <a:r>
              <a:rPr lang="en-US" sz="2400" i="1" dirty="0"/>
              <a:t>TABLE </a:t>
            </a:r>
            <a:r>
              <a:rPr lang="en-US" sz="2400" i="1" dirty="0" err="1"/>
              <a:t>Compte</a:t>
            </a:r>
            <a:r>
              <a:rPr lang="en-US" sz="2400" i="1" dirty="0"/>
              <a:t> ( ID </a:t>
            </a:r>
            <a:r>
              <a:rPr lang="en-US" sz="2400" i="1" dirty="0" err="1"/>
              <a:t>int</a:t>
            </a:r>
            <a:r>
              <a:rPr lang="en-US" sz="2400" i="1" dirty="0"/>
              <a:t> , </a:t>
            </a:r>
            <a:r>
              <a:rPr lang="en-US" sz="2400" i="1" dirty="0" err="1"/>
              <a:t>Solde</a:t>
            </a:r>
            <a:r>
              <a:rPr lang="en-US" sz="2400" i="1" dirty="0"/>
              <a:t> </a:t>
            </a:r>
            <a:r>
              <a:rPr lang="en-US" sz="2400" i="1" dirty="0" err="1"/>
              <a:t>int</a:t>
            </a:r>
            <a:r>
              <a:rPr lang="en-US" sz="2400" i="1" dirty="0"/>
              <a:t> not null </a:t>
            </a:r>
            <a:r>
              <a:rPr lang="en-US" sz="2400" i="1" dirty="0" smtClean="0"/>
              <a:t>) </a:t>
            </a:r>
            <a:r>
              <a:rPr lang="fr-FR" sz="2400" i="1" dirty="0" smtClean="0">
                <a:solidFill>
                  <a:srgbClr val="FF0000"/>
                </a:solidFill>
              </a:rPr>
              <a:t>ENGINE</a:t>
            </a:r>
            <a:r>
              <a:rPr lang="fr-FR" sz="2400" i="1" dirty="0">
                <a:solidFill>
                  <a:srgbClr val="FF0000"/>
                </a:solidFill>
              </a:rPr>
              <a:t>=</a:t>
            </a:r>
            <a:r>
              <a:rPr lang="fr-FR" sz="2400" i="1" dirty="0" err="1">
                <a:solidFill>
                  <a:srgbClr val="FF0000"/>
                </a:solidFill>
              </a:rPr>
              <a:t>InnoDB</a:t>
            </a:r>
            <a:r>
              <a:rPr lang="fr-FR" sz="2400" i="1" dirty="0">
                <a:solidFill>
                  <a:srgbClr val="FF0000"/>
                </a:solidFill>
              </a:rPr>
              <a:t> </a:t>
            </a:r>
            <a:r>
              <a:rPr lang="fr-FR" sz="2400" dirty="0">
                <a:solidFill>
                  <a:srgbClr val="FF0000"/>
                </a:solidFill>
              </a:rPr>
              <a:t>;</a:t>
            </a:r>
          </a:p>
          <a:p>
            <a:pPr marL="0" indent="0">
              <a:buNone/>
            </a:pPr>
            <a:r>
              <a:rPr lang="fr-FR" sz="2400" dirty="0"/>
              <a:t>SET </a:t>
            </a:r>
            <a:r>
              <a:rPr lang="fr-FR" sz="2400" dirty="0" err="1"/>
              <a:t>autocommit</a:t>
            </a:r>
            <a:r>
              <a:rPr lang="fr-FR" sz="2400" dirty="0"/>
              <a:t>=</a:t>
            </a:r>
            <a:r>
              <a:rPr lang="fr-FR" sz="2400" dirty="0" smtClean="0"/>
              <a:t>0 ; </a:t>
            </a:r>
            <a:r>
              <a:rPr lang="fr-FR" sz="2400" dirty="0"/>
              <a:t>/</a:t>
            </a:r>
            <a:r>
              <a:rPr lang="fr-FR" sz="2400" dirty="0" smtClean="0"/>
              <a:t>/</a:t>
            </a:r>
            <a:r>
              <a:rPr lang="fr-FR" sz="2000" dirty="0" smtClean="0"/>
              <a:t>désactiver </a:t>
            </a:r>
            <a:r>
              <a:rPr lang="fr-FR" sz="2000" dirty="0"/>
              <a:t>la validation </a:t>
            </a:r>
            <a:r>
              <a:rPr lang="fr-FR" sz="2000" dirty="0" smtClean="0"/>
              <a:t>automatique des requêtes</a:t>
            </a:r>
            <a:endParaRPr lang="fr-FR" sz="2000" dirty="0"/>
          </a:p>
          <a:p>
            <a:pPr marL="0" indent="0">
              <a:buNone/>
            </a:pPr>
            <a:r>
              <a:rPr lang="fr-FR" sz="2400" dirty="0">
                <a:solidFill>
                  <a:srgbClr val="FF0000"/>
                </a:solidFill>
              </a:rPr>
              <a:t>START </a:t>
            </a:r>
            <a:r>
              <a:rPr lang="fr-FR" sz="2400" dirty="0" smtClean="0">
                <a:solidFill>
                  <a:srgbClr val="FF0000"/>
                </a:solidFill>
              </a:rPr>
              <a:t>TRANSACTION ;</a:t>
            </a:r>
            <a:endParaRPr lang="fr-FR" sz="2400" dirty="0">
              <a:solidFill>
                <a:srgbClr val="FF0000"/>
              </a:solidFill>
            </a:endParaRPr>
          </a:p>
          <a:p>
            <a:pPr marL="0" indent="0">
              <a:buNone/>
            </a:pPr>
            <a:r>
              <a:rPr lang="fr-FR" sz="2400" dirty="0"/>
              <a:t>UPDATE compte SET solde=</a:t>
            </a:r>
            <a:r>
              <a:rPr lang="fr-FR" sz="2400" dirty="0">
                <a:solidFill>
                  <a:srgbClr val="008000"/>
                </a:solidFill>
              </a:rPr>
              <a:t>solde+100 </a:t>
            </a:r>
            <a:r>
              <a:rPr lang="fr-FR" sz="2400" dirty="0" err="1"/>
              <a:t>where</a:t>
            </a:r>
            <a:r>
              <a:rPr lang="fr-FR" sz="2400" dirty="0"/>
              <a:t> id=</a:t>
            </a:r>
            <a:r>
              <a:rPr lang="fr-FR" sz="2400" dirty="0" err="1" smtClean="0">
                <a:solidFill>
                  <a:srgbClr val="008000"/>
                </a:solidFill>
              </a:rPr>
              <a:t>IDVendeur</a:t>
            </a:r>
            <a:r>
              <a:rPr lang="fr-FR" sz="2400" dirty="0" smtClean="0">
                <a:solidFill>
                  <a:srgbClr val="008000"/>
                </a:solidFill>
              </a:rPr>
              <a:t> </a:t>
            </a:r>
            <a:r>
              <a:rPr lang="fr-FR" sz="2400" dirty="0" smtClean="0"/>
              <a:t>;</a:t>
            </a:r>
            <a:endParaRPr lang="fr-FR" sz="2400" dirty="0"/>
          </a:p>
          <a:p>
            <a:pPr marL="0" indent="0">
              <a:buNone/>
            </a:pPr>
            <a:r>
              <a:rPr lang="fr-FR" sz="2400" dirty="0"/>
              <a:t>UPDATE compte SET solde=</a:t>
            </a:r>
            <a:r>
              <a:rPr lang="fr-FR" sz="2400" dirty="0">
                <a:solidFill>
                  <a:srgbClr val="0000FF"/>
                </a:solidFill>
              </a:rPr>
              <a:t>solde-100</a:t>
            </a:r>
            <a:r>
              <a:rPr lang="fr-FR" sz="2400" dirty="0"/>
              <a:t> </a:t>
            </a:r>
            <a:r>
              <a:rPr lang="fr-FR" sz="2400" dirty="0" err="1"/>
              <a:t>where</a:t>
            </a:r>
            <a:r>
              <a:rPr lang="fr-FR" sz="2400" dirty="0"/>
              <a:t> id=</a:t>
            </a:r>
            <a:r>
              <a:rPr lang="fr-FR" sz="2400" dirty="0" err="1" smtClean="0">
                <a:solidFill>
                  <a:srgbClr val="0000FF"/>
                </a:solidFill>
              </a:rPr>
              <a:t>IDAcheteur</a:t>
            </a:r>
            <a:r>
              <a:rPr lang="fr-FR" sz="2400" dirty="0" smtClean="0">
                <a:solidFill>
                  <a:srgbClr val="0000FF"/>
                </a:solidFill>
              </a:rPr>
              <a:t> </a:t>
            </a:r>
            <a:r>
              <a:rPr lang="fr-FR" sz="2400" dirty="0" smtClean="0"/>
              <a:t>;</a:t>
            </a:r>
            <a:endParaRPr lang="fr-FR" sz="2400" dirty="0"/>
          </a:p>
          <a:p>
            <a:pPr marL="0" indent="0">
              <a:buNone/>
            </a:pPr>
            <a:r>
              <a:rPr lang="fr-FR" sz="2400" dirty="0" smtClean="0">
                <a:solidFill>
                  <a:srgbClr val="FF0000"/>
                </a:solidFill>
              </a:rPr>
              <a:t>COMMIT ;</a:t>
            </a:r>
            <a:endParaRPr lang="fr-FR" sz="2400" dirty="0">
              <a:solidFill>
                <a:srgbClr val="FF0000"/>
              </a:solidFill>
            </a:endParaRPr>
          </a:p>
        </p:txBody>
      </p:sp>
    </p:spTree>
    <p:extLst>
      <p:ext uri="{BB962C8B-B14F-4D97-AF65-F5344CB8AC3E}">
        <p14:creationId xmlns:p14="http://schemas.microsoft.com/office/powerpoint/2010/main" val="5133121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Bureau">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ureau">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4053</TotalTime>
  <Words>7083</Words>
  <Application>Microsoft Office PowerPoint</Application>
  <PresentationFormat>Affichage à l'écran (4:3)</PresentationFormat>
  <Paragraphs>1190</Paragraphs>
  <Slides>100</Slides>
  <Notes>45</Notes>
  <HiddenSlides>0</HiddenSlides>
  <MMClips>0</MMClips>
  <ScaleCrop>false</ScaleCrop>
  <HeadingPairs>
    <vt:vector size="4" baseType="variant">
      <vt:variant>
        <vt:lpstr>Thème</vt:lpstr>
      </vt:variant>
      <vt:variant>
        <vt:i4>1</vt:i4>
      </vt:variant>
      <vt:variant>
        <vt:lpstr>Titres des diapositives</vt:lpstr>
      </vt:variant>
      <vt:variant>
        <vt:i4>100</vt:i4>
      </vt:variant>
    </vt:vector>
  </HeadingPairs>
  <TitlesOfParts>
    <vt:vector size="101" baseType="lpstr">
      <vt:lpstr>Thème Office</vt:lpstr>
      <vt:lpstr>Développement Web – PHP Cours 3 </vt:lpstr>
      <vt:lpstr>Rappels : Architecture Générale</vt:lpstr>
      <vt:lpstr>Rappels : Architecture Générale</vt:lpstr>
      <vt:lpstr>Rappels : Serveur Web</vt:lpstr>
      <vt:lpstr>Rappels : Serveur Web</vt:lpstr>
      <vt:lpstr>Rappels : Serveur Web</vt:lpstr>
      <vt:lpstr>Rappels : Serveur Web</vt:lpstr>
      <vt:lpstr>Rappels : PHP</vt:lpstr>
      <vt:lpstr>Rappels : PHP</vt:lpstr>
      <vt:lpstr>SGBD &amp; BDD</vt:lpstr>
      <vt:lpstr>SGBD &amp; BDD</vt:lpstr>
      <vt:lpstr>SGBD &amp; BDD</vt:lpstr>
      <vt:lpstr>SGBD &amp; BDD</vt:lpstr>
      <vt:lpstr>SGBD &amp; BDD</vt:lpstr>
      <vt:lpstr>PHP &amp; SGBD : Connecteurs</vt:lpstr>
      <vt:lpstr>PHP &amp; SGBD : Connecteurs</vt:lpstr>
      <vt:lpstr>MySQL avec PHP</vt:lpstr>
      <vt:lpstr>MySQL avec PHP</vt:lpstr>
      <vt:lpstr>MySQLi</vt:lpstr>
      <vt:lpstr>MySQLi</vt:lpstr>
      <vt:lpstr>MySQLi</vt:lpstr>
      <vt:lpstr>Présentation PowerPoint</vt:lpstr>
      <vt:lpstr>PHP</vt:lpstr>
      <vt:lpstr>MySQLi</vt:lpstr>
      <vt:lpstr>Présentation PowerPoint</vt:lpstr>
      <vt:lpstr>MySQLi</vt:lpstr>
      <vt:lpstr>MySQLi</vt:lpstr>
      <vt:lpstr>MySQLi</vt:lpstr>
      <vt:lpstr>MySQLi</vt:lpstr>
      <vt:lpstr>MySQLi</vt:lpstr>
      <vt:lpstr>PDO</vt:lpstr>
      <vt:lpstr>PDO : Connexion</vt:lpstr>
      <vt:lpstr>PDO : Ecriture / EXEC</vt:lpstr>
      <vt:lpstr>PDO : Lecture / QUERY</vt:lpstr>
      <vt:lpstr>PDO : Résultats / FETCH</vt:lpstr>
      <vt:lpstr>PDO : Fermeture connexion</vt:lpstr>
      <vt:lpstr>PDO : …or die()</vt:lpstr>
      <vt:lpstr>Programmation Orienté Objet (POO) « Classe et Objet »</vt:lpstr>
      <vt:lpstr>Programmation Orienté Objet (POO) « concepts de base »</vt:lpstr>
      <vt:lpstr>Programmation Orienté Objet (POO) « concepts de base »</vt:lpstr>
      <vt:lpstr>Programmation Orienté Objet (POO) « concepts de base »</vt:lpstr>
      <vt:lpstr>PHP orienté objets</vt:lpstr>
      <vt:lpstr>POO en PHP « Visibilité d'un attribut ou d'une méthode »</vt:lpstr>
      <vt:lpstr>PHP orienté objets</vt:lpstr>
      <vt:lpstr>PHP orienté objets</vt:lpstr>
      <vt:lpstr>PHP orienté objets</vt:lpstr>
      <vt:lpstr>PHP orienté objets</vt:lpstr>
      <vt:lpstr>PHP orienté objets</vt:lpstr>
      <vt:lpstr>Présentation PowerPoint</vt:lpstr>
      <vt:lpstr>PHP orienté objets</vt:lpstr>
      <vt:lpstr>POO en PHP « l’opérateur :: »</vt:lpstr>
      <vt:lpstr>PHP : Sessions</vt:lpstr>
      <vt:lpstr>PHP : Sessions</vt:lpstr>
      <vt:lpstr>PHP : Sessions</vt:lpstr>
      <vt:lpstr>PHP : Sessions</vt:lpstr>
      <vt:lpstr>PHP : Sessions</vt:lpstr>
      <vt:lpstr>Présentation PowerPoint</vt:lpstr>
      <vt:lpstr>Présentation PowerPoint</vt:lpstr>
      <vt:lpstr>PHP : Sessions</vt:lpstr>
      <vt:lpstr>PHP : Sessions</vt:lpstr>
      <vt:lpstr>PHP : Sessions</vt:lpstr>
      <vt:lpstr>PHP : Sessions</vt:lpstr>
      <vt:lpstr>PHP : Sessions</vt:lpstr>
      <vt:lpstr>Cookies</vt:lpstr>
      <vt:lpstr>PHP : Cookies</vt:lpstr>
      <vt:lpstr>Présentation PowerPoint</vt:lpstr>
      <vt:lpstr>PHP : Cookies</vt:lpstr>
      <vt:lpstr>PHP : Cookies</vt:lpstr>
      <vt:lpstr>Présentation PowerPoint</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Cookies</vt:lpstr>
      <vt:lpstr>PHP : Sessions &amp; Cookies</vt:lpstr>
      <vt:lpstr>Transactions &amp; BDD</vt:lpstr>
      <vt:lpstr>Transactions &amp; BDD</vt:lpstr>
      <vt:lpstr>Transactions &amp; BDD</vt:lpstr>
      <vt:lpstr>Transactions &amp; BDD</vt:lpstr>
      <vt:lpstr>Transactions &amp; BDD</vt:lpstr>
      <vt:lpstr>Transactions &amp; BDD</vt:lpstr>
      <vt:lpstr>Transactions &amp; BDD</vt:lpstr>
      <vt:lpstr>Transactions &amp; BDD</vt:lpstr>
      <vt:lpstr>Transactions avec MySQL</vt:lpstr>
      <vt:lpstr>Transactions avec MySQL</vt:lpstr>
      <vt:lpstr>Transactions avec MySQL</vt:lpstr>
      <vt:lpstr>Transactions avec MySQL</vt:lpstr>
      <vt:lpstr>Transactions avec MySQL</vt:lpstr>
      <vt:lpstr>Transactions avec MySQL</vt:lpstr>
      <vt:lpstr>Transactions avec PDO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Developpement web PHP</dc:title>
  <dc:creator>Fabrice et Ali</dc:creator>
  <cp:lastModifiedBy>Fabrice BOISSIER</cp:lastModifiedBy>
  <cp:revision>292</cp:revision>
  <dcterms:created xsi:type="dcterms:W3CDTF">2019-01-14T15:10:32Z</dcterms:created>
  <dcterms:modified xsi:type="dcterms:W3CDTF">2020-01-20T00:53:58Z</dcterms:modified>
</cp:coreProperties>
</file>