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handoutMasterIdLst>
    <p:handoutMasterId r:id="rId94"/>
  </p:handoutMasterIdLst>
  <p:sldIdLst>
    <p:sldId id="256" r:id="rId2"/>
    <p:sldId id="345" r:id="rId3"/>
    <p:sldId id="315" r:id="rId4"/>
    <p:sldId id="347" r:id="rId5"/>
    <p:sldId id="316" r:id="rId6"/>
    <p:sldId id="317" r:id="rId7"/>
    <p:sldId id="318" r:id="rId8"/>
    <p:sldId id="319" r:id="rId9"/>
    <p:sldId id="320" r:id="rId10"/>
    <p:sldId id="321" r:id="rId11"/>
    <p:sldId id="260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322" r:id="rId30"/>
    <p:sldId id="323" r:id="rId31"/>
    <p:sldId id="324" r:id="rId32"/>
    <p:sldId id="325" r:id="rId33"/>
    <p:sldId id="341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42" r:id="rId43"/>
    <p:sldId id="343" r:id="rId44"/>
    <p:sldId id="334" r:id="rId45"/>
    <p:sldId id="335" r:id="rId46"/>
    <p:sldId id="336" r:id="rId47"/>
    <p:sldId id="337" r:id="rId48"/>
    <p:sldId id="338" r:id="rId49"/>
    <p:sldId id="339" r:id="rId50"/>
    <p:sldId id="344" r:id="rId51"/>
    <p:sldId id="285" r:id="rId52"/>
    <p:sldId id="286" r:id="rId53"/>
    <p:sldId id="287" r:id="rId54"/>
    <p:sldId id="263" r:id="rId55"/>
    <p:sldId id="288" r:id="rId56"/>
    <p:sldId id="289" r:id="rId57"/>
    <p:sldId id="309" r:id="rId58"/>
    <p:sldId id="298" r:id="rId59"/>
    <p:sldId id="299" r:id="rId60"/>
    <p:sldId id="300" r:id="rId61"/>
    <p:sldId id="293" r:id="rId62"/>
    <p:sldId id="294" r:id="rId63"/>
    <p:sldId id="295" r:id="rId64"/>
    <p:sldId id="305" r:id="rId65"/>
    <p:sldId id="340" r:id="rId66"/>
    <p:sldId id="297" r:id="rId67"/>
    <p:sldId id="348" r:id="rId68"/>
    <p:sldId id="349" r:id="rId69"/>
    <p:sldId id="350" r:id="rId70"/>
    <p:sldId id="351" r:id="rId71"/>
    <p:sldId id="352" r:id="rId72"/>
    <p:sldId id="353" r:id="rId73"/>
    <p:sldId id="354" r:id="rId74"/>
    <p:sldId id="355" r:id="rId75"/>
    <p:sldId id="356" r:id="rId76"/>
    <p:sldId id="357" r:id="rId77"/>
    <p:sldId id="358" r:id="rId78"/>
    <p:sldId id="359" r:id="rId79"/>
    <p:sldId id="360" r:id="rId80"/>
    <p:sldId id="361" r:id="rId81"/>
    <p:sldId id="362" r:id="rId82"/>
    <p:sldId id="363" r:id="rId83"/>
    <p:sldId id="306" r:id="rId84"/>
    <p:sldId id="310" r:id="rId85"/>
    <p:sldId id="307" r:id="rId86"/>
    <p:sldId id="308" r:id="rId87"/>
    <p:sldId id="311" r:id="rId88"/>
    <p:sldId id="312" r:id="rId89"/>
    <p:sldId id="346" r:id="rId90"/>
    <p:sldId id="313" r:id="rId91"/>
    <p:sldId id="314" r:id="rId9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lan de Cours" id="{C27938D4-2342-4884-8D9B-2E28C6465D62}">
          <p14:sldIdLst>
            <p14:sldId id="256"/>
            <p14:sldId id="345"/>
            <p14:sldId id="315"/>
            <p14:sldId id="347"/>
          </p14:sldIdLst>
        </p14:section>
        <p14:section name="Archi Generale" id="{00F6C6F2-3A01-44E3-93FE-938BBF6E8CBF}">
          <p14:sldIdLst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Rappel HTML" id="{A6E546F7-BE3E-48FB-A398-91A8ADCA2EBB}">
          <p14:sldIdLst>
            <p14:sldId id="260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Statique Dynamique" id="{EE1B98E7-F930-4BBF-84EB-50B9E31E8DD8}">
          <p14:sldIdLst>
            <p14:sldId id="322"/>
            <p14:sldId id="323"/>
            <p14:sldId id="324"/>
            <p14:sldId id="325"/>
          </p14:sldIdLst>
        </p14:section>
        <p14:section name="Apache" id="{05952196-F8B3-4329-906D-F99334F5112E}">
          <p14:sldIdLst>
            <p14:sldId id="341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42"/>
            <p14:sldId id="343"/>
            <p14:sldId id="334"/>
            <p14:sldId id="335"/>
            <p14:sldId id="336"/>
            <p14:sldId id="337"/>
            <p14:sldId id="338"/>
            <p14:sldId id="339"/>
            <p14:sldId id="344"/>
          </p14:sldIdLst>
        </p14:section>
        <p14:section name="PHP" id="{F58C2066-0FBC-402E-8067-642E1B03F487}">
          <p14:sldIdLst>
            <p14:sldId id="285"/>
            <p14:sldId id="286"/>
            <p14:sldId id="287"/>
            <p14:sldId id="263"/>
            <p14:sldId id="288"/>
            <p14:sldId id="289"/>
            <p14:sldId id="309"/>
            <p14:sldId id="298"/>
            <p14:sldId id="299"/>
            <p14:sldId id="300"/>
            <p14:sldId id="293"/>
            <p14:sldId id="294"/>
            <p14:sldId id="295"/>
            <p14:sldId id="305"/>
            <p14:sldId id="340"/>
            <p14:sldId id="297"/>
          </p14:sldIdLst>
        </p14:section>
        <p14:section name="PHP - Contrôle de flot" id="{029437EB-4509-BB4D-B59C-F92A10E3588A}">
          <p14:sldIdLst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</p14:sldIdLst>
        </p14:section>
        <p14:section name="PHP - Tableaux" id="{028548B4-420B-244D-9274-83A28B2D5CCF}">
          <p14:sldIdLst>
            <p14:sldId id="306"/>
            <p14:sldId id="310"/>
            <p14:sldId id="307"/>
            <p14:sldId id="308"/>
            <p14:sldId id="311"/>
            <p14:sldId id="312"/>
            <p14:sldId id="346"/>
            <p14:sldId id="313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5" autoAdjust="0"/>
    <p:restoredTop sz="80639" autoAdjust="0"/>
  </p:normalViewPr>
  <p:slideViewPr>
    <p:cSldViewPr>
      <p:cViewPr varScale="1">
        <p:scale>
          <a:sx n="58" d="100"/>
          <a:sy n="58" d="100"/>
        </p:scale>
        <p:origin x="175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Relationship Id="rId9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D798F-EA34-46B0-8BC0-5779F674E249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473A3-8F29-45D5-ABDB-62D414AC05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0924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AE048-40A2-48A9-BDFA-E9EDAE439A1F}" type="datetimeFigureOut">
              <a:rPr lang="fr-FR" smtClean="0"/>
              <a:t>19/01/2021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7D45E-7C01-4C47-AE8A-5BEF1DE71E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683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4069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Entete = meta données = description</a:t>
            </a:r>
            <a:r>
              <a:rPr lang="fr-FR" baseline="0"/>
              <a:t> données</a:t>
            </a:r>
            <a:endParaRPr lang="fr-FR"/>
          </a:p>
          <a:p>
            <a:r>
              <a:rPr lang="fr-FR"/>
              <a:t>Corps = les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064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Doctype</a:t>
            </a:r>
            <a:r>
              <a:rPr lang="fr-FR" baseline="0"/>
              <a:t> : document type = type de document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885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Meta </a:t>
            </a:r>
            <a:r>
              <a:rPr lang="fr-FR" dirty="0" err="1"/>
              <a:t>charset</a:t>
            </a:r>
            <a:r>
              <a:rPr lang="fr-FR" dirty="0"/>
              <a:t> =&gt; indique le type de caractères à utiliser (les</a:t>
            </a:r>
            <a:r>
              <a:rPr lang="fr-FR" baseline="0" dirty="0"/>
              <a:t> accents et cédilles français, ou les lettres allemandes, espagnoles, …)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7375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&lt;</a:t>
            </a:r>
            <a:r>
              <a:rPr lang="fr-FR" dirty="0" err="1"/>
              <a:t>br</a:t>
            </a:r>
            <a:r>
              <a:rPr lang="fr-FR" dirty="0"/>
              <a:t> /&gt; : retour</a:t>
            </a:r>
            <a:r>
              <a:rPr lang="fr-FR" baseline="0" dirty="0"/>
              <a:t> à la ligne (comme quand on appuie sur ENTER)</a:t>
            </a:r>
          </a:p>
          <a:p>
            <a:r>
              <a:rPr lang="fr-FR" baseline="0" dirty="0"/>
              <a:t>BR est important, car c’est avec ça que l’on saute des lignes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8962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Widht = largeur</a:t>
            </a:r>
          </a:p>
          <a:p>
            <a:r>
              <a:rPr lang="fr-FR"/>
              <a:t>Height = hauteur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899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JavaScript dans la partie statique</a:t>
            </a:r>
            <a:r>
              <a:rPr lang="fr-FR" baseline="0" dirty="0"/>
              <a:t> est un peu mensonger : le </a:t>
            </a:r>
            <a:r>
              <a:rPr lang="fr-FR" baseline="0" dirty="0" err="1"/>
              <a:t>javascript</a:t>
            </a:r>
            <a:r>
              <a:rPr lang="fr-FR" baseline="0" dirty="0"/>
              <a:t> « statique » est celui des années 90, quand il s’agissait de créer quelques interactions avec l’utilisateur via des évènements pour lui indiquer un formulaire mal enregistré, proposer des réponses </a:t>
            </a:r>
            <a:r>
              <a:rPr lang="fr-FR" baseline="0" dirty="0" err="1"/>
              <a:t>pré-enregistrées</a:t>
            </a:r>
            <a:r>
              <a:rPr lang="fr-FR" baseline="0" dirty="0"/>
              <a:t> à certains évènements, ou d’autres effets intégralement liés aux informations présentes côté client, donc dans le navigateur.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08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Refaire la même requête</a:t>
            </a:r>
            <a:r>
              <a:rPr lang="fr-FR" baseline="0" dirty="0"/>
              <a:t> côté client : on demande la même chose !...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/>
              <a:t>Mais les stocks en back office ont peut être changés entre temps</a:t>
            </a:r>
            <a:r>
              <a:rPr lang="mr-IN" baseline="0" dirty="0"/>
              <a:t>…</a:t>
            </a:r>
            <a:endParaRPr lang="fr-FR" dirty="0"/>
          </a:p>
          <a:p>
            <a:endParaRPr lang="fr-FR" dirty="0"/>
          </a:p>
          <a:p>
            <a:r>
              <a:rPr lang="fr-FR" dirty="0"/>
              <a:t>- En</a:t>
            </a:r>
            <a:r>
              <a:rPr lang="fr-FR" baseline="0" dirty="0"/>
              <a:t> statique : on est certain que rien ne changera</a:t>
            </a:r>
          </a:p>
          <a:p>
            <a:r>
              <a:rPr lang="fr-FR" baseline="0" dirty="0"/>
              <a:t>- En dynamique : les stocks peuvent changer entre 2 rechargements de pages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332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CSS = style</a:t>
            </a:r>
          </a:p>
          <a:p>
            <a:r>
              <a:rPr lang="fr-FR"/>
              <a:t>Les </a:t>
            </a:r>
            <a:r>
              <a:rPr lang="fr-FR" dirty="0"/>
              <a:t>pages HTML</a:t>
            </a:r>
            <a:r>
              <a:rPr lang="fr-FR" baseline="0" dirty="0"/>
              <a:t> font références entre elles avec les balises &lt;A HREF=…&gt; &lt;/A&gt;, ainsi qu’à une ou plusieurs feuilles de style CSS.</a:t>
            </a:r>
          </a:p>
          <a:p>
            <a:r>
              <a:rPr lang="fr-FR" baseline="0" dirty="0"/>
              <a:t>Le contenu ne change « jamais » sauf lorsque quelqu’un modifie les pages HTML (ce qui n’est pas dans les usages communs des navigateurs).</a:t>
            </a:r>
          </a:p>
          <a:p>
            <a:r>
              <a:rPr lang="fr-FR" baseline="0" dirty="0"/>
              <a:t>Le changement des pages HTML sur des serveurs se fait par divers moyens, comme avec le protocole FTP (d’autres existent : SCP, SFTP, SSH, …)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073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sites dynamiques utilisent toujours le HTML et le CSS pour mettre</a:t>
            </a:r>
            <a:r>
              <a:rPr lang="fr-FR" baseline="0" dirty="0"/>
              <a:t> en forme les réponses (les rendre jolies)…</a:t>
            </a:r>
          </a:p>
          <a:p>
            <a:r>
              <a:rPr lang="fr-FR" baseline="0" dirty="0"/>
              <a:t>…mais d’autres langages et technologies sont utilisées pour donner la « logique métier » ou les « règles métiers » qui traiteront les requêtes.</a:t>
            </a:r>
          </a:p>
          <a:p>
            <a:endParaRPr lang="fr-FR" baseline="0" dirty="0"/>
          </a:p>
          <a:p>
            <a:r>
              <a:rPr lang="fr-FR" baseline="0" dirty="0"/>
              <a:t>Ici, nous utiliseront PHP pour répondre aux requêtes émises par les navigateurs.</a:t>
            </a:r>
            <a:br>
              <a:rPr lang="fr-FR" baseline="0" dirty="0"/>
            </a:br>
            <a:r>
              <a:rPr lang="fr-FR" baseline="0" dirty="0"/>
              <a:t>On peut reconnaitre dans le code PHP des « morceaux » de HTML.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862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caracteristiques</a:t>
            </a:r>
            <a:r>
              <a:rPr lang="fr-FR" dirty="0"/>
              <a:t> de serveur web </a:t>
            </a:r>
          </a:p>
          <a:p>
            <a:r>
              <a:rPr lang="fr-FR" dirty="0"/>
              <a:t>HTTP : protocole qui fait le lien entre le navigateur (client) et le serveur web </a:t>
            </a:r>
          </a:p>
          <a:p>
            <a:r>
              <a:rPr lang="fr-FR" dirty="0"/>
              <a:t>URI/URL</a:t>
            </a:r>
            <a:r>
              <a:rPr lang="fr-FR" baseline="0" dirty="0"/>
              <a:t> : l’adresse de la ressource, le chemin </a:t>
            </a:r>
          </a:p>
          <a:p>
            <a:r>
              <a:rPr lang="fr-FR" baseline="0" dirty="0"/>
              <a:t>DNS : nom de domaine google.fr google.com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95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cours ne sera pas mis en ligne,</a:t>
            </a:r>
            <a:r>
              <a:rPr lang="fr-FR" baseline="0" dirty="0"/>
              <a:t> vous devez prendre des notes et poser de questions.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926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Aller</a:t>
            </a:r>
            <a:r>
              <a:rPr lang="fr-FR" baseline="0" dirty="0"/>
              <a:t> voir la configuration d’Apache pour montrer l’extension PHP dans la configuration, et pleins d’options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Aller</a:t>
            </a:r>
            <a:r>
              <a:rPr lang="fr-FR" baseline="0" dirty="0"/>
              <a:t> voir la configuration d’Apache pour montrer l’extension PHP dans la configuration, et pleins d’options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Lorsque l’on tape une adresse dans la barre d’adresse,</a:t>
            </a:r>
            <a:r>
              <a:rPr lang="fr-FR" baseline="0" dirty="0"/>
              <a:t> le navigateur va envoyer une requête « GET » de la page demandée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communiquer, il faut un protocole :</a:t>
            </a:r>
            <a:r>
              <a:rPr lang="fr-FR" baseline="0" dirty="0"/>
              <a:t> HTTP</a:t>
            </a:r>
            <a:br>
              <a:rPr lang="fr-FR" baseline="0" dirty="0"/>
            </a:br>
            <a:r>
              <a:rPr lang="fr-FR" baseline="0" dirty="0"/>
              <a:t>(tout comme il existe FTP pour transférer des fichiers)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38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1) Le navigateur</a:t>
            </a:r>
            <a:r>
              <a:rPr lang="fr-FR" baseline="0" dirty="0"/>
              <a:t> se connecte au site « www.perdu.com ».</a:t>
            </a:r>
          </a:p>
          <a:p>
            <a:r>
              <a:rPr lang="fr-FR" baseline="0" dirty="0"/>
              <a:t>2) Il demande le contenu de la racine (« GET / ») avec le protocole http/1.1, pour le host « www.perdu.com »</a:t>
            </a:r>
          </a:p>
          <a:p>
            <a:r>
              <a:rPr lang="fr-FR" baseline="0" dirty="0"/>
              <a:t>3) Le serveur web lui répond que sa requête est valide (HTTP/1.1    200   OK), qu’il fonctionne avec Apache, et qu’il envoie un contenu de type « </a:t>
            </a:r>
            <a:r>
              <a:rPr lang="fr-FR" baseline="0" dirty="0" err="1"/>
              <a:t>text</a:t>
            </a:r>
            <a:r>
              <a:rPr lang="fr-FR" baseline="0" dirty="0"/>
              <a:t>/html » de taille « 204 octets »… tout cela sont des </a:t>
            </a:r>
            <a:r>
              <a:rPr lang="fr-FR" baseline="0" dirty="0" err="1"/>
              <a:t>méta-données</a:t>
            </a:r>
            <a:r>
              <a:rPr lang="fr-FR" baseline="0" dirty="0"/>
              <a:t> qui ne sont pas toujours affichées, mais qui sont utiles au navigateur</a:t>
            </a:r>
          </a:p>
          <a:p>
            <a:r>
              <a:rPr lang="fr-FR" baseline="0" dirty="0"/>
              <a:t>4) Le serveur web transfère la page HTML</a:t>
            </a:r>
          </a:p>
          <a:p>
            <a:endParaRPr lang="fr-FR" baseline="0" dirty="0"/>
          </a:p>
          <a:p>
            <a:r>
              <a:rPr lang="fr-FR" baseline="0" dirty="0"/>
              <a:t>Le « </a:t>
            </a:r>
            <a:r>
              <a:rPr lang="fr-FR" baseline="0" dirty="0" err="1"/>
              <a:t>text</a:t>
            </a:r>
            <a:r>
              <a:rPr lang="fr-FR" baseline="0" dirty="0"/>
              <a:t>/html » peut être modifié en autre chose (ex : « </a:t>
            </a:r>
            <a:r>
              <a:rPr lang="fr-FR" baseline="0" dirty="0" err="1"/>
              <a:t>video</a:t>
            </a:r>
            <a:r>
              <a:rPr lang="fr-FR" baseline="0" dirty="0"/>
              <a:t>/mp4 ») pour permettre au navigateur d’adapter son comportement par rapport à la réponse.</a:t>
            </a:r>
          </a:p>
          <a:p>
            <a:r>
              <a:rPr lang="fr-FR" baseline="0" dirty="0"/>
              <a:t>Si on envoie une vidéo en la déclarant « </a:t>
            </a:r>
            <a:r>
              <a:rPr lang="fr-FR" baseline="0" dirty="0" err="1"/>
              <a:t>text</a:t>
            </a:r>
            <a:r>
              <a:rPr lang="fr-FR" baseline="0" dirty="0"/>
              <a:t>/html », le navigateur va essayer de chercher des balises &lt;html&gt; dedans pour l’interpréter…</a:t>
            </a:r>
            <a:br>
              <a:rPr lang="fr-FR" baseline="0" dirty="0"/>
            </a:br>
            <a:r>
              <a:rPr lang="fr-FR" baseline="0" dirty="0"/>
              <a:t>…mais si on envoie une vidéo en la déclarant « </a:t>
            </a:r>
            <a:r>
              <a:rPr lang="fr-FR" baseline="0" dirty="0" err="1"/>
              <a:t>video</a:t>
            </a:r>
            <a:r>
              <a:rPr lang="fr-FR" baseline="0" dirty="0"/>
              <a:t>/mp4 », alors le navigateur va utiliser le lecteur vidéo pour la lire.</a:t>
            </a:r>
          </a:p>
          <a:p>
            <a:r>
              <a:rPr lang="fr-FR" baseline="0" dirty="0"/>
              <a:t>Les sites précisant </a:t>
            </a:r>
            <a:r>
              <a:rPr lang="fr-FR" b="0" baseline="0" dirty="0"/>
              <a:t>justement qu’il faut </a:t>
            </a:r>
            <a:r>
              <a:rPr lang="fr-FR" baseline="0" dirty="0"/>
              <a:t>« télécharger la cible sous », plutôt que de cliquer normalement, renvoient justement des « </a:t>
            </a:r>
            <a:r>
              <a:rPr lang="fr-FR" baseline="0" dirty="0" err="1"/>
              <a:t>video</a:t>
            </a:r>
            <a:r>
              <a:rPr lang="fr-FR" baseline="0" dirty="0"/>
              <a:t>/mp4 ».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Service web « classique » délivré sur le port 80 des machines</a:t>
            </a:r>
          </a:p>
          <a:p>
            <a:r>
              <a:rPr lang="fr-FR" baseline="0" dirty="0"/>
              <a:t>Service web « sécurisé » délivré sur le port 443 des machines</a:t>
            </a:r>
          </a:p>
          <a:p>
            <a:endParaRPr lang="fr-FR" baseline="0" dirty="0"/>
          </a:p>
          <a:p>
            <a:r>
              <a:rPr lang="fr-FR" baseline="0" dirty="0"/>
              <a:t>La partie sécurisée nécessitant un certificat permet de s’assurer que la machine cible est bien celle que l’on voulait atteindre.</a:t>
            </a:r>
            <a:br>
              <a:rPr lang="fr-FR" baseline="0" dirty="0"/>
            </a:br>
            <a:r>
              <a:rPr lang="fr-FR" baseline="0" dirty="0"/>
              <a:t>Attention, il faut lire le contenu des certificats pour être sûr qu’il s’agit bien de l’hôte voulu !</a:t>
            </a:r>
          </a:p>
          <a:p>
            <a:endParaRPr lang="fr-FR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/>
              <a:t>« En général », vous n’avez pas à vous préoccuper du protocole HTTP ou de la configuration de Apache…</a:t>
            </a:r>
            <a:br>
              <a:rPr lang="fr-FR" baseline="0" dirty="0"/>
            </a:br>
            <a:r>
              <a:rPr lang="fr-FR" baseline="0" dirty="0"/>
              <a:t>Mais pour pouvoir faire des choses avancées, il est nécessaire d’éditer la configuration d’Apache, PHP, et des autres outils.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URI est le terme générique pour décrire un identificateur unique</a:t>
            </a:r>
          </a:p>
          <a:p>
            <a:r>
              <a:rPr lang="fr-FR" dirty="0"/>
              <a:t>URL</a:t>
            </a:r>
            <a:r>
              <a:rPr lang="fr-FR" baseline="0" dirty="0"/>
              <a:t> est le terme pour décrire là où se trouve une ressource :</a:t>
            </a:r>
          </a:p>
          <a:p>
            <a:r>
              <a:rPr lang="fr-FR" baseline="0" dirty="0"/>
              <a:t>La ressource « page.htm » se trouve à la racine « / » du site web « http://monsite.fr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Le début de l’URL décrit le protocole pour communiquer avec la machine pour accéder à la ressource.</a:t>
            </a:r>
          </a:p>
          <a:p>
            <a:r>
              <a:rPr lang="fr-FR" baseline="0" dirty="0"/>
              <a:t>Un même fichier peut avoir des chemins très différents selon le protocole employé !</a:t>
            </a:r>
          </a:p>
          <a:p>
            <a:r>
              <a:rPr lang="fr-FR" baseline="0" dirty="0"/>
              <a:t>Chaque service (HTTP, FTP, …) a des chemins d’accès différents selon la configuration.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En se connectant à « www.perdu.com » sur le port 80, on demande la ressource « / » (la racine) par le protocole HTTP 1.1</a:t>
            </a:r>
          </a:p>
          <a:p>
            <a:endParaRPr lang="fr-FR" baseline="0" dirty="0"/>
          </a:p>
          <a:p>
            <a:r>
              <a:rPr lang="fr-FR" baseline="0" dirty="0"/>
              <a:t>Dans ce cas très précis, Apache est « parfois » configuré pour renvoyer un fichier « index.htm », « index.html », ou « </a:t>
            </a:r>
            <a:r>
              <a:rPr lang="fr-FR" baseline="0" dirty="0" err="1"/>
              <a:t>index.php</a:t>
            </a:r>
            <a:r>
              <a:rPr lang="fr-FR" baseline="0" dirty="0"/>
              <a:t> » lorsque l’on demande la racine (« / ») comme ressource cible.</a:t>
            </a:r>
          </a:p>
          <a:p>
            <a:endParaRPr lang="fr-FR" baseline="0" dirty="0"/>
          </a:p>
          <a:p>
            <a:r>
              <a:rPr lang="fr-FR" baseline="0" dirty="0"/>
              <a:t>Aller avec un navigateur web sur « google.fr » transmettra en réalité :</a:t>
            </a:r>
          </a:p>
          <a:p>
            <a:r>
              <a:rPr lang="fr-FR" baseline="0" dirty="0"/>
              <a:t>- une requête à l’hôte « google.fr », sur le port 80, en HTTP, demandant la ressource « / »...</a:t>
            </a:r>
          </a:p>
          <a:p>
            <a:r>
              <a:rPr lang="fr-FR" baseline="0" dirty="0"/>
              <a:t>- A cette requête, Apache répondra en renvoyant « index.htm ».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/>
              <a:t>(exemple de la boutique : vendeur à l’accueil écoute le client, et va à l’arrière boutique pour voir ses stocks)</a:t>
            </a:r>
            <a:endParaRPr lang="fr-FR" dirty="0"/>
          </a:p>
          <a:p>
            <a:endParaRPr lang="fr-FR" dirty="0"/>
          </a:p>
          <a:p>
            <a:r>
              <a:rPr lang="fr-FR" dirty="0"/>
              <a:t>Le client utilise son navigateur pour faire une requête vers le serveur</a:t>
            </a:r>
            <a:r>
              <a:rPr lang="fr-FR" baseline="0" dirty="0"/>
              <a:t> web. (ex : demander à </a:t>
            </a:r>
            <a:r>
              <a:rPr lang="fr-FR" baseline="0" dirty="0" err="1"/>
              <a:t>google</a:t>
            </a:r>
            <a:r>
              <a:rPr lang="fr-FR" baseline="0" dirty="0"/>
              <a:t> ce qu’est « Paris 1 »)</a:t>
            </a:r>
          </a:p>
          <a:p>
            <a:r>
              <a:rPr lang="fr-FR" baseline="0" dirty="0"/>
              <a:t>Le serveur web analyse la requête, et transmet aux services &amp; machines concernés des sous-requêtes. (ex : le serveur web </a:t>
            </a:r>
            <a:r>
              <a:rPr lang="fr-FR" baseline="0" dirty="0" err="1"/>
              <a:t>google</a:t>
            </a:r>
            <a:r>
              <a:rPr lang="fr-FR" baseline="0" dirty="0"/>
              <a:t> va prendre le texte « Paris 1 », puis demander à des serveurs d’applications quelle est la nature de « Paris 1 », pour ensuite chercher dans des bases de données tous les sites qui parlent de « Paris 1 » en tant que probable « université », ou en tant que probable « 1</a:t>
            </a:r>
            <a:r>
              <a:rPr lang="fr-FR" baseline="30000" dirty="0"/>
              <a:t>er</a:t>
            </a:r>
            <a:r>
              <a:rPr lang="fr-FR" baseline="0" dirty="0"/>
              <a:t> arrondissement de Paris », et enfin préparer une liste de réponses pertinentes)</a:t>
            </a:r>
          </a:p>
          <a:p>
            <a:r>
              <a:rPr lang="fr-FR" baseline="0" dirty="0"/>
              <a:t>Le serveur web rassemble ensuite toutes les réponses, et construit une réponse renvoyée au client. (ex : la liste des sites </a:t>
            </a:r>
            <a:r>
              <a:rPr lang="fr-FR" baseline="0" dirty="0" err="1"/>
              <a:t>webs</a:t>
            </a:r>
            <a:r>
              <a:rPr lang="fr-FR" baseline="0" dirty="0"/>
              <a:t> au format HTML)</a:t>
            </a:r>
          </a:p>
          <a:p>
            <a:endParaRPr lang="fr-FR" baseline="0" dirty="0"/>
          </a:p>
          <a:p>
            <a:r>
              <a:rPr lang="fr-FR" baseline="0" dirty="0"/>
              <a:t>D’autres points de vues sont possibles !</a:t>
            </a:r>
          </a:p>
          <a:p>
            <a:r>
              <a:rPr lang="fr-FR" baseline="0" dirty="0"/>
              <a:t>Il existe de nombreuses configurations possibles pour gérer le nombre élevé de clients et requêtes.</a:t>
            </a:r>
          </a:p>
          <a:p>
            <a:r>
              <a:rPr lang="fr-FR" baseline="0" dirty="0"/>
              <a:t>Par exemple, Google et Facebook mettent plusieurs serveurs web en face des navigateurs, et ceux-ci accèdent aux tous mêmes bases de données ou serveurs d’applications)</a:t>
            </a:r>
          </a:p>
          <a:p>
            <a:r>
              <a:rPr lang="fr-FR" baseline="0" dirty="0"/>
              <a:t>Plusieurs stratégies sont possibles.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9225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IP = adresse unique pour une machine précise (en général)</a:t>
            </a:r>
          </a:p>
          <a:p>
            <a:r>
              <a:rPr lang="fr-FR" baseline="0" dirty="0"/>
              <a:t>Mais IP n’est pas lisible et ne donne aucune information sur ce qu’il s’y trouve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Nom de domaine est déjà plus explicite…</a:t>
            </a:r>
          </a:p>
          <a:p>
            <a:r>
              <a:rPr lang="fr-FR" baseline="0" dirty="0"/>
              <a:t>« google.fr » m’indique que je suis chez </a:t>
            </a:r>
            <a:r>
              <a:rPr lang="fr-FR" baseline="0" dirty="0" err="1"/>
              <a:t>google</a:t>
            </a:r>
            <a:r>
              <a:rPr lang="fr-FR" baseline="0" dirty="0"/>
              <a:t>…</a:t>
            </a:r>
          </a:p>
          <a:p>
            <a:r>
              <a:rPr lang="fr-FR" baseline="0" dirty="0"/>
              <a:t>« univ-paris1.fr » est explicite aussi…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En se connectant à « www.perdu.com », on se connecte en réalité à la machine dont </a:t>
            </a:r>
            <a:r>
              <a:rPr lang="fr-FR" baseline="0" dirty="0" err="1"/>
              <a:t>l’ip</a:t>
            </a:r>
            <a:r>
              <a:rPr lang="fr-FR" baseline="0" dirty="0"/>
              <a:t> est 208.97.177.124</a:t>
            </a:r>
          </a:p>
          <a:p>
            <a:r>
              <a:rPr lang="fr-FR" baseline="0" dirty="0"/>
              <a:t>Mais, on précise au serveur web que l’on contacte quel hôte on cherche en particulier : « www.perdu.com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Derrière une</a:t>
            </a:r>
            <a:r>
              <a:rPr lang="fr-FR" baseline="0" dirty="0"/>
              <a:t> IP se cache parfois plusieurs sites web !</a:t>
            </a:r>
          </a:p>
          <a:p>
            <a:r>
              <a:rPr lang="fr-FR" baseline="0" dirty="0"/>
              <a:t>Différence provient du « </a:t>
            </a:r>
            <a:r>
              <a:rPr lang="fr-FR" baseline="0" dirty="0" err="1"/>
              <a:t>hostname</a:t>
            </a:r>
            <a:r>
              <a:rPr lang="fr-FR" baseline="0" dirty="0"/>
              <a:t> » (le nom de domaine/le nom de la machine) fourni avec la requête HTTP.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Les hébergeurs de sites utilisent soit la technique du nom de domaine (domaine1.site.fr, domaine2.site.fr, monsite.fr renvoient vers la même </a:t>
            </a:r>
            <a:r>
              <a:rPr lang="fr-FR" baseline="0" dirty="0" err="1"/>
              <a:t>ip</a:t>
            </a:r>
            <a:r>
              <a:rPr lang="fr-FR" baseline="0" dirty="0"/>
              <a:t>),</a:t>
            </a:r>
          </a:p>
          <a:p>
            <a:r>
              <a:rPr lang="fr-FR" baseline="0" dirty="0"/>
              <a:t>Soit ils mettent plusieurs dossiers pour séparer (site.fr/</a:t>
            </a:r>
            <a:r>
              <a:rPr lang="fr-FR" baseline="0" dirty="0" err="1"/>
              <a:t>monsite</a:t>
            </a:r>
            <a:r>
              <a:rPr lang="fr-FR" baseline="0" dirty="0"/>
              <a:t>/, site.fr/</a:t>
            </a:r>
            <a:r>
              <a:rPr lang="fr-FR" baseline="0" dirty="0" err="1"/>
              <a:t>autresite</a:t>
            </a:r>
            <a:r>
              <a:rPr lang="fr-FR" baseline="0" dirty="0"/>
              <a:t>/, site.fr/</a:t>
            </a:r>
            <a:r>
              <a:rPr lang="fr-FR" baseline="0" dirty="0" err="1"/>
              <a:t>troisiemesite</a:t>
            </a:r>
            <a:r>
              <a:rPr lang="fr-FR" baseline="0" dirty="0"/>
              <a:t>/, …) &lt;= moins facile pour l’utilisateur, car besoin de /</a:t>
            </a:r>
            <a:endParaRPr lang="fr-FR" dirty="0"/>
          </a:p>
          <a:p>
            <a:endParaRPr lang="fr-FR" baseline="0" dirty="0"/>
          </a:p>
          <a:p>
            <a:r>
              <a:rPr lang="fr-FR" baseline="0" dirty="0"/>
              <a:t>SEO = </a:t>
            </a:r>
            <a:r>
              <a:rPr lang="fr-FR" baseline="0" dirty="0" err="1"/>
              <a:t>Search</a:t>
            </a:r>
            <a:r>
              <a:rPr lang="fr-FR" baseline="0" dirty="0"/>
              <a:t> Engine </a:t>
            </a:r>
            <a:r>
              <a:rPr lang="fr-FR" baseline="0" dirty="0" err="1"/>
              <a:t>Optimization</a:t>
            </a:r>
            <a:r>
              <a:rPr lang="fr-FR" baseline="0" dirty="0"/>
              <a:t> = indiquer les bonnes méta données, le bon nom de domaine, des liens intéressants vers d’autres sites, …</a:t>
            </a:r>
          </a:p>
          <a:p>
            <a:r>
              <a:rPr lang="fr-FR" baseline="0" dirty="0"/>
              <a:t>Pour monter dans le classement des résultats </a:t>
            </a:r>
            <a:r>
              <a:rPr lang="fr-FR" baseline="0" dirty="0" err="1"/>
              <a:t>google</a:t>
            </a:r>
            <a:r>
              <a:rPr lang="fr-FR" baseline="0" dirty="0"/>
              <a:t>/bing/…</a:t>
            </a:r>
          </a:p>
          <a:p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Lorsqu’Apache voit qu’on lui demande une ressource</a:t>
            </a:r>
            <a:r>
              <a:rPr lang="fr-FR" baseline="0" dirty="0"/>
              <a:t> explicitement PHP, par défaut il renverrait la page telle quelle avec le code PHP.</a:t>
            </a:r>
          </a:p>
          <a:p>
            <a:r>
              <a:rPr lang="fr-FR" baseline="0" dirty="0"/>
              <a:t>Mais, lorsqu’il est configuré correctement, chaque ressource se terminant par « .</a:t>
            </a:r>
            <a:r>
              <a:rPr lang="fr-FR" baseline="0" dirty="0" err="1"/>
              <a:t>php</a:t>
            </a:r>
            <a:r>
              <a:rPr lang="fr-FR" baseline="0" dirty="0"/>
              <a:t> » sera envoyée dans l’application PHP qui produira un document.</a:t>
            </a:r>
          </a:p>
          <a:p>
            <a:r>
              <a:rPr lang="fr-FR" baseline="0" dirty="0"/>
              <a:t>Ce document sera récupéré par Apache qui le renverra ensuite au client.</a:t>
            </a:r>
          </a:p>
          <a:p>
            <a:endParaRPr lang="fr-FR" baseline="0" dirty="0"/>
          </a:p>
          <a:p>
            <a:r>
              <a:rPr lang="fr-FR" baseline="0" dirty="0"/>
              <a:t>PHP n’est pas un serveur web, c’est uniquement un programme de pré-</a:t>
            </a:r>
            <a:r>
              <a:rPr lang="fr-FR" baseline="0" dirty="0" err="1"/>
              <a:t>processing</a:t>
            </a:r>
            <a:r>
              <a:rPr lang="fr-FR" baseline="0" dirty="0"/>
              <a:t> comme l’indique son nom…</a:t>
            </a:r>
            <a:br>
              <a:rPr lang="fr-FR" baseline="0" dirty="0"/>
            </a:br>
            <a:r>
              <a:rPr lang="fr-FR" baseline="0" dirty="0"/>
              <a:t>Il est même possible d’utiliser PHP pour effectuer des scripts sur Linux en ligne de commande (PHP CLI = Command Line Interface)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/>
              <a:t>D’autres outils existent ! PHP n’est pas la seule extension à pouvoir lire du code dans du HTML, exécuter des fonctions, et renvoyer un résultat…</a:t>
            </a:r>
          </a:p>
          <a:p>
            <a:r>
              <a:rPr lang="fr-FR" baseline="0" dirty="0"/>
              <a:t>Mais nous ne les verrons pas.</a:t>
            </a:r>
          </a:p>
          <a:p>
            <a:endParaRPr lang="fr-FR" baseline="0" dirty="0"/>
          </a:p>
          <a:p>
            <a:r>
              <a:rPr lang="fr-FR" baseline="0" dirty="0"/>
              <a:t>Chaque entreprise a sa préférence pour diverses raisons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Faiblement typé = transtypage</a:t>
            </a:r>
            <a:r>
              <a:rPr lang="fr-FR" baseline="0" dirty="0"/>
              <a:t> implicite = on peut mélanger des strings et des </a:t>
            </a:r>
            <a:r>
              <a:rPr lang="fr-FR" baseline="0" dirty="0" err="1"/>
              <a:t>integers</a:t>
            </a:r>
            <a:r>
              <a:rPr lang="fr-FR" baseline="0" dirty="0"/>
              <a:t>… PHP convertit vers ce qui l’arrange</a:t>
            </a:r>
          </a:p>
          <a:p>
            <a:pPr marL="171450" indent="-171450">
              <a:buFont typeface="Symbol"/>
              <a:buChar char="Þ"/>
            </a:pPr>
            <a:r>
              <a:rPr lang="fr-FR" baseline="0" dirty="0"/>
              <a:t>PHP fait potentiellement n’importe quoi si on ne fait pas attention !</a:t>
            </a:r>
          </a:p>
          <a:p>
            <a:pPr marL="171450" indent="-171450">
              <a:buFont typeface="Symbol"/>
              <a:buChar char="Þ"/>
            </a:pPr>
            <a:r>
              <a:rPr lang="fr-FR" baseline="0" dirty="0"/>
              <a:t>Rigueur nécessaire pour que le code fonctionne comme on l’imagine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1789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Php est</a:t>
            </a:r>
            <a:r>
              <a:rPr lang="fr-FR" baseline="0"/>
              <a:t> un langage faiblement type, il n’affiche pas des erreur sur les probelem de type, il s’arrange à trouve une solution, (il faut faire attention car sera faut)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7435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$qte=0;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495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De nombreux navigateurs existent : Firefox, </a:t>
            </a:r>
            <a:r>
              <a:rPr lang="fr-FR" dirty="0" err="1"/>
              <a:t>Edge</a:t>
            </a:r>
            <a:r>
              <a:rPr lang="fr-FR" dirty="0"/>
              <a:t>/Internet</a:t>
            </a:r>
            <a:r>
              <a:rPr lang="fr-FR" baseline="0" dirty="0"/>
              <a:t> Explorer, Chrome, </a:t>
            </a:r>
            <a:r>
              <a:rPr lang="fr-FR" baseline="0" dirty="0" err="1"/>
              <a:t>Opera</a:t>
            </a:r>
            <a:r>
              <a:rPr lang="fr-FR" baseline="0" dirty="0"/>
              <a:t>, …</a:t>
            </a:r>
          </a:p>
          <a:p>
            <a:r>
              <a:rPr lang="fr-FR" baseline="0" dirty="0"/>
              <a:t>De nombreux serveurs </a:t>
            </a:r>
            <a:r>
              <a:rPr lang="fr-FR" baseline="0" dirty="0" err="1"/>
              <a:t>webs</a:t>
            </a:r>
            <a:r>
              <a:rPr lang="fr-FR" baseline="0" dirty="0"/>
              <a:t> existent, chacun avec ses spécificités : Apache (le plus commun), </a:t>
            </a:r>
            <a:r>
              <a:rPr lang="fr-FR" baseline="0" dirty="0" err="1"/>
              <a:t>Nginx</a:t>
            </a:r>
            <a:r>
              <a:rPr lang="fr-FR" baseline="0" dirty="0"/>
              <a:t>, </a:t>
            </a:r>
            <a:r>
              <a:rPr lang="fr-FR" baseline="0" dirty="0" err="1"/>
              <a:t>Tomcat</a:t>
            </a:r>
            <a:r>
              <a:rPr lang="fr-FR" baseline="0" dirty="0"/>
              <a:t> (programmes Java), IIS (Microsoft)</a:t>
            </a:r>
          </a:p>
          <a:p>
            <a:r>
              <a:rPr lang="fr-FR" baseline="0" dirty="0"/>
              <a:t>De nombreuses base de données existent, toujours avec leurs spécificités : MySQL (l’une des plus simples gérant le SQL), </a:t>
            </a:r>
            <a:r>
              <a:rPr lang="fr-FR" baseline="0" dirty="0" err="1"/>
              <a:t>PostGreSQL</a:t>
            </a:r>
            <a:r>
              <a:rPr lang="fr-FR" baseline="0" dirty="0"/>
              <a:t>, </a:t>
            </a:r>
            <a:r>
              <a:rPr lang="fr-FR" baseline="0" dirty="0" err="1"/>
              <a:t>MariaDB</a:t>
            </a:r>
            <a:r>
              <a:rPr lang="fr-FR" baseline="0" dirty="0"/>
              <a:t>, …</a:t>
            </a:r>
          </a:p>
          <a:p>
            <a:r>
              <a:rPr lang="fr-FR" baseline="0" dirty="0"/>
              <a:t>Des serveurs d’applications : </a:t>
            </a:r>
            <a:r>
              <a:rPr lang="fr-FR" baseline="0" dirty="0" err="1"/>
              <a:t>GlassFish</a:t>
            </a:r>
            <a:r>
              <a:rPr lang="fr-FR" baseline="0" dirty="0"/>
              <a:t>, WebSphere Application Server (IBM)</a:t>
            </a:r>
          </a:p>
          <a:p>
            <a:r>
              <a:rPr lang="fr-FR" baseline="0" dirty="0"/>
              <a:t>Un « serveur d’application » est un terme général pour désigner un « serveur » (une machine ou un logiciel rendant un ou des services) embarquant et gérant plusieurs applications (des services « métiers », c’est-à-dire des services très précis effectuant des traitements pour un « métier », par exemple la « recherche de pages </a:t>
            </a:r>
            <a:r>
              <a:rPr lang="fr-FR" baseline="0" dirty="0" err="1"/>
              <a:t>webs</a:t>
            </a:r>
            <a:r>
              <a:rPr lang="fr-FR" baseline="0" dirty="0"/>
              <a:t> pertinentes à partir de termes » est le traitement métier du moteur de recherche Google… ou un autre exemple : « la recherche des restaurants les plus proches de ma position »)</a:t>
            </a:r>
          </a:p>
          <a:p>
            <a:endParaRPr lang="fr-FR" baseline="0" dirty="0"/>
          </a:p>
          <a:p>
            <a:r>
              <a:rPr lang="fr-FR" baseline="0" dirty="0"/>
              <a:t>Un Serveur Web est un serveur d’applications dédié au web, c’est-à-dire à la communication avec un navigateur web (requête/réponse).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9225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8172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Attention à la complexité,</a:t>
            </a:r>
            <a:r>
              <a:rPr lang="fr-FR" baseline="0" dirty="0"/>
              <a:t> donc au temps d’exécution….</a:t>
            </a:r>
          </a:p>
          <a:p>
            <a:endParaRPr lang="fr-FR" baseline="0" dirty="0"/>
          </a:p>
          <a:p>
            <a:r>
              <a:rPr lang="fr-FR" baseline="0" dirty="0"/>
              <a:t>A savoir : un script PHP a une durée maximale d’exécution ! (et une taille maximum de fichier en entrée, en sortie, et en espace mémoire)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80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1276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81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1553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echo $tableau [3];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83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455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cas classique d’un petit</a:t>
            </a:r>
            <a:r>
              <a:rPr lang="fr-FR" baseline="0" dirty="0"/>
              <a:t> site web (personnel, associatif, TPE/PME) : une seule machine contient simultanément le serveur web, les traitements métiers, et la base de données.</a:t>
            </a:r>
          </a:p>
          <a:p>
            <a:endParaRPr lang="fr-FR" baseline="0" dirty="0"/>
          </a:p>
          <a:p>
            <a:r>
              <a:rPr lang="fr-FR" baseline="0" dirty="0"/>
              <a:t>Dans notre cas à nous : tout est sur la même machine ! Même le navigateur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922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WAMP,</a:t>
            </a:r>
            <a:r>
              <a:rPr lang="fr-FR" baseline="0" dirty="0"/>
              <a:t> MAMP, LAMP, XAMP sont des suites logicielles contenant, comme le terme « _AMP » signifie, Apache &amp; PHP &amp; MySQL.</a:t>
            </a:r>
            <a:br>
              <a:rPr lang="fr-FR" baseline="0" dirty="0"/>
            </a:br>
            <a:r>
              <a:rPr lang="fr-FR" baseline="0" dirty="0"/>
              <a:t>La première lettre signifie le système d’exploitation sur lequel sera installée la suite logicielle.</a:t>
            </a:r>
          </a:p>
          <a:p>
            <a:r>
              <a:rPr lang="fr-FR" baseline="0" dirty="0"/>
              <a:t>W = Windows</a:t>
            </a:r>
          </a:p>
          <a:p>
            <a:r>
              <a:rPr lang="fr-FR" baseline="0" dirty="0"/>
              <a:t>M = Mac</a:t>
            </a:r>
          </a:p>
          <a:p>
            <a:r>
              <a:rPr lang="fr-FR" baseline="0" dirty="0"/>
              <a:t>L = Linux</a:t>
            </a:r>
          </a:p>
          <a:p>
            <a:r>
              <a:rPr lang="fr-FR" baseline="0" dirty="0"/>
              <a:t>X = Unix</a:t>
            </a:r>
          </a:p>
          <a:p>
            <a:endParaRPr lang="fr-FR" baseline="0" dirty="0"/>
          </a:p>
          <a:p>
            <a:r>
              <a:rPr lang="fr-FR" baseline="0" dirty="0"/>
              <a:t>LAMP parle de la suite « Apache, PHP, MySQL » sur « Linux ».</a:t>
            </a:r>
          </a:p>
          <a:p>
            <a:endParaRPr lang="fr-FR" baseline="0" dirty="0"/>
          </a:p>
          <a:p>
            <a:r>
              <a:rPr lang="fr-FR" baseline="0" dirty="0"/>
              <a:t>Vous installerez la suite adaptée à votre système d’exploitation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922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Beaucoup</a:t>
            </a:r>
            <a:r>
              <a:rPr lang="fr-FR" baseline="0" dirty="0"/>
              <a:t> de tutoriaux existent sur PHP 3, 4, et 5</a:t>
            </a:r>
            <a:r>
              <a:rPr lang="mr-IN" baseline="0" dirty="0"/>
              <a:t>… attention à ne PAS utiliser de tutoriaux trop anciens !</a:t>
            </a:r>
          </a:p>
          <a:p>
            <a:r>
              <a:rPr lang="mr-IN" baseline="0" dirty="0"/>
              <a:t>Evitez le code datant d’avant PHP 5.4 ! Et n’utilisez PAS de code datant d’avant PHP 5.0 sans lire la documentation.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111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Exemple</a:t>
            </a:r>
            <a:r>
              <a:rPr lang="fr-FR" baseline="0" dirty="0"/>
              <a:t> en prenant une fonction : on voit un petit cadre en haut à gauche qui précise pour quelles versions cette fonction est supportée….</a:t>
            </a:r>
          </a:p>
          <a:p>
            <a:r>
              <a:rPr lang="fr-FR" baseline="0" dirty="0"/>
              <a:t>PHP 4, PHP 5, PHP 7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111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Utilisez-les</a:t>
            </a:r>
            <a:r>
              <a:rPr lang="fr-FR" baseline="0" dirty="0"/>
              <a:t> pour débugger facilement dans un navigateur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25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1E38-50EA-4F57-B7D8-7F774087B917}" type="datetime1">
              <a:rPr lang="fr-FR" smtClean="0"/>
              <a:t>19/01/2021</a:t>
            </a:fld>
            <a:endParaRPr lang="fr-BE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5EBC-E5E4-4900-9D89-46463268488A}" type="datetime1">
              <a:rPr lang="fr-FR" smtClean="0"/>
              <a:t>19/01/2021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ECCD-F344-44DC-88DB-B94B610D499A}" type="datetime1">
              <a:rPr lang="fr-FR" smtClean="0"/>
              <a:t>19/01/2021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45C2-2598-46DB-95E1-E0DFE3575027}" type="datetime1">
              <a:rPr lang="fr-FR" smtClean="0"/>
              <a:t>19/01/2021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C276-75D5-44E6-8ABD-8EC85AC02692}" type="datetime1">
              <a:rPr lang="fr-FR" smtClean="0"/>
              <a:t>19/01/2021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238A-B5D6-493B-8E1E-96F45B7DE991}" type="datetime1">
              <a:rPr lang="fr-FR" smtClean="0"/>
              <a:t>19/01/2021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6A6-1AB3-4F94-A224-47C9600B4512}" type="datetime1">
              <a:rPr lang="fr-FR" smtClean="0"/>
              <a:t>19/01/2021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A495-6C8E-43ED-A21B-AB78FD8C5914}" type="datetime1">
              <a:rPr lang="fr-FR" smtClean="0"/>
              <a:t>19/01/2021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9748-BC9F-4931-8D8A-A4A50706C27A}" type="datetime1">
              <a:rPr lang="fr-FR" smtClean="0"/>
              <a:t>19/01/2021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D129-BDF2-485B-B93B-D40F9B3602B2}" type="datetime1">
              <a:rPr lang="fr-FR" smtClean="0"/>
              <a:t>19/01/2021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1D97-6A96-41DD-A09D-A8B08B17B5CE}" type="datetime1">
              <a:rPr lang="fr-FR" smtClean="0"/>
              <a:t>19/01/2021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21E38-50EA-4F57-B7D8-7F774087B917}" type="datetime1">
              <a:rPr lang="fr-FR" smtClean="0"/>
              <a:t>19/01/2021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pic>
        <p:nvPicPr>
          <p:cNvPr id="1026" name="Picture 2" descr="C:\Users\Admin\Dropbox\Dev Web 2018-2019\logo_coul_fr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" y="14866"/>
            <a:ext cx="1508463" cy="6778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20272" y="65389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Rectangle 7"/>
          <p:cNvSpPr/>
          <p:nvPr userDrawn="1"/>
        </p:nvSpPr>
        <p:spPr>
          <a:xfrm>
            <a:off x="-4946" y="6538908"/>
            <a:ext cx="2741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dirty="0">
                <a:latin typeface="+mj-lt"/>
              </a:rPr>
              <a:t>fabrice.boissier@univ-paris1.fr</a:t>
            </a:r>
          </a:p>
        </p:txBody>
      </p:sp>
      <p:pic>
        <p:nvPicPr>
          <p:cNvPr id="1027" name="Picture 3" descr="C:\Users\Admin\Dropbox\Dev Web 2018-2019\PHP-logo-640x480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888" y="-90708"/>
            <a:ext cx="1087112" cy="81533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abrice.Boissier@univ-paris1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fr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hp.net/manual/fr/ref.strings.php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steffenel.fr/images/petanque-cochonnet.jpg" TargetMode="External"/><Relationship Id="rId7" Type="http://schemas.microsoft.com/office/2007/relationships/hdphoto" Target="../media/hdphoto3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microsoft.com/office/2007/relationships/hdphoto" Target="../media/hdphoto2.wdp"/><Relationship Id="rId4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monsite.fr/page.htm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ftp://machine1.autresite.com/images/oiseau.jpg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mp.info/" TargetMode="External"/><Relationship Id="rId7" Type="http://schemas.openxmlformats.org/officeDocument/2006/relationships/hyperlink" Target="https://notepad-plus-plus.org/fr/" TargetMode="External"/><Relationship Id="rId2" Type="http://schemas.openxmlformats.org/officeDocument/2006/relationships/hyperlink" Target="http://www.wampserv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rebones.com/products/bbedit/" TargetMode="External"/><Relationship Id="rId5" Type="http://schemas.openxmlformats.org/officeDocument/2006/relationships/hyperlink" Target="http://www.sublimetext.com/2" TargetMode="External"/><Relationship Id="rId4" Type="http://schemas.openxmlformats.org/officeDocument/2006/relationships/hyperlink" Target="https://www.apachefriends.org/fr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dirty="0"/>
              <a:t>Développement Web – PHP</a:t>
            </a:r>
            <a:br>
              <a:rPr lang="fr-FR" dirty="0"/>
            </a:br>
            <a:r>
              <a:rPr lang="fr-FR" dirty="0"/>
              <a:t>Cours 1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276872"/>
            <a:ext cx="6400800" cy="3956288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tx1"/>
                </a:solidFill>
              </a:rPr>
              <a:t>Fabrice BOISSIER</a:t>
            </a:r>
          </a:p>
          <a:p>
            <a:r>
              <a:rPr lang="fr-FR" dirty="0">
                <a:hlinkClick r:id="rId3"/>
              </a:rPr>
              <a:t>Fabrice.Boissier@univ-paris1.fr</a:t>
            </a:r>
            <a:endParaRPr lang="fr-FR" dirty="0"/>
          </a:p>
          <a:p>
            <a:r>
              <a:rPr lang="fr-FR" dirty="0">
                <a:solidFill>
                  <a:schemeClr val="tx1"/>
                </a:solidFill>
              </a:rPr>
              <a:t>Sabrine EDDED</a:t>
            </a:r>
          </a:p>
          <a:p>
            <a:r>
              <a:rPr lang="fr-FR" dirty="0">
                <a:hlinkClick r:id="rId3"/>
              </a:rPr>
              <a:t>Sabrine.Edded@univ-paris1.fr</a:t>
            </a:r>
            <a:endParaRPr lang="fr-FR" dirty="0"/>
          </a:p>
          <a:p>
            <a:endParaRPr lang="fr-FR" dirty="0"/>
          </a:p>
          <a:p>
            <a:r>
              <a:rPr lang="fr-FR" dirty="0"/>
              <a:t>Bureau C.14.05</a:t>
            </a:r>
          </a:p>
          <a:p>
            <a:r>
              <a:rPr lang="fr-FR" dirty="0"/>
              <a:t>2020-2021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020272" y="6538908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34784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Rappel des versions des technologies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/>
              <a:t>Vérifiez bien les versions de tutoriaux que vous trouverez sur internet !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30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3000" dirty="0"/>
              <a:t>Documentation PHP :</a:t>
            </a:r>
            <a:br>
              <a:rPr lang="fr-FR" sz="3000" dirty="0"/>
            </a:br>
            <a:r>
              <a:rPr lang="fr-FR" sz="3000" dirty="0">
                <a:hlinkClick r:id="rId3"/>
              </a:rPr>
              <a:t>http://php.net/manual/fr/</a:t>
            </a:r>
            <a:endParaRPr lang="fr-FR" sz="3000" dirty="0"/>
          </a:p>
          <a:p>
            <a:pPr>
              <a:buFont typeface="Wingdings" panose="05000000000000000000" pitchFamily="2" charset="2"/>
              <a:buChar char="§"/>
            </a:pPr>
            <a:endParaRPr lang="fr-FR" sz="30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3000" dirty="0"/>
              <a:t>Exemple concret avec les fonctions de chaînes :</a:t>
            </a:r>
            <a:br>
              <a:rPr lang="fr-FR" sz="3000" dirty="0"/>
            </a:br>
            <a:r>
              <a:rPr lang="fr-FR" sz="3000" dirty="0">
                <a:hlinkClick r:id="rId4"/>
              </a:rPr>
              <a:t>http://php.net/manual/fr/ref.strings.php</a:t>
            </a:r>
            <a:endParaRPr lang="fr-FR" sz="3000" dirty="0"/>
          </a:p>
          <a:p>
            <a:pPr marL="0" indent="0">
              <a:buNone/>
            </a:pPr>
            <a:endParaRPr lang="fr-FR" sz="3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68947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HTML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Header / Body</a:t>
            </a:r>
          </a:p>
          <a:p>
            <a:r>
              <a:rPr lang="fr-FR" dirty="0"/>
              <a:t>Listes</a:t>
            </a:r>
          </a:p>
          <a:p>
            <a:r>
              <a:rPr lang="fr-FR" dirty="0"/>
              <a:t>Tableaux</a:t>
            </a:r>
          </a:p>
          <a:p>
            <a:r>
              <a:rPr lang="fr-FR" dirty="0"/>
              <a:t>Images et Liens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74681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6"/>
          <p:cNvSpPr>
            <a:spLocks noGrp="1"/>
          </p:cNvSpPr>
          <p:nvPr>
            <p:ph type="title"/>
          </p:nvPr>
        </p:nvSpPr>
        <p:spPr>
          <a:xfrm>
            <a:off x="871526" y="-24"/>
            <a:ext cx="7400948" cy="1071570"/>
          </a:xfrm>
        </p:spPr>
        <p:txBody>
          <a:bodyPr/>
          <a:lstStyle/>
          <a:p>
            <a:r>
              <a:rPr lang="fr-FR" dirty="0"/>
              <a:t>HTML</a:t>
            </a:r>
          </a:p>
        </p:txBody>
      </p:sp>
      <p:sp>
        <p:nvSpPr>
          <p:cNvPr id="5" name="Espace réservé du contenu 7"/>
          <p:cNvSpPr>
            <a:spLocks noGrp="1"/>
          </p:cNvSpPr>
          <p:nvPr>
            <p:ph sz="half" idx="1"/>
          </p:nvPr>
        </p:nvSpPr>
        <p:spPr>
          <a:xfrm>
            <a:off x="899592" y="1628800"/>
            <a:ext cx="4038600" cy="46805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1" dirty="0"/>
              <a:t>&lt;html&gt;</a:t>
            </a:r>
          </a:p>
          <a:p>
            <a:pPr marL="0" indent="0">
              <a:buNone/>
            </a:pPr>
            <a:r>
              <a:rPr lang="fr-FR" sz="2400" dirty="0"/>
              <a:t> </a:t>
            </a:r>
            <a:r>
              <a:rPr lang="fr-FR" sz="2400" b="1" dirty="0"/>
              <a:t>&lt;</a:t>
            </a:r>
            <a:r>
              <a:rPr lang="fr-FR" sz="2400" b="1" dirty="0" err="1"/>
              <a:t>head</a:t>
            </a:r>
            <a:r>
              <a:rPr lang="fr-FR" sz="2400" b="1" dirty="0"/>
              <a:t>&gt;</a:t>
            </a:r>
          </a:p>
          <a:p>
            <a:pPr marL="0" indent="0">
              <a:buNone/>
            </a:pPr>
            <a:r>
              <a:rPr lang="fr-FR" sz="2400" dirty="0"/>
              <a:t>   </a:t>
            </a:r>
            <a:r>
              <a:rPr lang="fr-FR" sz="2400" b="1" dirty="0"/>
              <a:t>&lt;</a:t>
            </a:r>
            <a:r>
              <a:rPr lang="fr-FR" sz="2400" b="1" dirty="0" err="1"/>
              <a:t>title</a:t>
            </a:r>
            <a:r>
              <a:rPr lang="fr-FR" sz="2400" b="1" dirty="0"/>
              <a:t>&gt; </a:t>
            </a:r>
            <a:r>
              <a:rPr lang="fr-FR" sz="2400" dirty="0"/>
              <a:t>Exemple HTML </a:t>
            </a:r>
            <a:r>
              <a:rPr lang="fr-FR" sz="2400" b="1" dirty="0"/>
              <a:t>&lt;/</a:t>
            </a:r>
            <a:r>
              <a:rPr lang="fr-FR" sz="2400" b="1" dirty="0" err="1"/>
              <a:t>title</a:t>
            </a:r>
            <a:r>
              <a:rPr lang="fr-FR" sz="2400" b="1" dirty="0"/>
              <a:t>&gt;</a:t>
            </a:r>
          </a:p>
          <a:p>
            <a:pPr marL="0" indent="0">
              <a:buNone/>
            </a:pPr>
            <a:r>
              <a:rPr lang="fr-FR" sz="2400" dirty="0"/>
              <a:t> </a:t>
            </a:r>
            <a:r>
              <a:rPr lang="fr-FR" sz="2400" b="1" dirty="0"/>
              <a:t>&lt;/</a:t>
            </a:r>
            <a:r>
              <a:rPr lang="fr-FR" sz="2400" b="1" dirty="0" err="1"/>
              <a:t>head</a:t>
            </a:r>
            <a:r>
              <a:rPr lang="fr-FR" sz="2400" b="1" dirty="0"/>
              <a:t>&gt;</a:t>
            </a:r>
          </a:p>
          <a:p>
            <a:pPr marL="0" indent="0">
              <a:buNone/>
            </a:pPr>
            <a:r>
              <a:rPr lang="fr-FR" sz="2400" b="1" dirty="0"/>
              <a:t>&lt;body&gt;</a:t>
            </a:r>
          </a:p>
          <a:p>
            <a:pPr marL="0" indent="0">
              <a:buNone/>
            </a:pPr>
            <a:r>
              <a:rPr lang="fr-FR" sz="2400" dirty="0"/>
              <a:t> </a:t>
            </a:r>
            <a:r>
              <a:rPr lang="fr-FR" sz="2400" b="1" dirty="0"/>
              <a:t>&lt;h1&gt;</a:t>
            </a:r>
            <a:r>
              <a:rPr lang="fr-FR" sz="2400" dirty="0"/>
              <a:t>Exemple</a:t>
            </a:r>
            <a:r>
              <a:rPr lang="fr-FR" sz="2400" b="1" dirty="0"/>
              <a:t>&lt;/h1&gt;</a:t>
            </a:r>
          </a:p>
          <a:p>
            <a:pPr marL="0" indent="0">
              <a:buNone/>
            </a:pPr>
            <a:r>
              <a:rPr lang="fr-FR" sz="2400" b="1" dirty="0">
                <a:solidFill>
                  <a:srgbClr val="1F497D"/>
                </a:solidFill>
              </a:rPr>
              <a:t>&lt;p&gt;</a:t>
            </a:r>
            <a:r>
              <a:rPr lang="fr-FR" sz="2400" dirty="0"/>
              <a:t>Ceci est  </a:t>
            </a:r>
            <a:r>
              <a:rPr lang="fr-FR" sz="2400" b="1" dirty="0">
                <a:solidFill>
                  <a:srgbClr val="1F497D"/>
                </a:solidFill>
              </a:rPr>
              <a:t>&lt;i&gt;</a:t>
            </a:r>
            <a:r>
              <a:rPr lang="fr-FR" sz="2400" dirty="0" err="1"/>
              <a:t>really</a:t>
            </a:r>
            <a:r>
              <a:rPr lang="fr-FR" sz="2400" b="1" dirty="0">
                <a:solidFill>
                  <a:srgbClr val="1F497D"/>
                </a:solidFill>
              </a:rPr>
              <a:t>&lt;/i&gt;</a:t>
            </a:r>
            <a:r>
              <a:rPr lang="fr-FR" sz="2400" dirty="0"/>
              <a:t>     </a:t>
            </a:r>
            <a:r>
              <a:rPr lang="fr-FR" sz="2400" b="1" dirty="0">
                <a:solidFill>
                  <a:srgbClr val="1F497D"/>
                </a:solidFill>
              </a:rPr>
              <a:t>&lt;b&gt;</a:t>
            </a:r>
            <a:r>
              <a:rPr lang="fr-FR" sz="2400" dirty="0"/>
              <a:t>Important</a:t>
            </a:r>
            <a:r>
              <a:rPr lang="fr-FR" sz="2400" b="1" dirty="0">
                <a:solidFill>
                  <a:srgbClr val="1F497D"/>
                </a:solidFill>
              </a:rPr>
              <a:t>&lt;/b&gt;</a:t>
            </a:r>
            <a:r>
              <a:rPr lang="fr-FR" sz="2400" dirty="0"/>
              <a:t>.  </a:t>
            </a:r>
            <a:r>
              <a:rPr lang="fr-FR" sz="2400" b="1" dirty="0">
                <a:solidFill>
                  <a:srgbClr val="1F497D"/>
                </a:solidFill>
              </a:rPr>
              <a:t>&lt;/p&gt;</a:t>
            </a:r>
          </a:p>
          <a:p>
            <a:pPr marL="0" indent="0">
              <a:buNone/>
            </a:pPr>
            <a:r>
              <a:rPr lang="fr-FR" sz="2400" dirty="0"/>
              <a:t> </a:t>
            </a:r>
            <a:r>
              <a:rPr lang="fr-FR" sz="2400" b="1" dirty="0">
                <a:solidFill>
                  <a:srgbClr val="1F497D"/>
                </a:solidFill>
              </a:rPr>
              <a:t> &lt;p&gt;</a:t>
            </a:r>
            <a:r>
              <a:rPr lang="fr-FR" sz="2400" dirty="0"/>
              <a:t> L'informatique peut vous aider ! </a:t>
            </a:r>
            <a:r>
              <a:rPr lang="fr-FR" sz="2400" b="1" dirty="0">
                <a:solidFill>
                  <a:srgbClr val="1F497D"/>
                </a:solidFill>
              </a:rPr>
              <a:t>&lt;/p&gt;</a:t>
            </a:r>
          </a:p>
          <a:p>
            <a:pPr marL="0" indent="0">
              <a:buNone/>
            </a:pPr>
            <a:r>
              <a:rPr lang="fr-FR" sz="2400" b="1" dirty="0"/>
              <a:t>&lt;/body&gt;</a:t>
            </a:r>
          </a:p>
          <a:p>
            <a:pPr marL="0" indent="0">
              <a:buNone/>
            </a:pPr>
            <a:r>
              <a:rPr lang="fr-FR" sz="2400" b="1" dirty="0"/>
              <a:t>&lt;/html&gt;</a:t>
            </a:r>
          </a:p>
        </p:txBody>
      </p:sp>
      <p:grpSp>
        <p:nvGrpSpPr>
          <p:cNvPr id="6" name="Grouper 54"/>
          <p:cNvGrpSpPr/>
          <p:nvPr/>
        </p:nvGrpSpPr>
        <p:grpSpPr>
          <a:xfrm>
            <a:off x="179512" y="3284984"/>
            <a:ext cx="792088" cy="2088232"/>
            <a:chOff x="179512" y="3501008"/>
            <a:chExt cx="792088" cy="1872208"/>
          </a:xfrm>
        </p:grpSpPr>
        <p:cxnSp>
          <p:nvCxnSpPr>
            <p:cNvPr id="7" name="Connecteur droit avec flèche 6"/>
            <p:cNvCxnSpPr/>
            <p:nvPr/>
          </p:nvCxnSpPr>
          <p:spPr>
            <a:xfrm>
              <a:off x="179512" y="3501008"/>
              <a:ext cx="792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179512" y="5373216"/>
              <a:ext cx="792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179512" y="3501008"/>
              <a:ext cx="0" cy="18722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er 49"/>
          <p:cNvGrpSpPr/>
          <p:nvPr/>
        </p:nvGrpSpPr>
        <p:grpSpPr>
          <a:xfrm>
            <a:off x="467544" y="4005064"/>
            <a:ext cx="504056" cy="360040"/>
            <a:chOff x="467544" y="3861048"/>
            <a:chExt cx="504056" cy="360040"/>
          </a:xfrm>
        </p:grpSpPr>
        <p:cxnSp>
          <p:nvCxnSpPr>
            <p:cNvPr id="11" name="Connecteur droit avec flèche 10"/>
            <p:cNvCxnSpPr/>
            <p:nvPr/>
          </p:nvCxnSpPr>
          <p:spPr>
            <a:xfrm>
              <a:off x="467544" y="3861048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>
              <a:off x="467544" y="4221088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467544" y="3861048"/>
              <a:ext cx="0" cy="3600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r 50"/>
          <p:cNvGrpSpPr/>
          <p:nvPr/>
        </p:nvGrpSpPr>
        <p:grpSpPr>
          <a:xfrm>
            <a:off x="395536" y="4653136"/>
            <a:ext cx="504056" cy="360040"/>
            <a:chOff x="467544" y="3861048"/>
            <a:chExt cx="504056" cy="360040"/>
          </a:xfrm>
        </p:grpSpPr>
        <p:cxnSp>
          <p:nvCxnSpPr>
            <p:cNvPr id="15" name="Connecteur droit avec flèche 14"/>
            <p:cNvCxnSpPr/>
            <p:nvPr/>
          </p:nvCxnSpPr>
          <p:spPr>
            <a:xfrm>
              <a:off x="467544" y="3861048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/>
          </p:nvCxnSpPr>
          <p:spPr>
            <a:xfrm>
              <a:off x="467544" y="4221088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467544" y="3861048"/>
              <a:ext cx="0" cy="3600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arré corné 17"/>
          <p:cNvSpPr/>
          <p:nvPr/>
        </p:nvSpPr>
        <p:spPr>
          <a:xfrm>
            <a:off x="2483768" y="1196752"/>
            <a:ext cx="2520280" cy="936104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ctr"/>
          <a:lstStyle/>
          <a:p>
            <a:pPr algn="ctr"/>
            <a:r>
              <a:rPr lang="fr-FR" dirty="0"/>
              <a:t>Chaque balise ouverte doit être fermée </a:t>
            </a:r>
          </a:p>
          <a:p>
            <a:pPr algn="ctr"/>
            <a:r>
              <a:rPr lang="fr-FR" b="1" dirty="0"/>
              <a:t>&lt;balise&gt; </a:t>
            </a:r>
            <a:r>
              <a:rPr lang="fr-FR" dirty="0"/>
              <a:t>… </a:t>
            </a:r>
            <a:r>
              <a:rPr lang="fr-FR" b="1" dirty="0"/>
              <a:t>&lt;/balise&gt;</a:t>
            </a:r>
          </a:p>
        </p:txBody>
      </p:sp>
      <p:grpSp>
        <p:nvGrpSpPr>
          <p:cNvPr id="19" name="Grouper 62"/>
          <p:cNvGrpSpPr/>
          <p:nvPr/>
        </p:nvGrpSpPr>
        <p:grpSpPr>
          <a:xfrm>
            <a:off x="6346122" y="1124744"/>
            <a:ext cx="2345900" cy="2179985"/>
            <a:chOff x="6346123" y="1268760"/>
            <a:chExt cx="2345900" cy="2179985"/>
          </a:xfrm>
        </p:grpSpPr>
        <p:grpSp>
          <p:nvGrpSpPr>
            <p:cNvPr id="20" name="Grouper 55"/>
            <p:cNvGrpSpPr/>
            <p:nvPr/>
          </p:nvGrpSpPr>
          <p:grpSpPr>
            <a:xfrm>
              <a:off x="6346123" y="1268760"/>
              <a:ext cx="2345900" cy="2179985"/>
              <a:chOff x="6300192" y="1340768"/>
              <a:chExt cx="2023266" cy="2179985"/>
            </a:xfrm>
          </p:grpSpPr>
          <p:sp>
            <p:nvSpPr>
              <p:cNvPr id="23" name="ZoneTexte 22"/>
              <p:cNvSpPr txBox="1"/>
              <p:nvPr/>
            </p:nvSpPr>
            <p:spPr>
              <a:xfrm>
                <a:off x="7092280" y="1340768"/>
                <a:ext cx="4981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2000" b="1" dirty="0"/>
                  <a:t>html</a:t>
                </a:r>
              </a:p>
            </p:txBody>
          </p:sp>
          <p:sp>
            <p:nvSpPr>
              <p:cNvPr id="24" name="ZoneTexte 23"/>
              <p:cNvSpPr txBox="1"/>
              <p:nvPr/>
            </p:nvSpPr>
            <p:spPr>
              <a:xfrm>
                <a:off x="6300192" y="1988840"/>
                <a:ext cx="53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2000" b="1" dirty="0" err="1"/>
                  <a:t>head</a:t>
                </a:r>
                <a:endParaRPr lang="fr-FR" sz="2000" b="1" dirty="0"/>
              </a:p>
            </p:txBody>
          </p:sp>
          <p:cxnSp>
            <p:nvCxnSpPr>
              <p:cNvPr id="25" name="Connecteur droit 24"/>
              <p:cNvCxnSpPr>
                <a:stCxn id="23" idx="2"/>
                <a:endCxn id="24" idx="0"/>
              </p:cNvCxnSpPr>
              <p:nvPr/>
            </p:nvCxnSpPr>
            <p:spPr>
              <a:xfrm flipH="1">
                <a:off x="6565690" y="1648545"/>
                <a:ext cx="775681" cy="3402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ZoneTexte 25"/>
              <p:cNvSpPr txBox="1"/>
              <p:nvPr/>
            </p:nvSpPr>
            <p:spPr>
              <a:xfrm>
                <a:off x="7564777" y="1844824"/>
                <a:ext cx="53462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2000" b="1" dirty="0"/>
                  <a:t>body</a:t>
                </a:r>
              </a:p>
            </p:txBody>
          </p:sp>
          <p:cxnSp>
            <p:nvCxnSpPr>
              <p:cNvPr id="27" name="Connecteur droit 26"/>
              <p:cNvCxnSpPr>
                <a:stCxn id="23" idx="2"/>
                <a:endCxn id="26" idx="0"/>
              </p:cNvCxnSpPr>
              <p:nvPr/>
            </p:nvCxnSpPr>
            <p:spPr>
              <a:xfrm>
                <a:off x="7341372" y="1648545"/>
                <a:ext cx="490719" cy="1962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ZoneTexte 27"/>
              <p:cNvSpPr txBox="1"/>
              <p:nvPr/>
            </p:nvSpPr>
            <p:spPr>
              <a:xfrm>
                <a:off x="6322684" y="2636912"/>
                <a:ext cx="4360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2000" b="1" dirty="0" err="1"/>
                  <a:t>title</a:t>
                </a:r>
                <a:endParaRPr lang="fr-FR" sz="2000" b="1" dirty="0"/>
              </a:p>
            </p:txBody>
          </p:sp>
          <p:cxnSp>
            <p:nvCxnSpPr>
              <p:cNvPr id="29" name="Connecteur droit 28"/>
              <p:cNvCxnSpPr>
                <a:stCxn id="24" idx="2"/>
                <a:endCxn id="28" idx="0"/>
              </p:cNvCxnSpPr>
              <p:nvPr/>
            </p:nvCxnSpPr>
            <p:spPr>
              <a:xfrm flipH="1">
                <a:off x="6540693" y="2296617"/>
                <a:ext cx="24996" cy="3402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ZoneTexte 29"/>
              <p:cNvSpPr txBox="1"/>
              <p:nvPr/>
            </p:nvSpPr>
            <p:spPr>
              <a:xfrm>
                <a:off x="7688987" y="2564904"/>
                <a:ext cx="137633" cy="355034"/>
              </a:xfrm>
              <a:prstGeom prst="rect">
                <a:avLst/>
              </a:prstGeom>
              <a:noFill/>
            </p:spPr>
            <p:txBody>
              <a:bodyPr wrap="none" lIns="0" tIns="0" rIns="0" bIns="46800" rtlCol="0">
                <a:spAutoFit/>
              </a:bodyPr>
              <a:lstStyle/>
              <a:p>
                <a:r>
                  <a:rPr lang="fr-FR" sz="2000" b="1" dirty="0">
                    <a:solidFill>
                      <a:srgbClr val="1F497D"/>
                    </a:solidFill>
                  </a:rPr>
                  <a:t>p</a:t>
                </a:r>
              </a:p>
            </p:txBody>
          </p:sp>
          <p:cxnSp>
            <p:nvCxnSpPr>
              <p:cNvPr id="31" name="Connecteur droit 30"/>
              <p:cNvCxnSpPr>
                <a:stCxn id="26" idx="2"/>
                <a:endCxn id="30" idx="0"/>
              </p:cNvCxnSpPr>
              <p:nvPr/>
            </p:nvCxnSpPr>
            <p:spPr>
              <a:xfrm flipH="1">
                <a:off x="7757803" y="2152601"/>
                <a:ext cx="74287" cy="4123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ZoneTexte 31"/>
              <p:cNvSpPr txBox="1"/>
              <p:nvPr/>
            </p:nvSpPr>
            <p:spPr>
              <a:xfrm>
                <a:off x="8185825" y="2588533"/>
                <a:ext cx="1376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2000" b="1" dirty="0">
                    <a:solidFill>
                      <a:schemeClr val="tx2"/>
                    </a:solidFill>
                  </a:rPr>
                  <a:t>p</a:t>
                </a:r>
              </a:p>
            </p:txBody>
          </p:sp>
          <p:cxnSp>
            <p:nvCxnSpPr>
              <p:cNvPr id="33" name="Connecteur droit 32"/>
              <p:cNvCxnSpPr>
                <a:stCxn id="26" idx="2"/>
                <a:endCxn id="32" idx="0"/>
              </p:cNvCxnSpPr>
              <p:nvPr/>
            </p:nvCxnSpPr>
            <p:spPr>
              <a:xfrm>
                <a:off x="7832090" y="2152601"/>
                <a:ext cx="422551" cy="43593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ZoneTexte 33"/>
              <p:cNvSpPr txBox="1"/>
              <p:nvPr/>
            </p:nvSpPr>
            <p:spPr>
              <a:xfrm>
                <a:off x="7505356" y="3212976"/>
                <a:ext cx="629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2000" b="1" dirty="0">
                    <a:solidFill>
                      <a:srgbClr val="1F497D"/>
                    </a:solidFill>
                  </a:rPr>
                  <a:t>i</a:t>
                </a:r>
              </a:p>
            </p:txBody>
          </p:sp>
          <p:cxnSp>
            <p:nvCxnSpPr>
              <p:cNvPr id="35" name="Connecteur droit 34"/>
              <p:cNvCxnSpPr>
                <a:stCxn id="30" idx="2"/>
                <a:endCxn id="34" idx="0"/>
              </p:cNvCxnSpPr>
              <p:nvPr/>
            </p:nvCxnSpPr>
            <p:spPr>
              <a:xfrm flipH="1">
                <a:off x="7536853" y="2919938"/>
                <a:ext cx="220951" cy="29303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ZoneTexte 35"/>
              <p:cNvSpPr txBox="1"/>
              <p:nvPr/>
            </p:nvSpPr>
            <p:spPr>
              <a:xfrm>
                <a:off x="7937405" y="3212976"/>
                <a:ext cx="1376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2000" b="1" dirty="0">
                    <a:solidFill>
                      <a:srgbClr val="1F497D"/>
                    </a:solidFill>
                  </a:rPr>
                  <a:t>b</a:t>
                </a:r>
              </a:p>
            </p:txBody>
          </p:sp>
          <p:cxnSp>
            <p:nvCxnSpPr>
              <p:cNvPr id="37" name="Connecteur droit 36"/>
              <p:cNvCxnSpPr>
                <a:stCxn id="30" idx="2"/>
                <a:endCxn id="36" idx="0"/>
              </p:cNvCxnSpPr>
              <p:nvPr/>
            </p:nvCxnSpPr>
            <p:spPr>
              <a:xfrm>
                <a:off x="7757803" y="2919938"/>
                <a:ext cx="248418" cy="29303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ZoneTexte 20"/>
            <p:cNvSpPr txBox="1"/>
            <p:nvPr/>
          </p:nvSpPr>
          <p:spPr>
            <a:xfrm>
              <a:off x="7308305" y="2516525"/>
              <a:ext cx="267626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2000" b="1" dirty="0"/>
                <a:t>h1</a:t>
              </a:r>
            </a:p>
          </p:txBody>
        </p:sp>
        <p:cxnSp>
          <p:nvCxnSpPr>
            <p:cNvPr id="22" name="Connecteur droit 21"/>
            <p:cNvCxnSpPr>
              <a:stCxn id="26" idx="2"/>
              <a:endCxn id="21" idx="0"/>
            </p:cNvCxnSpPr>
            <p:nvPr/>
          </p:nvCxnSpPr>
          <p:spPr>
            <a:xfrm flipH="1">
              <a:off x="7442118" y="2080593"/>
              <a:ext cx="680183" cy="4359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8" name="Imag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3426420"/>
            <a:ext cx="3352800" cy="28829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12979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525963"/>
          </a:xfrm>
        </p:spPr>
        <p:txBody>
          <a:bodyPr/>
          <a:lstStyle/>
          <a:p>
            <a:r>
              <a:rPr lang="fr-FR" dirty="0"/>
              <a:t>Structure d’un document HTML</a:t>
            </a:r>
          </a:p>
          <a:p>
            <a:pPr lvl="1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187624" y="4102621"/>
            <a:ext cx="4608512" cy="184665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1900" b="1" dirty="0"/>
              <a:t>&lt;body&gt;</a:t>
            </a:r>
          </a:p>
          <a:p>
            <a:r>
              <a:rPr lang="fr-FR" sz="1900" dirty="0"/>
              <a:t>   &lt;h1&gt;Exemple&lt;/h1&gt;</a:t>
            </a:r>
          </a:p>
          <a:p>
            <a:r>
              <a:rPr lang="fr-FR" sz="1900" dirty="0"/>
              <a:t>   &lt;p&gt;Ceci est &lt;i&gt;</a:t>
            </a:r>
            <a:r>
              <a:rPr lang="fr-FR" sz="1900" dirty="0" err="1"/>
              <a:t>really</a:t>
            </a:r>
            <a:r>
              <a:rPr lang="fr-FR" sz="1900" dirty="0"/>
              <a:t>&lt;/i&gt; </a:t>
            </a:r>
            <a:br>
              <a:rPr lang="fr-FR" sz="1900" dirty="0"/>
            </a:br>
            <a:r>
              <a:rPr lang="fr-FR" sz="1900" dirty="0"/>
              <a:t>         &lt;b&gt;Important&lt;/b&gt;.  &lt;/p&gt;</a:t>
            </a:r>
          </a:p>
          <a:p>
            <a:r>
              <a:rPr lang="fr-FR" sz="1900" dirty="0"/>
              <a:t>   &lt;p&gt; L'informatique peut vous aider ! &lt;/p&gt;</a:t>
            </a:r>
          </a:p>
          <a:p>
            <a:r>
              <a:rPr lang="fr-FR" sz="1900" b="1" dirty="0"/>
              <a:t>&lt;/body&gt;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899592" y="1628800"/>
            <a:ext cx="3888432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000" dirty="0"/>
              <a:t>&lt;!DOCTYPE html&gt;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592" y="2060848"/>
            <a:ext cx="9383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/>
              <a:t>&lt;html&gt;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9592" y="5909210"/>
            <a:ext cx="10485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/>
              <a:t>&lt;/html&gt;</a:t>
            </a:r>
          </a:p>
        </p:txBody>
      </p:sp>
      <p:cxnSp>
        <p:nvCxnSpPr>
          <p:cNvPr id="12" name="Connecteur en angle 11"/>
          <p:cNvCxnSpPr>
            <a:stCxn id="9" idx="1"/>
            <a:endCxn id="10" idx="1"/>
          </p:cNvCxnSpPr>
          <p:nvPr/>
        </p:nvCxnSpPr>
        <p:spPr>
          <a:xfrm rot="10800000" flipV="1">
            <a:off x="899592" y="2260903"/>
            <a:ext cx="12700" cy="3848362"/>
          </a:xfrm>
          <a:prstGeom prst="bentConnector3">
            <a:avLst>
              <a:gd name="adj1" fmla="val 4876787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187624" y="2492896"/>
            <a:ext cx="4608512" cy="15542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900" b="1" dirty="0"/>
              <a:t>&lt;</a:t>
            </a:r>
            <a:r>
              <a:rPr lang="fr-FR" sz="1900" b="1" dirty="0" err="1"/>
              <a:t>head</a:t>
            </a:r>
            <a:r>
              <a:rPr lang="fr-FR" sz="1900" b="1" dirty="0"/>
              <a:t>&gt;</a:t>
            </a:r>
          </a:p>
          <a:p>
            <a:r>
              <a:rPr lang="fr-FR" sz="1900" dirty="0"/>
              <a:t>    &lt;</a:t>
            </a:r>
            <a:r>
              <a:rPr lang="fr-FR" sz="1900" i="1" dirty="0" err="1"/>
              <a:t>meta</a:t>
            </a:r>
            <a:r>
              <a:rPr lang="fr-FR" sz="1900" dirty="0"/>
              <a:t> </a:t>
            </a:r>
            <a:r>
              <a:rPr lang="fr-FR" sz="1900" dirty="0" err="1"/>
              <a:t>name</a:t>
            </a:r>
            <a:r>
              <a:rPr lang="fr-FR" sz="1900" dirty="0"/>
              <a:t>="</a:t>
            </a:r>
            <a:r>
              <a:rPr lang="fr-FR" sz="1900" dirty="0" err="1"/>
              <a:t>author</a:t>
            </a:r>
            <a:r>
              <a:rPr lang="fr-FR" sz="1900" dirty="0"/>
              <a:t>" content= </a:t>
            </a:r>
            <a:br>
              <a:rPr lang="fr-FR" sz="1900" dirty="0"/>
            </a:br>
            <a:r>
              <a:rPr lang="fr-FR" sz="1900" dirty="0"/>
              <a:t>	    "Manuele Kirsch Pinheiro" /&gt;</a:t>
            </a:r>
          </a:p>
          <a:p>
            <a:r>
              <a:rPr lang="fr-FR" sz="1900" dirty="0"/>
              <a:t>    &lt;</a:t>
            </a:r>
            <a:r>
              <a:rPr lang="fr-FR" sz="1900" i="1" dirty="0" err="1"/>
              <a:t>title</a:t>
            </a:r>
            <a:r>
              <a:rPr lang="fr-FR" sz="1900" dirty="0"/>
              <a:t>&gt; Exemple HTML &lt;/</a:t>
            </a:r>
            <a:r>
              <a:rPr lang="fr-FR" sz="1900" dirty="0" err="1"/>
              <a:t>title</a:t>
            </a:r>
            <a:r>
              <a:rPr lang="fr-FR" sz="1900" dirty="0"/>
              <a:t>&gt;</a:t>
            </a:r>
          </a:p>
          <a:p>
            <a:r>
              <a:rPr lang="fr-FR" sz="1900" b="1" dirty="0"/>
              <a:t>&lt;/</a:t>
            </a:r>
            <a:r>
              <a:rPr lang="fr-FR" sz="1900" b="1" dirty="0" err="1"/>
              <a:t>head</a:t>
            </a:r>
            <a:r>
              <a:rPr lang="fr-FR" sz="1900" b="1" dirty="0"/>
              <a:t>&gt;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156176" y="1628800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Indication « idiome » HTML</a:t>
            </a:r>
          </a:p>
        </p:txBody>
      </p:sp>
      <p:cxnSp>
        <p:nvCxnSpPr>
          <p:cNvPr id="19" name="Connecteur droit avec flèche 18"/>
          <p:cNvCxnSpPr>
            <a:stCxn id="8" idx="3"/>
            <a:endCxn id="17" idx="1"/>
          </p:cNvCxnSpPr>
          <p:nvPr/>
        </p:nvCxnSpPr>
        <p:spPr>
          <a:xfrm flipV="1">
            <a:off x="4788024" y="1813466"/>
            <a:ext cx="1368152" cy="15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228184" y="2708920"/>
            <a:ext cx="273630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Entête (</a:t>
            </a:r>
            <a:r>
              <a:rPr lang="fr-FR" sz="2400" b="1" dirty="0" err="1"/>
              <a:t>head</a:t>
            </a:r>
            <a:r>
              <a:rPr lang="fr-FR" sz="2400" b="1" dirty="0"/>
              <a:t>)</a:t>
            </a:r>
          </a:p>
          <a:p>
            <a:pPr algn="ctr"/>
            <a:r>
              <a:rPr lang="fr-FR" sz="2000" dirty="0"/>
              <a:t>Informations générales sur le document</a:t>
            </a:r>
            <a:r>
              <a:rPr lang="fr-FR" sz="2400" dirty="0"/>
              <a:t>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6156176" y="4509120"/>
            <a:ext cx="2736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Corps (body)</a:t>
            </a:r>
          </a:p>
          <a:p>
            <a:pPr algn="ctr"/>
            <a:r>
              <a:rPr lang="fr-FR" sz="2000" dirty="0"/>
              <a:t>Contenu du document</a:t>
            </a:r>
            <a:r>
              <a:rPr lang="fr-FR" sz="2400" dirty="0"/>
              <a:t> </a:t>
            </a:r>
          </a:p>
        </p:txBody>
      </p:sp>
      <p:sp>
        <p:nvSpPr>
          <p:cNvPr id="18" name="Titre 6"/>
          <p:cNvSpPr txBox="1">
            <a:spLocks/>
          </p:cNvSpPr>
          <p:nvPr/>
        </p:nvSpPr>
        <p:spPr>
          <a:xfrm>
            <a:off x="871526" y="-24"/>
            <a:ext cx="7400948" cy="107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HTML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49890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285860"/>
            <a:ext cx="8535892" cy="4879444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Elément </a:t>
            </a:r>
            <a:r>
              <a:rPr lang="fr-FR" b="1" dirty="0">
                <a:solidFill>
                  <a:srgbClr val="1F497D"/>
                </a:solidFill>
              </a:rPr>
              <a:t>DOCTYPE</a:t>
            </a:r>
          </a:p>
          <a:p>
            <a:pPr lvl="1"/>
            <a:r>
              <a:rPr lang="fr-FR" dirty="0"/>
              <a:t>Indique au navigateur quelle version de HTML a été utilisée</a:t>
            </a:r>
          </a:p>
          <a:p>
            <a:pPr lvl="1"/>
            <a:r>
              <a:rPr lang="fr-FR" b="1" dirty="0">
                <a:solidFill>
                  <a:srgbClr val="1F497D"/>
                </a:solidFill>
              </a:rPr>
              <a:t>HTML 4.01</a:t>
            </a:r>
          </a:p>
          <a:p>
            <a:pPr lvl="2"/>
            <a:r>
              <a:rPr lang="fr-FR" dirty="0"/>
              <a:t>Couramment compris par tous les navigateurs</a:t>
            </a:r>
          </a:p>
          <a:p>
            <a:pPr marL="182563" lvl="2" indent="0">
              <a:buNone/>
            </a:pPr>
            <a:r>
              <a:rPr lang="fr-FR" i="1" dirty="0"/>
              <a:t> &lt;!DOCTYPE html PUBLIC "-//W3C//DTD HTML 4.01 </a:t>
            </a:r>
            <a:r>
              <a:rPr lang="fr-FR" i="1" dirty="0" err="1"/>
              <a:t>Transitional</a:t>
            </a:r>
            <a:r>
              <a:rPr lang="fr-FR" i="1" dirty="0"/>
              <a:t>//EN"  http://www.w3.org/TR/html4/loose.dtd&gt;</a:t>
            </a:r>
          </a:p>
          <a:p>
            <a:pPr lvl="1"/>
            <a:r>
              <a:rPr lang="fr-FR" b="1" dirty="0">
                <a:solidFill>
                  <a:srgbClr val="1F497D"/>
                </a:solidFill>
              </a:rPr>
              <a:t>HTML 5</a:t>
            </a:r>
          </a:p>
          <a:p>
            <a:pPr marL="914400" lvl="2" indent="0">
              <a:buNone/>
            </a:pPr>
            <a:r>
              <a:rPr lang="fr-FR" b="1" dirty="0">
                <a:solidFill>
                  <a:srgbClr val="1F497D"/>
                </a:solidFill>
              </a:rPr>
              <a:t>&lt;!DOCTYPE html&gt;</a:t>
            </a:r>
          </a:p>
          <a:p>
            <a:pPr lvl="2"/>
            <a:r>
              <a:rPr lang="fr-FR" dirty="0"/>
              <a:t>En cours de définition</a:t>
            </a:r>
          </a:p>
          <a:p>
            <a:pPr lvl="2"/>
            <a:r>
              <a:rPr lang="fr-FR" dirty="0"/>
              <a:t>Reconnu uniquement par les navigateurs les plus récents (Google Chrome  16.0, Firefox 9.0, Internet Explorer 9…)</a:t>
            </a:r>
          </a:p>
          <a:p>
            <a:pPr marL="914400" lvl="2" indent="0">
              <a:buNone/>
            </a:pPr>
            <a:endParaRPr lang="fr-FR" dirty="0"/>
          </a:p>
        </p:txBody>
      </p:sp>
      <p:sp>
        <p:nvSpPr>
          <p:cNvPr id="8" name="Titre 6"/>
          <p:cNvSpPr>
            <a:spLocks noGrp="1"/>
          </p:cNvSpPr>
          <p:nvPr>
            <p:ph type="title"/>
          </p:nvPr>
        </p:nvSpPr>
        <p:spPr>
          <a:xfrm>
            <a:off x="871526" y="-24"/>
            <a:ext cx="7400948" cy="1071570"/>
          </a:xfrm>
        </p:spPr>
        <p:txBody>
          <a:bodyPr/>
          <a:lstStyle/>
          <a:p>
            <a:r>
              <a:rPr lang="fr-FR" dirty="0"/>
              <a:t>HTML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26148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357868"/>
            <a:ext cx="8463884" cy="4807436"/>
          </a:xfrm>
        </p:spPr>
        <p:txBody>
          <a:bodyPr>
            <a:normAutofit fontScale="85000" lnSpcReduction="10000"/>
          </a:bodyPr>
          <a:lstStyle/>
          <a:p>
            <a:r>
              <a:rPr lang="fr-FR" b="1" dirty="0">
                <a:solidFill>
                  <a:srgbClr val="1F497D"/>
                </a:solidFill>
              </a:rPr>
              <a:t>Eléments de l’entête </a:t>
            </a:r>
            <a:r>
              <a:rPr lang="fr-FR" b="1" dirty="0"/>
              <a:t>(</a:t>
            </a:r>
            <a:r>
              <a:rPr lang="fr-FR" b="1" dirty="0" err="1">
                <a:solidFill>
                  <a:srgbClr val="1F497D"/>
                </a:solidFill>
              </a:rPr>
              <a:t>head</a:t>
            </a:r>
            <a:r>
              <a:rPr lang="fr-FR" b="1" dirty="0"/>
              <a:t>)</a:t>
            </a:r>
          </a:p>
          <a:p>
            <a:pPr lvl="1"/>
            <a:r>
              <a:rPr lang="fr-FR" dirty="0"/>
              <a:t>Informations </a:t>
            </a:r>
            <a:r>
              <a:rPr lang="fr-FR" b="1" dirty="0"/>
              <a:t>complémentaires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sur le document</a:t>
            </a:r>
          </a:p>
          <a:p>
            <a:pPr lvl="1"/>
            <a:endParaRPr lang="fr-FR" dirty="0"/>
          </a:p>
          <a:p>
            <a:pPr lvl="1"/>
            <a:r>
              <a:rPr lang="fr-FR" b="1" dirty="0"/>
              <a:t>Ce n’est pas le contenu du document</a:t>
            </a:r>
            <a:r>
              <a:rPr lang="fr-FR" dirty="0"/>
              <a:t>, donc ces informations ne sont </a:t>
            </a:r>
            <a:r>
              <a:rPr lang="fr-FR" b="1" dirty="0"/>
              <a:t>pas affichées </a:t>
            </a:r>
            <a:r>
              <a:rPr lang="fr-FR" dirty="0"/>
              <a:t>dans la page</a:t>
            </a:r>
          </a:p>
          <a:p>
            <a:pPr lvl="1"/>
            <a:r>
              <a:rPr lang="fr-FR" dirty="0"/>
              <a:t>Typiquement, informations pour les moteurs de recherche </a:t>
            </a:r>
          </a:p>
          <a:p>
            <a:r>
              <a:rPr lang="fr-FR" b="1" dirty="0"/>
              <a:t>Balises </a:t>
            </a:r>
          </a:p>
          <a:p>
            <a:pPr lvl="1"/>
            <a:r>
              <a:rPr lang="fr-FR" b="1" dirty="0"/>
              <a:t>&lt;titre&gt; … &lt;/titre&gt; </a:t>
            </a:r>
            <a:r>
              <a:rPr lang="fr-FR" dirty="0"/>
              <a:t>	:  titre du document </a:t>
            </a:r>
          </a:p>
          <a:p>
            <a:pPr lvl="1"/>
            <a:r>
              <a:rPr lang="fr-FR" b="1" dirty="0"/>
              <a:t>&lt;</a:t>
            </a:r>
            <a:r>
              <a:rPr lang="fr-FR" b="1" dirty="0" err="1"/>
              <a:t>meta</a:t>
            </a:r>
            <a:r>
              <a:rPr lang="fr-FR" b="1" dirty="0"/>
              <a:t> … /&gt; </a:t>
            </a:r>
            <a:r>
              <a:rPr lang="fr-FR" dirty="0"/>
              <a:t>		:  métadonnées (descriptions) sur </a:t>
            </a:r>
            <a:br>
              <a:rPr lang="fr-FR" dirty="0"/>
            </a:br>
            <a:r>
              <a:rPr lang="fr-FR" dirty="0"/>
              <a:t>				   le document</a:t>
            </a:r>
          </a:p>
          <a:p>
            <a:pPr lvl="1"/>
            <a:r>
              <a:rPr lang="fr-FR" i="1" dirty="0"/>
              <a:t>&lt;</a:t>
            </a:r>
            <a:r>
              <a:rPr lang="fr-FR" i="1" dirty="0" err="1"/>
              <a:t>link</a:t>
            </a:r>
            <a:r>
              <a:rPr lang="fr-FR" i="1" dirty="0"/>
              <a:t> … /&gt;, &lt;style&gt; … &lt;/style&gt; </a:t>
            </a:r>
            <a:r>
              <a:rPr lang="fr-FR"/>
              <a:t>: styles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364088" y="1298664"/>
            <a:ext cx="3600400" cy="15542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900" b="1" dirty="0"/>
              <a:t>&lt;</a:t>
            </a:r>
            <a:r>
              <a:rPr lang="fr-FR" sz="1900" b="1" dirty="0" err="1"/>
              <a:t>head</a:t>
            </a:r>
            <a:r>
              <a:rPr lang="fr-FR" sz="1900" b="1" dirty="0"/>
              <a:t>&gt;</a:t>
            </a:r>
          </a:p>
          <a:p>
            <a:r>
              <a:rPr lang="fr-FR" sz="1900" dirty="0"/>
              <a:t>    &lt;</a:t>
            </a:r>
            <a:r>
              <a:rPr lang="fr-FR" sz="1900" i="1" dirty="0" err="1"/>
              <a:t>meta</a:t>
            </a:r>
            <a:r>
              <a:rPr lang="fr-FR" sz="1900" dirty="0"/>
              <a:t> </a:t>
            </a:r>
            <a:r>
              <a:rPr lang="fr-FR" sz="1900" dirty="0" err="1"/>
              <a:t>name</a:t>
            </a:r>
            <a:r>
              <a:rPr lang="fr-FR" sz="1900" dirty="0"/>
              <a:t>="</a:t>
            </a:r>
            <a:r>
              <a:rPr lang="fr-FR" sz="1900" dirty="0" err="1"/>
              <a:t>author</a:t>
            </a:r>
            <a:r>
              <a:rPr lang="fr-FR" sz="1900" dirty="0"/>
              <a:t>" </a:t>
            </a:r>
            <a:br>
              <a:rPr lang="fr-FR" sz="1900" dirty="0"/>
            </a:br>
            <a:r>
              <a:rPr lang="fr-FR" sz="1900" dirty="0"/>
              <a:t>	content= "Manuele" /&gt;</a:t>
            </a:r>
          </a:p>
          <a:p>
            <a:r>
              <a:rPr lang="fr-FR" sz="1900" dirty="0"/>
              <a:t>    &lt;</a:t>
            </a:r>
            <a:r>
              <a:rPr lang="fr-FR" sz="1900" i="1" dirty="0" err="1"/>
              <a:t>title</a:t>
            </a:r>
            <a:r>
              <a:rPr lang="fr-FR" sz="1900" dirty="0"/>
              <a:t>&gt; Exemple HTML &lt;/</a:t>
            </a:r>
            <a:r>
              <a:rPr lang="fr-FR" sz="1900" dirty="0" err="1"/>
              <a:t>title</a:t>
            </a:r>
            <a:r>
              <a:rPr lang="fr-FR" sz="1900" dirty="0"/>
              <a:t>&gt;</a:t>
            </a:r>
          </a:p>
          <a:p>
            <a:r>
              <a:rPr lang="fr-FR" sz="1900" b="1" dirty="0"/>
              <a:t>&lt;/</a:t>
            </a:r>
            <a:r>
              <a:rPr lang="fr-FR" sz="1900" b="1" dirty="0" err="1"/>
              <a:t>head</a:t>
            </a:r>
            <a:r>
              <a:rPr lang="fr-FR" sz="1900" b="1" dirty="0"/>
              <a:t>&gt;</a:t>
            </a:r>
          </a:p>
        </p:txBody>
      </p:sp>
      <p:sp>
        <p:nvSpPr>
          <p:cNvPr id="8" name="Titre 6"/>
          <p:cNvSpPr txBox="1">
            <a:spLocks/>
          </p:cNvSpPr>
          <p:nvPr/>
        </p:nvSpPr>
        <p:spPr>
          <a:xfrm>
            <a:off x="871526" y="-24"/>
            <a:ext cx="7400948" cy="107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HTML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22791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fr-FR" b="1" dirty="0">
                <a:solidFill>
                  <a:srgbClr val="1F497D"/>
                </a:solidFill>
              </a:rPr>
              <a:t>Eléments de l’entête </a:t>
            </a:r>
            <a:r>
              <a:rPr lang="fr-FR" b="1" dirty="0"/>
              <a:t>(</a:t>
            </a:r>
            <a:r>
              <a:rPr lang="fr-FR" b="1" dirty="0" err="1">
                <a:solidFill>
                  <a:srgbClr val="1F497D"/>
                </a:solidFill>
              </a:rPr>
              <a:t>head</a:t>
            </a:r>
            <a:r>
              <a:rPr lang="fr-FR" b="1" dirty="0"/>
              <a:t>)</a:t>
            </a:r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488" y="2492896"/>
            <a:ext cx="4443016" cy="3960441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9" name="Ellipse 8"/>
          <p:cNvSpPr/>
          <p:nvPr/>
        </p:nvSpPr>
        <p:spPr>
          <a:xfrm>
            <a:off x="5652120" y="2420888"/>
            <a:ext cx="2664296" cy="1008112"/>
          </a:xfrm>
          <a:prstGeom prst="ellipse">
            <a:avLst/>
          </a:prstGeom>
          <a:noFill/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788024" y="1959223"/>
            <a:ext cx="4254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>
                <a:solidFill>
                  <a:srgbClr val="1F497D"/>
                </a:solidFill>
              </a:rPr>
              <a:t>&lt; </a:t>
            </a:r>
            <a:r>
              <a:rPr lang="fr-FR" sz="2400" b="1" dirty="0" err="1">
                <a:solidFill>
                  <a:srgbClr val="1F497D"/>
                </a:solidFill>
              </a:rPr>
              <a:t>title</a:t>
            </a:r>
            <a:r>
              <a:rPr lang="fr-FR" sz="2400" b="1" dirty="0">
                <a:solidFill>
                  <a:srgbClr val="1F497D"/>
                </a:solidFill>
              </a:rPr>
              <a:t> &gt; </a:t>
            </a:r>
            <a:r>
              <a:rPr lang="fr-FR" sz="2400" dirty="0"/>
              <a:t>Exemple HTML </a:t>
            </a:r>
            <a:r>
              <a:rPr lang="fr-FR" sz="2400" b="1" dirty="0">
                <a:solidFill>
                  <a:srgbClr val="1F497D"/>
                </a:solidFill>
              </a:rPr>
              <a:t>&lt;/ </a:t>
            </a:r>
            <a:r>
              <a:rPr lang="fr-FR" sz="2400" b="1" dirty="0" err="1">
                <a:solidFill>
                  <a:srgbClr val="1F497D"/>
                </a:solidFill>
              </a:rPr>
              <a:t>title</a:t>
            </a:r>
            <a:r>
              <a:rPr lang="fr-FR" sz="2400" b="1" dirty="0">
                <a:solidFill>
                  <a:srgbClr val="1F497D"/>
                </a:solidFill>
              </a:rPr>
              <a:t> &gt;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1520" y="2924944"/>
            <a:ext cx="4248472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fr-FR" sz="2400" b="1" dirty="0">
                <a:solidFill>
                  <a:srgbClr val="1F497D"/>
                </a:solidFill>
              </a:rPr>
              <a:t>&lt;</a:t>
            </a:r>
            <a:r>
              <a:rPr lang="fr-FR" sz="2400" b="1" dirty="0" err="1">
                <a:solidFill>
                  <a:srgbClr val="1F497D"/>
                </a:solidFill>
              </a:rPr>
              <a:t>meta</a:t>
            </a:r>
            <a:r>
              <a:rPr lang="fr-FR" sz="2400" b="1" dirty="0">
                <a:solidFill>
                  <a:srgbClr val="1F497D"/>
                </a:solidFill>
              </a:rPr>
              <a:t> </a:t>
            </a:r>
            <a:r>
              <a:rPr lang="fr-FR" sz="2400" b="1" i="1" dirty="0" err="1"/>
              <a:t>name</a:t>
            </a:r>
            <a:r>
              <a:rPr lang="fr-FR" sz="2400" b="1" i="1" dirty="0"/>
              <a:t>="</a:t>
            </a:r>
            <a:r>
              <a:rPr lang="fr-FR" sz="2400" b="1" i="1" dirty="0" err="1"/>
              <a:t>author</a:t>
            </a:r>
            <a:r>
              <a:rPr lang="fr-FR" sz="2400" b="1" i="1" dirty="0"/>
              <a:t>"   </a:t>
            </a:r>
            <a:br>
              <a:rPr lang="fr-FR" sz="2400" b="1" i="1" dirty="0"/>
            </a:br>
            <a:r>
              <a:rPr lang="fr-FR" sz="2400" b="1" i="1" dirty="0"/>
              <a:t>                  content= "auteur" </a:t>
            </a:r>
            <a:r>
              <a:rPr lang="fr-FR" sz="2400" b="1" dirty="0">
                <a:solidFill>
                  <a:srgbClr val="1F497D"/>
                </a:solidFill>
              </a:rPr>
              <a:t>/&gt;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23528" y="2132856"/>
            <a:ext cx="3921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Ouverture</a:t>
            </a:r>
            <a:r>
              <a:rPr lang="fr-FR" sz="2000" dirty="0"/>
              <a:t> et </a:t>
            </a:r>
            <a:r>
              <a:rPr lang="fr-FR" sz="2000" b="1" dirty="0"/>
              <a:t>fermeture</a:t>
            </a:r>
            <a:r>
              <a:rPr lang="fr-FR" sz="2000" dirty="0"/>
              <a:t> de la balise </a:t>
            </a:r>
          </a:p>
        </p:txBody>
      </p:sp>
      <p:cxnSp>
        <p:nvCxnSpPr>
          <p:cNvPr id="20" name="Connecteur droit avec flèche 19"/>
          <p:cNvCxnSpPr>
            <a:stCxn id="18" idx="2"/>
          </p:cNvCxnSpPr>
          <p:nvPr/>
        </p:nvCxnSpPr>
        <p:spPr>
          <a:xfrm flipH="1">
            <a:off x="755576" y="2532966"/>
            <a:ext cx="1528472" cy="463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8" idx="2"/>
          </p:cNvCxnSpPr>
          <p:nvPr/>
        </p:nvCxnSpPr>
        <p:spPr>
          <a:xfrm>
            <a:off x="2284048" y="2532966"/>
            <a:ext cx="1567872" cy="752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107504" y="3933056"/>
            <a:ext cx="4464496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000" b="1" dirty="0"/>
              <a:t>Attributs associés à la balise</a:t>
            </a:r>
          </a:p>
          <a:p>
            <a:pPr algn="ctr"/>
            <a:r>
              <a:rPr lang="fr-FR" sz="2000" i="1" dirty="0"/>
              <a:t>Précisions sur une balise</a:t>
            </a:r>
          </a:p>
          <a:p>
            <a:pPr algn="ctr"/>
            <a:r>
              <a:rPr lang="fr-FR" sz="2000" i="1" dirty="0"/>
              <a:t>Chaque balise possède son ensemble d’attributs</a:t>
            </a:r>
          </a:p>
          <a:p>
            <a:pPr algn="ctr"/>
            <a:r>
              <a:rPr lang="fr-FR" sz="2000" b="1" i="1" dirty="0">
                <a:solidFill>
                  <a:srgbClr val="1F497D"/>
                </a:solidFill>
              </a:rPr>
              <a:t>&lt;balise attribut = "valeur" … &gt; </a:t>
            </a:r>
          </a:p>
          <a:p>
            <a:r>
              <a:rPr lang="fr-FR" sz="2000" b="1" i="1" dirty="0">
                <a:solidFill>
                  <a:srgbClr val="1F497D"/>
                </a:solidFill>
              </a:rPr>
              <a:t>  </a:t>
            </a:r>
            <a:r>
              <a:rPr lang="fr-FR" sz="2000" b="1" dirty="0"/>
              <a:t>&lt;</a:t>
            </a:r>
            <a:r>
              <a:rPr lang="fr-FR" sz="2000" b="1" dirty="0" err="1"/>
              <a:t>meta</a:t>
            </a:r>
            <a:r>
              <a:rPr lang="fr-FR" sz="2000" b="1" dirty="0"/>
              <a:t> </a:t>
            </a:r>
            <a:r>
              <a:rPr lang="fr-FR" sz="2000" b="1" dirty="0" err="1"/>
              <a:t>name</a:t>
            </a:r>
            <a:r>
              <a:rPr lang="fr-FR" sz="2000" b="1" dirty="0"/>
              <a:t>="description" value="…" /&gt;</a:t>
            </a:r>
          </a:p>
          <a:p>
            <a:r>
              <a:rPr lang="fr-FR" sz="2000" b="1" dirty="0"/>
              <a:t>  &lt;</a:t>
            </a:r>
            <a:r>
              <a:rPr lang="fr-FR" sz="2000" b="1" dirty="0" err="1"/>
              <a:t>meta</a:t>
            </a:r>
            <a:r>
              <a:rPr lang="fr-FR" sz="2000" b="1" dirty="0"/>
              <a:t> </a:t>
            </a:r>
            <a:r>
              <a:rPr lang="fr-FR" sz="2000" b="1" dirty="0" err="1"/>
              <a:t>charset</a:t>
            </a:r>
            <a:r>
              <a:rPr lang="fr-FR" sz="2000" b="1" dirty="0"/>
              <a:t>="ISO-8859-1"&gt;</a:t>
            </a:r>
            <a:endParaRPr lang="fr-FR" sz="2000" b="1" i="1" dirty="0">
              <a:solidFill>
                <a:srgbClr val="1F497D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7308303" y="3861048"/>
            <a:ext cx="1656185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dirty="0"/>
              <a:t>Les éléments de l’entête ne sont pas visibles dans le corps du document </a:t>
            </a:r>
          </a:p>
        </p:txBody>
      </p:sp>
      <p:cxnSp>
        <p:nvCxnSpPr>
          <p:cNvPr id="35" name="Connecteur droit avec flèche 34"/>
          <p:cNvCxnSpPr>
            <a:stCxn id="24" idx="0"/>
            <a:endCxn id="14" idx="2"/>
          </p:cNvCxnSpPr>
          <p:nvPr/>
        </p:nvCxnSpPr>
        <p:spPr>
          <a:xfrm flipV="1">
            <a:off x="2339752" y="3663608"/>
            <a:ext cx="36004" cy="269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re 6"/>
          <p:cNvSpPr>
            <a:spLocks noGrp="1"/>
          </p:cNvSpPr>
          <p:nvPr>
            <p:ph type="title"/>
          </p:nvPr>
        </p:nvSpPr>
        <p:spPr>
          <a:xfrm>
            <a:off x="871526" y="-24"/>
            <a:ext cx="7400948" cy="1071570"/>
          </a:xfrm>
        </p:spPr>
        <p:txBody>
          <a:bodyPr/>
          <a:lstStyle/>
          <a:p>
            <a:r>
              <a:rPr lang="fr-FR" dirty="0"/>
              <a:t>HTML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11628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285860"/>
            <a:ext cx="8784976" cy="5023460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>
                <a:solidFill>
                  <a:srgbClr val="1F497D"/>
                </a:solidFill>
              </a:rPr>
              <a:t>Eléments du corps </a:t>
            </a:r>
            <a:r>
              <a:rPr lang="fr-FR" b="1" dirty="0"/>
              <a:t>(</a:t>
            </a:r>
            <a:r>
              <a:rPr lang="fr-FR" b="1" dirty="0">
                <a:solidFill>
                  <a:srgbClr val="1F497D"/>
                </a:solidFill>
              </a:rPr>
              <a:t>body</a:t>
            </a:r>
            <a:r>
              <a:rPr lang="fr-FR" b="1" dirty="0"/>
              <a:t>)</a:t>
            </a:r>
          </a:p>
          <a:p>
            <a:pPr lvl="1"/>
            <a:r>
              <a:rPr lang="fr-FR" dirty="0"/>
              <a:t>Contenu du document </a:t>
            </a:r>
          </a:p>
          <a:p>
            <a:pPr lvl="1"/>
            <a:r>
              <a:rPr lang="fr-FR" dirty="0"/>
              <a:t>Partie rendue visible par les</a:t>
            </a:r>
            <a:br>
              <a:rPr lang="fr-FR" dirty="0"/>
            </a:br>
            <a:r>
              <a:rPr lang="fr-FR" dirty="0"/>
              <a:t>navigateurs</a:t>
            </a:r>
          </a:p>
          <a:p>
            <a:r>
              <a:rPr lang="fr-FR" b="1" dirty="0"/>
              <a:t>Balises</a:t>
            </a:r>
            <a:r>
              <a:rPr lang="fr-FR" dirty="0"/>
              <a:t> : il y en a plein…</a:t>
            </a:r>
          </a:p>
          <a:p>
            <a:pPr lvl="1"/>
            <a:r>
              <a:rPr lang="fr-FR" dirty="0"/>
              <a:t>Titres :  </a:t>
            </a:r>
            <a:r>
              <a:rPr lang="fr-FR" b="1" dirty="0"/>
              <a:t>&lt;h1&gt;, &lt;h2&gt; … &lt;h6&gt;</a:t>
            </a:r>
          </a:p>
          <a:p>
            <a:pPr lvl="1"/>
            <a:r>
              <a:rPr lang="fr-FR" dirty="0"/>
              <a:t>Paragraphe et saut de ligne : </a:t>
            </a:r>
            <a:r>
              <a:rPr lang="fr-FR" b="1" dirty="0"/>
              <a:t>&lt;p&gt;</a:t>
            </a:r>
            <a:r>
              <a:rPr lang="fr-FR" dirty="0"/>
              <a:t> et </a:t>
            </a:r>
            <a:r>
              <a:rPr lang="fr-FR" b="1" dirty="0"/>
              <a:t>&lt;</a:t>
            </a:r>
            <a:r>
              <a:rPr lang="fr-FR" b="1" dirty="0" err="1"/>
              <a:t>br</a:t>
            </a:r>
            <a:r>
              <a:rPr lang="fr-FR" b="1" dirty="0"/>
              <a:t> /&gt;</a:t>
            </a:r>
          </a:p>
          <a:p>
            <a:pPr lvl="1"/>
            <a:r>
              <a:rPr lang="fr-FR" dirty="0"/>
              <a:t>Citations et mises en valeur </a:t>
            </a:r>
            <a:r>
              <a:rPr lang="fr-FR" b="1" dirty="0"/>
              <a:t>: &lt;b&gt;, &lt;i&gt;, &lt;</a:t>
            </a:r>
            <a:r>
              <a:rPr lang="fr-FR" b="1" dirty="0" err="1"/>
              <a:t>blockquote</a:t>
            </a:r>
            <a:r>
              <a:rPr lang="fr-FR" b="1" dirty="0"/>
              <a:t>&gt;</a:t>
            </a:r>
            <a:r>
              <a:rPr lang="fr-FR" dirty="0"/>
              <a:t>… </a:t>
            </a:r>
          </a:p>
          <a:p>
            <a:pPr lvl="1"/>
            <a:r>
              <a:rPr lang="fr-FR" dirty="0"/>
              <a:t>Images et liens </a:t>
            </a:r>
            <a:r>
              <a:rPr lang="fr-FR" b="1" dirty="0"/>
              <a:t>: &lt;</a:t>
            </a:r>
            <a:r>
              <a:rPr lang="fr-FR" b="1" dirty="0" err="1"/>
              <a:t>img</a:t>
            </a:r>
            <a:r>
              <a:rPr lang="fr-FR" b="1" dirty="0"/>
              <a:t>&gt;, &lt;a …&gt; </a:t>
            </a:r>
            <a:r>
              <a:rPr lang="fr-FR" dirty="0"/>
              <a:t>… </a:t>
            </a:r>
          </a:p>
          <a:p>
            <a:pPr lvl="1"/>
            <a:r>
              <a:rPr lang="fr-FR" dirty="0"/>
              <a:t>Listes : </a:t>
            </a:r>
            <a:r>
              <a:rPr lang="fr-FR" b="1" dirty="0"/>
              <a:t>&lt;</a:t>
            </a:r>
            <a:r>
              <a:rPr lang="fr-FR" b="1" dirty="0" err="1"/>
              <a:t>ol</a:t>
            </a:r>
            <a:r>
              <a:rPr lang="fr-FR" b="1" dirty="0"/>
              <a:t>&gt;, &lt;</a:t>
            </a:r>
            <a:r>
              <a:rPr lang="fr-FR" b="1" dirty="0" err="1"/>
              <a:t>ul</a:t>
            </a:r>
            <a:r>
              <a:rPr lang="fr-FR" b="1" dirty="0"/>
              <a:t>&gt;, &lt;li&gt;</a:t>
            </a:r>
          </a:p>
          <a:p>
            <a:pPr lvl="1"/>
            <a:r>
              <a:rPr lang="fr-FR" dirty="0"/>
              <a:t>Tableaux : </a:t>
            </a:r>
            <a:r>
              <a:rPr lang="fr-FR" b="1" dirty="0"/>
              <a:t>&lt;table&gt;, &lt;tr&gt;, &lt;td&gt;</a:t>
            </a:r>
            <a:r>
              <a:rPr lang="fr-FR" dirty="0"/>
              <a:t>…</a:t>
            </a:r>
          </a:p>
          <a:p>
            <a:pPr lvl="1"/>
            <a:r>
              <a:rPr lang="fr-FR" dirty="0"/>
              <a:t>Organisation du document : </a:t>
            </a:r>
            <a:r>
              <a:rPr lang="fr-FR" b="1" dirty="0"/>
              <a:t>&lt;div&gt;, &lt;section&gt;</a:t>
            </a:r>
            <a:r>
              <a:rPr lang="fr-FR" dirty="0"/>
              <a:t>…</a:t>
            </a:r>
          </a:p>
          <a:p>
            <a:pPr lvl="1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364088" y="1340768"/>
            <a:ext cx="3672408" cy="213904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1900" b="1" dirty="0"/>
              <a:t>&lt;body&gt;</a:t>
            </a:r>
          </a:p>
          <a:p>
            <a:r>
              <a:rPr lang="fr-FR" sz="1900" dirty="0"/>
              <a:t>   &lt;h1&gt;Exemple&lt;/h1&gt;</a:t>
            </a:r>
          </a:p>
          <a:p>
            <a:r>
              <a:rPr lang="fr-FR" sz="1900" dirty="0"/>
              <a:t>   &lt;p&gt;Ceci est &lt;i&gt;</a:t>
            </a:r>
            <a:r>
              <a:rPr lang="fr-FR" sz="1900" dirty="0" err="1"/>
              <a:t>really</a:t>
            </a:r>
            <a:r>
              <a:rPr lang="fr-FR" sz="1900" dirty="0"/>
              <a:t>&lt;/i&gt; </a:t>
            </a:r>
            <a:br>
              <a:rPr lang="fr-FR" sz="1900" dirty="0"/>
            </a:br>
            <a:r>
              <a:rPr lang="fr-FR" sz="1900" dirty="0"/>
              <a:t>         &lt;b&gt;Important&lt;/b&gt;.  &lt;/p&gt;</a:t>
            </a:r>
          </a:p>
          <a:p>
            <a:r>
              <a:rPr lang="fr-FR" sz="1900" dirty="0"/>
              <a:t>   &lt;p&gt; L'informatique peut vous aider ! &lt;/p&gt;</a:t>
            </a:r>
          </a:p>
          <a:p>
            <a:r>
              <a:rPr lang="fr-FR" sz="1900" b="1" dirty="0"/>
              <a:t>&lt;/body&gt;</a:t>
            </a:r>
          </a:p>
        </p:txBody>
      </p:sp>
      <p:sp>
        <p:nvSpPr>
          <p:cNvPr id="9" name="Titre 6"/>
          <p:cNvSpPr>
            <a:spLocks noGrp="1"/>
          </p:cNvSpPr>
          <p:nvPr>
            <p:ph type="title"/>
          </p:nvPr>
        </p:nvSpPr>
        <p:spPr>
          <a:xfrm>
            <a:off x="871526" y="-24"/>
            <a:ext cx="7400948" cy="1071570"/>
          </a:xfrm>
        </p:spPr>
        <p:txBody>
          <a:bodyPr/>
          <a:lstStyle/>
          <a:p>
            <a:r>
              <a:rPr lang="fr-FR" dirty="0"/>
              <a:t>HTML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2453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/>
          <a:lstStyle/>
          <a:p>
            <a:r>
              <a:rPr lang="fr-FR" b="1" dirty="0">
                <a:solidFill>
                  <a:srgbClr val="1F497D"/>
                </a:solidFill>
              </a:rPr>
              <a:t>Eléments du corps </a:t>
            </a:r>
            <a:r>
              <a:rPr lang="fr-FR" b="1" dirty="0"/>
              <a:t>(</a:t>
            </a:r>
            <a:r>
              <a:rPr lang="fr-FR" b="1" dirty="0">
                <a:solidFill>
                  <a:srgbClr val="1F497D"/>
                </a:solidFill>
              </a:rPr>
              <a:t>body</a:t>
            </a:r>
            <a:r>
              <a:rPr lang="fr-FR" b="1" dirty="0"/>
              <a:t>)</a:t>
            </a:r>
          </a:p>
          <a:p>
            <a:r>
              <a:rPr lang="fr-FR" b="1" dirty="0"/>
              <a:t>Les titres : </a:t>
            </a:r>
            <a:r>
              <a:rPr lang="fr-FR" b="1" dirty="0">
                <a:solidFill>
                  <a:schemeClr val="tx2"/>
                </a:solidFill>
              </a:rPr>
              <a:t>h1, h2, h3, h4, h5, h6</a:t>
            </a:r>
          </a:p>
          <a:p>
            <a:pPr lvl="1"/>
            <a:r>
              <a:rPr lang="fr-FR" sz="2400" dirty="0"/>
              <a:t>Les éléments </a:t>
            </a:r>
            <a:r>
              <a:rPr lang="fr-FR" sz="2400" b="1" dirty="0" err="1"/>
              <a:t>h</a:t>
            </a:r>
            <a:r>
              <a:rPr lang="fr-FR" sz="2400" b="1" i="1" dirty="0" err="1"/>
              <a:t>x</a:t>
            </a:r>
            <a:r>
              <a:rPr lang="fr-FR" sz="2400" dirty="0"/>
              <a:t> permettent de définir des </a:t>
            </a:r>
            <a:r>
              <a:rPr lang="fr-FR" sz="2400" b="1" dirty="0"/>
              <a:t>titres</a:t>
            </a:r>
            <a:r>
              <a:rPr lang="fr-FR" sz="2400" dirty="0"/>
              <a:t> de </a:t>
            </a:r>
            <a:r>
              <a:rPr lang="fr-FR" sz="2400" b="1" dirty="0"/>
              <a:t>différents niveaux</a:t>
            </a:r>
          </a:p>
          <a:p>
            <a:pPr lvl="2"/>
            <a:r>
              <a:rPr lang="fr-FR" b="1" dirty="0"/>
              <a:t> h1 correspond au titre principal </a:t>
            </a:r>
          </a:p>
          <a:p>
            <a:pPr lvl="1"/>
            <a:r>
              <a:rPr lang="fr-FR" sz="2400" dirty="0"/>
              <a:t>Ils doivent apparaître dans l’ordre (</a:t>
            </a:r>
            <a:r>
              <a:rPr lang="fr-FR" sz="2400" b="1" dirty="0"/>
              <a:t>h1 avant h2</a:t>
            </a:r>
            <a:r>
              <a:rPr lang="fr-FR" sz="2400" dirty="0"/>
              <a:t>) avec </a:t>
            </a:r>
            <a:r>
              <a:rPr lang="fr-FR" sz="2400" b="1" dirty="0"/>
              <a:t>un seul titre principal </a:t>
            </a:r>
            <a:r>
              <a:rPr lang="fr-FR" sz="2400" dirty="0"/>
              <a:t>(h1)</a:t>
            </a:r>
          </a:p>
          <a:p>
            <a:pPr lvl="1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404" y="4221088"/>
            <a:ext cx="2921000" cy="22352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9" name="Ellipse 8"/>
          <p:cNvSpPr/>
          <p:nvPr/>
        </p:nvSpPr>
        <p:spPr>
          <a:xfrm>
            <a:off x="5940152" y="5157192"/>
            <a:ext cx="2664296" cy="1008112"/>
          </a:xfrm>
          <a:prstGeom prst="ellipse">
            <a:avLst/>
          </a:prstGeom>
          <a:noFill/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8460432" y="5085184"/>
            <a:ext cx="50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2">
                    <a:lumMod val="50000"/>
                  </a:schemeClr>
                </a:solidFill>
              </a:rPr>
              <a:t>h1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03648" y="4797152"/>
            <a:ext cx="3672408" cy="156966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400" b="1" dirty="0"/>
              <a:t>&lt;body&gt;</a:t>
            </a:r>
          </a:p>
          <a:p>
            <a:r>
              <a:rPr lang="fr-FR" sz="2400" dirty="0"/>
              <a:t>   </a:t>
            </a:r>
            <a:r>
              <a:rPr lang="fr-FR" sz="2400" b="1" dirty="0">
                <a:solidFill>
                  <a:srgbClr val="1F497D"/>
                </a:solidFill>
              </a:rPr>
              <a:t>&lt;h1&gt;</a:t>
            </a:r>
            <a:r>
              <a:rPr lang="fr-FR" sz="2400" dirty="0"/>
              <a:t>Exemple</a:t>
            </a:r>
            <a:r>
              <a:rPr lang="fr-FR" sz="2400" b="1" dirty="0">
                <a:solidFill>
                  <a:srgbClr val="1F497D"/>
                </a:solidFill>
              </a:rPr>
              <a:t>&lt;/h1&gt;</a:t>
            </a:r>
          </a:p>
          <a:p>
            <a:r>
              <a:rPr lang="fr-FR" sz="2400" dirty="0"/>
              <a:t>   … </a:t>
            </a:r>
          </a:p>
          <a:p>
            <a:r>
              <a:rPr lang="fr-FR" sz="2400" b="1" dirty="0"/>
              <a:t>&lt;/body&gt;</a:t>
            </a:r>
          </a:p>
        </p:txBody>
      </p:sp>
      <p:sp>
        <p:nvSpPr>
          <p:cNvPr id="13" name="Titre 6"/>
          <p:cNvSpPr>
            <a:spLocks noGrp="1"/>
          </p:cNvSpPr>
          <p:nvPr>
            <p:ph type="title"/>
          </p:nvPr>
        </p:nvSpPr>
        <p:spPr>
          <a:xfrm>
            <a:off x="871526" y="-24"/>
            <a:ext cx="7400948" cy="1071570"/>
          </a:xfrm>
        </p:spPr>
        <p:txBody>
          <a:bodyPr/>
          <a:lstStyle/>
          <a:p>
            <a:r>
              <a:rPr lang="fr-FR" dirty="0"/>
              <a:t>HTML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7276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285860"/>
            <a:ext cx="8391876" cy="4807436"/>
          </a:xfrm>
        </p:spPr>
        <p:txBody>
          <a:bodyPr>
            <a:normAutofit fontScale="92500" lnSpcReduction="10000"/>
          </a:bodyPr>
          <a:lstStyle/>
          <a:p>
            <a:r>
              <a:rPr lang="fr-FR" b="1" dirty="0">
                <a:solidFill>
                  <a:srgbClr val="1F497D"/>
                </a:solidFill>
              </a:rPr>
              <a:t>Eléments du corps </a:t>
            </a:r>
            <a:r>
              <a:rPr lang="fr-FR" b="1" dirty="0"/>
              <a:t>(</a:t>
            </a:r>
            <a:r>
              <a:rPr lang="fr-FR" b="1" dirty="0">
                <a:solidFill>
                  <a:srgbClr val="1F497D"/>
                </a:solidFill>
              </a:rPr>
              <a:t>body</a:t>
            </a:r>
            <a:r>
              <a:rPr lang="fr-FR" b="1" dirty="0"/>
              <a:t>)</a:t>
            </a:r>
          </a:p>
          <a:p>
            <a:r>
              <a:rPr lang="fr-FR" b="1" dirty="0"/>
              <a:t>Paragraphe, saut de ligne et citation… </a:t>
            </a:r>
          </a:p>
          <a:p>
            <a:pPr lvl="1"/>
            <a:r>
              <a:rPr lang="fr-FR" dirty="0"/>
              <a:t>La balise </a:t>
            </a:r>
            <a:r>
              <a:rPr lang="fr-FR" b="1" dirty="0">
                <a:solidFill>
                  <a:srgbClr val="1F497D"/>
                </a:solidFill>
              </a:rPr>
              <a:t>&lt;p&gt; … &lt;/p&gt;</a:t>
            </a:r>
            <a:r>
              <a:rPr lang="fr-FR" dirty="0"/>
              <a:t> indique un paragraphe</a:t>
            </a:r>
          </a:p>
          <a:p>
            <a:pPr lvl="1"/>
            <a:r>
              <a:rPr lang="fr-FR" dirty="0"/>
              <a:t>La balise </a:t>
            </a:r>
            <a:r>
              <a:rPr lang="fr-FR" b="1" dirty="0">
                <a:solidFill>
                  <a:srgbClr val="1F497D"/>
                </a:solidFill>
              </a:rPr>
              <a:t>&lt;</a:t>
            </a:r>
            <a:r>
              <a:rPr lang="fr-FR" b="1" dirty="0" err="1">
                <a:solidFill>
                  <a:srgbClr val="1F497D"/>
                </a:solidFill>
              </a:rPr>
              <a:t>br</a:t>
            </a:r>
            <a:r>
              <a:rPr lang="fr-FR" b="1" dirty="0">
                <a:solidFill>
                  <a:srgbClr val="1F497D"/>
                </a:solidFill>
              </a:rPr>
              <a:t> /&gt; </a:t>
            </a:r>
            <a:r>
              <a:rPr lang="fr-FR" dirty="0"/>
              <a:t>fait un simple saut de ligne </a:t>
            </a:r>
          </a:p>
          <a:p>
            <a:pPr lvl="1"/>
            <a:r>
              <a:rPr lang="fr-FR" dirty="0"/>
              <a:t>Les balises </a:t>
            </a:r>
            <a:r>
              <a:rPr lang="fr-FR" b="1" dirty="0">
                <a:solidFill>
                  <a:srgbClr val="1F497D"/>
                </a:solidFill>
              </a:rPr>
              <a:t>&lt;b&gt;…&lt;/b&gt;</a:t>
            </a:r>
            <a:r>
              <a:rPr lang="fr-FR" dirty="0"/>
              <a:t> et </a:t>
            </a:r>
            <a:r>
              <a:rPr lang="fr-FR" b="1" dirty="0">
                <a:solidFill>
                  <a:srgbClr val="1F497D"/>
                </a:solidFill>
              </a:rPr>
              <a:t>&lt;i&gt;…&lt;/i&gt;</a:t>
            </a:r>
            <a:r>
              <a:rPr lang="fr-FR" dirty="0"/>
              <a:t> mettent un texte en relief (en gras ou en italique) </a:t>
            </a:r>
          </a:p>
          <a:p>
            <a:pPr lvl="1"/>
            <a:r>
              <a:rPr lang="fr-FR" dirty="0"/>
              <a:t>La balise </a:t>
            </a:r>
            <a:r>
              <a:rPr lang="fr-FR" b="1" dirty="0">
                <a:solidFill>
                  <a:srgbClr val="1F497D"/>
                </a:solidFill>
              </a:rPr>
              <a:t>&lt;</a:t>
            </a:r>
            <a:r>
              <a:rPr lang="fr-FR" b="1" dirty="0" err="1">
                <a:solidFill>
                  <a:srgbClr val="1F497D"/>
                </a:solidFill>
              </a:rPr>
              <a:t>blockquote</a:t>
            </a:r>
            <a:r>
              <a:rPr lang="fr-FR" b="1" dirty="0">
                <a:solidFill>
                  <a:srgbClr val="1F497D"/>
                </a:solidFill>
              </a:rPr>
              <a:t>&gt;</a:t>
            </a:r>
            <a:r>
              <a:rPr lang="fr-FR" dirty="0">
                <a:solidFill>
                  <a:srgbClr val="1F497D"/>
                </a:solidFill>
              </a:rPr>
              <a:t>…</a:t>
            </a:r>
            <a:r>
              <a:rPr lang="fr-FR" b="1" dirty="0">
                <a:solidFill>
                  <a:srgbClr val="1F497D"/>
                </a:solidFill>
              </a:rPr>
              <a:t>&lt;/</a:t>
            </a:r>
            <a:r>
              <a:rPr lang="fr-FR" b="1" dirty="0" err="1">
                <a:solidFill>
                  <a:srgbClr val="1F497D"/>
                </a:solidFill>
              </a:rPr>
              <a:t>blockquote</a:t>
            </a:r>
            <a:r>
              <a:rPr lang="fr-FR" b="1" dirty="0">
                <a:solidFill>
                  <a:srgbClr val="1F497D"/>
                </a:solidFill>
              </a:rPr>
              <a:t>&gt; </a:t>
            </a:r>
            <a:r>
              <a:rPr lang="fr-FR" dirty="0"/>
              <a:t>permet de citer une autre page Web</a:t>
            </a:r>
          </a:p>
          <a:p>
            <a:pPr marL="914400" lvl="2" indent="0">
              <a:buNone/>
            </a:pPr>
            <a:r>
              <a:rPr lang="fr-FR" b="1" dirty="0"/>
              <a:t>&lt;</a:t>
            </a:r>
            <a:r>
              <a:rPr lang="fr-FR" b="1" dirty="0" err="1"/>
              <a:t>blockquote</a:t>
            </a:r>
            <a:r>
              <a:rPr lang="fr-FR" b="1" dirty="0"/>
              <a:t> </a:t>
            </a:r>
            <a:r>
              <a:rPr lang="fr-FR" b="1" i="1" dirty="0">
                <a:solidFill>
                  <a:srgbClr val="1F497D"/>
                </a:solidFill>
              </a:rPr>
              <a:t>cite="http://source/"</a:t>
            </a:r>
            <a:r>
              <a:rPr lang="fr-FR" b="1" dirty="0"/>
              <a:t>&gt; citation &lt;/</a:t>
            </a:r>
            <a:r>
              <a:rPr lang="fr-FR" b="1" dirty="0" err="1"/>
              <a:t>blockquote</a:t>
            </a:r>
            <a:r>
              <a:rPr lang="fr-FR" b="1" dirty="0"/>
              <a:t>&gt;</a:t>
            </a:r>
          </a:p>
          <a:p>
            <a:pPr lvl="1"/>
            <a:r>
              <a:rPr lang="fr-FR" dirty="0"/>
              <a:t>La balise </a:t>
            </a:r>
            <a:r>
              <a:rPr lang="fr-FR" b="1" dirty="0">
                <a:solidFill>
                  <a:srgbClr val="1F497D"/>
                </a:solidFill>
              </a:rPr>
              <a:t>&lt;</a:t>
            </a:r>
            <a:r>
              <a:rPr lang="fr-FR" b="1" dirty="0" err="1">
                <a:solidFill>
                  <a:srgbClr val="1F497D"/>
                </a:solidFill>
              </a:rPr>
              <a:t>hr</a:t>
            </a:r>
            <a:r>
              <a:rPr lang="fr-FR" b="1" dirty="0">
                <a:solidFill>
                  <a:srgbClr val="1F497D"/>
                </a:solidFill>
              </a:rPr>
              <a:t> /&gt;</a:t>
            </a:r>
            <a:r>
              <a:rPr lang="fr-FR" b="1" dirty="0"/>
              <a:t> </a:t>
            </a:r>
            <a:r>
              <a:rPr lang="fr-FR" dirty="0"/>
              <a:t>permet d’établir une séparation (ligne horizontal) dans le document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sp>
        <p:nvSpPr>
          <p:cNvPr id="8" name="Titre 6"/>
          <p:cNvSpPr>
            <a:spLocks noGrp="1"/>
          </p:cNvSpPr>
          <p:nvPr>
            <p:ph type="title"/>
          </p:nvPr>
        </p:nvSpPr>
        <p:spPr>
          <a:xfrm>
            <a:off x="871526" y="-24"/>
            <a:ext cx="7400948" cy="1071570"/>
          </a:xfrm>
        </p:spPr>
        <p:txBody>
          <a:bodyPr/>
          <a:lstStyle/>
          <a:p>
            <a:r>
              <a:rPr lang="fr-FR" dirty="0"/>
              <a:t>HTML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8979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/>
              <a:t>Organisation</a:t>
            </a:r>
          </a:p>
        </p:txBody>
      </p:sp>
      <p:sp>
        <p:nvSpPr>
          <p:cNvPr id="4" name="Espace réservé du contenu 9"/>
          <p:cNvSpPr>
            <a:spLocks noGrp="1"/>
          </p:cNvSpPr>
          <p:nvPr>
            <p:ph idx="1"/>
          </p:nvPr>
        </p:nvSpPr>
        <p:spPr>
          <a:xfrm>
            <a:off x="323528" y="991269"/>
            <a:ext cx="8507288" cy="5462067"/>
          </a:xfrm>
        </p:spPr>
        <p:txBody>
          <a:bodyPr>
            <a:noAutofit/>
          </a:bodyPr>
          <a:lstStyle/>
          <a:p>
            <a:r>
              <a:rPr lang="fr-FR" sz="2000" b="1" dirty="0"/>
              <a:t>12 séances (?)</a:t>
            </a:r>
          </a:p>
          <a:p>
            <a:r>
              <a:rPr lang="fr-FR" sz="2000" b="1" dirty="0"/>
              <a:t>Une séance = 1h30 cours + 1h30 TD, Projet</a:t>
            </a:r>
          </a:p>
          <a:p>
            <a:r>
              <a:rPr lang="fr-FR" sz="2000" b="1" dirty="0"/>
              <a:t>Projet en trinôme</a:t>
            </a:r>
          </a:p>
          <a:p>
            <a:r>
              <a:rPr lang="fr-FR" sz="2000" b="1" dirty="0"/>
              <a:t>1 Examen en ligne (QCM de l’EPI en temps très limité)</a:t>
            </a:r>
          </a:p>
          <a:p>
            <a:r>
              <a:rPr lang="fr-FR" sz="2000" b="1" dirty="0"/>
              <a:t>TD de la semaine, divers documents et informations diverses  sur l’EPI</a:t>
            </a:r>
          </a:p>
          <a:p>
            <a:r>
              <a:rPr lang="fr-FR" sz="2000" b="1" dirty="0"/>
              <a:t>Fin cours avril</a:t>
            </a:r>
            <a:endParaRPr lang="fr-FR" sz="800" b="1" dirty="0"/>
          </a:p>
          <a:p>
            <a:r>
              <a:rPr lang="fr-FR" sz="2000" b="1" dirty="0"/>
              <a:t>Evaluation  </a:t>
            </a:r>
            <a:endParaRPr lang="fr-FR" sz="1800" b="1" dirty="0"/>
          </a:p>
          <a:p>
            <a:pPr lvl="1"/>
            <a:r>
              <a:rPr lang="fr-FR" sz="1800" dirty="0"/>
              <a:t>Contrôle continu (50 %)</a:t>
            </a:r>
          </a:p>
          <a:p>
            <a:pPr lvl="2"/>
            <a:r>
              <a:rPr lang="fr-FR" sz="1400" dirty="0"/>
              <a:t>Devoir(s) Maison – </a:t>
            </a:r>
            <a:r>
              <a:rPr lang="fr-FR" sz="1400" i="1" dirty="0"/>
              <a:t>par 2</a:t>
            </a:r>
          </a:p>
          <a:p>
            <a:pPr lvl="2"/>
            <a:r>
              <a:rPr lang="fr-FR" sz="1400" dirty="0"/>
              <a:t>Examen / QCM EPI – </a:t>
            </a:r>
            <a:r>
              <a:rPr lang="fr-FR" sz="1400" i="1" dirty="0"/>
              <a:t>seul</a:t>
            </a:r>
          </a:p>
          <a:p>
            <a:pPr lvl="2"/>
            <a:r>
              <a:rPr lang="fr-FR" sz="1400" dirty="0"/>
              <a:t>Suivi TD</a:t>
            </a:r>
          </a:p>
          <a:p>
            <a:pPr lvl="1"/>
            <a:r>
              <a:rPr lang="fr-FR" sz="1800" dirty="0"/>
              <a:t>Projet (50 %) – </a:t>
            </a:r>
            <a:r>
              <a:rPr lang="fr-FR" sz="1800" i="1" dirty="0"/>
              <a:t>par 3</a:t>
            </a:r>
          </a:p>
          <a:p>
            <a:pPr marL="57150" indent="0">
              <a:buNone/>
            </a:pPr>
            <a:endParaRPr lang="fr-FR" sz="2200" i="1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 dirty="0"/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619603AA-BD73-439F-AC75-48D09A79F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21426"/>
              </p:ext>
            </p:extLst>
          </p:nvPr>
        </p:nvGraphicFramePr>
        <p:xfrm>
          <a:off x="1812033" y="5157192"/>
          <a:ext cx="5208239" cy="111252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805198">
                  <a:extLst>
                    <a:ext uri="{9D8B030D-6E8A-4147-A177-3AD203B41FA5}">
                      <a16:colId xmlns:a16="http://schemas.microsoft.com/office/drawing/2014/main" val="3418247324"/>
                    </a:ext>
                  </a:extLst>
                </a:gridCol>
                <a:gridCol w="1044825">
                  <a:extLst>
                    <a:ext uri="{9D8B030D-6E8A-4147-A177-3AD203B41FA5}">
                      <a16:colId xmlns:a16="http://schemas.microsoft.com/office/drawing/2014/main" val="2208662571"/>
                    </a:ext>
                  </a:extLst>
                </a:gridCol>
                <a:gridCol w="1341017">
                  <a:extLst>
                    <a:ext uri="{9D8B030D-6E8A-4147-A177-3AD203B41FA5}">
                      <a16:colId xmlns:a16="http://schemas.microsoft.com/office/drawing/2014/main" val="4116266876"/>
                    </a:ext>
                  </a:extLst>
                </a:gridCol>
                <a:gridCol w="2017199">
                  <a:extLst>
                    <a:ext uri="{9D8B030D-6E8A-4147-A177-3AD203B41FA5}">
                      <a16:colId xmlns:a16="http://schemas.microsoft.com/office/drawing/2014/main" val="2349670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TD1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Lundi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10h-13h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Fabrice BOISSIER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30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TD2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Jeudi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8h-11h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Fabrice BOISSIER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205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TD3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Mardi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14h-17h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Sabrine EDDED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099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260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fr-FR" dirty="0"/>
              <a:t>HTML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/>
          <a:p>
            <a:r>
              <a:rPr lang="fr-FR" b="1" dirty="0">
                <a:solidFill>
                  <a:srgbClr val="1F497D"/>
                </a:solidFill>
              </a:rPr>
              <a:t>Eléments </a:t>
            </a:r>
            <a:r>
              <a:rPr lang="fr-FR" b="1" i="1" dirty="0">
                <a:solidFill>
                  <a:srgbClr val="1F497D"/>
                </a:solidFill>
              </a:rPr>
              <a:t>body</a:t>
            </a:r>
            <a:endParaRPr lang="fr-FR" b="1" i="1" dirty="0"/>
          </a:p>
        </p:txBody>
      </p:sp>
      <p:sp>
        <p:nvSpPr>
          <p:cNvPr id="7" name="Rectangle 6"/>
          <p:cNvSpPr/>
          <p:nvPr/>
        </p:nvSpPr>
        <p:spPr>
          <a:xfrm>
            <a:off x="251520" y="1844824"/>
            <a:ext cx="6768752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&lt;html&gt;</a:t>
            </a:r>
          </a:p>
          <a:p>
            <a:r>
              <a:rPr lang="fr-FR" dirty="0"/>
              <a:t>  &lt;</a:t>
            </a:r>
            <a:r>
              <a:rPr lang="fr-FR" dirty="0" err="1"/>
              <a:t>head</a:t>
            </a:r>
            <a:r>
              <a:rPr lang="fr-FR" dirty="0"/>
              <a:t>&gt; … &lt;/</a:t>
            </a:r>
            <a:r>
              <a:rPr lang="fr-FR" dirty="0" err="1"/>
              <a:t>head</a:t>
            </a:r>
            <a:r>
              <a:rPr lang="fr-FR" dirty="0"/>
              <a:t>&gt;</a:t>
            </a:r>
          </a:p>
          <a:p>
            <a:r>
              <a:rPr lang="fr-FR" dirty="0"/>
              <a:t> </a:t>
            </a:r>
            <a:r>
              <a:rPr lang="fr-FR" b="1" dirty="0"/>
              <a:t> &lt;body&gt;</a:t>
            </a:r>
          </a:p>
          <a:p>
            <a:r>
              <a:rPr lang="fr-FR" dirty="0"/>
              <a:t> </a:t>
            </a:r>
            <a:r>
              <a:rPr lang="fr-FR" b="1" dirty="0"/>
              <a:t>   </a:t>
            </a:r>
            <a:r>
              <a:rPr lang="fr-FR" b="1" dirty="0">
                <a:solidFill>
                  <a:srgbClr val="1F497D"/>
                </a:solidFill>
              </a:rPr>
              <a:t>&lt;h1&gt;</a:t>
            </a:r>
            <a:r>
              <a:rPr lang="fr-FR" dirty="0"/>
              <a:t>Exemple h1</a:t>
            </a:r>
            <a:r>
              <a:rPr lang="fr-FR" b="1" dirty="0">
                <a:solidFill>
                  <a:srgbClr val="1F497D"/>
                </a:solidFill>
              </a:rPr>
              <a:t>&lt;/h1&gt;</a:t>
            </a:r>
          </a:p>
          <a:p>
            <a:r>
              <a:rPr lang="fr-FR" dirty="0"/>
              <a:t>    </a:t>
            </a:r>
            <a:r>
              <a:rPr lang="fr-FR" b="1" dirty="0">
                <a:solidFill>
                  <a:srgbClr val="1F497D"/>
                </a:solidFill>
              </a:rPr>
              <a:t>&lt;h2&gt;</a:t>
            </a:r>
            <a:r>
              <a:rPr lang="fr-FR" dirty="0"/>
              <a:t>Exemple h2</a:t>
            </a:r>
            <a:r>
              <a:rPr lang="fr-FR" b="1" dirty="0">
                <a:solidFill>
                  <a:srgbClr val="1F497D"/>
                </a:solidFill>
              </a:rPr>
              <a:t>&lt;/h2&gt;</a:t>
            </a:r>
          </a:p>
          <a:p>
            <a:r>
              <a:rPr lang="fr-FR" dirty="0"/>
              <a:t>    </a:t>
            </a:r>
            <a:r>
              <a:rPr lang="fr-FR" b="1" dirty="0">
                <a:solidFill>
                  <a:srgbClr val="1F497D"/>
                </a:solidFill>
              </a:rPr>
              <a:t> &lt;p&gt;</a:t>
            </a:r>
            <a:r>
              <a:rPr lang="fr-FR" dirty="0"/>
              <a:t>Ceci est un paragraphe avec </a:t>
            </a:r>
            <a:br>
              <a:rPr lang="fr-FR" dirty="0"/>
            </a:br>
            <a:r>
              <a:rPr lang="fr-FR" dirty="0"/>
              <a:t>un </a:t>
            </a:r>
            <a:r>
              <a:rPr lang="fr-FR" b="1" dirty="0">
                <a:solidFill>
                  <a:srgbClr val="1F497D"/>
                </a:solidFill>
              </a:rPr>
              <a:t>&lt;i&gt;</a:t>
            </a:r>
            <a:r>
              <a:rPr lang="fr-FR" dirty="0"/>
              <a:t>terme technique</a:t>
            </a:r>
            <a:r>
              <a:rPr lang="fr-FR" b="1" dirty="0">
                <a:solidFill>
                  <a:srgbClr val="1F497D"/>
                </a:solidFill>
              </a:rPr>
              <a:t>&lt;/i&gt;</a:t>
            </a:r>
            <a:r>
              <a:rPr lang="fr-FR" dirty="0"/>
              <a:t> et un </a:t>
            </a:r>
          </a:p>
          <a:p>
            <a:r>
              <a:rPr lang="fr-FR" b="1" dirty="0">
                <a:solidFill>
                  <a:srgbClr val="1F497D"/>
                </a:solidFill>
              </a:rPr>
              <a:t>&lt;</a:t>
            </a:r>
            <a:r>
              <a:rPr lang="fr-FR" b="1" dirty="0" err="1">
                <a:solidFill>
                  <a:srgbClr val="1F497D"/>
                </a:solidFill>
              </a:rPr>
              <a:t>br</a:t>
            </a:r>
            <a:r>
              <a:rPr lang="fr-FR" b="1" dirty="0">
                <a:solidFill>
                  <a:srgbClr val="1F497D"/>
                </a:solidFill>
              </a:rPr>
              <a:t>/&gt; &lt;b&gt;</a:t>
            </a:r>
            <a:r>
              <a:rPr lang="fr-FR" dirty="0"/>
              <a:t>mot-clé</a:t>
            </a:r>
            <a:r>
              <a:rPr lang="fr-FR" b="1" dirty="0">
                <a:solidFill>
                  <a:srgbClr val="1F497D"/>
                </a:solidFill>
              </a:rPr>
              <a:t>&lt;/b&gt;</a:t>
            </a:r>
            <a:r>
              <a:rPr lang="fr-FR" dirty="0"/>
              <a:t>. </a:t>
            </a:r>
            <a:r>
              <a:rPr lang="fr-FR" b="1" dirty="0">
                <a:solidFill>
                  <a:srgbClr val="1F497D"/>
                </a:solidFill>
              </a:rPr>
              <a:t>&lt;/p&gt;</a:t>
            </a:r>
          </a:p>
          <a:p>
            <a:r>
              <a:rPr lang="fr-FR" b="1" dirty="0">
                <a:solidFill>
                  <a:srgbClr val="1F497D"/>
                </a:solidFill>
              </a:rPr>
              <a:t>&lt;</a:t>
            </a:r>
            <a:r>
              <a:rPr lang="fr-FR" b="1" dirty="0" err="1">
                <a:solidFill>
                  <a:srgbClr val="1F497D"/>
                </a:solidFill>
              </a:rPr>
              <a:t>blockquote</a:t>
            </a:r>
            <a:r>
              <a:rPr lang="fr-FR" b="1" dirty="0">
                <a:solidFill>
                  <a:srgbClr val="1F497D"/>
                </a:solidFill>
              </a:rPr>
              <a:t> </a:t>
            </a:r>
            <a:br>
              <a:rPr lang="fr-FR" b="1" dirty="0">
                <a:solidFill>
                  <a:srgbClr val="1F497D"/>
                </a:solidFill>
              </a:rPr>
            </a:br>
            <a:r>
              <a:rPr lang="fr-FR" b="1" i="1" dirty="0">
                <a:solidFill>
                  <a:srgbClr val="1F497D"/>
                </a:solidFill>
              </a:rPr>
              <a:t>cite=</a:t>
            </a:r>
            <a:r>
              <a:rPr lang="fr-FR" dirty="0">
                <a:solidFill>
                  <a:srgbClr val="1F497D"/>
                </a:solidFill>
              </a:rPr>
              <a:t>"</a:t>
            </a:r>
            <a:r>
              <a:rPr lang="fr-FR" b="1" i="1" dirty="0">
                <a:solidFill>
                  <a:srgbClr val="1F497D"/>
                </a:solidFill>
              </a:rPr>
              <a:t>http://</a:t>
            </a:r>
            <a:r>
              <a:rPr lang="fr-FR" b="1" i="1" dirty="0" err="1">
                <a:solidFill>
                  <a:srgbClr val="1F497D"/>
                </a:solidFill>
              </a:rPr>
              <a:t>fr.wikipedia.org</a:t>
            </a:r>
            <a:r>
              <a:rPr lang="fr-FR" b="1" i="1" dirty="0">
                <a:solidFill>
                  <a:srgbClr val="1F497D"/>
                </a:solidFill>
              </a:rPr>
              <a:t>/wiki/</a:t>
            </a:r>
            <a:br>
              <a:rPr lang="fr-FR" b="1" i="1" dirty="0">
                <a:solidFill>
                  <a:srgbClr val="1F497D"/>
                </a:solidFill>
              </a:rPr>
            </a:br>
            <a:r>
              <a:rPr lang="fr-FR" b="1" i="1" dirty="0" err="1">
                <a:solidFill>
                  <a:srgbClr val="1F497D"/>
                </a:solidFill>
              </a:rPr>
              <a:t>Hypertext_markup_language</a:t>
            </a:r>
            <a:r>
              <a:rPr lang="fr-FR" dirty="0">
                <a:solidFill>
                  <a:srgbClr val="1F497D"/>
                </a:solidFill>
              </a:rPr>
              <a:t>"</a:t>
            </a:r>
            <a:r>
              <a:rPr lang="fr-FR" b="1" dirty="0">
                <a:solidFill>
                  <a:srgbClr val="1F497D"/>
                </a:solidFill>
              </a:rPr>
              <a:t>&gt;</a:t>
            </a:r>
            <a:r>
              <a:rPr lang="fr-FR" dirty="0">
                <a:solidFill>
                  <a:srgbClr val="1F497D"/>
                </a:solidFill>
              </a:rPr>
              <a:t> </a:t>
            </a:r>
            <a:br>
              <a:rPr lang="fr-FR" dirty="0">
                <a:solidFill>
                  <a:srgbClr val="1F497D"/>
                </a:solidFill>
              </a:rPr>
            </a:br>
            <a:r>
              <a:rPr lang="fr-FR" dirty="0"/>
              <a:t>HTML n’est pas conçu pour spécifier l’apparence visuelle exacte des documents. </a:t>
            </a:r>
            <a:r>
              <a:rPr lang="fr-FR" b="1" dirty="0">
                <a:solidFill>
                  <a:srgbClr val="1F497D"/>
                </a:solidFill>
              </a:rPr>
              <a:t>&lt;/</a:t>
            </a:r>
            <a:r>
              <a:rPr lang="fr-FR" b="1" dirty="0" err="1">
                <a:solidFill>
                  <a:srgbClr val="1F497D"/>
                </a:solidFill>
              </a:rPr>
              <a:t>blockquote</a:t>
            </a:r>
            <a:r>
              <a:rPr lang="fr-FR" b="1" dirty="0">
                <a:solidFill>
                  <a:srgbClr val="1F497D"/>
                </a:solidFill>
              </a:rPr>
              <a:t>&gt;</a:t>
            </a:r>
          </a:p>
          <a:p>
            <a:r>
              <a:rPr lang="fr-FR" dirty="0"/>
              <a:t> </a:t>
            </a:r>
            <a:r>
              <a:rPr lang="fr-FR" b="1" dirty="0">
                <a:solidFill>
                  <a:srgbClr val="1F497D"/>
                </a:solidFill>
              </a:rPr>
              <a:t>&lt;</a:t>
            </a:r>
            <a:r>
              <a:rPr lang="fr-FR" b="1" dirty="0" err="1">
                <a:solidFill>
                  <a:srgbClr val="1F497D"/>
                </a:solidFill>
              </a:rPr>
              <a:t>hr</a:t>
            </a:r>
            <a:r>
              <a:rPr lang="fr-FR" b="1" dirty="0">
                <a:solidFill>
                  <a:srgbClr val="1F497D"/>
                </a:solidFill>
              </a:rPr>
              <a:t>/&gt;</a:t>
            </a:r>
          </a:p>
          <a:p>
            <a:r>
              <a:rPr lang="fr-FR" dirty="0"/>
              <a:t> </a:t>
            </a:r>
            <a:r>
              <a:rPr lang="fr-FR" b="1" dirty="0">
                <a:solidFill>
                  <a:srgbClr val="1F497D"/>
                </a:solidFill>
              </a:rPr>
              <a:t> &lt;p&gt;</a:t>
            </a:r>
            <a:r>
              <a:rPr lang="fr-FR" dirty="0"/>
              <a:t> L'informatique peut vous aider ! </a:t>
            </a:r>
            <a:r>
              <a:rPr lang="fr-FR" b="1" dirty="0">
                <a:solidFill>
                  <a:srgbClr val="1F497D"/>
                </a:solidFill>
              </a:rPr>
              <a:t>&lt;/p&gt;</a:t>
            </a:r>
          </a:p>
          <a:p>
            <a:r>
              <a:rPr lang="fr-FR" b="1" dirty="0"/>
              <a:t>&lt;/body&gt;</a:t>
            </a:r>
          </a:p>
          <a:p>
            <a:r>
              <a:rPr lang="fr-FR" b="1" dirty="0"/>
              <a:t>&lt;/html&gt;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8100" y="764704"/>
            <a:ext cx="5295900" cy="4140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ZoneTexte 8"/>
          <p:cNvSpPr txBox="1"/>
          <p:nvPr/>
        </p:nvSpPr>
        <p:spPr>
          <a:xfrm>
            <a:off x="7020272" y="1772816"/>
            <a:ext cx="50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2">
                    <a:lumMod val="50000"/>
                  </a:schemeClr>
                </a:solidFill>
              </a:rPr>
              <a:t>h1</a:t>
            </a:r>
          </a:p>
        </p:txBody>
      </p:sp>
      <p:cxnSp>
        <p:nvCxnSpPr>
          <p:cNvPr id="11" name="Connecteur droit avec flèche 10"/>
          <p:cNvCxnSpPr>
            <a:stCxn id="9" idx="1"/>
          </p:cNvCxnSpPr>
          <p:nvPr/>
        </p:nvCxnSpPr>
        <p:spPr>
          <a:xfrm flipH="1">
            <a:off x="6012160" y="2003649"/>
            <a:ext cx="1008112" cy="20121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516216" y="2276872"/>
            <a:ext cx="505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2">
                    <a:lumMod val="50000"/>
                  </a:schemeClr>
                </a:solidFill>
              </a:rPr>
              <a:t>h2</a:t>
            </a:r>
          </a:p>
        </p:txBody>
      </p:sp>
      <p:cxnSp>
        <p:nvCxnSpPr>
          <p:cNvPr id="13" name="Connecteur droit avec flèche 12"/>
          <p:cNvCxnSpPr>
            <a:stCxn id="12" idx="1"/>
          </p:cNvCxnSpPr>
          <p:nvPr/>
        </p:nvCxnSpPr>
        <p:spPr>
          <a:xfrm flipH="1">
            <a:off x="5508104" y="2507705"/>
            <a:ext cx="1008112" cy="27322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6084168" y="2780928"/>
            <a:ext cx="34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2">
                    <a:lumMod val="50000"/>
                  </a:schemeClr>
                </a:solidFill>
              </a:rPr>
              <a:t>p</a:t>
            </a:r>
          </a:p>
        </p:txBody>
      </p:sp>
      <p:cxnSp>
        <p:nvCxnSpPr>
          <p:cNvPr id="15" name="Connecteur droit avec flèche 14"/>
          <p:cNvCxnSpPr>
            <a:stCxn id="14" idx="1"/>
          </p:cNvCxnSpPr>
          <p:nvPr/>
        </p:nvCxnSpPr>
        <p:spPr>
          <a:xfrm flipH="1">
            <a:off x="5508104" y="3011761"/>
            <a:ext cx="576064" cy="27322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7308304" y="2463279"/>
            <a:ext cx="260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2">
                    <a:lumMod val="50000"/>
                  </a:schemeClr>
                </a:solidFill>
              </a:rPr>
              <a:t>i</a:t>
            </a:r>
          </a:p>
        </p:txBody>
      </p:sp>
      <p:cxnSp>
        <p:nvCxnSpPr>
          <p:cNvPr id="22" name="Connecteur droit avec flèche 21"/>
          <p:cNvCxnSpPr>
            <a:stCxn id="21" idx="2"/>
          </p:cNvCxnSpPr>
          <p:nvPr/>
        </p:nvCxnSpPr>
        <p:spPr>
          <a:xfrm flipH="1">
            <a:off x="7236296" y="2924944"/>
            <a:ext cx="202137" cy="36004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8388424" y="2492896"/>
            <a:ext cx="45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>
                <a:solidFill>
                  <a:schemeClr val="accent2">
                    <a:lumMod val="50000"/>
                  </a:schemeClr>
                </a:solidFill>
              </a:rPr>
              <a:t>br</a:t>
            </a:r>
            <a:endParaRPr lang="fr-FR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8" name="Connecteur droit avec flèche 27"/>
          <p:cNvCxnSpPr>
            <a:stCxn id="27" idx="2"/>
          </p:cNvCxnSpPr>
          <p:nvPr/>
        </p:nvCxnSpPr>
        <p:spPr>
          <a:xfrm flipH="1">
            <a:off x="8604448" y="2954561"/>
            <a:ext cx="13591" cy="40243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5220072" y="3501008"/>
            <a:ext cx="34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accent2">
                    <a:lumMod val="50000"/>
                  </a:schemeClr>
                </a:solidFill>
              </a:rPr>
              <a:t>b</a:t>
            </a:r>
          </a:p>
        </p:txBody>
      </p:sp>
      <p:cxnSp>
        <p:nvCxnSpPr>
          <p:cNvPr id="32" name="Connecteur droit avec flèche 31"/>
          <p:cNvCxnSpPr>
            <a:stCxn id="31" idx="1"/>
          </p:cNvCxnSpPr>
          <p:nvPr/>
        </p:nvCxnSpPr>
        <p:spPr>
          <a:xfrm flipH="1" flipV="1">
            <a:off x="4644008" y="3645024"/>
            <a:ext cx="576064" cy="8681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7519186" y="5517232"/>
            <a:ext cx="1624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>
                <a:solidFill>
                  <a:schemeClr val="accent2">
                    <a:lumMod val="50000"/>
                  </a:schemeClr>
                </a:solidFill>
              </a:rPr>
              <a:t>blockquote</a:t>
            </a:r>
            <a:endParaRPr lang="fr-FR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6" name="Connecteur droit avec flèche 35"/>
          <p:cNvCxnSpPr>
            <a:stCxn id="35" idx="0"/>
          </p:cNvCxnSpPr>
          <p:nvPr/>
        </p:nvCxnSpPr>
        <p:spPr>
          <a:xfrm flipH="1" flipV="1">
            <a:off x="8316416" y="4149080"/>
            <a:ext cx="15177" cy="13681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7524328" y="5013176"/>
            <a:ext cx="45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>
                <a:solidFill>
                  <a:schemeClr val="accent2">
                    <a:lumMod val="50000"/>
                  </a:schemeClr>
                </a:solidFill>
              </a:rPr>
              <a:t>hr</a:t>
            </a:r>
            <a:endParaRPr lang="fr-FR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3" name="Connecteur droit avec flèche 42"/>
          <p:cNvCxnSpPr>
            <a:stCxn id="42" idx="0"/>
          </p:cNvCxnSpPr>
          <p:nvPr/>
        </p:nvCxnSpPr>
        <p:spPr>
          <a:xfrm flipH="1" flipV="1">
            <a:off x="7740352" y="4437112"/>
            <a:ext cx="13591" cy="57606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41683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fr-FR" dirty="0"/>
              <a:t>HTML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285860"/>
            <a:ext cx="8463884" cy="4951452"/>
          </a:xfrm>
        </p:spPr>
        <p:txBody>
          <a:bodyPr/>
          <a:lstStyle/>
          <a:p>
            <a:r>
              <a:rPr lang="fr-FR" b="1" dirty="0"/>
              <a:t>HTML</a:t>
            </a:r>
          </a:p>
          <a:p>
            <a:pPr lvl="1"/>
            <a:r>
              <a:rPr lang="fr-FR" dirty="0"/>
              <a:t>Langage de balises, permettant la structuration des pages Web</a:t>
            </a:r>
          </a:p>
          <a:p>
            <a:pPr lvl="1"/>
            <a:r>
              <a:rPr lang="fr-FR" dirty="0"/>
              <a:t>Organisation en balises </a:t>
            </a:r>
          </a:p>
          <a:p>
            <a:pPr marL="914400" lvl="2" indent="0">
              <a:buNone/>
            </a:pPr>
            <a:r>
              <a:rPr lang="fr-FR" b="1" dirty="0"/>
              <a:t>&lt;balise </a:t>
            </a:r>
            <a:r>
              <a:rPr lang="fr-FR" b="1" dirty="0" err="1"/>
              <a:t>attr</a:t>
            </a:r>
            <a:r>
              <a:rPr lang="fr-FR" b="1" dirty="0"/>
              <a:t>="valeur"&gt; …  &lt;/balise&gt;</a:t>
            </a:r>
          </a:p>
          <a:p>
            <a:pPr lvl="1"/>
            <a:r>
              <a:rPr lang="fr-FR" dirty="0"/>
              <a:t>Organisation du document </a:t>
            </a:r>
          </a:p>
          <a:p>
            <a:pPr lvl="2"/>
            <a:r>
              <a:rPr lang="fr-FR" dirty="0"/>
              <a:t>Entête : </a:t>
            </a:r>
            <a:r>
              <a:rPr lang="fr-FR" b="1" dirty="0" err="1"/>
              <a:t>head</a:t>
            </a:r>
            <a:endParaRPr lang="fr-FR" b="1" dirty="0"/>
          </a:p>
          <a:p>
            <a:pPr lvl="2"/>
            <a:r>
              <a:rPr lang="fr-FR" dirty="0"/>
              <a:t>Corps du document : </a:t>
            </a:r>
            <a:r>
              <a:rPr lang="fr-FR" b="1" dirty="0"/>
              <a:t>body </a:t>
            </a:r>
          </a:p>
          <a:p>
            <a:pPr lvl="1"/>
            <a:r>
              <a:rPr lang="fr-FR" dirty="0"/>
              <a:t>Différents types de balises possibles</a:t>
            </a:r>
          </a:p>
          <a:p>
            <a:pPr lvl="2"/>
            <a:r>
              <a:rPr lang="fr-FR" dirty="0"/>
              <a:t>Listes, tableaux, images, liens…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92531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fr-FR" dirty="0"/>
              <a:t>HTML : listes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518864" y="1124744"/>
            <a:ext cx="8229600" cy="4525963"/>
          </a:xfrm>
        </p:spPr>
        <p:txBody>
          <a:bodyPr>
            <a:normAutofit/>
          </a:bodyPr>
          <a:lstStyle/>
          <a:p>
            <a:r>
              <a:rPr lang="fr-FR" sz="2800" dirty="0"/>
              <a:t>Plusieurs types de listes sont possibles</a:t>
            </a:r>
          </a:p>
          <a:p>
            <a:pPr lvl="1"/>
            <a:r>
              <a:rPr lang="fr-FR" sz="2400" dirty="0"/>
              <a:t>Listes numérotés : </a:t>
            </a:r>
            <a:r>
              <a:rPr lang="fr-FR" sz="2400" b="1" dirty="0"/>
              <a:t>&lt;</a:t>
            </a:r>
            <a:r>
              <a:rPr lang="fr-FR" sz="2400" b="1" dirty="0" err="1">
                <a:solidFill>
                  <a:srgbClr val="1F497D"/>
                </a:solidFill>
              </a:rPr>
              <a:t>ol</a:t>
            </a:r>
            <a:r>
              <a:rPr lang="fr-FR" sz="2400" b="1" dirty="0"/>
              <a:t>&gt; … &lt;/</a:t>
            </a:r>
            <a:r>
              <a:rPr lang="fr-FR" sz="2400" b="1" dirty="0" err="1">
                <a:solidFill>
                  <a:srgbClr val="1F497D"/>
                </a:solidFill>
              </a:rPr>
              <a:t>ol</a:t>
            </a:r>
            <a:r>
              <a:rPr lang="fr-FR" sz="2400" b="1" dirty="0"/>
              <a:t>&gt;</a:t>
            </a:r>
          </a:p>
          <a:p>
            <a:pPr lvl="1"/>
            <a:r>
              <a:rPr lang="fr-FR" sz="2400" dirty="0"/>
              <a:t>Listes non-numérotés : </a:t>
            </a:r>
            <a:r>
              <a:rPr lang="fr-FR" sz="2400" b="1" dirty="0"/>
              <a:t>&lt;</a:t>
            </a:r>
            <a:r>
              <a:rPr lang="fr-FR" sz="2400" b="1" dirty="0" err="1">
                <a:solidFill>
                  <a:srgbClr val="1F497D"/>
                </a:solidFill>
              </a:rPr>
              <a:t>ul</a:t>
            </a:r>
            <a:r>
              <a:rPr lang="fr-FR" sz="2400" b="1" dirty="0"/>
              <a:t>&gt; … &lt;/</a:t>
            </a:r>
            <a:r>
              <a:rPr lang="fr-FR" sz="2400" b="1" dirty="0" err="1">
                <a:solidFill>
                  <a:srgbClr val="1F497D"/>
                </a:solidFill>
              </a:rPr>
              <a:t>ul</a:t>
            </a:r>
            <a:r>
              <a:rPr lang="fr-FR" sz="2400" b="1" dirty="0"/>
              <a:t>&gt;</a:t>
            </a:r>
          </a:p>
          <a:p>
            <a:pPr lvl="1"/>
            <a:r>
              <a:rPr lang="fr-FR" sz="2400" dirty="0"/>
              <a:t>Peu importe la liste, un seul moyen d’indiquer les éléments : </a:t>
            </a:r>
            <a:r>
              <a:rPr lang="fr-FR" sz="2400" b="1" dirty="0"/>
              <a:t>&lt;</a:t>
            </a:r>
            <a:r>
              <a:rPr lang="fr-FR" sz="2400" b="1" dirty="0">
                <a:solidFill>
                  <a:srgbClr val="1F497D"/>
                </a:solidFill>
              </a:rPr>
              <a:t>li</a:t>
            </a:r>
            <a:r>
              <a:rPr lang="fr-FR" sz="2400" b="1" dirty="0"/>
              <a:t>&gt; … &lt;/</a:t>
            </a:r>
            <a:r>
              <a:rPr lang="fr-FR" sz="2400" b="1" dirty="0">
                <a:solidFill>
                  <a:srgbClr val="1F497D"/>
                </a:solidFill>
              </a:rPr>
              <a:t>li</a:t>
            </a:r>
            <a:r>
              <a:rPr lang="fr-FR" sz="2400" b="1" dirty="0"/>
              <a:t>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3429000"/>
            <a:ext cx="3096344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000" b="1" dirty="0"/>
              <a:t>&lt;</a:t>
            </a:r>
            <a:r>
              <a:rPr lang="fr-FR" sz="2000" b="1" dirty="0" err="1"/>
              <a:t>ol</a:t>
            </a:r>
            <a:r>
              <a:rPr lang="fr-FR" sz="2000" b="1" dirty="0"/>
              <a:t>&gt;</a:t>
            </a:r>
          </a:p>
          <a:p>
            <a:r>
              <a:rPr lang="fr-FR" sz="2000" dirty="0"/>
              <a:t> </a:t>
            </a:r>
            <a:r>
              <a:rPr lang="fr-FR" sz="2000" b="1" dirty="0"/>
              <a:t> &lt;li&gt; </a:t>
            </a:r>
            <a:r>
              <a:rPr lang="fr-FR" sz="2000" dirty="0"/>
              <a:t>Item 1 </a:t>
            </a:r>
            <a:r>
              <a:rPr lang="fr-FR" sz="2000" b="1" dirty="0"/>
              <a:t>&lt;/li&gt;</a:t>
            </a:r>
          </a:p>
          <a:p>
            <a:r>
              <a:rPr lang="fr-FR" sz="2000" dirty="0"/>
              <a:t> </a:t>
            </a:r>
            <a:r>
              <a:rPr lang="fr-FR" sz="2000" b="1" dirty="0"/>
              <a:t> &lt;li&gt; </a:t>
            </a:r>
            <a:r>
              <a:rPr lang="fr-FR" sz="2000" dirty="0"/>
              <a:t>Item 2 </a:t>
            </a:r>
            <a:r>
              <a:rPr lang="fr-FR" sz="2000" b="1" dirty="0"/>
              <a:t>&lt;/li&gt;</a:t>
            </a:r>
          </a:p>
          <a:p>
            <a:r>
              <a:rPr lang="fr-FR" sz="2000" b="1" dirty="0"/>
              <a:t>&lt;/</a:t>
            </a:r>
            <a:r>
              <a:rPr lang="fr-FR" sz="2000" b="1" dirty="0" err="1"/>
              <a:t>ol</a:t>
            </a:r>
            <a:r>
              <a:rPr lang="fr-FR" sz="2000" b="1" dirty="0"/>
              <a:t>&gt;</a:t>
            </a:r>
          </a:p>
          <a:p>
            <a:endParaRPr lang="fr-FR" sz="2000" dirty="0"/>
          </a:p>
          <a:p>
            <a:r>
              <a:rPr lang="fr-FR" sz="2000" b="1" dirty="0"/>
              <a:t>&lt;</a:t>
            </a:r>
            <a:r>
              <a:rPr lang="fr-FR" sz="2000" b="1" dirty="0" err="1"/>
              <a:t>ul</a:t>
            </a:r>
            <a:r>
              <a:rPr lang="fr-FR" sz="2000" b="1" dirty="0"/>
              <a:t>&gt;</a:t>
            </a:r>
          </a:p>
          <a:p>
            <a:r>
              <a:rPr lang="fr-FR" sz="2000" dirty="0"/>
              <a:t>   </a:t>
            </a:r>
            <a:r>
              <a:rPr lang="fr-FR" sz="2000" b="1" dirty="0"/>
              <a:t>&lt;li&gt; </a:t>
            </a:r>
            <a:r>
              <a:rPr lang="fr-FR" sz="2000" dirty="0"/>
              <a:t>Premier item </a:t>
            </a:r>
            <a:r>
              <a:rPr lang="fr-FR" sz="2000" b="1" dirty="0"/>
              <a:t>&lt;/li&gt;</a:t>
            </a:r>
          </a:p>
          <a:p>
            <a:r>
              <a:rPr lang="fr-FR" sz="2000" dirty="0"/>
              <a:t> </a:t>
            </a:r>
            <a:r>
              <a:rPr lang="fr-FR" sz="2000" b="1" dirty="0"/>
              <a:t>  &lt;li&gt; </a:t>
            </a:r>
            <a:r>
              <a:rPr lang="fr-FR" sz="2000" dirty="0"/>
              <a:t>Second item </a:t>
            </a:r>
            <a:r>
              <a:rPr lang="fr-FR" sz="2000" b="1" dirty="0"/>
              <a:t>&lt;/li&gt;</a:t>
            </a:r>
          </a:p>
          <a:p>
            <a:r>
              <a:rPr lang="fr-FR" sz="2000" b="1" dirty="0"/>
              <a:t>&lt;/</a:t>
            </a:r>
            <a:r>
              <a:rPr lang="fr-FR" sz="2000" b="1" dirty="0" err="1"/>
              <a:t>ul</a:t>
            </a:r>
            <a:r>
              <a:rPr lang="fr-FR" sz="2000" b="1" dirty="0"/>
              <a:t>&gt;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2993969"/>
            <a:ext cx="2664296" cy="3531375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10" name="Connecteur en arc 9"/>
          <p:cNvCxnSpPr/>
          <p:nvPr/>
        </p:nvCxnSpPr>
        <p:spPr>
          <a:xfrm>
            <a:off x="2339752" y="4077072"/>
            <a:ext cx="4104456" cy="72008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en arc 11"/>
          <p:cNvCxnSpPr/>
          <p:nvPr/>
        </p:nvCxnSpPr>
        <p:spPr>
          <a:xfrm>
            <a:off x="3059832" y="5661248"/>
            <a:ext cx="3384376" cy="504056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6943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fr-FR" dirty="0"/>
              <a:t>HTML : tableaux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fr-FR" dirty="0"/>
              <a:t>Pour créer un tableau en HTML, on va combiner plusieurs balises :</a:t>
            </a:r>
          </a:p>
          <a:p>
            <a:pPr lvl="1"/>
            <a:r>
              <a:rPr lang="fr-FR" b="1" dirty="0"/>
              <a:t>table, tr, td</a:t>
            </a:r>
            <a:r>
              <a:rPr lang="fr-FR" dirty="0"/>
              <a:t>, </a:t>
            </a:r>
            <a:r>
              <a:rPr lang="fr-FR" dirty="0" err="1"/>
              <a:t>caption</a:t>
            </a:r>
            <a:r>
              <a:rPr lang="fr-FR" dirty="0"/>
              <a:t>, th, </a:t>
            </a:r>
            <a:r>
              <a:rPr lang="fr-FR" dirty="0" err="1"/>
              <a:t>thead</a:t>
            </a:r>
            <a:r>
              <a:rPr lang="fr-FR" dirty="0"/>
              <a:t>, </a:t>
            </a:r>
            <a:r>
              <a:rPr lang="fr-FR" dirty="0" err="1"/>
              <a:t>tbody</a:t>
            </a:r>
            <a:r>
              <a:rPr lang="fr-FR" dirty="0"/>
              <a:t> 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520" y="3212976"/>
            <a:ext cx="3168352" cy="34778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200" b="1" dirty="0"/>
              <a:t>&lt;table </a:t>
            </a:r>
            <a:r>
              <a:rPr lang="fr-FR" sz="2200" b="1" i="1" dirty="0"/>
              <a:t>border="1"</a:t>
            </a:r>
            <a:r>
              <a:rPr lang="fr-FR" sz="2200" b="1" dirty="0"/>
              <a:t>&gt; </a:t>
            </a:r>
          </a:p>
          <a:p>
            <a:r>
              <a:rPr lang="fr-FR" sz="2200" b="1" dirty="0"/>
              <a:t>  &lt;tr&gt;</a:t>
            </a:r>
          </a:p>
          <a:p>
            <a:r>
              <a:rPr lang="fr-FR" sz="2200" dirty="0"/>
              <a:t>   </a:t>
            </a:r>
            <a:r>
              <a:rPr lang="fr-FR" sz="2200" b="1" dirty="0"/>
              <a:t> &lt;td&gt;</a:t>
            </a:r>
            <a:r>
              <a:rPr lang="fr-FR" sz="2200" dirty="0"/>
              <a:t>HTML 2</a:t>
            </a:r>
            <a:r>
              <a:rPr lang="fr-FR" sz="2200" b="1" dirty="0"/>
              <a:t>&lt;/td&gt;</a:t>
            </a:r>
          </a:p>
          <a:p>
            <a:r>
              <a:rPr lang="fr-FR" sz="2200" dirty="0"/>
              <a:t>    </a:t>
            </a:r>
            <a:r>
              <a:rPr lang="fr-FR" sz="2200" b="1" dirty="0"/>
              <a:t>&lt;td&gt;</a:t>
            </a:r>
            <a:r>
              <a:rPr lang="fr-FR" sz="2200" dirty="0"/>
              <a:t>1995</a:t>
            </a:r>
            <a:r>
              <a:rPr lang="fr-FR" sz="2200" b="1" dirty="0"/>
              <a:t>&lt;/td&gt;</a:t>
            </a:r>
          </a:p>
          <a:p>
            <a:r>
              <a:rPr lang="fr-FR" sz="2200" b="1" dirty="0"/>
              <a:t>  &lt;/tr&gt;  </a:t>
            </a:r>
          </a:p>
          <a:p>
            <a:r>
              <a:rPr lang="fr-FR" sz="2200" b="1" dirty="0"/>
              <a:t>  &lt;tr&gt;</a:t>
            </a:r>
          </a:p>
          <a:p>
            <a:r>
              <a:rPr lang="fr-FR" sz="2200" dirty="0"/>
              <a:t>    &lt;td&gt;HTML 4&lt;/td&gt;</a:t>
            </a:r>
          </a:p>
          <a:p>
            <a:r>
              <a:rPr lang="fr-FR" sz="2200" dirty="0"/>
              <a:t>    &lt;td&gt;1999&lt;/td&gt;</a:t>
            </a:r>
          </a:p>
          <a:p>
            <a:r>
              <a:rPr lang="fr-FR" sz="2200" b="1" dirty="0"/>
              <a:t>  &lt;/tr&gt;</a:t>
            </a:r>
          </a:p>
          <a:p>
            <a:r>
              <a:rPr lang="fr-FR" sz="2200" b="1" dirty="0"/>
              <a:t>&lt;/table&gt;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375" y="4344144"/>
            <a:ext cx="2593009" cy="138911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7308304" y="3140968"/>
            <a:ext cx="1215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Tableau </a:t>
            </a:r>
          </a:p>
          <a:p>
            <a:r>
              <a:rPr lang="fr-FR" sz="2400" b="1" dirty="0"/>
              <a:t>&lt;</a:t>
            </a:r>
            <a:r>
              <a:rPr lang="fr-FR" sz="2400" b="1" dirty="0">
                <a:solidFill>
                  <a:srgbClr val="1F497D"/>
                </a:solidFill>
              </a:rPr>
              <a:t>table</a:t>
            </a:r>
            <a:r>
              <a:rPr lang="fr-FR" sz="2400" b="1" dirty="0"/>
              <a:t>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3367" y="4416152"/>
            <a:ext cx="2664296" cy="576064"/>
          </a:xfrm>
          <a:prstGeom prst="rect">
            <a:avLst/>
          </a:prstGeom>
          <a:noFill/>
          <a:ln w="57150" cmpd="sng">
            <a:solidFill>
              <a:srgbClr val="10253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139952" y="3645024"/>
            <a:ext cx="8564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Ligne</a:t>
            </a:r>
          </a:p>
          <a:p>
            <a:r>
              <a:rPr lang="fr-FR" sz="2400" b="1" dirty="0"/>
              <a:t>&lt;</a:t>
            </a:r>
            <a:r>
              <a:rPr lang="fr-FR" sz="2400" b="1" dirty="0">
                <a:solidFill>
                  <a:srgbClr val="1F497D"/>
                </a:solidFill>
              </a:rPr>
              <a:t>tr</a:t>
            </a:r>
            <a:r>
              <a:rPr lang="fr-FR" sz="2400" b="1" dirty="0"/>
              <a:t>&gt;</a:t>
            </a:r>
          </a:p>
        </p:txBody>
      </p:sp>
      <p:cxnSp>
        <p:nvCxnSpPr>
          <p:cNvPr id="12" name="Connecteur en angle 11"/>
          <p:cNvCxnSpPr>
            <a:stCxn id="8" idx="1"/>
            <a:endCxn id="7" idx="0"/>
          </p:cNvCxnSpPr>
          <p:nvPr/>
        </p:nvCxnSpPr>
        <p:spPr>
          <a:xfrm rot="10800000" flipV="1">
            <a:off x="6731880" y="3556466"/>
            <a:ext cx="576424" cy="787677"/>
          </a:xfrm>
          <a:prstGeom prst="bentConnector2">
            <a:avLst/>
          </a:prstGeom>
          <a:ln>
            <a:solidFill>
              <a:srgbClr val="10253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ngle 13"/>
          <p:cNvCxnSpPr>
            <a:stCxn id="10" idx="2"/>
            <a:endCxn id="9" idx="1"/>
          </p:cNvCxnSpPr>
          <p:nvPr/>
        </p:nvCxnSpPr>
        <p:spPr>
          <a:xfrm rot="16200000" flipH="1">
            <a:off x="4851684" y="4192500"/>
            <a:ext cx="228163" cy="795203"/>
          </a:xfrm>
          <a:prstGeom prst="bentConnector2">
            <a:avLst/>
          </a:prstGeom>
          <a:ln>
            <a:solidFill>
              <a:srgbClr val="10253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08104" y="5085184"/>
            <a:ext cx="1512168" cy="504056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4211960" y="5478323"/>
            <a:ext cx="1049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Cellule </a:t>
            </a:r>
          </a:p>
          <a:p>
            <a:r>
              <a:rPr lang="fr-FR" sz="2400" b="1" dirty="0"/>
              <a:t>&lt;</a:t>
            </a:r>
            <a:r>
              <a:rPr lang="fr-FR" sz="2400" b="1" dirty="0">
                <a:solidFill>
                  <a:srgbClr val="1F497D"/>
                </a:solidFill>
              </a:rPr>
              <a:t>td</a:t>
            </a:r>
            <a:r>
              <a:rPr lang="fr-FR" sz="2400" b="1" dirty="0"/>
              <a:t>&gt;</a:t>
            </a:r>
          </a:p>
        </p:txBody>
      </p:sp>
      <p:cxnSp>
        <p:nvCxnSpPr>
          <p:cNvPr id="18" name="Connecteur en angle 17"/>
          <p:cNvCxnSpPr>
            <a:stCxn id="16" idx="3"/>
            <a:endCxn id="15" idx="2"/>
          </p:cNvCxnSpPr>
          <p:nvPr/>
        </p:nvCxnSpPr>
        <p:spPr>
          <a:xfrm flipV="1">
            <a:off x="5261346" y="5589240"/>
            <a:ext cx="1002842" cy="30458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93639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FR" dirty="0"/>
              <a:t>HTML : tableaux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512" y="1052736"/>
            <a:ext cx="4896544" cy="53245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000" b="1" dirty="0"/>
              <a:t>&lt;table border="1"&gt;</a:t>
            </a:r>
          </a:p>
          <a:p>
            <a:r>
              <a:rPr lang="fr-FR" sz="2000" b="1" dirty="0"/>
              <a:t>&lt;</a:t>
            </a:r>
            <a:r>
              <a:rPr lang="fr-FR" sz="2000" b="1" dirty="0" err="1">
                <a:solidFill>
                  <a:srgbClr val="1F497D"/>
                </a:solidFill>
              </a:rPr>
              <a:t>caption</a:t>
            </a:r>
            <a:r>
              <a:rPr lang="fr-FR" sz="2000" b="1" dirty="0"/>
              <a:t>&gt;</a:t>
            </a:r>
            <a:r>
              <a:rPr lang="fr-FR" sz="2000" dirty="0"/>
              <a:t>Historique du HTML </a:t>
            </a:r>
            <a:r>
              <a:rPr lang="fr-FR" sz="2000" b="1" dirty="0"/>
              <a:t>&lt;/</a:t>
            </a:r>
            <a:r>
              <a:rPr lang="fr-FR" sz="2000" b="1" dirty="0" err="1"/>
              <a:t>caption</a:t>
            </a:r>
            <a:r>
              <a:rPr lang="fr-FR" sz="2000" b="1" dirty="0"/>
              <a:t>&gt;</a:t>
            </a:r>
          </a:p>
          <a:p>
            <a:r>
              <a:rPr lang="fr-FR" sz="2000" dirty="0"/>
              <a:t> </a:t>
            </a:r>
            <a:r>
              <a:rPr lang="fr-FR" sz="2000" b="1" dirty="0">
                <a:solidFill>
                  <a:srgbClr val="1F497D"/>
                </a:solidFill>
              </a:rPr>
              <a:t> &lt;</a:t>
            </a:r>
            <a:r>
              <a:rPr lang="fr-FR" sz="2000" b="1" dirty="0" err="1">
                <a:solidFill>
                  <a:srgbClr val="1F497D"/>
                </a:solidFill>
              </a:rPr>
              <a:t>thead</a:t>
            </a:r>
            <a:r>
              <a:rPr lang="fr-FR" sz="2000" b="1" dirty="0">
                <a:solidFill>
                  <a:srgbClr val="1F497D"/>
                </a:solidFill>
              </a:rPr>
              <a:t>&gt;</a:t>
            </a:r>
          </a:p>
          <a:p>
            <a:r>
              <a:rPr lang="fr-FR" sz="2000" dirty="0"/>
              <a:t> </a:t>
            </a:r>
            <a:r>
              <a:rPr lang="fr-FR" sz="2000" b="1" dirty="0"/>
              <a:t> &lt;tr&gt;</a:t>
            </a:r>
          </a:p>
          <a:p>
            <a:r>
              <a:rPr lang="fr-FR" sz="2000" b="1" dirty="0"/>
              <a:t>     &lt;th&gt; </a:t>
            </a:r>
            <a:r>
              <a:rPr lang="fr-FR" sz="2000" dirty="0"/>
              <a:t>Version</a:t>
            </a:r>
            <a:r>
              <a:rPr lang="fr-FR" sz="2000" b="1" dirty="0"/>
              <a:t>&lt;/th&gt;</a:t>
            </a:r>
          </a:p>
          <a:p>
            <a:r>
              <a:rPr lang="fr-FR" sz="2000" b="1" dirty="0">
                <a:solidFill>
                  <a:srgbClr val="1F497D"/>
                </a:solidFill>
              </a:rPr>
              <a:t>     &lt;th&gt;</a:t>
            </a:r>
            <a:r>
              <a:rPr lang="fr-FR" sz="2000" dirty="0"/>
              <a:t>Année </a:t>
            </a:r>
            <a:r>
              <a:rPr lang="fr-FR" sz="2000" b="1" dirty="0">
                <a:solidFill>
                  <a:srgbClr val="1F497D"/>
                </a:solidFill>
              </a:rPr>
              <a:t>&lt;/th&gt;</a:t>
            </a:r>
          </a:p>
          <a:p>
            <a:r>
              <a:rPr lang="fr-FR" sz="2000" dirty="0"/>
              <a:t> &lt;/tr&gt;</a:t>
            </a:r>
          </a:p>
          <a:p>
            <a:r>
              <a:rPr lang="fr-FR" sz="2000" b="1" dirty="0"/>
              <a:t>  &lt;/</a:t>
            </a:r>
            <a:r>
              <a:rPr lang="fr-FR" sz="2000" b="1" dirty="0" err="1"/>
              <a:t>thead</a:t>
            </a:r>
            <a:r>
              <a:rPr lang="fr-FR" sz="2000" b="1" dirty="0"/>
              <a:t>&gt; </a:t>
            </a:r>
          </a:p>
          <a:p>
            <a:r>
              <a:rPr lang="fr-FR" sz="2000" dirty="0"/>
              <a:t> </a:t>
            </a:r>
            <a:r>
              <a:rPr lang="fr-FR" sz="2000" b="1" dirty="0">
                <a:solidFill>
                  <a:srgbClr val="1F497D"/>
                </a:solidFill>
              </a:rPr>
              <a:t> &lt;</a:t>
            </a:r>
            <a:r>
              <a:rPr lang="fr-FR" sz="2000" b="1" dirty="0" err="1">
                <a:solidFill>
                  <a:srgbClr val="1F497D"/>
                </a:solidFill>
              </a:rPr>
              <a:t>tbody</a:t>
            </a:r>
            <a:r>
              <a:rPr lang="fr-FR" sz="2000" b="1" dirty="0">
                <a:solidFill>
                  <a:srgbClr val="1F497D"/>
                </a:solidFill>
              </a:rPr>
              <a:t>&gt; </a:t>
            </a:r>
          </a:p>
          <a:p>
            <a:r>
              <a:rPr lang="fr-FR" sz="2000" dirty="0"/>
              <a:t>  &lt;tr&gt;</a:t>
            </a:r>
          </a:p>
          <a:p>
            <a:r>
              <a:rPr lang="fr-FR" sz="2000" dirty="0"/>
              <a:t>    &lt;td&gt;HTML 2&lt;/td&gt; &lt;td&gt;1995&lt;/td&gt;</a:t>
            </a:r>
          </a:p>
          <a:p>
            <a:r>
              <a:rPr lang="fr-FR" sz="2000" dirty="0"/>
              <a:t>  &lt;/tr&gt;  </a:t>
            </a:r>
          </a:p>
          <a:p>
            <a:r>
              <a:rPr lang="fr-FR" sz="2000" dirty="0"/>
              <a:t>  &lt;tr&gt;</a:t>
            </a:r>
          </a:p>
          <a:p>
            <a:r>
              <a:rPr lang="fr-FR" sz="2000" dirty="0"/>
              <a:t>    &lt;td&gt;HTML 4&lt;/td&gt; &lt;td&gt;1999&lt;/td&gt;</a:t>
            </a:r>
          </a:p>
          <a:p>
            <a:r>
              <a:rPr lang="fr-FR" sz="2000" dirty="0"/>
              <a:t>  &lt;/tr&gt;</a:t>
            </a:r>
          </a:p>
          <a:p>
            <a:r>
              <a:rPr lang="fr-FR" sz="2000" b="1" dirty="0"/>
              <a:t>&lt;/</a:t>
            </a:r>
            <a:r>
              <a:rPr lang="fr-FR" sz="2000" b="1" dirty="0" err="1"/>
              <a:t>tbody</a:t>
            </a:r>
            <a:r>
              <a:rPr lang="fr-FR" sz="2000" b="1" dirty="0"/>
              <a:t>&gt;  </a:t>
            </a:r>
          </a:p>
          <a:p>
            <a:r>
              <a:rPr lang="fr-FR" sz="2000" b="1" dirty="0"/>
              <a:t>&lt;/table&gt;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275856" y="1772816"/>
            <a:ext cx="3432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thead</a:t>
            </a:r>
            <a:r>
              <a:rPr lang="fr-FR" sz="2400" b="1" dirty="0"/>
              <a:t> : Entête du tableau</a:t>
            </a:r>
          </a:p>
        </p:txBody>
      </p:sp>
      <p:cxnSp>
        <p:nvCxnSpPr>
          <p:cNvPr id="9" name="Connecteur droit avec flèche 8"/>
          <p:cNvCxnSpPr>
            <a:stCxn id="7" idx="1"/>
          </p:cNvCxnSpPr>
          <p:nvPr/>
        </p:nvCxnSpPr>
        <p:spPr>
          <a:xfrm flipH="1" flipV="1">
            <a:off x="1475656" y="1916832"/>
            <a:ext cx="1800200" cy="868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491880" y="2276872"/>
            <a:ext cx="3048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th : Cellule de l’entête</a:t>
            </a:r>
          </a:p>
        </p:txBody>
      </p:sp>
      <p:cxnSp>
        <p:nvCxnSpPr>
          <p:cNvPr id="11" name="Connecteur droit avec flèche 10"/>
          <p:cNvCxnSpPr>
            <a:stCxn id="10" idx="1"/>
          </p:cNvCxnSpPr>
          <p:nvPr/>
        </p:nvCxnSpPr>
        <p:spPr>
          <a:xfrm flipH="1" flipV="1">
            <a:off x="2627784" y="2492896"/>
            <a:ext cx="864096" cy="148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2627784" y="3212976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/>
              <a:t>tbody</a:t>
            </a:r>
            <a:r>
              <a:rPr lang="fr-FR" sz="2400" b="1" dirty="0"/>
              <a:t> : corps du tableau</a:t>
            </a:r>
          </a:p>
        </p:txBody>
      </p:sp>
      <p:cxnSp>
        <p:nvCxnSpPr>
          <p:cNvPr id="20" name="Connecteur droit avec flèche 19"/>
          <p:cNvCxnSpPr>
            <a:stCxn id="19" idx="1"/>
          </p:cNvCxnSpPr>
          <p:nvPr/>
        </p:nvCxnSpPr>
        <p:spPr>
          <a:xfrm flipH="1">
            <a:off x="1403648" y="3628475"/>
            <a:ext cx="1224136" cy="885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652120" y="1124744"/>
            <a:ext cx="2382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caption</a:t>
            </a:r>
            <a:r>
              <a:rPr lang="fr-FR" sz="2400" b="1" dirty="0"/>
              <a:t> : légende </a:t>
            </a:r>
          </a:p>
        </p:txBody>
      </p:sp>
      <p:cxnSp>
        <p:nvCxnSpPr>
          <p:cNvPr id="24" name="Connecteur droit avec flèche 23"/>
          <p:cNvCxnSpPr>
            <a:stCxn id="23" idx="1"/>
          </p:cNvCxnSpPr>
          <p:nvPr/>
        </p:nvCxnSpPr>
        <p:spPr>
          <a:xfrm flipH="1">
            <a:off x="4644008" y="1355577"/>
            <a:ext cx="1008112" cy="2012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6" name="Imag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857050"/>
            <a:ext cx="3565252" cy="36682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39969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FR" dirty="0"/>
              <a:t>HTML :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52736"/>
            <a:ext cx="8229600" cy="4525963"/>
          </a:xfrm>
        </p:spPr>
        <p:txBody>
          <a:bodyPr/>
          <a:lstStyle/>
          <a:p>
            <a:r>
              <a:rPr lang="fr-FR" dirty="0"/>
              <a:t>Insertion d’images dans le texte : balise </a:t>
            </a:r>
            <a:r>
              <a:rPr lang="fr-FR" b="1" dirty="0" err="1"/>
              <a:t>img</a:t>
            </a:r>
            <a:endParaRPr lang="fr-FR" b="1" dirty="0"/>
          </a:p>
          <a:p>
            <a:pPr marL="457200" lvl="1" indent="0">
              <a:buNone/>
            </a:pPr>
            <a:r>
              <a:rPr lang="fr-FR" b="1" dirty="0"/>
              <a:t>&lt;</a:t>
            </a:r>
            <a:r>
              <a:rPr lang="fr-FR" b="1" dirty="0" err="1">
                <a:solidFill>
                  <a:schemeClr val="tx2"/>
                </a:solidFill>
              </a:rPr>
              <a:t>img</a:t>
            </a:r>
            <a:r>
              <a:rPr lang="fr-FR" b="1" dirty="0"/>
              <a:t> </a:t>
            </a:r>
            <a:r>
              <a:rPr lang="fr-FR" b="1" dirty="0" err="1">
                <a:solidFill>
                  <a:srgbClr val="1F497D"/>
                </a:solidFill>
              </a:rPr>
              <a:t>src</a:t>
            </a:r>
            <a:r>
              <a:rPr lang="fr-FR" b="1" dirty="0"/>
              <a:t>="</a:t>
            </a:r>
            <a:r>
              <a:rPr lang="fr-FR" b="1" dirty="0" err="1"/>
              <a:t>fichier.jpg</a:t>
            </a:r>
            <a:r>
              <a:rPr lang="fr-FR" b="1" dirty="0"/>
              <a:t>" </a:t>
            </a:r>
            <a:r>
              <a:rPr lang="fr-FR" b="1" dirty="0" err="1">
                <a:solidFill>
                  <a:srgbClr val="1F497D"/>
                </a:solidFill>
              </a:rPr>
              <a:t>width</a:t>
            </a:r>
            <a:r>
              <a:rPr lang="fr-FR" b="1" dirty="0"/>
              <a:t>= "80" </a:t>
            </a:r>
            <a:r>
              <a:rPr lang="fr-FR" b="1" dirty="0" err="1">
                <a:solidFill>
                  <a:srgbClr val="1F497D"/>
                </a:solidFill>
              </a:rPr>
              <a:t>alt</a:t>
            </a:r>
            <a:r>
              <a:rPr lang="fr-FR" b="1" dirty="0"/>
              <a:t>="texte" /&gt;</a:t>
            </a:r>
          </a:p>
          <a:p>
            <a:endParaRPr lang="fr-FR" dirty="0"/>
          </a:p>
        </p:txBody>
      </p:sp>
      <p:grpSp>
        <p:nvGrpSpPr>
          <p:cNvPr id="28" name="Grouper 27"/>
          <p:cNvGrpSpPr/>
          <p:nvPr/>
        </p:nvGrpSpPr>
        <p:grpSpPr>
          <a:xfrm>
            <a:off x="395536" y="2276873"/>
            <a:ext cx="6826947" cy="3923857"/>
            <a:chOff x="395536" y="1767593"/>
            <a:chExt cx="6826947" cy="3923857"/>
          </a:xfrm>
        </p:grpSpPr>
        <p:sp>
          <p:nvSpPr>
            <p:cNvPr id="6" name="ZoneTexte 5"/>
            <p:cNvSpPr txBox="1"/>
            <p:nvPr/>
          </p:nvSpPr>
          <p:spPr>
            <a:xfrm>
              <a:off x="395536" y="3567792"/>
              <a:ext cx="6826947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200" dirty="0"/>
                <a:t> </a:t>
              </a:r>
              <a:r>
                <a:rPr lang="fr-FR" sz="2200" b="1" dirty="0" err="1"/>
                <a:t>src</a:t>
              </a:r>
              <a:r>
                <a:rPr lang="fr-FR" sz="2200" dirty="0"/>
                <a:t> : où se trouve l’image</a:t>
              </a:r>
            </a:p>
            <a:p>
              <a:pPr algn="ctr"/>
              <a:r>
                <a:rPr lang="fr-FR" sz="2200" dirty="0">
                  <a:sym typeface="Wingdings"/>
                </a:rPr>
                <a:t>Soit elle est avec la page Web</a:t>
              </a:r>
            </a:p>
            <a:p>
              <a:pPr algn="ctr"/>
              <a:r>
                <a:rPr lang="fr-FR" sz="2200" dirty="0">
                  <a:sym typeface="Wingdings"/>
                </a:rPr>
                <a:t>  </a:t>
              </a:r>
              <a:r>
                <a:rPr lang="fr-FR" sz="2200" b="1" dirty="0" err="1">
                  <a:sym typeface="Wingdings"/>
                </a:rPr>
                <a:t>src</a:t>
              </a:r>
              <a:r>
                <a:rPr lang="fr-FR" sz="2200" b="1" dirty="0">
                  <a:sym typeface="Wingdings"/>
                </a:rPr>
                <a:t>=".\</a:t>
              </a:r>
              <a:r>
                <a:rPr lang="fr-FR" sz="2200" b="1" dirty="0" err="1">
                  <a:sym typeface="Wingdings"/>
                </a:rPr>
                <a:t>img</a:t>
              </a:r>
              <a:r>
                <a:rPr lang="fr-FR" sz="2200" b="1" dirty="0">
                  <a:sym typeface="Wingdings"/>
                </a:rPr>
                <a:t>\Paris_ND.jpg"</a:t>
              </a:r>
            </a:p>
            <a:p>
              <a:pPr algn="ctr"/>
              <a:endParaRPr lang="fr-FR" sz="2200" b="1" dirty="0"/>
            </a:p>
            <a:p>
              <a:pPr algn="ctr"/>
              <a:r>
                <a:rPr lang="fr-FR" sz="2200" dirty="0"/>
                <a:t>Soit elle est sur un serveur : </a:t>
              </a:r>
              <a:br>
                <a:rPr lang="fr-FR" sz="2200" dirty="0"/>
              </a:br>
              <a:r>
                <a:rPr lang="fr-FR" sz="2200" b="1" dirty="0" err="1"/>
                <a:t>src</a:t>
              </a:r>
              <a:r>
                <a:rPr lang="fr-FR" sz="2200" dirty="0"/>
                <a:t>="</a:t>
              </a:r>
              <a:r>
                <a:rPr lang="fr-FR" sz="2200" dirty="0">
                  <a:sym typeface="Wingdings"/>
                  <a:hlinkClick r:id="rId3"/>
                </a:rPr>
                <a:t>http://lsteffenel.fr/images/petanque-cochonnet.jpg</a:t>
              </a:r>
              <a:r>
                <a:rPr lang="fr-FR" sz="2200" dirty="0">
                  <a:sym typeface="Wingdings"/>
                </a:rPr>
                <a:t>"</a:t>
              </a:r>
            </a:p>
          </p:txBody>
        </p:sp>
        <p:cxnSp>
          <p:nvCxnSpPr>
            <p:cNvPr id="8" name="Connecteur en angle 7"/>
            <p:cNvCxnSpPr/>
            <p:nvPr/>
          </p:nvCxnSpPr>
          <p:spPr>
            <a:xfrm rot="16200000" flipH="1">
              <a:off x="1077000" y="2598297"/>
              <a:ext cx="2093456" cy="432048"/>
            </a:xfrm>
            <a:prstGeom prst="bentConnector3">
              <a:avLst>
                <a:gd name="adj1" fmla="val 99856"/>
              </a:avLst>
            </a:prstGeom>
            <a:ln>
              <a:solidFill>
                <a:schemeClr val="tx2">
                  <a:lumMod val="50000"/>
                </a:schemeClr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er 26"/>
          <p:cNvGrpSpPr/>
          <p:nvPr/>
        </p:nvGrpSpPr>
        <p:grpSpPr>
          <a:xfrm>
            <a:off x="5724128" y="3717032"/>
            <a:ext cx="3095131" cy="1449452"/>
            <a:chOff x="5940152" y="5085184"/>
            <a:chExt cx="3095131" cy="1449452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5085184"/>
              <a:ext cx="4191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Box 16"/>
            <p:cNvSpPr txBox="1"/>
            <p:nvPr/>
          </p:nvSpPr>
          <p:spPr>
            <a:xfrm>
              <a:off x="6444208" y="5373216"/>
              <a:ext cx="1132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Page.html</a:t>
              </a:r>
              <a:endParaRPr lang="fr-FR" dirty="0"/>
            </a:p>
          </p:txBody>
        </p:sp>
        <p:pic>
          <p:nvPicPr>
            <p:cNvPr id="14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5733256"/>
              <a:ext cx="4191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Box 19"/>
            <p:cNvSpPr txBox="1"/>
            <p:nvPr/>
          </p:nvSpPr>
          <p:spPr>
            <a:xfrm>
              <a:off x="6660232" y="5733256"/>
              <a:ext cx="165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img</a:t>
              </a:r>
              <a:r>
                <a:rPr lang="fr-FR" dirty="0"/>
                <a:t> (</a:t>
              </a:r>
              <a:r>
                <a:rPr lang="fr-FR" i="1" dirty="0"/>
                <a:t>répertoire</a:t>
              </a:r>
              <a:r>
                <a:rPr lang="fr-FR" dirty="0"/>
                <a:t>)</a:t>
              </a:r>
            </a:p>
          </p:txBody>
        </p:sp>
        <p:sp>
          <p:nvSpPr>
            <p:cNvPr id="16" name="TextBox 20"/>
            <p:cNvSpPr txBox="1"/>
            <p:nvPr/>
          </p:nvSpPr>
          <p:spPr>
            <a:xfrm>
              <a:off x="6876256" y="6165304"/>
              <a:ext cx="2159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/>
                <a:t>Paris_ND.jpg</a:t>
              </a:r>
              <a:r>
                <a:rPr lang="fr-FR" dirty="0"/>
                <a:t> (</a:t>
              </a:r>
              <a:r>
                <a:rPr lang="fr-FR" i="1" dirty="0"/>
                <a:t>fichier</a:t>
              </a:r>
              <a:r>
                <a:rPr lang="fr-FR" dirty="0"/>
                <a:t>)</a:t>
              </a:r>
            </a:p>
          </p:txBody>
        </p:sp>
        <p:cxnSp>
          <p:nvCxnSpPr>
            <p:cNvPr id="17" name="Elbow Connector 15"/>
            <p:cNvCxnSpPr>
              <a:stCxn id="12" idx="2"/>
              <a:endCxn id="13" idx="1"/>
            </p:cNvCxnSpPr>
            <p:nvPr/>
          </p:nvCxnSpPr>
          <p:spPr>
            <a:xfrm rot="16200000" flipH="1">
              <a:off x="6251106" y="5364780"/>
              <a:ext cx="91698" cy="294506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Elbow Connector 18"/>
            <p:cNvCxnSpPr>
              <a:stCxn id="12" idx="2"/>
              <a:endCxn id="14" idx="1"/>
            </p:cNvCxnSpPr>
            <p:nvPr/>
          </p:nvCxnSpPr>
          <p:spPr>
            <a:xfrm rot="16200000" flipH="1">
              <a:off x="5996161" y="5619725"/>
              <a:ext cx="457572" cy="150490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Elbow Connector 24"/>
            <p:cNvCxnSpPr>
              <a:stCxn id="14" idx="2"/>
              <a:endCxn id="16" idx="1"/>
            </p:cNvCxnSpPr>
            <p:nvPr/>
          </p:nvCxnSpPr>
          <p:spPr>
            <a:xfrm rot="16200000" flipH="1">
              <a:off x="6575142" y="6048856"/>
              <a:ext cx="235714" cy="366514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ZoneTexte 28"/>
          <p:cNvSpPr txBox="1"/>
          <p:nvPr/>
        </p:nvSpPr>
        <p:spPr>
          <a:xfrm>
            <a:off x="2360076" y="2780928"/>
            <a:ext cx="1980685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200" dirty="0"/>
              <a:t>Taille optionnelle</a:t>
            </a:r>
          </a:p>
          <a:p>
            <a:pPr algn="ctr"/>
            <a:r>
              <a:rPr lang="fr-FR" sz="2200" b="1" dirty="0" err="1"/>
              <a:t>width</a:t>
            </a:r>
            <a:r>
              <a:rPr lang="fr-FR" sz="2200" b="1" dirty="0"/>
              <a:t>= "80"</a:t>
            </a:r>
          </a:p>
          <a:p>
            <a:pPr algn="ctr"/>
            <a:r>
              <a:rPr lang="fr-FR" sz="2200" b="1" dirty="0" err="1"/>
              <a:t>height</a:t>
            </a:r>
            <a:r>
              <a:rPr lang="fr-FR" sz="2200" b="1" dirty="0"/>
              <a:t>="70"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6968588" y="2420888"/>
            <a:ext cx="1758482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200" dirty="0"/>
              <a:t>Texte alternatif</a:t>
            </a:r>
          </a:p>
          <a:p>
            <a:pPr algn="ctr"/>
            <a:r>
              <a:rPr lang="fr-FR" sz="2200" b="1" dirty="0" err="1"/>
              <a:t>infobulle</a:t>
            </a:r>
            <a:endParaRPr lang="fr-FR" sz="2200" b="1" dirty="0"/>
          </a:p>
        </p:txBody>
      </p:sp>
      <p:cxnSp>
        <p:nvCxnSpPr>
          <p:cNvPr id="36" name="Connecteur en angle 35"/>
          <p:cNvCxnSpPr>
            <a:endCxn id="29" idx="3"/>
          </p:cNvCxnSpPr>
          <p:nvPr/>
        </p:nvCxnSpPr>
        <p:spPr>
          <a:xfrm rot="5400000">
            <a:off x="4058452" y="2415166"/>
            <a:ext cx="1155904" cy="591285"/>
          </a:xfrm>
          <a:prstGeom prst="bentConnector2">
            <a:avLst/>
          </a:prstGeom>
          <a:ln>
            <a:solidFill>
              <a:srgbClr val="10253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ngle 37"/>
          <p:cNvCxnSpPr>
            <a:endCxn id="34" idx="1"/>
          </p:cNvCxnSpPr>
          <p:nvPr/>
        </p:nvCxnSpPr>
        <p:spPr>
          <a:xfrm>
            <a:off x="6300192" y="2132855"/>
            <a:ext cx="668396" cy="626587"/>
          </a:xfrm>
          <a:prstGeom prst="bentConnector3">
            <a:avLst>
              <a:gd name="adj1" fmla="val 548"/>
            </a:avLst>
          </a:prstGeom>
          <a:ln>
            <a:solidFill>
              <a:srgbClr val="10253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271456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fr-FR" dirty="0"/>
              <a:t>HTML : images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Balises HTML : Images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04" y="2985914"/>
            <a:ext cx="6984776" cy="35394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36000" tIns="0" rIns="36000" bIns="0">
            <a:spAutoFit/>
          </a:bodyPr>
          <a:lstStyle/>
          <a:p>
            <a:r>
              <a:rPr lang="fr-FR" sz="2000" dirty="0"/>
              <a:t>&lt;html&gt;</a:t>
            </a:r>
          </a:p>
          <a:p>
            <a:r>
              <a:rPr lang="fr-FR" sz="2000" dirty="0"/>
              <a:t> &lt;</a:t>
            </a:r>
            <a:r>
              <a:rPr lang="fr-FR" sz="2000" dirty="0" err="1"/>
              <a:t>head</a:t>
            </a:r>
            <a:r>
              <a:rPr lang="fr-FR" sz="2000" dirty="0"/>
              <a:t>&gt; …  &lt;/</a:t>
            </a:r>
            <a:r>
              <a:rPr lang="fr-FR" sz="2000" dirty="0" err="1"/>
              <a:t>head</a:t>
            </a:r>
            <a:r>
              <a:rPr lang="fr-FR" sz="2000" dirty="0"/>
              <a:t>&gt;</a:t>
            </a:r>
          </a:p>
          <a:p>
            <a:r>
              <a:rPr lang="fr-FR" sz="2000" dirty="0"/>
              <a:t>&lt;body&gt;</a:t>
            </a:r>
          </a:p>
          <a:p>
            <a:r>
              <a:rPr lang="fr-FR" sz="2000" dirty="0"/>
              <a:t>   &lt;h1&gt;Exemples &lt;/h1&gt;</a:t>
            </a:r>
          </a:p>
          <a:p>
            <a:r>
              <a:rPr lang="fr-FR" sz="2000" dirty="0"/>
              <a:t>   &lt;p&gt;Image distante : </a:t>
            </a:r>
            <a:r>
              <a:rPr lang="fr-FR" sz="2200" b="1" dirty="0"/>
              <a:t>&lt;</a:t>
            </a:r>
            <a:r>
              <a:rPr lang="fr-FR" sz="2200" b="1" dirty="0" err="1"/>
              <a:t>img</a:t>
            </a:r>
            <a:r>
              <a:rPr lang="fr-FR" sz="2200" b="1" dirty="0"/>
              <a:t> </a:t>
            </a:r>
          </a:p>
          <a:p>
            <a:r>
              <a:rPr lang="fr-FR" sz="2200" b="1" dirty="0" err="1"/>
              <a:t>src</a:t>
            </a:r>
            <a:r>
              <a:rPr lang="fr-FR" sz="2200" b="1" dirty="0"/>
              <a:t>="http://</a:t>
            </a:r>
            <a:r>
              <a:rPr lang="fr-FR" sz="2200" b="1" dirty="0" err="1"/>
              <a:t>lsteffenel.fr</a:t>
            </a:r>
            <a:r>
              <a:rPr lang="fr-FR" sz="2200" b="1" dirty="0"/>
              <a:t>/images/</a:t>
            </a:r>
            <a:r>
              <a:rPr lang="fr-FR" sz="2200" b="1" dirty="0" err="1"/>
              <a:t>petanque-cochonnet.jpg</a:t>
            </a:r>
            <a:r>
              <a:rPr lang="fr-FR" sz="2200" b="1" dirty="0"/>
              <a:t>"  </a:t>
            </a:r>
            <a:br>
              <a:rPr lang="fr-FR" sz="2200" b="1" dirty="0"/>
            </a:br>
            <a:r>
              <a:rPr lang="fr-FR" sz="2200" b="1" dirty="0" err="1"/>
              <a:t>width</a:t>
            </a:r>
            <a:r>
              <a:rPr lang="fr-FR" sz="2200" b="1" dirty="0"/>
              <a:t>="80" </a:t>
            </a:r>
            <a:r>
              <a:rPr lang="fr-FR" sz="2200" b="1" dirty="0" err="1"/>
              <a:t>alt</a:t>
            </a:r>
            <a:r>
              <a:rPr lang="fr-FR" sz="2200" b="1" dirty="0"/>
              <a:t>="Cochonnet et </a:t>
            </a:r>
            <a:r>
              <a:rPr lang="fr-FR" sz="2200" b="1" dirty="0" err="1"/>
              <a:t>petanques</a:t>
            </a:r>
            <a:r>
              <a:rPr lang="fr-FR" sz="2200" b="1" dirty="0"/>
              <a:t>" /&gt; </a:t>
            </a:r>
            <a:r>
              <a:rPr lang="fr-FR" sz="2000" dirty="0"/>
              <a:t>&lt;/p&gt;</a:t>
            </a:r>
          </a:p>
          <a:p>
            <a:r>
              <a:rPr lang="fr-FR" sz="2000" dirty="0"/>
              <a:t>   &lt;p&gt;Image local </a:t>
            </a:r>
            <a:r>
              <a:rPr lang="fr-FR" sz="2200" dirty="0"/>
              <a:t>: </a:t>
            </a:r>
            <a:r>
              <a:rPr lang="fr-FR" sz="2200" b="1" dirty="0"/>
              <a:t>&lt;</a:t>
            </a:r>
            <a:r>
              <a:rPr lang="fr-FR" sz="2200" b="1" dirty="0" err="1"/>
              <a:t>img</a:t>
            </a:r>
            <a:r>
              <a:rPr lang="fr-FR" sz="2200" b="1" dirty="0"/>
              <a:t> </a:t>
            </a:r>
            <a:r>
              <a:rPr lang="fr-FR" sz="2200" b="1" dirty="0" err="1"/>
              <a:t>src</a:t>
            </a:r>
            <a:r>
              <a:rPr lang="fr-FR" sz="2200" b="1" dirty="0"/>
              <a:t>=".\</a:t>
            </a:r>
            <a:r>
              <a:rPr lang="fr-FR" sz="2200" b="1" dirty="0" err="1"/>
              <a:t>img</a:t>
            </a:r>
            <a:r>
              <a:rPr lang="fr-FR" sz="2200" b="1" dirty="0"/>
              <a:t>\</a:t>
            </a:r>
            <a:r>
              <a:rPr lang="fr-FR" sz="2200" b="1" dirty="0" err="1"/>
              <a:t>Paris_ND.jpg</a:t>
            </a:r>
            <a:r>
              <a:rPr lang="fr-FR" sz="2200" b="1" dirty="0"/>
              <a:t>"  </a:t>
            </a:r>
            <a:br>
              <a:rPr lang="fr-FR" sz="2200" b="1" dirty="0"/>
            </a:br>
            <a:r>
              <a:rPr lang="fr-FR" sz="2200" b="1" dirty="0" err="1"/>
              <a:t>height</a:t>
            </a:r>
            <a:r>
              <a:rPr lang="fr-FR" sz="2200" b="1" dirty="0"/>
              <a:t>="70"  </a:t>
            </a:r>
            <a:r>
              <a:rPr lang="fr-FR" sz="2200" b="1" dirty="0" err="1"/>
              <a:t>alt</a:t>
            </a:r>
            <a:r>
              <a:rPr lang="fr-FR" sz="2200" b="1" dirty="0"/>
              <a:t>="Vue de Paris" /&gt; </a:t>
            </a:r>
            <a:r>
              <a:rPr lang="fr-FR" sz="2000" dirty="0"/>
              <a:t>&lt;/p&gt;</a:t>
            </a:r>
            <a:endParaRPr lang="fr-FR" sz="2400" dirty="0"/>
          </a:p>
          <a:p>
            <a:r>
              <a:rPr lang="fr-FR" sz="2000" dirty="0"/>
              <a:t>&lt;/body&gt;</a:t>
            </a:r>
          </a:p>
          <a:p>
            <a:r>
              <a:rPr lang="fr-FR" sz="2000" dirty="0"/>
              <a:t>&lt;/html&gt;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764704"/>
            <a:ext cx="3992240" cy="3768898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32842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FR" dirty="0"/>
              <a:t>HTML : liens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4896544"/>
          </a:xfrm>
        </p:spPr>
        <p:txBody>
          <a:bodyPr>
            <a:normAutofit/>
          </a:bodyPr>
          <a:lstStyle/>
          <a:p>
            <a:r>
              <a:rPr lang="fr-FR" sz="2800" dirty="0"/>
              <a:t>L’usage des </a:t>
            </a:r>
            <a:r>
              <a:rPr lang="fr-FR" sz="2800" b="1" dirty="0">
                <a:solidFill>
                  <a:srgbClr val="1F497D"/>
                </a:solidFill>
              </a:rPr>
              <a:t>liens</a:t>
            </a:r>
            <a:r>
              <a:rPr lang="fr-FR" sz="2800" dirty="0"/>
              <a:t> permet de relier une page Web à d’</a:t>
            </a:r>
            <a:r>
              <a:rPr lang="fr-FR" sz="2800" b="1" dirty="0"/>
              <a:t>autres pages</a:t>
            </a:r>
            <a:r>
              <a:rPr lang="fr-FR" sz="2800"/>
              <a:t>, voire </a:t>
            </a:r>
            <a:r>
              <a:rPr lang="fr-FR" sz="2800" dirty="0"/>
              <a:t>à d’</a:t>
            </a:r>
            <a:r>
              <a:rPr lang="fr-FR" sz="2800" b="1" dirty="0"/>
              <a:t>autres points </a:t>
            </a:r>
            <a:r>
              <a:rPr lang="fr-FR" sz="2800" dirty="0"/>
              <a:t>dans la page</a:t>
            </a:r>
          </a:p>
          <a:p>
            <a:pPr marL="457200" lvl="1" indent="0" algn="ctr">
              <a:buNone/>
            </a:pPr>
            <a:r>
              <a:rPr lang="fr-FR" b="1" dirty="0"/>
              <a:t>&lt;</a:t>
            </a:r>
            <a:r>
              <a:rPr lang="fr-FR" b="1" dirty="0">
                <a:solidFill>
                  <a:srgbClr val="1F497D"/>
                </a:solidFill>
              </a:rPr>
              <a:t>a </a:t>
            </a:r>
            <a:r>
              <a:rPr lang="fr-FR" b="1" dirty="0" err="1">
                <a:solidFill>
                  <a:srgbClr val="1F497D"/>
                </a:solidFill>
              </a:rPr>
              <a:t>href</a:t>
            </a:r>
            <a:r>
              <a:rPr lang="fr-FR" b="1" dirty="0"/>
              <a:t>="</a:t>
            </a:r>
            <a:r>
              <a:rPr lang="fr-FR" b="1" i="1" dirty="0" err="1"/>
              <a:t>ref</a:t>
            </a:r>
            <a:r>
              <a:rPr lang="fr-FR" b="1" dirty="0"/>
              <a:t>"&gt; lien visible&lt;/a&gt;</a:t>
            </a:r>
          </a:p>
          <a:p>
            <a:r>
              <a:rPr lang="fr-FR" sz="2800" dirty="0"/>
              <a:t>L’attribut </a:t>
            </a:r>
            <a:r>
              <a:rPr lang="fr-FR" sz="2800" b="1" i="1" dirty="0" err="1"/>
              <a:t>href</a:t>
            </a:r>
            <a:r>
              <a:rPr lang="fr-FR" sz="2800" dirty="0"/>
              <a:t> indique vers où aller lorsqu’on clique sur le lien</a:t>
            </a:r>
          </a:p>
          <a:p>
            <a:pPr lvl="1"/>
            <a:r>
              <a:rPr lang="fr-FR" sz="2400" dirty="0"/>
              <a:t>Lien local : </a:t>
            </a:r>
            <a:br>
              <a:rPr lang="fr-FR" sz="2400" dirty="0"/>
            </a:br>
            <a:r>
              <a:rPr lang="fr-FR" sz="2400" b="1" dirty="0"/>
              <a:t>&lt;</a:t>
            </a:r>
            <a:r>
              <a:rPr lang="fr-FR" sz="2400" b="1" dirty="0">
                <a:solidFill>
                  <a:srgbClr val="1F497D"/>
                </a:solidFill>
              </a:rPr>
              <a:t>a </a:t>
            </a:r>
            <a:r>
              <a:rPr lang="fr-FR" sz="2400" b="1" dirty="0" err="1">
                <a:solidFill>
                  <a:srgbClr val="1F497D"/>
                </a:solidFill>
              </a:rPr>
              <a:t>href</a:t>
            </a:r>
            <a:r>
              <a:rPr lang="fr-FR" sz="2400" b="1" dirty="0"/>
              <a:t>="</a:t>
            </a:r>
            <a:r>
              <a:rPr lang="fr-FR" sz="2400" b="1" i="1" dirty="0" err="1"/>
              <a:t>autrePage.html</a:t>
            </a:r>
            <a:r>
              <a:rPr lang="fr-FR" sz="2400" b="1" dirty="0"/>
              <a:t>"&gt; </a:t>
            </a:r>
            <a:r>
              <a:rPr lang="fr-FR" sz="2400" dirty="0"/>
              <a:t>vers autre page </a:t>
            </a:r>
            <a:r>
              <a:rPr lang="fr-FR" sz="2400" b="1" dirty="0"/>
              <a:t>&lt;/a&gt;</a:t>
            </a:r>
          </a:p>
          <a:p>
            <a:pPr lvl="1"/>
            <a:r>
              <a:rPr lang="fr-FR" sz="2400" dirty="0"/>
              <a:t>Lien distant: </a:t>
            </a:r>
            <a:br>
              <a:rPr lang="fr-FR" sz="2400" dirty="0"/>
            </a:br>
            <a:r>
              <a:rPr lang="fr-FR" sz="2400" dirty="0"/>
              <a:t>&lt;</a:t>
            </a:r>
            <a:r>
              <a:rPr lang="fr-FR" sz="2400" b="1" dirty="0">
                <a:solidFill>
                  <a:srgbClr val="1F497D"/>
                </a:solidFill>
              </a:rPr>
              <a:t>a </a:t>
            </a:r>
            <a:r>
              <a:rPr lang="fr-FR" sz="2400" b="1" dirty="0" err="1">
                <a:solidFill>
                  <a:srgbClr val="1F497D"/>
                </a:solidFill>
              </a:rPr>
              <a:t>href</a:t>
            </a:r>
            <a:r>
              <a:rPr lang="fr-FR" sz="2400" dirty="0"/>
              <a:t>="</a:t>
            </a:r>
            <a:r>
              <a:rPr lang="fr-FR" sz="2400" b="1" i="1" dirty="0"/>
              <a:t>http://serveur/</a:t>
            </a:r>
            <a:r>
              <a:rPr lang="fr-FR" sz="2400" b="1" i="1" dirty="0" err="1"/>
              <a:t>page.html</a:t>
            </a:r>
            <a:r>
              <a:rPr lang="fr-FR" sz="2400" b="1" dirty="0"/>
              <a:t>"&gt; </a:t>
            </a:r>
            <a:r>
              <a:rPr lang="fr-FR" sz="2400" dirty="0"/>
              <a:t>ailleurs </a:t>
            </a:r>
            <a:r>
              <a:rPr lang="fr-FR" sz="2400" b="1" dirty="0"/>
              <a:t>&lt;/a&gt;</a:t>
            </a:r>
          </a:p>
          <a:p>
            <a:pPr lvl="1"/>
            <a:r>
              <a:rPr lang="fr-FR" sz="2400" dirty="0"/>
              <a:t>Envoyer un mail : </a:t>
            </a:r>
            <a:br>
              <a:rPr lang="fr-FR" sz="2400" dirty="0"/>
            </a:br>
            <a:r>
              <a:rPr lang="fr-FR" sz="2400" b="1" dirty="0"/>
              <a:t>&lt;</a:t>
            </a:r>
            <a:r>
              <a:rPr lang="fr-FR" sz="2400" b="1" dirty="0">
                <a:solidFill>
                  <a:srgbClr val="1F497D"/>
                </a:solidFill>
              </a:rPr>
              <a:t>a </a:t>
            </a:r>
            <a:r>
              <a:rPr lang="fr-FR" sz="2400" b="1" dirty="0" err="1">
                <a:solidFill>
                  <a:srgbClr val="1F497D"/>
                </a:solidFill>
              </a:rPr>
              <a:t>href</a:t>
            </a:r>
            <a:r>
              <a:rPr lang="fr-FR" sz="2400" b="1" dirty="0"/>
              <a:t>="</a:t>
            </a:r>
            <a:r>
              <a:rPr lang="fr-FR" sz="2400" b="1" i="1" dirty="0" err="1"/>
              <a:t>mailto:monemail@serveur.com</a:t>
            </a:r>
            <a:r>
              <a:rPr lang="fr-FR" sz="2400" b="1" dirty="0"/>
              <a:t>"&gt;</a:t>
            </a:r>
            <a:r>
              <a:rPr lang="fr-FR" sz="2400" dirty="0"/>
              <a:t>envoyer mail</a:t>
            </a:r>
            <a:r>
              <a:rPr lang="fr-FR" sz="2400" b="1" dirty="0"/>
              <a:t>&lt;/a&gt;</a:t>
            </a:r>
          </a:p>
          <a:p>
            <a:pPr lvl="1"/>
            <a:endParaRPr lang="fr-FR" sz="2400" dirty="0"/>
          </a:p>
          <a:p>
            <a:endParaRPr lang="fr-FR" sz="2800" dirty="0"/>
          </a:p>
          <a:p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32331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fr-FR" dirty="0"/>
              <a:t>HTML : liens</a:t>
            </a:r>
          </a:p>
        </p:txBody>
      </p:sp>
      <p:sp>
        <p:nvSpPr>
          <p:cNvPr id="8" name="Rectangle 7"/>
          <p:cNvSpPr/>
          <p:nvPr/>
        </p:nvSpPr>
        <p:spPr>
          <a:xfrm>
            <a:off x="107504" y="1412776"/>
            <a:ext cx="5797152" cy="47705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0" rIns="0" bIns="0">
            <a:spAutoFit/>
          </a:bodyPr>
          <a:lstStyle/>
          <a:p>
            <a:r>
              <a:rPr lang="fr-FR" sz="2200" b="1" dirty="0">
                <a:solidFill>
                  <a:srgbClr val="1F497D"/>
                </a:solidFill>
              </a:rPr>
              <a:t>&lt;h1 id="</a:t>
            </a:r>
            <a:r>
              <a:rPr lang="fr-FR" sz="2200" b="1" dirty="0" err="1">
                <a:solidFill>
                  <a:srgbClr val="1F497D"/>
                </a:solidFill>
              </a:rPr>
              <a:t>debut</a:t>
            </a:r>
            <a:r>
              <a:rPr lang="fr-FR" sz="2200" b="1" dirty="0">
                <a:solidFill>
                  <a:srgbClr val="1F497D"/>
                </a:solidFill>
              </a:rPr>
              <a:t>"&gt;</a:t>
            </a:r>
            <a:r>
              <a:rPr lang="fr-FR" sz="2000" dirty="0"/>
              <a:t>Liens &lt;/h1&gt;</a:t>
            </a:r>
          </a:p>
          <a:p>
            <a:endParaRPr lang="fr-FR" sz="2000" dirty="0"/>
          </a:p>
          <a:p>
            <a:r>
              <a:rPr lang="fr-FR" dirty="0"/>
              <a:t>&lt;p&gt;</a:t>
            </a:r>
            <a:r>
              <a:rPr lang="fr-FR" sz="2000" dirty="0"/>
              <a:t>Lien vers </a:t>
            </a:r>
            <a:r>
              <a:rPr lang="fr-FR" sz="2200" b="1" dirty="0">
                <a:solidFill>
                  <a:srgbClr val="1F497D"/>
                </a:solidFill>
              </a:rPr>
              <a:t>&lt;a </a:t>
            </a:r>
            <a:r>
              <a:rPr lang="fr-FR" sz="2200" b="1" dirty="0" err="1">
                <a:solidFill>
                  <a:srgbClr val="1F497D"/>
                </a:solidFill>
              </a:rPr>
              <a:t>href</a:t>
            </a:r>
            <a:r>
              <a:rPr lang="fr-FR" sz="2200" b="1" dirty="0"/>
              <a:t>=</a:t>
            </a:r>
            <a:r>
              <a:rPr lang="fr-FR" sz="2000" b="1" dirty="0"/>
              <a:t>"http://epi.univ-paris1.fr"&gt;</a:t>
            </a:r>
            <a:br>
              <a:rPr lang="fr-FR" sz="2000" b="1" dirty="0"/>
            </a:br>
            <a:r>
              <a:rPr lang="fr-FR" sz="2000" dirty="0"/>
              <a:t> </a:t>
            </a:r>
            <a:r>
              <a:rPr lang="fr-FR" sz="2000" i="1" u="sng" dirty="0"/>
              <a:t>l'EPI</a:t>
            </a:r>
            <a:r>
              <a:rPr lang="fr-FR" sz="2000" dirty="0"/>
              <a:t> </a:t>
            </a:r>
            <a:r>
              <a:rPr lang="fr-FR" sz="2200" b="1" dirty="0">
                <a:solidFill>
                  <a:srgbClr val="1F497D"/>
                </a:solidFill>
              </a:rPr>
              <a:t>&lt;/a&gt;</a:t>
            </a:r>
            <a:r>
              <a:rPr lang="fr-FR" dirty="0"/>
              <a:t>&lt;/p&gt;</a:t>
            </a:r>
            <a:endParaRPr lang="fr-FR" sz="1600" dirty="0"/>
          </a:p>
          <a:p>
            <a:endParaRPr lang="fr-FR" dirty="0"/>
          </a:p>
          <a:p>
            <a:r>
              <a:rPr lang="fr-FR" dirty="0"/>
              <a:t>&lt;p&gt;</a:t>
            </a:r>
            <a:r>
              <a:rPr lang="fr-FR" sz="2000" dirty="0"/>
              <a:t>Lien vers </a:t>
            </a:r>
            <a:r>
              <a:rPr lang="fr-FR" sz="2200" b="1" dirty="0">
                <a:solidFill>
                  <a:srgbClr val="1F497D"/>
                </a:solidFill>
              </a:rPr>
              <a:t>&lt;a </a:t>
            </a:r>
            <a:r>
              <a:rPr lang="fr-FR" sz="2200" b="1" dirty="0" err="1">
                <a:solidFill>
                  <a:srgbClr val="1F497D"/>
                </a:solidFill>
              </a:rPr>
              <a:t>href</a:t>
            </a:r>
            <a:r>
              <a:rPr lang="fr-FR" sz="2200" b="1" dirty="0">
                <a:solidFill>
                  <a:srgbClr val="1F497D"/>
                </a:solidFill>
              </a:rPr>
              <a:t>=</a:t>
            </a:r>
            <a:r>
              <a:rPr lang="fr-FR" sz="2000" b="1" dirty="0"/>
              <a:t>"coursHTML-5.html"&gt; </a:t>
            </a:r>
            <a:br>
              <a:rPr lang="fr-FR" sz="2000" b="1" dirty="0"/>
            </a:br>
            <a:r>
              <a:rPr lang="fr-FR" sz="2000" i="1" u="sng" dirty="0"/>
              <a:t>exemple tableaux</a:t>
            </a:r>
            <a:r>
              <a:rPr lang="fr-FR" sz="2000" dirty="0"/>
              <a:t> </a:t>
            </a:r>
            <a:r>
              <a:rPr lang="fr-FR" sz="2200" b="1" dirty="0">
                <a:solidFill>
                  <a:srgbClr val="1F497D"/>
                </a:solidFill>
              </a:rPr>
              <a:t>&lt;/a&gt;</a:t>
            </a:r>
            <a:r>
              <a:rPr lang="fr-FR" dirty="0"/>
              <a:t>&lt;/p&gt;</a:t>
            </a:r>
          </a:p>
          <a:p>
            <a:endParaRPr lang="fr-FR" dirty="0"/>
          </a:p>
          <a:p>
            <a:r>
              <a:rPr lang="fr-FR" dirty="0"/>
              <a:t>&lt;p&gt;</a:t>
            </a:r>
            <a:r>
              <a:rPr lang="fr-FR" sz="2000" dirty="0"/>
              <a:t>Envoyer un mail à </a:t>
            </a:r>
          </a:p>
          <a:p>
            <a:r>
              <a:rPr lang="fr-FR" sz="2000" b="1" dirty="0">
                <a:solidFill>
                  <a:srgbClr val="1F497D"/>
                </a:solidFill>
              </a:rPr>
              <a:t>&lt;a </a:t>
            </a:r>
            <a:r>
              <a:rPr lang="fr-FR" sz="2000" b="1" dirty="0" err="1">
                <a:solidFill>
                  <a:srgbClr val="1F497D"/>
                </a:solidFill>
              </a:rPr>
              <a:t>href</a:t>
            </a:r>
            <a:r>
              <a:rPr lang="fr-FR" sz="2000" b="1" dirty="0">
                <a:solidFill>
                  <a:srgbClr val="1F497D"/>
                </a:solidFill>
              </a:rPr>
              <a:t>=</a:t>
            </a:r>
            <a:r>
              <a:rPr lang="fr-FR" sz="2000" b="1" dirty="0"/>
              <a:t>"</a:t>
            </a:r>
            <a:r>
              <a:rPr lang="fr-FR" sz="2000" b="1" dirty="0" err="1"/>
              <a:t>mailto:moi@mail.com</a:t>
            </a:r>
            <a:r>
              <a:rPr lang="fr-FR" sz="2000" b="1" dirty="0"/>
              <a:t>"&gt; </a:t>
            </a:r>
            <a:r>
              <a:rPr lang="fr-FR" sz="2000" i="1" u="sng" dirty="0"/>
              <a:t>moi</a:t>
            </a:r>
            <a:r>
              <a:rPr lang="fr-FR" sz="2000" dirty="0"/>
              <a:t> </a:t>
            </a:r>
            <a:r>
              <a:rPr lang="fr-FR" sz="2000" b="1" dirty="0">
                <a:solidFill>
                  <a:srgbClr val="1F497D"/>
                </a:solidFill>
              </a:rPr>
              <a:t>&lt;/a&gt;</a:t>
            </a:r>
            <a:r>
              <a:rPr lang="fr-FR" dirty="0"/>
              <a:t>&lt;/p&gt;</a:t>
            </a:r>
          </a:p>
          <a:p>
            <a:r>
              <a:rPr lang="fr-FR" dirty="0"/>
              <a:t> </a:t>
            </a:r>
          </a:p>
          <a:p>
            <a:r>
              <a:rPr lang="fr-FR" dirty="0"/>
              <a:t>&lt;p&gt; …. &lt;/p&gt;</a:t>
            </a:r>
          </a:p>
          <a:p>
            <a:endParaRPr lang="fr-FR" sz="2000" dirty="0"/>
          </a:p>
          <a:p>
            <a:r>
              <a:rPr lang="fr-FR" sz="2000" dirty="0"/>
              <a:t>&lt;p&gt; </a:t>
            </a:r>
            <a:r>
              <a:rPr lang="fr-FR" sz="2000" b="1" dirty="0">
                <a:solidFill>
                  <a:srgbClr val="1F497D"/>
                </a:solidFill>
              </a:rPr>
              <a:t>&lt;</a:t>
            </a:r>
            <a:r>
              <a:rPr lang="fr-FR" sz="2200" b="1" dirty="0">
                <a:solidFill>
                  <a:srgbClr val="1F497D"/>
                </a:solidFill>
              </a:rPr>
              <a:t>a </a:t>
            </a:r>
            <a:r>
              <a:rPr lang="fr-FR" sz="2200" b="1" dirty="0" err="1">
                <a:solidFill>
                  <a:srgbClr val="1F497D"/>
                </a:solidFill>
              </a:rPr>
              <a:t>href</a:t>
            </a:r>
            <a:r>
              <a:rPr lang="fr-FR" sz="2200" b="1" dirty="0">
                <a:solidFill>
                  <a:srgbClr val="1F497D"/>
                </a:solidFill>
              </a:rPr>
              <a:t>=</a:t>
            </a:r>
            <a:r>
              <a:rPr lang="fr-FR" sz="2000" b="1" dirty="0"/>
              <a:t>"coursHTML-7.html</a:t>
            </a:r>
            <a:r>
              <a:rPr lang="fr-FR" sz="2200" b="1" dirty="0">
                <a:solidFill>
                  <a:srgbClr val="1F497D"/>
                </a:solidFill>
              </a:rPr>
              <a:t>#debut</a:t>
            </a:r>
            <a:r>
              <a:rPr lang="fr-FR" sz="2000" b="1" dirty="0"/>
              <a:t>"&gt; </a:t>
            </a:r>
            <a:r>
              <a:rPr lang="fr-FR" sz="2000" i="1" u="sng" dirty="0"/>
              <a:t>Retourner au début </a:t>
            </a:r>
            <a:r>
              <a:rPr lang="fr-FR" sz="2000" b="1" dirty="0"/>
              <a:t>&lt;/a&gt; </a:t>
            </a:r>
            <a:r>
              <a:rPr lang="fr-FR" sz="2000" dirty="0"/>
              <a:t>&lt;/p&gt;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980728"/>
            <a:ext cx="3096344" cy="345638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412" y="4725144"/>
            <a:ext cx="3111626" cy="146900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4" name="ZoneTexte 13"/>
          <p:cNvSpPr txBox="1"/>
          <p:nvPr/>
        </p:nvSpPr>
        <p:spPr>
          <a:xfrm>
            <a:off x="3491880" y="848906"/>
            <a:ext cx="3172663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2000" dirty="0"/>
              <a:t>On attribue un identificateur</a:t>
            </a:r>
          </a:p>
          <a:p>
            <a:pPr algn="ctr"/>
            <a:r>
              <a:rPr lang="fr-FR" sz="2000" dirty="0"/>
              <a:t>&lt;balise </a:t>
            </a:r>
            <a:r>
              <a:rPr lang="fr-FR" sz="2000" b="1" dirty="0"/>
              <a:t>id="identificateur"</a:t>
            </a:r>
            <a:r>
              <a:rPr lang="fr-FR" sz="2000" dirty="0"/>
              <a:t>&gt;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923928" y="4653136"/>
            <a:ext cx="2954655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000" dirty="0"/>
              <a:t>Lien vers l’identificateur</a:t>
            </a:r>
          </a:p>
          <a:p>
            <a:r>
              <a:rPr lang="fr-FR" sz="2000" dirty="0"/>
              <a:t>&lt;a </a:t>
            </a:r>
            <a:r>
              <a:rPr lang="fr-FR" sz="2000" dirty="0" err="1"/>
              <a:t>href</a:t>
            </a:r>
            <a:r>
              <a:rPr lang="fr-FR" sz="2000" dirty="0"/>
              <a:t>="</a:t>
            </a:r>
            <a:r>
              <a:rPr lang="fr-FR" sz="2000" b="1" dirty="0"/>
              <a:t>#identificateur</a:t>
            </a:r>
            <a:r>
              <a:rPr lang="fr-FR" sz="2000" dirty="0"/>
              <a:t>"&gt;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28171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Statique vs Dynamique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Statique :</a:t>
            </a:r>
          </a:p>
          <a:p>
            <a:pPr lvl="1"/>
            <a:r>
              <a:rPr lang="fr-FR" dirty="0"/>
              <a:t>HTML</a:t>
            </a:r>
          </a:p>
          <a:p>
            <a:pPr lvl="1"/>
            <a:r>
              <a:rPr lang="fr-FR" dirty="0"/>
              <a:t>CSS</a:t>
            </a:r>
          </a:p>
          <a:p>
            <a:pPr lvl="1"/>
            <a:r>
              <a:rPr lang="fr-FR" i="1" dirty="0"/>
              <a:t>JavaScript (JS)</a:t>
            </a:r>
          </a:p>
          <a:p>
            <a:pPr lvl="1"/>
            <a:endParaRPr lang="fr-FR" dirty="0"/>
          </a:p>
          <a:p>
            <a:r>
              <a:rPr lang="fr-FR" dirty="0"/>
              <a:t>Dynamique :</a:t>
            </a:r>
          </a:p>
          <a:p>
            <a:pPr lvl="1"/>
            <a:r>
              <a:rPr lang="fr-FR" dirty="0"/>
              <a:t>CGI</a:t>
            </a:r>
          </a:p>
          <a:p>
            <a:pPr lvl="1"/>
            <a:r>
              <a:rPr lang="fr-FR" dirty="0"/>
              <a:t>PHP</a:t>
            </a:r>
          </a:p>
          <a:p>
            <a:pPr lvl="1"/>
            <a:r>
              <a:rPr lang="fr-FR" dirty="0"/>
              <a:t>Java</a:t>
            </a:r>
          </a:p>
          <a:p>
            <a:pPr lvl="1"/>
            <a:r>
              <a:rPr lang="fr-FR" dirty="0"/>
              <a:t>JavaScript (JS)</a:t>
            </a:r>
          </a:p>
          <a:p>
            <a:pPr lvl="1"/>
            <a:r>
              <a:rPr lang="fr-FR" dirty="0"/>
              <a:t>…</a:t>
            </a:r>
          </a:p>
        </p:txBody>
      </p:sp>
      <p:sp>
        <p:nvSpPr>
          <p:cNvPr id="5" name="Accolade ouvrante 4"/>
          <p:cNvSpPr/>
          <p:nvPr/>
        </p:nvSpPr>
        <p:spPr>
          <a:xfrm rot="10800000">
            <a:off x="3779912" y="1628799"/>
            <a:ext cx="432050" cy="1728192"/>
          </a:xfrm>
          <a:prstGeom prst="leftBrace">
            <a:avLst>
              <a:gd name="adj1" fmla="val 9231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ccolade ouvrante 5"/>
          <p:cNvSpPr/>
          <p:nvPr/>
        </p:nvSpPr>
        <p:spPr>
          <a:xfrm rot="10800000">
            <a:off x="3779912" y="3645024"/>
            <a:ext cx="432050" cy="2448272"/>
          </a:xfrm>
          <a:prstGeom prst="leftBrace">
            <a:avLst>
              <a:gd name="adj1" fmla="val 9231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644008" y="1715324"/>
            <a:ext cx="3744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Partie « fixe » des pages renvoyées au client : les parties qui ne changent pas quoi qu’il arrive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4644008" y="4091588"/>
            <a:ext cx="3744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Partie « variable » des pages renvoyées au client : les parties qui changent selon les requêtes et les informations disponibles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244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Programme du cours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Introduction générale au web</a:t>
            </a:r>
          </a:p>
          <a:p>
            <a:pPr lvl="1"/>
            <a:r>
              <a:rPr lang="fr-FR" dirty="0"/>
              <a:t>Architectures techniques</a:t>
            </a:r>
          </a:p>
          <a:p>
            <a:pPr lvl="1"/>
            <a:r>
              <a:rPr lang="fr-FR" dirty="0"/>
              <a:t>Rappel sur HTML et la différence Statique/Dynamique</a:t>
            </a:r>
          </a:p>
          <a:p>
            <a:pPr lvl="1"/>
            <a:r>
              <a:rPr lang="fr-FR" dirty="0"/>
              <a:t>Explications sur l’environnement web</a:t>
            </a:r>
          </a:p>
          <a:p>
            <a:pPr lvl="1"/>
            <a:r>
              <a:rPr lang="fr-FR" dirty="0"/>
              <a:t>Premiers pas en PHP</a:t>
            </a:r>
          </a:p>
          <a:p>
            <a:pPr lvl="1"/>
            <a:r>
              <a:rPr lang="fr-FR" dirty="0"/>
              <a:t>Installation WAMP/MAMP/XAMP</a:t>
            </a:r>
          </a:p>
          <a:p>
            <a:endParaRPr lang="fr-FR" dirty="0"/>
          </a:p>
          <a:p>
            <a:r>
              <a:rPr lang="fr-FR" dirty="0"/>
              <a:t>PHP</a:t>
            </a:r>
          </a:p>
          <a:p>
            <a:endParaRPr lang="fr-FR" dirty="0"/>
          </a:p>
          <a:p>
            <a:r>
              <a:rPr lang="fr-FR" dirty="0"/>
              <a:t>PHP et MySQL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286051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Statique vs Dynamique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Site web statique :</a:t>
            </a:r>
            <a:br>
              <a:rPr lang="fr-FR" dirty="0"/>
            </a:br>
            <a:r>
              <a:rPr lang="fr-FR" dirty="0"/>
              <a:t>Aucun changement dans les pages lorsque l’on « rafraichit » /refait la même requête</a:t>
            </a:r>
          </a:p>
          <a:p>
            <a:endParaRPr lang="fr-FR" dirty="0"/>
          </a:p>
          <a:p>
            <a:r>
              <a:rPr lang="fr-FR" dirty="0"/>
              <a:t>Dynamique :</a:t>
            </a:r>
            <a:br>
              <a:rPr lang="fr-FR" dirty="0"/>
            </a:br>
            <a:r>
              <a:rPr lang="fr-FR" dirty="0"/>
              <a:t>Les pages évoluent selon les informations externes (à chaque requête, en général)</a:t>
            </a:r>
            <a:br>
              <a:rPr lang="fr-FR" dirty="0"/>
            </a:br>
            <a:r>
              <a:rPr lang="fr-FR" sz="2400" i="1" dirty="0"/>
              <a:t>ex : les stocks sur le site peuvent changer</a:t>
            </a:r>
            <a:endParaRPr lang="fr-FR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1737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Statique vs Dynamique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Site web statique</a:t>
            </a:r>
          </a:p>
        </p:txBody>
      </p:sp>
      <p:grpSp>
        <p:nvGrpSpPr>
          <p:cNvPr id="17" name="Groupe 16"/>
          <p:cNvGrpSpPr/>
          <p:nvPr/>
        </p:nvGrpSpPr>
        <p:grpSpPr>
          <a:xfrm>
            <a:off x="4716016" y="2636912"/>
            <a:ext cx="2600672" cy="3321660"/>
            <a:chOff x="4788024" y="2348880"/>
            <a:chExt cx="2600672" cy="3321660"/>
          </a:xfrm>
        </p:grpSpPr>
        <p:sp>
          <p:nvSpPr>
            <p:cNvPr id="16" name="Rectangle 15"/>
            <p:cNvSpPr/>
            <p:nvPr/>
          </p:nvSpPr>
          <p:spPr>
            <a:xfrm>
              <a:off x="5084440" y="2348880"/>
              <a:ext cx="2304256" cy="2664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32040" y="2492896"/>
              <a:ext cx="2304256" cy="26642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e 7"/>
            <p:cNvGrpSpPr/>
            <p:nvPr/>
          </p:nvGrpSpPr>
          <p:grpSpPr>
            <a:xfrm>
              <a:off x="4788024" y="2636912"/>
              <a:ext cx="2304256" cy="3033628"/>
              <a:chOff x="3275856" y="2636912"/>
              <a:chExt cx="2304256" cy="303362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275856" y="2636912"/>
                <a:ext cx="2304256" cy="26642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>
                    <a:solidFill>
                      <a:schemeClr val="tx1"/>
                    </a:solidFill>
                  </a:rPr>
                  <a:t>&lt;html&gt;</a:t>
                </a:r>
              </a:p>
              <a:p>
                <a:r>
                  <a:rPr lang="fr-FR" dirty="0">
                    <a:solidFill>
                      <a:schemeClr val="tx1"/>
                    </a:solidFill>
                  </a:rPr>
                  <a:t>  &lt;</a:t>
                </a:r>
                <a:r>
                  <a:rPr lang="fr-FR" dirty="0" err="1">
                    <a:solidFill>
                      <a:schemeClr val="tx1"/>
                    </a:solidFill>
                  </a:rPr>
                  <a:t>head</a:t>
                </a:r>
                <a:r>
                  <a:rPr lang="fr-FR" dirty="0">
                    <a:solidFill>
                      <a:schemeClr val="tx1"/>
                    </a:solidFill>
                  </a:rPr>
                  <a:t>&gt;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  &lt;link </a:t>
                </a:r>
                <a:r>
                  <a:rPr lang="en-US" dirty="0" err="1">
                    <a:solidFill>
                      <a:srgbClr val="FF0000"/>
                    </a:solidFill>
                  </a:rPr>
                  <a:t>rel</a:t>
                </a:r>
                <a:r>
                  <a:rPr lang="en-US" dirty="0">
                    <a:solidFill>
                      <a:srgbClr val="FF0000"/>
                    </a:solidFill>
                  </a:rPr>
                  <a:t>="stylesheet"</a:t>
                </a:r>
                <a:br>
                  <a:rPr lang="en-US" dirty="0">
                    <a:solidFill>
                      <a:srgbClr val="FF0000"/>
                    </a:solidFill>
                  </a:rPr>
                </a:br>
                <a:r>
                  <a:rPr lang="en-US" dirty="0">
                    <a:solidFill>
                      <a:srgbClr val="FF0000"/>
                    </a:solidFill>
                  </a:rPr>
                  <a:t>    type="text/</a:t>
                </a:r>
                <a:r>
                  <a:rPr lang="en-US" dirty="0" err="1">
                    <a:solidFill>
                      <a:srgbClr val="FF0000"/>
                    </a:solidFill>
                  </a:rPr>
                  <a:t>css</a:t>
                </a:r>
                <a:r>
                  <a:rPr lang="en-US" dirty="0">
                    <a:solidFill>
                      <a:srgbClr val="FF0000"/>
                    </a:solidFill>
                  </a:rPr>
                  <a:t>"</a:t>
                </a:r>
                <a:br>
                  <a:rPr lang="en-US" dirty="0">
                    <a:solidFill>
                      <a:srgbClr val="FF0000"/>
                    </a:solidFill>
                  </a:rPr>
                </a:br>
                <a:r>
                  <a:rPr lang="en-US" dirty="0">
                    <a:solidFill>
                      <a:srgbClr val="FF0000"/>
                    </a:solidFill>
                  </a:rPr>
                  <a:t>    </a:t>
                </a:r>
                <a:r>
                  <a:rPr lang="en-US" dirty="0" err="1">
                    <a:solidFill>
                      <a:srgbClr val="FF0000"/>
                    </a:solidFill>
                  </a:rPr>
                  <a:t>href</a:t>
                </a:r>
                <a:r>
                  <a:rPr lang="en-US" dirty="0">
                    <a:solidFill>
                      <a:srgbClr val="FF0000"/>
                    </a:solidFill>
                  </a:rPr>
                  <a:t>="mystyle.css"&gt;</a:t>
                </a:r>
                <a:endParaRPr lang="fr-FR" dirty="0">
                  <a:solidFill>
                    <a:srgbClr val="FF0000"/>
                  </a:solidFill>
                </a:endParaRPr>
              </a:p>
              <a:p>
                <a:r>
                  <a:rPr lang="fr-FR" dirty="0">
                    <a:solidFill>
                      <a:schemeClr val="tx1"/>
                    </a:solidFill>
                  </a:rPr>
                  <a:t>  &lt;/</a:t>
                </a:r>
                <a:r>
                  <a:rPr lang="fr-FR" dirty="0" err="1">
                    <a:solidFill>
                      <a:schemeClr val="tx1"/>
                    </a:solidFill>
                  </a:rPr>
                  <a:t>head</a:t>
                </a:r>
                <a:r>
                  <a:rPr lang="fr-FR" dirty="0">
                    <a:solidFill>
                      <a:schemeClr val="tx1"/>
                    </a:solidFill>
                  </a:rPr>
                  <a:t>&gt;</a:t>
                </a:r>
              </a:p>
              <a:p>
                <a:r>
                  <a:rPr lang="fr-FR" dirty="0">
                    <a:solidFill>
                      <a:schemeClr val="tx1"/>
                    </a:solidFill>
                  </a:rPr>
                  <a:t>  &lt;body&gt;</a:t>
                </a:r>
              </a:p>
              <a:p>
                <a:r>
                  <a:rPr lang="fr-FR" dirty="0">
                    <a:solidFill>
                      <a:schemeClr val="tx1"/>
                    </a:solidFill>
                  </a:rPr>
                  <a:t>  &lt;/body&gt;</a:t>
                </a:r>
              </a:p>
              <a:p>
                <a:r>
                  <a:rPr lang="fr-FR" dirty="0">
                    <a:solidFill>
                      <a:schemeClr val="tx1"/>
                    </a:solidFill>
                  </a:rPr>
                  <a:t>&lt;/html&gt;</a:t>
                </a:r>
              </a:p>
            </p:txBody>
          </p:sp>
          <p:sp>
            <p:nvSpPr>
              <p:cNvPr id="7" name="ZoneTexte 6"/>
              <p:cNvSpPr txBox="1"/>
              <p:nvPr/>
            </p:nvSpPr>
            <p:spPr>
              <a:xfrm>
                <a:off x="3275856" y="5301208"/>
                <a:ext cx="2304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HTML</a:t>
                </a:r>
              </a:p>
            </p:txBody>
          </p:sp>
        </p:grpSp>
      </p:grpSp>
      <p:grpSp>
        <p:nvGrpSpPr>
          <p:cNvPr id="9" name="Groupe 8"/>
          <p:cNvGrpSpPr/>
          <p:nvPr/>
        </p:nvGrpSpPr>
        <p:grpSpPr>
          <a:xfrm>
            <a:off x="1907704" y="2924944"/>
            <a:ext cx="2304256" cy="3033628"/>
            <a:chOff x="3275856" y="2636912"/>
            <a:chExt cx="2304256" cy="3033628"/>
          </a:xfrm>
        </p:grpSpPr>
        <p:sp>
          <p:nvSpPr>
            <p:cNvPr id="10" name="Rectangle 9"/>
            <p:cNvSpPr/>
            <p:nvPr/>
          </p:nvSpPr>
          <p:spPr>
            <a:xfrm>
              <a:off x="3275856" y="2636912"/>
              <a:ext cx="2304256" cy="2664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body {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background-color: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    </a:t>
              </a:r>
              <a:r>
                <a:rPr lang="en-US" dirty="0" err="1">
                  <a:solidFill>
                    <a:schemeClr val="tx1"/>
                  </a:solidFill>
                </a:rPr>
                <a:t>lightblue</a:t>
              </a:r>
              <a:r>
                <a:rPr lang="en-US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}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h1 {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color: navy;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margin-left: 20px;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}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3275856" y="5301208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CSS</a:t>
              </a:r>
            </a:p>
          </p:txBody>
        </p:sp>
      </p:grp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433603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Statique vs Dynamique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Site web dynamique</a:t>
            </a:r>
          </a:p>
        </p:txBody>
      </p:sp>
      <p:grpSp>
        <p:nvGrpSpPr>
          <p:cNvPr id="12" name="Groupe 11"/>
          <p:cNvGrpSpPr/>
          <p:nvPr/>
        </p:nvGrpSpPr>
        <p:grpSpPr>
          <a:xfrm>
            <a:off x="3123456" y="2636912"/>
            <a:ext cx="2600672" cy="3321660"/>
            <a:chOff x="4788024" y="2348880"/>
            <a:chExt cx="2600672" cy="3321660"/>
          </a:xfrm>
        </p:grpSpPr>
        <p:sp>
          <p:nvSpPr>
            <p:cNvPr id="13" name="Rectangle 12"/>
            <p:cNvSpPr/>
            <p:nvPr/>
          </p:nvSpPr>
          <p:spPr>
            <a:xfrm>
              <a:off x="5084440" y="2348880"/>
              <a:ext cx="2304256" cy="2664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32040" y="2492896"/>
              <a:ext cx="2304256" cy="26642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Groupe 14"/>
            <p:cNvGrpSpPr/>
            <p:nvPr/>
          </p:nvGrpSpPr>
          <p:grpSpPr>
            <a:xfrm>
              <a:off x="4788024" y="2636912"/>
              <a:ext cx="2304256" cy="3033628"/>
              <a:chOff x="3275856" y="2636912"/>
              <a:chExt cx="2304256" cy="3033628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275856" y="2636912"/>
                <a:ext cx="2304256" cy="26642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>
                    <a:solidFill>
                      <a:schemeClr val="tx1"/>
                    </a:solidFill>
                  </a:rPr>
                  <a:t>&lt;html&gt;</a:t>
                </a:r>
              </a:p>
              <a:p>
                <a:r>
                  <a:rPr lang="fr-FR" dirty="0">
                    <a:solidFill>
                      <a:schemeClr val="tx1"/>
                    </a:solidFill>
                  </a:rPr>
                  <a:t>  &lt;</a:t>
                </a:r>
                <a:r>
                  <a:rPr lang="fr-FR" dirty="0" err="1">
                    <a:solidFill>
                      <a:schemeClr val="tx1"/>
                    </a:solidFill>
                  </a:rPr>
                  <a:t>head</a:t>
                </a:r>
                <a:r>
                  <a:rPr lang="fr-FR" dirty="0">
                    <a:solidFill>
                      <a:schemeClr val="tx1"/>
                    </a:solidFill>
                  </a:rPr>
                  <a:t>&gt;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  &lt;link </a:t>
                </a:r>
                <a:r>
                  <a:rPr lang="en-US" dirty="0" err="1">
                    <a:solidFill>
                      <a:srgbClr val="FF0000"/>
                    </a:solidFill>
                  </a:rPr>
                  <a:t>rel</a:t>
                </a:r>
                <a:r>
                  <a:rPr lang="en-US" dirty="0">
                    <a:solidFill>
                      <a:srgbClr val="FF0000"/>
                    </a:solidFill>
                  </a:rPr>
                  <a:t>="stylesheet"</a:t>
                </a:r>
                <a:br>
                  <a:rPr lang="en-US" dirty="0">
                    <a:solidFill>
                      <a:srgbClr val="FF0000"/>
                    </a:solidFill>
                  </a:rPr>
                </a:br>
                <a:r>
                  <a:rPr lang="en-US" dirty="0">
                    <a:solidFill>
                      <a:srgbClr val="FF0000"/>
                    </a:solidFill>
                  </a:rPr>
                  <a:t>    type="text/</a:t>
                </a:r>
                <a:r>
                  <a:rPr lang="en-US" dirty="0" err="1">
                    <a:solidFill>
                      <a:srgbClr val="FF0000"/>
                    </a:solidFill>
                  </a:rPr>
                  <a:t>css</a:t>
                </a:r>
                <a:r>
                  <a:rPr lang="en-US" dirty="0">
                    <a:solidFill>
                      <a:srgbClr val="FF0000"/>
                    </a:solidFill>
                  </a:rPr>
                  <a:t>"</a:t>
                </a:r>
                <a:br>
                  <a:rPr lang="en-US" dirty="0">
                    <a:solidFill>
                      <a:srgbClr val="FF0000"/>
                    </a:solidFill>
                  </a:rPr>
                </a:br>
                <a:r>
                  <a:rPr lang="en-US" dirty="0">
                    <a:solidFill>
                      <a:srgbClr val="FF0000"/>
                    </a:solidFill>
                  </a:rPr>
                  <a:t>    </a:t>
                </a:r>
                <a:r>
                  <a:rPr lang="en-US" dirty="0" err="1">
                    <a:solidFill>
                      <a:srgbClr val="FF0000"/>
                    </a:solidFill>
                  </a:rPr>
                  <a:t>href</a:t>
                </a:r>
                <a:r>
                  <a:rPr lang="en-US" dirty="0">
                    <a:solidFill>
                      <a:srgbClr val="FF0000"/>
                    </a:solidFill>
                  </a:rPr>
                  <a:t>="mystyle.css"&gt;</a:t>
                </a:r>
                <a:endParaRPr lang="fr-FR" dirty="0">
                  <a:solidFill>
                    <a:srgbClr val="FF0000"/>
                  </a:solidFill>
                </a:endParaRPr>
              </a:p>
              <a:p>
                <a:r>
                  <a:rPr lang="fr-FR" dirty="0">
                    <a:solidFill>
                      <a:schemeClr val="tx1"/>
                    </a:solidFill>
                  </a:rPr>
                  <a:t>  &lt;/</a:t>
                </a:r>
                <a:r>
                  <a:rPr lang="fr-FR" dirty="0" err="1">
                    <a:solidFill>
                      <a:schemeClr val="tx1"/>
                    </a:solidFill>
                  </a:rPr>
                  <a:t>head</a:t>
                </a:r>
                <a:r>
                  <a:rPr lang="fr-FR" dirty="0">
                    <a:solidFill>
                      <a:schemeClr val="tx1"/>
                    </a:solidFill>
                  </a:rPr>
                  <a:t>&gt;</a:t>
                </a:r>
              </a:p>
              <a:p>
                <a:endParaRPr lang="fr-FR" dirty="0">
                  <a:solidFill>
                    <a:schemeClr val="tx1"/>
                  </a:solidFill>
                </a:endParaRPr>
              </a:p>
              <a:p>
                <a:endParaRPr lang="fr-FR" dirty="0">
                  <a:solidFill>
                    <a:schemeClr val="tx1"/>
                  </a:solidFill>
                </a:endParaRPr>
              </a:p>
              <a:p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3275856" y="5301208"/>
                <a:ext cx="2304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HTML</a:t>
                </a:r>
              </a:p>
            </p:txBody>
          </p:sp>
        </p:grpSp>
      </p:grpSp>
      <p:grpSp>
        <p:nvGrpSpPr>
          <p:cNvPr id="18" name="Groupe 17"/>
          <p:cNvGrpSpPr/>
          <p:nvPr/>
        </p:nvGrpSpPr>
        <p:grpSpPr>
          <a:xfrm>
            <a:off x="323528" y="2924944"/>
            <a:ext cx="2304256" cy="3033628"/>
            <a:chOff x="3275856" y="2636912"/>
            <a:chExt cx="2304256" cy="3033628"/>
          </a:xfrm>
        </p:grpSpPr>
        <p:sp>
          <p:nvSpPr>
            <p:cNvPr id="19" name="Rectangle 18"/>
            <p:cNvSpPr/>
            <p:nvPr/>
          </p:nvSpPr>
          <p:spPr>
            <a:xfrm>
              <a:off x="3275856" y="2636912"/>
              <a:ext cx="2304256" cy="2664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body {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background-color:</a:t>
              </a:r>
              <a:br>
                <a:rPr lang="en-US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    </a:t>
              </a:r>
              <a:r>
                <a:rPr lang="en-US" dirty="0" err="1">
                  <a:solidFill>
                    <a:schemeClr val="tx1"/>
                  </a:solidFill>
                </a:rPr>
                <a:t>lightblue</a:t>
              </a:r>
              <a:r>
                <a:rPr lang="en-US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}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h1 {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color: navy;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margin-left: 20px;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}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3275856" y="5301208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CSS</a:t>
              </a:r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6228184" y="2636912"/>
            <a:ext cx="2592288" cy="3321660"/>
            <a:chOff x="6588224" y="2636912"/>
            <a:chExt cx="2592288" cy="3321660"/>
          </a:xfrm>
        </p:grpSpPr>
        <p:grpSp>
          <p:nvGrpSpPr>
            <p:cNvPr id="4" name="Groupe 3"/>
            <p:cNvGrpSpPr/>
            <p:nvPr/>
          </p:nvGrpSpPr>
          <p:grpSpPr>
            <a:xfrm>
              <a:off x="6588224" y="2636912"/>
              <a:ext cx="2592288" cy="2952328"/>
              <a:chOff x="6588224" y="2636912"/>
              <a:chExt cx="2592288" cy="2952328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876256" y="2636912"/>
                <a:ext cx="2304256" cy="26642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723856" y="2780928"/>
                <a:ext cx="2304256" cy="26642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588224" y="2924944"/>
                <a:ext cx="2304256" cy="26642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&lt;?</a:t>
                </a:r>
                <a:r>
                  <a:rPr lang="en-US" dirty="0" err="1">
                    <a:solidFill>
                      <a:schemeClr val="tx1"/>
                    </a:solidFill>
                  </a:rPr>
                  <a:t>php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include("head.html");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echo </a:t>
                </a:r>
                <a:r>
                  <a:rPr lang="en-US" dirty="0">
                    <a:solidFill>
                      <a:srgbClr val="00B050"/>
                    </a:solidFill>
                  </a:rPr>
                  <a:t>"&lt;body&gt;"</a:t>
                </a:r>
                <a:r>
                  <a:rPr lang="en-US" dirty="0">
                    <a:solidFill>
                      <a:schemeClr val="tx1"/>
                    </a:solidFill>
                  </a:rPr>
                  <a:t>;</a:t>
                </a:r>
              </a:p>
              <a:p>
                <a:r>
                  <a:rPr lang="en-US" dirty="0" err="1">
                    <a:solidFill>
                      <a:schemeClr val="tx1"/>
                    </a:solidFill>
                  </a:rPr>
                  <a:t>Var</a:t>
                </a:r>
                <a:r>
                  <a:rPr lang="en-US" dirty="0">
                    <a:solidFill>
                      <a:schemeClr val="tx1"/>
                    </a:solidFill>
                  </a:rPr>
                  <a:t> = 3 + 5;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echo </a:t>
                </a:r>
                <a:r>
                  <a:rPr lang="en-US" dirty="0">
                    <a:solidFill>
                      <a:srgbClr val="00B050"/>
                    </a:solidFill>
                  </a:rPr>
                  <a:t>"</a:t>
                </a:r>
                <a:r>
                  <a:rPr lang="en-US" dirty="0" err="1">
                    <a:solidFill>
                      <a:srgbClr val="00B050"/>
                    </a:solidFill>
                  </a:rPr>
                  <a:t>Valeur</a:t>
                </a:r>
                <a:r>
                  <a:rPr lang="en-US" dirty="0">
                    <a:solidFill>
                      <a:srgbClr val="00B050"/>
                    </a:solidFill>
                  </a:rPr>
                  <a:t> : $</a:t>
                </a:r>
                <a:r>
                  <a:rPr lang="en-US" dirty="0" err="1">
                    <a:solidFill>
                      <a:srgbClr val="00B050"/>
                    </a:solidFill>
                  </a:rPr>
                  <a:t>Var</a:t>
                </a:r>
                <a:r>
                  <a:rPr lang="en-US" dirty="0">
                    <a:solidFill>
                      <a:srgbClr val="00B050"/>
                    </a:solidFill>
                  </a:rPr>
                  <a:t>"</a:t>
                </a:r>
                <a:r>
                  <a:rPr lang="en-US" dirty="0">
                    <a:solidFill>
                      <a:schemeClr val="tx1"/>
                    </a:solidFill>
                  </a:rPr>
                  <a:t>;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echo </a:t>
                </a:r>
                <a:r>
                  <a:rPr lang="en-US" dirty="0">
                    <a:solidFill>
                      <a:srgbClr val="00B050"/>
                    </a:solidFill>
                  </a:rPr>
                  <a:t>"&lt;/body&gt;"</a:t>
                </a:r>
                <a:r>
                  <a:rPr lang="en-US" dirty="0">
                    <a:solidFill>
                      <a:schemeClr val="tx1"/>
                    </a:solidFill>
                  </a:rPr>
                  <a:t>;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include("foot.html");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?&gt;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ZoneTexte 22"/>
            <p:cNvSpPr txBox="1"/>
            <p:nvPr/>
          </p:nvSpPr>
          <p:spPr>
            <a:xfrm>
              <a:off x="6588224" y="5589240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PHP</a:t>
              </a:r>
            </a:p>
          </p:txBody>
        </p:sp>
      </p:grp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6699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Apache, URI/URL, DNS, PHP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Serveur Web : Apache</a:t>
            </a:r>
            <a:br>
              <a:rPr lang="fr-FR" dirty="0"/>
            </a:br>
            <a:r>
              <a:rPr lang="fr-FR" dirty="0"/>
              <a:t>(traite les connexions et transmet les requêtes)</a:t>
            </a:r>
          </a:p>
          <a:p>
            <a:endParaRPr lang="fr-FR" dirty="0"/>
          </a:p>
          <a:p>
            <a:r>
              <a:rPr lang="fr-FR" dirty="0"/>
              <a:t>S’appuie sur HTTP, URI/URL, DNS</a:t>
            </a:r>
            <a:br>
              <a:rPr lang="fr-FR" dirty="0"/>
            </a:br>
            <a:r>
              <a:rPr lang="fr-FR" dirty="0"/>
              <a:t>(pour communiquer ainsi que comprendre quelle ressource et quel site sont visés)</a:t>
            </a:r>
          </a:p>
          <a:p>
            <a:endParaRPr lang="fr-FR" dirty="0"/>
          </a:p>
          <a:p>
            <a:r>
              <a:rPr lang="fr-FR" dirty="0"/>
              <a:t>Extension au serveur web : PHP</a:t>
            </a:r>
            <a:br>
              <a:rPr lang="fr-FR" dirty="0"/>
            </a:br>
            <a:r>
              <a:rPr lang="fr-FR" dirty="0"/>
              <a:t>(lit les requêtes qu’Apache lui transmet, et fait les traitements demandés)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14060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D80593D0-91F5-41DC-AB57-D5910FCC47BC}"/>
              </a:ext>
            </a:extLst>
          </p:cNvPr>
          <p:cNvGrpSpPr/>
          <p:nvPr/>
        </p:nvGrpSpPr>
        <p:grpSpPr>
          <a:xfrm>
            <a:off x="944216" y="5517232"/>
            <a:ext cx="2187624" cy="747464"/>
            <a:chOff x="611560" y="4077072"/>
            <a:chExt cx="2187624" cy="747464"/>
          </a:xfrm>
        </p:grpSpPr>
        <p:pic>
          <p:nvPicPr>
            <p:cNvPr id="20" name="Image 19" descr="firefox.png">
              <a:extLst>
                <a:ext uri="{FF2B5EF4-FFF2-40B4-BE49-F238E27FC236}">
                  <a16:creationId xmlns:a16="http://schemas.microsoft.com/office/drawing/2014/main" id="{AE91FBB5-803E-4A75-949F-1C66CB5AA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4077072"/>
              <a:ext cx="720080" cy="720080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3EF3584A-B7C9-428A-9760-9B206224B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31640" y="4077072"/>
              <a:ext cx="720080" cy="720080"/>
            </a:xfrm>
            <a:prstGeom prst="rect">
              <a:avLst/>
            </a:prstGeom>
          </p:spPr>
        </p:pic>
        <p:pic>
          <p:nvPicPr>
            <p:cNvPr id="22" name="Image 21" descr="chrome.png">
              <a:extLst>
                <a:ext uri="{FF2B5EF4-FFF2-40B4-BE49-F238E27FC236}">
                  <a16:creationId xmlns:a16="http://schemas.microsoft.com/office/drawing/2014/main" id="{30412F6C-7B9C-4F52-9F4F-A0F7D599D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720" y="4077072"/>
              <a:ext cx="747464" cy="747464"/>
            </a:xfrm>
            <a:prstGeom prst="rect">
              <a:avLst/>
            </a:prstGeom>
          </p:spPr>
        </p:pic>
      </p:grp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Apache va traiter les connexions et requêtes</a:t>
            </a:r>
          </a:p>
          <a:p>
            <a:r>
              <a:rPr lang="fr-FR" dirty="0"/>
              <a:t>PHP va construire la réponse en exécutant la logique métier (le code)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Apache &amp; PHP</a:t>
            </a:r>
          </a:p>
        </p:txBody>
      </p:sp>
      <p:pic>
        <p:nvPicPr>
          <p:cNvPr id="6" name="Image 5" descr="computer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63" y="3851756"/>
            <a:ext cx="1080120" cy="108012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331640" y="50758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Navigateur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364088" y="5075892"/>
            <a:ext cx="186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Serveur Web</a:t>
            </a:r>
          </a:p>
        </p:txBody>
      </p:sp>
      <p:pic>
        <p:nvPicPr>
          <p:cNvPr id="13" name="Image 12" descr="server1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443" y="3851756"/>
            <a:ext cx="1021686" cy="1080120"/>
          </a:xfrm>
          <a:prstGeom prst="rect">
            <a:avLst/>
          </a:prstGeom>
        </p:spPr>
      </p:pic>
      <p:grpSp>
        <p:nvGrpSpPr>
          <p:cNvPr id="14" name="Groupe 13"/>
          <p:cNvGrpSpPr/>
          <p:nvPr/>
        </p:nvGrpSpPr>
        <p:grpSpPr>
          <a:xfrm>
            <a:off x="5220072" y="5651956"/>
            <a:ext cx="1152128" cy="657364"/>
            <a:chOff x="3779912" y="4149080"/>
            <a:chExt cx="1152128" cy="657364"/>
          </a:xfrm>
        </p:grpSpPr>
        <p:pic>
          <p:nvPicPr>
            <p:cNvPr id="15" name="Image 14" descr="apache 2016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4149080"/>
              <a:ext cx="966122" cy="253124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3779912" y="44371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Apache</a:t>
              </a:r>
            </a:p>
          </p:txBody>
        </p:sp>
      </p:grpSp>
      <p:cxnSp>
        <p:nvCxnSpPr>
          <p:cNvPr id="18" name="Connecteur droit avec flèche 17"/>
          <p:cNvCxnSpPr>
            <a:stCxn id="6" idx="3"/>
            <a:endCxn id="13" idx="1"/>
          </p:cNvCxnSpPr>
          <p:nvPr/>
        </p:nvCxnSpPr>
        <p:spPr>
          <a:xfrm>
            <a:off x="2521083" y="4391816"/>
            <a:ext cx="32403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Image 16" descr="php-log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28" y="5572844"/>
            <a:ext cx="664468" cy="664468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29459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Apache :</a:t>
            </a:r>
            <a:br>
              <a:rPr lang="fr-FR" dirty="0"/>
            </a:br>
            <a:r>
              <a:rPr lang="fr-FR" dirty="0"/>
              <a:t>Serveur web libre et gratuit</a:t>
            </a:r>
            <a:br>
              <a:rPr lang="fr-FR" dirty="0"/>
            </a:br>
            <a:r>
              <a:rPr lang="fr-FR" dirty="0"/>
              <a:t>Dispose d’extensions pour se lier à PHP ou à d’autres outils pour traiter les requêtes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Apache</a:t>
            </a:r>
          </a:p>
        </p:txBody>
      </p:sp>
      <p:pic>
        <p:nvPicPr>
          <p:cNvPr id="6" name="Image 5" descr="comput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63" y="3851756"/>
            <a:ext cx="1080120" cy="108012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331640" y="50758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Navigateur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364088" y="5075892"/>
            <a:ext cx="186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Serveur Web</a:t>
            </a:r>
          </a:p>
        </p:txBody>
      </p:sp>
      <p:pic>
        <p:nvPicPr>
          <p:cNvPr id="13" name="Image 12" descr="server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443" y="3851756"/>
            <a:ext cx="1021686" cy="1080120"/>
          </a:xfrm>
          <a:prstGeom prst="rect">
            <a:avLst/>
          </a:prstGeom>
        </p:spPr>
      </p:pic>
      <p:grpSp>
        <p:nvGrpSpPr>
          <p:cNvPr id="14" name="Groupe 13"/>
          <p:cNvGrpSpPr/>
          <p:nvPr/>
        </p:nvGrpSpPr>
        <p:grpSpPr>
          <a:xfrm>
            <a:off x="5724128" y="5651956"/>
            <a:ext cx="1152128" cy="657364"/>
            <a:chOff x="3779912" y="4149080"/>
            <a:chExt cx="1152128" cy="657364"/>
          </a:xfrm>
        </p:grpSpPr>
        <p:pic>
          <p:nvPicPr>
            <p:cNvPr id="15" name="Image 14" descr="apache 2016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4149080"/>
              <a:ext cx="966122" cy="253124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3779912" y="44371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Apache</a:t>
              </a:r>
            </a:p>
          </p:txBody>
        </p:sp>
      </p:grpSp>
      <p:cxnSp>
        <p:nvCxnSpPr>
          <p:cNvPr id="18" name="Connecteur droit avec flèche 17"/>
          <p:cNvCxnSpPr>
            <a:stCxn id="6" idx="3"/>
            <a:endCxn id="13" idx="1"/>
          </p:cNvCxnSpPr>
          <p:nvPr/>
        </p:nvCxnSpPr>
        <p:spPr>
          <a:xfrm>
            <a:off x="2521083" y="4391816"/>
            <a:ext cx="32403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35</a:t>
            </a:fld>
            <a:endParaRPr lang="fr-BE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01501AB-03E0-4F75-887E-C6A43B65B14B}"/>
              </a:ext>
            </a:extLst>
          </p:cNvPr>
          <p:cNvGrpSpPr/>
          <p:nvPr/>
        </p:nvGrpSpPr>
        <p:grpSpPr>
          <a:xfrm>
            <a:off x="944216" y="5517232"/>
            <a:ext cx="2187624" cy="747464"/>
            <a:chOff x="611560" y="4077072"/>
            <a:chExt cx="2187624" cy="747464"/>
          </a:xfrm>
        </p:grpSpPr>
        <p:pic>
          <p:nvPicPr>
            <p:cNvPr id="19" name="Image 18" descr="firefox.png">
              <a:extLst>
                <a:ext uri="{FF2B5EF4-FFF2-40B4-BE49-F238E27FC236}">
                  <a16:creationId xmlns:a16="http://schemas.microsoft.com/office/drawing/2014/main" id="{E4F7F9EB-C7C5-429C-A765-A75A05CDC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4077072"/>
              <a:ext cx="720080" cy="720080"/>
            </a:xfrm>
            <a:prstGeom prst="rect">
              <a:avLst/>
            </a:prstGeom>
          </p:spPr>
        </p:pic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DCF0A715-3301-4D41-852F-831271474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31640" y="4077072"/>
              <a:ext cx="720080" cy="720080"/>
            </a:xfrm>
            <a:prstGeom prst="rect">
              <a:avLst/>
            </a:prstGeom>
          </p:spPr>
        </p:pic>
        <p:pic>
          <p:nvPicPr>
            <p:cNvPr id="21" name="Image 20" descr="chrome.png">
              <a:extLst>
                <a:ext uri="{FF2B5EF4-FFF2-40B4-BE49-F238E27FC236}">
                  <a16:creationId xmlns:a16="http://schemas.microsoft.com/office/drawing/2014/main" id="{660D5A47-12D5-4658-923A-441F833C5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720" y="4077072"/>
              <a:ext cx="747464" cy="747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4553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Apache :</a:t>
            </a:r>
            <a:br>
              <a:rPr lang="fr-FR" dirty="0"/>
            </a:br>
            <a:r>
              <a:rPr lang="fr-FR" dirty="0"/>
              <a:t>Usage classique associe des fichiers à des requêtes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Apache</a:t>
            </a:r>
          </a:p>
        </p:txBody>
      </p:sp>
      <p:pic>
        <p:nvPicPr>
          <p:cNvPr id="6" name="Image 5" descr="comput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63" y="3851756"/>
            <a:ext cx="1080120" cy="108012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331640" y="50758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Navigateur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364088" y="5075892"/>
            <a:ext cx="186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Serveur Web</a:t>
            </a:r>
          </a:p>
        </p:txBody>
      </p:sp>
      <p:pic>
        <p:nvPicPr>
          <p:cNvPr id="13" name="Image 12" descr="server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443" y="3851756"/>
            <a:ext cx="1021686" cy="1080120"/>
          </a:xfrm>
          <a:prstGeom prst="rect">
            <a:avLst/>
          </a:prstGeom>
        </p:spPr>
      </p:pic>
      <p:grpSp>
        <p:nvGrpSpPr>
          <p:cNvPr id="14" name="Groupe 13"/>
          <p:cNvGrpSpPr/>
          <p:nvPr/>
        </p:nvGrpSpPr>
        <p:grpSpPr>
          <a:xfrm>
            <a:off x="5724128" y="5651956"/>
            <a:ext cx="1152128" cy="657364"/>
            <a:chOff x="3779912" y="4149080"/>
            <a:chExt cx="1152128" cy="657364"/>
          </a:xfrm>
        </p:grpSpPr>
        <p:pic>
          <p:nvPicPr>
            <p:cNvPr id="15" name="Image 14" descr="apache 2016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4149080"/>
              <a:ext cx="966122" cy="253124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3779912" y="44371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Apache</a:t>
              </a:r>
            </a:p>
          </p:txBody>
        </p:sp>
      </p:grpSp>
      <p:cxnSp>
        <p:nvCxnSpPr>
          <p:cNvPr id="22" name="Connecteur droit avec flèche 21"/>
          <p:cNvCxnSpPr>
            <a:stCxn id="6" idx="3"/>
            <a:endCxn id="13" idx="1"/>
          </p:cNvCxnSpPr>
          <p:nvPr/>
        </p:nvCxnSpPr>
        <p:spPr>
          <a:xfrm>
            <a:off x="2521083" y="4391816"/>
            <a:ext cx="324036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e 16"/>
          <p:cNvGrpSpPr/>
          <p:nvPr/>
        </p:nvGrpSpPr>
        <p:grpSpPr>
          <a:xfrm>
            <a:off x="7513781" y="3284984"/>
            <a:ext cx="1162675" cy="1512168"/>
            <a:chOff x="7225749" y="3140968"/>
            <a:chExt cx="1162675" cy="1512168"/>
          </a:xfrm>
        </p:grpSpPr>
        <p:sp>
          <p:nvSpPr>
            <p:cNvPr id="18" name="Rectangle 17"/>
            <p:cNvSpPr/>
            <p:nvPr/>
          </p:nvSpPr>
          <p:spPr>
            <a:xfrm>
              <a:off x="7369765" y="3140968"/>
              <a:ext cx="874643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>
                  <a:solidFill>
                    <a:schemeClr val="tx1"/>
                  </a:solidFill>
                </a:rPr>
                <a:t>Coucou</a:t>
              </a:r>
            </a:p>
            <a:p>
              <a:r>
                <a:rPr lang="fr-FR" sz="1600" dirty="0">
                  <a:solidFill>
                    <a:schemeClr val="tx1"/>
                  </a:solidFill>
                </a:rPr>
                <a:t>&lt;/html&gt;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7225749" y="4283804"/>
              <a:ext cx="116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page.htm</a:t>
              </a:r>
            </a:p>
          </p:txBody>
        </p:sp>
      </p:grpSp>
      <p:cxnSp>
        <p:nvCxnSpPr>
          <p:cNvPr id="20" name="Connecteur droit avec flèche 19"/>
          <p:cNvCxnSpPr>
            <a:endCxn id="18" idx="1"/>
          </p:cNvCxnSpPr>
          <p:nvPr/>
        </p:nvCxnSpPr>
        <p:spPr>
          <a:xfrm flipV="1">
            <a:off x="6783129" y="3825044"/>
            <a:ext cx="874668" cy="566772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2555776" y="3645024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http://monsite.fr/page.htm</a:t>
            </a:r>
            <a:br>
              <a:rPr lang="fr-FR" dirty="0"/>
            </a:br>
            <a:r>
              <a:rPr lang="fr-FR" dirty="0"/>
              <a:t>(GET page.htm)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36</a:t>
            </a:fld>
            <a:endParaRPr lang="fr-BE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E1CF956F-AC26-4E6E-AA13-1499AABCDD26}"/>
              </a:ext>
            </a:extLst>
          </p:cNvPr>
          <p:cNvGrpSpPr/>
          <p:nvPr/>
        </p:nvGrpSpPr>
        <p:grpSpPr>
          <a:xfrm>
            <a:off x="944216" y="5517232"/>
            <a:ext cx="2187624" cy="747464"/>
            <a:chOff x="611560" y="4077072"/>
            <a:chExt cx="2187624" cy="747464"/>
          </a:xfrm>
        </p:grpSpPr>
        <p:pic>
          <p:nvPicPr>
            <p:cNvPr id="25" name="Image 24" descr="firefox.png">
              <a:extLst>
                <a:ext uri="{FF2B5EF4-FFF2-40B4-BE49-F238E27FC236}">
                  <a16:creationId xmlns:a16="http://schemas.microsoft.com/office/drawing/2014/main" id="{741991CF-230F-4194-9874-36C5F5FC2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4077072"/>
              <a:ext cx="720080" cy="720080"/>
            </a:xfrm>
            <a:prstGeom prst="rect">
              <a:avLst/>
            </a:prstGeom>
          </p:spPr>
        </p:pic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B6EB5D15-E63D-4D1A-8572-C6FD216E7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31640" y="4077072"/>
              <a:ext cx="720080" cy="720080"/>
            </a:xfrm>
            <a:prstGeom prst="rect">
              <a:avLst/>
            </a:prstGeom>
          </p:spPr>
        </p:pic>
        <p:pic>
          <p:nvPicPr>
            <p:cNvPr id="27" name="Image 26" descr="chrome.png">
              <a:extLst>
                <a:ext uri="{FF2B5EF4-FFF2-40B4-BE49-F238E27FC236}">
                  <a16:creationId xmlns:a16="http://schemas.microsoft.com/office/drawing/2014/main" id="{1D1B2AA7-0D4D-4817-9ADC-EFCD94282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720" y="4077072"/>
              <a:ext cx="747464" cy="747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003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/>
              <a:t>Client envoie une requête avec la ressource visée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Apache lit la requête, et cherche le fichier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Apache répond à la requête en envoyant le fichier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Apache</a:t>
            </a:r>
          </a:p>
        </p:txBody>
      </p:sp>
      <p:pic>
        <p:nvPicPr>
          <p:cNvPr id="6" name="Image 5" descr="comput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63" y="3851756"/>
            <a:ext cx="1080120" cy="108012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331640" y="50758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Navigateur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364088" y="5075892"/>
            <a:ext cx="186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Serveur Web</a:t>
            </a:r>
          </a:p>
        </p:txBody>
      </p:sp>
      <p:pic>
        <p:nvPicPr>
          <p:cNvPr id="13" name="Image 12" descr="server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443" y="3851756"/>
            <a:ext cx="1021686" cy="1080120"/>
          </a:xfrm>
          <a:prstGeom prst="rect">
            <a:avLst/>
          </a:prstGeom>
        </p:spPr>
      </p:pic>
      <p:grpSp>
        <p:nvGrpSpPr>
          <p:cNvPr id="14" name="Groupe 13"/>
          <p:cNvGrpSpPr/>
          <p:nvPr/>
        </p:nvGrpSpPr>
        <p:grpSpPr>
          <a:xfrm>
            <a:off x="5724128" y="5651956"/>
            <a:ext cx="1152128" cy="657364"/>
            <a:chOff x="3779912" y="4149080"/>
            <a:chExt cx="1152128" cy="657364"/>
          </a:xfrm>
        </p:grpSpPr>
        <p:pic>
          <p:nvPicPr>
            <p:cNvPr id="15" name="Image 14" descr="apache 2016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4149080"/>
              <a:ext cx="966122" cy="253124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3779912" y="44371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Apache</a:t>
              </a:r>
            </a:p>
          </p:txBody>
        </p:sp>
      </p:grpSp>
      <p:cxnSp>
        <p:nvCxnSpPr>
          <p:cNvPr id="7" name="Connecteur droit avec flèche 6"/>
          <p:cNvCxnSpPr>
            <a:stCxn id="6" idx="3"/>
            <a:endCxn id="13" idx="1"/>
          </p:cNvCxnSpPr>
          <p:nvPr/>
        </p:nvCxnSpPr>
        <p:spPr>
          <a:xfrm>
            <a:off x="2521083" y="4391816"/>
            <a:ext cx="324036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555776" y="3645024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http://monsite.fr/page.htm</a:t>
            </a:r>
            <a:br>
              <a:rPr lang="fr-FR" dirty="0"/>
            </a:br>
            <a:r>
              <a:rPr lang="fr-FR" dirty="0"/>
              <a:t>(GET page.htm)</a:t>
            </a:r>
          </a:p>
        </p:txBody>
      </p:sp>
      <p:grpSp>
        <p:nvGrpSpPr>
          <p:cNvPr id="23" name="Groupe 22"/>
          <p:cNvGrpSpPr/>
          <p:nvPr/>
        </p:nvGrpSpPr>
        <p:grpSpPr>
          <a:xfrm>
            <a:off x="7513781" y="3284984"/>
            <a:ext cx="1162675" cy="1512168"/>
            <a:chOff x="7225749" y="3140968"/>
            <a:chExt cx="1162675" cy="1512168"/>
          </a:xfrm>
        </p:grpSpPr>
        <p:sp>
          <p:nvSpPr>
            <p:cNvPr id="19" name="Rectangle 18"/>
            <p:cNvSpPr/>
            <p:nvPr/>
          </p:nvSpPr>
          <p:spPr>
            <a:xfrm>
              <a:off x="7369765" y="3140968"/>
              <a:ext cx="874643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>
                  <a:solidFill>
                    <a:schemeClr val="tx1"/>
                  </a:solidFill>
                </a:rPr>
                <a:t>Coucou</a:t>
              </a:r>
            </a:p>
            <a:p>
              <a:r>
                <a:rPr lang="fr-FR" sz="1600" dirty="0">
                  <a:solidFill>
                    <a:schemeClr val="tx1"/>
                  </a:solidFill>
                </a:rPr>
                <a:t>&lt;/html&gt;</a:t>
              </a: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7225749" y="4283804"/>
              <a:ext cx="116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page.htm</a:t>
              </a:r>
            </a:p>
          </p:txBody>
        </p:sp>
      </p:grpSp>
      <p:cxnSp>
        <p:nvCxnSpPr>
          <p:cNvPr id="25" name="Connecteur droit avec flèche 24"/>
          <p:cNvCxnSpPr>
            <a:stCxn id="13" idx="3"/>
            <a:endCxn id="19" idx="1"/>
          </p:cNvCxnSpPr>
          <p:nvPr/>
        </p:nvCxnSpPr>
        <p:spPr>
          <a:xfrm flipV="1">
            <a:off x="6783129" y="3825044"/>
            <a:ext cx="874668" cy="566772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508104" y="3429000"/>
            <a:ext cx="157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GET page.htm</a:t>
            </a:r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2521083" y="4581128"/>
            <a:ext cx="320304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>
            <a:off x="3707904" y="4725144"/>
            <a:ext cx="1162675" cy="1512168"/>
            <a:chOff x="7225749" y="3140968"/>
            <a:chExt cx="1162675" cy="1512168"/>
          </a:xfrm>
        </p:grpSpPr>
        <p:sp>
          <p:nvSpPr>
            <p:cNvPr id="32" name="Rectangle 31"/>
            <p:cNvSpPr/>
            <p:nvPr/>
          </p:nvSpPr>
          <p:spPr>
            <a:xfrm>
              <a:off x="7369765" y="3140968"/>
              <a:ext cx="874643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>
                  <a:solidFill>
                    <a:schemeClr val="tx1"/>
                  </a:solidFill>
                </a:rPr>
                <a:t>Coucou</a:t>
              </a:r>
            </a:p>
            <a:p>
              <a:r>
                <a:rPr lang="fr-FR" sz="1600" dirty="0">
                  <a:solidFill>
                    <a:schemeClr val="tx1"/>
                  </a:solidFill>
                </a:rPr>
                <a:t>&lt;/html&gt;</a:t>
              </a: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7225749" y="4283804"/>
              <a:ext cx="116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page.htm</a:t>
              </a:r>
            </a:p>
          </p:txBody>
        </p:sp>
      </p:grpSp>
      <p:sp>
        <p:nvSpPr>
          <p:cNvPr id="34" name="ZoneTexte 33"/>
          <p:cNvSpPr txBox="1"/>
          <p:nvPr/>
        </p:nvSpPr>
        <p:spPr>
          <a:xfrm>
            <a:off x="1547664" y="413978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Coucou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37</a:t>
            </a:fld>
            <a:endParaRPr lang="fr-BE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21D34C32-672A-4301-B463-DFE18D81D8AA}"/>
              </a:ext>
            </a:extLst>
          </p:cNvPr>
          <p:cNvGrpSpPr/>
          <p:nvPr/>
        </p:nvGrpSpPr>
        <p:grpSpPr>
          <a:xfrm>
            <a:off x="944216" y="5517232"/>
            <a:ext cx="2187624" cy="747464"/>
            <a:chOff x="611560" y="4077072"/>
            <a:chExt cx="2187624" cy="747464"/>
          </a:xfrm>
        </p:grpSpPr>
        <p:pic>
          <p:nvPicPr>
            <p:cNvPr id="29" name="Image 28" descr="firefox.png">
              <a:extLst>
                <a:ext uri="{FF2B5EF4-FFF2-40B4-BE49-F238E27FC236}">
                  <a16:creationId xmlns:a16="http://schemas.microsoft.com/office/drawing/2014/main" id="{F7A826BB-C670-4F65-82B1-AA1F6286C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4077072"/>
              <a:ext cx="720080" cy="720080"/>
            </a:xfrm>
            <a:prstGeom prst="rect">
              <a:avLst/>
            </a:prstGeom>
          </p:spPr>
        </p:pic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BAFD8164-DBB1-42C6-BA96-87B18CF1A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31640" y="4077072"/>
              <a:ext cx="720080" cy="720080"/>
            </a:xfrm>
            <a:prstGeom prst="rect">
              <a:avLst/>
            </a:prstGeom>
          </p:spPr>
        </p:pic>
        <p:pic>
          <p:nvPicPr>
            <p:cNvPr id="35" name="Image 34" descr="chrome.png">
              <a:extLst>
                <a:ext uri="{FF2B5EF4-FFF2-40B4-BE49-F238E27FC236}">
                  <a16:creationId xmlns:a16="http://schemas.microsoft.com/office/drawing/2014/main" id="{9B5B2958-D50C-491C-8A3B-CF9451703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720" y="4077072"/>
              <a:ext cx="747464" cy="747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381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6" grpId="0"/>
      <p:bldP spid="26" grpId="1"/>
      <p:bldP spid="3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Requête et réponse transmises avec :</a:t>
            </a:r>
          </a:p>
          <a:p>
            <a:pPr lvl="1"/>
            <a:r>
              <a:rPr lang="fr-FR" sz="2400" dirty="0"/>
              <a:t>HTTP 1.0   ou   HTTP 1.1   ou   HTTP/2</a:t>
            </a:r>
          </a:p>
          <a:p>
            <a:pPr lvl="1"/>
            <a:r>
              <a:rPr lang="fr-FR" sz="2400" dirty="0"/>
              <a:t>(HyperText Transfer Protocol)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Apache</a:t>
            </a:r>
          </a:p>
        </p:txBody>
      </p:sp>
      <p:pic>
        <p:nvPicPr>
          <p:cNvPr id="6" name="Image 5" descr="comput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63" y="3851756"/>
            <a:ext cx="1080120" cy="108012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331640" y="50758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Navigateur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364088" y="5075892"/>
            <a:ext cx="186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Serveur Web</a:t>
            </a:r>
          </a:p>
        </p:txBody>
      </p:sp>
      <p:pic>
        <p:nvPicPr>
          <p:cNvPr id="13" name="Image 12" descr="server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443" y="3851756"/>
            <a:ext cx="1021686" cy="1080120"/>
          </a:xfrm>
          <a:prstGeom prst="rect">
            <a:avLst/>
          </a:prstGeom>
        </p:spPr>
      </p:pic>
      <p:grpSp>
        <p:nvGrpSpPr>
          <p:cNvPr id="14" name="Groupe 13"/>
          <p:cNvGrpSpPr/>
          <p:nvPr/>
        </p:nvGrpSpPr>
        <p:grpSpPr>
          <a:xfrm>
            <a:off x="5724128" y="5651956"/>
            <a:ext cx="1152128" cy="657364"/>
            <a:chOff x="3779912" y="4149080"/>
            <a:chExt cx="1152128" cy="657364"/>
          </a:xfrm>
        </p:grpSpPr>
        <p:pic>
          <p:nvPicPr>
            <p:cNvPr id="15" name="Image 14" descr="apache 2016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4149080"/>
              <a:ext cx="966122" cy="253124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3779912" y="44371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Apache</a:t>
              </a:r>
            </a:p>
          </p:txBody>
        </p:sp>
      </p:grpSp>
      <p:cxnSp>
        <p:nvCxnSpPr>
          <p:cNvPr id="7" name="Connecteur droit avec flèche 6"/>
          <p:cNvCxnSpPr>
            <a:stCxn id="6" idx="3"/>
            <a:endCxn id="13" idx="1"/>
          </p:cNvCxnSpPr>
          <p:nvPr/>
        </p:nvCxnSpPr>
        <p:spPr>
          <a:xfrm>
            <a:off x="2521083" y="4391816"/>
            <a:ext cx="324036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/>
          <p:cNvGrpSpPr/>
          <p:nvPr/>
        </p:nvGrpSpPr>
        <p:grpSpPr>
          <a:xfrm>
            <a:off x="7513781" y="3284984"/>
            <a:ext cx="1162675" cy="1512168"/>
            <a:chOff x="7225749" y="3140968"/>
            <a:chExt cx="1162675" cy="1512168"/>
          </a:xfrm>
        </p:grpSpPr>
        <p:sp>
          <p:nvSpPr>
            <p:cNvPr id="19" name="Rectangle 18"/>
            <p:cNvSpPr/>
            <p:nvPr/>
          </p:nvSpPr>
          <p:spPr>
            <a:xfrm>
              <a:off x="7369765" y="3140968"/>
              <a:ext cx="874643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>
                  <a:solidFill>
                    <a:schemeClr val="tx1"/>
                  </a:solidFill>
                </a:rPr>
                <a:t>Coucou</a:t>
              </a:r>
            </a:p>
            <a:p>
              <a:r>
                <a:rPr lang="fr-FR" sz="1600" dirty="0">
                  <a:solidFill>
                    <a:schemeClr val="tx1"/>
                  </a:solidFill>
                </a:rPr>
                <a:t>&lt;/html&gt;</a:t>
              </a: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7225749" y="4283804"/>
              <a:ext cx="116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page.htm</a:t>
              </a:r>
            </a:p>
          </p:txBody>
        </p:sp>
      </p:grpSp>
      <p:cxnSp>
        <p:nvCxnSpPr>
          <p:cNvPr id="25" name="Connecteur droit avec flèche 24"/>
          <p:cNvCxnSpPr>
            <a:stCxn id="13" idx="3"/>
            <a:endCxn id="19" idx="1"/>
          </p:cNvCxnSpPr>
          <p:nvPr/>
        </p:nvCxnSpPr>
        <p:spPr>
          <a:xfrm flipV="1">
            <a:off x="6783129" y="3825044"/>
            <a:ext cx="874668" cy="566772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508104" y="3429000"/>
            <a:ext cx="157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GET page.htm</a:t>
            </a:r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2521083" y="4581128"/>
            <a:ext cx="320304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547664" y="413978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Coucou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3132010" y="5469031"/>
            <a:ext cx="2448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Protocole pour transmettre les informations :</a:t>
            </a:r>
            <a:br>
              <a:rPr lang="fr-FR" b="1" dirty="0"/>
            </a:br>
            <a:r>
              <a:rPr lang="fr-FR" b="1" dirty="0"/>
              <a:t>HTTP</a:t>
            </a:r>
          </a:p>
        </p:txBody>
      </p:sp>
      <p:sp>
        <p:nvSpPr>
          <p:cNvPr id="21" name="Flèche droite 20"/>
          <p:cNvSpPr/>
          <p:nvPr/>
        </p:nvSpPr>
        <p:spPr>
          <a:xfrm rot="16200000">
            <a:off x="3953369" y="4775262"/>
            <a:ext cx="740053" cy="59987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2555776" y="3645024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http://monsite.fr/page.htm</a:t>
            </a:r>
            <a:br>
              <a:rPr lang="fr-FR" dirty="0"/>
            </a:br>
            <a:r>
              <a:rPr lang="fr-FR" dirty="0"/>
              <a:t>(GET page.htm)</a:t>
            </a:r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38</a:t>
            </a:fld>
            <a:endParaRPr lang="fr-BE" dirty="0"/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93666B90-C749-418E-A933-894C14835955}"/>
              </a:ext>
            </a:extLst>
          </p:cNvPr>
          <p:cNvGrpSpPr/>
          <p:nvPr/>
        </p:nvGrpSpPr>
        <p:grpSpPr>
          <a:xfrm>
            <a:off x="944216" y="5517232"/>
            <a:ext cx="2187624" cy="747464"/>
            <a:chOff x="611560" y="4077072"/>
            <a:chExt cx="2187624" cy="747464"/>
          </a:xfrm>
        </p:grpSpPr>
        <p:pic>
          <p:nvPicPr>
            <p:cNvPr id="29" name="Image 28" descr="firefox.png">
              <a:extLst>
                <a:ext uri="{FF2B5EF4-FFF2-40B4-BE49-F238E27FC236}">
                  <a16:creationId xmlns:a16="http://schemas.microsoft.com/office/drawing/2014/main" id="{9D821C27-8356-4E30-A7EA-C6B41E1D9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4077072"/>
              <a:ext cx="720080" cy="720080"/>
            </a:xfrm>
            <a:prstGeom prst="rect">
              <a:avLst/>
            </a:prstGeom>
          </p:spPr>
        </p:pic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BBE6AB4B-6F45-485F-88D5-0EF0F83B9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31640" y="4077072"/>
              <a:ext cx="720080" cy="720080"/>
            </a:xfrm>
            <a:prstGeom prst="rect">
              <a:avLst/>
            </a:prstGeom>
          </p:spPr>
        </p:pic>
        <p:pic>
          <p:nvPicPr>
            <p:cNvPr id="31" name="Image 30" descr="chrome.png">
              <a:extLst>
                <a:ext uri="{FF2B5EF4-FFF2-40B4-BE49-F238E27FC236}">
                  <a16:creationId xmlns:a16="http://schemas.microsoft.com/office/drawing/2014/main" id="{4EDA3EAA-A352-4002-B44E-52C881320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720" y="4077072"/>
              <a:ext cx="747464" cy="747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1483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Apache</a:t>
            </a:r>
          </a:p>
        </p:txBody>
      </p:sp>
      <p:pic>
        <p:nvPicPr>
          <p:cNvPr id="24" name="Espace réservé du contenu 2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94" y="1570171"/>
            <a:ext cx="9161094" cy="4883165"/>
          </a:xfr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1555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 des Etudiants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483826"/>
              </p:ext>
            </p:extLst>
          </p:nvPr>
        </p:nvGraphicFramePr>
        <p:xfrm>
          <a:off x="47482" y="2391956"/>
          <a:ext cx="8556966" cy="290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1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68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3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50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Grp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14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S05</a:t>
                      </a:r>
                      <a:br>
                        <a:rPr lang="fr-FR" dirty="0"/>
                      </a:br>
                      <a:r>
                        <a:rPr lang="fr-FR" dirty="0"/>
                        <a:t>(31/01)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[DM] Devoir Maison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  <a:r>
                        <a:rPr lang="fr-FR" baseline="0" dirty="0"/>
                        <a:t> mini projet à rendre par mail (31/01 </a:t>
                      </a:r>
                      <a:r>
                        <a:rPr lang="mr-IN" baseline="0" dirty="0"/>
                        <a:t>–</a:t>
                      </a:r>
                      <a:r>
                        <a:rPr lang="fr-FR" baseline="0" dirty="0"/>
                        <a:t> 23h42)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62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S??</a:t>
                      </a:r>
                    </a:p>
                    <a:p>
                      <a:pPr algn="ctr"/>
                      <a:r>
                        <a:rPr lang="fr-FR" dirty="0"/>
                        <a:t>(02-04)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[TD]</a:t>
                      </a:r>
                      <a:r>
                        <a:rPr lang="fr-FR" baseline="0" dirty="0"/>
                        <a:t> Suivi TD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Suivi des TD et des travaux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50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S??</a:t>
                      </a:r>
                      <a:br>
                        <a:rPr lang="fr-FR" dirty="0"/>
                      </a:br>
                      <a:r>
                        <a:rPr lang="fr-FR" dirty="0"/>
                        <a:t>(??/03)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[QCM]</a:t>
                      </a:r>
                      <a:r>
                        <a:rPr lang="fr-FR" baseline="0" dirty="0"/>
                        <a:t> Examen en Ligne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examen en ligne (QCM – EPI)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50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avril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[PROJ] Projet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 projet à réaliser à partir de mi-février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OUI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Accolade fermante 4"/>
          <p:cNvSpPr/>
          <p:nvPr/>
        </p:nvSpPr>
        <p:spPr>
          <a:xfrm>
            <a:off x="8532440" y="2852936"/>
            <a:ext cx="251520" cy="1944216"/>
          </a:xfrm>
          <a:prstGeom prst="rightBrace">
            <a:avLst>
              <a:gd name="adj1" fmla="val 8333"/>
              <a:gd name="adj2" fmla="val 50177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ccolade fermante 6"/>
          <p:cNvSpPr/>
          <p:nvPr/>
        </p:nvSpPr>
        <p:spPr>
          <a:xfrm>
            <a:off x="8532440" y="4797152"/>
            <a:ext cx="251520" cy="43204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676456" y="3645024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50%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676456" y="4818638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3716322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Apache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Serveur web s’appuie donc, sur :</a:t>
            </a:r>
          </a:p>
          <a:p>
            <a:pPr lvl="1"/>
            <a:r>
              <a:rPr lang="fr-FR" dirty="0"/>
              <a:t>Protocole HTTP (utilise généralement le port 80)</a:t>
            </a:r>
          </a:p>
          <a:p>
            <a:pPr lvl="1"/>
            <a:endParaRPr lang="fr-FR" sz="3200" dirty="0"/>
          </a:p>
          <a:p>
            <a:pPr lvl="1"/>
            <a:r>
              <a:rPr lang="fr-FR" dirty="0"/>
              <a:t>Protocole HTTPS (utilise généralement le port 443)</a:t>
            </a:r>
            <a:br>
              <a:rPr lang="fr-FR" dirty="0"/>
            </a:br>
            <a:r>
              <a:rPr lang="fr-FR" i="1" dirty="0"/>
              <a:t>[S pour « </a:t>
            </a:r>
            <a:r>
              <a:rPr lang="fr-FR" i="1" dirty="0" err="1"/>
              <a:t>secure</a:t>
            </a:r>
            <a:r>
              <a:rPr lang="fr-FR" i="1" dirty="0"/>
              <a:t> », en utilisant des certificats pour chiffrer la connexion ET pour s’assurer que l’hôte/host est bien celui que l’on cherche]</a:t>
            </a:r>
          </a:p>
          <a:p>
            <a:endParaRPr lang="fr-FR" dirty="0"/>
          </a:p>
          <a:p>
            <a:r>
              <a:rPr lang="fr-FR" dirty="0"/>
              <a:t>Pour pouvoir communiquer avec les navigateurs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625694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Identification des ressources avec URI et URL</a:t>
            </a:r>
          </a:p>
          <a:p>
            <a:pPr lvl="1"/>
            <a:r>
              <a:rPr lang="fr-FR" sz="2000" dirty="0"/>
              <a:t>URI : Uniform Resource Identifier</a:t>
            </a:r>
          </a:p>
          <a:p>
            <a:pPr lvl="1"/>
            <a:r>
              <a:rPr lang="fr-FR" sz="2000" dirty="0"/>
              <a:t>URL : Uniform Resource Locator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Apache &amp; URI/URL</a:t>
            </a:r>
          </a:p>
        </p:txBody>
      </p:sp>
      <p:pic>
        <p:nvPicPr>
          <p:cNvPr id="6" name="Image 5" descr="comput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63" y="3851756"/>
            <a:ext cx="1080120" cy="108012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331640" y="50758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Navigateur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364088" y="5075892"/>
            <a:ext cx="186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Serveur Web</a:t>
            </a:r>
          </a:p>
        </p:txBody>
      </p:sp>
      <p:pic>
        <p:nvPicPr>
          <p:cNvPr id="13" name="Image 12" descr="server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443" y="3851756"/>
            <a:ext cx="1021686" cy="1080120"/>
          </a:xfrm>
          <a:prstGeom prst="rect">
            <a:avLst/>
          </a:prstGeom>
        </p:spPr>
      </p:pic>
      <p:grpSp>
        <p:nvGrpSpPr>
          <p:cNvPr id="14" name="Groupe 13"/>
          <p:cNvGrpSpPr/>
          <p:nvPr/>
        </p:nvGrpSpPr>
        <p:grpSpPr>
          <a:xfrm>
            <a:off x="5724128" y="5651956"/>
            <a:ext cx="1152128" cy="657364"/>
            <a:chOff x="3779912" y="4149080"/>
            <a:chExt cx="1152128" cy="657364"/>
          </a:xfrm>
        </p:grpSpPr>
        <p:pic>
          <p:nvPicPr>
            <p:cNvPr id="15" name="Image 14" descr="apache 2016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4149080"/>
              <a:ext cx="966122" cy="253124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3779912" y="44371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Apache</a:t>
              </a:r>
            </a:p>
          </p:txBody>
        </p:sp>
      </p:grpSp>
      <p:cxnSp>
        <p:nvCxnSpPr>
          <p:cNvPr id="7" name="Connecteur droit avec flèche 6"/>
          <p:cNvCxnSpPr>
            <a:stCxn id="6" idx="3"/>
            <a:endCxn id="13" idx="1"/>
          </p:cNvCxnSpPr>
          <p:nvPr/>
        </p:nvCxnSpPr>
        <p:spPr>
          <a:xfrm>
            <a:off x="2521083" y="4391816"/>
            <a:ext cx="324036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/>
          <p:cNvGrpSpPr/>
          <p:nvPr/>
        </p:nvGrpSpPr>
        <p:grpSpPr>
          <a:xfrm>
            <a:off x="7513781" y="4509120"/>
            <a:ext cx="1162675" cy="1512168"/>
            <a:chOff x="7225749" y="3140968"/>
            <a:chExt cx="1162675" cy="1512168"/>
          </a:xfrm>
        </p:grpSpPr>
        <p:sp>
          <p:nvSpPr>
            <p:cNvPr id="19" name="Rectangle 18"/>
            <p:cNvSpPr/>
            <p:nvPr/>
          </p:nvSpPr>
          <p:spPr>
            <a:xfrm>
              <a:off x="7369765" y="3140968"/>
              <a:ext cx="874643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>
                  <a:solidFill>
                    <a:schemeClr val="tx1"/>
                  </a:solidFill>
                </a:rPr>
                <a:t>Coucou</a:t>
              </a:r>
            </a:p>
            <a:p>
              <a:r>
                <a:rPr lang="fr-FR" sz="1600" dirty="0">
                  <a:solidFill>
                    <a:schemeClr val="tx1"/>
                  </a:solidFill>
                </a:rPr>
                <a:t>&lt;/html&gt;</a:t>
              </a: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7225749" y="4283804"/>
              <a:ext cx="116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page.htm</a:t>
              </a:r>
            </a:p>
          </p:txBody>
        </p:sp>
      </p:grpSp>
      <p:cxnSp>
        <p:nvCxnSpPr>
          <p:cNvPr id="25" name="Connecteur droit avec flèche 24"/>
          <p:cNvCxnSpPr>
            <a:stCxn id="13" idx="3"/>
            <a:endCxn id="19" idx="1"/>
          </p:cNvCxnSpPr>
          <p:nvPr/>
        </p:nvCxnSpPr>
        <p:spPr>
          <a:xfrm>
            <a:off x="6783129" y="4391816"/>
            <a:ext cx="874668" cy="65736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508104" y="3429000"/>
            <a:ext cx="157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GET page.htm</a:t>
            </a:r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2521083" y="4581128"/>
            <a:ext cx="320304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547664" y="413978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Coucou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6804248" y="2132856"/>
            <a:ext cx="2217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Adresse unique vers la ressource « page.htm »</a:t>
            </a:r>
          </a:p>
        </p:txBody>
      </p:sp>
      <p:sp>
        <p:nvSpPr>
          <p:cNvPr id="21" name="Flèche droite 20"/>
          <p:cNvSpPr/>
          <p:nvPr/>
        </p:nvSpPr>
        <p:spPr>
          <a:xfrm rot="5400000">
            <a:off x="7505744" y="3530626"/>
            <a:ext cx="1213102" cy="59987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2555776" y="3645024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http://monsite.fr/page.htm</a:t>
            </a:r>
            <a:br>
              <a:rPr lang="fr-FR" dirty="0"/>
            </a:br>
            <a:r>
              <a:rPr lang="fr-FR" dirty="0"/>
              <a:t>(GET page.htm)</a:t>
            </a:r>
          </a:p>
        </p:txBody>
      </p:sp>
      <p:grpSp>
        <p:nvGrpSpPr>
          <p:cNvPr id="28" name="Groupe 27"/>
          <p:cNvGrpSpPr/>
          <p:nvPr/>
        </p:nvGrpSpPr>
        <p:grpSpPr>
          <a:xfrm>
            <a:off x="3707904" y="4725144"/>
            <a:ext cx="1162675" cy="1512168"/>
            <a:chOff x="7225749" y="3140968"/>
            <a:chExt cx="1162675" cy="1512168"/>
          </a:xfrm>
        </p:grpSpPr>
        <p:sp>
          <p:nvSpPr>
            <p:cNvPr id="29" name="Rectangle 28"/>
            <p:cNvSpPr/>
            <p:nvPr/>
          </p:nvSpPr>
          <p:spPr>
            <a:xfrm>
              <a:off x="7369765" y="3140968"/>
              <a:ext cx="874643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>
                  <a:solidFill>
                    <a:schemeClr val="tx1"/>
                  </a:solidFill>
                </a:rPr>
                <a:t>Coucou</a:t>
              </a:r>
            </a:p>
            <a:p>
              <a:r>
                <a:rPr lang="fr-FR" sz="1600" dirty="0">
                  <a:solidFill>
                    <a:schemeClr val="tx1"/>
                  </a:solidFill>
                </a:rPr>
                <a:t>&lt;/html&gt;</a:t>
              </a: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7225749" y="4283804"/>
              <a:ext cx="116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page.htm</a:t>
              </a:r>
            </a:p>
          </p:txBody>
        </p:sp>
      </p:grpSp>
      <p:sp>
        <p:nvSpPr>
          <p:cNvPr id="31" name="Flèche droite 30"/>
          <p:cNvSpPr/>
          <p:nvPr/>
        </p:nvSpPr>
        <p:spPr>
          <a:xfrm rot="9677890">
            <a:off x="4251940" y="2991535"/>
            <a:ext cx="2864388" cy="23627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41</a:t>
            </a:fld>
            <a:endParaRPr lang="fr-BE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10EB871A-D7E7-4740-BA02-168C523D7AD0}"/>
              </a:ext>
            </a:extLst>
          </p:cNvPr>
          <p:cNvGrpSpPr/>
          <p:nvPr/>
        </p:nvGrpSpPr>
        <p:grpSpPr>
          <a:xfrm>
            <a:off x="944216" y="5517232"/>
            <a:ext cx="2187624" cy="747464"/>
            <a:chOff x="611560" y="4077072"/>
            <a:chExt cx="2187624" cy="747464"/>
          </a:xfrm>
        </p:grpSpPr>
        <p:pic>
          <p:nvPicPr>
            <p:cNvPr id="33" name="Image 32" descr="firefox.png">
              <a:extLst>
                <a:ext uri="{FF2B5EF4-FFF2-40B4-BE49-F238E27FC236}">
                  <a16:creationId xmlns:a16="http://schemas.microsoft.com/office/drawing/2014/main" id="{13E7F710-13E3-4F94-8D9B-3D099FA47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4077072"/>
              <a:ext cx="720080" cy="720080"/>
            </a:xfrm>
            <a:prstGeom prst="rect">
              <a:avLst/>
            </a:prstGeom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70B7A895-5091-466D-B4CA-6C833E16D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31640" y="4077072"/>
              <a:ext cx="720080" cy="720080"/>
            </a:xfrm>
            <a:prstGeom prst="rect">
              <a:avLst/>
            </a:prstGeom>
          </p:spPr>
        </p:pic>
        <p:pic>
          <p:nvPicPr>
            <p:cNvPr id="37" name="Image 36" descr="chrome.png">
              <a:extLst>
                <a:ext uri="{FF2B5EF4-FFF2-40B4-BE49-F238E27FC236}">
                  <a16:creationId xmlns:a16="http://schemas.microsoft.com/office/drawing/2014/main" id="{47C29C0E-7958-43C5-B6D5-2BA47808B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720" y="4077072"/>
              <a:ext cx="747464" cy="747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8239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141168"/>
          </a:xfrm>
        </p:spPr>
        <p:txBody>
          <a:bodyPr>
            <a:normAutofit/>
          </a:bodyPr>
          <a:lstStyle/>
          <a:p>
            <a:r>
              <a:rPr lang="fr-FR" sz="2800" dirty="0"/>
              <a:t>Identification des ressources avec URI et URL</a:t>
            </a:r>
          </a:p>
          <a:p>
            <a:endParaRPr lang="fr-FR" sz="2600" dirty="0"/>
          </a:p>
          <a:p>
            <a:r>
              <a:rPr lang="fr-FR" sz="2800" dirty="0">
                <a:hlinkClick r:id="rId3"/>
              </a:rPr>
              <a:t>http://monsite.fr/page.htm</a:t>
            </a:r>
            <a:endParaRPr lang="fr-FR" sz="2800" dirty="0"/>
          </a:p>
          <a:p>
            <a:pPr lvl="1"/>
            <a:r>
              <a:rPr lang="fr-FR" sz="2000" dirty="0"/>
              <a:t>Ressource : « page.htm »</a:t>
            </a:r>
          </a:p>
          <a:p>
            <a:pPr lvl="1"/>
            <a:r>
              <a:rPr lang="fr-FR" sz="2000" dirty="0"/>
              <a:t>Dans le dossier : « / » (la racine)</a:t>
            </a:r>
          </a:p>
          <a:p>
            <a:pPr lvl="1"/>
            <a:r>
              <a:rPr lang="fr-FR" sz="2000" dirty="0"/>
              <a:t>Sur le site </a:t>
            </a:r>
            <a:r>
              <a:rPr lang="fr-FR" sz="2000" u="sng" dirty="0"/>
              <a:t>web</a:t>
            </a:r>
            <a:r>
              <a:rPr lang="fr-FR" sz="2000" dirty="0"/>
              <a:t> : « </a:t>
            </a:r>
            <a:r>
              <a:rPr lang="fr-FR" sz="2000" u="sng" dirty="0"/>
              <a:t>http</a:t>
            </a:r>
            <a:r>
              <a:rPr lang="fr-FR" sz="2000" dirty="0"/>
              <a:t>://monsite.fr »</a:t>
            </a:r>
          </a:p>
          <a:p>
            <a:endParaRPr lang="fr-FR" dirty="0"/>
          </a:p>
          <a:p>
            <a:r>
              <a:rPr lang="fr-FR" sz="2800" dirty="0">
                <a:hlinkClick r:id="rId4"/>
              </a:rPr>
              <a:t>ftp://machine1.autresite.com/images/oiseau.jpg</a:t>
            </a:r>
            <a:endParaRPr lang="fr-FR" sz="2800" dirty="0"/>
          </a:p>
          <a:p>
            <a:pPr lvl="1"/>
            <a:r>
              <a:rPr lang="fr-FR" sz="2000" dirty="0"/>
              <a:t>Ressource : « oiseau.jpg »</a:t>
            </a:r>
          </a:p>
          <a:p>
            <a:pPr lvl="1"/>
            <a:r>
              <a:rPr lang="fr-FR" sz="2000" dirty="0"/>
              <a:t>Dans le dossier : « /images/ »</a:t>
            </a:r>
          </a:p>
          <a:p>
            <a:pPr lvl="1"/>
            <a:r>
              <a:rPr lang="fr-FR" sz="2000" dirty="0"/>
              <a:t>Sur la machine « machine1.autresite.com » accessible en « ftp:// »</a:t>
            </a:r>
          </a:p>
          <a:p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Apache &amp; URI/URL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722511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Apache &amp; URI/URL</a:t>
            </a:r>
          </a:p>
        </p:txBody>
      </p:sp>
      <p:pic>
        <p:nvPicPr>
          <p:cNvPr id="24" name="Espace réservé du contenu 2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94" y="1570171"/>
            <a:ext cx="9161094" cy="4883165"/>
          </a:xfrm>
        </p:spPr>
      </p:pic>
      <p:sp>
        <p:nvSpPr>
          <p:cNvPr id="4" name="Ellipse 3"/>
          <p:cNvSpPr/>
          <p:nvPr/>
        </p:nvSpPr>
        <p:spPr>
          <a:xfrm>
            <a:off x="-108520" y="2564904"/>
            <a:ext cx="2232248" cy="57606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827584" y="1484784"/>
            <a:ext cx="2592288" cy="57606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12161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Apache &amp; DNS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Chaque machine sur internet est identifiée par son IP</a:t>
            </a:r>
          </a:p>
          <a:p>
            <a:endParaRPr lang="fr-FR" sz="2800" dirty="0"/>
          </a:p>
          <a:p>
            <a:r>
              <a:rPr lang="fr-FR" sz="2800" dirty="0"/>
              <a:t>Exemple IPV4 :   8.8.8.8   ou   127.0.0.1</a:t>
            </a:r>
          </a:p>
          <a:p>
            <a:r>
              <a:rPr lang="fr-FR" sz="2800" dirty="0"/>
              <a:t>Exemple IPV6 : 2001:0db8:85a3:0000:0000:8a2e:0370:7334</a:t>
            </a:r>
          </a:p>
          <a:p>
            <a:endParaRPr lang="fr-FR" sz="2800" dirty="0"/>
          </a:p>
          <a:p>
            <a:r>
              <a:rPr lang="fr-FR" sz="2800" dirty="0"/>
              <a:t>Pas très pratique pour visiter des sites web…</a:t>
            </a:r>
            <a:br>
              <a:rPr lang="fr-FR" sz="2800" dirty="0"/>
            </a:br>
            <a:r>
              <a:rPr lang="fr-FR" sz="2800" dirty="0"/>
              <a:t>…mais parfait pour rendre unique une machine</a:t>
            </a:r>
          </a:p>
          <a:p>
            <a:endParaRPr lang="fr-FR" sz="28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978597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Apache &amp; DNS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800" dirty="0"/>
              <a:t>DNS : Domain Name System</a:t>
            </a:r>
          </a:p>
          <a:p>
            <a:r>
              <a:rPr lang="fr-FR" sz="2800" dirty="0"/>
              <a:t>Gère les « noms de domaine » (exemple : </a:t>
            </a:r>
            <a:r>
              <a:rPr lang="fr-FR" sz="2800" i="1" dirty="0"/>
              <a:t>univ-paris1.fr )</a:t>
            </a:r>
          </a:p>
          <a:p>
            <a:endParaRPr lang="fr-FR" sz="2800" dirty="0"/>
          </a:p>
          <a:p>
            <a:r>
              <a:rPr lang="fr-FR" sz="2800" dirty="0"/>
              <a:t>Permet de lier un nom de domaine à une ou des IP</a:t>
            </a:r>
          </a:p>
          <a:p>
            <a:r>
              <a:rPr lang="fr-FR" sz="2800" dirty="0"/>
              <a:t>Permet de gérer des « sous-domaines »</a:t>
            </a:r>
          </a:p>
          <a:p>
            <a:endParaRPr lang="fr-FR" sz="2800" dirty="0"/>
          </a:p>
          <a:p>
            <a:r>
              <a:rPr lang="fr-FR" sz="2800" dirty="0"/>
              <a:t>Exemple :         univ-paris1.fr</a:t>
            </a:r>
            <a:br>
              <a:rPr lang="fr-FR" sz="2800" dirty="0"/>
            </a:br>
            <a:r>
              <a:rPr lang="fr-FR" sz="2800" dirty="0"/>
              <a:t>www.univ-paris1.fr          ent.univ-paris1.fr</a:t>
            </a:r>
          </a:p>
          <a:p>
            <a:endParaRPr lang="fr-FR" sz="2800" dirty="0"/>
          </a:p>
          <a:p>
            <a:r>
              <a:rPr lang="fr-FR" sz="2800" dirty="0"/>
              <a:t>« www » et « </a:t>
            </a:r>
            <a:r>
              <a:rPr lang="fr-FR" sz="2800" dirty="0" err="1"/>
              <a:t>ent</a:t>
            </a:r>
            <a:r>
              <a:rPr lang="fr-FR" sz="2800" dirty="0"/>
              <a:t> » sont des sous-domaines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732076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Apache &amp; DNS</a:t>
            </a:r>
          </a:p>
        </p:txBody>
      </p:sp>
      <p:pic>
        <p:nvPicPr>
          <p:cNvPr id="24" name="Espace réservé du contenu 2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94" y="1570171"/>
            <a:ext cx="9161094" cy="4883165"/>
          </a:xfrm>
        </p:spPr>
      </p:pic>
      <p:sp>
        <p:nvSpPr>
          <p:cNvPr id="2" name="Ellipse 1"/>
          <p:cNvSpPr/>
          <p:nvPr/>
        </p:nvSpPr>
        <p:spPr>
          <a:xfrm>
            <a:off x="-252536" y="1412776"/>
            <a:ext cx="4104456" cy="115212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-36512" y="2852936"/>
            <a:ext cx="2592288" cy="57606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72076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/>
              <a:t>Client envoie une requête avec la ressource visée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Apache lit la requête, et cherche le fichier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/>
              <a:t>Apache répond à la requête en envoyant le fichier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Apache &amp; DNS</a:t>
            </a:r>
          </a:p>
        </p:txBody>
      </p:sp>
      <p:pic>
        <p:nvPicPr>
          <p:cNvPr id="6" name="Image 5" descr="comput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63" y="3851756"/>
            <a:ext cx="1080120" cy="108012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331640" y="50758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Navigateur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364088" y="5075892"/>
            <a:ext cx="186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Serveur Web</a:t>
            </a:r>
          </a:p>
        </p:txBody>
      </p:sp>
      <p:pic>
        <p:nvPicPr>
          <p:cNvPr id="13" name="Image 12" descr="server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443" y="3851756"/>
            <a:ext cx="1021686" cy="1080120"/>
          </a:xfrm>
          <a:prstGeom prst="rect">
            <a:avLst/>
          </a:prstGeom>
        </p:spPr>
      </p:pic>
      <p:grpSp>
        <p:nvGrpSpPr>
          <p:cNvPr id="14" name="Groupe 13"/>
          <p:cNvGrpSpPr/>
          <p:nvPr/>
        </p:nvGrpSpPr>
        <p:grpSpPr>
          <a:xfrm>
            <a:off x="5724128" y="5651956"/>
            <a:ext cx="1152128" cy="657364"/>
            <a:chOff x="3779912" y="4149080"/>
            <a:chExt cx="1152128" cy="657364"/>
          </a:xfrm>
        </p:grpSpPr>
        <p:pic>
          <p:nvPicPr>
            <p:cNvPr id="15" name="Image 14" descr="apache 2016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4149080"/>
              <a:ext cx="966122" cy="253124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3779912" y="44371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Apache</a:t>
              </a:r>
            </a:p>
          </p:txBody>
        </p:sp>
      </p:grpSp>
      <p:cxnSp>
        <p:nvCxnSpPr>
          <p:cNvPr id="7" name="Connecteur droit avec flèche 6"/>
          <p:cNvCxnSpPr>
            <a:stCxn id="6" idx="3"/>
            <a:endCxn id="13" idx="1"/>
          </p:cNvCxnSpPr>
          <p:nvPr/>
        </p:nvCxnSpPr>
        <p:spPr>
          <a:xfrm>
            <a:off x="2521083" y="4391816"/>
            <a:ext cx="324036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923928" y="3646765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GET page.htm</a:t>
            </a:r>
            <a:br>
              <a:rPr lang="fr-FR" dirty="0"/>
            </a:br>
            <a:r>
              <a:rPr lang="fr-FR" dirty="0"/>
              <a:t>HOST chez.moi.fr</a:t>
            </a:r>
          </a:p>
        </p:txBody>
      </p:sp>
      <p:grpSp>
        <p:nvGrpSpPr>
          <p:cNvPr id="23" name="Groupe 22"/>
          <p:cNvGrpSpPr/>
          <p:nvPr/>
        </p:nvGrpSpPr>
        <p:grpSpPr>
          <a:xfrm>
            <a:off x="7513781" y="3284984"/>
            <a:ext cx="1162675" cy="1512168"/>
            <a:chOff x="7225749" y="3140968"/>
            <a:chExt cx="1162675" cy="1512168"/>
          </a:xfrm>
        </p:grpSpPr>
        <p:sp>
          <p:nvSpPr>
            <p:cNvPr id="19" name="Rectangle 18"/>
            <p:cNvSpPr/>
            <p:nvPr/>
          </p:nvSpPr>
          <p:spPr>
            <a:xfrm>
              <a:off x="7369765" y="3140968"/>
              <a:ext cx="874643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>
                  <a:solidFill>
                    <a:schemeClr val="tx1"/>
                  </a:solidFill>
                </a:rPr>
                <a:t>Coucou</a:t>
              </a:r>
            </a:p>
            <a:p>
              <a:r>
                <a:rPr lang="fr-FR" sz="1600" dirty="0">
                  <a:solidFill>
                    <a:schemeClr val="tx1"/>
                  </a:solidFill>
                </a:rPr>
                <a:t>&lt;/html&gt;</a:t>
              </a: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7225749" y="4283804"/>
              <a:ext cx="116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page.htm</a:t>
              </a:r>
            </a:p>
          </p:txBody>
        </p:sp>
      </p:grpSp>
      <p:cxnSp>
        <p:nvCxnSpPr>
          <p:cNvPr id="25" name="Connecteur droit avec flèche 24"/>
          <p:cNvCxnSpPr>
            <a:stCxn id="13" idx="3"/>
            <a:endCxn id="19" idx="1"/>
          </p:cNvCxnSpPr>
          <p:nvPr/>
        </p:nvCxnSpPr>
        <p:spPr>
          <a:xfrm flipV="1">
            <a:off x="6783129" y="3825044"/>
            <a:ext cx="874668" cy="566772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292080" y="3140968"/>
            <a:ext cx="185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GET page.htm</a:t>
            </a:r>
          </a:p>
          <a:p>
            <a:pPr algn="ctr"/>
            <a:r>
              <a:rPr lang="fr-FR" dirty="0"/>
              <a:t>HOST chez.moi.fr</a:t>
            </a:r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2521083" y="4581128"/>
            <a:ext cx="320304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>
            <a:off x="3275856" y="4725144"/>
            <a:ext cx="1162675" cy="1512168"/>
            <a:chOff x="7225749" y="3140968"/>
            <a:chExt cx="1162675" cy="1512168"/>
          </a:xfrm>
        </p:grpSpPr>
        <p:sp>
          <p:nvSpPr>
            <p:cNvPr id="32" name="Rectangle 31"/>
            <p:cNvSpPr/>
            <p:nvPr/>
          </p:nvSpPr>
          <p:spPr>
            <a:xfrm>
              <a:off x="7369765" y="3140968"/>
              <a:ext cx="874643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>
                  <a:solidFill>
                    <a:schemeClr val="tx1"/>
                  </a:solidFill>
                </a:rPr>
                <a:t>Coucou</a:t>
              </a:r>
            </a:p>
            <a:p>
              <a:r>
                <a:rPr lang="fr-FR" sz="1600" dirty="0">
                  <a:solidFill>
                    <a:schemeClr val="tx1"/>
                  </a:solidFill>
                </a:rPr>
                <a:t>&lt;/html&gt;</a:t>
              </a: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7225749" y="4283804"/>
              <a:ext cx="116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page.htm</a:t>
              </a:r>
            </a:p>
          </p:txBody>
        </p:sp>
      </p:grpSp>
      <p:sp>
        <p:nvSpPr>
          <p:cNvPr id="34" name="ZoneTexte 33"/>
          <p:cNvSpPr txBox="1"/>
          <p:nvPr/>
        </p:nvSpPr>
        <p:spPr>
          <a:xfrm>
            <a:off x="1547664" y="413978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Coucou</a:t>
            </a:r>
          </a:p>
        </p:txBody>
      </p:sp>
      <p:grpSp>
        <p:nvGrpSpPr>
          <p:cNvPr id="28" name="Groupe 27"/>
          <p:cNvGrpSpPr/>
          <p:nvPr/>
        </p:nvGrpSpPr>
        <p:grpSpPr>
          <a:xfrm>
            <a:off x="7524328" y="5013176"/>
            <a:ext cx="1162675" cy="1512168"/>
            <a:chOff x="7225749" y="3140968"/>
            <a:chExt cx="1162675" cy="1512168"/>
          </a:xfrm>
        </p:grpSpPr>
        <p:sp>
          <p:nvSpPr>
            <p:cNvPr id="29" name="Rectangle 28"/>
            <p:cNvSpPr/>
            <p:nvPr/>
          </p:nvSpPr>
          <p:spPr>
            <a:xfrm>
              <a:off x="7369765" y="3140968"/>
              <a:ext cx="874643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 err="1">
                  <a:solidFill>
                    <a:schemeClr val="tx1"/>
                  </a:solidFill>
                </a:rPr>
                <a:t>Pouet</a:t>
              </a:r>
              <a:endParaRPr lang="fr-FR" sz="1600" dirty="0">
                <a:solidFill>
                  <a:schemeClr val="tx1"/>
                </a:solidFill>
              </a:endParaRPr>
            </a:p>
            <a:p>
              <a:r>
                <a:rPr lang="fr-FR" sz="1600" dirty="0">
                  <a:solidFill>
                    <a:schemeClr val="tx1"/>
                  </a:solidFill>
                </a:rPr>
                <a:t>&lt;/html&gt;</a:t>
              </a: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7225749" y="4283804"/>
              <a:ext cx="116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page.htm</a:t>
              </a:r>
            </a:p>
          </p:txBody>
        </p:sp>
      </p:grpSp>
      <p:cxnSp>
        <p:nvCxnSpPr>
          <p:cNvPr id="35" name="Connecteur droit avec flèche 34"/>
          <p:cNvCxnSpPr>
            <a:stCxn id="13" idx="3"/>
            <a:endCxn id="29" idx="1"/>
          </p:cNvCxnSpPr>
          <p:nvPr/>
        </p:nvCxnSpPr>
        <p:spPr>
          <a:xfrm>
            <a:off x="6783129" y="4391816"/>
            <a:ext cx="885215" cy="116142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/>
          <p:cNvGrpSpPr/>
          <p:nvPr/>
        </p:nvGrpSpPr>
        <p:grpSpPr>
          <a:xfrm>
            <a:off x="4427984" y="4733528"/>
            <a:ext cx="1162675" cy="1512168"/>
            <a:chOff x="7225749" y="3140968"/>
            <a:chExt cx="1162675" cy="1512168"/>
          </a:xfrm>
        </p:grpSpPr>
        <p:sp>
          <p:nvSpPr>
            <p:cNvPr id="37" name="Rectangle 36"/>
            <p:cNvSpPr/>
            <p:nvPr/>
          </p:nvSpPr>
          <p:spPr>
            <a:xfrm>
              <a:off x="7369765" y="3140968"/>
              <a:ext cx="874643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 err="1">
                  <a:solidFill>
                    <a:schemeClr val="tx1"/>
                  </a:solidFill>
                </a:rPr>
                <a:t>Pouet</a:t>
              </a:r>
              <a:endParaRPr lang="fr-FR" sz="1600" dirty="0">
                <a:solidFill>
                  <a:schemeClr val="tx1"/>
                </a:solidFill>
              </a:endParaRPr>
            </a:p>
            <a:p>
              <a:r>
                <a:rPr lang="fr-FR" sz="1600" dirty="0">
                  <a:solidFill>
                    <a:schemeClr val="tx1"/>
                  </a:solidFill>
                </a:rPr>
                <a:t>&lt;/html&gt;</a:t>
              </a:r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7225749" y="4283804"/>
              <a:ext cx="116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page.htm</a:t>
              </a:r>
            </a:p>
          </p:txBody>
        </p:sp>
      </p:grpSp>
      <p:sp>
        <p:nvSpPr>
          <p:cNvPr id="39" name="ZoneTexte 38"/>
          <p:cNvSpPr txBox="1"/>
          <p:nvPr/>
        </p:nvSpPr>
        <p:spPr>
          <a:xfrm>
            <a:off x="2555776" y="3645024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GET page.htm</a:t>
            </a:r>
            <a:br>
              <a:rPr lang="fr-FR" dirty="0"/>
            </a:br>
            <a:r>
              <a:rPr lang="fr-FR" dirty="0"/>
              <a:t>HOST mio.es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5292080" y="3142709"/>
            <a:ext cx="185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GET page.htm</a:t>
            </a:r>
          </a:p>
          <a:p>
            <a:pPr algn="ctr"/>
            <a:r>
              <a:rPr lang="fr-FR" dirty="0"/>
              <a:t>HOST mio.es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619672" y="41397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Pouet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47</a:t>
            </a:fld>
            <a:endParaRPr lang="fr-BE"/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08BC2C95-4403-4351-BD13-FEAE7C26119B}"/>
              </a:ext>
            </a:extLst>
          </p:cNvPr>
          <p:cNvGrpSpPr/>
          <p:nvPr/>
        </p:nvGrpSpPr>
        <p:grpSpPr>
          <a:xfrm>
            <a:off x="944216" y="5517232"/>
            <a:ext cx="2187624" cy="747464"/>
            <a:chOff x="611560" y="4077072"/>
            <a:chExt cx="2187624" cy="747464"/>
          </a:xfrm>
        </p:grpSpPr>
        <p:pic>
          <p:nvPicPr>
            <p:cNvPr id="42" name="Image 41" descr="firefox.png">
              <a:extLst>
                <a:ext uri="{FF2B5EF4-FFF2-40B4-BE49-F238E27FC236}">
                  <a16:creationId xmlns:a16="http://schemas.microsoft.com/office/drawing/2014/main" id="{58AE81FC-EB9E-438E-B9E1-8F195AFAC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4077072"/>
              <a:ext cx="720080" cy="720080"/>
            </a:xfrm>
            <a:prstGeom prst="rect">
              <a:avLst/>
            </a:prstGeom>
          </p:spPr>
        </p:pic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1B6CEA05-F8E0-4869-82EE-EEEAEF48E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31640" y="4077072"/>
              <a:ext cx="720080" cy="720080"/>
            </a:xfrm>
            <a:prstGeom prst="rect">
              <a:avLst/>
            </a:prstGeom>
          </p:spPr>
        </p:pic>
        <p:pic>
          <p:nvPicPr>
            <p:cNvPr id="44" name="Image 43" descr="chrome.png">
              <a:extLst>
                <a:ext uri="{FF2B5EF4-FFF2-40B4-BE49-F238E27FC236}">
                  <a16:creationId xmlns:a16="http://schemas.microsoft.com/office/drawing/2014/main" id="{325498C5-86BC-4625-BFC9-B6BCA9C66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720" y="4077072"/>
              <a:ext cx="747464" cy="747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330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6" grpId="0"/>
      <p:bldP spid="26" grpId="1"/>
      <p:bldP spid="34" grpId="0"/>
      <p:bldP spid="34" grpId="1"/>
      <p:bldP spid="39" grpId="0"/>
      <p:bldP spid="39" grpId="1"/>
      <p:bldP spid="40" grpId="0"/>
      <p:bldP spid="40" grpId="1"/>
      <p:bldP spid="2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Apache &amp; DNS</a:t>
            </a:r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fr-FR" sz="2800" dirty="0"/>
              <a:t>Plusieurs noms de domaine peuvent renvoyer vers la même IP</a:t>
            </a:r>
          </a:p>
          <a:p>
            <a:endParaRPr lang="fr-FR" sz="2800" dirty="0"/>
          </a:p>
          <a:p>
            <a:r>
              <a:rPr lang="fr-FR" sz="2800" dirty="0"/>
              <a:t>Le serveur web peut donc afficher des sites différents selon l’hôte demandé dans la requête</a:t>
            </a:r>
          </a:p>
          <a:p>
            <a:pPr lvl="1"/>
            <a:r>
              <a:rPr lang="fr-FR" sz="2400" dirty="0"/>
              <a:t>Chez Apache, on appelle cela des « </a:t>
            </a:r>
            <a:r>
              <a:rPr lang="fr-FR" sz="2400" dirty="0" err="1"/>
              <a:t>virtual</a:t>
            </a:r>
            <a:r>
              <a:rPr lang="fr-FR" sz="2400" dirty="0"/>
              <a:t> hosts » (</a:t>
            </a:r>
            <a:r>
              <a:rPr lang="fr-FR" sz="2400" dirty="0" err="1"/>
              <a:t>vhosts</a:t>
            </a:r>
            <a:r>
              <a:rPr lang="fr-FR" sz="2400" dirty="0"/>
              <a:t>)</a:t>
            </a:r>
          </a:p>
          <a:p>
            <a:pPr lvl="1"/>
            <a:r>
              <a:rPr lang="fr-FR" sz="2400" dirty="0"/>
              <a:t>Pour gérer cela, vous devez avoir accès à la configuration du serveur web. Ce qui n’est pas toujours le cas lorsque vous souscrivez à un service « d’hébergement web ».</a:t>
            </a:r>
          </a:p>
          <a:p>
            <a:pPr marL="0" indent="0">
              <a:buNone/>
            </a:pPr>
            <a:endParaRPr lang="fr-FR" sz="2800" dirty="0"/>
          </a:p>
          <a:p>
            <a:r>
              <a:rPr lang="fr-FR" sz="2800" dirty="0"/>
              <a:t>Pour avoir un « bon » site, il est utile de lui choisir un nom de domaine pertinent</a:t>
            </a:r>
          </a:p>
          <a:p>
            <a:pPr lvl="1"/>
            <a:r>
              <a:rPr lang="fr-FR" sz="2400" dirty="0"/>
              <a:t>Les certificats pour mettre du HTTPS </a:t>
            </a:r>
            <a:r>
              <a:rPr lang="fr-FR" sz="2400"/>
              <a:t>se basant </a:t>
            </a:r>
            <a:r>
              <a:rPr lang="fr-FR" sz="2400" dirty="0"/>
              <a:t>sur les noms de domaine, et pas sur les IP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45207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PHP est une extension à côté de Apache</a:t>
            </a:r>
          </a:p>
          <a:p>
            <a:pPr lvl="1"/>
            <a:r>
              <a:rPr lang="fr-FR" sz="2400" dirty="0"/>
              <a:t>Apache configuré pour appeler PHP lorsqu’il</a:t>
            </a:r>
            <a:br>
              <a:rPr lang="fr-FR" sz="2400" dirty="0"/>
            </a:br>
            <a:r>
              <a:rPr lang="fr-FR" sz="2400" dirty="0"/>
              <a:t>voit passer une requête terminant par « .</a:t>
            </a:r>
            <a:r>
              <a:rPr lang="fr-FR" sz="2400" dirty="0" err="1"/>
              <a:t>php</a:t>
            </a:r>
            <a:r>
              <a:rPr lang="fr-FR" sz="2400" dirty="0"/>
              <a:t> »</a:t>
            </a:r>
          </a:p>
          <a:p>
            <a:pPr lvl="1"/>
            <a:r>
              <a:rPr lang="fr-FR" sz="2400" dirty="0"/>
              <a:t>PHP traite le fichier en question, et produit</a:t>
            </a:r>
            <a:br>
              <a:rPr lang="fr-FR" sz="2400" dirty="0"/>
            </a:br>
            <a:r>
              <a:rPr lang="fr-FR" sz="2400" dirty="0"/>
              <a:t>une réponse renvoyée par Apache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Apache &amp; PHP</a:t>
            </a:r>
          </a:p>
        </p:txBody>
      </p:sp>
      <p:pic>
        <p:nvPicPr>
          <p:cNvPr id="6" name="Image 5" descr="comput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63" y="3851756"/>
            <a:ext cx="1080120" cy="108012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331640" y="50758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Navigateur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364088" y="5075892"/>
            <a:ext cx="186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Serveur Web</a:t>
            </a:r>
          </a:p>
        </p:txBody>
      </p:sp>
      <p:pic>
        <p:nvPicPr>
          <p:cNvPr id="13" name="Image 12" descr="server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443" y="3851756"/>
            <a:ext cx="1021686" cy="1080120"/>
          </a:xfrm>
          <a:prstGeom prst="rect">
            <a:avLst/>
          </a:prstGeom>
        </p:spPr>
      </p:pic>
      <p:cxnSp>
        <p:nvCxnSpPr>
          <p:cNvPr id="7" name="Connecteur droit avec flèche 6"/>
          <p:cNvCxnSpPr>
            <a:stCxn id="6" idx="3"/>
            <a:endCxn id="13" idx="1"/>
          </p:cNvCxnSpPr>
          <p:nvPr/>
        </p:nvCxnSpPr>
        <p:spPr>
          <a:xfrm>
            <a:off x="2521083" y="4391816"/>
            <a:ext cx="324036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347864" y="3933056"/>
            <a:ext cx="157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GET </a:t>
            </a:r>
            <a:r>
              <a:rPr lang="fr-FR" dirty="0" err="1"/>
              <a:t>page.php</a:t>
            </a:r>
            <a:endParaRPr lang="fr-FR" dirty="0"/>
          </a:p>
        </p:txBody>
      </p:sp>
      <p:grpSp>
        <p:nvGrpSpPr>
          <p:cNvPr id="24" name="Groupe 23"/>
          <p:cNvGrpSpPr/>
          <p:nvPr/>
        </p:nvGrpSpPr>
        <p:grpSpPr>
          <a:xfrm>
            <a:off x="7585789" y="1916832"/>
            <a:ext cx="1162675" cy="1872208"/>
            <a:chOff x="7585789" y="2924944"/>
            <a:chExt cx="1162675" cy="1872208"/>
          </a:xfrm>
        </p:grpSpPr>
        <p:sp>
          <p:nvSpPr>
            <p:cNvPr id="19" name="Rectangle 18"/>
            <p:cNvSpPr/>
            <p:nvPr/>
          </p:nvSpPr>
          <p:spPr>
            <a:xfrm>
              <a:off x="7657797" y="2924944"/>
              <a:ext cx="1018659" cy="1378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>
                  <a:solidFill>
                    <a:schemeClr val="tx1"/>
                  </a:solidFill>
                </a:rPr>
                <a:t>&lt;?</a:t>
              </a:r>
              <a:r>
                <a:rPr lang="fr-FR" sz="1600" dirty="0" err="1">
                  <a:solidFill>
                    <a:schemeClr val="tx1"/>
                  </a:solidFill>
                </a:rPr>
                <a:t>php</a:t>
              </a:r>
              <a:endParaRPr lang="fr-FR" sz="1600" dirty="0">
                <a:solidFill>
                  <a:schemeClr val="tx1"/>
                </a:solidFill>
              </a:endParaRPr>
            </a:p>
            <a:p>
              <a:r>
                <a:rPr lang="fr-FR" sz="1600" dirty="0" err="1">
                  <a:solidFill>
                    <a:schemeClr val="tx1"/>
                  </a:solidFill>
                </a:rPr>
                <a:t>echo</a:t>
              </a:r>
              <a:r>
                <a:rPr lang="fr-FR" sz="1600" dirty="0">
                  <a:solidFill>
                    <a:schemeClr val="tx1"/>
                  </a:solidFill>
                </a:rPr>
                <a:t> "B";</a:t>
              </a:r>
            </a:p>
            <a:p>
              <a:r>
                <a:rPr lang="fr-FR" sz="1600" dirty="0">
                  <a:solidFill>
                    <a:schemeClr val="tx1"/>
                  </a:solidFill>
                </a:rPr>
                <a:t>?&gt;</a:t>
              </a:r>
            </a:p>
            <a:p>
              <a:r>
                <a:rPr lang="fr-FR" sz="1600" dirty="0">
                  <a:solidFill>
                    <a:schemeClr val="tx1"/>
                  </a:solidFill>
                </a:rPr>
                <a:t>&lt;/html&gt;</a:t>
              </a: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7585789" y="4375058"/>
              <a:ext cx="1162675" cy="422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page.php</a:t>
              </a:r>
              <a:endParaRPr lang="fr-FR" dirty="0"/>
            </a:p>
          </p:txBody>
        </p:sp>
      </p:grpSp>
      <p:cxnSp>
        <p:nvCxnSpPr>
          <p:cNvPr id="25" name="Connecteur droit avec flèche 24"/>
          <p:cNvCxnSpPr>
            <a:stCxn id="13" idx="3"/>
            <a:endCxn id="19" idx="1"/>
          </p:cNvCxnSpPr>
          <p:nvPr/>
        </p:nvCxnSpPr>
        <p:spPr>
          <a:xfrm flipV="1">
            <a:off x="6783129" y="2606052"/>
            <a:ext cx="874668" cy="178576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508104" y="3429000"/>
            <a:ext cx="157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GET </a:t>
            </a:r>
            <a:r>
              <a:rPr lang="fr-FR" dirty="0" err="1"/>
              <a:t>page.php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2521083" y="4581128"/>
            <a:ext cx="320304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475656" y="41397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</a:t>
            </a:r>
          </a:p>
        </p:txBody>
      </p:sp>
      <p:grpSp>
        <p:nvGrpSpPr>
          <p:cNvPr id="29" name="Groupe 28"/>
          <p:cNvGrpSpPr/>
          <p:nvPr/>
        </p:nvGrpSpPr>
        <p:grpSpPr>
          <a:xfrm>
            <a:off x="5220072" y="5651956"/>
            <a:ext cx="1152128" cy="657364"/>
            <a:chOff x="3779912" y="4149080"/>
            <a:chExt cx="1152128" cy="657364"/>
          </a:xfrm>
        </p:grpSpPr>
        <p:pic>
          <p:nvPicPr>
            <p:cNvPr id="30" name="Image 29" descr="apache 2016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4149080"/>
              <a:ext cx="966122" cy="253124"/>
            </a:xfrm>
            <a:prstGeom prst="rect">
              <a:avLst/>
            </a:prstGeom>
          </p:spPr>
        </p:pic>
        <p:sp>
          <p:nvSpPr>
            <p:cNvPr id="31" name="ZoneTexte 30"/>
            <p:cNvSpPr txBox="1"/>
            <p:nvPr/>
          </p:nvSpPr>
          <p:spPr>
            <a:xfrm>
              <a:off x="3779912" y="44371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Apache</a:t>
              </a:r>
            </a:p>
          </p:txBody>
        </p:sp>
      </p:grpSp>
      <p:pic>
        <p:nvPicPr>
          <p:cNvPr id="32" name="Image 31" descr="php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28" y="5572844"/>
            <a:ext cx="664468" cy="664468"/>
          </a:xfrm>
          <a:prstGeom prst="rect">
            <a:avLst/>
          </a:prstGeom>
        </p:spPr>
      </p:pic>
      <p:pic>
        <p:nvPicPr>
          <p:cNvPr id="33" name="Image 32" descr="php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892" y="3861048"/>
            <a:ext cx="664468" cy="664468"/>
          </a:xfrm>
          <a:prstGeom prst="rect">
            <a:avLst/>
          </a:prstGeom>
        </p:spPr>
      </p:pic>
      <p:grpSp>
        <p:nvGrpSpPr>
          <p:cNvPr id="35" name="Groupe 34"/>
          <p:cNvGrpSpPr/>
          <p:nvPr/>
        </p:nvGrpSpPr>
        <p:grpSpPr>
          <a:xfrm>
            <a:off x="7596336" y="4725144"/>
            <a:ext cx="1162675" cy="1872208"/>
            <a:chOff x="7585789" y="2924944"/>
            <a:chExt cx="1162675" cy="1872208"/>
          </a:xfrm>
        </p:grpSpPr>
        <p:sp>
          <p:nvSpPr>
            <p:cNvPr id="36" name="Rectangle 35"/>
            <p:cNvSpPr/>
            <p:nvPr/>
          </p:nvSpPr>
          <p:spPr>
            <a:xfrm>
              <a:off x="7657797" y="2924944"/>
              <a:ext cx="1018659" cy="1378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>
                  <a:solidFill>
                    <a:schemeClr val="tx1"/>
                  </a:solidFill>
                </a:rPr>
                <a:t>B</a:t>
              </a:r>
            </a:p>
            <a:p>
              <a:r>
                <a:rPr lang="fr-FR" sz="1600" dirty="0">
                  <a:solidFill>
                    <a:schemeClr val="tx1"/>
                  </a:solidFill>
                </a:rPr>
                <a:t>&lt;/html&gt;</a:t>
              </a:r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7585789" y="4375058"/>
              <a:ext cx="1162675" cy="422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page.php</a:t>
              </a:r>
              <a:endParaRPr lang="fr-FR" dirty="0"/>
            </a:p>
          </p:txBody>
        </p:sp>
      </p:grpSp>
      <p:cxnSp>
        <p:nvCxnSpPr>
          <p:cNvPr id="38" name="Connecteur droit avec flèche 37"/>
          <p:cNvCxnSpPr>
            <a:stCxn id="36" idx="1"/>
            <a:endCxn id="13" idx="3"/>
          </p:cNvCxnSpPr>
          <p:nvPr/>
        </p:nvCxnSpPr>
        <p:spPr>
          <a:xfrm flipH="1" flipV="1">
            <a:off x="6783129" y="4391816"/>
            <a:ext cx="885215" cy="1022548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/>
          <p:cNvGrpSpPr/>
          <p:nvPr/>
        </p:nvGrpSpPr>
        <p:grpSpPr>
          <a:xfrm>
            <a:off x="3559925" y="4666497"/>
            <a:ext cx="1162675" cy="1872208"/>
            <a:chOff x="7585789" y="2924944"/>
            <a:chExt cx="1162675" cy="1872208"/>
          </a:xfrm>
        </p:grpSpPr>
        <p:sp>
          <p:nvSpPr>
            <p:cNvPr id="41" name="Rectangle 40"/>
            <p:cNvSpPr/>
            <p:nvPr/>
          </p:nvSpPr>
          <p:spPr>
            <a:xfrm>
              <a:off x="7657797" y="2924944"/>
              <a:ext cx="1018659" cy="1378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>
                  <a:solidFill>
                    <a:schemeClr val="tx1"/>
                  </a:solidFill>
                </a:rPr>
                <a:t>B</a:t>
              </a:r>
            </a:p>
            <a:p>
              <a:r>
                <a:rPr lang="fr-FR" sz="1600" dirty="0">
                  <a:solidFill>
                    <a:schemeClr val="tx1"/>
                  </a:solidFill>
                </a:rPr>
                <a:t>&lt;/html&gt;</a:t>
              </a:r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7585789" y="4375058"/>
              <a:ext cx="1162675" cy="422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page.php</a:t>
              </a:r>
              <a:endParaRPr lang="fr-FR" dirty="0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49</a:t>
            </a:fld>
            <a:endParaRPr lang="fr-BE"/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53B40F77-9711-4B36-B7FE-1B4154A9C6CF}"/>
              </a:ext>
            </a:extLst>
          </p:cNvPr>
          <p:cNvGrpSpPr/>
          <p:nvPr/>
        </p:nvGrpSpPr>
        <p:grpSpPr>
          <a:xfrm>
            <a:off x="944216" y="5517232"/>
            <a:ext cx="2187624" cy="747464"/>
            <a:chOff x="611560" y="4077072"/>
            <a:chExt cx="2187624" cy="747464"/>
          </a:xfrm>
        </p:grpSpPr>
        <p:pic>
          <p:nvPicPr>
            <p:cNvPr id="43" name="Image 42" descr="firefox.png">
              <a:extLst>
                <a:ext uri="{FF2B5EF4-FFF2-40B4-BE49-F238E27FC236}">
                  <a16:creationId xmlns:a16="http://schemas.microsoft.com/office/drawing/2014/main" id="{D7887BF3-0038-41BE-97EE-935C85652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4077072"/>
              <a:ext cx="720080" cy="720080"/>
            </a:xfrm>
            <a:prstGeom prst="rect">
              <a:avLst/>
            </a:prstGeom>
          </p:spPr>
        </p:pic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A88148C8-7510-442F-98CB-0AAFFE1B6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31640" y="4077072"/>
              <a:ext cx="720080" cy="720080"/>
            </a:xfrm>
            <a:prstGeom prst="rect">
              <a:avLst/>
            </a:prstGeom>
          </p:spPr>
        </p:pic>
        <p:pic>
          <p:nvPicPr>
            <p:cNvPr id="45" name="Image 44" descr="chrome.png">
              <a:extLst>
                <a:ext uri="{FF2B5EF4-FFF2-40B4-BE49-F238E27FC236}">
                  <a16:creationId xmlns:a16="http://schemas.microsoft.com/office/drawing/2014/main" id="{DDBBCEB9-EDF5-4954-803C-56B3F9F9F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720" y="4077072"/>
              <a:ext cx="747464" cy="747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298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6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Architecture générale d’un site web</a:t>
            </a:r>
          </a:p>
        </p:txBody>
      </p:sp>
      <p:grpSp>
        <p:nvGrpSpPr>
          <p:cNvPr id="4" name="Grouper 3"/>
          <p:cNvGrpSpPr/>
          <p:nvPr/>
        </p:nvGrpSpPr>
        <p:grpSpPr>
          <a:xfrm>
            <a:off x="1728995" y="1844824"/>
            <a:ext cx="5651317" cy="3024336"/>
            <a:chOff x="539552" y="3212976"/>
            <a:chExt cx="5651317" cy="3024336"/>
          </a:xfrm>
        </p:grpSpPr>
        <p:pic>
          <p:nvPicPr>
            <p:cNvPr id="6" name="Image 5" descr="computer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4221088"/>
              <a:ext cx="1080120" cy="1080120"/>
            </a:xfrm>
            <a:prstGeom prst="rect">
              <a:avLst/>
            </a:prstGeom>
          </p:spPr>
        </p:pic>
        <p:pic>
          <p:nvPicPr>
            <p:cNvPr id="7" name="Image 6" descr="database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064" y="3212976"/>
              <a:ext cx="1042805" cy="1042805"/>
            </a:xfrm>
            <a:prstGeom prst="rect">
              <a:avLst/>
            </a:prstGeom>
          </p:spPr>
        </p:pic>
        <p:pic>
          <p:nvPicPr>
            <p:cNvPr id="9" name="Image 8" descr="server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792" y="4221088"/>
              <a:ext cx="1021686" cy="1080120"/>
            </a:xfrm>
            <a:prstGeom prst="rect">
              <a:avLst/>
            </a:prstGeom>
          </p:spPr>
        </p:pic>
        <p:cxnSp>
          <p:nvCxnSpPr>
            <p:cNvPr id="11" name="Connecteur droit avec flèche 10"/>
            <p:cNvCxnSpPr>
              <a:stCxn id="6" idx="3"/>
              <a:endCxn id="9" idx="1"/>
            </p:cNvCxnSpPr>
            <p:nvPr/>
          </p:nvCxnSpPr>
          <p:spPr>
            <a:xfrm>
              <a:off x="1619672" y="4761148"/>
              <a:ext cx="108012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9" idx="3"/>
              <a:endCxn id="7" idx="1"/>
            </p:cNvCxnSpPr>
            <p:nvPr/>
          </p:nvCxnSpPr>
          <p:spPr>
            <a:xfrm flipV="1">
              <a:off x="3721478" y="3734379"/>
              <a:ext cx="1426586" cy="102676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Image 19" descr="server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064" y="5157192"/>
              <a:ext cx="1021686" cy="1080120"/>
            </a:xfrm>
            <a:prstGeom prst="rect">
              <a:avLst/>
            </a:prstGeom>
          </p:spPr>
        </p:pic>
        <p:cxnSp>
          <p:nvCxnSpPr>
            <p:cNvPr id="22" name="Connecteur droit avec flèche 21"/>
            <p:cNvCxnSpPr>
              <a:stCxn id="9" idx="3"/>
              <a:endCxn id="20" idx="1"/>
            </p:cNvCxnSpPr>
            <p:nvPr/>
          </p:nvCxnSpPr>
          <p:spPr>
            <a:xfrm>
              <a:off x="3721478" y="4761148"/>
              <a:ext cx="1426586" cy="93610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Accolade ouvrante 4"/>
          <p:cNvSpPr/>
          <p:nvPr/>
        </p:nvSpPr>
        <p:spPr>
          <a:xfrm rot="16200000">
            <a:off x="2951820" y="4247800"/>
            <a:ext cx="432048" cy="309634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619672" y="4077072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Navigateur</a:t>
            </a:r>
          </a:p>
          <a:p>
            <a:pPr algn="ctr"/>
            <a:r>
              <a:rPr lang="fr-FR" dirty="0"/>
              <a:t>(utilisateur)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563888" y="4077072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Serveur Web</a:t>
            </a:r>
          </a:p>
          <a:p>
            <a:pPr algn="ctr"/>
            <a:r>
              <a:rPr lang="fr-FR" dirty="0"/>
              <a:t>(site visible)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796136" y="2998693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Base de Données</a:t>
            </a:r>
          </a:p>
          <a:p>
            <a:pPr algn="ctr"/>
            <a:r>
              <a:rPr lang="fr-FR" dirty="0"/>
              <a:t>(information brute)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549047" y="6146720"/>
            <a:ext cx="130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Front Office</a:t>
            </a:r>
          </a:p>
        </p:txBody>
      </p:sp>
      <p:sp>
        <p:nvSpPr>
          <p:cNvPr id="18" name="Accolade ouvrante 17"/>
          <p:cNvSpPr/>
          <p:nvPr/>
        </p:nvSpPr>
        <p:spPr>
          <a:xfrm rot="16200000">
            <a:off x="6156176" y="4211796"/>
            <a:ext cx="432048" cy="316835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5713581" y="6156012"/>
            <a:ext cx="123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Back Office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5724128" y="4942909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Serveur d’Application</a:t>
            </a:r>
            <a:br>
              <a:rPr lang="fr-FR" dirty="0"/>
            </a:br>
            <a:r>
              <a:rPr lang="fr-FR" dirty="0"/>
              <a:t>(traitements internes)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8598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8" grpId="0" animBg="1"/>
      <p:bldP spid="1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CGI : Common Gateway Interface</a:t>
            </a:r>
          </a:p>
          <a:p>
            <a:pPr lvl="1"/>
            <a:r>
              <a:rPr lang="fr-FR" sz="2000" dirty="0"/>
              <a:t>Des outils autres que PHP peuvent être appelés par les</a:t>
            </a:r>
            <a:br>
              <a:rPr lang="fr-FR" sz="2000" dirty="0"/>
            </a:br>
            <a:r>
              <a:rPr lang="fr-FR" sz="2000" dirty="0"/>
              <a:t>serveurs web</a:t>
            </a:r>
          </a:p>
          <a:p>
            <a:pPr lvl="1"/>
            <a:r>
              <a:rPr lang="fr-FR" sz="2000" dirty="0"/>
              <a:t>CGI est un standard pour envoyer les requêtes aux</a:t>
            </a:r>
            <a:br>
              <a:rPr lang="fr-FR" sz="2000" dirty="0"/>
            </a:br>
            <a:r>
              <a:rPr lang="fr-FR" sz="2000" dirty="0"/>
              <a:t>autres outils, et lire leurs réponses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Apache &amp; CGI</a:t>
            </a:r>
          </a:p>
        </p:txBody>
      </p:sp>
      <p:pic>
        <p:nvPicPr>
          <p:cNvPr id="6" name="Image 5" descr="comput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63" y="3851756"/>
            <a:ext cx="1080120" cy="108012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331640" y="50758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Navigateur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364088" y="5075892"/>
            <a:ext cx="186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Serveur Web</a:t>
            </a:r>
          </a:p>
        </p:txBody>
      </p:sp>
      <p:pic>
        <p:nvPicPr>
          <p:cNvPr id="13" name="Image 12" descr="server1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443" y="3851756"/>
            <a:ext cx="1021686" cy="1080120"/>
          </a:xfrm>
          <a:prstGeom prst="rect">
            <a:avLst/>
          </a:prstGeom>
        </p:spPr>
      </p:pic>
      <p:cxnSp>
        <p:nvCxnSpPr>
          <p:cNvPr id="7" name="Connecteur droit avec flèche 6"/>
          <p:cNvCxnSpPr>
            <a:stCxn id="6" idx="3"/>
            <a:endCxn id="13" idx="1"/>
          </p:cNvCxnSpPr>
          <p:nvPr/>
        </p:nvCxnSpPr>
        <p:spPr>
          <a:xfrm>
            <a:off x="2521083" y="4391816"/>
            <a:ext cx="324036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347864" y="3933056"/>
            <a:ext cx="157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GET </a:t>
            </a:r>
            <a:r>
              <a:rPr lang="fr-FR" dirty="0" err="1"/>
              <a:t>page.xyz</a:t>
            </a:r>
            <a:endParaRPr lang="fr-FR" dirty="0"/>
          </a:p>
        </p:txBody>
      </p:sp>
      <p:grpSp>
        <p:nvGrpSpPr>
          <p:cNvPr id="24" name="Groupe 23"/>
          <p:cNvGrpSpPr/>
          <p:nvPr/>
        </p:nvGrpSpPr>
        <p:grpSpPr>
          <a:xfrm>
            <a:off x="7585789" y="1916832"/>
            <a:ext cx="1162675" cy="1819446"/>
            <a:chOff x="7585789" y="2924944"/>
            <a:chExt cx="1162675" cy="1819446"/>
          </a:xfrm>
        </p:grpSpPr>
        <p:sp>
          <p:nvSpPr>
            <p:cNvPr id="19" name="Rectangle 18"/>
            <p:cNvSpPr/>
            <p:nvPr/>
          </p:nvSpPr>
          <p:spPr>
            <a:xfrm>
              <a:off x="7657797" y="2924944"/>
              <a:ext cx="1018659" cy="1378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mr-IN" sz="16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fr-FR" sz="1600" dirty="0">
                  <a:solidFill>
                    <a:schemeClr val="tx1"/>
                  </a:solidFill>
                </a:rPr>
                <a:t>&lt;/html&gt;</a:t>
              </a: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7585789" y="4375058"/>
              <a:ext cx="116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page.xyz</a:t>
              </a:r>
              <a:endParaRPr lang="fr-FR" dirty="0"/>
            </a:p>
          </p:txBody>
        </p:sp>
      </p:grpSp>
      <p:cxnSp>
        <p:nvCxnSpPr>
          <p:cNvPr id="25" name="Connecteur droit avec flèche 24"/>
          <p:cNvCxnSpPr>
            <a:stCxn id="13" idx="3"/>
            <a:endCxn id="19" idx="1"/>
          </p:cNvCxnSpPr>
          <p:nvPr/>
        </p:nvCxnSpPr>
        <p:spPr>
          <a:xfrm flipV="1">
            <a:off x="6783129" y="2606052"/>
            <a:ext cx="874668" cy="178576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508104" y="3429000"/>
            <a:ext cx="157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GET </a:t>
            </a:r>
            <a:r>
              <a:rPr lang="fr-FR" dirty="0" err="1"/>
              <a:t>page.xyz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2521083" y="4581128"/>
            <a:ext cx="320304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475656" y="41397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Hello</a:t>
            </a:r>
          </a:p>
        </p:txBody>
      </p:sp>
      <p:grpSp>
        <p:nvGrpSpPr>
          <p:cNvPr id="29" name="Groupe 28"/>
          <p:cNvGrpSpPr/>
          <p:nvPr/>
        </p:nvGrpSpPr>
        <p:grpSpPr>
          <a:xfrm>
            <a:off x="5220072" y="5651956"/>
            <a:ext cx="1152128" cy="657364"/>
            <a:chOff x="3779912" y="4149080"/>
            <a:chExt cx="1152128" cy="657364"/>
          </a:xfrm>
        </p:grpSpPr>
        <p:pic>
          <p:nvPicPr>
            <p:cNvPr id="30" name="Image 29" descr="apache 2016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4149080"/>
              <a:ext cx="966122" cy="253124"/>
            </a:xfrm>
            <a:prstGeom prst="rect">
              <a:avLst/>
            </a:prstGeom>
          </p:spPr>
        </p:pic>
        <p:sp>
          <p:nvSpPr>
            <p:cNvPr id="31" name="ZoneTexte 30"/>
            <p:cNvSpPr txBox="1"/>
            <p:nvPr/>
          </p:nvSpPr>
          <p:spPr>
            <a:xfrm>
              <a:off x="3779912" y="44371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Apache</a:t>
              </a:r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7596336" y="4725144"/>
            <a:ext cx="1162675" cy="1819446"/>
            <a:chOff x="7585789" y="2924944"/>
            <a:chExt cx="1162675" cy="1819446"/>
          </a:xfrm>
        </p:grpSpPr>
        <p:sp>
          <p:nvSpPr>
            <p:cNvPr id="36" name="Rectangle 35"/>
            <p:cNvSpPr/>
            <p:nvPr/>
          </p:nvSpPr>
          <p:spPr>
            <a:xfrm>
              <a:off x="7657797" y="2924944"/>
              <a:ext cx="1018659" cy="1378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>
                  <a:solidFill>
                    <a:schemeClr val="tx1"/>
                  </a:solidFill>
                </a:rPr>
                <a:t>Hello</a:t>
              </a:r>
            </a:p>
            <a:p>
              <a:r>
                <a:rPr lang="fr-FR" sz="1600" dirty="0">
                  <a:solidFill>
                    <a:schemeClr val="tx1"/>
                  </a:solidFill>
                </a:rPr>
                <a:t>&lt;/html&gt;</a:t>
              </a:r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7585789" y="4375058"/>
              <a:ext cx="116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page.xyz</a:t>
              </a:r>
              <a:endParaRPr lang="fr-FR" dirty="0"/>
            </a:p>
          </p:txBody>
        </p:sp>
      </p:grpSp>
      <p:cxnSp>
        <p:nvCxnSpPr>
          <p:cNvPr id="38" name="Connecteur droit avec flèche 37"/>
          <p:cNvCxnSpPr>
            <a:stCxn id="36" idx="1"/>
            <a:endCxn id="13" idx="3"/>
          </p:cNvCxnSpPr>
          <p:nvPr/>
        </p:nvCxnSpPr>
        <p:spPr>
          <a:xfrm flipH="1" flipV="1">
            <a:off x="6783129" y="4391816"/>
            <a:ext cx="885215" cy="1022548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/>
          <p:cNvGrpSpPr/>
          <p:nvPr/>
        </p:nvGrpSpPr>
        <p:grpSpPr>
          <a:xfrm>
            <a:off x="3559925" y="4666497"/>
            <a:ext cx="1162675" cy="1819446"/>
            <a:chOff x="7585789" y="2924944"/>
            <a:chExt cx="1162675" cy="1819446"/>
          </a:xfrm>
        </p:grpSpPr>
        <p:sp>
          <p:nvSpPr>
            <p:cNvPr id="41" name="Rectangle 40"/>
            <p:cNvSpPr/>
            <p:nvPr/>
          </p:nvSpPr>
          <p:spPr>
            <a:xfrm>
              <a:off x="7657797" y="2924944"/>
              <a:ext cx="1018659" cy="1378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>
                  <a:solidFill>
                    <a:schemeClr val="tx1"/>
                  </a:solidFill>
                </a:rPr>
                <a:t>B</a:t>
              </a:r>
            </a:p>
            <a:p>
              <a:r>
                <a:rPr lang="fr-FR" sz="1600" dirty="0">
                  <a:solidFill>
                    <a:schemeClr val="tx1"/>
                  </a:solidFill>
                </a:rPr>
                <a:t>&lt;/html&gt;</a:t>
              </a:r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7585789" y="4375058"/>
              <a:ext cx="116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page.xyz</a:t>
              </a:r>
              <a:endParaRPr lang="fr-FR" dirty="0"/>
            </a:p>
          </p:txBody>
        </p:sp>
      </p:grpSp>
      <p:sp>
        <p:nvSpPr>
          <p:cNvPr id="3" name="Rectangle à coins arrondis 2"/>
          <p:cNvSpPr/>
          <p:nvPr/>
        </p:nvSpPr>
        <p:spPr>
          <a:xfrm>
            <a:off x="7740352" y="3789040"/>
            <a:ext cx="864096" cy="792088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CGI</a:t>
            </a:r>
          </a:p>
        </p:txBody>
      </p:sp>
      <p:sp>
        <p:nvSpPr>
          <p:cNvPr id="39" name="Rectangle à coins arrondis 38"/>
          <p:cNvSpPr/>
          <p:nvPr/>
        </p:nvSpPr>
        <p:spPr>
          <a:xfrm>
            <a:off x="6516216" y="5517232"/>
            <a:ext cx="864096" cy="792088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CGI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50</a:t>
            </a:fld>
            <a:endParaRPr lang="fr-BE"/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23604C62-BECE-438F-9FFF-458D62D2CD9E}"/>
              </a:ext>
            </a:extLst>
          </p:cNvPr>
          <p:cNvGrpSpPr/>
          <p:nvPr/>
        </p:nvGrpSpPr>
        <p:grpSpPr>
          <a:xfrm>
            <a:off x="944216" y="5517232"/>
            <a:ext cx="2187624" cy="747464"/>
            <a:chOff x="611560" y="4077072"/>
            <a:chExt cx="2187624" cy="747464"/>
          </a:xfrm>
        </p:grpSpPr>
        <p:pic>
          <p:nvPicPr>
            <p:cNvPr id="44" name="Image 43" descr="firefox.png">
              <a:extLst>
                <a:ext uri="{FF2B5EF4-FFF2-40B4-BE49-F238E27FC236}">
                  <a16:creationId xmlns:a16="http://schemas.microsoft.com/office/drawing/2014/main" id="{6CF0309D-9C7D-434A-9923-10BD7346C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4077072"/>
              <a:ext cx="720080" cy="720080"/>
            </a:xfrm>
            <a:prstGeom prst="rect">
              <a:avLst/>
            </a:prstGeom>
          </p:spPr>
        </p:pic>
        <p:pic>
          <p:nvPicPr>
            <p:cNvPr id="45" name="Image 44">
              <a:extLst>
                <a:ext uri="{FF2B5EF4-FFF2-40B4-BE49-F238E27FC236}">
                  <a16:creationId xmlns:a16="http://schemas.microsoft.com/office/drawing/2014/main" id="{3BA67C9A-8517-4878-A389-5455C5BAA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31640" y="4077072"/>
              <a:ext cx="720080" cy="720080"/>
            </a:xfrm>
            <a:prstGeom prst="rect">
              <a:avLst/>
            </a:prstGeom>
          </p:spPr>
        </p:pic>
        <p:pic>
          <p:nvPicPr>
            <p:cNvPr id="46" name="Image 45" descr="chrome.png">
              <a:extLst>
                <a:ext uri="{FF2B5EF4-FFF2-40B4-BE49-F238E27FC236}">
                  <a16:creationId xmlns:a16="http://schemas.microsoft.com/office/drawing/2014/main" id="{F2879BD1-9661-466B-A19D-927BF42C5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720" y="4077072"/>
              <a:ext cx="747464" cy="747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97720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24744"/>
            <a:ext cx="6400800" cy="2638428"/>
          </a:xfrm>
        </p:spPr>
        <p:txBody>
          <a:bodyPr/>
          <a:lstStyle/>
          <a:p>
            <a:r>
              <a:rPr lang="fr-FR" b="1" u="sng" dirty="0">
                <a:solidFill>
                  <a:schemeClr val="tx1"/>
                </a:solidFill>
              </a:rPr>
              <a:t>Objectifs du cours :</a:t>
            </a:r>
          </a:p>
          <a:p>
            <a:endParaRPr lang="fr-FR" b="1" u="sng" dirty="0">
              <a:solidFill>
                <a:schemeClr val="tx1"/>
              </a:solidFill>
            </a:endParaRPr>
          </a:p>
          <a:p>
            <a:r>
              <a:rPr lang="fr-FR" b="1" dirty="0">
                <a:solidFill>
                  <a:schemeClr val="tx1"/>
                </a:solidFill>
              </a:rPr>
              <a:t>Création d’un site Web dynamique</a:t>
            </a:r>
          </a:p>
          <a:p>
            <a:r>
              <a:rPr lang="fr-FR" b="1" dirty="0">
                <a:solidFill>
                  <a:schemeClr val="tx1"/>
                </a:solidFill>
              </a:rPr>
              <a:t>PHP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3505200" y="6538908"/>
            <a:ext cx="2133600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51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347102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535892" cy="4879444"/>
          </a:xfrm>
        </p:spPr>
        <p:txBody>
          <a:bodyPr>
            <a:normAutofit/>
          </a:bodyPr>
          <a:lstStyle/>
          <a:p>
            <a:r>
              <a:rPr lang="fr-FR" sz="2800" b="1" dirty="0">
                <a:solidFill>
                  <a:schemeClr val="tx2"/>
                </a:solidFill>
              </a:rPr>
              <a:t>PHP</a:t>
            </a:r>
            <a:r>
              <a:rPr lang="fr-FR" sz="2800" dirty="0">
                <a:solidFill>
                  <a:schemeClr val="tx2"/>
                </a:solidFill>
              </a:rPr>
              <a:t> </a:t>
            </a:r>
            <a:r>
              <a:rPr lang="fr-FR" sz="2800" dirty="0"/>
              <a:t>est un </a:t>
            </a:r>
            <a:r>
              <a:rPr lang="fr-FR" sz="2800" b="1" dirty="0"/>
              <a:t>langage de programmation </a:t>
            </a:r>
            <a:r>
              <a:rPr lang="fr-FR" sz="2800" dirty="0"/>
              <a:t>utilisé pour la construction de </a:t>
            </a:r>
            <a:r>
              <a:rPr lang="fr-FR" sz="2800" b="1" dirty="0"/>
              <a:t>sites Web dynamiques</a:t>
            </a:r>
          </a:p>
          <a:p>
            <a:pPr lvl="1"/>
            <a:r>
              <a:rPr lang="fr-FR" sz="2400" b="1" dirty="0">
                <a:solidFill>
                  <a:srgbClr val="1F497D"/>
                </a:solidFill>
              </a:rPr>
              <a:t>Pages PHP </a:t>
            </a:r>
            <a:r>
              <a:rPr lang="fr-FR" sz="2400" dirty="0"/>
              <a:t>: pages Web qui contiennent de PHP</a:t>
            </a:r>
          </a:p>
          <a:p>
            <a:pPr lvl="2"/>
            <a:r>
              <a:rPr lang="fr-FR" sz="2200" dirty="0"/>
              <a:t>On va </a:t>
            </a:r>
            <a:r>
              <a:rPr lang="fr-FR" sz="2200" b="1" dirty="0"/>
              <a:t>mélanger le PHP </a:t>
            </a:r>
            <a:r>
              <a:rPr lang="fr-FR" sz="2200" dirty="0"/>
              <a:t>au code </a:t>
            </a:r>
            <a:r>
              <a:rPr lang="fr-FR" sz="2200" b="1" dirty="0"/>
              <a:t>HTML / CSS</a:t>
            </a:r>
          </a:p>
          <a:p>
            <a:pPr lvl="2"/>
            <a:r>
              <a:rPr lang="fr-FR" sz="2200" dirty="0"/>
              <a:t>Le code </a:t>
            </a:r>
            <a:r>
              <a:rPr lang="fr-FR" sz="2200" b="1" dirty="0">
                <a:solidFill>
                  <a:srgbClr val="1F497D"/>
                </a:solidFill>
              </a:rPr>
              <a:t>PHP</a:t>
            </a:r>
            <a:r>
              <a:rPr lang="fr-FR" sz="2200" dirty="0"/>
              <a:t> va être </a:t>
            </a:r>
            <a:r>
              <a:rPr lang="fr-FR" b="1" u="sng" dirty="0">
                <a:solidFill>
                  <a:srgbClr val="FF0000"/>
                </a:solidFill>
              </a:rPr>
              <a:t>analysé par le serveur</a:t>
            </a:r>
            <a:endParaRPr lang="fr-FR" sz="2200" b="1" u="sng" dirty="0">
              <a:solidFill>
                <a:srgbClr val="FF0000"/>
              </a:solidFill>
            </a:endParaRPr>
          </a:p>
          <a:p>
            <a:pPr lvl="2"/>
            <a:r>
              <a:rPr lang="fr-FR" sz="2200" dirty="0"/>
              <a:t>Le </a:t>
            </a:r>
            <a:r>
              <a:rPr lang="fr-FR" sz="2200" b="1" dirty="0">
                <a:solidFill>
                  <a:schemeClr val="tx2"/>
                </a:solidFill>
              </a:rPr>
              <a:t>résultat</a:t>
            </a:r>
            <a:r>
              <a:rPr lang="fr-FR" sz="2200" dirty="0"/>
              <a:t> va être une </a:t>
            </a:r>
            <a:r>
              <a:rPr lang="fr-FR" sz="2200" b="1" dirty="0"/>
              <a:t>nouvelle page Web </a:t>
            </a:r>
            <a:r>
              <a:rPr lang="fr-FR" sz="2200" dirty="0"/>
              <a:t>mise à jour automatiquement par le code PHP </a:t>
            </a:r>
          </a:p>
          <a:p>
            <a:pPr lvl="2"/>
            <a:endParaRPr lang="fr-FR" sz="2000" dirty="0"/>
          </a:p>
        </p:txBody>
      </p:sp>
      <p:sp>
        <p:nvSpPr>
          <p:cNvPr id="6" name="Rectangle 5"/>
          <p:cNvSpPr/>
          <p:nvPr/>
        </p:nvSpPr>
        <p:spPr>
          <a:xfrm>
            <a:off x="3059832" y="4293096"/>
            <a:ext cx="5472608" cy="2246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000" dirty="0"/>
              <a:t>&lt;html&gt; … </a:t>
            </a:r>
          </a:p>
          <a:p>
            <a:r>
              <a:rPr lang="fr-FR" sz="2000" b="1" dirty="0">
                <a:solidFill>
                  <a:srgbClr val="1F497D"/>
                </a:solidFill>
              </a:rPr>
              <a:t>  &lt;?</a:t>
            </a:r>
            <a:r>
              <a:rPr lang="fr-FR" sz="2000" b="1" dirty="0" err="1">
                <a:solidFill>
                  <a:srgbClr val="1F497D"/>
                </a:solidFill>
              </a:rPr>
              <a:t>php</a:t>
            </a:r>
            <a:endParaRPr lang="fr-FR" sz="2000" b="1" dirty="0">
              <a:solidFill>
                <a:srgbClr val="1F497D"/>
              </a:solidFill>
            </a:endParaRPr>
          </a:p>
          <a:p>
            <a:r>
              <a:rPr lang="fr-FR" sz="2000" dirty="0"/>
              <a:t>       </a:t>
            </a:r>
            <a:r>
              <a:rPr lang="fr-FR" sz="2000" b="1" dirty="0" err="1"/>
              <a:t>date_default_timezone_set</a:t>
            </a:r>
            <a:r>
              <a:rPr lang="fr-FR" sz="2000" b="1" dirty="0"/>
              <a:t>("Europe/Paris");</a:t>
            </a:r>
          </a:p>
          <a:p>
            <a:r>
              <a:rPr lang="fr-FR" sz="2000" dirty="0"/>
              <a:t>       </a:t>
            </a:r>
            <a:r>
              <a:rPr lang="fr-FR" sz="2000" b="1" dirty="0" err="1"/>
              <a:t>echo</a:t>
            </a:r>
            <a:r>
              <a:rPr lang="fr-FR" sz="2000" dirty="0"/>
              <a:t> "&lt;p style='font-style: </a:t>
            </a:r>
            <a:r>
              <a:rPr lang="fr-FR" sz="2000" dirty="0" err="1"/>
              <a:t>italic</a:t>
            </a:r>
            <a:r>
              <a:rPr lang="fr-FR" sz="2000" dirty="0"/>
              <a:t>;'&gt; Paris, le "</a:t>
            </a:r>
          </a:p>
          <a:p>
            <a:r>
              <a:rPr lang="fr-FR" sz="2000" dirty="0"/>
              <a:t>	</a:t>
            </a:r>
            <a:r>
              <a:rPr lang="fr-FR" sz="2000" b="1" dirty="0"/>
              <a:t>.date('d / m / Y').</a:t>
            </a:r>
            <a:r>
              <a:rPr lang="fr-FR" sz="2000" dirty="0"/>
              <a:t>"&lt;/p&gt;" </a:t>
            </a:r>
            <a:r>
              <a:rPr lang="fr-FR" sz="2000" b="1" dirty="0"/>
              <a:t>;</a:t>
            </a:r>
          </a:p>
          <a:p>
            <a:r>
              <a:rPr lang="fr-FR" sz="2000" b="1" dirty="0">
                <a:solidFill>
                  <a:schemeClr val="tx2"/>
                </a:solidFill>
              </a:rPr>
              <a:t> ?&gt;</a:t>
            </a:r>
          </a:p>
          <a:p>
            <a:r>
              <a:rPr lang="fr-FR" sz="2000" dirty="0"/>
              <a:t>… &lt;/html&gt;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23528" y="4509120"/>
            <a:ext cx="2520280" cy="16619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dirty="0"/>
              <a:t>Le code PHP est à l’intérieur de la balise </a:t>
            </a:r>
            <a:br>
              <a:rPr lang="fr-FR" dirty="0"/>
            </a:br>
            <a:r>
              <a:rPr lang="fr-FR" b="1" dirty="0">
                <a:solidFill>
                  <a:srgbClr val="1F497D"/>
                </a:solidFill>
              </a:rPr>
              <a:t>&lt;?</a:t>
            </a:r>
            <a:r>
              <a:rPr lang="fr-FR" b="1" dirty="0" err="1">
                <a:solidFill>
                  <a:srgbClr val="1F497D"/>
                </a:solidFill>
              </a:rPr>
              <a:t>php</a:t>
            </a:r>
            <a:r>
              <a:rPr lang="fr-FR" b="1" dirty="0">
                <a:solidFill>
                  <a:srgbClr val="1F497D"/>
                </a:solidFill>
              </a:rPr>
              <a:t>    …    ?&gt; </a:t>
            </a:r>
            <a:br>
              <a:rPr lang="fr-FR" b="1" dirty="0">
                <a:solidFill>
                  <a:srgbClr val="1F497D"/>
                </a:solidFill>
              </a:rPr>
            </a:br>
            <a:r>
              <a:rPr lang="fr-FR" dirty="0"/>
              <a:t>ou entouré par la balise </a:t>
            </a:r>
            <a:br>
              <a:rPr lang="fr-FR" dirty="0"/>
            </a:br>
            <a:r>
              <a:rPr lang="fr-FR" b="1" dirty="0"/>
              <a:t>&lt;script </a:t>
            </a:r>
            <a:r>
              <a:rPr lang="fr-FR" b="1" dirty="0" err="1"/>
              <a:t>language</a:t>
            </a:r>
            <a:r>
              <a:rPr lang="fr-FR" b="1" dirty="0"/>
              <a:t>="</a:t>
            </a:r>
            <a:r>
              <a:rPr lang="fr-FR" b="1" dirty="0" err="1"/>
              <a:t>php</a:t>
            </a:r>
            <a:r>
              <a:rPr lang="fr-FR" b="1" dirty="0"/>
              <a:t>"&gt; … &lt;/script&gt;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308304" y="4077072"/>
            <a:ext cx="17275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i="1" dirty="0"/>
              <a:t>coursPHP-1.php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15147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535892" cy="48794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>
                <a:solidFill>
                  <a:schemeClr val="tx2"/>
                </a:solidFill>
              </a:rPr>
              <a:t>PHP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/>
              <a:t>: </a:t>
            </a:r>
            <a:r>
              <a:rPr lang="fr-FR" dirty="0" err="1"/>
              <a:t>Php</a:t>
            </a:r>
            <a:r>
              <a:rPr lang="fr-FR" dirty="0"/>
              <a:t> </a:t>
            </a:r>
            <a:r>
              <a:rPr lang="fr-FR" dirty="0" err="1"/>
              <a:t>Hypertext</a:t>
            </a:r>
            <a:r>
              <a:rPr lang="fr-FR" dirty="0"/>
              <a:t> </a:t>
            </a:r>
            <a:r>
              <a:rPr lang="fr-FR" dirty="0" err="1"/>
              <a:t>Preprocessor</a:t>
            </a:r>
            <a:r>
              <a:rPr lang="fr-F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Langage interprété pour créer des sites dynamiques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Langage de script côté serveur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Langage faiblement typé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Langage « Embedded HTML »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Open source : PHP a permis de créer un grand nombre de sites web célèbres, comme Facebook, Wikipédia, etc.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38042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Commandes PHP de base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Variables</a:t>
            </a:r>
          </a:p>
          <a:p>
            <a:r>
              <a:rPr lang="fr-FR" dirty="0"/>
              <a:t>Types</a:t>
            </a:r>
          </a:p>
          <a:p>
            <a:r>
              <a:rPr lang="fr-FR" dirty="0"/>
              <a:t>Opérateurs</a:t>
            </a:r>
          </a:p>
          <a:p>
            <a:r>
              <a:rPr lang="fr-FR" dirty="0"/>
              <a:t>Fonctions</a:t>
            </a:r>
          </a:p>
          <a:p>
            <a:r>
              <a:rPr lang="fr-FR" dirty="0" err="1"/>
              <a:t>echo</a:t>
            </a:r>
            <a:r>
              <a:rPr lang="fr-FR" dirty="0"/>
              <a:t>, </a:t>
            </a:r>
            <a:r>
              <a:rPr lang="fr-FR" dirty="0" err="1"/>
              <a:t>gettype</a:t>
            </a:r>
            <a:r>
              <a:rPr lang="fr-FR" dirty="0"/>
              <a:t>, </a:t>
            </a:r>
            <a:r>
              <a:rPr lang="fr-FR" dirty="0" err="1"/>
              <a:t>unset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052772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/>
              <a:t>Installation et configuration de PHP</a:t>
            </a:r>
            <a:endParaRPr lang="fr-F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29876"/>
            <a:ext cx="9039948" cy="50954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Il suffit de télécharger la suite logicielle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WAMP : </a:t>
            </a:r>
            <a:r>
              <a:rPr lang="fr-FR" dirty="0">
                <a:hlinkClick r:id="rId2"/>
              </a:rPr>
              <a:t>http://www.wampserver.com/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MAMP : </a:t>
            </a:r>
            <a:r>
              <a:rPr lang="fr-FR" dirty="0">
                <a:hlinkClick r:id="rId3"/>
              </a:rPr>
              <a:t>http://www.mamp.info/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XAMPP : </a:t>
            </a:r>
            <a:r>
              <a:rPr lang="fr-FR" dirty="0">
                <a:hlinkClick r:id="rId4"/>
              </a:rPr>
              <a:t>https://www.apachefriends.org/fr/</a:t>
            </a:r>
            <a:r>
              <a:rPr lang="fr-FR" dirty="0"/>
              <a:t>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Et un éditeur de texte :</a:t>
            </a:r>
          </a:p>
          <a:p>
            <a:r>
              <a:rPr lang="fr-FR" dirty="0" err="1"/>
              <a:t>Sublim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(</a:t>
            </a:r>
            <a:r>
              <a:rPr lang="fr-FR" dirty="0" err="1"/>
              <a:t>macOS</a:t>
            </a:r>
            <a:r>
              <a:rPr lang="fr-FR" dirty="0"/>
              <a:t>): </a:t>
            </a:r>
            <a:r>
              <a:rPr lang="fr-FR" dirty="0">
                <a:hlinkClick r:id="rId5"/>
              </a:rPr>
              <a:t>http://www.sublimetext.com/2</a:t>
            </a:r>
            <a:r>
              <a:rPr lang="fr-FR" dirty="0"/>
              <a:t> </a:t>
            </a:r>
          </a:p>
          <a:p>
            <a:r>
              <a:rPr lang="fr-FR" dirty="0" err="1"/>
              <a:t>BBEdit</a:t>
            </a:r>
            <a:r>
              <a:rPr lang="fr-FR" dirty="0"/>
              <a:t> (</a:t>
            </a:r>
            <a:r>
              <a:rPr lang="fr-FR" dirty="0" err="1"/>
              <a:t>macOS</a:t>
            </a:r>
            <a:r>
              <a:rPr lang="fr-FR" dirty="0"/>
              <a:t>) : </a:t>
            </a:r>
            <a:r>
              <a:rPr lang="fr-FR" dirty="0">
                <a:hlinkClick r:id="rId6"/>
              </a:rPr>
              <a:t>https://www.barebones.com/products/bbedit/</a:t>
            </a:r>
            <a:endParaRPr lang="fr-FR" dirty="0"/>
          </a:p>
          <a:p>
            <a:r>
              <a:rPr lang="fr-FR" dirty="0"/>
              <a:t>Notepad++ (Windows) : </a:t>
            </a:r>
            <a:r>
              <a:rPr lang="fr-FR" dirty="0">
                <a:hlinkClick r:id="rId7"/>
              </a:rPr>
              <a:t>https://notepad-plus-plus.org/fr/</a:t>
            </a:r>
            <a:endParaRPr lang="fr-FR" dirty="0"/>
          </a:p>
          <a:p>
            <a:r>
              <a:rPr lang="fr-FR" dirty="0"/>
              <a:t>Autres (Linux/BSD/UNIX) : </a:t>
            </a:r>
            <a:r>
              <a:rPr lang="fr-FR" dirty="0" err="1"/>
              <a:t>emacs</a:t>
            </a:r>
            <a:r>
              <a:rPr lang="fr-FR" dirty="0"/>
              <a:t>, </a:t>
            </a:r>
            <a:r>
              <a:rPr lang="fr-FR" dirty="0" err="1"/>
              <a:t>vim</a:t>
            </a:r>
            <a:r>
              <a:rPr lang="fr-FR" dirty="0"/>
              <a:t>, nano, </a:t>
            </a:r>
            <a:r>
              <a:rPr lang="fr-FR" dirty="0" err="1"/>
              <a:t>gedit</a:t>
            </a:r>
            <a:r>
              <a:rPr lang="fr-FR" dirty="0"/>
              <a:t>, 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494494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/>
              <a:t>Introduction au PHP</a:t>
            </a:r>
            <a:endParaRPr lang="fr-F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535892" cy="5383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/>
              <a:t>Syntaxe de base :</a:t>
            </a:r>
          </a:p>
          <a:p>
            <a:pPr marL="400050" lvl="1" indent="0">
              <a:buNone/>
            </a:pPr>
            <a:r>
              <a:rPr lang="fr-FR" sz="2400"/>
              <a:t>&lt;</a:t>
            </a:r>
            <a:r>
              <a:rPr lang="fr-FR" sz="2400" b="1"/>
              <a:t>!doctype </a:t>
            </a:r>
            <a:r>
              <a:rPr lang="fr-FR" sz="2400"/>
              <a:t>html&gt;</a:t>
            </a:r>
          </a:p>
          <a:p>
            <a:pPr marL="400050" lvl="1" indent="0">
              <a:buNone/>
            </a:pPr>
            <a:r>
              <a:rPr lang="fr-FR" sz="2400"/>
              <a:t>&lt;</a:t>
            </a:r>
            <a:r>
              <a:rPr lang="fr-FR" sz="2400" b="1"/>
              <a:t>html</a:t>
            </a:r>
            <a:r>
              <a:rPr lang="fr-FR" sz="2400"/>
              <a:t>&gt;</a:t>
            </a:r>
          </a:p>
          <a:p>
            <a:pPr marL="400050" lvl="1" indent="0">
              <a:buNone/>
            </a:pPr>
            <a:r>
              <a:rPr lang="fr-FR" sz="2400"/>
              <a:t>	&lt;</a:t>
            </a:r>
            <a:r>
              <a:rPr lang="fr-FR" sz="2400" b="1"/>
              <a:t>head</a:t>
            </a:r>
            <a:r>
              <a:rPr lang="fr-FR" sz="2400"/>
              <a:t>&gt;</a:t>
            </a:r>
          </a:p>
          <a:p>
            <a:pPr marL="400050" lvl="1" indent="0">
              <a:buNone/>
            </a:pPr>
            <a:r>
              <a:rPr lang="fr-FR" sz="2400"/>
              <a:t>&lt;</a:t>
            </a:r>
            <a:r>
              <a:rPr lang="fr-FR" sz="2400" b="1"/>
              <a:t>title</a:t>
            </a:r>
            <a:r>
              <a:rPr lang="fr-FR" sz="2400"/>
              <a:t>&gt;</a:t>
            </a:r>
            <a:r>
              <a:rPr lang="fr-FR" sz="2400" b="1"/>
              <a:t>Titre</a:t>
            </a:r>
            <a:r>
              <a:rPr lang="fr-FR" sz="2400"/>
              <a:t>&lt;/</a:t>
            </a:r>
            <a:r>
              <a:rPr lang="fr-FR" sz="2400" b="1"/>
              <a:t>title</a:t>
            </a:r>
            <a:r>
              <a:rPr lang="fr-FR" sz="2400"/>
              <a:t>&gt;</a:t>
            </a:r>
          </a:p>
          <a:p>
            <a:pPr marL="400050" lvl="1" indent="0">
              <a:buNone/>
            </a:pPr>
            <a:r>
              <a:rPr lang="fr-FR" sz="2400"/>
              <a:t>	&lt;/</a:t>
            </a:r>
            <a:r>
              <a:rPr lang="fr-FR" sz="2400" b="1"/>
              <a:t>head</a:t>
            </a:r>
            <a:r>
              <a:rPr lang="fr-FR" sz="2400"/>
              <a:t>&gt;</a:t>
            </a:r>
          </a:p>
          <a:p>
            <a:pPr marL="400050" lvl="1" indent="0">
              <a:buNone/>
            </a:pPr>
            <a:r>
              <a:rPr lang="fr-FR" sz="2400"/>
              <a:t>&lt;</a:t>
            </a:r>
            <a:r>
              <a:rPr lang="fr-FR" sz="2400" b="1"/>
              <a:t>body</a:t>
            </a:r>
            <a:r>
              <a:rPr lang="fr-FR" sz="2400"/>
              <a:t>&gt;</a:t>
            </a:r>
          </a:p>
          <a:p>
            <a:pPr marL="400050" lvl="1" indent="0">
              <a:buNone/>
            </a:pPr>
            <a:r>
              <a:rPr lang="fr-FR" sz="2400"/>
              <a:t>	&lt;?</a:t>
            </a:r>
            <a:r>
              <a:rPr lang="fr-FR" sz="2400" b="1">
                <a:solidFill>
                  <a:schemeClr val="tx2"/>
                </a:solidFill>
              </a:rPr>
              <a:t>php</a:t>
            </a:r>
            <a:r>
              <a:rPr lang="fr-FR" sz="2400"/>
              <a:t> </a:t>
            </a:r>
            <a:r>
              <a:rPr lang="fr-FR" sz="2400" b="1">
                <a:solidFill>
                  <a:srgbClr val="00B050"/>
                </a:solidFill>
              </a:rPr>
              <a:t>echo</a:t>
            </a:r>
            <a:r>
              <a:rPr lang="fr-FR" sz="2400"/>
              <a:t> "</a:t>
            </a:r>
            <a:r>
              <a:rPr lang="fr-FR" sz="2400" b="1">
                <a:solidFill>
                  <a:srgbClr val="FF0000"/>
                </a:solidFill>
              </a:rPr>
              <a:t>Hello World !</a:t>
            </a:r>
            <a:r>
              <a:rPr lang="fr-FR" sz="2400"/>
              <a:t>"</a:t>
            </a:r>
            <a:r>
              <a:rPr lang="fr-FR" sz="2400" b="1">
                <a:solidFill>
                  <a:srgbClr val="00B050"/>
                </a:solidFill>
              </a:rPr>
              <a:t>;</a:t>
            </a:r>
            <a:r>
              <a:rPr lang="fr-FR" sz="2400"/>
              <a:t> ?&gt;</a:t>
            </a:r>
          </a:p>
          <a:p>
            <a:pPr marL="400050" lvl="1" indent="0">
              <a:buNone/>
            </a:pPr>
            <a:r>
              <a:rPr lang="fr-FR" sz="2400"/>
              <a:t>&lt;/</a:t>
            </a:r>
            <a:r>
              <a:rPr lang="fr-FR" sz="2400" b="1"/>
              <a:t>body</a:t>
            </a:r>
            <a:r>
              <a:rPr lang="fr-FR" sz="2400"/>
              <a:t>&gt;</a:t>
            </a:r>
          </a:p>
          <a:p>
            <a:pPr marL="400050" lvl="1" indent="0">
              <a:buNone/>
            </a:pPr>
            <a:r>
              <a:rPr lang="fr-FR" sz="2400"/>
              <a:t>&lt;/</a:t>
            </a:r>
            <a:r>
              <a:rPr lang="fr-FR" sz="2400" b="1"/>
              <a:t>html</a:t>
            </a:r>
            <a:r>
              <a:rPr lang="fr-FR" sz="2400"/>
              <a:t>&gt;</a:t>
            </a:r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3995936" y="1484784"/>
            <a:ext cx="49685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b="1">
                <a:solidFill>
                  <a:schemeClr val="tx1"/>
                </a:solidFill>
              </a:rPr>
              <a:t>&lt;!DOCTYPE HTML PUBLIC "-//W3C//</a:t>
            </a:r>
          </a:p>
          <a:p>
            <a:r>
              <a:rPr lang="fr-FR" sz="2400" b="1">
                <a:solidFill>
                  <a:schemeClr val="tx1"/>
                </a:solidFill>
              </a:rPr>
              <a:t>DTD HTML 4.01//EN" "http://</a:t>
            </a:r>
          </a:p>
          <a:p>
            <a:r>
              <a:rPr lang="fr-FR" sz="2400" b="1">
                <a:solidFill>
                  <a:schemeClr val="tx1"/>
                </a:solidFill>
              </a:rPr>
              <a:t>www.w3.org/TR/html4/strict.dtd"&gt;</a:t>
            </a:r>
          </a:p>
        </p:txBody>
      </p:sp>
      <p:sp>
        <p:nvSpPr>
          <p:cNvPr id="5" name="Flèche droite 4"/>
          <p:cNvSpPr/>
          <p:nvPr/>
        </p:nvSpPr>
        <p:spPr>
          <a:xfrm>
            <a:off x="3131840" y="1916832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418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/>
              <a:t>Commentaires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535892" cy="5383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b="1" dirty="0"/>
              <a:t>Commentaires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Commentaires hérités du langage C et Perl</a:t>
            </a:r>
          </a:p>
          <a:p>
            <a:pPr marL="0" indent="0">
              <a:buNone/>
            </a:pPr>
            <a:r>
              <a:rPr lang="fr-FR" i="1" dirty="0">
                <a:solidFill>
                  <a:srgbClr val="FF0000"/>
                </a:solidFill>
              </a:rPr>
              <a:t>// Ceci est un commentaire sur une seule ligne</a:t>
            </a:r>
          </a:p>
          <a:p>
            <a:pPr marL="0" indent="0">
              <a:buNone/>
            </a:pPr>
            <a:r>
              <a:rPr lang="fr-FR" b="1" i="1" dirty="0">
                <a:solidFill>
                  <a:srgbClr val="00B050"/>
                </a:solidFill>
              </a:rPr>
              <a:t>/* Ceci est un commentaire sur </a:t>
            </a:r>
            <a:r>
              <a:rPr lang="fr-FR" b="1" dirty="0">
                <a:solidFill>
                  <a:srgbClr val="00B050"/>
                </a:solidFill>
              </a:rPr>
              <a:t>plusieurs lignes */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Commentaire style </a:t>
            </a:r>
            <a:r>
              <a:rPr lang="fr-FR" dirty="0" err="1"/>
              <a:t>shell</a:t>
            </a:r>
            <a:endParaRPr lang="fr-FR" dirty="0"/>
          </a:p>
          <a:p>
            <a:pPr marL="0" indent="0">
              <a:buNone/>
            </a:pPr>
            <a:r>
              <a:rPr lang="fr-FR" b="1" dirty="0">
                <a:solidFill>
                  <a:srgbClr val="00B050"/>
                </a:solidFill>
              </a:rPr>
              <a:t># Ceci est un commentaire sur une seule ligne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35592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PHP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fr-FR" b="1" dirty="0"/>
              <a:t>La notion de </a:t>
            </a:r>
            <a:r>
              <a:rPr lang="fr-FR" b="1" dirty="0">
                <a:solidFill>
                  <a:srgbClr val="1F497D"/>
                </a:solidFill>
              </a:rPr>
              <a:t>variable</a:t>
            </a:r>
          </a:p>
          <a:p>
            <a:pPr lvl="1"/>
            <a:r>
              <a:rPr lang="fr-FR" dirty="0"/>
              <a:t>Une variable est </a:t>
            </a:r>
            <a:r>
              <a:rPr lang="fr-FR" b="1" dirty="0"/>
              <a:t>un conteneur de valeur</a:t>
            </a:r>
          </a:p>
          <a:p>
            <a:pPr lvl="1"/>
            <a:r>
              <a:rPr lang="fr-FR" dirty="0"/>
              <a:t>On peut lui affecter une valeur, qu’on va utiliser plus tard</a:t>
            </a:r>
          </a:p>
          <a:p>
            <a:pPr marL="457200" lvl="1" indent="0" algn="ctr">
              <a:buNone/>
            </a:pPr>
            <a:r>
              <a:rPr lang="fr-FR" b="1" dirty="0">
                <a:solidFill>
                  <a:srgbClr val="1F497D"/>
                </a:solidFill>
              </a:rPr>
              <a:t>$</a:t>
            </a:r>
            <a:r>
              <a:rPr lang="fr-FR" dirty="0"/>
              <a:t>variable    </a:t>
            </a:r>
            <a:r>
              <a:rPr lang="fr-FR" b="1" dirty="0">
                <a:solidFill>
                  <a:schemeClr val="tx2"/>
                </a:solidFill>
              </a:rPr>
              <a:t>=</a:t>
            </a:r>
            <a:r>
              <a:rPr lang="fr-FR" dirty="0"/>
              <a:t>    "PHP5" ;</a:t>
            </a:r>
          </a:p>
          <a:p>
            <a:pPr marL="457200" lvl="1" indent="0" algn="ctr">
              <a:buNone/>
            </a:pPr>
            <a:endParaRPr lang="fr-FR" dirty="0"/>
          </a:p>
          <a:p>
            <a:pPr marL="457200" lvl="1" indent="0" algn="ctr">
              <a:buNone/>
            </a:pPr>
            <a:endParaRPr lang="fr-FR" dirty="0"/>
          </a:p>
          <a:p>
            <a:pPr marL="457200" lvl="1" indent="0" algn="ctr">
              <a:buNone/>
            </a:pPr>
            <a:endParaRPr lang="fr-FR" dirty="0"/>
          </a:p>
          <a:p>
            <a:pPr marL="457200" lvl="1" indent="0" algn="r">
              <a:buNone/>
            </a:pPr>
            <a:r>
              <a:rPr lang="fr-FR" dirty="0" err="1"/>
              <a:t>echo</a:t>
            </a:r>
            <a:r>
              <a:rPr lang="fr-FR" dirty="0"/>
              <a:t> "… </a:t>
            </a:r>
            <a:r>
              <a:rPr lang="fr-FR" b="1" dirty="0">
                <a:solidFill>
                  <a:srgbClr val="1F497D"/>
                </a:solidFill>
              </a:rPr>
              <a:t>$</a:t>
            </a:r>
            <a:r>
              <a:rPr lang="fr-FR" b="1" dirty="0"/>
              <a:t>variable  </a:t>
            </a:r>
            <a:r>
              <a:rPr lang="fr-FR" dirty="0"/>
              <a:t>…" ;</a:t>
            </a:r>
          </a:p>
          <a:p>
            <a:pPr marL="457200" lvl="1" indent="0" algn="ctr">
              <a:buNone/>
            </a:pP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52" y="476672"/>
            <a:ext cx="1265540" cy="136815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51520" y="3429000"/>
            <a:ext cx="1872207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Le «</a:t>
            </a:r>
            <a:r>
              <a:rPr lang="fr-FR" sz="2000" b="1" dirty="0"/>
              <a:t> $</a:t>
            </a:r>
            <a:r>
              <a:rPr lang="fr-FR" sz="2000" dirty="0"/>
              <a:t> » indique une variable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115616" y="4293096"/>
            <a:ext cx="3024336" cy="1323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Le </a:t>
            </a:r>
            <a:r>
              <a:rPr lang="fr-FR" sz="2000" b="1" u="sng" dirty="0"/>
              <a:t>nom de variable </a:t>
            </a:r>
            <a:r>
              <a:rPr lang="fr-FR" sz="2000" dirty="0"/>
              <a:t>commence toujours par une </a:t>
            </a:r>
            <a:r>
              <a:rPr lang="fr-FR" sz="2000" b="1" dirty="0"/>
              <a:t>lettre</a:t>
            </a:r>
            <a:r>
              <a:rPr lang="fr-FR" sz="2000" dirty="0"/>
              <a:t> ou un « _ », </a:t>
            </a:r>
            <a:r>
              <a:rPr lang="fr-FR" sz="2000" b="1" dirty="0"/>
              <a:t>sans espace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292080" y="3645024"/>
            <a:ext cx="3168352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Le «</a:t>
            </a:r>
            <a:r>
              <a:rPr lang="fr-FR" sz="2000" b="1" dirty="0"/>
              <a:t> = </a:t>
            </a:r>
            <a:r>
              <a:rPr lang="fr-FR" sz="2000" dirty="0"/>
              <a:t>» est une </a:t>
            </a:r>
            <a:r>
              <a:rPr lang="fr-FR" sz="2000" b="1" u="sng" dirty="0"/>
              <a:t>affectation</a:t>
            </a:r>
            <a:r>
              <a:rPr lang="fr-FR" sz="2000" b="1" dirty="0"/>
              <a:t> </a:t>
            </a:r>
          </a:p>
          <a:p>
            <a:pPr algn="ctr"/>
            <a:r>
              <a:rPr lang="fr-FR" sz="2000" dirty="0"/>
              <a:t>On attribut une valeur à la variable 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5292080" y="5661248"/>
            <a:ext cx="3024336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On récupère la valeur gardée dans la variable par son nom </a:t>
            </a:r>
            <a:endParaRPr lang="fr-FR" sz="2000" b="1" dirty="0"/>
          </a:p>
        </p:txBody>
      </p:sp>
      <p:cxnSp>
        <p:nvCxnSpPr>
          <p:cNvPr id="16" name="Connecteur en angle 15"/>
          <p:cNvCxnSpPr>
            <a:endCxn id="12" idx="1"/>
          </p:cNvCxnSpPr>
          <p:nvPr/>
        </p:nvCxnSpPr>
        <p:spPr>
          <a:xfrm rot="16200000" flipH="1">
            <a:off x="4786136" y="3646912"/>
            <a:ext cx="579840" cy="43204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en angle 17"/>
          <p:cNvCxnSpPr>
            <a:endCxn id="9" idx="3"/>
          </p:cNvCxnSpPr>
          <p:nvPr/>
        </p:nvCxnSpPr>
        <p:spPr>
          <a:xfrm rot="10800000" flipV="1">
            <a:off x="2123728" y="3573015"/>
            <a:ext cx="1008113" cy="209927"/>
          </a:xfrm>
          <a:prstGeom prst="bentConnector3">
            <a:avLst>
              <a:gd name="adj1" fmla="val -160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3635896" y="357301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113726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PHP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285860"/>
            <a:ext cx="8535892" cy="5023460"/>
          </a:xfrm>
        </p:spPr>
        <p:txBody>
          <a:bodyPr>
            <a:normAutofit/>
          </a:bodyPr>
          <a:lstStyle/>
          <a:p>
            <a:r>
              <a:rPr lang="fr-FR" sz="2800" b="1" dirty="0"/>
              <a:t>La notion de </a:t>
            </a:r>
            <a:r>
              <a:rPr lang="fr-FR" sz="2800" b="1" dirty="0">
                <a:solidFill>
                  <a:srgbClr val="1F497D"/>
                </a:solidFill>
              </a:rPr>
              <a:t>variable : </a:t>
            </a:r>
            <a:r>
              <a:rPr lang="fr-FR" sz="2800" b="1" dirty="0"/>
              <a:t>les </a:t>
            </a:r>
            <a:r>
              <a:rPr lang="fr-FR" sz="2800" b="1" dirty="0">
                <a:solidFill>
                  <a:schemeClr val="tx2"/>
                </a:solidFill>
              </a:rPr>
              <a:t>types des données</a:t>
            </a:r>
          </a:p>
          <a:p>
            <a:pPr lvl="1"/>
            <a:r>
              <a:rPr lang="fr-FR" sz="2400" dirty="0"/>
              <a:t>Les variables peuvent garder de valeurs de différents types </a:t>
            </a:r>
          </a:p>
          <a:p>
            <a:pPr lvl="2"/>
            <a:r>
              <a:rPr lang="fr-FR" sz="2000" b="1" dirty="0"/>
              <a:t>Nombres entiers </a:t>
            </a:r>
            <a:r>
              <a:rPr lang="fr-FR" sz="2000" dirty="0"/>
              <a:t>(</a:t>
            </a:r>
            <a:r>
              <a:rPr lang="fr-FR" sz="2000" b="1" dirty="0" err="1">
                <a:solidFill>
                  <a:srgbClr val="1F497D"/>
                </a:solidFill>
              </a:rPr>
              <a:t>integer</a:t>
            </a:r>
            <a:r>
              <a:rPr lang="fr-FR" sz="2000" dirty="0"/>
              <a:t>) : 25</a:t>
            </a:r>
          </a:p>
          <a:p>
            <a:pPr lvl="2"/>
            <a:r>
              <a:rPr lang="fr-FR" sz="2000" b="1" dirty="0"/>
              <a:t>Nombres décimaux </a:t>
            </a:r>
            <a:r>
              <a:rPr lang="fr-FR" sz="2000" dirty="0"/>
              <a:t>(</a:t>
            </a:r>
            <a:r>
              <a:rPr lang="fr-FR" sz="2000" b="1" dirty="0">
                <a:solidFill>
                  <a:srgbClr val="1F497D"/>
                </a:solidFill>
              </a:rPr>
              <a:t>double</a:t>
            </a:r>
            <a:r>
              <a:rPr lang="fr-FR" sz="2000" dirty="0">
                <a:solidFill>
                  <a:srgbClr val="1F497D"/>
                </a:solidFill>
              </a:rPr>
              <a:t> </a:t>
            </a:r>
            <a:r>
              <a:rPr lang="fr-FR" sz="2000" dirty="0"/>
              <a:t>ou </a:t>
            </a:r>
            <a:r>
              <a:rPr lang="fr-FR" sz="2000" b="1" dirty="0" err="1">
                <a:solidFill>
                  <a:srgbClr val="1F497D"/>
                </a:solidFill>
              </a:rPr>
              <a:t>float</a:t>
            </a:r>
            <a:r>
              <a:rPr lang="fr-FR" sz="2000" dirty="0"/>
              <a:t>) : 2.25</a:t>
            </a:r>
          </a:p>
          <a:p>
            <a:pPr lvl="2"/>
            <a:r>
              <a:rPr lang="fr-FR" sz="2000" b="1" dirty="0"/>
              <a:t>Chaînes de caractères</a:t>
            </a:r>
            <a:r>
              <a:rPr lang="fr-FR" sz="2000" dirty="0"/>
              <a:t> (</a:t>
            </a:r>
            <a:r>
              <a:rPr lang="fr-FR" sz="2000" b="1" dirty="0">
                <a:solidFill>
                  <a:srgbClr val="1F497D"/>
                </a:solidFill>
              </a:rPr>
              <a:t>string</a:t>
            </a:r>
            <a:r>
              <a:rPr lang="fr-FR" sz="2000" dirty="0"/>
              <a:t>) : « 1 super chaîne ! »</a:t>
            </a:r>
          </a:p>
          <a:p>
            <a:pPr lvl="2"/>
            <a:r>
              <a:rPr lang="fr-FR" sz="2000" b="1" dirty="0"/>
              <a:t>Logique</a:t>
            </a:r>
            <a:r>
              <a:rPr lang="fr-FR" sz="2000" dirty="0"/>
              <a:t> (</a:t>
            </a:r>
            <a:r>
              <a:rPr lang="fr-FR" sz="2000" b="1" dirty="0" err="1">
                <a:solidFill>
                  <a:srgbClr val="1F497D"/>
                </a:solidFill>
              </a:rPr>
              <a:t>boolean</a:t>
            </a:r>
            <a:r>
              <a:rPr lang="fr-FR" sz="2000" dirty="0"/>
              <a:t>) : « </a:t>
            </a:r>
            <a:r>
              <a:rPr lang="fr-FR" sz="2000" b="1" dirty="0" err="1"/>
              <a:t>true</a:t>
            </a:r>
            <a:r>
              <a:rPr lang="fr-FR" sz="2000" dirty="0"/>
              <a:t> » (1) ou « </a:t>
            </a:r>
            <a:r>
              <a:rPr lang="fr-FR" sz="2000" b="1" dirty="0"/>
              <a:t>false</a:t>
            </a:r>
            <a:r>
              <a:rPr lang="fr-FR" sz="2000" dirty="0"/>
              <a:t> »</a:t>
            </a:r>
          </a:p>
          <a:p>
            <a:pPr lvl="1"/>
            <a:r>
              <a:rPr lang="fr-FR" sz="2400" dirty="0"/>
              <a:t>La fonction </a:t>
            </a:r>
            <a:r>
              <a:rPr lang="fr-FR" sz="2400" b="1" dirty="0" err="1">
                <a:solidFill>
                  <a:srgbClr val="1F497D"/>
                </a:solidFill>
              </a:rPr>
              <a:t>gettype</a:t>
            </a:r>
            <a:r>
              <a:rPr lang="fr-FR" sz="2400" b="1" dirty="0"/>
              <a:t>($variable) </a:t>
            </a:r>
            <a:r>
              <a:rPr lang="fr-FR" sz="2400" dirty="0"/>
              <a:t>permet de savoir quelle type de valeur contient la variable</a:t>
            </a:r>
          </a:p>
          <a:p>
            <a:pPr lvl="2"/>
            <a:r>
              <a:rPr lang="fr-FR" sz="2000" dirty="0"/>
              <a:t>$entier = 25;			</a:t>
            </a:r>
            <a:r>
              <a:rPr lang="fr-FR" sz="2000" dirty="0" err="1"/>
              <a:t>gettype</a:t>
            </a:r>
            <a:r>
              <a:rPr lang="fr-FR" sz="2000" dirty="0"/>
              <a:t>($entier) </a:t>
            </a:r>
            <a:r>
              <a:rPr lang="fr-FR" sz="2000" dirty="0">
                <a:sym typeface="Wingdings"/>
              </a:rPr>
              <a:t> </a:t>
            </a:r>
            <a:r>
              <a:rPr lang="fr-FR" sz="2000" dirty="0" err="1"/>
              <a:t>integer</a:t>
            </a:r>
            <a:endParaRPr lang="fr-FR" sz="2000" dirty="0"/>
          </a:p>
          <a:p>
            <a:pPr lvl="2"/>
            <a:r>
              <a:rPr lang="hr-HR" sz="2000" dirty="0"/>
              <a:t>$decimal = 2.25;		</a:t>
            </a:r>
            <a:r>
              <a:rPr lang="fr-FR" sz="2000" dirty="0" err="1"/>
              <a:t>gettype</a:t>
            </a:r>
            <a:r>
              <a:rPr lang="fr-FR" sz="2000" dirty="0"/>
              <a:t>($</a:t>
            </a:r>
            <a:r>
              <a:rPr lang="fr-FR" sz="2000" dirty="0" err="1"/>
              <a:t>decimal</a:t>
            </a:r>
            <a:r>
              <a:rPr lang="fr-FR" sz="2000" dirty="0"/>
              <a:t>) </a:t>
            </a:r>
            <a:r>
              <a:rPr lang="fr-FR" sz="2000" dirty="0">
                <a:sym typeface="Wingdings"/>
              </a:rPr>
              <a:t> </a:t>
            </a:r>
            <a:r>
              <a:rPr lang="fr-FR" sz="2000" dirty="0"/>
              <a:t>double</a:t>
            </a:r>
          </a:p>
          <a:p>
            <a:pPr lvl="2"/>
            <a:r>
              <a:rPr lang="fr-FR" sz="2000" dirty="0"/>
              <a:t>$chaine = "1 super chaîne !";	</a:t>
            </a:r>
            <a:r>
              <a:rPr lang="fr-FR" sz="2000" dirty="0" err="1"/>
              <a:t>gettype</a:t>
            </a:r>
            <a:r>
              <a:rPr lang="fr-FR" sz="2000" dirty="0"/>
              <a:t>($chaine) </a:t>
            </a:r>
            <a:r>
              <a:rPr lang="fr-FR" sz="2000" dirty="0">
                <a:sym typeface="Wingdings"/>
              </a:rPr>
              <a:t> string</a:t>
            </a:r>
          </a:p>
          <a:p>
            <a:pPr lvl="2"/>
            <a:r>
              <a:rPr lang="fr-FR" sz="2000" dirty="0"/>
              <a:t>$</a:t>
            </a:r>
            <a:r>
              <a:rPr lang="fr-FR" sz="2000" dirty="0" err="1"/>
              <a:t>bool</a:t>
            </a:r>
            <a:r>
              <a:rPr lang="fr-FR" sz="2000" dirty="0"/>
              <a:t> = </a:t>
            </a:r>
            <a:r>
              <a:rPr lang="fr-FR" sz="2000" dirty="0" err="1"/>
              <a:t>true</a:t>
            </a:r>
            <a:r>
              <a:rPr lang="fr-FR" sz="2000" dirty="0"/>
              <a:t>;			</a:t>
            </a:r>
            <a:r>
              <a:rPr lang="fr-FR" sz="2000" dirty="0" err="1"/>
              <a:t>gettype</a:t>
            </a:r>
            <a:r>
              <a:rPr lang="fr-FR" sz="2000" dirty="0"/>
              <a:t>($</a:t>
            </a:r>
            <a:r>
              <a:rPr lang="fr-FR" sz="2000" dirty="0" err="1"/>
              <a:t>bool</a:t>
            </a:r>
            <a:r>
              <a:rPr lang="fr-FR" sz="2000" dirty="0"/>
              <a:t>) </a:t>
            </a:r>
            <a:r>
              <a:rPr lang="fr-FR" sz="2000" dirty="0">
                <a:sym typeface="Wingdings"/>
              </a:rPr>
              <a:t> </a:t>
            </a:r>
            <a:r>
              <a:rPr lang="fr-FR" sz="2000" dirty="0" err="1"/>
              <a:t>boolean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9885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Architecture générale d’un site web</a:t>
            </a:r>
          </a:p>
        </p:txBody>
      </p:sp>
      <p:grpSp>
        <p:nvGrpSpPr>
          <p:cNvPr id="4" name="Grouper 3"/>
          <p:cNvGrpSpPr/>
          <p:nvPr/>
        </p:nvGrpSpPr>
        <p:grpSpPr>
          <a:xfrm>
            <a:off x="1152931" y="1412776"/>
            <a:ext cx="5651317" cy="3024336"/>
            <a:chOff x="539552" y="3212976"/>
            <a:chExt cx="5651317" cy="3024336"/>
          </a:xfrm>
        </p:grpSpPr>
        <p:pic>
          <p:nvPicPr>
            <p:cNvPr id="6" name="Image 5" descr="computer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4221088"/>
              <a:ext cx="1080120" cy="1080120"/>
            </a:xfrm>
            <a:prstGeom prst="rect">
              <a:avLst/>
            </a:prstGeom>
          </p:spPr>
        </p:pic>
        <p:pic>
          <p:nvPicPr>
            <p:cNvPr id="7" name="Image 6" descr="database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064" y="3212976"/>
              <a:ext cx="1042805" cy="1042805"/>
            </a:xfrm>
            <a:prstGeom prst="rect">
              <a:avLst/>
            </a:prstGeom>
          </p:spPr>
        </p:pic>
        <p:pic>
          <p:nvPicPr>
            <p:cNvPr id="9" name="Image 8" descr="server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792" y="4221088"/>
              <a:ext cx="1021686" cy="1080120"/>
            </a:xfrm>
            <a:prstGeom prst="rect">
              <a:avLst/>
            </a:prstGeom>
          </p:spPr>
        </p:pic>
        <p:cxnSp>
          <p:nvCxnSpPr>
            <p:cNvPr id="11" name="Connecteur droit avec flèche 10"/>
            <p:cNvCxnSpPr>
              <a:stCxn id="6" idx="3"/>
              <a:endCxn id="9" idx="1"/>
            </p:cNvCxnSpPr>
            <p:nvPr/>
          </p:nvCxnSpPr>
          <p:spPr>
            <a:xfrm>
              <a:off x="1619672" y="4761148"/>
              <a:ext cx="108012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9" idx="3"/>
              <a:endCxn id="7" idx="1"/>
            </p:cNvCxnSpPr>
            <p:nvPr/>
          </p:nvCxnSpPr>
          <p:spPr>
            <a:xfrm flipV="1">
              <a:off x="3721478" y="3734379"/>
              <a:ext cx="1426586" cy="102676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Image 19" descr="server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064" y="5157192"/>
              <a:ext cx="1021686" cy="1080120"/>
            </a:xfrm>
            <a:prstGeom prst="rect">
              <a:avLst/>
            </a:prstGeom>
          </p:spPr>
        </p:pic>
        <p:cxnSp>
          <p:nvCxnSpPr>
            <p:cNvPr id="22" name="Connecteur droit avec flèche 21"/>
            <p:cNvCxnSpPr>
              <a:stCxn id="9" idx="3"/>
              <a:endCxn id="20" idx="1"/>
            </p:cNvCxnSpPr>
            <p:nvPr/>
          </p:nvCxnSpPr>
          <p:spPr>
            <a:xfrm>
              <a:off x="3721478" y="4761148"/>
              <a:ext cx="1426586" cy="93610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Accolade ouvrante 4"/>
          <p:cNvSpPr/>
          <p:nvPr/>
        </p:nvSpPr>
        <p:spPr>
          <a:xfrm rot="16200000">
            <a:off x="2231740" y="4401109"/>
            <a:ext cx="432048" cy="309634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043608" y="364502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Navigateur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987824" y="36450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Serveur Web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220072" y="256664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Base de Données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5220072" y="451086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Serveur d’Application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828967" y="6300029"/>
            <a:ext cx="130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Front Office</a:t>
            </a:r>
          </a:p>
        </p:txBody>
      </p:sp>
      <p:sp>
        <p:nvSpPr>
          <p:cNvPr id="18" name="Accolade ouvrante 17"/>
          <p:cNvSpPr/>
          <p:nvPr/>
        </p:nvSpPr>
        <p:spPr>
          <a:xfrm rot="16200000">
            <a:off x="5436096" y="4365105"/>
            <a:ext cx="432048" cy="316835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3501" y="6309321"/>
            <a:ext cx="123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Back Office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47A86A43-3469-4C1D-9D34-D4BFE25DE32E}"/>
              </a:ext>
            </a:extLst>
          </p:cNvPr>
          <p:cNvGrpSpPr/>
          <p:nvPr/>
        </p:nvGrpSpPr>
        <p:grpSpPr>
          <a:xfrm>
            <a:off x="611560" y="4077072"/>
            <a:ext cx="2187624" cy="747464"/>
            <a:chOff x="611560" y="4077072"/>
            <a:chExt cx="2187624" cy="747464"/>
          </a:xfrm>
        </p:grpSpPr>
        <p:pic>
          <p:nvPicPr>
            <p:cNvPr id="13" name="Image 12" descr="firefox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4077072"/>
              <a:ext cx="720080" cy="720080"/>
            </a:xfrm>
            <a:prstGeom prst="rect">
              <a:avLst/>
            </a:prstGeom>
          </p:spPr>
        </p:pic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31640" y="4077072"/>
              <a:ext cx="720080" cy="720080"/>
            </a:xfrm>
            <a:prstGeom prst="rect">
              <a:avLst/>
            </a:prstGeom>
          </p:spPr>
        </p:pic>
        <p:pic>
          <p:nvPicPr>
            <p:cNvPr id="21" name="Image 20" descr="chrome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720" y="4077072"/>
              <a:ext cx="747464" cy="747464"/>
            </a:xfrm>
            <a:prstGeom prst="rect">
              <a:avLst/>
            </a:prstGeom>
          </p:spPr>
        </p:pic>
      </p:grpSp>
      <p:pic>
        <p:nvPicPr>
          <p:cNvPr id="23" name="Image 22" descr="apache 2016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77072"/>
            <a:ext cx="966122" cy="253124"/>
          </a:xfrm>
          <a:prstGeom prst="rect">
            <a:avLst/>
          </a:prstGeom>
        </p:spPr>
      </p:pic>
      <p:pic>
        <p:nvPicPr>
          <p:cNvPr id="24" name="Image 23" descr="glassfish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941168"/>
            <a:ext cx="870744" cy="438855"/>
          </a:xfrm>
          <a:prstGeom prst="rect">
            <a:avLst/>
          </a:prstGeom>
        </p:spPr>
      </p:pic>
      <p:pic>
        <p:nvPicPr>
          <p:cNvPr id="25" name="Image 24" descr="tomcat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941168"/>
            <a:ext cx="1043608" cy="695467"/>
          </a:xfrm>
          <a:prstGeom prst="rect">
            <a:avLst/>
          </a:prstGeom>
        </p:spPr>
      </p:pic>
      <p:pic>
        <p:nvPicPr>
          <p:cNvPr id="26" name="Image 25" descr="MySQL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974" y="1196752"/>
            <a:ext cx="1253069" cy="648072"/>
          </a:xfrm>
          <a:prstGeom prst="rect">
            <a:avLst/>
          </a:prstGeom>
        </p:spPr>
      </p:pic>
      <p:pic>
        <p:nvPicPr>
          <p:cNvPr id="28" name="Image 27" descr="PostgreSQL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869" y="1916832"/>
            <a:ext cx="1083241" cy="1080120"/>
          </a:xfrm>
          <a:prstGeom prst="rect">
            <a:avLst/>
          </a:prstGeom>
        </p:spPr>
      </p:pic>
      <p:pic>
        <p:nvPicPr>
          <p:cNvPr id="29" name="Image 28" descr="MariaDB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950" y="3068960"/>
            <a:ext cx="1569498" cy="486544"/>
          </a:xfrm>
          <a:prstGeom prst="rect">
            <a:avLst/>
          </a:prstGeom>
        </p:spPr>
      </p:pic>
      <p:pic>
        <p:nvPicPr>
          <p:cNvPr id="3" name="Image 2" descr="Nginx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1" y="4509120"/>
            <a:ext cx="1495898" cy="315541"/>
          </a:xfrm>
          <a:prstGeom prst="rect">
            <a:avLst/>
          </a:prstGeom>
        </p:spPr>
      </p:pic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122544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fr-FR" dirty="0"/>
              <a:t>Variables PHP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19261"/>
            <a:ext cx="8229600" cy="4525963"/>
          </a:xfrm>
        </p:spPr>
        <p:txBody>
          <a:bodyPr/>
          <a:lstStyle/>
          <a:p>
            <a:r>
              <a:rPr lang="fr-FR" dirty="0"/>
              <a:t>Exemple :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04" y="1772816"/>
            <a:ext cx="5544616" cy="3216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fr-FR" sz="1900" dirty="0"/>
              <a:t> </a:t>
            </a:r>
            <a:r>
              <a:rPr lang="fr-FR" sz="1900" b="1" dirty="0"/>
              <a:t>&lt;?</a:t>
            </a:r>
            <a:r>
              <a:rPr lang="fr-FR" sz="1900" b="1" dirty="0" err="1"/>
              <a:t>php</a:t>
            </a:r>
            <a:endParaRPr lang="fr-FR" sz="1900" b="1" dirty="0"/>
          </a:p>
          <a:p>
            <a:r>
              <a:rPr lang="fr-FR" sz="1900" dirty="0"/>
              <a:t>      </a:t>
            </a:r>
            <a:r>
              <a:rPr lang="fr-FR" sz="1900" b="1" i="1" dirty="0">
                <a:solidFill>
                  <a:srgbClr val="1F497D"/>
                </a:solidFill>
              </a:rPr>
              <a:t> $entier = 25;</a:t>
            </a:r>
          </a:p>
          <a:p>
            <a:r>
              <a:rPr lang="fr-FR" sz="1900" b="1" i="1" dirty="0">
                <a:solidFill>
                  <a:srgbClr val="1F497D"/>
                </a:solidFill>
              </a:rPr>
              <a:t>       $</a:t>
            </a:r>
            <a:r>
              <a:rPr lang="fr-FR" sz="1900" b="1" i="1" dirty="0" err="1">
                <a:solidFill>
                  <a:srgbClr val="1F497D"/>
                </a:solidFill>
              </a:rPr>
              <a:t>decimal</a:t>
            </a:r>
            <a:r>
              <a:rPr lang="fr-FR" sz="1900" b="1" i="1" dirty="0">
                <a:solidFill>
                  <a:srgbClr val="1F497D"/>
                </a:solidFill>
              </a:rPr>
              <a:t> = 2.25;</a:t>
            </a:r>
          </a:p>
          <a:p>
            <a:r>
              <a:rPr lang="fr-FR" sz="1900" b="1" i="1" dirty="0">
                <a:solidFill>
                  <a:srgbClr val="1F497D"/>
                </a:solidFill>
              </a:rPr>
              <a:t>       $chaine = "1 super chaîne !";</a:t>
            </a:r>
          </a:p>
          <a:p>
            <a:r>
              <a:rPr lang="fr-FR" sz="1900" b="1" i="1" dirty="0">
                <a:solidFill>
                  <a:srgbClr val="1F497D"/>
                </a:solidFill>
              </a:rPr>
              <a:t>       $</a:t>
            </a:r>
            <a:r>
              <a:rPr lang="fr-FR" sz="1900" b="1" i="1" dirty="0" err="1">
                <a:solidFill>
                  <a:srgbClr val="1F497D"/>
                </a:solidFill>
              </a:rPr>
              <a:t>boolean</a:t>
            </a:r>
            <a:r>
              <a:rPr lang="fr-FR" sz="1900" b="1" i="1" dirty="0">
                <a:solidFill>
                  <a:srgbClr val="1F497D"/>
                </a:solidFill>
              </a:rPr>
              <a:t> = </a:t>
            </a:r>
            <a:r>
              <a:rPr lang="fr-FR" sz="1900" b="1" i="1" dirty="0" err="1">
                <a:solidFill>
                  <a:srgbClr val="1F497D"/>
                </a:solidFill>
              </a:rPr>
              <a:t>true</a:t>
            </a:r>
            <a:r>
              <a:rPr lang="fr-FR" sz="1900" b="1" i="1" dirty="0">
                <a:solidFill>
                  <a:srgbClr val="1F497D"/>
                </a:solidFill>
              </a:rPr>
              <a:t>;</a:t>
            </a:r>
          </a:p>
          <a:p>
            <a:r>
              <a:rPr lang="fr-FR" sz="1900" dirty="0"/>
              <a:t>       </a:t>
            </a:r>
          </a:p>
          <a:p>
            <a:r>
              <a:rPr lang="fr-FR" sz="1900" dirty="0"/>
              <a:t>       </a:t>
            </a:r>
            <a:r>
              <a:rPr lang="fr-FR" sz="1900" dirty="0" err="1"/>
              <a:t>echo</a:t>
            </a:r>
            <a:r>
              <a:rPr lang="fr-FR" sz="1900" dirty="0"/>
              <a:t> "&lt;li&gt;" . </a:t>
            </a:r>
            <a:r>
              <a:rPr lang="fr-FR" sz="1900" b="1" dirty="0" err="1">
                <a:solidFill>
                  <a:srgbClr val="1F497D"/>
                </a:solidFill>
              </a:rPr>
              <a:t>gettype</a:t>
            </a:r>
            <a:r>
              <a:rPr lang="fr-FR" sz="1900" b="1" dirty="0"/>
              <a:t>(</a:t>
            </a:r>
            <a:r>
              <a:rPr lang="fr-FR" sz="1900" b="1" dirty="0">
                <a:solidFill>
                  <a:srgbClr val="1F497D"/>
                </a:solidFill>
              </a:rPr>
              <a:t>$entier</a:t>
            </a:r>
            <a:r>
              <a:rPr lang="fr-FR" sz="1900" b="1" dirty="0"/>
              <a:t>) </a:t>
            </a:r>
            <a:r>
              <a:rPr lang="fr-FR" sz="1900" dirty="0"/>
              <a:t>. ": </a:t>
            </a:r>
            <a:r>
              <a:rPr lang="fr-FR" sz="1900" b="1" dirty="0">
                <a:solidFill>
                  <a:srgbClr val="1F497D"/>
                </a:solidFill>
              </a:rPr>
              <a:t>$entier </a:t>
            </a:r>
            <a:r>
              <a:rPr lang="fr-FR" sz="1900" dirty="0"/>
              <a:t>&lt;/li&gt;"</a:t>
            </a:r>
            <a:r>
              <a:rPr lang="fr-FR" sz="1900" b="1" dirty="0"/>
              <a:t>;</a:t>
            </a:r>
          </a:p>
          <a:p>
            <a:r>
              <a:rPr lang="fr-FR" sz="1900" dirty="0"/>
              <a:t>       </a:t>
            </a:r>
            <a:r>
              <a:rPr lang="fr-FR" sz="1900" dirty="0" err="1"/>
              <a:t>echo</a:t>
            </a:r>
            <a:r>
              <a:rPr lang="fr-FR" sz="1900" dirty="0"/>
              <a:t> "&lt;li&gt;" . </a:t>
            </a:r>
            <a:r>
              <a:rPr lang="fr-FR" sz="1900" b="1" dirty="0" err="1">
                <a:solidFill>
                  <a:srgbClr val="1F497D"/>
                </a:solidFill>
              </a:rPr>
              <a:t>gettype</a:t>
            </a:r>
            <a:r>
              <a:rPr lang="fr-FR" sz="1900" b="1" dirty="0"/>
              <a:t>(</a:t>
            </a:r>
            <a:r>
              <a:rPr lang="fr-FR" sz="1900" b="1" dirty="0">
                <a:solidFill>
                  <a:srgbClr val="1F497D"/>
                </a:solidFill>
              </a:rPr>
              <a:t>$</a:t>
            </a:r>
            <a:r>
              <a:rPr lang="fr-FR" sz="1900" b="1" dirty="0" err="1">
                <a:solidFill>
                  <a:srgbClr val="1F497D"/>
                </a:solidFill>
              </a:rPr>
              <a:t>decimal</a:t>
            </a:r>
            <a:r>
              <a:rPr lang="fr-FR" sz="1900" b="1" dirty="0"/>
              <a:t>) </a:t>
            </a:r>
            <a:r>
              <a:rPr lang="fr-FR" sz="1900" dirty="0"/>
              <a:t>. ": </a:t>
            </a:r>
            <a:r>
              <a:rPr lang="fr-FR" sz="1900" b="1" dirty="0">
                <a:solidFill>
                  <a:srgbClr val="1F497D"/>
                </a:solidFill>
              </a:rPr>
              <a:t>$</a:t>
            </a:r>
            <a:r>
              <a:rPr lang="fr-FR" sz="1900" b="1" dirty="0" err="1">
                <a:solidFill>
                  <a:srgbClr val="1F497D"/>
                </a:solidFill>
              </a:rPr>
              <a:t>decimal</a:t>
            </a:r>
            <a:r>
              <a:rPr lang="fr-FR" sz="1900" b="1" dirty="0">
                <a:solidFill>
                  <a:srgbClr val="1F497D"/>
                </a:solidFill>
              </a:rPr>
              <a:t> </a:t>
            </a:r>
            <a:r>
              <a:rPr lang="fr-FR" sz="1900" dirty="0"/>
              <a:t>&lt;/li&gt;"</a:t>
            </a:r>
            <a:r>
              <a:rPr lang="fr-FR" sz="1900" b="1" dirty="0"/>
              <a:t>;</a:t>
            </a:r>
          </a:p>
          <a:p>
            <a:r>
              <a:rPr lang="fr-FR" sz="1900" dirty="0"/>
              <a:t>       </a:t>
            </a:r>
            <a:r>
              <a:rPr lang="fr-FR" sz="1900" dirty="0" err="1"/>
              <a:t>echo</a:t>
            </a:r>
            <a:r>
              <a:rPr lang="fr-FR" sz="1900" dirty="0"/>
              <a:t> "&lt;li&gt;" . </a:t>
            </a:r>
            <a:r>
              <a:rPr lang="fr-FR" sz="1900" b="1" dirty="0" err="1">
                <a:solidFill>
                  <a:srgbClr val="1F497D"/>
                </a:solidFill>
              </a:rPr>
              <a:t>gettype</a:t>
            </a:r>
            <a:r>
              <a:rPr lang="fr-FR" sz="1900" b="1" dirty="0"/>
              <a:t>(</a:t>
            </a:r>
            <a:r>
              <a:rPr lang="fr-FR" sz="1900" b="1" dirty="0">
                <a:solidFill>
                  <a:srgbClr val="1F497D"/>
                </a:solidFill>
              </a:rPr>
              <a:t>$chaine</a:t>
            </a:r>
            <a:r>
              <a:rPr lang="fr-FR" sz="1900" b="1" dirty="0"/>
              <a:t>) </a:t>
            </a:r>
            <a:r>
              <a:rPr lang="fr-FR" sz="1900" dirty="0"/>
              <a:t>. ": </a:t>
            </a:r>
            <a:r>
              <a:rPr lang="fr-FR" sz="1900" b="1" dirty="0">
                <a:solidFill>
                  <a:srgbClr val="1F497D"/>
                </a:solidFill>
              </a:rPr>
              <a:t>$chaine </a:t>
            </a:r>
            <a:r>
              <a:rPr lang="fr-FR" sz="1900" dirty="0"/>
              <a:t>&lt;/li&gt;"</a:t>
            </a:r>
            <a:r>
              <a:rPr lang="fr-FR" sz="1900" b="1" dirty="0"/>
              <a:t>;</a:t>
            </a:r>
          </a:p>
          <a:p>
            <a:r>
              <a:rPr lang="fr-FR" sz="1900" dirty="0"/>
              <a:t>       </a:t>
            </a:r>
            <a:r>
              <a:rPr lang="fr-FR" sz="1900" dirty="0" err="1"/>
              <a:t>echo</a:t>
            </a:r>
            <a:r>
              <a:rPr lang="fr-FR" sz="1900" dirty="0"/>
              <a:t> "&lt;li&gt;" . </a:t>
            </a:r>
            <a:r>
              <a:rPr lang="fr-FR" sz="1900" b="1" dirty="0" err="1">
                <a:solidFill>
                  <a:srgbClr val="1F497D"/>
                </a:solidFill>
              </a:rPr>
              <a:t>gettype</a:t>
            </a:r>
            <a:r>
              <a:rPr lang="fr-FR" sz="1900" b="1" dirty="0"/>
              <a:t>(</a:t>
            </a:r>
            <a:r>
              <a:rPr lang="fr-FR" sz="1900" b="1" dirty="0">
                <a:solidFill>
                  <a:srgbClr val="1F497D"/>
                </a:solidFill>
              </a:rPr>
              <a:t>$</a:t>
            </a:r>
            <a:r>
              <a:rPr lang="fr-FR" sz="1900" b="1" dirty="0" err="1">
                <a:solidFill>
                  <a:srgbClr val="1F497D"/>
                </a:solidFill>
              </a:rPr>
              <a:t>boolean</a:t>
            </a:r>
            <a:r>
              <a:rPr lang="fr-FR" sz="1900" b="1" dirty="0"/>
              <a:t>) </a:t>
            </a:r>
            <a:r>
              <a:rPr lang="fr-FR" sz="1900" dirty="0"/>
              <a:t>. ": </a:t>
            </a:r>
            <a:r>
              <a:rPr lang="fr-FR" sz="1900" b="1" dirty="0">
                <a:solidFill>
                  <a:srgbClr val="1F497D"/>
                </a:solidFill>
              </a:rPr>
              <a:t>$</a:t>
            </a:r>
            <a:r>
              <a:rPr lang="fr-FR" sz="1900" b="1" dirty="0" err="1">
                <a:solidFill>
                  <a:srgbClr val="1F497D"/>
                </a:solidFill>
              </a:rPr>
              <a:t>boolean</a:t>
            </a:r>
            <a:r>
              <a:rPr lang="fr-FR" sz="1900" dirty="0"/>
              <a:t> &lt;/li&gt;"</a:t>
            </a:r>
            <a:r>
              <a:rPr lang="fr-FR" sz="1900" b="1" dirty="0"/>
              <a:t>;</a:t>
            </a:r>
          </a:p>
          <a:p>
            <a:r>
              <a:rPr lang="fr-FR" sz="1900" b="1" dirty="0"/>
              <a:t>  ?&gt;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487690"/>
            <a:ext cx="3399532" cy="3413408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8" name="ZoneTexte 7"/>
          <p:cNvSpPr txBox="1"/>
          <p:nvPr/>
        </p:nvSpPr>
        <p:spPr>
          <a:xfrm>
            <a:off x="5004048" y="5301208"/>
            <a:ext cx="1944216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b="1" dirty="0" err="1"/>
              <a:t>gettype</a:t>
            </a:r>
            <a:r>
              <a:rPr lang="fr-FR" sz="2000" b="1" dirty="0"/>
              <a:t>()</a:t>
            </a:r>
          </a:p>
          <a:p>
            <a:pPr algn="ctr"/>
            <a:r>
              <a:rPr lang="fr-FR" sz="2000" dirty="0"/>
              <a:t>informe le type de la variable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092280" y="5045114"/>
            <a:ext cx="1907704" cy="615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2000" dirty="0"/>
              <a:t>Valeur de chaque variable</a:t>
            </a:r>
          </a:p>
        </p:txBody>
      </p:sp>
      <p:cxnSp>
        <p:nvCxnSpPr>
          <p:cNvPr id="11" name="Connecteur droit avec flèche 10"/>
          <p:cNvCxnSpPr>
            <a:stCxn id="8" idx="0"/>
          </p:cNvCxnSpPr>
          <p:nvPr/>
        </p:nvCxnSpPr>
        <p:spPr>
          <a:xfrm flipV="1">
            <a:off x="5976156" y="4725144"/>
            <a:ext cx="468052" cy="576064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9" idx="0"/>
          </p:cNvCxnSpPr>
          <p:nvPr/>
        </p:nvCxnSpPr>
        <p:spPr>
          <a:xfrm flipH="1" flipV="1">
            <a:off x="7956376" y="4541058"/>
            <a:ext cx="89756" cy="504056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9" idx="0"/>
          </p:cNvCxnSpPr>
          <p:nvPr/>
        </p:nvCxnSpPr>
        <p:spPr>
          <a:xfrm flipH="1" flipV="1">
            <a:off x="7308304" y="4685074"/>
            <a:ext cx="737828" cy="360040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059832" y="1628800"/>
            <a:ext cx="1872208" cy="615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2000" b="1" dirty="0"/>
              <a:t>Définition</a:t>
            </a:r>
            <a:r>
              <a:rPr lang="fr-FR" sz="2000" dirty="0"/>
              <a:t> d’une </a:t>
            </a:r>
            <a:r>
              <a:rPr lang="fr-FR" sz="2000" b="1" dirty="0"/>
              <a:t>variable</a:t>
            </a:r>
            <a:r>
              <a:rPr lang="fr-FR" sz="2000" dirty="0"/>
              <a:t> </a:t>
            </a:r>
          </a:p>
        </p:txBody>
      </p:sp>
      <p:cxnSp>
        <p:nvCxnSpPr>
          <p:cNvPr id="20" name="Connecteur droit avec flèche 19"/>
          <p:cNvCxnSpPr>
            <a:stCxn id="19" idx="1"/>
          </p:cNvCxnSpPr>
          <p:nvPr/>
        </p:nvCxnSpPr>
        <p:spPr>
          <a:xfrm flipH="1">
            <a:off x="2195736" y="1936577"/>
            <a:ext cx="864096" cy="51683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2123728" y="5229200"/>
            <a:ext cx="223224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2000" dirty="0"/>
              <a:t>On </a:t>
            </a:r>
            <a:r>
              <a:rPr lang="fr-FR" sz="2000" b="1" dirty="0"/>
              <a:t>récupère </a:t>
            </a:r>
            <a:r>
              <a:rPr lang="fr-FR" sz="2000" dirty="0"/>
              <a:t>la valeur de la variable </a:t>
            </a:r>
            <a:r>
              <a:rPr lang="fr-FR" sz="2000" b="1" dirty="0"/>
              <a:t>$</a:t>
            </a:r>
            <a:r>
              <a:rPr lang="fr-FR" sz="2000" b="1" dirty="0" err="1"/>
              <a:t>boolean</a:t>
            </a:r>
            <a:endParaRPr lang="fr-FR" sz="2000" b="1" dirty="0"/>
          </a:p>
        </p:txBody>
      </p:sp>
      <p:cxnSp>
        <p:nvCxnSpPr>
          <p:cNvPr id="25" name="Connecteur droit avec flèche 24"/>
          <p:cNvCxnSpPr>
            <a:stCxn id="24" idx="0"/>
          </p:cNvCxnSpPr>
          <p:nvPr/>
        </p:nvCxnSpPr>
        <p:spPr>
          <a:xfrm flipV="1">
            <a:off x="3239852" y="4725144"/>
            <a:ext cx="1008112" cy="50405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06632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/>
              <a:t>Types de données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535892" cy="5383500"/>
          </a:xfrm>
        </p:spPr>
        <p:txBody>
          <a:bodyPr>
            <a:no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fr-FR" sz="2400" b="1" dirty="0"/>
              <a:t>Opérateur sur les chaînes de caractères :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fr-FR" sz="2400" dirty="0"/>
              <a:t>– concaténation : chaine1 . Chaine2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fr-FR" sz="2400" b="1" dirty="0"/>
              <a:t>Opérateurs logiques :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fr-FR" sz="2400" dirty="0"/>
              <a:t>• AND ou &amp;&amp; (vrai si $a et $b vrais)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fr-FR" sz="2400" dirty="0"/>
              <a:t>• OR ou || (vrai si $a ou $b sont vrais)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fr-FR" sz="2400" b="1" dirty="0"/>
              <a:t>Opérateurs arithmétiques :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fr-FR" sz="2400" dirty="0"/>
              <a:t>• addition : $a + $b,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fr-FR" sz="2400" dirty="0"/>
              <a:t>• soustraction : $a - $b,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fr-FR" sz="2400" dirty="0"/>
              <a:t>• multiplication : $a * $b,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fr-FR" sz="2400" dirty="0"/>
              <a:t>• division : $a / $b,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fr-FR" sz="2400" dirty="0"/>
              <a:t>• modulo (reste de la division entière) : $a % $b.</a:t>
            </a:r>
            <a:endParaRPr lang="fr-FR" sz="2400" b="1" dirty="0">
              <a:solidFill>
                <a:schemeClr val="accent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631303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/>
              <a:t>Types de données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535892" cy="5383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/>
              <a:t>Opérateurs arithmétiques 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800" dirty="0"/>
              <a:t>• Attention : lorsqu’une chaine de caractère est évaluée comme une valeur numérique, les règles suivantes s’appliquent 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i-FI" sz="2800" b="1" dirty="0">
                <a:solidFill>
                  <a:schemeClr val="accent2"/>
                </a:solidFill>
              </a:rPr>
              <a:t>• $toto = 1 + "4.5" ; </a:t>
            </a:r>
            <a:r>
              <a:rPr lang="fi-FI" sz="2800" b="1" dirty="0">
                <a:solidFill>
                  <a:schemeClr val="accent3"/>
                </a:solidFill>
              </a:rPr>
              <a:t># $toto </a:t>
            </a:r>
            <a:r>
              <a:rPr lang="fi-FI" sz="2800" b="1" dirty="0" err="1">
                <a:solidFill>
                  <a:schemeClr val="accent3"/>
                </a:solidFill>
              </a:rPr>
              <a:t>vaut</a:t>
            </a:r>
            <a:r>
              <a:rPr lang="fi-FI" sz="2800" b="1" dirty="0">
                <a:solidFill>
                  <a:schemeClr val="accent3"/>
                </a:solidFill>
              </a:rPr>
              <a:t> 5.5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800" b="1" dirty="0">
                <a:solidFill>
                  <a:schemeClr val="accent2"/>
                </a:solidFill>
              </a:rPr>
              <a:t>• $toto = 1 + "titi + 149" ; </a:t>
            </a:r>
            <a:r>
              <a:rPr lang="fr-FR" sz="2800" b="1" dirty="0">
                <a:solidFill>
                  <a:schemeClr val="accent3"/>
                </a:solidFill>
              </a:rPr>
              <a:t># $toto vaut 1 car la chaine vaut 0 si c’est du texte ou,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800" b="1" dirty="0">
                <a:solidFill>
                  <a:schemeClr val="accent2"/>
                </a:solidFill>
              </a:rPr>
              <a:t>• $toto = 1 + "149 + titi" ; </a:t>
            </a:r>
            <a:r>
              <a:rPr lang="fr-FR" sz="2800" b="1" dirty="0">
                <a:solidFill>
                  <a:schemeClr val="accent3"/>
                </a:solidFill>
              </a:rPr>
              <a:t># $toto vaut 150 car la chaine vaut 149 (commence par une valeur numérique).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210621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/>
              <a:t>Types de données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535892" cy="5383500"/>
          </a:xfrm>
        </p:spPr>
        <p:txBody>
          <a:bodyPr>
            <a:no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fr-FR" sz="2800" b="1" dirty="0"/>
              <a:t>Opérateurs de comparaison 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800" dirty="0"/>
              <a:t>• égal à : </a:t>
            </a:r>
            <a:r>
              <a:rPr lang="fr-FR" sz="2800" b="1" dirty="0">
                <a:solidFill>
                  <a:schemeClr val="accent2"/>
                </a:solidFill>
              </a:rPr>
              <a:t>$a == $b</a:t>
            </a:r>
            <a:endParaRPr lang="fr-FR" sz="2800" dirty="0"/>
          </a:p>
          <a:p>
            <a:pPr marL="0" indent="0">
              <a:spcBef>
                <a:spcPts val="1800"/>
              </a:spcBef>
              <a:buNone/>
            </a:pPr>
            <a:r>
              <a:rPr lang="fr-FR" sz="2800" dirty="0"/>
              <a:t>• différent de : </a:t>
            </a:r>
            <a:r>
              <a:rPr lang="fr-FR" sz="2800" b="1" dirty="0">
                <a:solidFill>
                  <a:schemeClr val="accent2"/>
                </a:solidFill>
              </a:rPr>
              <a:t>$a != $b</a:t>
            </a:r>
            <a:endParaRPr lang="fr-FR" sz="2800" dirty="0"/>
          </a:p>
          <a:p>
            <a:pPr marL="0" indent="0">
              <a:spcBef>
                <a:spcPts val="1800"/>
              </a:spcBef>
              <a:buNone/>
            </a:pPr>
            <a:r>
              <a:rPr lang="fr-FR" sz="2800" dirty="0"/>
              <a:t>• supérieur à : </a:t>
            </a:r>
            <a:r>
              <a:rPr lang="fr-FR" sz="2800" b="1" dirty="0">
                <a:solidFill>
                  <a:schemeClr val="accent2"/>
                </a:solidFill>
              </a:rPr>
              <a:t>$a &gt; $b</a:t>
            </a:r>
            <a:endParaRPr lang="fr-FR" sz="2800" dirty="0"/>
          </a:p>
          <a:p>
            <a:pPr marL="0" indent="0">
              <a:spcBef>
                <a:spcPts val="1800"/>
              </a:spcBef>
              <a:buNone/>
            </a:pPr>
            <a:r>
              <a:rPr lang="fr-FR" sz="2800" dirty="0"/>
              <a:t>• inférieur à : </a:t>
            </a:r>
            <a:r>
              <a:rPr lang="fr-FR" sz="2800" b="1" dirty="0">
                <a:solidFill>
                  <a:schemeClr val="accent2"/>
                </a:solidFill>
              </a:rPr>
              <a:t>$a &lt; $b</a:t>
            </a:r>
            <a:endParaRPr lang="fr-FR" sz="2800" dirty="0"/>
          </a:p>
          <a:p>
            <a:pPr marL="0" indent="0">
              <a:spcBef>
                <a:spcPts val="1800"/>
              </a:spcBef>
              <a:buNone/>
            </a:pPr>
            <a:r>
              <a:rPr lang="fr-FR" sz="2800" dirty="0"/>
              <a:t>• supérieur ou égal à : </a:t>
            </a:r>
            <a:r>
              <a:rPr lang="fr-FR" sz="2800" b="1" dirty="0">
                <a:solidFill>
                  <a:schemeClr val="accent2"/>
                </a:solidFill>
              </a:rPr>
              <a:t>$a &gt;= $b</a:t>
            </a:r>
            <a:endParaRPr lang="fr-FR" sz="2800" dirty="0"/>
          </a:p>
          <a:p>
            <a:pPr marL="0" indent="0">
              <a:spcBef>
                <a:spcPts val="1800"/>
              </a:spcBef>
              <a:buNone/>
            </a:pPr>
            <a:r>
              <a:rPr lang="fr-FR" sz="2800" dirty="0"/>
              <a:t>• inférieur ou égal à : </a:t>
            </a:r>
            <a:r>
              <a:rPr lang="fr-FR" sz="2800" b="1" dirty="0">
                <a:solidFill>
                  <a:schemeClr val="accent2"/>
                </a:solidFill>
              </a:rPr>
              <a:t>$a &lt;= $b</a:t>
            </a:r>
            <a:endParaRPr lang="fr-FR" sz="2800" dirty="0"/>
          </a:p>
          <a:p>
            <a:pPr marL="0" indent="0">
              <a:spcBef>
                <a:spcPts val="1800"/>
              </a:spcBef>
              <a:buNone/>
            </a:pPr>
            <a:r>
              <a:rPr lang="fr-FR" sz="2800" i="1" dirty="0"/>
              <a:t>Exemple : </a:t>
            </a:r>
            <a:r>
              <a:rPr lang="fr-FR" sz="2800" b="1" dirty="0" err="1">
                <a:solidFill>
                  <a:schemeClr val="accent2"/>
                </a:solidFill>
              </a:rPr>
              <a:t>echo</a:t>
            </a:r>
            <a:r>
              <a:rPr lang="fr-FR" sz="2800" b="1" dirty="0">
                <a:solidFill>
                  <a:schemeClr val="accent2"/>
                </a:solidFill>
              </a:rPr>
              <a:t> $toto == 0 ? "Vrai" : "Faux" 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180504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Opérateurs PHP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124744"/>
            <a:ext cx="8229600" cy="4525963"/>
          </a:xfrm>
        </p:spPr>
        <p:txBody>
          <a:bodyPr>
            <a:normAutofit/>
          </a:bodyPr>
          <a:lstStyle/>
          <a:p>
            <a:r>
              <a:rPr lang="fr-FR" sz="2800" b="1" dirty="0">
                <a:solidFill>
                  <a:srgbClr val="1F497D"/>
                </a:solidFill>
              </a:rPr>
              <a:t>Opérateurs </a:t>
            </a:r>
          </a:p>
          <a:p>
            <a:pPr lvl="1"/>
            <a:r>
              <a:rPr lang="fr-FR" sz="2400" dirty="0"/>
              <a:t>Différents opérateurs permettent de manipuler des valeurs, qu’ils soient dans les variables ou pas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237333"/>
              </p:ext>
            </p:extLst>
          </p:nvPr>
        </p:nvGraphicFramePr>
        <p:xfrm>
          <a:off x="323528" y="2636912"/>
          <a:ext cx="856895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6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22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Opérateurs</a:t>
                      </a:r>
                      <a:r>
                        <a:rPr lang="fr-FR" baseline="0" dirty="0"/>
                        <a:t> mathématiques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Opérateurs</a:t>
                      </a:r>
                    </a:p>
                    <a:p>
                      <a:pPr algn="ctr"/>
                      <a:r>
                        <a:rPr lang="fr-FR" dirty="0"/>
                        <a:t>String</a:t>
                      </a:r>
                      <a:r>
                        <a:rPr lang="fr-FR" baseline="0" dirty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Opérateurs de</a:t>
                      </a:r>
                      <a:r>
                        <a:rPr lang="fr-FR" baseline="0" dirty="0"/>
                        <a:t> comparaison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Opérateurs</a:t>
                      </a:r>
                      <a:r>
                        <a:rPr lang="fr-FR" baseline="0" dirty="0"/>
                        <a:t> logiques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+     -   *   /     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/>
                        <a:t>. </a:t>
                      </a:r>
                      <a:r>
                        <a:rPr lang="fr-FR" sz="1800" i="1" dirty="0"/>
                        <a:t>(concaténation)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==        !=       </a:t>
                      </a:r>
                    </a:p>
                    <a:p>
                      <a:pPr algn="ctr"/>
                      <a:r>
                        <a:rPr lang="fr-FR" sz="2000" dirty="0"/>
                        <a:t>&lt;=      &lt;</a:t>
                      </a:r>
                      <a:r>
                        <a:rPr lang="fr-FR" sz="2000" baseline="0" dirty="0"/>
                        <a:t>         </a:t>
                      </a:r>
                      <a:r>
                        <a:rPr lang="fr-FR" sz="2000" dirty="0"/>
                        <a:t>&gt;=</a:t>
                      </a:r>
                      <a:r>
                        <a:rPr lang="fr-FR" sz="2000" baseline="0" dirty="0"/>
                        <a:t>        &gt;        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/>
                        <a:t>||  (OR)</a:t>
                      </a:r>
                    </a:p>
                    <a:p>
                      <a:pPr algn="ctr"/>
                      <a:r>
                        <a:rPr lang="fr-FR" sz="2000" dirty="0"/>
                        <a:t>&amp;&amp; (AND)</a:t>
                      </a:r>
                    </a:p>
                    <a:p>
                      <a:pPr algn="ctr"/>
                      <a:r>
                        <a:rPr lang="fr-FR" sz="2000" dirty="0"/>
                        <a:t>! </a:t>
                      </a:r>
                      <a:r>
                        <a:rPr lang="fr-FR" sz="1800" dirty="0"/>
                        <a:t>(</a:t>
                      </a:r>
                      <a:r>
                        <a:rPr lang="fr-FR" sz="1800" i="1" dirty="0"/>
                        <a:t>not</a:t>
                      </a:r>
                      <a:r>
                        <a:rPr lang="fr-FR" sz="1800" dirty="0"/>
                        <a:t>)</a:t>
                      </a:r>
                      <a:endParaRPr lang="fr-FR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3528" y="4293096"/>
            <a:ext cx="36724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 &lt;?</a:t>
            </a:r>
            <a:r>
              <a:rPr lang="fr-FR" b="1" dirty="0" err="1"/>
              <a:t>php</a:t>
            </a:r>
            <a:endParaRPr lang="fr-FR" b="1" dirty="0"/>
          </a:p>
          <a:p>
            <a:r>
              <a:rPr lang="fr-FR" dirty="0"/>
              <a:t>      </a:t>
            </a:r>
            <a:r>
              <a:rPr lang="fr-FR" b="1" dirty="0">
                <a:solidFill>
                  <a:srgbClr val="1F497D"/>
                </a:solidFill>
              </a:rPr>
              <a:t> $a = 2 + 3 ;</a:t>
            </a:r>
            <a:r>
              <a:rPr lang="fr-FR" dirty="0"/>
              <a:t>		</a:t>
            </a:r>
          </a:p>
          <a:p>
            <a:r>
              <a:rPr lang="fr-FR" dirty="0"/>
              <a:t>      </a:t>
            </a:r>
            <a:r>
              <a:rPr lang="fr-FR" b="1" dirty="0">
                <a:solidFill>
                  <a:srgbClr val="1F497D"/>
                </a:solidFill>
              </a:rPr>
              <a:t> $b = 4 - $a ;</a:t>
            </a:r>
          </a:p>
          <a:p>
            <a:r>
              <a:rPr lang="fr-FR" dirty="0"/>
              <a:t>       $nom = "Toto”;</a:t>
            </a:r>
          </a:p>
          <a:p>
            <a:r>
              <a:rPr lang="fr-FR" dirty="0"/>
              <a:t>       </a:t>
            </a:r>
            <a:r>
              <a:rPr lang="fr-FR" i="1" dirty="0" err="1"/>
              <a:t>echo</a:t>
            </a:r>
            <a:r>
              <a:rPr lang="fr-FR" dirty="0"/>
              <a:t> </a:t>
            </a:r>
            <a:r>
              <a:rPr lang="fr-FR" b="1" dirty="0"/>
              <a:t>"Salut "</a:t>
            </a:r>
            <a:r>
              <a:rPr lang="fr-FR" b="1" dirty="0">
                <a:solidFill>
                  <a:schemeClr val="tx2"/>
                </a:solidFill>
              </a:rPr>
              <a:t> . </a:t>
            </a:r>
            <a:r>
              <a:rPr lang="fr-FR" b="1" dirty="0"/>
              <a:t>$nom</a:t>
            </a:r>
            <a:r>
              <a:rPr lang="fr-FR" dirty="0"/>
              <a:t>;</a:t>
            </a:r>
          </a:p>
          <a:p>
            <a:r>
              <a:rPr lang="fr-FR" dirty="0"/>
              <a:t>       </a:t>
            </a:r>
            <a:r>
              <a:rPr lang="fr-FR" i="1" dirty="0" err="1"/>
              <a:t>echo</a:t>
            </a:r>
            <a:r>
              <a:rPr lang="fr-FR" dirty="0"/>
              <a:t> "&lt;p&gt; 4 - </a:t>
            </a:r>
            <a:r>
              <a:rPr lang="fr-FR" i="1" dirty="0"/>
              <a:t>$a</a:t>
            </a:r>
            <a:r>
              <a:rPr lang="fr-FR" dirty="0"/>
              <a:t> vaut </a:t>
            </a:r>
            <a:r>
              <a:rPr lang="fr-FR" i="1" dirty="0"/>
              <a:t>$b</a:t>
            </a:r>
            <a:r>
              <a:rPr lang="fr-FR" dirty="0"/>
              <a:t>  &lt;/p&gt;";</a:t>
            </a:r>
          </a:p>
          <a:p>
            <a:r>
              <a:rPr lang="fr-FR" b="1" dirty="0"/>
              <a:t>  ?&gt;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t="47826"/>
          <a:stretch/>
        </p:blipFill>
        <p:spPr>
          <a:xfrm>
            <a:off x="5508104" y="4509120"/>
            <a:ext cx="3234034" cy="1712510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884113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/>
              <a:t>Fonctions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535892" cy="538350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fr-FR" sz="2400" b="1" dirty="0"/>
              <a:t>Date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400" b="1" dirty="0">
                <a:solidFill>
                  <a:schemeClr val="accent1"/>
                </a:solidFill>
              </a:rPr>
              <a:t>Déclaration avec 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400" dirty="0"/>
              <a:t>• DATETIME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400" dirty="0"/>
              <a:t>	</a:t>
            </a:r>
            <a:r>
              <a:rPr lang="fr-FR" sz="2400" b="1" dirty="0">
                <a:solidFill>
                  <a:schemeClr val="accent2"/>
                </a:solidFill>
              </a:rPr>
              <a:t>$date = new </a:t>
            </a:r>
            <a:r>
              <a:rPr lang="fr-FR" sz="2400" b="1" dirty="0" err="1">
                <a:solidFill>
                  <a:schemeClr val="accent2"/>
                </a:solidFill>
              </a:rPr>
              <a:t>DateTime</a:t>
            </a:r>
            <a:r>
              <a:rPr lang="fr-FR" sz="2400" b="1" dirty="0">
                <a:solidFill>
                  <a:schemeClr val="accent2"/>
                </a:solidFill>
              </a:rPr>
              <a:t>('2000-01-05');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400" dirty="0"/>
              <a:t>• DATE_CREATE : un Alias de </a:t>
            </a:r>
            <a:r>
              <a:rPr lang="fr-FR" sz="2400" dirty="0" err="1"/>
              <a:t>DateTime</a:t>
            </a:r>
            <a:r>
              <a:rPr lang="fr-FR" sz="2400" dirty="0"/>
              <a:t>::__</a:t>
            </a:r>
            <a:r>
              <a:rPr lang="fr-FR" sz="2400" dirty="0" err="1"/>
              <a:t>construct</a:t>
            </a:r>
            <a:r>
              <a:rPr lang="fr-FR" sz="2400" dirty="0"/>
              <a:t>()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400" dirty="0"/>
              <a:t>	</a:t>
            </a:r>
            <a:r>
              <a:rPr lang="fr-FR" sz="2400" b="1" dirty="0">
                <a:solidFill>
                  <a:schemeClr val="accent2"/>
                </a:solidFill>
              </a:rPr>
              <a:t>$date2 = </a:t>
            </a:r>
            <a:r>
              <a:rPr lang="fr-FR" sz="2400" b="1" dirty="0" err="1">
                <a:solidFill>
                  <a:schemeClr val="accent2"/>
                </a:solidFill>
              </a:rPr>
              <a:t>date_create</a:t>
            </a:r>
            <a:r>
              <a:rPr lang="fr-FR" sz="2400" b="1" dirty="0">
                <a:solidFill>
                  <a:schemeClr val="accent2"/>
                </a:solidFill>
              </a:rPr>
              <a:t>('2000-01-01');</a:t>
            </a:r>
          </a:p>
          <a:p>
            <a:pPr marL="0" indent="0">
              <a:spcBef>
                <a:spcPts val="600"/>
              </a:spcBef>
              <a:buNone/>
            </a:pPr>
            <a:endParaRPr lang="fr-FR" sz="2400" dirty="0"/>
          </a:p>
          <a:p>
            <a:pPr marL="0" indent="0">
              <a:spcBef>
                <a:spcPts val="600"/>
              </a:spcBef>
              <a:buNone/>
            </a:pPr>
            <a:r>
              <a:rPr lang="fr-FR" sz="2400" b="1" dirty="0">
                <a:solidFill>
                  <a:schemeClr val="accent1"/>
                </a:solidFill>
              </a:rPr>
              <a:t>Extraction du Mois, année , …… 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400" dirty="0"/>
              <a:t>Avec style procédural en utilisant DATE_FORMAT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400" dirty="0"/>
              <a:t>	</a:t>
            </a:r>
            <a:r>
              <a:rPr lang="fr-FR" sz="2400" b="1" dirty="0" err="1">
                <a:solidFill>
                  <a:schemeClr val="accent2"/>
                </a:solidFill>
              </a:rPr>
              <a:t>echo</a:t>
            </a:r>
            <a:r>
              <a:rPr lang="fr-FR" sz="2400" b="1" dirty="0">
                <a:solidFill>
                  <a:schemeClr val="accent2"/>
                </a:solidFill>
              </a:rPr>
              <a:t> </a:t>
            </a:r>
            <a:r>
              <a:rPr lang="fr-FR" sz="2400" b="1" dirty="0" err="1">
                <a:solidFill>
                  <a:schemeClr val="accent2"/>
                </a:solidFill>
              </a:rPr>
              <a:t>date_format</a:t>
            </a:r>
            <a:r>
              <a:rPr lang="fr-FR" sz="2400" b="1" dirty="0">
                <a:solidFill>
                  <a:schemeClr val="accent2"/>
                </a:solidFill>
              </a:rPr>
              <a:t>($date, "m");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400" dirty="0"/>
              <a:t>Avec style orienté objet (OO) 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400" dirty="0"/>
              <a:t>	</a:t>
            </a:r>
            <a:r>
              <a:rPr lang="fr-FR" sz="2400" b="1" dirty="0" err="1">
                <a:solidFill>
                  <a:schemeClr val="accent2"/>
                </a:solidFill>
              </a:rPr>
              <a:t>echo</a:t>
            </a:r>
            <a:r>
              <a:rPr lang="fr-FR" sz="2400" b="1" dirty="0">
                <a:solidFill>
                  <a:schemeClr val="accent2"/>
                </a:solidFill>
              </a:rPr>
              <a:t> $date-&gt;format('Y');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947910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/>
              <a:t>Fonctions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535892" cy="5383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b="1"/>
              <a:t>Date</a:t>
            </a:r>
          </a:p>
          <a:p>
            <a:pPr marL="0" indent="0">
              <a:buNone/>
            </a:pPr>
            <a:endParaRPr lang="fr-FR" sz="2400"/>
          </a:p>
          <a:p>
            <a:pPr marL="0" indent="0">
              <a:buNone/>
            </a:pPr>
            <a:r>
              <a:rPr lang="fr-FR" sz="2400" b="1"/>
              <a:t>Exemples :</a:t>
            </a:r>
          </a:p>
          <a:p>
            <a:pPr marL="0" indent="0">
              <a:spcBef>
                <a:spcPts val="600"/>
              </a:spcBef>
              <a:buNone/>
            </a:pPr>
            <a:endParaRPr lang="fr-FR" sz="2400"/>
          </a:p>
          <a:p>
            <a:pPr marL="0" indent="0">
              <a:spcBef>
                <a:spcPts val="600"/>
              </a:spcBef>
              <a:buNone/>
            </a:pPr>
            <a:r>
              <a:rPr lang="fr-FR" sz="2400"/>
              <a:t>• </a:t>
            </a:r>
            <a:r>
              <a:rPr lang="fr-FR" sz="2400" b="1">
                <a:solidFill>
                  <a:schemeClr val="accent2"/>
                </a:solidFill>
              </a:rPr>
              <a:t>$date=date( "d-m-y 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400" b="1">
                <a:solidFill>
                  <a:schemeClr val="accent2"/>
                </a:solidFill>
              </a:rPr>
              <a:t>	echo " ceci est la date du jour " .$date ;</a:t>
            </a:r>
          </a:p>
          <a:p>
            <a:pPr marL="0" indent="0">
              <a:buNone/>
            </a:pPr>
            <a:endParaRPr lang="fr-FR" sz="2400"/>
          </a:p>
          <a:p>
            <a:pPr marL="0" indent="0">
              <a:buNone/>
            </a:pPr>
            <a:r>
              <a:rPr lang="fr-FR" sz="2400"/>
              <a:t>• </a:t>
            </a:r>
            <a:r>
              <a:rPr lang="fr-FR" sz="2400" b="1">
                <a:solidFill>
                  <a:schemeClr val="accent2"/>
                </a:solidFill>
              </a:rPr>
              <a:t>$heure = date("h:i:s");</a:t>
            </a:r>
          </a:p>
          <a:p>
            <a:pPr marL="0" indent="0">
              <a:buNone/>
            </a:pPr>
            <a:r>
              <a:rPr lang="fr-FR" sz="2400" b="1">
                <a:solidFill>
                  <a:schemeClr val="accent2"/>
                </a:solidFill>
              </a:rPr>
              <a:t>echo  "c'est l’heure du jour " .$heure ;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072314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FR" dirty="0"/>
              <a:t>PHP : Contrôle de Flot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535892" cy="4879444"/>
          </a:xfrm>
        </p:spPr>
        <p:txBody>
          <a:bodyPr/>
          <a:lstStyle/>
          <a:p>
            <a:r>
              <a:rPr lang="fr-FR" b="1" dirty="0">
                <a:solidFill>
                  <a:schemeClr val="tx2"/>
                </a:solidFill>
              </a:rPr>
              <a:t>Instructions de contrôle</a:t>
            </a:r>
          </a:p>
          <a:p>
            <a:pPr lvl="1"/>
            <a:r>
              <a:rPr lang="fr-FR" dirty="0"/>
              <a:t>Instructions pour gérer le flot d’exécution</a:t>
            </a:r>
          </a:p>
          <a:p>
            <a:pPr lvl="1"/>
            <a:r>
              <a:rPr lang="fr-FR" b="1" dirty="0"/>
              <a:t>Instructions conditionnelles  </a:t>
            </a:r>
          </a:p>
          <a:p>
            <a:pPr lvl="2"/>
            <a:r>
              <a:rPr lang="fr-FR" dirty="0"/>
              <a:t>Elles conditionnent l’exécution</a:t>
            </a:r>
          </a:p>
          <a:p>
            <a:pPr lvl="2"/>
            <a:r>
              <a:rPr lang="fr-FR" dirty="0"/>
              <a:t>Semblables à un </a:t>
            </a:r>
            <a:r>
              <a:rPr lang="fr-FR" b="1" dirty="0"/>
              <a:t>nœud de Décision </a:t>
            </a:r>
            <a:r>
              <a:rPr lang="fr-FR" dirty="0"/>
              <a:t>(diagramme activités) </a:t>
            </a:r>
          </a:p>
          <a:p>
            <a:pPr lvl="2"/>
            <a:r>
              <a:rPr lang="fr-FR" b="1" i="1" dirty="0">
                <a:solidFill>
                  <a:srgbClr val="1F497D"/>
                </a:solidFill>
              </a:rPr>
              <a:t>if… </a:t>
            </a:r>
            <a:r>
              <a:rPr lang="fr-FR" b="1" i="1" dirty="0" err="1">
                <a:solidFill>
                  <a:srgbClr val="1F497D"/>
                </a:solidFill>
              </a:rPr>
              <a:t>else</a:t>
            </a:r>
            <a:r>
              <a:rPr lang="fr-FR" b="1" i="1" dirty="0">
                <a:solidFill>
                  <a:srgbClr val="1F497D"/>
                </a:solidFill>
              </a:rPr>
              <a:t> …, </a:t>
            </a:r>
            <a:r>
              <a:rPr lang="fr-FR" b="1" i="1" dirty="0" err="1">
                <a:solidFill>
                  <a:srgbClr val="1F497D"/>
                </a:solidFill>
              </a:rPr>
              <a:t>switch</a:t>
            </a:r>
            <a:r>
              <a:rPr lang="fr-FR" b="1" i="1" dirty="0">
                <a:solidFill>
                  <a:srgbClr val="1F497D"/>
                </a:solidFill>
              </a:rPr>
              <a:t> … case … </a:t>
            </a:r>
          </a:p>
          <a:p>
            <a:pPr lvl="1"/>
            <a:r>
              <a:rPr lang="fr-FR" b="1" dirty="0"/>
              <a:t>Instructions de boucle</a:t>
            </a:r>
          </a:p>
          <a:p>
            <a:pPr lvl="2"/>
            <a:r>
              <a:rPr lang="fr-FR" dirty="0"/>
              <a:t>Elles permettent la </a:t>
            </a:r>
            <a:r>
              <a:rPr lang="fr-FR" b="1" dirty="0"/>
              <a:t>répétition</a:t>
            </a:r>
            <a:r>
              <a:rPr lang="fr-FR" dirty="0"/>
              <a:t> d’un bloc d’instructions </a:t>
            </a:r>
          </a:p>
          <a:p>
            <a:pPr lvl="2"/>
            <a:r>
              <a:rPr lang="fr-FR" b="1" i="1" dirty="0">
                <a:solidFill>
                  <a:srgbClr val="1F497D"/>
                </a:solidFill>
              </a:rPr>
              <a:t>for …  , </a:t>
            </a:r>
            <a:r>
              <a:rPr lang="fr-FR" b="1" i="1" dirty="0" err="1">
                <a:solidFill>
                  <a:srgbClr val="1F497D"/>
                </a:solidFill>
              </a:rPr>
              <a:t>foreach</a:t>
            </a:r>
            <a:r>
              <a:rPr lang="fr-FR" b="1" i="1" dirty="0">
                <a:solidFill>
                  <a:srgbClr val="1F497D"/>
                </a:solidFill>
              </a:rPr>
              <a:t> … , </a:t>
            </a:r>
            <a:r>
              <a:rPr lang="fr-FR" b="1" i="1" dirty="0" err="1">
                <a:solidFill>
                  <a:srgbClr val="1F497D"/>
                </a:solidFill>
              </a:rPr>
              <a:t>while</a:t>
            </a:r>
            <a:r>
              <a:rPr lang="fr-FR" b="1" i="1" dirty="0">
                <a:solidFill>
                  <a:srgbClr val="1F497D"/>
                </a:solidFill>
              </a:rPr>
              <a:t> … , do… </a:t>
            </a:r>
            <a:r>
              <a:rPr lang="fr-FR" b="1" i="1" dirty="0" err="1">
                <a:solidFill>
                  <a:srgbClr val="1F497D"/>
                </a:solidFill>
              </a:rPr>
              <a:t>while</a:t>
            </a:r>
            <a:endParaRPr lang="fr-FR" b="1" i="1" dirty="0">
              <a:solidFill>
                <a:srgbClr val="1F49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70628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FR" dirty="0"/>
              <a:t>PHP : if … </a:t>
            </a:r>
            <a:r>
              <a:rPr lang="fr-FR" dirty="0" err="1"/>
              <a:t>else</a:t>
            </a:r>
            <a:r>
              <a:rPr lang="fr-FR" dirty="0"/>
              <a:t> 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285860"/>
            <a:ext cx="8535892" cy="4951452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rgbClr val="1F497D"/>
                </a:solidFill>
              </a:rPr>
              <a:t>Instructions conditionnelles  if … </a:t>
            </a:r>
            <a:r>
              <a:rPr lang="fr-FR" b="1" dirty="0" err="1">
                <a:solidFill>
                  <a:srgbClr val="1F497D"/>
                </a:solidFill>
              </a:rPr>
              <a:t>else</a:t>
            </a:r>
            <a:r>
              <a:rPr lang="fr-FR" b="1" dirty="0">
                <a:solidFill>
                  <a:srgbClr val="1F497D"/>
                </a:solidFill>
              </a:rPr>
              <a:t>…</a:t>
            </a:r>
          </a:p>
          <a:p>
            <a:pPr marL="346075" lvl="1" indent="0">
              <a:buNone/>
            </a:pPr>
            <a:r>
              <a:rPr lang="fr-FR" b="1" dirty="0">
                <a:solidFill>
                  <a:srgbClr val="1F497D"/>
                </a:solidFill>
              </a:rPr>
              <a:t>if </a:t>
            </a:r>
            <a:r>
              <a:rPr lang="fr-FR" b="1" dirty="0"/>
              <a:t>( </a:t>
            </a:r>
            <a:r>
              <a:rPr lang="fr-FR" b="1" i="1" dirty="0">
                <a:solidFill>
                  <a:srgbClr val="1F497D"/>
                </a:solidFill>
              </a:rPr>
              <a:t>condition</a:t>
            </a:r>
            <a:r>
              <a:rPr lang="fr-FR" b="1" dirty="0">
                <a:solidFill>
                  <a:srgbClr val="1F497D"/>
                </a:solidFill>
              </a:rPr>
              <a:t> </a:t>
            </a:r>
            <a:r>
              <a:rPr lang="fr-FR" b="1" dirty="0"/>
              <a:t>) </a:t>
            </a:r>
          </a:p>
          <a:p>
            <a:pPr marL="346075" lvl="1" indent="0">
              <a:buNone/>
            </a:pPr>
            <a:r>
              <a:rPr lang="fr-FR" b="1" dirty="0"/>
              <a:t>{    </a:t>
            </a:r>
            <a:r>
              <a:rPr lang="fr-FR" b="1" i="1" dirty="0"/>
              <a:t>bloc d’instructions si vrai ;    </a:t>
            </a:r>
            <a:r>
              <a:rPr lang="fr-FR" b="1" dirty="0"/>
              <a:t>}</a:t>
            </a:r>
          </a:p>
          <a:p>
            <a:pPr marL="346075" lvl="1" indent="0">
              <a:buNone/>
            </a:pPr>
            <a:r>
              <a:rPr lang="fr-FR" b="1" dirty="0" err="1">
                <a:solidFill>
                  <a:srgbClr val="1F497D"/>
                </a:solidFill>
              </a:rPr>
              <a:t>else</a:t>
            </a:r>
            <a:r>
              <a:rPr lang="fr-FR" b="1" dirty="0">
                <a:solidFill>
                  <a:srgbClr val="1F497D"/>
                </a:solidFill>
              </a:rPr>
              <a:t> </a:t>
            </a:r>
          </a:p>
          <a:p>
            <a:pPr marL="346075" lvl="1" indent="0">
              <a:buNone/>
            </a:pPr>
            <a:r>
              <a:rPr lang="fr-FR" b="1" dirty="0"/>
              <a:t>{   </a:t>
            </a:r>
            <a:r>
              <a:rPr lang="fr-FR" b="1" i="1" dirty="0"/>
              <a:t>bloc d’instructions si faux </a:t>
            </a:r>
            <a:r>
              <a:rPr lang="fr-FR" b="1" dirty="0"/>
              <a:t>;  }</a:t>
            </a: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Manuele Kirsch Pinheiro - UP1 / CRI / UFR06 Gestion</a:t>
            </a:r>
            <a:endParaRPr lang="fr-FR"/>
          </a:p>
        </p:txBody>
      </p:sp>
      <p:sp>
        <p:nvSpPr>
          <p:cNvPr id="7" name="Losange 6"/>
          <p:cNvSpPr/>
          <p:nvPr/>
        </p:nvSpPr>
        <p:spPr>
          <a:xfrm>
            <a:off x="6156176" y="1916832"/>
            <a:ext cx="936104" cy="576064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/>
          <p:cNvCxnSpPr>
            <a:endCxn id="7" idx="1"/>
          </p:cNvCxnSpPr>
          <p:nvPr/>
        </p:nvCxnSpPr>
        <p:spPr>
          <a:xfrm>
            <a:off x="5220072" y="2204864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 à coins arrondis 14"/>
          <p:cNvSpPr/>
          <p:nvPr/>
        </p:nvSpPr>
        <p:spPr>
          <a:xfrm>
            <a:off x="7524328" y="2492896"/>
            <a:ext cx="1512168" cy="936104"/>
          </a:xfrm>
          <a:prstGeom prst="roundRect">
            <a:avLst/>
          </a:prstGeom>
          <a:solidFill>
            <a:srgbClr val="FCD5B5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Bloc d’instructions </a:t>
            </a:r>
            <a:br>
              <a:rPr lang="fr-FR" b="1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tx1"/>
                </a:solidFill>
              </a:rPr>
              <a:t>si vrai </a:t>
            </a:r>
          </a:p>
        </p:txBody>
      </p:sp>
      <p:cxnSp>
        <p:nvCxnSpPr>
          <p:cNvPr id="17" name="Connecteur en angle 16"/>
          <p:cNvCxnSpPr>
            <a:stCxn id="7" idx="3"/>
            <a:endCxn id="15" idx="0"/>
          </p:cNvCxnSpPr>
          <p:nvPr/>
        </p:nvCxnSpPr>
        <p:spPr>
          <a:xfrm>
            <a:off x="7092280" y="2204864"/>
            <a:ext cx="1188132" cy="2880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7294481" y="1825079"/>
            <a:ext cx="181402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2000" dirty="0"/>
              <a:t>[ condition VRAI ]</a:t>
            </a:r>
          </a:p>
        </p:txBody>
      </p:sp>
      <p:cxnSp>
        <p:nvCxnSpPr>
          <p:cNvPr id="29" name="Connecteur droit avec flèche 28"/>
          <p:cNvCxnSpPr>
            <a:stCxn id="7" idx="2"/>
            <a:endCxn id="27" idx="0"/>
          </p:cNvCxnSpPr>
          <p:nvPr/>
        </p:nvCxnSpPr>
        <p:spPr>
          <a:xfrm>
            <a:off x="6624228" y="2492896"/>
            <a:ext cx="0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6732240" y="3501008"/>
            <a:ext cx="83719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2000" dirty="0"/>
              <a:t>[ sinon ]</a:t>
            </a:r>
          </a:p>
        </p:txBody>
      </p:sp>
      <p:sp>
        <p:nvSpPr>
          <p:cNvPr id="35" name="Rectangle à coins arrondis 34"/>
          <p:cNvSpPr/>
          <p:nvPr/>
        </p:nvSpPr>
        <p:spPr>
          <a:xfrm>
            <a:off x="7776356" y="5373216"/>
            <a:ext cx="1008112" cy="648072"/>
          </a:xfrm>
          <a:prstGeom prst="roundRect">
            <a:avLst/>
          </a:prstGeom>
          <a:solidFill>
            <a:srgbClr val="FCD5B5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7" name="Connecteur en angle 36"/>
          <p:cNvCxnSpPr>
            <a:stCxn id="27" idx="2"/>
            <a:endCxn id="35" idx="1"/>
          </p:cNvCxnSpPr>
          <p:nvPr/>
        </p:nvCxnSpPr>
        <p:spPr>
          <a:xfrm rot="16200000" flipH="1">
            <a:off x="6750242" y="4671138"/>
            <a:ext cx="900100" cy="115212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79512" y="4232989"/>
            <a:ext cx="5760640" cy="250837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36000" rIns="0" bIns="0">
            <a:spAutoFit/>
          </a:bodyPr>
          <a:lstStyle/>
          <a:p>
            <a:r>
              <a:rPr lang="fr-FR" sz="2000" b="1" dirty="0"/>
              <a:t>if ( $</a:t>
            </a:r>
            <a:r>
              <a:rPr lang="fr-FR" sz="2000" b="1" dirty="0" err="1"/>
              <a:t>qte</a:t>
            </a:r>
            <a:r>
              <a:rPr lang="fr-FR" sz="2000" b="1" dirty="0"/>
              <a:t> &gt;= 100) </a:t>
            </a:r>
          </a:p>
          <a:p>
            <a:r>
              <a:rPr lang="fr-FR" sz="2000" dirty="0"/>
              <a:t>  </a:t>
            </a:r>
            <a:r>
              <a:rPr lang="fr-FR" sz="2000" b="1" dirty="0"/>
              <a:t> {   </a:t>
            </a:r>
            <a:r>
              <a:rPr lang="fr-FR" sz="2000" dirty="0"/>
              <a:t>$remise = 0.10; /* remise de 10 % offerte */</a:t>
            </a:r>
          </a:p>
          <a:p>
            <a:r>
              <a:rPr lang="fr-FR" sz="2000" dirty="0"/>
              <a:t>        </a:t>
            </a:r>
            <a:r>
              <a:rPr lang="fr-FR" sz="2000" b="1" i="1" dirty="0" err="1"/>
              <a:t>echo</a:t>
            </a:r>
            <a:r>
              <a:rPr lang="fr-FR" sz="2000" b="1" i="1" dirty="0"/>
              <a:t> "&lt;p&gt;Vous avez une remise de 10% ! &lt;/p&gt;";</a:t>
            </a:r>
          </a:p>
          <a:p>
            <a:r>
              <a:rPr lang="fr-FR" sz="2000" dirty="0"/>
              <a:t>  </a:t>
            </a:r>
            <a:r>
              <a:rPr lang="fr-FR" sz="2000" b="1" dirty="0"/>
              <a:t>  }</a:t>
            </a:r>
          </a:p>
          <a:p>
            <a:r>
              <a:rPr lang="fr-FR" sz="2000" dirty="0"/>
              <a:t> </a:t>
            </a:r>
            <a:r>
              <a:rPr lang="fr-FR" sz="2000" b="1" dirty="0" err="1"/>
              <a:t>else</a:t>
            </a:r>
            <a:r>
              <a:rPr lang="fr-FR" sz="2000" b="1" dirty="0"/>
              <a:t> {</a:t>
            </a:r>
          </a:p>
          <a:p>
            <a:r>
              <a:rPr lang="fr-FR" sz="2000" dirty="0"/>
              <a:t>       $remise = 0.05;</a:t>
            </a:r>
          </a:p>
          <a:p>
            <a:r>
              <a:rPr lang="fr-FR" sz="2000" dirty="0"/>
              <a:t>      </a:t>
            </a:r>
            <a:r>
              <a:rPr lang="fr-FR" sz="2000" b="1" i="1" dirty="0"/>
              <a:t> </a:t>
            </a:r>
            <a:r>
              <a:rPr lang="fr-FR" sz="2000" b="1" i="1" dirty="0" err="1"/>
              <a:t>echo</a:t>
            </a:r>
            <a:r>
              <a:rPr lang="fr-FR" sz="2000" b="1" i="1" dirty="0"/>
              <a:t> "&lt;p&gt;Vous avez une remise de 5% &lt;/p&gt;";</a:t>
            </a:r>
          </a:p>
          <a:p>
            <a:r>
              <a:rPr lang="fr-FR" sz="2000" dirty="0"/>
              <a:t>   </a:t>
            </a:r>
            <a:r>
              <a:rPr lang="fr-FR" sz="2000" b="1" dirty="0"/>
              <a:t>}</a:t>
            </a:r>
            <a:r>
              <a:rPr lang="fr-FR" sz="2000" dirty="0"/>
              <a:t> </a:t>
            </a:r>
          </a:p>
        </p:txBody>
      </p:sp>
      <p:cxnSp>
        <p:nvCxnSpPr>
          <p:cNvPr id="39" name="Connecteur droit avec flèche 38"/>
          <p:cNvCxnSpPr>
            <a:stCxn id="15" idx="2"/>
            <a:endCxn id="35" idx="0"/>
          </p:cNvCxnSpPr>
          <p:nvPr/>
        </p:nvCxnSpPr>
        <p:spPr>
          <a:xfrm>
            <a:off x="8280412" y="3429000"/>
            <a:ext cx="0" cy="19442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4452160" y="2996952"/>
            <a:ext cx="126180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2000" b="1" i="1" dirty="0"/>
              <a:t>optionnel</a:t>
            </a:r>
          </a:p>
        </p:txBody>
      </p:sp>
      <p:cxnSp>
        <p:nvCxnSpPr>
          <p:cNvPr id="42" name="Connecteur droit avec flèche 41"/>
          <p:cNvCxnSpPr>
            <a:stCxn id="40" idx="2"/>
          </p:cNvCxnSpPr>
          <p:nvPr/>
        </p:nvCxnSpPr>
        <p:spPr>
          <a:xfrm>
            <a:off x="5083065" y="3397062"/>
            <a:ext cx="881263" cy="463986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40" idx="1"/>
          </p:cNvCxnSpPr>
          <p:nvPr/>
        </p:nvCxnSpPr>
        <p:spPr>
          <a:xfrm flipH="1">
            <a:off x="3084008" y="3197007"/>
            <a:ext cx="1368152" cy="15969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Rectangle à coins arrondis 26"/>
          <p:cNvSpPr/>
          <p:nvPr/>
        </p:nvSpPr>
        <p:spPr>
          <a:xfrm>
            <a:off x="5868144" y="3861048"/>
            <a:ext cx="1512168" cy="936104"/>
          </a:xfrm>
          <a:prstGeom prst="roundRect">
            <a:avLst/>
          </a:prstGeom>
          <a:solidFill>
            <a:srgbClr val="FCD5B5"/>
          </a:solidFill>
          <a:ln>
            <a:solidFill>
              <a:srgbClr val="F7964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Bloc d’instructions </a:t>
            </a:r>
            <a:br>
              <a:rPr lang="fr-FR" b="1" dirty="0">
                <a:solidFill>
                  <a:schemeClr val="tx1"/>
                </a:solidFill>
              </a:rPr>
            </a:br>
            <a:r>
              <a:rPr lang="fr-FR" b="1" dirty="0">
                <a:solidFill>
                  <a:schemeClr val="tx1"/>
                </a:solidFill>
              </a:rPr>
              <a:t>si faux</a:t>
            </a:r>
          </a:p>
        </p:txBody>
      </p:sp>
    </p:spTree>
    <p:extLst>
      <p:ext uri="{BB962C8B-B14F-4D97-AF65-F5344CB8AC3E}">
        <p14:creationId xmlns:p14="http://schemas.microsoft.com/office/powerpoint/2010/main" val="2552168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fr-FR" dirty="0"/>
              <a:t>PHP : if … </a:t>
            </a:r>
            <a:r>
              <a:rPr lang="fr-FR" dirty="0" err="1"/>
              <a:t>else</a:t>
            </a:r>
            <a:r>
              <a:rPr lang="fr-FR" dirty="0"/>
              <a:t> 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052736"/>
            <a:ext cx="8715404" cy="4525963"/>
          </a:xfrm>
        </p:spPr>
        <p:txBody>
          <a:bodyPr/>
          <a:lstStyle/>
          <a:p>
            <a:r>
              <a:rPr lang="fr-FR" b="1" dirty="0">
                <a:solidFill>
                  <a:srgbClr val="1F497D"/>
                </a:solidFill>
              </a:rPr>
              <a:t>Instructions conditionnelles  if … </a:t>
            </a:r>
            <a:r>
              <a:rPr lang="fr-FR" b="1" dirty="0" err="1">
                <a:solidFill>
                  <a:srgbClr val="1F497D"/>
                </a:solidFill>
              </a:rPr>
              <a:t>else</a:t>
            </a:r>
            <a:r>
              <a:rPr lang="fr-FR" b="1" dirty="0">
                <a:solidFill>
                  <a:srgbClr val="1F497D"/>
                </a:solidFill>
              </a:rPr>
              <a:t>…</a:t>
            </a:r>
          </a:p>
          <a:p>
            <a:pPr lvl="1"/>
            <a:r>
              <a:rPr lang="fr-FR" sz="2400" dirty="0"/>
              <a:t>Les données pour la condition peuvent venir d’un formulaire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BE58-7793-45FF-A067-2A41621469A2}" type="slidenum">
              <a:rPr lang="fr-FR" smtClean="0"/>
              <a:pPr/>
              <a:t>69</a:t>
            </a:fld>
            <a:endParaRPr lang="fr-FR"/>
          </a:p>
        </p:txBody>
      </p:sp>
      <p:grpSp>
        <p:nvGrpSpPr>
          <p:cNvPr id="9" name="Grouper 8"/>
          <p:cNvGrpSpPr/>
          <p:nvPr/>
        </p:nvGrpSpPr>
        <p:grpSpPr>
          <a:xfrm>
            <a:off x="107504" y="2132856"/>
            <a:ext cx="3888432" cy="4608512"/>
            <a:chOff x="179512" y="2790806"/>
            <a:chExt cx="5400600" cy="4320480"/>
          </a:xfrm>
        </p:grpSpPr>
        <p:sp>
          <p:nvSpPr>
            <p:cNvPr id="7" name="Rectangle 6"/>
            <p:cNvSpPr/>
            <p:nvPr/>
          </p:nvSpPr>
          <p:spPr>
            <a:xfrm>
              <a:off x="179512" y="3140968"/>
              <a:ext cx="5400600" cy="397031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fr-FR" b="1" dirty="0"/>
                <a:t>&lt;</a:t>
              </a:r>
              <a:r>
                <a:rPr lang="fr-FR" b="1" dirty="0" err="1"/>
                <a:t>form</a:t>
              </a:r>
              <a:r>
                <a:rPr lang="fr-FR" b="1" dirty="0"/>
                <a:t> </a:t>
              </a:r>
              <a:r>
                <a:rPr lang="fr-FR" b="1" dirty="0" err="1"/>
                <a:t>name</a:t>
              </a:r>
              <a:r>
                <a:rPr lang="fr-FR" b="1" dirty="0"/>
                <a:t>="…" </a:t>
              </a:r>
              <a:r>
                <a:rPr lang="fr-FR" b="1" dirty="0" err="1">
                  <a:solidFill>
                    <a:schemeClr val="tx2"/>
                  </a:solidFill>
                </a:rPr>
                <a:t>method</a:t>
              </a:r>
              <a:r>
                <a:rPr lang="fr-FR" b="1" dirty="0">
                  <a:solidFill>
                    <a:schemeClr val="tx2"/>
                  </a:solidFill>
                </a:rPr>
                <a:t>="POST"</a:t>
              </a:r>
              <a:endParaRPr lang="fr-FR" b="1" dirty="0"/>
            </a:p>
            <a:p>
              <a:r>
                <a:rPr lang="fr-FR" dirty="0"/>
                <a:t>      </a:t>
              </a:r>
              <a:r>
                <a:rPr lang="fr-FR" b="1" dirty="0">
                  <a:solidFill>
                    <a:schemeClr val="tx2"/>
                  </a:solidFill>
                </a:rPr>
                <a:t>action="coursPHP-11.php" </a:t>
              </a:r>
              <a:r>
                <a:rPr lang="fr-FR" dirty="0"/>
                <a:t>&gt;</a:t>
              </a:r>
            </a:p>
            <a:p>
              <a:r>
                <a:rPr lang="fr-FR" dirty="0"/>
                <a:t>…</a:t>
              </a:r>
            </a:p>
            <a:p>
              <a:r>
                <a:rPr lang="fr-FR" dirty="0"/>
                <a:t> </a:t>
              </a:r>
              <a:r>
                <a:rPr lang="fr-FR" b="1" dirty="0"/>
                <a:t>&lt;select </a:t>
              </a:r>
              <a:r>
                <a:rPr lang="fr-FR" b="1" dirty="0" err="1">
                  <a:solidFill>
                    <a:srgbClr val="1F497D"/>
                  </a:solidFill>
                </a:rPr>
                <a:t>name</a:t>
              </a:r>
              <a:r>
                <a:rPr lang="fr-FR" b="1" dirty="0">
                  <a:solidFill>
                    <a:srgbClr val="1F497D"/>
                  </a:solidFill>
                </a:rPr>
                <a:t>="prix"</a:t>
              </a:r>
              <a:r>
                <a:rPr lang="fr-FR" b="1" dirty="0"/>
                <a:t>&gt;</a:t>
              </a:r>
            </a:p>
            <a:p>
              <a:r>
                <a:rPr lang="fr-FR" dirty="0"/>
                <a:t>      </a:t>
              </a:r>
              <a:r>
                <a:rPr lang="fr-FR" b="1" dirty="0"/>
                <a:t>&lt;option </a:t>
              </a:r>
              <a:r>
                <a:rPr lang="fr-FR" b="1" dirty="0">
                  <a:solidFill>
                    <a:srgbClr val="1F497D"/>
                  </a:solidFill>
                </a:rPr>
                <a:t>value="10"</a:t>
              </a:r>
              <a:r>
                <a:rPr lang="fr-FR" b="1" dirty="0"/>
                <a:t>&gt;</a:t>
              </a:r>
              <a:br>
                <a:rPr lang="fr-FR" b="1" dirty="0"/>
              </a:br>
              <a:r>
                <a:rPr lang="fr-FR" b="1" dirty="0"/>
                <a:t>	    </a:t>
              </a:r>
              <a:r>
                <a:rPr lang="fr-FR" dirty="0"/>
                <a:t>Super </a:t>
              </a:r>
              <a:r>
                <a:rPr lang="fr-FR" dirty="0" err="1"/>
                <a:t>Kdo</a:t>
              </a:r>
              <a:r>
                <a:rPr lang="fr-FR" dirty="0"/>
                <a:t> - 10€  </a:t>
              </a:r>
              <a:r>
                <a:rPr lang="fr-FR" b="1" dirty="0"/>
                <a:t>&lt;/option&gt;</a:t>
              </a:r>
            </a:p>
            <a:p>
              <a:r>
                <a:rPr lang="fr-FR" dirty="0"/>
                <a:t>    …</a:t>
              </a:r>
            </a:p>
            <a:p>
              <a:r>
                <a:rPr lang="fr-FR" dirty="0"/>
                <a:t> </a:t>
              </a:r>
              <a:r>
                <a:rPr lang="fr-FR" b="1" dirty="0"/>
                <a:t>&lt;/select&gt;</a:t>
              </a:r>
              <a:endParaRPr lang="fr-FR" dirty="0"/>
            </a:p>
            <a:p>
              <a:r>
                <a:rPr lang="fr-FR" dirty="0"/>
                <a:t> …</a:t>
              </a:r>
            </a:p>
            <a:p>
              <a:r>
                <a:rPr lang="fr-FR" dirty="0"/>
                <a:t> </a:t>
              </a:r>
              <a:r>
                <a:rPr lang="fr-FR" b="1" dirty="0"/>
                <a:t>&lt;input type="</a:t>
              </a:r>
              <a:r>
                <a:rPr lang="fr-FR" b="1" dirty="0" err="1"/>
                <a:t>number</a:t>
              </a:r>
              <a:r>
                <a:rPr lang="fr-FR" b="1" dirty="0"/>
                <a:t>" size="10" </a:t>
              </a:r>
            </a:p>
            <a:p>
              <a:r>
                <a:rPr lang="fr-FR" b="1" dirty="0">
                  <a:solidFill>
                    <a:srgbClr val="1F497D"/>
                  </a:solidFill>
                </a:rPr>
                <a:t>              </a:t>
              </a:r>
              <a:r>
                <a:rPr lang="fr-FR" b="1" dirty="0" err="1">
                  <a:solidFill>
                    <a:srgbClr val="1F497D"/>
                  </a:solidFill>
                </a:rPr>
                <a:t>name</a:t>
              </a:r>
              <a:r>
                <a:rPr lang="fr-FR" b="1" dirty="0">
                  <a:solidFill>
                    <a:srgbClr val="1F497D"/>
                  </a:solidFill>
                </a:rPr>
                <a:t>="</a:t>
              </a:r>
              <a:r>
                <a:rPr lang="fr-FR" b="1" dirty="0" err="1">
                  <a:solidFill>
                    <a:srgbClr val="1F497D"/>
                  </a:solidFill>
                </a:rPr>
                <a:t>qte</a:t>
              </a:r>
              <a:r>
                <a:rPr lang="fr-FR" b="1" dirty="0">
                  <a:solidFill>
                    <a:srgbClr val="1F497D"/>
                  </a:solidFill>
                </a:rPr>
                <a:t>"</a:t>
              </a:r>
              <a:r>
                <a:rPr lang="fr-FR" b="1" dirty="0"/>
                <a:t> /&gt;</a:t>
              </a:r>
            </a:p>
            <a:p>
              <a:r>
                <a:rPr lang="fr-FR" dirty="0"/>
                <a:t>…</a:t>
              </a:r>
            </a:p>
            <a:p>
              <a:r>
                <a:rPr lang="fr-FR" b="1" i="1" dirty="0"/>
                <a:t>&lt;input type="</a:t>
              </a:r>
              <a:r>
                <a:rPr lang="fr-FR" b="1" i="1" dirty="0" err="1"/>
                <a:t>submit</a:t>
              </a:r>
              <a:r>
                <a:rPr lang="fr-FR" b="1" i="1" dirty="0"/>
                <a:t>" value="Devis" /&gt; </a:t>
              </a:r>
            </a:p>
            <a:p>
              <a:r>
                <a:rPr lang="fr-FR" dirty="0"/>
                <a:t>&lt;/</a:t>
              </a:r>
              <a:r>
                <a:rPr lang="fr-FR" dirty="0" err="1"/>
                <a:t>form</a:t>
              </a:r>
              <a:r>
                <a:rPr lang="fr-FR" dirty="0"/>
                <a:t>&gt;</a:t>
              </a: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187331" y="2790806"/>
              <a:ext cx="3009117" cy="36991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fr-FR" dirty="0"/>
                <a:t>formExemple11.html</a:t>
              </a:r>
            </a:p>
          </p:txBody>
        </p:sp>
      </p:grpSp>
      <p:grpSp>
        <p:nvGrpSpPr>
          <p:cNvPr id="12" name="Grouper 11"/>
          <p:cNvGrpSpPr/>
          <p:nvPr/>
        </p:nvGrpSpPr>
        <p:grpSpPr>
          <a:xfrm>
            <a:off x="4067944" y="2060848"/>
            <a:ext cx="5004048" cy="4725144"/>
            <a:chOff x="4067944" y="2132856"/>
            <a:chExt cx="5004048" cy="4508927"/>
          </a:xfrm>
        </p:grpSpPr>
        <p:sp>
          <p:nvSpPr>
            <p:cNvPr id="10" name="Rectangle 9"/>
            <p:cNvSpPr/>
            <p:nvPr/>
          </p:nvSpPr>
          <p:spPr>
            <a:xfrm>
              <a:off x="4067944" y="2132856"/>
              <a:ext cx="5004048" cy="450892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fr-FR" sz="2000" b="1" dirty="0"/>
                <a:t>&lt;?</a:t>
              </a:r>
              <a:r>
                <a:rPr lang="fr-FR" sz="2000" b="1" dirty="0" err="1"/>
                <a:t>php</a:t>
              </a:r>
              <a:endParaRPr lang="fr-FR" sz="2000" b="1" dirty="0"/>
            </a:p>
            <a:p>
              <a:r>
                <a:rPr lang="fr-FR" dirty="0"/>
                <a:t> </a:t>
              </a:r>
              <a:r>
                <a:rPr lang="fr-FR" dirty="0">
                  <a:solidFill>
                    <a:srgbClr val="1F497D"/>
                  </a:solidFill>
                </a:rPr>
                <a:t>  </a:t>
              </a:r>
              <a:r>
                <a:rPr lang="fr-FR" sz="2000" b="1" dirty="0">
                  <a:solidFill>
                    <a:srgbClr val="1F497D"/>
                  </a:solidFill>
                </a:rPr>
                <a:t>$</a:t>
              </a:r>
              <a:r>
                <a:rPr lang="fr-FR" sz="2000" b="1" dirty="0" err="1">
                  <a:solidFill>
                    <a:srgbClr val="1F497D"/>
                  </a:solidFill>
                </a:rPr>
                <a:t>qte</a:t>
              </a:r>
              <a:r>
                <a:rPr lang="fr-FR" sz="2000" b="1" dirty="0">
                  <a:solidFill>
                    <a:srgbClr val="1F497D"/>
                  </a:solidFill>
                </a:rPr>
                <a:t> = $_POST["</a:t>
              </a:r>
              <a:r>
                <a:rPr lang="fr-FR" sz="2000" b="1" dirty="0" err="1">
                  <a:solidFill>
                    <a:srgbClr val="1F497D"/>
                  </a:solidFill>
                </a:rPr>
                <a:t>qte</a:t>
              </a:r>
              <a:r>
                <a:rPr lang="fr-FR" sz="2000" b="1" dirty="0">
                  <a:solidFill>
                    <a:srgbClr val="1F497D"/>
                  </a:solidFill>
                </a:rPr>
                <a:t>"];</a:t>
              </a:r>
            </a:p>
            <a:p>
              <a:r>
                <a:rPr lang="fr-FR" sz="2000" b="1" dirty="0">
                  <a:solidFill>
                    <a:srgbClr val="1F497D"/>
                  </a:solidFill>
                </a:rPr>
                <a:t>   $</a:t>
              </a:r>
              <a:r>
                <a:rPr lang="fr-FR" sz="2000" b="1" dirty="0" err="1">
                  <a:solidFill>
                    <a:srgbClr val="1F497D"/>
                  </a:solidFill>
                </a:rPr>
                <a:t>prixunit</a:t>
              </a:r>
              <a:r>
                <a:rPr lang="fr-FR" sz="2000" b="1" dirty="0">
                  <a:solidFill>
                    <a:srgbClr val="1F497D"/>
                  </a:solidFill>
                </a:rPr>
                <a:t> = $_POST["prix"];</a:t>
              </a:r>
            </a:p>
            <a:p>
              <a:r>
                <a:rPr lang="fr-FR" dirty="0"/>
                <a:t>  </a:t>
              </a:r>
              <a:r>
                <a:rPr lang="fr-FR" b="1" dirty="0"/>
                <a:t> </a:t>
              </a:r>
              <a:r>
                <a:rPr lang="fi-FI" b="1" dirty="0"/>
                <a:t>$</a:t>
              </a:r>
              <a:r>
                <a:rPr lang="fi-FI" b="1" dirty="0" err="1"/>
                <a:t>remise</a:t>
              </a:r>
              <a:r>
                <a:rPr lang="fi-FI" b="1" dirty="0"/>
                <a:t> = 0; </a:t>
              </a:r>
            </a:p>
            <a:p>
              <a:endParaRPr lang="fr-FR" dirty="0"/>
            </a:p>
            <a:p>
              <a:r>
                <a:rPr lang="fr-FR" dirty="0"/>
                <a:t>  </a:t>
              </a:r>
              <a:r>
                <a:rPr lang="fr-FR" sz="2000" b="1" dirty="0"/>
                <a:t> </a:t>
              </a:r>
              <a:r>
                <a:rPr lang="fr-FR" sz="2000" b="1" dirty="0">
                  <a:solidFill>
                    <a:srgbClr val="1F497D"/>
                  </a:solidFill>
                </a:rPr>
                <a:t>if ( $</a:t>
              </a:r>
              <a:r>
                <a:rPr lang="fr-FR" sz="2000" b="1" dirty="0" err="1">
                  <a:solidFill>
                    <a:srgbClr val="1F497D"/>
                  </a:solidFill>
                </a:rPr>
                <a:t>qte</a:t>
              </a:r>
              <a:r>
                <a:rPr lang="fr-FR" sz="2000" b="1" dirty="0">
                  <a:solidFill>
                    <a:srgbClr val="1F497D"/>
                  </a:solidFill>
                </a:rPr>
                <a:t> &gt;= 100) </a:t>
              </a:r>
            </a:p>
            <a:p>
              <a:r>
                <a:rPr lang="fr-FR" b="1" dirty="0"/>
                <a:t>   {   </a:t>
              </a:r>
              <a:r>
                <a:rPr lang="fr-FR" b="1" dirty="0">
                  <a:solidFill>
                    <a:srgbClr val="1F497D"/>
                  </a:solidFill>
                </a:rPr>
                <a:t>$remise = 0.10; </a:t>
              </a:r>
              <a:r>
                <a:rPr lang="fr-FR" dirty="0"/>
                <a:t>/* remise de 10 % offerte */</a:t>
              </a:r>
            </a:p>
            <a:p>
              <a:r>
                <a:rPr lang="fr-FR" dirty="0"/>
                <a:t>       </a:t>
              </a:r>
              <a:r>
                <a:rPr lang="fr-FR" dirty="0" err="1"/>
                <a:t>echo</a:t>
              </a:r>
              <a:r>
                <a:rPr lang="fr-FR" dirty="0"/>
                <a:t> "&lt;p&gt;Vous avez une remise de 10% ! &lt;/p&gt;";</a:t>
              </a:r>
            </a:p>
            <a:p>
              <a:r>
                <a:rPr lang="fr-FR" dirty="0"/>
                <a:t> </a:t>
              </a:r>
              <a:r>
                <a:rPr lang="fr-FR" b="1" dirty="0"/>
                <a:t>   }</a:t>
              </a:r>
            </a:p>
            <a:p>
              <a:pPr>
                <a:spcBef>
                  <a:spcPts val="600"/>
                </a:spcBef>
              </a:pPr>
              <a:r>
                <a:rPr lang="fr-FR" sz="2000" b="1" dirty="0"/>
                <a:t>$prix =  </a:t>
              </a:r>
              <a:r>
                <a:rPr lang="fr-FR" sz="2000" b="1" dirty="0">
                  <a:solidFill>
                    <a:srgbClr val="1F497D"/>
                  </a:solidFill>
                </a:rPr>
                <a:t>$</a:t>
              </a:r>
              <a:r>
                <a:rPr lang="fr-FR" sz="2000" b="1" dirty="0" err="1">
                  <a:solidFill>
                    <a:srgbClr val="1F497D"/>
                  </a:solidFill>
                </a:rPr>
                <a:t>prixunit</a:t>
              </a:r>
              <a:r>
                <a:rPr lang="fr-FR" sz="2000" b="1" dirty="0">
                  <a:solidFill>
                    <a:srgbClr val="1F497D"/>
                  </a:solidFill>
                </a:rPr>
                <a:t> * $</a:t>
              </a:r>
              <a:r>
                <a:rPr lang="fr-FR" sz="2000" b="1" dirty="0" err="1">
                  <a:solidFill>
                    <a:srgbClr val="1F497D"/>
                  </a:solidFill>
                </a:rPr>
                <a:t>qte</a:t>
              </a:r>
              <a:r>
                <a:rPr lang="fr-FR" sz="2000" b="1" dirty="0">
                  <a:solidFill>
                    <a:srgbClr val="1F497D"/>
                  </a:solidFill>
                </a:rPr>
                <a:t> </a:t>
              </a:r>
              <a:br>
                <a:rPr lang="fr-FR" sz="2000" b="1" dirty="0">
                  <a:solidFill>
                    <a:srgbClr val="1F497D"/>
                  </a:solidFill>
                </a:rPr>
              </a:br>
              <a:r>
                <a:rPr lang="fr-FR" sz="2000" b="1" dirty="0"/>
                <a:t>	           - ($</a:t>
              </a:r>
              <a:r>
                <a:rPr lang="fr-FR" sz="2000" b="1" dirty="0" err="1"/>
                <a:t>prixunit</a:t>
              </a:r>
              <a:r>
                <a:rPr lang="fr-FR" sz="2000" b="1" dirty="0"/>
                <a:t> * $</a:t>
              </a:r>
              <a:r>
                <a:rPr lang="fr-FR" sz="2000" b="1" dirty="0" err="1"/>
                <a:t>qte</a:t>
              </a:r>
              <a:r>
                <a:rPr lang="fr-FR" sz="2000" b="1" dirty="0"/>
                <a:t> * </a:t>
              </a:r>
              <a:r>
                <a:rPr lang="fr-FR" sz="2000" b="1" dirty="0">
                  <a:solidFill>
                    <a:srgbClr val="1F497D"/>
                  </a:solidFill>
                </a:rPr>
                <a:t>$remise</a:t>
              </a:r>
              <a:r>
                <a:rPr lang="fr-FR" sz="2000" b="1" dirty="0"/>
                <a:t>);</a:t>
              </a:r>
            </a:p>
            <a:p>
              <a:r>
                <a:rPr lang="fr-FR" dirty="0"/>
                <a:t> </a:t>
              </a:r>
              <a:r>
                <a:rPr lang="fr-FR" b="1" dirty="0" err="1"/>
                <a:t>echo</a:t>
              </a:r>
              <a:r>
                <a:rPr lang="fr-FR" dirty="0"/>
                <a:t> "</a:t>
              </a:r>
              <a:r>
                <a:rPr lang="fr-FR" i="1" dirty="0"/>
                <a:t>&lt;p&gt; Pour un prix de &lt;i&gt; </a:t>
              </a:r>
              <a:r>
                <a:rPr lang="fr-FR" b="1" i="1" dirty="0"/>
                <a:t>$</a:t>
              </a:r>
              <a:r>
                <a:rPr lang="fr-FR" b="1" i="1" dirty="0" err="1"/>
                <a:t>prixunit</a:t>
              </a:r>
              <a:r>
                <a:rPr lang="fr-FR" b="1" i="1" dirty="0"/>
                <a:t> </a:t>
              </a:r>
              <a:r>
                <a:rPr lang="fr-FR" i="1" dirty="0"/>
                <a:t>&lt;/i&gt; </a:t>
              </a:r>
              <a:br>
                <a:rPr lang="fr-FR" i="1" dirty="0"/>
              </a:br>
              <a:r>
                <a:rPr lang="fr-FR" i="1" dirty="0"/>
                <a:t>            l'unité  et  &lt;i&gt; </a:t>
              </a:r>
              <a:r>
                <a:rPr lang="fr-FR" b="1" i="1" dirty="0"/>
                <a:t>$</a:t>
              </a:r>
              <a:r>
                <a:rPr lang="fr-FR" b="1" i="1" dirty="0" err="1"/>
                <a:t>qte</a:t>
              </a:r>
              <a:r>
                <a:rPr lang="fr-FR" b="1" i="1" dirty="0"/>
                <a:t> </a:t>
              </a:r>
              <a:r>
                <a:rPr lang="fr-FR" i="1" dirty="0"/>
                <a:t>&lt;/i&gt; unités, vous avez à</a:t>
              </a:r>
            </a:p>
            <a:p>
              <a:r>
                <a:rPr lang="fr-FR" i="1" dirty="0"/>
                <a:t>            régler &lt;i&gt;</a:t>
              </a:r>
              <a:r>
                <a:rPr lang="fr-FR" b="1" i="1" dirty="0"/>
                <a:t> $prix </a:t>
              </a:r>
              <a:r>
                <a:rPr lang="fr-FR" i="1" dirty="0"/>
                <a:t>&lt;/i&gt;&lt;/p&gt;";  </a:t>
              </a:r>
            </a:p>
            <a:p>
              <a:r>
                <a:rPr lang="fr-FR" b="1" dirty="0"/>
                <a:t>?&gt; </a:t>
              </a: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7231382" y="2132856"/>
              <a:ext cx="1805114" cy="36933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fr-FR" dirty="0"/>
                <a:t>coursPHP-11.php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3917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>
            <a:extLst>
              <a:ext uri="{FF2B5EF4-FFF2-40B4-BE49-F238E27FC236}">
                <a16:creationId xmlns:a16="http://schemas.microsoft.com/office/drawing/2014/main" id="{C985E655-167A-48EE-A40B-5D8B5D6C9526}"/>
              </a:ext>
            </a:extLst>
          </p:cNvPr>
          <p:cNvGrpSpPr/>
          <p:nvPr/>
        </p:nvGrpSpPr>
        <p:grpSpPr>
          <a:xfrm>
            <a:off x="1259632" y="3933056"/>
            <a:ext cx="2187624" cy="747464"/>
            <a:chOff x="611560" y="4077072"/>
            <a:chExt cx="2187624" cy="747464"/>
          </a:xfrm>
        </p:grpSpPr>
        <p:pic>
          <p:nvPicPr>
            <p:cNvPr id="25" name="Image 24" descr="firefox.png">
              <a:extLst>
                <a:ext uri="{FF2B5EF4-FFF2-40B4-BE49-F238E27FC236}">
                  <a16:creationId xmlns:a16="http://schemas.microsoft.com/office/drawing/2014/main" id="{C328D885-DE06-4595-A1D2-2E57C507D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4077072"/>
              <a:ext cx="720080" cy="720080"/>
            </a:xfrm>
            <a:prstGeom prst="rect">
              <a:avLst/>
            </a:prstGeom>
          </p:spPr>
        </p:pic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027EBE82-B002-4666-B5A8-4998A2499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31640" y="4077072"/>
              <a:ext cx="720080" cy="720080"/>
            </a:xfrm>
            <a:prstGeom prst="rect">
              <a:avLst/>
            </a:prstGeom>
          </p:spPr>
        </p:pic>
        <p:pic>
          <p:nvPicPr>
            <p:cNvPr id="28" name="Image 27" descr="chrome.png">
              <a:extLst>
                <a:ext uri="{FF2B5EF4-FFF2-40B4-BE49-F238E27FC236}">
                  <a16:creationId xmlns:a16="http://schemas.microsoft.com/office/drawing/2014/main" id="{BE896E99-FAF0-4520-B044-C16E1ADA3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720" y="4077072"/>
              <a:ext cx="747464" cy="747464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5580112" y="1700808"/>
            <a:ext cx="1008112" cy="1008112"/>
          </a:xfrm>
          <a:prstGeom prst="rect">
            <a:avLst/>
          </a:prstGeom>
          <a:blipFill dpi="0" rotWithShape="1">
            <a:blip r:embed="rId6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Architecture générale d’un site web</a:t>
            </a:r>
          </a:p>
        </p:txBody>
      </p:sp>
      <p:pic>
        <p:nvPicPr>
          <p:cNvPr id="6" name="Image 5" descr="computer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03" y="2276872"/>
            <a:ext cx="1080120" cy="1080120"/>
          </a:xfrm>
          <a:prstGeom prst="rect">
            <a:avLst/>
          </a:prstGeom>
        </p:spPr>
      </p:pic>
      <p:cxnSp>
        <p:nvCxnSpPr>
          <p:cNvPr id="11" name="Connecteur droit avec flèche 10"/>
          <p:cNvCxnSpPr>
            <a:stCxn id="6" idx="3"/>
            <a:endCxn id="9" idx="1"/>
          </p:cNvCxnSpPr>
          <p:nvPr/>
        </p:nvCxnSpPr>
        <p:spPr>
          <a:xfrm>
            <a:off x="2881123" y="2816932"/>
            <a:ext cx="22322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Accolade ouvrante 4"/>
          <p:cNvSpPr/>
          <p:nvPr/>
        </p:nvSpPr>
        <p:spPr>
          <a:xfrm rot="16200000">
            <a:off x="3275856" y="3717031"/>
            <a:ext cx="432050" cy="388843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691680" y="350100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Navigateur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942587" y="3501008"/>
            <a:ext cx="1861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Serveur Web &amp; Base de Données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477039" y="6011997"/>
            <a:ext cx="130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Front Office</a:t>
            </a:r>
          </a:p>
        </p:txBody>
      </p:sp>
      <p:sp>
        <p:nvSpPr>
          <p:cNvPr id="18" name="Accolade ouvrante 17"/>
          <p:cNvSpPr/>
          <p:nvPr/>
        </p:nvSpPr>
        <p:spPr>
          <a:xfrm rot="16200000">
            <a:off x="6516215" y="4437113"/>
            <a:ext cx="432049" cy="244827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6084168" y="6021289"/>
            <a:ext cx="123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Back Office</a:t>
            </a:r>
          </a:p>
        </p:txBody>
      </p:sp>
      <p:pic>
        <p:nvPicPr>
          <p:cNvPr id="26" name="Image 25" descr="MySQL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283" y="4149080"/>
            <a:ext cx="1253069" cy="648072"/>
          </a:xfrm>
          <a:prstGeom prst="rect">
            <a:avLst/>
          </a:prstGeom>
        </p:spPr>
      </p:pic>
      <p:pic>
        <p:nvPicPr>
          <p:cNvPr id="30" name="Image 29" descr="server1.png"/>
          <p:cNvPicPr>
            <a:picLocks noChangeAspect="1"/>
          </p:cNvPicPr>
          <p:nvPr/>
        </p:nvPicPr>
        <p:blipFill>
          <a:blip r:embed="rId9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420888"/>
            <a:ext cx="1021686" cy="1080120"/>
          </a:xfrm>
          <a:prstGeom prst="rect">
            <a:avLst/>
          </a:prstGeom>
        </p:spPr>
      </p:pic>
      <p:pic>
        <p:nvPicPr>
          <p:cNvPr id="9" name="Image 8" descr="server1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371" y="2276872"/>
            <a:ext cx="1021686" cy="1080120"/>
          </a:xfrm>
          <a:prstGeom prst="rect">
            <a:avLst/>
          </a:prstGeom>
        </p:spPr>
      </p:pic>
      <p:pic>
        <p:nvPicPr>
          <p:cNvPr id="31" name="Image 30" descr="php-logo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732" y="4149080"/>
            <a:ext cx="664468" cy="664468"/>
          </a:xfrm>
          <a:prstGeom prst="rect">
            <a:avLst/>
          </a:prstGeom>
        </p:spPr>
      </p:pic>
      <p:grpSp>
        <p:nvGrpSpPr>
          <p:cNvPr id="4" name="Groupe 3"/>
          <p:cNvGrpSpPr/>
          <p:nvPr/>
        </p:nvGrpSpPr>
        <p:grpSpPr>
          <a:xfrm>
            <a:off x="4427984" y="4293096"/>
            <a:ext cx="1152128" cy="657364"/>
            <a:chOff x="3779912" y="4149080"/>
            <a:chExt cx="1152128" cy="657364"/>
          </a:xfrm>
        </p:grpSpPr>
        <p:pic>
          <p:nvPicPr>
            <p:cNvPr id="23" name="Image 22" descr="apache 2016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4149080"/>
              <a:ext cx="966122" cy="253124"/>
            </a:xfrm>
            <a:prstGeom prst="rect">
              <a:avLst/>
            </a:prstGeom>
          </p:spPr>
        </p:pic>
        <p:sp>
          <p:nvSpPr>
            <p:cNvPr id="32" name="ZoneTexte 31"/>
            <p:cNvSpPr txBox="1"/>
            <p:nvPr/>
          </p:nvSpPr>
          <p:spPr>
            <a:xfrm>
              <a:off x="3779912" y="44371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Apache</a:t>
              </a:r>
            </a:p>
          </p:txBody>
        </p:sp>
      </p:grp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054633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34888" y="-306288"/>
            <a:ext cx="8229600" cy="1143000"/>
          </a:xfrm>
        </p:spPr>
        <p:txBody>
          <a:bodyPr/>
          <a:lstStyle/>
          <a:p>
            <a:r>
              <a:rPr lang="fr-FR" dirty="0"/>
              <a:t>PHP : if … </a:t>
            </a:r>
            <a:r>
              <a:rPr lang="fr-FR" dirty="0" err="1"/>
              <a:t>else</a:t>
            </a:r>
            <a:r>
              <a:rPr lang="fr-FR" dirty="0"/>
              <a:t> …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BE58-7793-45FF-A067-2A41621469A2}" type="slidenum">
              <a:rPr lang="fr-FR" smtClean="0"/>
              <a:pPr/>
              <a:t>70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659591"/>
            <a:ext cx="4075894" cy="24482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07504" y="3280910"/>
            <a:ext cx="4320480" cy="337015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1" dirty="0"/>
              <a:t>&lt;</a:t>
            </a:r>
            <a:r>
              <a:rPr lang="fr-FR" b="1" dirty="0" err="1"/>
              <a:t>form</a:t>
            </a:r>
            <a:r>
              <a:rPr lang="fr-FR" b="1" dirty="0"/>
              <a:t> </a:t>
            </a:r>
            <a:r>
              <a:rPr lang="fr-FR" b="1" dirty="0" err="1"/>
              <a:t>name</a:t>
            </a:r>
            <a:r>
              <a:rPr lang="fr-FR" b="1" dirty="0"/>
              <a:t>="…" </a:t>
            </a:r>
            <a:r>
              <a:rPr lang="fr-FR" b="1" dirty="0" err="1">
                <a:solidFill>
                  <a:schemeClr val="tx1"/>
                </a:solidFill>
              </a:rPr>
              <a:t>method</a:t>
            </a:r>
            <a:r>
              <a:rPr lang="fr-FR" b="1" dirty="0">
                <a:solidFill>
                  <a:schemeClr val="tx1"/>
                </a:solidFill>
              </a:rPr>
              <a:t>="POST"</a:t>
            </a:r>
          </a:p>
          <a:p>
            <a:r>
              <a:rPr lang="fr-FR" dirty="0"/>
              <a:t>            </a:t>
            </a:r>
            <a:r>
              <a:rPr lang="fr-FR" b="1" dirty="0">
                <a:solidFill>
                  <a:schemeClr val="tx2"/>
                </a:solidFill>
              </a:rPr>
              <a:t>action="coursPHP-11.php" </a:t>
            </a:r>
            <a:r>
              <a:rPr lang="fr-FR" dirty="0"/>
              <a:t>&gt;</a:t>
            </a:r>
          </a:p>
          <a:p>
            <a:pPr>
              <a:spcBef>
                <a:spcPts val="600"/>
              </a:spcBef>
            </a:pPr>
            <a:r>
              <a:rPr lang="fr-FR" dirty="0"/>
              <a:t>  &lt;label&gt;Produit : &lt;/label&gt;</a:t>
            </a:r>
          </a:p>
          <a:p>
            <a:r>
              <a:rPr lang="fr-FR" dirty="0"/>
              <a:t>  </a:t>
            </a:r>
            <a:r>
              <a:rPr lang="fr-FR" b="1" dirty="0"/>
              <a:t>&lt;select </a:t>
            </a:r>
            <a:r>
              <a:rPr lang="fr-FR" b="1" dirty="0" err="1">
                <a:solidFill>
                  <a:srgbClr val="1F497D"/>
                </a:solidFill>
              </a:rPr>
              <a:t>name</a:t>
            </a:r>
            <a:r>
              <a:rPr lang="fr-FR" b="1" dirty="0">
                <a:solidFill>
                  <a:srgbClr val="1F497D"/>
                </a:solidFill>
              </a:rPr>
              <a:t>="prix"</a:t>
            </a:r>
            <a:r>
              <a:rPr lang="fr-FR" b="1" dirty="0"/>
              <a:t>&gt;</a:t>
            </a:r>
          </a:p>
          <a:p>
            <a:r>
              <a:rPr lang="fr-FR" dirty="0"/>
              <a:t>    </a:t>
            </a:r>
            <a:r>
              <a:rPr lang="fr-FR" b="1" dirty="0"/>
              <a:t>&lt;option </a:t>
            </a:r>
            <a:r>
              <a:rPr lang="fr-FR" b="1" dirty="0">
                <a:solidFill>
                  <a:srgbClr val="1F497D"/>
                </a:solidFill>
              </a:rPr>
              <a:t>value="10"</a:t>
            </a:r>
            <a:r>
              <a:rPr lang="fr-FR" b="1" dirty="0"/>
              <a:t> &gt;</a:t>
            </a:r>
            <a:r>
              <a:rPr lang="fr-FR" i="1" dirty="0"/>
              <a:t>Super </a:t>
            </a:r>
            <a:r>
              <a:rPr lang="fr-FR" dirty="0"/>
              <a:t>… </a:t>
            </a:r>
            <a:r>
              <a:rPr lang="fr-FR" b="1" dirty="0"/>
              <a:t>&lt;/option&gt;</a:t>
            </a:r>
          </a:p>
          <a:p>
            <a:r>
              <a:rPr lang="fr-FR" dirty="0"/>
              <a:t>    …  </a:t>
            </a:r>
            <a:r>
              <a:rPr lang="fr-FR" b="1" dirty="0"/>
              <a:t>&lt;/select&gt;</a:t>
            </a:r>
            <a:r>
              <a:rPr lang="fr-FR" dirty="0"/>
              <a:t>     &lt;</a:t>
            </a:r>
            <a:r>
              <a:rPr lang="fr-FR" dirty="0" err="1"/>
              <a:t>br</a:t>
            </a:r>
            <a:r>
              <a:rPr lang="fr-FR" dirty="0"/>
              <a:t>/&gt;</a:t>
            </a:r>
          </a:p>
          <a:p>
            <a:pPr>
              <a:spcBef>
                <a:spcPts val="600"/>
              </a:spcBef>
            </a:pPr>
            <a:r>
              <a:rPr lang="fr-FR" dirty="0"/>
              <a:t>   &lt;label &gt;Quantité : &lt;/label&gt;</a:t>
            </a:r>
          </a:p>
          <a:p>
            <a:r>
              <a:rPr lang="fr-FR" dirty="0"/>
              <a:t>   </a:t>
            </a:r>
            <a:r>
              <a:rPr lang="fr-FR" b="1" dirty="0"/>
              <a:t>&lt;input </a:t>
            </a:r>
            <a:r>
              <a:rPr lang="fr-FR" b="1" dirty="0" err="1">
                <a:solidFill>
                  <a:srgbClr val="1F497D"/>
                </a:solidFill>
              </a:rPr>
              <a:t>name</a:t>
            </a:r>
            <a:r>
              <a:rPr lang="fr-FR" b="1" dirty="0">
                <a:solidFill>
                  <a:srgbClr val="1F497D"/>
                </a:solidFill>
              </a:rPr>
              <a:t>="</a:t>
            </a:r>
            <a:r>
              <a:rPr lang="fr-FR" b="1" dirty="0" err="1">
                <a:solidFill>
                  <a:srgbClr val="1F497D"/>
                </a:solidFill>
              </a:rPr>
              <a:t>qte</a:t>
            </a:r>
            <a:r>
              <a:rPr lang="fr-FR" b="1" dirty="0">
                <a:solidFill>
                  <a:srgbClr val="1F497D"/>
                </a:solidFill>
              </a:rPr>
              <a:t>"</a:t>
            </a:r>
            <a:r>
              <a:rPr lang="fr-FR" b="1" dirty="0"/>
              <a:t> type="</a:t>
            </a:r>
            <a:r>
              <a:rPr lang="fr-FR" b="1" dirty="0" err="1"/>
              <a:t>number</a:t>
            </a:r>
            <a:r>
              <a:rPr lang="fr-FR" b="1" dirty="0"/>
              <a:t>"</a:t>
            </a:r>
          </a:p>
          <a:p>
            <a:r>
              <a:rPr lang="fr-FR" b="1" dirty="0"/>
              <a:t>                                       size="10" /&gt; </a:t>
            </a:r>
            <a:r>
              <a:rPr lang="fr-FR" dirty="0"/>
              <a:t>  &lt;</a:t>
            </a:r>
            <a:r>
              <a:rPr lang="fr-FR" dirty="0" err="1"/>
              <a:t>br</a:t>
            </a:r>
            <a:r>
              <a:rPr lang="fr-FR" dirty="0"/>
              <a:t>/&gt;</a:t>
            </a:r>
          </a:p>
          <a:p>
            <a:pPr>
              <a:spcBef>
                <a:spcPts val="600"/>
              </a:spcBef>
            </a:pPr>
            <a:r>
              <a:rPr lang="fr-FR" b="1" i="1" dirty="0"/>
              <a:t>  </a:t>
            </a:r>
            <a:r>
              <a:rPr lang="fr-FR" i="1" dirty="0"/>
              <a:t> &lt;input type="</a:t>
            </a:r>
            <a:r>
              <a:rPr lang="fr-FR" i="1" dirty="0" err="1"/>
              <a:t>submit</a:t>
            </a:r>
            <a:r>
              <a:rPr lang="fr-FR" i="1" dirty="0"/>
              <a:t>" value="Devis" /&gt; </a:t>
            </a:r>
          </a:p>
          <a:p>
            <a:r>
              <a:rPr lang="fr-FR" dirty="0"/>
              <a:t>&lt;/</a:t>
            </a:r>
            <a:r>
              <a:rPr lang="fr-FR" dirty="0" err="1"/>
              <a:t>form</a:t>
            </a:r>
            <a:r>
              <a:rPr lang="fr-FR" dirty="0"/>
              <a:t>&gt;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235655"/>
            <a:ext cx="5156200" cy="22987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4499992" y="3755935"/>
            <a:ext cx="4536504" cy="29854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000" b="1" dirty="0"/>
              <a:t>&lt;?</a:t>
            </a:r>
            <a:r>
              <a:rPr lang="fr-FR" sz="2000" b="1" dirty="0" err="1"/>
              <a:t>php</a:t>
            </a:r>
            <a:endParaRPr lang="fr-FR" sz="2000" b="1" dirty="0"/>
          </a:p>
          <a:p>
            <a:r>
              <a:rPr lang="fr-FR" dirty="0"/>
              <a:t> </a:t>
            </a:r>
            <a:r>
              <a:rPr lang="fr-FR" dirty="0">
                <a:solidFill>
                  <a:srgbClr val="1F497D"/>
                </a:solidFill>
              </a:rPr>
              <a:t>  </a:t>
            </a:r>
            <a:r>
              <a:rPr lang="fr-FR" sz="2000" b="1" dirty="0">
                <a:solidFill>
                  <a:srgbClr val="1F497D"/>
                </a:solidFill>
              </a:rPr>
              <a:t>$</a:t>
            </a:r>
            <a:r>
              <a:rPr lang="fr-FR" sz="2000" b="1" dirty="0" err="1">
                <a:solidFill>
                  <a:srgbClr val="1F497D"/>
                </a:solidFill>
              </a:rPr>
              <a:t>qte</a:t>
            </a:r>
            <a:r>
              <a:rPr lang="fr-FR" sz="2000" b="1" dirty="0">
                <a:solidFill>
                  <a:srgbClr val="1F497D"/>
                </a:solidFill>
              </a:rPr>
              <a:t> = $_POST["</a:t>
            </a:r>
            <a:r>
              <a:rPr lang="fr-FR" sz="2000" b="1" dirty="0" err="1">
                <a:solidFill>
                  <a:srgbClr val="1F497D"/>
                </a:solidFill>
              </a:rPr>
              <a:t>qte</a:t>
            </a:r>
            <a:r>
              <a:rPr lang="fr-FR" sz="2000" b="1" dirty="0">
                <a:solidFill>
                  <a:srgbClr val="1F497D"/>
                </a:solidFill>
              </a:rPr>
              <a:t>"];</a:t>
            </a:r>
          </a:p>
          <a:p>
            <a:r>
              <a:rPr lang="fr-FR" sz="2000" b="1" dirty="0">
                <a:solidFill>
                  <a:srgbClr val="1F497D"/>
                </a:solidFill>
              </a:rPr>
              <a:t>   $</a:t>
            </a:r>
            <a:r>
              <a:rPr lang="fr-FR" sz="2000" b="1" dirty="0" err="1">
                <a:solidFill>
                  <a:srgbClr val="1F497D"/>
                </a:solidFill>
              </a:rPr>
              <a:t>prixunit</a:t>
            </a:r>
            <a:r>
              <a:rPr lang="fr-FR" sz="2000" b="1" dirty="0">
                <a:solidFill>
                  <a:srgbClr val="1F497D"/>
                </a:solidFill>
              </a:rPr>
              <a:t> = $_POST["prix"];</a:t>
            </a:r>
          </a:p>
          <a:p>
            <a:r>
              <a:rPr lang="fi-FI" b="1" dirty="0"/>
              <a:t>    $</a:t>
            </a:r>
            <a:r>
              <a:rPr lang="fi-FI" b="1" dirty="0" err="1"/>
              <a:t>remise</a:t>
            </a:r>
            <a:r>
              <a:rPr lang="fi-FI" b="1" dirty="0"/>
              <a:t> = 0; </a:t>
            </a:r>
          </a:p>
          <a:p>
            <a:r>
              <a:rPr lang="fr-FR" dirty="0"/>
              <a:t> …. </a:t>
            </a:r>
          </a:p>
          <a:p>
            <a:r>
              <a:rPr lang="fr-FR" dirty="0"/>
              <a:t>  </a:t>
            </a:r>
            <a:r>
              <a:rPr lang="fr-FR" sz="2000" b="1" dirty="0"/>
              <a:t> </a:t>
            </a:r>
            <a:r>
              <a:rPr lang="fr-FR" sz="2000" b="1" dirty="0">
                <a:solidFill>
                  <a:srgbClr val="1F497D"/>
                </a:solidFill>
              </a:rPr>
              <a:t>if ( $</a:t>
            </a:r>
            <a:r>
              <a:rPr lang="fr-FR" sz="2000" b="1" dirty="0" err="1">
                <a:solidFill>
                  <a:srgbClr val="1F497D"/>
                </a:solidFill>
              </a:rPr>
              <a:t>qte</a:t>
            </a:r>
            <a:r>
              <a:rPr lang="fr-FR" sz="2000" b="1" dirty="0">
                <a:solidFill>
                  <a:srgbClr val="1F497D"/>
                </a:solidFill>
              </a:rPr>
              <a:t> &gt;= 100) </a:t>
            </a:r>
          </a:p>
          <a:p>
            <a:r>
              <a:rPr lang="fr-FR" dirty="0"/>
              <a:t>   {   </a:t>
            </a:r>
            <a:r>
              <a:rPr lang="fr-FR" b="1" dirty="0">
                <a:solidFill>
                  <a:srgbClr val="1F497D"/>
                </a:solidFill>
              </a:rPr>
              <a:t>$remise = 0.10;</a:t>
            </a:r>
            <a:endParaRPr lang="fr-FR" dirty="0"/>
          </a:p>
          <a:p>
            <a:r>
              <a:rPr lang="fr-FR" dirty="0"/>
              <a:t>       </a:t>
            </a:r>
            <a:r>
              <a:rPr lang="fr-FR" dirty="0" err="1"/>
              <a:t>echo</a:t>
            </a:r>
            <a:r>
              <a:rPr lang="fr-FR" dirty="0"/>
              <a:t> "&lt;p&gt;Vous avez …. &lt;/p&gt;";</a:t>
            </a:r>
          </a:p>
          <a:p>
            <a:r>
              <a:rPr lang="fr-FR" dirty="0"/>
              <a:t>    }</a:t>
            </a:r>
          </a:p>
          <a:p>
            <a:r>
              <a:rPr lang="fr-FR" b="1" dirty="0"/>
              <a:t>  … ?&gt; 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8100392" y="5124087"/>
            <a:ext cx="0" cy="14024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4531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FR" dirty="0"/>
              <a:t>PHP : if … </a:t>
            </a:r>
            <a:r>
              <a:rPr lang="fr-FR" dirty="0" err="1"/>
              <a:t>elseif</a:t>
            </a:r>
            <a:r>
              <a:rPr lang="fr-FR" dirty="0"/>
              <a:t> … </a:t>
            </a:r>
            <a:r>
              <a:rPr lang="fr-FR" dirty="0" err="1"/>
              <a:t>else</a:t>
            </a:r>
            <a:r>
              <a:rPr lang="fr-FR" dirty="0"/>
              <a:t> 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b="1" dirty="0">
                <a:solidFill>
                  <a:srgbClr val="1F497D"/>
                </a:solidFill>
              </a:rPr>
              <a:t>Instructions conditionnelles  if … </a:t>
            </a:r>
            <a:r>
              <a:rPr lang="fr-FR" sz="2800" b="1" dirty="0" err="1">
                <a:solidFill>
                  <a:srgbClr val="1F497D"/>
                </a:solidFill>
              </a:rPr>
              <a:t>else</a:t>
            </a:r>
            <a:r>
              <a:rPr lang="fr-FR" sz="2800" b="1" dirty="0">
                <a:solidFill>
                  <a:srgbClr val="1F497D"/>
                </a:solidFill>
              </a:rPr>
              <a:t> …</a:t>
            </a:r>
          </a:p>
          <a:p>
            <a:pPr lvl="1"/>
            <a:r>
              <a:rPr lang="fr-FR" sz="2400" dirty="0"/>
              <a:t>Les blocs if … </a:t>
            </a:r>
            <a:r>
              <a:rPr lang="fr-FR" sz="2400" dirty="0" err="1"/>
              <a:t>else</a:t>
            </a:r>
            <a:r>
              <a:rPr lang="fr-FR" sz="2400" dirty="0"/>
              <a:t> … peuvent contenir n’importe quelle instruction, y compris d’autres blocs if … </a:t>
            </a:r>
            <a:r>
              <a:rPr lang="fr-FR" sz="2400" dirty="0" err="1"/>
              <a:t>else</a:t>
            </a:r>
            <a:r>
              <a:rPr lang="fr-FR" sz="2400" dirty="0"/>
              <a:t> … </a:t>
            </a:r>
          </a:p>
          <a:p>
            <a:pPr lvl="1"/>
            <a:endParaRPr lang="fr-FR" sz="2400" dirty="0"/>
          </a:p>
          <a:p>
            <a:pPr marL="346075" lvl="1" indent="0">
              <a:buNone/>
            </a:pPr>
            <a:r>
              <a:rPr lang="fr-FR" sz="2400" b="1" dirty="0">
                <a:solidFill>
                  <a:srgbClr val="1F497D"/>
                </a:solidFill>
              </a:rPr>
              <a:t>if </a:t>
            </a:r>
            <a:r>
              <a:rPr lang="fr-FR" sz="2400" b="1" dirty="0"/>
              <a:t>( </a:t>
            </a:r>
            <a:r>
              <a:rPr lang="fr-FR" sz="2400" b="1" i="1" dirty="0">
                <a:solidFill>
                  <a:srgbClr val="1F497D"/>
                </a:solidFill>
              </a:rPr>
              <a:t>condition1</a:t>
            </a:r>
            <a:r>
              <a:rPr lang="fr-FR" sz="2400" b="1" dirty="0">
                <a:solidFill>
                  <a:srgbClr val="1F497D"/>
                </a:solidFill>
              </a:rPr>
              <a:t> </a:t>
            </a:r>
            <a:r>
              <a:rPr lang="fr-FR" sz="2400" b="1" dirty="0"/>
              <a:t>) </a:t>
            </a:r>
          </a:p>
          <a:p>
            <a:pPr marL="346075" lvl="1" indent="0">
              <a:buNone/>
            </a:pPr>
            <a:r>
              <a:rPr lang="fr-FR" sz="2400" b="1" dirty="0"/>
              <a:t>{    </a:t>
            </a:r>
            <a:r>
              <a:rPr lang="fr-FR" sz="2400" b="1" i="1" dirty="0"/>
              <a:t>bloc d’instructions si condition1 vraie ;    </a:t>
            </a:r>
            <a:r>
              <a:rPr lang="fr-FR" sz="2400" b="1" dirty="0"/>
              <a:t>}</a:t>
            </a:r>
          </a:p>
          <a:p>
            <a:pPr marL="346075" lvl="1" indent="0">
              <a:buNone/>
            </a:pPr>
            <a:r>
              <a:rPr lang="fr-FR" sz="2400" b="1" dirty="0" err="1">
                <a:solidFill>
                  <a:srgbClr val="1F497D"/>
                </a:solidFill>
              </a:rPr>
              <a:t>elseif</a:t>
            </a:r>
            <a:r>
              <a:rPr lang="fr-FR" sz="2400" b="1" dirty="0">
                <a:solidFill>
                  <a:srgbClr val="1F497D"/>
                </a:solidFill>
              </a:rPr>
              <a:t> (condition2) </a:t>
            </a:r>
          </a:p>
          <a:p>
            <a:pPr marL="346075" lvl="1" indent="0">
              <a:buNone/>
            </a:pPr>
            <a:r>
              <a:rPr lang="fr-FR" sz="2400" b="1" dirty="0"/>
              <a:t>{   </a:t>
            </a:r>
            <a:r>
              <a:rPr lang="fr-FR" sz="2400" b="1" i="1" dirty="0"/>
              <a:t>bloc d’instructions si condition2 vraie </a:t>
            </a:r>
            <a:r>
              <a:rPr lang="fr-FR" sz="2400" b="1" dirty="0"/>
              <a:t>;  }</a:t>
            </a:r>
          </a:p>
          <a:p>
            <a:pPr marL="346075" lvl="1" indent="0">
              <a:buNone/>
            </a:pPr>
            <a:r>
              <a:rPr lang="fr-FR" sz="2400" b="1" dirty="0" err="1">
                <a:solidFill>
                  <a:srgbClr val="1F497D"/>
                </a:solidFill>
              </a:rPr>
              <a:t>else</a:t>
            </a:r>
            <a:endParaRPr lang="fr-FR" sz="2400" b="1" dirty="0">
              <a:solidFill>
                <a:srgbClr val="1F497D"/>
              </a:solidFill>
            </a:endParaRPr>
          </a:p>
          <a:p>
            <a:pPr marL="346075" lvl="1" indent="0">
              <a:buNone/>
            </a:pPr>
            <a:r>
              <a:rPr lang="fr-FR" sz="2400" b="1" dirty="0"/>
              <a:t>{   </a:t>
            </a:r>
            <a:r>
              <a:rPr lang="fr-FR" sz="2400" b="1" i="1" dirty="0"/>
              <a:t>bloc d’instructions si les conditions sont fausses </a:t>
            </a:r>
            <a:r>
              <a:rPr lang="fr-FR" sz="2400" b="1" dirty="0"/>
              <a:t>;  }</a:t>
            </a:r>
          </a:p>
          <a:p>
            <a:pPr marL="346075" lvl="1" indent="0">
              <a:buNone/>
            </a:pPr>
            <a:endParaRPr lang="fr-FR" sz="2400" b="1" dirty="0"/>
          </a:p>
          <a:p>
            <a:pPr lvl="1"/>
            <a:endParaRPr lang="fr-FR" sz="2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81855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BE58-7793-45FF-A067-2A41621469A2}" type="slidenum">
              <a:rPr lang="fr-FR" smtClean="0"/>
              <a:pPr/>
              <a:t>72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6632"/>
            <a:ext cx="4075894" cy="24482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07504" y="2636912"/>
            <a:ext cx="4032448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1" dirty="0"/>
              <a:t>&lt;</a:t>
            </a:r>
            <a:r>
              <a:rPr lang="fr-FR" b="1" dirty="0" err="1"/>
              <a:t>form</a:t>
            </a:r>
            <a:r>
              <a:rPr lang="fr-FR" b="1" dirty="0"/>
              <a:t> </a:t>
            </a:r>
            <a:r>
              <a:rPr lang="fr-FR" b="1" dirty="0" err="1"/>
              <a:t>name</a:t>
            </a:r>
            <a:r>
              <a:rPr lang="fr-FR" b="1" dirty="0"/>
              <a:t>="…" </a:t>
            </a:r>
            <a:r>
              <a:rPr lang="fr-FR" b="1" dirty="0" err="1">
                <a:solidFill>
                  <a:schemeClr val="tx2"/>
                </a:solidFill>
              </a:rPr>
              <a:t>method</a:t>
            </a:r>
            <a:r>
              <a:rPr lang="fr-FR" b="1" dirty="0">
                <a:solidFill>
                  <a:schemeClr val="tx2"/>
                </a:solidFill>
              </a:rPr>
              <a:t>="POST"</a:t>
            </a:r>
            <a:endParaRPr lang="fr-FR" b="1" dirty="0"/>
          </a:p>
          <a:p>
            <a:r>
              <a:rPr lang="fr-FR" dirty="0"/>
              <a:t>              </a:t>
            </a:r>
            <a:r>
              <a:rPr lang="fr-FR" b="1" dirty="0">
                <a:solidFill>
                  <a:schemeClr val="tx2"/>
                </a:solidFill>
              </a:rPr>
              <a:t>action="coursPHP-12.php" </a:t>
            </a:r>
            <a:r>
              <a:rPr lang="fr-FR" dirty="0"/>
              <a:t>&gt;</a:t>
            </a:r>
          </a:p>
          <a:p>
            <a:r>
              <a:rPr lang="fr-FR" dirty="0"/>
              <a:t>…</a:t>
            </a:r>
          </a:p>
          <a:p>
            <a:r>
              <a:rPr lang="fr-FR" b="1" dirty="0"/>
              <a:t>&lt;select </a:t>
            </a:r>
            <a:r>
              <a:rPr lang="fr-FR" b="1" dirty="0" err="1">
                <a:solidFill>
                  <a:srgbClr val="1F497D"/>
                </a:solidFill>
              </a:rPr>
              <a:t>name</a:t>
            </a:r>
            <a:r>
              <a:rPr lang="fr-FR" b="1" dirty="0">
                <a:solidFill>
                  <a:srgbClr val="1F497D"/>
                </a:solidFill>
              </a:rPr>
              <a:t>="prix"</a:t>
            </a:r>
            <a:r>
              <a:rPr lang="fr-FR" b="1" dirty="0"/>
              <a:t>&gt; </a:t>
            </a:r>
            <a:r>
              <a:rPr lang="fr-FR" dirty="0"/>
              <a:t> …  </a:t>
            </a:r>
            <a:r>
              <a:rPr lang="fr-FR" b="1" dirty="0"/>
              <a:t>&lt;/select&gt;</a:t>
            </a:r>
            <a:r>
              <a:rPr lang="fr-FR" dirty="0"/>
              <a:t>     </a:t>
            </a:r>
          </a:p>
          <a:p>
            <a:r>
              <a:rPr lang="fr-FR" dirty="0"/>
              <a:t>… </a:t>
            </a:r>
          </a:p>
          <a:p>
            <a:r>
              <a:rPr lang="fr-FR" b="1" dirty="0"/>
              <a:t>&lt;input type="</a:t>
            </a:r>
            <a:r>
              <a:rPr lang="fr-FR" b="1" dirty="0" err="1"/>
              <a:t>number</a:t>
            </a:r>
            <a:r>
              <a:rPr lang="fr-FR" b="1" dirty="0"/>
              <a:t>" … </a:t>
            </a:r>
            <a:r>
              <a:rPr lang="fr-FR" b="1" dirty="0" err="1">
                <a:solidFill>
                  <a:srgbClr val="1F497D"/>
                </a:solidFill>
              </a:rPr>
              <a:t>name</a:t>
            </a:r>
            <a:r>
              <a:rPr lang="fr-FR" b="1" dirty="0">
                <a:solidFill>
                  <a:srgbClr val="1F497D"/>
                </a:solidFill>
              </a:rPr>
              <a:t>="</a:t>
            </a:r>
            <a:r>
              <a:rPr lang="fr-FR" b="1" dirty="0" err="1">
                <a:solidFill>
                  <a:srgbClr val="1F497D"/>
                </a:solidFill>
              </a:rPr>
              <a:t>qte</a:t>
            </a:r>
            <a:r>
              <a:rPr lang="fr-FR" b="1" dirty="0">
                <a:solidFill>
                  <a:srgbClr val="1F497D"/>
                </a:solidFill>
              </a:rPr>
              <a:t>"</a:t>
            </a:r>
            <a:r>
              <a:rPr lang="fr-FR" b="1" dirty="0"/>
              <a:t>/&gt; </a:t>
            </a:r>
            <a:r>
              <a:rPr lang="fr-FR" dirty="0"/>
              <a:t> </a:t>
            </a:r>
          </a:p>
          <a:p>
            <a:r>
              <a:rPr lang="fr-FR" dirty="0"/>
              <a:t>…</a:t>
            </a:r>
          </a:p>
          <a:p>
            <a:r>
              <a:rPr lang="fr-FR" b="1" i="1" dirty="0"/>
              <a:t>&lt;input type="</a:t>
            </a:r>
            <a:r>
              <a:rPr lang="fr-FR" b="1" i="1" dirty="0" err="1"/>
              <a:t>submit</a:t>
            </a:r>
            <a:r>
              <a:rPr lang="fr-FR" b="1" i="1" dirty="0"/>
              <a:t>" value="Devis" /&gt; </a:t>
            </a:r>
          </a:p>
          <a:p>
            <a:r>
              <a:rPr lang="fr-FR" dirty="0"/>
              <a:t>&lt;/</a:t>
            </a:r>
            <a:r>
              <a:rPr lang="fr-FR" dirty="0" err="1"/>
              <a:t>form</a:t>
            </a:r>
            <a:r>
              <a:rPr lang="fr-FR" dirty="0"/>
              <a:t>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4211960" y="1047501"/>
            <a:ext cx="4896544" cy="56938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0" rIns="0" bIns="0">
            <a:spAutoFit/>
          </a:bodyPr>
          <a:lstStyle/>
          <a:p>
            <a:r>
              <a:rPr lang="fr-FR" b="1" dirty="0"/>
              <a:t>&lt;?</a:t>
            </a:r>
            <a:r>
              <a:rPr lang="fr-FR" b="1" dirty="0" err="1"/>
              <a:t>php</a:t>
            </a:r>
            <a:endParaRPr lang="fr-FR" b="1" dirty="0"/>
          </a:p>
          <a:p>
            <a:r>
              <a:rPr lang="fr-FR" dirty="0"/>
              <a:t>   </a:t>
            </a:r>
            <a:r>
              <a:rPr lang="fr-FR" sz="2000" b="1" dirty="0">
                <a:solidFill>
                  <a:srgbClr val="1F497D"/>
                </a:solidFill>
              </a:rPr>
              <a:t>$</a:t>
            </a:r>
            <a:r>
              <a:rPr lang="fr-FR" sz="2000" b="1" dirty="0" err="1">
                <a:solidFill>
                  <a:srgbClr val="1F497D"/>
                </a:solidFill>
              </a:rPr>
              <a:t>qte</a:t>
            </a:r>
            <a:r>
              <a:rPr lang="fr-FR" sz="2000" b="1" dirty="0">
                <a:solidFill>
                  <a:srgbClr val="1F497D"/>
                </a:solidFill>
              </a:rPr>
              <a:t> = $_POST["</a:t>
            </a:r>
            <a:r>
              <a:rPr lang="fr-FR" sz="2000" b="1" dirty="0" err="1">
                <a:solidFill>
                  <a:srgbClr val="1F497D"/>
                </a:solidFill>
              </a:rPr>
              <a:t>qte</a:t>
            </a:r>
            <a:r>
              <a:rPr lang="fr-FR" sz="2000" b="1" dirty="0">
                <a:solidFill>
                  <a:srgbClr val="1F497D"/>
                </a:solidFill>
              </a:rPr>
              <a:t>"];</a:t>
            </a:r>
          </a:p>
          <a:p>
            <a:r>
              <a:rPr lang="fr-FR" sz="2000" b="1" dirty="0">
                <a:solidFill>
                  <a:srgbClr val="1F497D"/>
                </a:solidFill>
              </a:rPr>
              <a:t>   $</a:t>
            </a:r>
            <a:r>
              <a:rPr lang="fr-FR" sz="2000" b="1" dirty="0" err="1">
                <a:solidFill>
                  <a:srgbClr val="1F497D"/>
                </a:solidFill>
              </a:rPr>
              <a:t>prixunit</a:t>
            </a:r>
            <a:r>
              <a:rPr lang="fr-FR" sz="2000" b="1" dirty="0">
                <a:solidFill>
                  <a:srgbClr val="1F497D"/>
                </a:solidFill>
              </a:rPr>
              <a:t> = $_POST["prix"];</a:t>
            </a:r>
          </a:p>
          <a:p>
            <a:r>
              <a:rPr lang="fr-FR" dirty="0"/>
              <a:t>   </a:t>
            </a:r>
          </a:p>
          <a:p>
            <a:r>
              <a:rPr lang="fr-FR" sz="2000" dirty="0"/>
              <a:t>  </a:t>
            </a:r>
            <a:r>
              <a:rPr lang="fr-FR" sz="2000" b="1" dirty="0">
                <a:solidFill>
                  <a:srgbClr val="1F497D"/>
                </a:solidFill>
              </a:rPr>
              <a:t> if ( $</a:t>
            </a:r>
            <a:r>
              <a:rPr lang="fr-FR" sz="2000" b="1" dirty="0" err="1">
                <a:solidFill>
                  <a:srgbClr val="1F497D"/>
                </a:solidFill>
              </a:rPr>
              <a:t>qte</a:t>
            </a:r>
            <a:r>
              <a:rPr lang="fr-FR" sz="2000" b="1" dirty="0">
                <a:solidFill>
                  <a:srgbClr val="1F497D"/>
                </a:solidFill>
              </a:rPr>
              <a:t> &gt;= 100) </a:t>
            </a:r>
          </a:p>
          <a:p>
            <a:r>
              <a:rPr lang="fr-FR" b="1" dirty="0"/>
              <a:t>  	 {    $remise = 0.10 ;  }</a:t>
            </a:r>
          </a:p>
          <a:p>
            <a:r>
              <a:rPr lang="fr-FR" sz="2000" b="1" dirty="0">
                <a:solidFill>
                  <a:srgbClr val="1F497D"/>
                </a:solidFill>
              </a:rPr>
              <a:t>   </a:t>
            </a:r>
            <a:r>
              <a:rPr lang="fr-FR" sz="2000" b="1" dirty="0" err="1">
                <a:solidFill>
                  <a:srgbClr val="1F497D"/>
                </a:solidFill>
              </a:rPr>
              <a:t>elseif</a:t>
            </a:r>
            <a:r>
              <a:rPr lang="fr-FR" sz="2000" b="1" dirty="0">
                <a:solidFill>
                  <a:srgbClr val="1F497D"/>
                </a:solidFill>
              </a:rPr>
              <a:t> ( $</a:t>
            </a:r>
            <a:r>
              <a:rPr lang="fr-FR" sz="2000" b="1" dirty="0" err="1">
                <a:solidFill>
                  <a:srgbClr val="1F497D"/>
                </a:solidFill>
              </a:rPr>
              <a:t>qte</a:t>
            </a:r>
            <a:r>
              <a:rPr lang="fr-FR" sz="2000" b="1" dirty="0">
                <a:solidFill>
                  <a:srgbClr val="1F497D"/>
                </a:solidFill>
              </a:rPr>
              <a:t> &gt;= 50 ) </a:t>
            </a:r>
          </a:p>
          <a:p>
            <a:r>
              <a:rPr lang="fr-FR" b="1" dirty="0"/>
              <a:t>   	{    $remise = 0.05 ;  }</a:t>
            </a:r>
          </a:p>
          <a:p>
            <a:r>
              <a:rPr lang="fr-FR" sz="2000" b="1" dirty="0">
                <a:solidFill>
                  <a:srgbClr val="1F497D"/>
                </a:solidFill>
              </a:rPr>
              <a:t>   </a:t>
            </a:r>
            <a:r>
              <a:rPr lang="fr-FR" sz="2000" b="1" dirty="0" err="1">
                <a:solidFill>
                  <a:srgbClr val="1F497D"/>
                </a:solidFill>
              </a:rPr>
              <a:t>else</a:t>
            </a:r>
            <a:endParaRPr lang="fr-FR" sz="2000" b="1" dirty="0">
              <a:solidFill>
                <a:srgbClr val="1F497D"/>
              </a:solidFill>
            </a:endParaRPr>
          </a:p>
          <a:p>
            <a:r>
              <a:rPr lang="fr-FR" b="1" dirty="0"/>
              <a:t>   	{    $remise = 0 ;       }</a:t>
            </a:r>
          </a:p>
          <a:p>
            <a:r>
              <a:rPr lang="fr-FR" dirty="0"/>
              <a:t>   </a:t>
            </a:r>
          </a:p>
          <a:p>
            <a:r>
              <a:rPr lang="fr-FR" dirty="0"/>
              <a:t>  </a:t>
            </a:r>
            <a:r>
              <a:rPr lang="fr-FR" b="1" dirty="0"/>
              <a:t> $prix </a:t>
            </a:r>
            <a:r>
              <a:rPr lang="fr-FR" dirty="0"/>
              <a:t>=  </a:t>
            </a:r>
            <a:r>
              <a:rPr lang="fr-FR" b="1" dirty="0"/>
              <a:t>$</a:t>
            </a:r>
            <a:r>
              <a:rPr lang="fr-FR" b="1" dirty="0" err="1"/>
              <a:t>prixunit</a:t>
            </a:r>
            <a:r>
              <a:rPr lang="fr-FR" b="1" dirty="0"/>
              <a:t> </a:t>
            </a:r>
            <a:r>
              <a:rPr lang="fr-FR" dirty="0"/>
              <a:t>* </a:t>
            </a:r>
            <a:r>
              <a:rPr lang="fr-FR" b="1" dirty="0"/>
              <a:t>$</a:t>
            </a:r>
            <a:r>
              <a:rPr lang="fr-FR" b="1" dirty="0" err="1"/>
              <a:t>qte</a:t>
            </a:r>
            <a:r>
              <a:rPr lang="fr-FR" b="1" dirty="0"/>
              <a:t>  </a:t>
            </a:r>
          </a:p>
          <a:p>
            <a:r>
              <a:rPr lang="fr-FR" dirty="0"/>
              <a:t>                  - ($</a:t>
            </a:r>
            <a:r>
              <a:rPr lang="fr-FR" dirty="0" err="1"/>
              <a:t>prixunit</a:t>
            </a:r>
            <a:r>
              <a:rPr lang="fr-FR" dirty="0"/>
              <a:t> * $</a:t>
            </a:r>
            <a:r>
              <a:rPr lang="fr-FR" dirty="0" err="1"/>
              <a:t>qte</a:t>
            </a:r>
            <a:r>
              <a:rPr lang="fr-FR" dirty="0"/>
              <a:t> *</a:t>
            </a:r>
            <a:r>
              <a:rPr lang="fr-FR" b="1" dirty="0">
                <a:solidFill>
                  <a:srgbClr val="1F497D"/>
                </a:solidFill>
              </a:rPr>
              <a:t> $remise</a:t>
            </a:r>
            <a:r>
              <a:rPr lang="fr-FR" dirty="0"/>
              <a:t>) ;</a:t>
            </a:r>
          </a:p>
          <a:p>
            <a:r>
              <a:rPr lang="fr-FR" dirty="0"/>
              <a:t>   </a:t>
            </a:r>
          </a:p>
          <a:p>
            <a:r>
              <a:rPr lang="fr-FR" dirty="0"/>
              <a:t>   </a:t>
            </a:r>
            <a:r>
              <a:rPr lang="fr-FR" b="1" dirty="0" err="1"/>
              <a:t>echo</a:t>
            </a:r>
            <a:r>
              <a:rPr lang="fr-FR" dirty="0"/>
              <a:t> "</a:t>
            </a:r>
            <a:r>
              <a:rPr lang="fr-FR" i="1" dirty="0"/>
              <a:t>&lt;p&gt; Prix unitaire : &lt;i&gt; </a:t>
            </a:r>
            <a:r>
              <a:rPr lang="fr-FR" b="1" i="1" dirty="0"/>
              <a:t>$</a:t>
            </a:r>
            <a:r>
              <a:rPr lang="fr-FR" b="1" i="1" dirty="0" err="1"/>
              <a:t>prixunit</a:t>
            </a:r>
            <a:r>
              <a:rPr lang="fr-FR" b="1" i="1" dirty="0"/>
              <a:t> </a:t>
            </a:r>
            <a:r>
              <a:rPr lang="fr-FR" i="1" dirty="0"/>
              <a:t>&lt;/i&gt;, </a:t>
            </a:r>
          </a:p>
          <a:p>
            <a:r>
              <a:rPr lang="fr-FR" i="1" dirty="0"/>
              <a:t>             Quantité : &lt;i&gt; </a:t>
            </a:r>
            <a:r>
              <a:rPr lang="fr-FR" b="1" i="1" dirty="0"/>
              <a:t>$</a:t>
            </a:r>
            <a:r>
              <a:rPr lang="fr-FR" b="1" i="1" dirty="0" err="1"/>
              <a:t>qte</a:t>
            </a:r>
            <a:r>
              <a:rPr lang="fr-FR" b="1" i="1" dirty="0"/>
              <a:t> </a:t>
            </a:r>
            <a:r>
              <a:rPr lang="fr-FR" i="1" dirty="0"/>
              <a:t>&lt;/i&gt;, </a:t>
            </a:r>
          </a:p>
          <a:p>
            <a:r>
              <a:rPr lang="fr-FR" i="1" dirty="0"/>
              <a:t>             Remise : &lt;i&gt;" . </a:t>
            </a:r>
            <a:r>
              <a:rPr lang="fr-FR" b="1" i="1" dirty="0"/>
              <a:t>$remise*100</a:t>
            </a:r>
            <a:r>
              <a:rPr lang="fr-FR" i="1" dirty="0"/>
              <a:t> . "&lt;/i&gt; % &lt;/p&gt;" ;</a:t>
            </a:r>
          </a:p>
          <a:p>
            <a:r>
              <a:rPr lang="fr-FR" dirty="0"/>
              <a:t>   </a:t>
            </a:r>
            <a:r>
              <a:rPr lang="fr-FR" b="1" dirty="0" err="1"/>
              <a:t>echo</a:t>
            </a:r>
            <a:r>
              <a:rPr lang="fr-FR" dirty="0"/>
              <a:t> </a:t>
            </a:r>
            <a:r>
              <a:rPr lang="fr-FR" i="1" dirty="0"/>
              <a:t>"&lt;p&gt;&lt;i&gt;Total à régler : &lt;/i&gt;</a:t>
            </a:r>
          </a:p>
          <a:p>
            <a:r>
              <a:rPr lang="fr-FR" i="1" dirty="0"/>
              <a:t>               &lt;b&gt; </a:t>
            </a:r>
            <a:r>
              <a:rPr lang="fr-FR" b="1" i="1" dirty="0"/>
              <a:t>$prix </a:t>
            </a:r>
            <a:r>
              <a:rPr lang="fr-FR" i="1" dirty="0"/>
              <a:t>&lt;/b&gt;&lt;/p&gt;";</a:t>
            </a:r>
            <a:r>
              <a:rPr lang="fr-FR" dirty="0"/>
              <a:t>  </a:t>
            </a:r>
          </a:p>
          <a:p>
            <a:r>
              <a:rPr lang="fr-FR" b="1" dirty="0"/>
              <a:t>?&gt; 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3"/>
          <a:srcRect t="24574"/>
          <a:stretch/>
        </p:blipFill>
        <p:spPr>
          <a:xfrm>
            <a:off x="306637" y="5383556"/>
            <a:ext cx="3689299" cy="1357812"/>
          </a:xfrm>
          <a:prstGeom prst="rect">
            <a:avLst/>
          </a:prstGeom>
          <a:ln>
            <a:solidFill>
              <a:srgbClr val="4F81BD"/>
            </a:solidFill>
          </a:ln>
        </p:spPr>
      </p:pic>
      <p:cxnSp>
        <p:nvCxnSpPr>
          <p:cNvPr id="10" name="Connecteur droit avec flèche 9"/>
          <p:cNvCxnSpPr/>
          <p:nvPr/>
        </p:nvCxnSpPr>
        <p:spPr>
          <a:xfrm flipH="1">
            <a:off x="3347864" y="5445224"/>
            <a:ext cx="1224136" cy="6480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>
            <a:off x="7524328" y="2204864"/>
            <a:ext cx="0" cy="172470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7992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fr-FR" dirty="0"/>
              <a:t>PHP : for 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052736"/>
            <a:ext cx="8535892" cy="4879444"/>
          </a:xfrm>
        </p:spPr>
        <p:txBody>
          <a:bodyPr>
            <a:normAutofit/>
          </a:bodyPr>
          <a:lstStyle/>
          <a:p>
            <a:r>
              <a:rPr lang="fr-FR" sz="2800" b="1" dirty="0">
                <a:solidFill>
                  <a:srgbClr val="1F497D"/>
                </a:solidFill>
              </a:rPr>
              <a:t>Instructions de boucle : for</a:t>
            </a:r>
          </a:p>
          <a:p>
            <a:pPr lvl="1"/>
            <a:r>
              <a:rPr lang="fr-FR" sz="2400" dirty="0"/>
              <a:t>La boucle </a:t>
            </a:r>
            <a:r>
              <a:rPr lang="fr-FR" sz="2400" b="1" dirty="0"/>
              <a:t>for</a:t>
            </a:r>
            <a:r>
              <a:rPr lang="fr-FR" sz="2400" dirty="0"/>
              <a:t> permet de </a:t>
            </a:r>
            <a:r>
              <a:rPr lang="fr-FR" sz="2400" b="1" dirty="0"/>
              <a:t>répéter</a:t>
            </a:r>
            <a:r>
              <a:rPr lang="fr-FR" sz="2400" dirty="0"/>
              <a:t> (</a:t>
            </a:r>
            <a:r>
              <a:rPr lang="fr-FR" sz="2400" b="1" dirty="0"/>
              <a:t>un</a:t>
            </a:r>
            <a:r>
              <a:rPr lang="fr-FR" sz="2400" dirty="0"/>
              <a:t> </a:t>
            </a:r>
            <a:r>
              <a:rPr lang="fr-FR" sz="2400" b="1" dirty="0"/>
              <a:t>certain nombre de fois</a:t>
            </a:r>
            <a:r>
              <a:rPr lang="fr-FR" sz="2400" dirty="0"/>
              <a:t>) l’exécution d’un bloc d’instructions</a:t>
            </a:r>
          </a:p>
          <a:p>
            <a:pPr marL="457200" lvl="1" indent="0">
              <a:buNone/>
            </a:pPr>
            <a:r>
              <a:rPr lang="fr-FR" b="1" dirty="0">
                <a:solidFill>
                  <a:schemeClr val="tx2"/>
                </a:solidFill>
              </a:rPr>
              <a:t>for</a:t>
            </a:r>
            <a:r>
              <a:rPr lang="fr-FR" b="1" dirty="0"/>
              <a:t> ( </a:t>
            </a:r>
            <a:r>
              <a:rPr lang="fr-FR" b="1" i="1" dirty="0"/>
              <a:t>initialisation</a:t>
            </a:r>
            <a:r>
              <a:rPr lang="fr-FR" b="1" dirty="0"/>
              <a:t> ;  </a:t>
            </a:r>
            <a:r>
              <a:rPr lang="fr-FR" b="1" i="1" dirty="0"/>
              <a:t>condition</a:t>
            </a:r>
            <a:r>
              <a:rPr lang="fr-FR" b="1" dirty="0"/>
              <a:t> ;  </a:t>
            </a:r>
            <a:r>
              <a:rPr lang="fr-FR" b="1" i="1" dirty="0"/>
              <a:t>incrémentation</a:t>
            </a:r>
            <a:r>
              <a:rPr lang="fr-FR" b="1" dirty="0"/>
              <a:t> )</a:t>
            </a:r>
          </a:p>
          <a:p>
            <a:pPr marL="457200" lvl="1" indent="0">
              <a:buNone/>
            </a:pPr>
            <a:r>
              <a:rPr lang="fr-FR" b="1" dirty="0"/>
              <a:t>      {  </a:t>
            </a:r>
            <a:r>
              <a:rPr lang="fr-FR" b="1" i="1" dirty="0"/>
              <a:t>bloc d’instructions à répéter </a:t>
            </a:r>
            <a:r>
              <a:rPr lang="fr-FR" b="1" dirty="0"/>
              <a:t>;  }</a:t>
            </a:r>
          </a:p>
          <a:p>
            <a:pPr marL="457200" lvl="1" indent="0">
              <a:buNone/>
            </a:pPr>
            <a:endParaRPr lang="fr-FR" sz="2400" b="1" dirty="0"/>
          </a:p>
          <a:p>
            <a:pPr marL="457200" lvl="1" indent="0">
              <a:buNone/>
            </a:pPr>
            <a:endParaRPr lang="fr-FR" sz="2400" b="1" dirty="0"/>
          </a:p>
          <a:p>
            <a:pPr marL="457200" lvl="1" indent="0">
              <a:buNone/>
            </a:pPr>
            <a:endParaRPr lang="fr-FR" sz="2400" b="1" dirty="0"/>
          </a:p>
          <a:p>
            <a:pPr marL="457200" lvl="1" indent="0">
              <a:buNone/>
            </a:pPr>
            <a:endParaRPr lang="fr-FR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179512" y="5229200"/>
            <a:ext cx="4572000" cy="132343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fr-FR" sz="2000" b="1" dirty="0"/>
              <a:t>for</a:t>
            </a:r>
            <a:r>
              <a:rPr lang="fr-FR" sz="2000" dirty="0"/>
              <a:t> ( </a:t>
            </a:r>
            <a:r>
              <a:rPr lang="fr-FR" sz="2000" b="1" dirty="0"/>
              <a:t>$i = 1</a:t>
            </a:r>
            <a:r>
              <a:rPr lang="fr-FR" sz="2000" dirty="0"/>
              <a:t> ; </a:t>
            </a:r>
            <a:r>
              <a:rPr lang="fr-FR" sz="2000" b="1" dirty="0"/>
              <a:t>$i &lt;= 6</a:t>
            </a:r>
            <a:r>
              <a:rPr lang="fr-FR" sz="2000" dirty="0"/>
              <a:t> ; </a:t>
            </a:r>
            <a:r>
              <a:rPr lang="fr-FR" sz="2000" b="1" dirty="0"/>
              <a:t>$i++</a:t>
            </a:r>
            <a:r>
              <a:rPr lang="fr-FR" sz="2000" dirty="0"/>
              <a:t>) </a:t>
            </a:r>
          </a:p>
          <a:p>
            <a:r>
              <a:rPr lang="fr-FR" sz="2000" dirty="0"/>
              <a:t>{ </a:t>
            </a:r>
          </a:p>
          <a:p>
            <a:r>
              <a:rPr lang="fr-FR" sz="2000" dirty="0"/>
              <a:t>    </a:t>
            </a:r>
            <a:r>
              <a:rPr lang="fr-FR" sz="2000" b="1" dirty="0" err="1"/>
              <a:t>echo</a:t>
            </a:r>
            <a:r>
              <a:rPr lang="fr-FR" sz="2000" dirty="0"/>
              <a:t> "&lt;</a:t>
            </a:r>
            <a:r>
              <a:rPr lang="fr-FR" sz="2000" dirty="0" err="1"/>
              <a:t>h</a:t>
            </a:r>
            <a:r>
              <a:rPr lang="fr-FR" sz="2000" b="1" dirty="0" err="1"/>
              <a:t>$i</a:t>
            </a:r>
            <a:r>
              <a:rPr lang="fr-FR" sz="2000" dirty="0"/>
              <a:t>&gt; Titre niveau</a:t>
            </a:r>
            <a:r>
              <a:rPr lang="fr-FR" sz="2000" b="1" dirty="0"/>
              <a:t> $i </a:t>
            </a:r>
            <a:r>
              <a:rPr lang="fr-FR" sz="2000" dirty="0"/>
              <a:t>&lt;/</a:t>
            </a:r>
            <a:r>
              <a:rPr lang="fr-FR" sz="2000" dirty="0" err="1"/>
              <a:t>h</a:t>
            </a:r>
            <a:r>
              <a:rPr lang="fr-FR" sz="2000" b="1" dirty="0" err="1"/>
              <a:t>$i</a:t>
            </a:r>
            <a:r>
              <a:rPr lang="fr-FR" sz="2000" dirty="0"/>
              <a:t>&gt;";</a:t>
            </a:r>
          </a:p>
          <a:p>
            <a:r>
              <a:rPr lang="fr-FR" sz="2000" dirty="0"/>
              <a:t> }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860032" y="5805264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$i++  </a:t>
            </a:r>
            <a:r>
              <a:rPr lang="fr-FR" sz="2000" dirty="0">
                <a:sym typeface="Wingdings"/>
              </a:rPr>
              <a:t> $i = $i + 1</a:t>
            </a:r>
            <a:endParaRPr lang="fr-FR" sz="2000" dirty="0"/>
          </a:p>
        </p:txBody>
      </p:sp>
      <p:grpSp>
        <p:nvGrpSpPr>
          <p:cNvPr id="38" name="Grouper 37"/>
          <p:cNvGrpSpPr/>
          <p:nvPr/>
        </p:nvGrpSpPr>
        <p:grpSpPr>
          <a:xfrm>
            <a:off x="216024" y="3789040"/>
            <a:ext cx="7668344" cy="1440160"/>
            <a:chOff x="216024" y="3789040"/>
            <a:chExt cx="7668344" cy="1440160"/>
          </a:xfrm>
        </p:grpSpPr>
        <p:sp>
          <p:nvSpPr>
            <p:cNvPr id="6" name="Losange 5"/>
            <p:cNvSpPr/>
            <p:nvPr/>
          </p:nvSpPr>
          <p:spPr>
            <a:xfrm>
              <a:off x="2915816" y="3897052"/>
              <a:ext cx="936104" cy="576064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5148064" y="3933056"/>
              <a:ext cx="1080120" cy="504056"/>
            </a:xfrm>
            <a:prstGeom prst="roundRect">
              <a:avLst/>
            </a:prstGeom>
            <a:solidFill>
              <a:srgbClr val="FCD5B5"/>
            </a:solidFill>
            <a:ln>
              <a:solidFill>
                <a:srgbClr val="F7964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fr-FR" b="1" dirty="0" err="1">
                  <a:solidFill>
                    <a:schemeClr val="tx1"/>
                  </a:solidFill>
                </a:rPr>
                <a:t>echo</a:t>
              </a:r>
              <a:r>
                <a:rPr lang="fr-FR" b="1" dirty="0">
                  <a:solidFill>
                    <a:schemeClr val="tx1"/>
                  </a:solidFill>
                </a:rPr>
                <a:t> …</a:t>
              </a:r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3851920" y="3789040"/>
              <a:ext cx="833562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2000" dirty="0"/>
                <a:t>[ </a:t>
              </a:r>
              <a:r>
                <a:rPr lang="fr-FR" sz="2000" b="1" dirty="0"/>
                <a:t>i &lt;= 6 </a:t>
              </a:r>
              <a:r>
                <a:rPr lang="fr-FR" sz="2000" dirty="0"/>
                <a:t>]</a:t>
              </a: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3491880" y="4581128"/>
              <a:ext cx="68766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2000" dirty="0"/>
                <a:t>[ </a:t>
              </a:r>
              <a:r>
                <a:rPr lang="fr-FR" sz="2000" dirty="0" err="1"/>
                <a:t>else</a:t>
              </a:r>
              <a:r>
                <a:rPr lang="fr-FR" sz="2000" dirty="0"/>
                <a:t> ]</a:t>
              </a:r>
            </a:p>
          </p:txBody>
        </p:sp>
        <p:sp>
          <p:nvSpPr>
            <p:cNvPr id="11" name="Rectangle à coins arrondis 10"/>
            <p:cNvSpPr/>
            <p:nvPr/>
          </p:nvSpPr>
          <p:spPr>
            <a:xfrm>
              <a:off x="6732240" y="3933056"/>
              <a:ext cx="1152128" cy="504056"/>
            </a:xfrm>
            <a:prstGeom prst="roundRect">
              <a:avLst/>
            </a:prstGeom>
            <a:solidFill>
              <a:srgbClr val="FCD5B5"/>
            </a:solidFill>
            <a:ln>
              <a:solidFill>
                <a:srgbClr val="F7964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i++ </a:t>
              </a:r>
            </a:p>
          </p:txBody>
        </p:sp>
        <p:sp>
          <p:nvSpPr>
            <p:cNvPr id="13" name="Rectangle à coins arrondis 12"/>
            <p:cNvSpPr/>
            <p:nvPr/>
          </p:nvSpPr>
          <p:spPr>
            <a:xfrm>
              <a:off x="899592" y="3933056"/>
              <a:ext cx="1152128" cy="504056"/>
            </a:xfrm>
            <a:prstGeom prst="roundRect">
              <a:avLst/>
            </a:prstGeom>
            <a:solidFill>
              <a:srgbClr val="FCD5B5"/>
            </a:solidFill>
            <a:ln>
              <a:solidFill>
                <a:srgbClr val="F7964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$i = 1</a:t>
              </a:r>
            </a:p>
          </p:txBody>
        </p:sp>
        <p:cxnSp>
          <p:nvCxnSpPr>
            <p:cNvPr id="15" name="Connecteur droit avec flèche 14"/>
            <p:cNvCxnSpPr>
              <a:stCxn id="13" idx="3"/>
              <a:endCxn id="6" idx="1"/>
            </p:cNvCxnSpPr>
            <p:nvPr/>
          </p:nvCxnSpPr>
          <p:spPr>
            <a:xfrm>
              <a:off x="2051720" y="4185084"/>
              <a:ext cx="8640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>
              <a:stCxn id="6" idx="3"/>
              <a:endCxn id="7" idx="1"/>
            </p:cNvCxnSpPr>
            <p:nvPr/>
          </p:nvCxnSpPr>
          <p:spPr>
            <a:xfrm>
              <a:off x="3851920" y="4185084"/>
              <a:ext cx="12961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>
              <a:stCxn id="7" idx="3"/>
              <a:endCxn id="11" idx="1"/>
            </p:cNvCxnSpPr>
            <p:nvPr/>
          </p:nvCxnSpPr>
          <p:spPr>
            <a:xfrm>
              <a:off x="6228184" y="4185084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/>
            <p:nvPr/>
          </p:nvCxnSpPr>
          <p:spPr>
            <a:xfrm>
              <a:off x="216024" y="4221088"/>
              <a:ext cx="6835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à coins arrondis 29"/>
            <p:cNvSpPr/>
            <p:nvPr/>
          </p:nvSpPr>
          <p:spPr>
            <a:xfrm>
              <a:off x="5292080" y="4725144"/>
              <a:ext cx="1152128" cy="504056"/>
            </a:xfrm>
            <a:prstGeom prst="roundRect">
              <a:avLst/>
            </a:prstGeom>
            <a:solidFill>
              <a:srgbClr val="FCD5B5"/>
            </a:solidFill>
            <a:ln>
              <a:solidFill>
                <a:srgbClr val="F7964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la suite…</a:t>
              </a:r>
            </a:p>
          </p:txBody>
        </p:sp>
        <p:cxnSp>
          <p:nvCxnSpPr>
            <p:cNvPr id="32" name="Connecteur en angle 31"/>
            <p:cNvCxnSpPr>
              <a:stCxn id="6" idx="2"/>
              <a:endCxn id="30" idx="1"/>
            </p:cNvCxnSpPr>
            <p:nvPr/>
          </p:nvCxnSpPr>
          <p:spPr>
            <a:xfrm rot="16200000" flipH="1">
              <a:off x="4085946" y="3771038"/>
              <a:ext cx="504056" cy="190821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en angle 34"/>
            <p:cNvCxnSpPr>
              <a:stCxn id="11" idx="3"/>
              <a:endCxn id="6" idx="0"/>
            </p:cNvCxnSpPr>
            <p:nvPr/>
          </p:nvCxnSpPr>
          <p:spPr>
            <a:xfrm flipH="1" flipV="1">
              <a:off x="3383868" y="3897052"/>
              <a:ext cx="4500500" cy="288032"/>
            </a:xfrm>
            <a:prstGeom prst="bentConnector4">
              <a:avLst>
                <a:gd name="adj1" fmla="val -5079"/>
                <a:gd name="adj2" fmla="val 233719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>
              <a:off x="6444208" y="5013176"/>
              <a:ext cx="6835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10097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fr-FR" dirty="0"/>
              <a:t>PHP : for 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fr-FR" b="1" dirty="0">
                <a:solidFill>
                  <a:srgbClr val="1F497D"/>
                </a:solidFill>
              </a:rPr>
              <a:t>Instructions de boucle : for</a:t>
            </a:r>
          </a:p>
          <a:p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179512" y="2492896"/>
            <a:ext cx="4608512" cy="19697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_tradnl" sz="2000" b="1" dirty="0"/>
              <a:t>&lt;?</a:t>
            </a:r>
            <a:r>
              <a:rPr lang="es-ES_tradnl" sz="2000" b="1" dirty="0" err="1"/>
              <a:t>php</a:t>
            </a:r>
            <a:r>
              <a:rPr lang="es-ES_tradnl" sz="2000" b="1" dirty="0"/>
              <a:t> </a:t>
            </a:r>
          </a:p>
          <a:p>
            <a:r>
              <a:rPr lang="es-ES_tradnl" sz="2200" b="1" dirty="0">
                <a:solidFill>
                  <a:srgbClr val="1F497D"/>
                </a:solidFill>
              </a:rPr>
              <a:t>    </a:t>
            </a:r>
            <a:r>
              <a:rPr lang="es-ES_tradnl" sz="2200" b="1" dirty="0" err="1">
                <a:solidFill>
                  <a:srgbClr val="1F497D"/>
                </a:solidFill>
              </a:rPr>
              <a:t>for</a:t>
            </a:r>
            <a:r>
              <a:rPr lang="es-ES_tradnl" sz="2200" b="1" dirty="0">
                <a:solidFill>
                  <a:srgbClr val="1F497D"/>
                </a:solidFill>
              </a:rPr>
              <a:t> ( $i = 1 ; $i &lt;= 6 ; $i++) </a:t>
            </a:r>
          </a:p>
          <a:p>
            <a:r>
              <a:rPr lang="es-ES_tradnl" sz="2000" dirty="0"/>
              <a:t>    { </a:t>
            </a:r>
          </a:p>
          <a:p>
            <a:r>
              <a:rPr lang="es-ES_tradnl" sz="2000" b="1" dirty="0"/>
              <a:t>           echo "&lt;</a:t>
            </a:r>
            <a:r>
              <a:rPr lang="es-ES_tradnl" sz="2000" b="1" dirty="0" err="1"/>
              <a:t>h</a:t>
            </a:r>
            <a:r>
              <a:rPr lang="es-ES_tradnl" sz="2000" b="1" dirty="0" err="1">
                <a:solidFill>
                  <a:srgbClr val="1F497D"/>
                </a:solidFill>
              </a:rPr>
              <a:t>$i</a:t>
            </a:r>
            <a:r>
              <a:rPr lang="es-ES_tradnl" sz="2000" b="1" dirty="0"/>
              <a:t>&gt; </a:t>
            </a:r>
            <a:r>
              <a:rPr lang="es-ES_tradnl" sz="2000" b="1" dirty="0" err="1"/>
              <a:t>Titre</a:t>
            </a:r>
            <a:r>
              <a:rPr lang="es-ES_tradnl" sz="2000" b="1" dirty="0"/>
              <a:t> </a:t>
            </a:r>
            <a:r>
              <a:rPr lang="es-ES_tradnl" sz="2000" b="1" dirty="0" err="1"/>
              <a:t>niveau</a:t>
            </a:r>
            <a:r>
              <a:rPr lang="es-ES_tradnl" sz="2000" b="1" dirty="0"/>
              <a:t> </a:t>
            </a:r>
            <a:r>
              <a:rPr lang="es-ES_tradnl" sz="2000" b="1" dirty="0">
                <a:solidFill>
                  <a:srgbClr val="1F497D"/>
                </a:solidFill>
              </a:rPr>
              <a:t>$i </a:t>
            </a:r>
            <a:r>
              <a:rPr lang="es-ES_tradnl" sz="2000" b="1" dirty="0"/>
              <a:t>&lt;/</a:t>
            </a:r>
            <a:r>
              <a:rPr lang="es-ES_tradnl" sz="2000" b="1" dirty="0" err="1"/>
              <a:t>h</a:t>
            </a:r>
            <a:r>
              <a:rPr lang="es-ES_tradnl" sz="2000" b="1" dirty="0" err="1">
                <a:solidFill>
                  <a:srgbClr val="1F497D"/>
                </a:solidFill>
              </a:rPr>
              <a:t>$i</a:t>
            </a:r>
            <a:r>
              <a:rPr lang="es-ES_tradnl" sz="2000" b="1" dirty="0"/>
              <a:t>&gt;";</a:t>
            </a:r>
          </a:p>
          <a:p>
            <a:r>
              <a:rPr lang="es-ES_tradnl" sz="2000" dirty="0"/>
              <a:t>    }</a:t>
            </a:r>
          </a:p>
          <a:p>
            <a:r>
              <a:rPr lang="es-ES_tradnl" sz="2000" b="1" dirty="0"/>
              <a:t>?&gt; </a:t>
            </a:r>
            <a:endParaRPr lang="fr-FR" sz="2000" b="1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t="13894"/>
          <a:stretch/>
        </p:blipFill>
        <p:spPr>
          <a:xfrm>
            <a:off x="4932040" y="2132856"/>
            <a:ext cx="4018756" cy="385766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7078983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fr-FR" dirty="0"/>
              <a:t>PHP : </a:t>
            </a:r>
            <a:r>
              <a:rPr lang="fr-FR" dirty="0" err="1"/>
              <a:t>while</a:t>
            </a:r>
            <a:r>
              <a:rPr lang="fr-FR" dirty="0"/>
              <a:t> 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fr-FR" b="1" dirty="0">
                <a:solidFill>
                  <a:srgbClr val="1F497D"/>
                </a:solidFill>
              </a:rPr>
              <a:t>Instructions de boucle : </a:t>
            </a:r>
            <a:r>
              <a:rPr lang="fr-FR" b="1" dirty="0" err="1">
                <a:solidFill>
                  <a:srgbClr val="1F497D"/>
                </a:solidFill>
              </a:rPr>
              <a:t>while</a:t>
            </a:r>
            <a:endParaRPr lang="fr-FR" b="1" dirty="0">
              <a:solidFill>
                <a:srgbClr val="1F497D"/>
              </a:solidFill>
            </a:endParaRPr>
          </a:p>
          <a:p>
            <a:pPr lvl="1"/>
            <a:r>
              <a:rPr lang="fr-FR" dirty="0"/>
              <a:t>La boucle </a:t>
            </a:r>
            <a:r>
              <a:rPr lang="fr-FR" b="1" dirty="0" err="1"/>
              <a:t>while</a:t>
            </a:r>
            <a:r>
              <a:rPr lang="fr-FR" dirty="0"/>
              <a:t> permet de continuer à réaliser un bloc d’opérations </a:t>
            </a:r>
            <a:r>
              <a:rPr lang="fr-FR" b="1" dirty="0"/>
              <a:t>tant qu’une condition soit vraie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9512" y="4869160"/>
            <a:ext cx="4752528" cy="17543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rIns="36000">
            <a:spAutoFit/>
          </a:bodyPr>
          <a:lstStyle/>
          <a:p>
            <a:r>
              <a:rPr lang="en-US" sz="2000" b="1" dirty="0"/>
              <a:t>  $</a:t>
            </a:r>
            <a:r>
              <a:rPr lang="en-US" sz="2000" b="1" dirty="0" err="1"/>
              <a:t>i</a:t>
            </a:r>
            <a:r>
              <a:rPr lang="en-US" sz="2000" b="1" dirty="0"/>
              <a:t> = 1 ;</a:t>
            </a:r>
          </a:p>
          <a:p>
            <a:r>
              <a:rPr lang="en-US" sz="2400" b="1" dirty="0">
                <a:solidFill>
                  <a:srgbClr val="1F497D"/>
                </a:solidFill>
              </a:rPr>
              <a:t>   while ( $</a:t>
            </a:r>
            <a:r>
              <a:rPr lang="en-US" sz="2400" b="1" dirty="0" err="1">
                <a:solidFill>
                  <a:srgbClr val="1F497D"/>
                </a:solidFill>
              </a:rPr>
              <a:t>i</a:t>
            </a:r>
            <a:r>
              <a:rPr lang="en-US" sz="2400" b="1" dirty="0">
                <a:solidFill>
                  <a:srgbClr val="1F497D"/>
                </a:solidFill>
              </a:rPr>
              <a:t> &lt;= 6 ) {</a:t>
            </a:r>
          </a:p>
          <a:p>
            <a:r>
              <a:rPr lang="en-US" sz="2000" b="1" dirty="0"/>
              <a:t>        echo "&lt;</a:t>
            </a:r>
            <a:r>
              <a:rPr lang="en-US" sz="2000" b="1" dirty="0" err="1"/>
              <a:t>h</a:t>
            </a:r>
            <a:r>
              <a:rPr lang="en-US" sz="2000" b="1" dirty="0" err="1">
                <a:solidFill>
                  <a:srgbClr val="1F497D"/>
                </a:solidFill>
              </a:rPr>
              <a:t>$i</a:t>
            </a:r>
            <a:r>
              <a:rPr lang="en-US" sz="2000" b="1" dirty="0"/>
              <a:t>&gt; </a:t>
            </a:r>
            <a:r>
              <a:rPr lang="en-US" sz="2000" b="1" dirty="0" err="1"/>
              <a:t>Titre</a:t>
            </a:r>
            <a:r>
              <a:rPr lang="en-US" sz="2000" b="1" dirty="0"/>
              <a:t> </a:t>
            </a:r>
            <a:r>
              <a:rPr lang="en-US" sz="2000" b="1" dirty="0" err="1"/>
              <a:t>niveau</a:t>
            </a:r>
            <a:r>
              <a:rPr lang="en-US" sz="2400" b="1" dirty="0">
                <a:solidFill>
                  <a:srgbClr val="1F497D"/>
                </a:solidFill>
              </a:rPr>
              <a:t> $</a:t>
            </a:r>
            <a:r>
              <a:rPr lang="en-US" sz="2400" b="1" dirty="0" err="1">
                <a:solidFill>
                  <a:srgbClr val="1F497D"/>
                </a:solidFill>
              </a:rPr>
              <a:t>i</a:t>
            </a:r>
            <a:r>
              <a:rPr lang="en-US" sz="2400" b="1" dirty="0">
                <a:solidFill>
                  <a:srgbClr val="1F497D"/>
                </a:solidFill>
              </a:rPr>
              <a:t> </a:t>
            </a:r>
            <a:r>
              <a:rPr lang="en-US" sz="2000" b="1" dirty="0"/>
              <a:t>&lt;/</a:t>
            </a:r>
            <a:r>
              <a:rPr lang="en-US" sz="2000" b="1" dirty="0" err="1"/>
              <a:t>h</a:t>
            </a:r>
            <a:r>
              <a:rPr lang="en-US" sz="2000" b="1" dirty="0" err="1">
                <a:solidFill>
                  <a:srgbClr val="1F497D"/>
                </a:solidFill>
              </a:rPr>
              <a:t>$i</a:t>
            </a:r>
            <a:r>
              <a:rPr lang="en-US" sz="2000" b="1" dirty="0"/>
              <a:t>&gt;";</a:t>
            </a:r>
          </a:p>
          <a:p>
            <a:r>
              <a:rPr lang="en-US" sz="2000" b="1" dirty="0"/>
              <a:t>        $</a:t>
            </a:r>
            <a:r>
              <a:rPr lang="en-US" sz="2000" b="1" dirty="0" err="1"/>
              <a:t>i</a:t>
            </a:r>
            <a:r>
              <a:rPr lang="en-US" sz="2000" b="1" dirty="0"/>
              <a:t> = $</a:t>
            </a:r>
            <a:r>
              <a:rPr lang="en-US" sz="2000" b="1" dirty="0" err="1"/>
              <a:t>i</a:t>
            </a:r>
            <a:r>
              <a:rPr lang="en-US" sz="2000" b="1" dirty="0"/>
              <a:t> + 1;</a:t>
            </a:r>
          </a:p>
          <a:p>
            <a:r>
              <a:rPr lang="en-US" sz="2000" b="1" dirty="0"/>
              <a:t>   }</a:t>
            </a:r>
          </a:p>
        </p:txBody>
      </p:sp>
      <p:grpSp>
        <p:nvGrpSpPr>
          <p:cNvPr id="22" name="Grouper 21"/>
          <p:cNvGrpSpPr/>
          <p:nvPr/>
        </p:nvGrpSpPr>
        <p:grpSpPr>
          <a:xfrm>
            <a:off x="683568" y="3429000"/>
            <a:ext cx="7668344" cy="1440160"/>
            <a:chOff x="216024" y="3789040"/>
            <a:chExt cx="7668344" cy="1440160"/>
          </a:xfrm>
        </p:grpSpPr>
        <p:sp>
          <p:nvSpPr>
            <p:cNvPr id="23" name="Losange 22"/>
            <p:cNvSpPr/>
            <p:nvPr/>
          </p:nvSpPr>
          <p:spPr>
            <a:xfrm>
              <a:off x="2915816" y="3897052"/>
              <a:ext cx="936104" cy="576064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à coins arrondis 23"/>
            <p:cNvSpPr/>
            <p:nvPr/>
          </p:nvSpPr>
          <p:spPr>
            <a:xfrm>
              <a:off x="5148064" y="3933056"/>
              <a:ext cx="1080120" cy="504056"/>
            </a:xfrm>
            <a:prstGeom prst="roundRect">
              <a:avLst/>
            </a:prstGeom>
            <a:solidFill>
              <a:srgbClr val="FCD5B5"/>
            </a:solidFill>
            <a:ln>
              <a:solidFill>
                <a:srgbClr val="F7964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fr-FR" b="1" dirty="0" err="1">
                  <a:solidFill>
                    <a:schemeClr val="tx1"/>
                  </a:solidFill>
                </a:rPr>
                <a:t>echo</a:t>
              </a:r>
              <a:r>
                <a:rPr lang="fr-FR" b="1" dirty="0">
                  <a:solidFill>
                    <a:schemeClr val="tx1"/>
                  </a:solidFill>
                </a:rPr>
                <a:t> …</a:t>
              </a: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3851920" y="3789040"/>
              <a:ext cx="833562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2000" dirty="0"/>
                <a:t>[ </a:t>
              </a:r>
              <a:r>
                <a:rPr lang="fr-FR" sz="2000" b="1" dirty="0"/>
                <a:t>i &lt;= 6 </a:t>
              </a:r>
              <a:r>
                <a:rPr lang="fr-FR" sz="2000" dirty="0"/>
                <a:t>]</a:t>
              </a: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3491880" y="4581128"/>
              <a:ext cx="687663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2000" dirty="0"/>
                <a:t>[ </a:t>
              </a:r>
              <a:r>
                <a:rPr lang="fr-FR" sz="2000" dirty="0" err="1"/>
                <a:t>else</a:t>
              </a:r>
              <a:r>
                <a:rPr lang="fr-FR" sz="2000" dirty="0"/>
                <a:t> ]</a:t>
              </a:r>
            </a:p>
          </p:txBody>
        </p:sp>
        <p:sp>
          <p:nvSpPr>
            <p:cNvPr id="27" name="Rectangle à coins arrondis 26"/>
            <p:cNvSpPr/>
            <p:nvPr/>
          </p:nvSpPr>
          <p:spPr>
            <a:xfrm>
              <a:off x="6732240" y="3933056"/>
              <a:ext cx="1152128" cy="504056"/>
            </a:xfrm>
            <a:prstGeom prst="roundRect">
              <a:avLst/>
            </a:prstGeom>
            <a:solidFill>
              <a:srgbClr val="FCD5B5"/>
            </a:solidFill>
            <a:ln>
              <a:solidFill>
                <a:srgbClr val="F7964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r>
                <a:rPr lang="fr-FR" b="1" dirty="0">
                  <a:solidFill>
                    <a:schemeClr val="tx1"/>
                  </a:solidFill>
                </a:rPr>
                <a:t>$i = $i + 1 ; 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à coins arrondis 27"/>
            <p:cNvSpPr/>
            <p:nvPr/>
          </p:nvSpPr>
          <p:spPr>
            <a:xfrm>
              <a:off x="899592" y="3933056"/>
              <a:ext cx="1152128" cy="504056"/>
            </a:xfrm>
            <a:prstGeom prst="roundRect">
              <a:avLst/>
            </a:prstGeom>
            <a:solidFill>
              <a:srgbClr val="FCD5B5"/>
            </a:solidFill>
            <a:ln>
              <a:solidFill>
                <a:srgbClr val="F7964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$i = 1</a:t>
              </a:r>
            </a:p>
          </p:txBody>
        </p:sp>
        <p:cxnSp>
          <p:nvCxnSpPr>
            <p:cNvPr id="29" name="Connecteur droit avec flèche 28"/>
            <p:cNvCxnSpPr>
              <a:stCxn id="28" idx="3"/>
              <a:endCxn id="23" idx="1"/>
            </p:cNvCxnSpPr>
            <p:nvPr/>
          </p:nvCxnSpPr>
          <p:spPr>
            <a:xfrm>
              <a:off x="2051720" y="4185084"/>
              <a:ext cx="8640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>
              <a:stCxn id="23" idx="3"/>
              <a:endCxn id="24" idx="1"/>
            </p:cNvCxnSpPr>
            <p:nvPr/>
          </p:nvCxnSpPr>
          <p:spPr>
            <a:xfrm>
              <a:off x="3851920" y="4185084"/>
              <a:ext cx="12961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>
              <a:stCxn id="24" idx="3"/>
              <a:endCxn id="27" idx="1"/>
            </p:cNvCxnSpPr>
            <p:nvPr/>
          </p:nvCxnSpPr>
          <p:spPr>
            <a:xfrm>
              <a:off x="6228184" y="4185084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/>
            <p:cNvCxnSpPr/>
            <p:nvPr/>
          </p:nvCxnSpPr>
          <p:spPr>
            <a:xfrm>
              <a:off x="216024" y="4221088"/>
              <a:ext cx="6835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à coins arrondis 32"/>
            <p:cNvSpPr/>
            <p:nvPr/>
          </p:nvSpPr>
          <p:spPr>
            <a:xfrm>
              <a:off x="5292080" y="4725144"/>
              <a:ext cx="1152128" cy="504056"/>
            </a:xfrm>
            <a:prstGeom prst="roundRect">
              <a:avLst/>
            </a:prstGeom>
            <a:solidFill>
              <a:srgbClr val="FCD5B5"/>
            </a:solidFill>
            <a:ln>
              <a:solidFill>
                <a:srgbClr val="F7964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la suite…</a:t>
              </a:r>
            </a:p>
          </p:txBody>
        </p:sp>
        <p:cxnSp>
          <p:nvCxnSpPr>
            <p:cNvPr id="34" name="Connecteur en angle 33"/>
            <p:cNvCxnSpPr>
              <a:stCxn id="23" idx="2"/>
              <a:endCxn id="33" idx="1"/>
            </p:cNvCxnSpPr>
            <p:nvPr/>
          </p:nvCxnSpPr>
          <p:spPr>
            <a:xfrm rot="16200000" flipH="1">
              <a:off x="4085946" y="3771038"/>
              <a:ext cx="504056" cy="1908212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eur en angle 34"/>
            <p:cNvCxnSpPr>
              <a:stCxn id="27" idx="3"/>
              <a:endCxn id="23" idx="0"/>
            </p:cNvCxnSpPr>
            <p:nvPr/>
          </p:nvCxnSpPr>
          <p:spPr>
            <a:xfrm flipH="1" flipV="1">
              <a:off x="3383868" y="3897052"/>
              <a:ext cx="4500500" cy="288032"/>
            </a:xfrm>
            <a:prstGeom prst="bentConnector4">
              <a:avLst>
                <a:gd name="adj1" fmla="val -5079"/>
                <a:gd name="adj2" fmla="val 233719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>
              <a:off x="6444208" y="5013176"/>
              <a:ext cx="68356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51657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fr-FR" dirty="0"/>
              <a:t>PHP : </a:t>
            </a:r>
            <a:r>
              <a:rPr lang="fr-FR" dirty="0" err="1"/>
              <a:t>while</a:t>
            </a:r>
            <a:r>
              <a:rPr lang="fr-FR" dirty="0"/>
              <a:t> 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r>
              <a:rPr lang="fr-FR" b="1" dirty="0">
                <a:solidFill>
                  <a:srgbClr val="1F497D"/>
                </a:solidFill>
              </a:rPr>
              <a:t>Instructions de boucle : </a:t>
            </a:r>
            <a:r>
              <a:rPr lang="fr-FR" b="1" dirty="0" err="1">
                <a:solidFill>
                  <a:srgbClr val="1F497D"/>
                </a:solidFill>
              </a:rPr>
              <a:t>while</a:t>
            </a:r>
            <a:endParaRPr lang="fr-FR" b="1" dirty="0">
              <a:solidFill>
                <a:srgbClr val="1F497D"/>
              </a:solidFill>
            </a:endParaRPr>
          </a:p>
          <a:p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179512" y="2492896"/>
            <a:ext cx="4608512" cy="23391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_tradnl" sz="2000" dirty="0"/>
              <a:t>&lt;?</a:t>
            </a:r>
            <a:r>
              <a:rPr lang="es-ES_tradnl" sz="2000" dirty="0" err="1"/>
              <a:t>php</a:t>
            </a:r>
            <a:r>
              <a:rPr lang="es-ES_tradnl" sz="2000" dirty="0"/>
              <a:t> </a:t>
            </a:r>
          </a:p>
          <a:p>
            <a:r>
              <a:rPr lang="es-ES_tradnl" sz="2200" b="1" dirty="0">
                <a:solidFill>
                  <a:srgbClr val="1F497D"/>
                </a:solidFill>
              </a:rPr>
              <a:t>   </a:t>
            </a:r>
            <a:r>
              <a:rPr lang="en-US" sz="2000" b="1" dirty="0">
                <a:solidFill>
                  <a:srgbClr val="1F497D"/>
                </a:solidFill>
              </a:rPr>
              <a:t>$</a:t>
            </a:r>
            <a:r>
              <a:rPr lang="en-US" sz="2000" b="1" dirty="0" err="1">
                <a:solidFill>
                  <a:srgbClr val="1F497D"/>
                </a:solidFill>
              </a:rPr>
              <a:t>i</a:t>
            </a:r>
            <a:r>
              <a:rPr lang="en-US" sz="2000" b="1" dirty="0">
                <a:solidFill>
                  <a:srgbClr val="1F497D"/>
                </a:solidFill>
              </a:rPr>
              <a:t> = 1 ;</a:t>
            </a:r>
          </a:p>
          <a:p>
            <a:r>
              <a:rPr lang="en-US" sz="2400" b="1" dirty="0">
                <a:solidFill>
                  <a:srgbClr val="1F497D"/>
                </a:solidFill>
              </a:rPr>
              <a:t>   while ( $</a:t>
            </a:r>
            <a:r>
              <a:rPr lang="en-US" sz="2400" b="1" dirty="0" err="1">
                <a:solidFill>
                  <a:srgbClr val="1F497D"/>
                </a:solidFill>
              </a:rPr>
              <a:t>i</a:t>
            </a:r>
            <a:r>
              <a:rPr lang="en-US" sz="2400" b="1" dirty="0">
                <a:solidFill>
                  <a:srgbClr val="1F497D"/>
                </a:solidFill>
              </a:rPr>
              <a:t> &lt;= 6 ) {</a:t>
            </a:r>
          </a:p>
          <a:p>
            <a:r>
              <a:rPr lang="en-US" sz="2000" b="1" dirty="0"/>
              <a:t>        echo "&lt;</a:t>
            </a:r>
            <a:r>
              <a:rPr lang="en-US" sz="2000" b="1" dirty="0" err="1"/>
              <a:t>h$i</a:t>
            </a:r>
            <a:r>
              <a:rPr lang="en-US" sz="2000" b="1" dirty="0"/>
              <a:t>&gt; </a:t>
            </a:r>
            <a:r>
              <a:rPr lang="en-US" sz="2000" b="1" dirty="0" err="1"/>
              <a:t>Titre</a:t>
            </a:r>
            <a:r>
              <a:rPr lang="en-US" sz="2000" b="1" dirty="0"/>
              <a:t> </a:t>
            </a:r>
            <a:r>
              <a:rPr lang="en-US" sz="2000" b="1" dirty="0" err="1"/>
              <a:t>niveau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1F497D"/>
                </a:solidFill>
              </a:rPr>
              <a:t>$</a:t>
            </a:r>
            <a:r>
              <a:rPr lang="en-US" sz="2000" b="1" dirty="0" err="1">
                <a:solidFill>
                  <a:srgbClr val="1F497D"/>
                </a:solidFill>
              </a:rPr>
              <a:t>i</a:t>
            </a:r>
            <a:r>
              <a:rPr lang="en-US" sz="2000" b="1" dirty="0"/>
              <a:t> &lt;/</a:t>
            </a:r>
            <a:r>
              <a:rPr lang="en-US" sz="2000" b="1" dirty="0" err="1"/>
              <a:t>h$i</a:t>
            </a:r>
            <a:r>
              <a:rPr lang="en-US" sz="2000" b="1" dirty="0"/>
              <a:t>&gt;";</a:t>
            </a:r>
          </a:p>
          <a:p>
            <a:r>
              <a:rPr lang="en-US" sz="2000" b="1" dirty="0"/>
              <a:t>       </a:t>
            </a:r>
            <a:r>
              <a:rPr lang="en-US" sz="2000" b="1" dirty="0">
                <a:solidFill>
                  <a:srgbClr val="1F497D"/>
                </a:solidFill>
              </a:rPr>
              <a:t> $</a:t>
            </a:r>
            <a:r>
              <a:rPr lang="en-US" sz="2000" b="1" dirty="0" err="1">
                <a:solidFill>
                  <a:srgbClr val="1F497D"/>
                </a:solidFill>
              </a:rPr>
              <a:t>i</a:t>
            </a:r>
            <a:r>
              <a:rPr lang="en-US" sz="2000" b="1" dirty="0">
                <a:solidFill>
                  <a:srgbClr val="1F497D"/>
                </a:solidFill>
              </a:rPr>
              <a:t> = $</a:t>
            </a:r>
            <a:r>
              <a:rPr lang="en-US" sz="2000" b="1" dirty="0" err="1">
                <a:solidFill>
                  <a:srgbClr val="1F497D"/>
                </a:solidFill>
              </a:rPr>
              <a:t>i</a:t>
            </a:r>
            <a:r>
              <a:rPr lang="en-US" sz="2000" b="1" dirty="0">
                <a:solidFill>
                  <a:srgbClr val="1F497D"/>
                </a:solidFill>
              </a:rPr>
              <a:t> + 1;</a:t>
            </a:r>
          </a:p>
          <a:p>
            <a:r>
              <a:rPr lang="en-US" sz="2000" b="1" dirty="0"/>
              <a:t>   }</a:t>
            </a:r>
            <a:endParaRPr lang="en-US" sz="2400" dirty="0"/>
          </a:p>
          <a:p>
            <a:r>
              <a:rPr lang="es-ES_tradnl" sz="2000" dirty="0"/>
              <a:t>?&gt; </a:t>
            </a:r>
            <a:endParaRPr lang="fr-FR" sz="20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2"/>
          <a:srcRect t="15979" r="12995"/>
          <a:stretch/>
        </p:blipFill>
        <p:spPr>
          <a:xfrm>
            <a:off x="5395958" y="2132856"/>
            <a:ext cx="3496522" cy="376429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ZoneTexte 5"/>
          <p:cNvSpPr txBox="1"/>
          <p:nvPr/>
        </p:nvSpPr>
        <p:spPr>
          <a:xfrm>
            <a:off x="1115616" y="1988840"/>
            <a:ext cx="2736304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fr-FR" sz="2000" dirty="0"/>
              <a:t>On donne une </a:t>
            </a:r>
            <a:r>
              <a:rPr lang="fr-FR" sz="2000" b="1" dirty="0"/>
              <a:t>valeur initiale </a:t>
            </a:r>
            <a:r>
              <a:rPr lang="fr-FR" sz="2000" dirty="0"/>
              <a:t>à la variable </a:t>
            </a:r>
            <a:r>
              <a:rPr lang="fr-FR" sz="2000" b="1" dirty="0"/>
              <a:t>$i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843808" y="2793122"/>
            <a:ext cx="2448272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fr-FR" sz="2000" dirty="0"/>
              <a:t>Tant que </a:t>
            </a:r>
            <a:r>
              <a:rPr lang="fr-FR" sz="2000" b="1" dirty="0"/>
              <a:t>$i </a:t>
            </a:r>
            <a:r>
              <a:rPr lang="fr-FR" sz="2000" dirty="0"/>
              <a:t>ne dépasse pas la valeur 6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115616" y="4365104"/>
            <a:ext cx="2736304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fr-FR" sz="2000" dirty="0"/>
              <a:t>On met à jour la </a:t>
            </a:r>
            <a:r>
              <a:rPr lang="fr-FR" sz="2000" b="1" dirty="0"/>
              <a:t>valeur </a:t>
            </a:r>
            <a:r>
              <a:rPr lang="fr-FR" sz="2000" dirty="0"/>
              <a:t>de la variable </a:t>
            </a:r>
            <a:r>
              <a:rPr lang="fr-FR" sz="2000" b="1" dirty="0"/>
              <a:t>$i</a:t>
            </a:r>
          </a:p>
        </p:txBody>
      </p:sp>
    </p:spTree>
    <p:extLst>
      <p:ext uri="{BB962C8B-B14F-4D97-AF65-F5344CB8AC3E}">
        <p14:creationId xmlns:p14="http://schemas.microsoft.com/office/powerpoint/2010/main" val="42576822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fr-FR" dirty="0"/>
              <a:t>PHP : </a:t>
            </a:r>
            <a:r>
              <a:rPr lang="fr-FR" dirty="0" err="1"/>
              <a:t>foreach</a:t>
            </a:r>
            <a:r>
              <a:rPr lang="fr-FR" dirty="0"/>
              <a:t> 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196752"/>
            <a:ext cx="8535892" cy="4525963"/>
          </a:xfrm>
        </p:spPr>
        <p:txBody>
          <a:bodyPr/>
          <a:lstStyle/>
          <a:p>
            <a:r>
              <a:rPr lang="fr-FR" b="1" dirty="0">
                <a:solidFill>
                  <a:srgbClr val="1F497D"/>
                </a:solidFill>
              </a:rPr>
              <a:t>Instructions de boucle : </a:t>
            </a:r>
            <a:r>
              <a:rPr lang="fr-FR" b="1" dirty="0" err="1">
                <a:solidFill>
                  <a:srgbClr val="1F497D"/>
                </a:solidFill>
              </a:rPr>
              <a:t>foreach</a:t>
            </a:r>
            <a:endParaRPr lang="fr-FR" b="1" dirty="0">
              <a:solidFill>
                <a:srgbClr val="1F497D"/>
              </a:solidFill>
            </a:endParaRPr>
          </a:p>
          <a:p>
            <a:pPr lvl="1"/>
            <a:r>
              <a:rPr lang="fr-FR" dirty="0"/>
              <a:t>La boucle </a:t>
            </a:r>
            <a:r>
              <a:rPr lang="fr-FR" b="1" dirty="0" err="1"/>
              <a:t>foreach</a:t>
            </a:r>
            <a:r>
              <a:rPr lang="fr-FR" dirty="0"/>
              <a:t> permet de </a:t>
            </a:r>
            <a:r>
              <a:rPr lang="fr-FR" b="1" dirty="0"/>
              <a:t>répéter</a:t>
            </a:r>
            <a:r>
              <a:rPr lang="fr-FR" dirty="0"/>
              <a:t> un bloc d’instructions pour </a:t>
            </a:r>
            <a:r>
              <a:rPr lang="fr-FR" b="1" dirty="0"/>
              <a:t>chaque valeur dans un tableau</a:t>
            </a:r>
          </a:p>
        </p:txBody>
      </p:sp>
      <p:grpSp>
        <p:nvGrpSpPr>
          <p:cNvPr id="23" name="Grouper 22"/>
          <p:cNvGrpSpPr/>
          <p:nvPr/>
        </p:nvGrpSpPr>
        <p:grpSpPr>
          <a:xfrm>
            <a:off x="323528" y="3501008"/>
            <a:ext cx="8028384" cy="1407641"/>
            <a:chOff x="323528" y="3501008"/>
            <a:chExt cx="8028384" cy="1407641"/>
          </a:xfrm>
        </p:grpSpPr>
        <p:grpSp>
          <p:nvGrpSpPr>
            <p:cNvPr id="7" name="Grouper 6"/>
            <p:cNvGrpSpPr/>
            <p:nvPr/>
          </p:nvGrpSpPr>
          <p:grpSpPr>
            <a:xfrm>
              <a:off x="323528" y="3501008"/>
              <a:ext cx="8028384" cy="1407641"/>
              <a:chOff x="-144016" y="3861048"/>
              <a:chExt cx="8028384" cy="1407641"/>
            </a:xfrm>
          </p:grpSpPr>
          <p:sp>
            <p:nvSpPr>
              <p:cNvPr id="8" name="Losange 7"/>
              <p:cNvSpPr/>
              <p:nvPr/>
            </p:nvSpPr>
            <p:spPr>
              <a:xfrm>
                <a:off x="1656184" y="3897052"/>
                <a:ext cx="936104" cy="576064"/>
              </a:xfrm>
              <a:prstGeom prst="diamond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à coins arrondis 8"/>
              <p:cNvSpPr/>
              <p:nvPr/>
            </p:nvSpPr>
            <p:spPr>
              <a:xfrm>
                <a:off x="4320480" y="3933056"/>
                <a:ext cx="1907704" cy="504056"/>
              </a:xfrm>
              <a:prstGeom prst="roundRect">
                <a:avLst/>
              </a:prstGeom>
              <a:solidFill>
                <a:srgbClr val="FCD5B5"/>
              </a:solidFill>
              <a:ln>
                <a:solidFill>
                  <a:srgbClr val="F7964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$titre reçoit la prochaine valeur</a:t>
                </a:r>
              </a:p>
            </p:txBody>
          </p:sp>
          <p:sp>
            <p:nvSpPr>
              <p:cNvPr id="10" name="ZoneTexte 9"/>
              <p:cNvSpPr txBox="1"/>
              <p:nvPr/>
            </p:nvSpPr>
            <p:spPr>
              <a:xfrm>
                <a:off x="2664296" y="3861048"/>
                <a:ext cx="148327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2000" dirty="0"/>
                  <a:t>[ reste-t-il une</a:t>
                </a:r>
              </a:p>
              <a:p>
                <a:r>
                  <a:rPr lang="fr-FR" sz="2000" dirty="0"/>
                  <a:t>valeur ? ]</a:t>
                </a:r>
              </a:p>
            </p:txBody>
          </p:sp>
          <p:sp>
            <p:nvSpPr>
              <p:cNvPr id="11" name="ZoneTexte 10"/>
              <p:cNvSpPr txBox="1"/>
              <p:nvPr/>
            </p:nvSpPr>
            <p:spPr>
              <a:xfrm>
                <a:off x="2673142" y="4653136"/>
                <a:ext cx="171934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2000" dirty="0"/>
                  <a:t>[ plus de valeur</a:t>
                </a:r>
              </a:p>
              <a:p>
                <a:r>
                  <a:rPr lang="fr-FR" sz="2000" dirty="0"/>
                  <a:t>dans le tableau ]</a:t>
                </a:r>
              </a:p>
            </p:txBody>
          </p:sp>
          <p:sp>
            <p:nvSpPr>
              <p:cNvPr id="12" name="Rectangle à coins arrondis 11"/>
              <p:cNvSpPr/>
              <p:nvPr/>
            </p:nvSpPr>
            <p:spPr>
              <a:xfrm>
                <a:off x="6732240" y="3933056"/>
                <a:ext cx="1152128" cy="504056"/>
              </a:xfrm>
              <a:prstGeom prst="roundRect">
                <a:avLst/>
              </a:prstGeom>
              <a:solidFill>
                <a:srgbClr val="FCD5B5"/>
              </a:solidFill>
              <a:ln>
                <a:solidFill>
                  <a:srgbClr val="F7964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pPr algn="ctr"/>
                <a:r>
                  <a:rPr lang="fr-FR" b="1" dirty="0" err="1">
                    <a:solidFill>
                      <a:schemeClr val="tx1"/>
                    </a:solidFill>
                  </a:rPr>
                  <a:t>echo</a:t>
                </a:r>
                <a:r>
                  <a:rPr lang="fr-FR" b="1" dirty="0">
                    <a:solidFill>
                      <a:schemeClr val="tx1"/>
                    </a:solidFill>
                  </a:rPr>
                  <a:t> …</a:t>
                </a:r>
              </a:p>
            </p:txBody>
          </p:sp>
          <p:cxnSp>
            <p:nvCxnSpPr>
              <p:cNvPr id="14" name="Connecteur droit avec flèche 13"/>
              <p:cNvCxnSpPr>
                <a:stCxn id="22" idx="3"/>
                <a:endCxn id="8" idx="1"/>
              </p:cNvCxnSpPr>
              <p:nvPr/>
            </p:nvCxnSpPr>
            <p:spPr>
              <a:xfrm>
                <a:off x="1224136" y="4185084"/>
                <a:ext cx="43204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Connecteur droit avec flèche 14"/>
              <p:cNvCxnSpPr>
                <a:stCxn id="8" idx="3"/>
                <a:endCxn id="9" idx="1"/>
              </p:cNvCxnSpPr>
              <p:nvPr/>
            </p:nvCxnSpPr>
            <p:spPr>
              <a:xfrm>
                <a:off x="2592288" y="4185084"/>
                <a:ext cx="172819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Connecteur droit avec flèche 15"/>
              <p:cNvCxnSpPr>
                <a:stCxn id="9" idx="3"/>
                <a:endCxn id="12" idx="1"/>
              </p:cNvCxnSpPr>
              <p:nvPr/>
            </p:nvCxnSpPr>
            <p:spPr>
              <a:xfrm>
                <a:off x="6228184" y="4185084"/>
                <a:ext cx="504056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avec flèche 16"/>
              <p:cNvCxnSpPr>
                <a:endCxn id="22" idx="1"/>
              </p:cNvCxnSpPr>
              <p:nvPr/>
            </p:nvCxnSpPr>
            <p:spPr>
              <a:xfrm>
                <a:off x="-144016" y="4185084"/>
                <a:ext cx="36004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Rectangle à coins arrondis 17"/>
              <p:cNvSpPr/>
              <p:nvPr/>
            </p:nvSpPr>
            <p:spPr>
              <a:xfrm>
                <a:off x="5292080" y="4725144"/>
                <a:ext cx="1152128" cy="504056"/>
              </a:xfrm>
              <a:prstGeom prst="roundRect">
                <a:avLst/>
              </a:prstGeom>
              <a:solidFill>
                <a:srgbClr val="FCD5B5"/>
              </a:solidFill>
              <a:ln>
                <a:solidFill>
                  <a:srgbClr val="F7964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la suite…</a:t>
                </a:r>
              </a:p>
            </p:txBody>
          </p:sp>
          <p:cxnSp>
            <p:nvCxnSpPr>
              <p:cNvPr id="19" name="Connecteur en angle 18"/>
              <p:cNvCxnSpPr>
                <a:stCxn id="8" idx="2"/>
                <a:endCxn id="18" idx="1"/>
              </p:cNvCxnSpPr>
              <p:nvPr/>
            </p:nvCxnSpPr>
            <p:spPr>
              <a:xfrm rot="16200000" flipH="1">
                <a:off x="3456130" y="3141222"/>
                <a:ext cx="504056" cy="3167844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Connecteur en angle 19"/>
              <p:cNvCxnSpPr>
                <a:stCxn id="12" idx="3"/>
                <a:endCxn id="8" idx="0"/>
              </p:cNvCxnSpPr>
              <p:nvPr/>
            </p:nvCxnSpPr>
            <p:spPr>
              <a:xfrm flipH="1" flipV="1">
                <a:off x="2124236" y="3897052"/>
                <a:ext cx="5760132" cy="288032"/>
              </a:xfrm>
              <a:prstGeom prst="bentConnector4">
                <a:avLst>
                  <a:gd name="adj1" fmla="val -3969"/>
                  <a:gd name="adj2" fmla="val 179366"/>
                </a:avLst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avec flèche 20"/>
              <p:cNvCxnSpPr/>
              <p:nvPr/>
            </p:nvCxnSpPr>
            <p:spPr>
              <a:xfrm>
                <a:off x="6444208" y="5013176"/>
                <a:ext cx="683568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Rectangle 21"/>
            <p:cNvSpPr/>
            <p:nvPr/>
          </p:nvSpPr>
          <p:spPr>
            <a:xfrm>
              <a:off x="683568" y="3501008"/>
              <a:ext cx="1008112" cy="64807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dirty="0"/>
                <a:t>$tableau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323528" y="5006786"/>
            <a:ext cx="4608512" cy="1446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1F497D"/>
                </a:solidFill>
              </a:rPr>
              <a:t> </a:t>
            </a:r>
            <a:r>
              <a:rPr lang="fr-FR" sz="2400" b="1" dirty="0" err="1">
                <a:solidFill>
                  <a:srgbClr val="1F497D"/>
                </a:solidFill>
              </a:rPr>
              <a:t>foreach</a:t>
            </a:r>
            <a:r>
              <a:rPr lang="fr-FR" sz="2400" b="1" dirty="0">
                <a:solidFill>
                  <a:srgbClr val="1F497D"/>
                </a:solidFill>
              </a:rPr>
              <a:t> ($tableau as $titre ) </a:t>
            </a:r>
            <a:r>
              <a:rPr lang="fr-FR" sz="2000" b="1" dirty="0"/>
              <a:t>{</a:t>
            </a:r>
          </a:p>
          <a:p>
            <a:r>
              <a:rPr lang="fr-FR" sz="2000" b="1" dirty="0"/>
              <a:t>           </a:t>
            </a:r>
            <a:r>
              <a:rPr lang="fr-FR" sz="2000" b="1" dirty="0" err="1"/>
              <a:t>echo</a:t>
            </a:r>
            <a:r>
              <a:rPr lang="fr-FR" sz="2000" b="1" dirty="0"/>
              <a:t> "&lt;</a:t>
            </a:r>
            <a:r>
              <a:rPr lang="fr-FR" sz="2000" b="1" dirty="0">
                <a:solidFill>
                  <a:srgbClr val="1F497D"/>
                </a:solidFill>
              </a:rPr>
              <a:t>$titre</a:t>
            </a:r>
            <a:r>
              <a:rPr lang="fr-FR" sz="2000" b="1" dirty="0"/>
              <a:t>&gt; Titre </a:t>
            </a:r>
            <a:r>
              <a:rPr lang="fr-FR" sz="2400" b="1" dirty="0">
                <a:solidFill>
                  <a:srgbClr val="1F497D"/>
                </a:solidFill>
              </a:rPr>
              <a:t>$titre </a:t>
            </a:r>
            <a:endParaRPr lang="fr-FR" sz="2000" b="1" dirty="0">
              <a:solidFill>
                <a:srgbClr val="1F497D"/>
              </a:solidFill>
            </a:endParaRPr>
          </a:p>
          <a:p>
            <a:r>
              <a:rPr lang="fr-FR" sz="2000" b="1" dirty="0"/>
              <a:t>                       &lt;/</a:t>
            </a:r>
            <a:r>
              <a:rPr lang="fr-FR" sz="2000" b="1" dirty="0">
                <a:solidFill>
                  <a:srgbClr val="1F497D"/>
                </a:solidFill>
              </a:rPr>
              <a:t>$titre</a:t>
            </a:r>
            <a:r>
              <a:rPr lang="fr-FR" sz="2000" b="1" dirty="0"/>
              <a:t>&gt;";</a:t>
            </a:r>
          </a:p>
          <a:p>
            <a:r>
              <a:rPr lang="fr-FR" sz="2000" b="1" dirty="0"/>
              <a:t>     }</a:t>
            </a:r>
            <a:r>
              <a:rPr lang="es-ES_tradnl" sz="2000" dirty="0"/>
              <a:t> 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313470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fr-FR" dirty="0"/>
              <a:t>PHP : </a:t>
            </a:r>
            <a:r>
              <a:rPr lang="fr-FR" dirty="0" err="1"/>
              <a:t>foreach</a:t>
            </a:r>
            <a:r>
              <a:rPr lang="fr-FR" dirty="0"/>
              <a:t> 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/>
          <a:lstStyle/>
          <a:p>
            <a:r>
              <a:rPr lang="fr-FR" b="1" dirty="0">
                <a:solidFill>
                  <a:srgbClr val="1F497D"/>
                </a:solidFill>
              </a:rPr>
              <a:t>Instructions de boucle : </a:t>
            </a:r>
            <a:r>
              <a:rPr lang="fr-FR" b="1" dirty="0" err="1">
                <a:solidFill>
                  <a:srgbClr val="1F497D"/>
                </a:solidFill>
              </a:rPr>
              <a:t>foreach</a:t>
            </a:r>
            <a:endParaRPr lang="fr-FR" b="1" dirty="0">
              <a:solidFill>
                <a:srgbClr val="1F497D"/>
              </a:solidFill>
            </a:endParaRPr>
          </a:p>
          <a:p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79512" y="2492896"/>
            <a:ext cx="4608512" cy="27084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_tradnl" sz="2000" dirty="0"/>
              <a:t>&lt;?</a:t>
            </a:r>
            <a:r>
              <a:rPr lang="es-ES_tradnl" sz="2000" dirty="0" err="1"/>
              <a:t>php</a:t>
            </a:r>
            <a:r>
              <a:rPr lang="es-ES_tradnl" sz="2000" dirty="0"/>
              <a:t> </a:t>
            </a:r>
          </a:p>
          <a:p>
            <a:r>
              <a:rPr lang="es-ES_tradnl" sz="2200" b="1" dirty="0">
                <a:solidFill>
                  <a:srgbClr val="1F497D"/>
                </a:solidFill>
              </a:rPr>
              <a:t>    </a:t>
            </a:r>
            <a:r>
              <a:rPr lang="fr-FR" sz="2000" b="1" dirty="0">
                <a:solidFill>
                  <a:srgbClr val="1F497D"/>
                </a:solidFill>
              </a:rPr>
              <a:t>$tableau = </a:t>
            </a:r>
            <a:r>
              <a:rPr lang="fr-FR" sz="2000" b="1" dirty="0" err="1">
                <a:solidFill>
                  <a:srgbClr val="1F497D"/>
                </a:solidFill>
              </a:rPr>
              <a:t>array</a:t>
            </a:r>
            <a:r>
              <a:rPr lang="fr-FR" sz="2000" b="1" dirty="0"/>
              <a:t>("h1", "h2", "h3",  </a:t>
            </a:r>
          </a:p>
          <a:p>
            <a:r>
              <a:rPr lang="fr-FR" sz="2000" b="1" dirty="0"/>
              <a:t>                                          "h4", "h5", "h6");</a:t>
            </a:r>
          </a:p>
          <a:p>
            <a:r>
              <a:rPr lang="fr-FR" sz="2000" b="1" dirty="0"/>
              <a:t>    </a:t>
            </a:r>
            <a:r>
              <a:rPr lang="fr-FR" sz="2400" b="1" dirty="0">
                <a:solidFill>
                  <a:srgbClr val="1F497D"/>
                </a:solidFill>
              </a:rPr>
              <a:t> </a:t>
            </a:r>
            <a:r>
              <a:rPr lang="fr-FR" sz="2400" b="1" dirty="0" err="1">
                <a:solidFill>
                  <a:srgbClr val="1F497D"/>
                </a:solidFill>
              </a:rPr>
              <a:t>foreach</a:t>
            </a:r>
            <a:r>
              <a:rPr lang="fr-FR" sz="2400" b="1" dirty="0">
                <a:solidFill>
                  <a:srgbClr val="1F497D"/>
                </a:solidFill>
              </a:rPr>
              <a:t> ($tableau as $titre ) </a:t>
            </a:r>
            <a:r>
              <a:rPr lang="fr-FR" sz="2000" b="1" dirty="0"/>
              <a:t>{</a:t>
            </a:r>
          </a:p>
          <a:p>
            <a:r>
              <a:rPr lang="fr-FR" sz="2000" b="1" dirty="0"/>
              <a:t>           </a:t>
            </a:r>
            <a:r>
              <a:rPr lang="fr-FR" sz="2000" b="1" dirty="0" err="1"/>
              <a:t>echo</a:t>
            </a:r>
            <a:r>
              <a:rPr lang="fr-FR" sz="2000" b="1" dirty="0"/>
              <a:t> "&lt;</a:t>
            </a:r>
            <a:r>
              <a:rPr lang="fr-FR" sz="2000" b="1" dirty="0">
                <a:solidFill>
                  <a:srgbClr val="1F497D"/>
                </a:solidFill>
              </a:rPr>
              <a:t>$titre</a:t>
            </a:r>
            <a:r>
              <a:rPr lang="fr-FR" sz="2000" b="1" dirty="0"/>
              <a:t>&gt; Titre </a:t>
            </a:r>
            <a:r>
              <a:rPr lang="fr-FR" sz="2400" b="1" dirty="0">
                <a:solidFill>
                  <a:srgbClr val="1F497D"/>
                </a:solidFill>
              </a:rPr>
              <a:t>$titre </a:t>
            </a:r>
            <a:endParaRPr lang="fr-FR" sz="2000" b="1" dirty="0">
              <a:solidFill>
                <a:srgbClr val="1F497D"/>
              </a:solidFill>
            </a:endParaRPr>
          </a:p>
          <a:p>
            <a:r>
              <a:rPr lang="fr-FR" sz="2000" b="1" dirty="0"/>
              <a:t>                       &lt;/</a:t>
            </a:r>
            <a:r>
              <a:rPr lang="fr-FR" sz="2000" b="1" dirty="0">
                <a:solidFill>
                  <a:srgbClr val="1F497D"/>
                </a:solidFill>
              </a:rPr>
              <a:t>$titre</a:t>
            </a:r>
            <a:r>
              <a:rPr lang="fr-FR" sz="2000" b="1" dirty="0"/>
              <a:t>&gt;";</a:t>
            </a:r>
          </a:p>
          <a:p>
            <a:r>
              <a:rPr lang="fr-FR" sz="2000" b="1" dirty="0"/>
              <a:t>     }</a:t>
            </a:r>
          </a:p>
          <a:p>
            <a:r>
              <a:rPr lang="es-ES_tradnl" sz="2000" dirty="0"/>
              <a:t>?&gt; </a:t>
            </a:r>
            <a:endParaRPr lang="fr-FR" sz="20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1988840"/>
            <a:ext cx="2376264" cy="38940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ZoneTexte 8"/>
          <p:cNvSpPr txBox="1"/>
          <p:nvPr/>
        </p:nvSpPr>
        <p:spPr>
          <a:xfrm>
            <a:off x="1187624" y="2420888"/>
            <a:ext cx="2736304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fr-FR" sz="2000" dirty="0"/>
              <a:t>On définit un tableau</a:t>
            </a:r>
            <a:endParaRPr lang="fr-FR" sz="20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3851920" y="3933056"/>
            <a:ext cx="2232248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fr-FR" sz="2000" dirty="0"/>
              <a:t>Pour chaque valeur dans le tableau</a:t>
            </a:r>
          </a:p>
        </p:txBody>
      </p:sp>
    </p:spTree>
    <p:extLst>
      <p:ext uri="{BB962C8B-B14F-4D97-AF65-F5344CB8AC3E}">
        <p14:creationId xmlns:p14="http://schemas.microsoft.com/office/powerpoint/2010/main" val="96547752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fr-FR" dirty="0"/>
              <a:t>PHP : </a:t>
            </a:r>
            <a:r>
              <a:rPr lang="fr-FR" dirty="0" err="1"/>
              <a:t>foreach</a:t>
            </a:r>
            <a:r>
              <a:rPr lang="fr-FR" dirty="0"/>
              <a:t> …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35285"/>
            <a:ext cx="8229600" cy="4525963"/>
          </a:xfrm>
        </p:spPr>
        <p:txBody>
          <a:bodyPr/>
          <a:lstStyle/>
          <a:p>
            <a:r>
              <a:rPr lang="fr-FR" b="1" dirty="0">
                <a:solidFill>
                  <a:srgbClr val="1F497D"/>
                </a:solidFill>
              </a:rPr>
              <a:t>Instructions de boucle : </a:t>
            </a:r>
            <a:r>
              <a:rPr lang="fr-FR" b="1" dirty="0" err="1">
                <a:solidFill>
                  <a:srgbClr val="1F497D"/>
                </a:solidFill>
              </a:rPr>
              <a:t>foreach</a:t>
            </a:r>
            <a:endParaRPr lang="fr-FR" b="1" dirty="0">
              <a:solidFill>
                <a:srgbClr val="1F497D"/>
              </a:solidFill>
            </a:endParaRPr>
          </a:p>
          <a:p>
            <a:pPr lvl="1"/>
            <a:r>
              <a:rPr lang="fr-FR" b="1" dirty="0"/>
              <a:t> </a:t>
            </a:r>
            <a:r>
              <a:rPr lang="fr-FR" dirty="0"/>
              <a:t>ça fonctionne aussi pour les tableaux associatifs</a:t>
            </a:r>
            <a:endParaRPr lang="fr-FR" b="1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BE58-7793-45FF-A067-2A41621469A2}" type="slidenum">
              <a:rPr lang="fr-FR" smtClean="0"/>
              <a:pPr/>
              <a:t>79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51520" y="2953395"/>
            <a:ext cx="5184576" cy="2923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rIns="36000">
            <a:spAutoFit/>
          </a:bodyPr>
          <a:lstStyle/>
          <a:p>
            <a:r>
              <a:rPr lang="fr-FR" sz="2000" dirty="0"/>
              <a:t>&lt;?</a:t>
            </a:r>
            <a:r>
              <a:rPr lang="fr-FR" sz="2000" dirty="0" err="1"/>
              <a:t>php</a:t>
            </a:r>
            <a:endParaRPr lang="fr-FR" sz="2000" dirty="0"/>
          </a:p>
          <a:p>
            <a:r>
              <a:rPr lang="fr-FR" sz="2000" dirty="0"/>
              <a:t>     </a:t>
            </a:r>
            <a:r>
              <a:rPr lang="fr-FR" sz="2000" dirty="0">
                <a:solidFill>
                  <a:srgbClr val="1F497D"/>
                </a:solidFill>
              </a:rPr>
              <a:t> </a:t>
            </a:r>
            <a:r>
              <a:rPr lang="fr-FR" sz="2000" b="1" dirty="0">
                <a:solidFill>
                  <a:srgbClr val="1F497D"/>
                </a:solidFill>
              </a:rPr>
              <a:t>$tableau </a:t>
            </a:r>
            <a:r>
              <a:rPr lang="fr-FR" sz="2000" b="1" dirty="0"/>
              <a:t>= </a:t>
            </a:r>
            <a:r>
              <a:rPr lang="fr-FR" sz="2000" b="1" dirty="0" err="1"/>
              <a:t>array</a:t>
            </a:r>
            <a:r>
              <a:rPr lang="fr-FR" sz="2000" b="1" dirty="0"/>
              <a:t> </a:t>
            </a:r>
            <a:r>
              <a:rPr lang="fr-FR" sz="2000" dirty="0"/>
              <a:t>(</a:t>
            </a:r>
            <a:r>
              <a:rPr lang="fr-FR" sz="2000" b="1" dirty="0">
                <a:solidFill>
                  <a:srgbClr val="1F497D"/>
                </a:solidFill>
              </a:rPr>
              <a:t>"nom" =&gt; "Dupont" ,</a:t>
            </a:r>
          </a:p>
          <a:p>
            <a:r>
              <a:rPr lang="fr-FR" sz="2000" dirty="0"/>
              <a:t>                   "</a:t>
            </a:r>
            <a:r>
              <a:rPr lang="fr-FR" sz="2000" dirty="0" err="1"/>
              <a:t>prenom</a:t>
            </a:r>
            <a:r>
              <a:rPr lang="fr-FR" sz="2000" dirty="0"/>
              <a:t>" =&gt; "Jean" , </a:t>
            </a:r>
          </a:p>
          <a:p>
            <a:r>
              <a:rPr lang="fr-FR" sz="2000" dirty="0"/>
              <a:t>                   "adresse" =&gt; "</a:t>
            </a:r>
            <a:r>
              <a:rPr lang="fr-FR" sz="2000" dirty="0" err="1"/>
              <a:t>qq</a:t>
            </a:r>
            <a:r>
              <a:rPr lang="fr-FR" sz="2000" dirty="0"/>
              <a:t> part à Paris" ) ;</a:t>
            </a:r>
          </a:p>
          <a:p>
            <a:r>
              <a:rPr lang="fr-FR" sz="2000" dirty="0"/>
              <a:t>                        </a:t>
            </a:r>
          </a:p>
          <a:p>
            <a:r>
              <a:rPr lang="fr-FR" sz="2000" dirty="0"/>
              <a:t>     </a:t>
            </a:r>
            <a:r>
              <a:rPr lang="fr-FR" sz="2400" b="1" dirty="0">
                <a:solidFill>
                  <a:srgbClr val="1F497D"/>
                </a:solidFill>
              </a:rPr>
              <a:t> </a:t>
            </a:r>
            <a:r>
              <a:rPr lang="fr-FR" sz="2400" b="1" dirty="0" err="1">
                <a:solidFill>
                  <a:srgbClr val="1F497D"/>
                </a:solidFill>
              </a:rPr>
              <a:t>foreach</a:t>
            </a:r>
            <a:r>
              <a:rPr lang="fr-FR" sz="2400" b="1" dirty="0">
                <a:solidFill>
                  <a:srgbClr val="1F497D"/>
                </a:solidFill>
              </a:rPr>
              <a:t> ($tableau as $</a:t>
            </a:r>
            <a:r>
              <a:rPr lang="fr-FR" sz="2400" b="1" dirty="0" err="1">
                <a:solidFill>
                  <a:srgbClr val="1F497D"/>
                </a:solidFill>
              </a:rPr>
              <a:t>cle</a:t>
            </a:r>
            <a:r>
              <a:rPr lang="fr-FR" sz="2400" b="1" dirty="0">
                <a:solidFill>
                  <a:srgbClr val="1F497D"/>
                </a:solidFill>
              </a:rPr>
              <a:t>=&gt;$valeur) {</a:t>
            </a:r>
          </a:p>
          <a:p>
            <a:r>
              <a:rPr lang="fr-FR" sz="2000" dirty="0"/>
              <a:t>         </a:t>
            </a:r>
            <a:r>
              <a:rPr lang="fr-FR" sz="2000" dirty="0" err="1"/>
              <a:t>echo</a:t>
            </a:r>
            <a:r>
              <a:rPr lang="fr-FR" sz="2000" dirty="0"/>
              <a:t> "&lt;li&gt; </a:t>
            </a:r>
            <a:r>
              <a:rPr lang="fr-FR" sz="2000" b="1" dirty="0">
                <a:solidFill>
                  <a:srgbClr val="1F497D"/>
                </a:solidFill>
              </a:rPr>
              <a:t>$</a:t>
            </a:r>
            <a:r>
              <a:rPr lang="fr-FR" sz="2000" b="1" dirty="0" err="1">
                <a:solidFill>
                  <a:srgbClr val="1F497D"/>
                </a:solidFill>
              </a:rPr>
              <a:t>cle</a:t>
            </a:r>
            <a:r>
              <a:rPr lang="fr-FR" sz="2000" b="1" dirty="0">
                <a:solidFill>
                  <a:srgbClr val="1F497D"/>
                </a:solidFill>
              </a:rPr>
              <a:t> </a:t>
            </a:r>
            <a:r>
              <a:rPr lang="fr-FR" sz="2000" dirty="0"/>
              <a:t>:  </a:t>
            </a:r>
            <a:r>
              <a:rPr lang="fr-FR" sz="2000" b="1" dirty="0">
                <a:solidFill>
                  <a:srgbClr val="1F497D"/>
                </a:solidFill>
              </a:rPr>
              <a:t>$valeur </a:t>
            </a:r>
            <a:r>
              <a:rPr lang="fr-FR" sz="2000" dirty="0"/>
              <a:t>&lt;/li&gt;" ;</a:t>
            </a:r>
          </a:p>
          <a:p>
            <a:r>
              <a:rPr lang="fr-FR" sz="2000" dirty="0"/>
              <a:t>      }      </a:t>
            </a:r>
          </a:p>
          <a:p>
            <a:r>
              <a:rPr lang="fr-FR" sz="2000" dirty="0"/>
              <a:t> ?&gt;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5373216"/>
            <a:ext cx="3647664" cy="126198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9" name="ZoneTexte 8"/>
          <p:cNvSpPr txBox="1"/>
          <p:nvPr/>
        </p:nvSpPr>
        <p:spPr>
          <a:xfrm>
            <a:off x="3347864" y="2492896"/>
            <a:ext cx="2736304" cy="7078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fr-FR" sz="2000" dirty="0"/>
              <a:t>On définit un tableau associatif : clé =&gt; valeur </a:t>
            </a:r>
            <a:endParaRPr lang="fr-FR" sz="2000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5580112" y="4077072"/>
            <a:ext cx="2376264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rIns="36000" rtlCol="0">
            <a:spAutoFit/>
          </a:bodyPr>
          <a:lstStyle/>
          <a:p>
            <a:pPr algn="ctr"/>
            <a:r>
              <a:rPr lang="fr-FR" sz="2000" dirty="0"/>
              <a:t>Pour chaque pair </a:t>
            </a:r>
            <a:br>
              <a:rPr lang="fr-FR" sz="2000" dirty="0"/>
            </a:br>
            <a:r>
              <a:rPr lang="fr-FR" sz="2000" dirty="0"/>
              <a:t>$clé =&gt; $valeur </a:t>
            </a:r>
            <a:br>
              <a:rPr lang="fr-FR" sz="2000" dirty="0"/>
            </a:br>
            <a:r>
              <a:rPr lang="fr-FR" sz="2000" dirty="0"/>
              <a:t>dans $tableau  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405441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80112" y="1700808"/>
            <a:ext cx="1008112" cy="1008112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Architecture générale d’un site web</a:t>
            </a:r>
          </a:p>
        </p:txBody>
      </p:sp>
      <p:pic>
        <p:nvPicPr>
          <p:cNvPr id="6" name="Image 5" descr="computer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03" y="2276872"/>
            <a:ext cx="1080120" cy="1080120"/>
          </a:xfrm>
          <a:prstGeom prst="rect">
            <a:avLst/>
          </a:prstGeom>
        </p:spPr>
      </p:pic>
      <p:cxnSp>
        <p:nvCxnSpPr>
          <p:cNvPr id="11" name="Connecteur droit avec flèche 10"/>
          <p:cNvCxnSpPr>
            <a:stCxn id="6" idx="3"/>
            <a:endCxn id="9" idx="1"/>
          </p:cNvCxnSpPr>
          <p:nvPr/>
        </p:nvCxnSpPr>
        <p:spPr>
          <a:xfrm>
            <a:off x="2881123" y="2816932"/>
            <a:ext cx="22322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Accolade ouvrante 4"/>
          <p:cNvSpPr/>
          <p:nvPr/>
        </p:nvSpPr>
        <p:spPr>
          <a:xfrm rot="16200000">
            <a:off x="3275856" y="3717031"/>
            <a:ext cx="432050" cy="388843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691680" y="350100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Navigateur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942587" y="3501008"/>
            <a:ext cx="1861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Serveur Web &amp; Base de Données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477039" y="6011997"/>
            <a:ext cx="130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Front Office</a:t>
            </a:r>
          </a:p>
        </p:txBody>
      </p:sp>
      <p:sp>
        <p:nvSpPr>
          <p:cNvPr id="18" name="Accolade ouvrante 17"/>
          <p:cNvSpPr/>
          <p:nvPr/>
        </p:nvSpPr>
        <p:spPr>
          <a:xfrm rot="16200000">
            <a:off x="6516215" y="4437113"/>
            <a:ext cx="432049" cy="244827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6084168" y="6021289"/>
            <a:ext cx="123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Back Office</a:t>
            </a:r>
          </a:p>
        </p:txBody>
      </p:sp>
      <p:pic>
        <p:nvPicPr>
          <p:cNvPr id="26" name="Image 25" descr="MySQL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283" y="4149080"/>
            <a:ext cx="1253069" cy="648072"/>
          </a:xfrm>
          <a:prstGeom prst="rect">
            <a:avLst/>
          </a:prstGeom>
        </p:spPr>
      </p:pic>
      <p:pic>
        <p:nvPicPr>
          <p:cNvPr id="30" name="Image 29" descr="server1.png"/>
          <p:cNvPicPr>
            <a:picLocks noChangeAspect="1"/>
          </p:cNvPicPr>
          <p:nvPr/>
        </p:nvPicPr>
        <p:blipFill>
          <a:blip r:embed="rId6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420888"/>
            <a:ext cx="1021686" cy="1080120"/>
          </a:xfrm>
          <a:prstGeom prst="rect">
            <a:avLst/>
          </a:prstGeom>
        </p:spPr>
      </p:pic>
      <p:pic>
        <p:nvPicPr>
          <p:cNvPr id="9" name="Image 8" descr="server1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371" y="2276872"/>
            <a:ext cx="1021686" cy="1080120"/>
          </a:xfrm>
          <a:prstGeom prst="rect">
            <a:avLst/>
          </a:prstGeom>
        </p:spPr>
      </p:pic>
      <p:pic>
        <p:nvPicPr>
          <p:cNvPr id="31" name="Image 30" descr="php-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732" y="4149080"/>
            <a:ext cx="664468" cy="664468"/>
          </a:xfrm>
          <a:prstGeom prst="rect">
            <a:avLst/>
          </a:prstGeom>
        </p:spPr>
      </p:pic>
      <p:grpSp>
        <p:nvGrpSpPr>
          <p:cNvPr id="4" name="Groupe 3"/>
          <p:cNvGrpSpPr/>
          <p:nvPr/>
        </p:nvGrpSpPr>
        <p:grpSpPr>
          <a:xfrm>
            <a:off x="4427984" y="4293096"/>
            <a:ext cx="1152128" cy="657364"/>
            <a:chOff x="3779912" y="4149080"/>
            <a:chExt cx="1152128" cy="657364"/>
          </a:xfrm>
        </p:grpSpPr>
        <p:pic>
          <p:nvPicPr>
            <p:cNvPr id="23" name="Image 22" descr="apache 2016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4149080"/>
              <a:ext cx="966122" cy="253124"/>
            </a:xfrm>
            <a:prstGeom prst="rect">
              <a:avLst/>
            </a:prstGeom>
          </p:spPr>
        </p:pic>
        <p:sp>
          <p:nvSpPr>
            <p:cNvPr id="32" name="ZoneTexte 31"/>
            <p:cNvSpPr txBox="1"/>
            <p:nvPr/>
          </p:nvSpPr>
          <p:spPr>
            <a:xfrm>
              <a:off x="3779912" y="44371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Apache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4139952" y="1484784"/>
            <a:ext cx="4032448" cy="35283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139952" y="506602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XAMP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49D26BE0-ECB5-427C-8230-56B381C573A2}"/>
              </a:ext>
            </a:extLst>
          </p:cNvPr>
          <p:cNvGrpSpPr/>
          <p:nvPr/>
        </p:nvGrpSpPr>
        <p:grpSpPr>
          <a:xfrm>
            <a:off x="1259632" y="3933056"/>
            <a:ext cx="2187624" cy="747464"/>
            <a:chOff x="611560" y="4077072"/>
            <a:chExt cx="2187624" cy="747464"/>
          </a:xfrm>
        </p:grpSpPr>
        <p:pic>
          <p:nvPicPr>
            <p:cNvPr id="27" name="Image 26" descr="firefox.png">
              <a:extLst>
                <a:ext uri="{FF2B5EF4-FFF2-40B4-BE49-F238E27FC236}">
                  <a16:creationId xmlns:a16="http://schemas.microsoft.com/office/drawing/2014/main" id="{80BE746F-390E-4F5F-ACB6-F634C623C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4077072"/>
              <a:ext cx="720080" cy="720080"/>
            </a:xfrm>
            <a:prstGeom prst="rect">
              <a:avLst/>
            </a:prstGeom>
          </p:spPr>
        </p:pic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8394194F-ECEB-4D45-828D-2FF454F3F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31640" y="4077072"/>
              <a:ext cx="720080" cy="720080"/>
            </a:xfrm>
            <a:prstGeom prst="rect">
              <a:avLst/>
            </a:prstGeom>
          </p:spPr>
        </p:pic>
        <p:pic>
          <p:nvPicPr>
            <p:cNvPr id="29" name="Image 28" descr="chrome.png">
              <a:extLst>
                <a:ext uri="{FF2B5EF4-FFF2-40B4-BE49-F238E27FC236}">
                  <a16:creationId xmlns:a16="http://schemas.microsoft.com/office/drawing/2014/main" id="{5311E59F-B23C-4710-9EBD-22A289A43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1720" y="4077072"/>
              <a:ext cx="747464" cy="747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332504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fr-FR" dirty="0"/>
              <a:t>PHP : boucles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063277"/>
            <a:ext cx="8784976" cy="4525963"/>
          </a:xfrm>
        </p:spPr>
        <p:txBody>
          <a:bodyPr/>
          <a:lstStyle/>
          <a:p>
            <a:r>
              <a:rPr lang="fr-FR" b="1" dirty="0">
                <a:solidFill>
                  <a:srgbClr val="1F497D"/>
                </a:solidFill>
              </a:rPr>
              <a:t>Instructions de boucle : boucles imbriquées </a:t>
            </a:r>
          </a:p>
          <a:p>
            <a:pPr lvl="1"/>
            <a:r>
              <a:rPr lang="fr-FR" dirty="0"/>
              <a:t>Il est possible d’imbriquer des boucles les unes dans les autres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9BE58-7793-45FF-A067-2A41621469A2}" type="slidenum">
              <a:rPr lang="fr-FR" smtClean="0"/>
              <a:pPr/>
              <a:t>80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188" y="2283668"/>
            <a:ext cx="4051300" cy="4457700"/>
          </a:xfrm>
          <a:prstGeom prst="rect">
            <a:avLst/>
          </a:prstGeom>
        </p:spPr>
      </p:pic>
      <p:grpSp>
        <p:nvGrpSpPr>
          <p:cNvPr id="8" name="Grouper 7"/>
          <p:cNvGrpSpPr/>
          <p:nvPr/>
        </p:nvGrpSpPr>
        <p:grpSpPr>
          <a:xfrm>
            <a:off x="216024" y="2828368"/>
            <a:ext cx="4572000" cy="3631764"/>
            <a:chOff x="216024" y="2677556"/>
            <a:chExt cx="4572000" cy="3631764"/>
          </a:xfrm>
        </p:grpSpPr>
        <p:sp>
          <p:nvSpPr>
            <p:cNvPr id="6" name="Rectangle 5"/>
            <p:cNvSpPr/>
            <p:nvPr/>
          </p:nvSpPr>
          <p:spPr>
            <a:xfrm>
              <a:off x="216024" y="2677556"/>
              <a:ext cx="4572000" cy="36317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36000" tIns="0" rIns="0" bIns="0">
              <a:spAutoFit/>
            </a:bodyPr>
            <a:lstStyle/>
            <a:p>
              <a:r>
                <a:rPr lang="es-ES_tradnl"/>
                <a:t>&lt;table&gt;</a:t>
              </a:r>
            </a:p>
            <a:p>
              <a:r>
                <a:rPr lang="es-ES_tradnl" sz="2000" b="1"/>
                <a:t>&lt;?php </a:t>
              </a:r>
            </a:p>
            <a:p>
              <a:r>
                <a:rPr lang="es-ES_tradnl" sz="2000" b="1">
                  <a:solidFill>
                    <a:srgbClr val="1F497D"/>
                  </a:solidFill>
                </a:rPr>
                <a:t>     for ( $lin = 1 ; $lin &lt;= 9 ; $lin++)  { </a:t>
              </a:r>
            </a:p>
            <a:p>
              <a:r>
                <a:rPr lang="es-ES_tradnl" sz="2000"/>
                <a:t>           echo "&lt;tr&gt; ”;  </a:t>
              </a:r>
            </a:p>
            <a:p>
              <a:r>
                <a:rPr lang="es-ES_tradnl" sz="2000" b="1">
                  <a:solidFill>
                    <a:srgbClr val="1F497D"/>
                  </a:solidFill>
                </a:rPr>
                <a:t>           for ( $col = 1 ; $col &lt;= 9 ; $col++)  {</a:t>
              </a:r>
            </a:p>
            <a:p>
              <a:r>
                <a:rPr lang="es-ES_tradnl" sz="2000"/>
                <a:t>                  </a:t>
              </a:r>
              <a:r>
                <a:rPr lang="es-ES_tradnl" sz="2000" b="1"/>
                <a:t>echo</a:t>
              </a:r>
              <a:r>
                <a:rPr lang="es-ES_tradnl" sz="2000"/>
                <a:t> "&lt;td&gt; "</a:t>
              </a:r>
            </a:p>
            <a:p>
              <a:r>
                <a:rPr lang="es-ES_tradnl" sz="2000"/>
                <a:t>                        </a:t>
              </a:r>
              <a:r>
                <a:rPr lang="es-ES_tradnl" sz="2000" b="1"/>
                <a:t> . ($col * $lin) . "</a:t>
              </a:r>
              <a:r>
                <a:rPr lang="es-ES_tradnl" sz="2000"/>
                <a:t>&lt;/td&gt;" ;</a:t>
              </a:r>
            </a:p>
            <a:p>
              <a:r>
                <a:rPr lang="es-ES_tradnl" sz="2000"/>
                <a:t>           </a:t>
              </a:r>
              <a:r>
                <a:rPr lang="es-ES_tradnl" sz="2000" b="1">
                  <a:solidFill>
                    <a:srgbClr val="1F497D"/>
                  </a:solidFill>
                </a:rPr>
                <a:t>}</a:t>
              </a:r>
            </a:p>
            <a:p>
              <a:r>
                <a:rPr lang="es-ES_tradnl" sz="2000"/>
                <a:t>           echo "&lt;/tr&gt;";</a:t>
              </a:r>
            </a:p>
            <a:p>
              <a:r>
                <a:rPr lang="es-ES_tradnl" sz="2000" b="1">
                  <a:solidFill>
                    <a:srgbClr val="1F497D"/>
                  </a:solidFill>
                </a:rPr>
                <a:t>     }</a:t>
              </a:r>
            </a:p>
            <a:p>
              <a:r>
                <a:rPr lang="es-ES_tradnl" sz="2000" b="1"/>
                <a:t>?&gt;  </a:t>
              </a:r>
            </a:p>
            <a:p>
              <a:r>
                <a:rPr lang="es-ES_tradnl"/>
                <a:t>&lt;/table&gt;</a:t>
              </a:r>
              <a:endParaRPr lang="fr-FR" dirty="0"/>
            </a:p>
          </p:txBody>
        </p:sp>
        <p:sp>
          <p:nvSpPr>
            <p:cNvPr id="11" name="Parenthèse ouvrante 10"/>
            <p:cNvSpPr/>
            <p:nvPr/>
          </p:nvSpPr>
          <p:spPr>
            <a:xfrm>
              <a:off x="288032" y="3429000"/>
              <a:ext cx="216024" cy="2160240"/>
            </a:xfrm>
            <a:prstGeom prst="leftBracket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Parenthèse ouvrante 11"/>
            <p:cNvSpPr/>
            <p:nvPr/>
          </p:nvSpPr>
          <p:spPr>
            <a:xfrm>
              <a:off x="576064" y="4005064"/>
              <a:ext cx="216024" cy="936104"/>
            </a:xfrm>
            <a:prstGeom prst="leftBracket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3873330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fr-FR" dirty="0"/>
              <a:t>PHP : Fonctions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4525963"/>
          </a:xfrm>
        </p:spPr>
        <p:txBody>
          <a:bodyPr/>
          <a:lstStyle/>
          <a:p>
            <a:r>
              <a:rPr lang="fr-FR" b="1" dirty="0">
                <a:solidFill>
                  <a:srgbClr val="1F497D"/>
                </a:solidFill>
              </a:rPr>
              <a:t>Fonctions</a:t>
            </a:r>
          </a:p>
          <a:p>
            <a:pPr lvl="1"/>
            <a:r>
              <a:rPr lang="fr-FR" dirty="0"/>
              <a:t>PHP offre une large panoplie de fonctions</a:t>
            </a:r>
          </a:p>
          <a:p>
            <a:pPr lvl="2"/>
            <a:r>
              <a:rPr lang="fr-FR" dirty="0"/>
              <a:t>Exemple : </a:t>
            </a:r>
            <a:r>
              <a:rPr lang="fr-FR" b="1" dirty="0" err="1">
                <a:solidFill>
                  <a:srgbClr val="1F497D"/>
                </a:solidFill>
              </a:rPr>
              <a:t>isset</a:t>
            </a:r>
            <a:r>
              <a:rPr lang="fr-FR" b="1" dirty="0">
                <a:solidFill>
                  <a:srgbClr val="1F497D"/>
                </a:solidFill>
              </a:rPr>
              <a:t>($var)    </a:t>
            </a:r>
            <a:r>
              <a:rPr lang="fr-FR" dirty="0">
                <a:sym typeface="Wingdings"/>
              </a:rPr>
              <a:t> TRUE si $var a été déclarée</a:t>
            </a:r>
          </a:p>
          <a:p>
            <a:pPr lvl="2"/>
            <a:r>
              <a:rPr lang="fr-FR" dirty="0"/>
              <a:t>Exemple : </a:t>
            </a:r>
            <a:r>
              <a:rPr lang="fr-FR" b="1" dirty="0" err="1">
                <a:solidFill>
                  <a:srgbClr val="1F497D"/>
                </a:solidFill>
              </a:rPr>
              <a:t>empty</a:t>
            </a:r>
            <a:r>
              <a:rPr lang="fr-FR" b="1" dirty="0">
                <a:solidFill>
                  <a:srgbClr val="1F497D"/>
                </a:solidFill>
              </a:rPr>
              <a:t>($var) </a:t>
            </a:r>
            <a:r>
              <a:rPr lang="fr-FR" dirty="0">
                <a:sym typeface="Wingdings"/>
              </a:rPr>
              <a:t> TRUE si $var est vide (ou vaut 0)</a:t>
            </a:r>
            <a:endParaRPr lang="fr-FR" dirty="0"/>
          </a:p>
          <a:p>
            <a:pPr lvl="1"/>
            <a:r>
              <a:rPr lang="fr-FR" dirty="0"/>
              <a:t>On peut aussi écrire les nôtres </a:t>
            </a:r>
          </a:p>
          <a:p>
            <a:pPr marL="914400" lvl="2" indent="0">
              <a:buNone/>
            </a:pPr>
            <a:r>
              <a:rPr lang="fr-FR" dirty="0"/>
              <a:t>(même en dehors des classes) </a:t>
            </a:r>
          </a:p>
          <a:p>
            <a:pPr lvl="2"/>
            <a:r>
              <a:rPr lang="fr-FR" b="1" dirty="0" err="1">
                <a:solidFill>
                  <a:srgbClr val="1F497D"/>
                </a:solidFill>
              </a:rPr>
              <a:t>function</a:t>
            </a:r>
            <a:r>
              <a:rPr lang="fr-FR" b="1" dirty="0">
                <a:solidFill>
                  <a:srgbClr val="1F497D"/>
                </a:solidFill>
              </a:rPr>
              <a:t> </a:t>
            </a:r>
            <a:r>
              <a:rPr lang="fr-FR" b="1" dirty="0" err="1">
                <a:solidFill>
                  <a:srgbClr val="1F497D"/>
                </a:solidFill>
              </a:rPr>
              <a:t>nomFonction</a:t>
            </a:r>
            <a:r>
              <a:rPr lang="fr-FR" b="1" dirty="0">
                <a:solidFill>
                  <a:srgbClr val="1F497D"/>
                </a:solidFill>
              </a:rPr>
              <a:t> ($paramètre , … ) {  instructions }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520" y="4653136"/>
            <a:ext cx="8712968" cy="12311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0" rIns="0" bIns="0">
            <a:spAutoFit/>
          </a:bodyPr>
          <a:lstStyle/>
          <a:p>
            <a:r>
              <a:rPr lang="fr-FR" sz="2000" b="1" dirty="0"/>
              <a:t> </a:t>
            </a:r>
            <a:r>
              <a:rPr lang="fr-FR" sz="2000" b="1" dirty="0" err="1"/>
              <a:t>function</a:t>
            </a:r>
            <a:r>
              <a:rPr lang="fr-FR" sz="2000" b="1" dirty="0"/>
              <a:t> salutation ( $nom ) {</a:t>
            </a:r>
          </a:p>
          <a:p>
            <a:r>
              <a:rPr lang="fr-FR" dirty="0"/>
              <a:t>        </a:t>
            </a:r>
            <a:r>
              <a:rPr lang="fr-FR" sz="2000" dirty="0" err="1"/>
              <a:t>echo</a:t>
            </a:r>
            <a:r>
              <a:rPr lang="fr-FR" sz="2000" dirty="0"/>
              <a:t> "&lt;h1&gt;Bienvenue, $nom ! &lt;/h1&gt;";</a:t>
            </a:r>
          </a:p>
          <a:p>
            <a:r>
              <a:rPr lang="fr-FR" sz="2000" dirty="0"/>
              <a:t>       </a:t>
            </a:r>
            <a:r>
              <a:rPr lang="fr-FR" sz="2000" dirty="0" err="1"/>
              <a:t>echo</a:t>
            </a:r>
            <a:r>
              <a:rPr lang="fr-FR" sz="2000" dirty="0"/>
              <a:t> "&lt;p class=droite&gt;Aujourd'hui, nous sommes le " .date('d / m / Y'). "&lt;/p&gt;" ;</a:t>
            </a:r>
          </a:p>
          <a:p>
            <a:r>
              <a:rPr lang="fr-FR" sz="2000" b="1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5270194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PHP</a:t>
            </a:r>
          </a:p>
        </p:txBody>
      </p:sp>
      <p:sp>
        <p:nvSpPr>
          <p:cNvPr id="8" name="Rectangle 7"/>
          <p:cNvSpPr/>
          <p:nvPr/>
        </p:nvSpPr>
        <p:spPr>
          <a:xfrm>
            <a:off x="35496" y="791994"/>
            <a:ext cx="3816424" cy="2492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0" rIns="0" bIns="0">
            <a:spAutoFit/>
          </a:bodyPr>
          <a:lstStyle/>
          <a:p>
            <a:r>
              <a:rPr lang="en-US" dirty="0"/>
              <a:t> …</a:t>
            </a:r>
          </a:p>
          <a:p>
            <a:r>
              <a:rPr lang="en-US" b="1" dirty="0"/>
              <a:t> &lt;form name="…" </a:t>
            </a:r>
            <a:r>
              <a:rPr lang="en-US" b="1" dirty="0">
                <a:solidFill>
                  <a:srgbClr val="1F497D"/>
                </a:solidFill>
              </a:rPr>
              <a:t>method="POST" </a:t>
            </a:r>
            <a:r>
              <a:rPr lang="en-US" b="1" dirty="0"/>
              <a:t>	</a:t>
            </a:r>
            <a:r>
              <a:rPr lang="en-US" b="1" dirty="0">
                <a:solidFill>
                  <a:srgbClr val="1F497D"/>
                </a:solidFill>
              </a:rPr>
              <a:t>action="coursPHP-15.php"</a:t>
            </a:r>
            <a:r>
              <a:rPr lang="en-US" b="1" dirty="0"/>
              <a:t> &gt;</a:t>
            </a:r>
          </a:p>
          <a:p>
            <a:r>
              <a:rPr lang="en-US" dirty="0"/>
              <a:t> &lt;label &gt;Nom : &lt;/label&gt;</a:t>
            </a:r>
          </a:p>
          <a:p>
            <a:r>
              <a:rPr lang="en-US" b="1" dirty="0"/>
              <a:t> &lt;input type="text" </a:t>
            </a:r>
            <a:r>
              <a:rPr lang="en-US" b="1" dirty="0">
                <a:solidFill>
                  <a:srgbClr val="1F497D"/>
                </a:solidFill>
              </a:rPr>
              <a:t>name="client" </a:t>
            </a:r>
          </a:p>
          <a:p>
            <a:r>
              <a:rPr lang="en-US" b="1" dirty="0">
                <a:solidFill>
                  <a:srgbClr val="1F497D"/>
                </a:solidFill>
              </a:rPr>
              <a:t>              </a:t>
            </a:r>
            <a:r>
              <a:rPr lang="en-US" b="1" dirty="0"/>
              <a:t>size="25"/&gt; </a:t>
            </a:r>
          </a:p>
          <a:p>
            <a:r>
              <a:rPr lang="en-US" dirty="0"/>
              <a:t> …</a:t>
            </a:r>
          </a:p>
          <a:p>
            <a:r>
              <a:rPr lang="en-US" b="1" dirty="0"/>
              <a:t>   &lt;input type="submit" value="OK" /&gt; </a:t>
            </a:r>
          </a:p>
          <a:p>
            <a:r>
              <a:rPr lang="en-US" b="1" dirty="0"/>
              <a:t>&lt;/form&gt;</a:t>
            </a:r>
            <a:endParaRPr lang="fr-FR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4869160"/>
            <a:ext cx="2755900" cy="18669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5556739"/>
            <a:ext cx="4608512" cy="1105651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4797152"/>
            <a:ext cx="4443653" cy="1080120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13" name="Connecteur droit avec flèche 12"/>
          <p:cNvCxnSpPr>
            <a:stCxn id="11" idx="3"/>
            <a:endCxn id="10" idx="1"/>
          </p:cNvCxnSpPr>
          <p:nvPr/>
        </p:nvCxnSpPr>
        <p:spPr>
          <a:xfrm>
            <a:off x="2969320" y="4512816"/>
            <a:ext cx="522560" cy="82439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7" idx="3"/>
            <a:endCxn id="14" idx="1"/>
          </p:cNvCxnSpPr>
          <p:nvPr/>
        </p:nvCxnSpPr>
        <p:spPr>
          <a:xfrm>
            <a:off x="2863404" y="5802610"/>
            <a:ext cx="916508" cy="30695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3888432" y="548680"/>
            <a:ext cx="5220072" cy="4308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36000" tIns="0" rIns="0" bIns="0" rtlCol="0">
            <a:spAutoFit/>
          </a:bodyPr>
          <a:lstStyle/>
          <a:p>
            <a:r>
              <a:rPr lang="fr-FR" sz="2000" b="1" dirty="0"/>
              <a:t>&lt;?</a:t>
            </a:r>
            <a:r>
              <a:rPr lang="fr-FR" sz="2000" b="1" dirty="0" err="1"/>
              <a:t>php</a:t>
            </a:r>
            <a:r>
              <a:rPr lang="fr-FR" sz="2000" b="1" dirty="0"/>
              <a:t> </a:t>
            </a:r>
          </a:p>
          <a:p>
            <a:r>
              <a:rPr lang="fr-FR" sz="2000" dirty="0"/>
              <a:t>   </a:t>
            </a:r>
            <a:r>
              <a:rPr lang="fr-FR" sz="2000" b="1" dirty="0"/>
              <a:t> </a:t>
            </a:r>
            <a:r>
              <a:rPr lang="fr-FR" sz="2000" b="1" dirty="0" err="1">
                <a:solidFill>
                  <a:srgbClr val="1F497D"/>
                </a:solidFill>
              </a:rPr>
              <a:t>function</a:t>
            </a:r>
            <a:r>
              <a:rPr lang="fr-FR" sz="2000" b="1" dirty="0">
                <a:solidFill>
                  <a:srgbClr val="1F497D"/>
                </a:solidFill>
              </a:rPr>
              <a:t> salutation</a:t>
            </a:r>
            <a:r>
              <a:rPr lang="fr-FR" sz="2000" b="1" dirty="0"/>
              <a:t> ( $nom ) {</a:t>
            </a:r>
          </a:p>
          <a:p>
            <a:r>
              <a:rPr lang="fr-FR" sz="2000" b="1" dirty="0"/>
              <a:t>       </a:t>
            </a:r>
            <a:r>
              <a:rPr lang="fr-FR" sz="2000" b="1" dirty="0" err="1"/>
              <a:t>date_default_timezone_set</a:t>
            </a:r>
            <a:r>
              <a:rPr lang="fr-FR" sz="2000" dirty="0"/>
              <a:t>("Europe/Paris");</a:t>
            </a:r>
          </a:p>
          <a:p>
            <a:r>
              <a:rPr lang="fr-FR" sz="2000" dirty="0"/>
              <a:t>       </a:t>
            </a:r>
            <a:r>
              <a:rPr lang="fr-FR" sz="2000" b="1" dirty="0" err="1"/>
              <a:t>echo</a:t>
            </a:r>
            <a:r>
              <a:rPr lang="fr-FR" sz="2000" dirty="0"/>
              <a:t> "&lt;h1&gt;Bienvenue, $nom ! &lt;/h1&gt;";</a:t>
            </a:r>
          </a:p>
          <a:p>
            <a:r>
              <a:rPr lang="fr-FR" sz="2000" dirty="0"/>
              <a:t>       </a:t>
            </a:r>
            <a:r>
              <a:rPr lang="fr-FR" sz="2000" b="1" dirty="0" err="1"/>
              <a:t>echo</a:t>
            </a:r>
            <a:r>
              <a:rPr lang="fr-FR" sz="2000" dirty="0"/>
              <a:t> "&lt;p class=droite&gt;Aujourd'hui…" </a:t>
            </a:r>
          </a:p>
          <a:p>
            <a:r>
              <a:rPr lang="fr-FR" sz="2000" dirty="0"/>
              <a:t>                   </a:t>
            </a:r>
            <a:r>
              <a:rPr lang="fr-FR" sz="2000" b="1" dirty="0"/>
              <a:t> . date('d / m / Y').</a:t>
            </a:r>
            <a:r>
              <a:rPr lang="fr-FR" sz="2000" dirty="0"/>
              <a:t> "&lt;/p&gt;" ;</a:t>
            </a:r>
          </a:p>
          <a:p>
            <a:r>
              <a:rPr lang="fr-FR" sz="2000" b="1" dirty="0"/>
              <a:t>    }</a:t>
            </a:r>
          </a:p>
          <a:p>
            <a:r>
              <a:rPr lang="fr-FR" sz="2000" dirty="0"/>
              <a:t>  </a:t>
            </a:r>
          </a:p>
          <a:p>
            <a:r>
              <a:rPr lang="fr-FR" sz="2000" b="1" dirty="0">
                <a:solidFill>
                  <a:srgbClr val="1F497D"/>
                </a:solidFill>
              </a:rPr>
              <a:t> if </a:t>
            </a:r>
            <a:r>
              <a:rPr lang="fr-FR" sz="2000" b="1" dirty="0"/>
              <a:t>( </a:t>
            </a:r>
            <a:r>
              <a:rPr lang="fr-FR" sz="2000" b="1" dirty="0" err="1">
                <a:solidFill>
                  <a:srgbClr val="1F497D"/>
                </a:solidFill>
              </a:rPr>
              <a:t>isset</a:t>
            </a:r>
            <a:r>
              <a:rPr lang="fr-FR" sz="2000" b="1" dirty="0">
                <a:solidFill>
                  <a:srgbClr val="1F497D"/>
                </a:solidFill>
              </a:rPr>
              <a:t> </a:t>
            </a:r>
            <a:r>
              <a:rPr lang="fr-FR" sz="2000" b="1" dirty="0"/>
              <a:t>($_POST["client"])     AND </a:t>
            </a:r>
          </a:p>
          <a:p>
            <a:r>
              <a:rPr lang="fr-FR" sz="2000" b="1" dirty="0"/>
              <a:t>      ! </a:t>
            </a:r>
            <a:r>
              <a:rPr lang="fr-FR" sz="2000" b="1" dirty="0" err="1">
                <a:solidFill>
                  <a:srgbClr val="1F497D"/>
                </a:solidFill>
              </a:rPr>
              <a:t>empty</a:t>
            </a:r>
            <a:r>
              <a:rPr lang="fr-FR" sz="2000" b="1" dirty="0">
                <a:solidFill>
                  <a:srgbClr val="1F497D"/>
                </a:solidFill>
              </a:rPr>
              <a:t> </a:t>
            </a:r>
            <a:r>
              <a:rPr lang="fr-FR" sz="2000" b="1" dirty="0"/>
              <a:t>($_POST["client"]) )    {   </a:t>
            </a:r>
          </a:p>
          <a:p>
            <a:r>
              <a:rPr lang="fr-FR" sz="2000" dirty="0"/>
              <a:t>               </a:t>
            </a:r>
            <a:r>
              <a:rPr lang="fr-FR" sz="2000" b="1" dirty="0">
                <a:solidFill>
                  <a:srgbClr val="1F497D"/>
                </a:solidFill>
              </a:rPr>
              <a:t>salutation</a:t>
            </a:r>
            <a:r>
              <a:rPr lang="fr-FR" sz="2000" b="1" dirty="0"/>
              <a:t> ( $_POST["client"] </a:t>
            </a:r>
            <a:r>
              <a:rPr lang="fr-FR" sz="2000" dirty="0"/>
              <a:t>) ;</a:t>
            </a:r>
          </a:p>
          <a:p>
            <a:r>
              <a:rPr lang="fr-FR" sz="2000" dirty="0"/>
              <a:t> </a:t>
            </a:r>
            <a:r>
              <a:rPr lang="fr-FR" sz="2000" b="1" dirty="0"/>
              <a:t>   }</a:t>
            </a:r>
          </a:p>
          <a:p>
            <a:r>
              <a:rPr lang="fr-FR" sz="2000" b="1" dirty="0">
                <a:solidFill>
                  <a:srgbClr val="1F497D"/>
                </a:solidFill>
              </a:rPr>
              <a:t> </a:t>
            </a:r>
            <a:r>
              <a:rPr lang="fr-FR" sz="2000" b="1" dirty="0" err="1">
                <a:solidFill>
                  <a:srgbClr val="1F497D"/>
                </a:solidFill>
              </a:rPr>
              <a:t>else</a:t>
            </a:r>
            <a:r>
              <a:rPr lang="fr-FR" sz="2000" b="1" dirty="0">
                <a:solidFill>
                  <a:srgbClr val="1F497D"/>
                </a:solidFill>
              </a:rPr>
              <a:t> </a:t>
            </a:r>
            <a:r>
              <a:rPr lang="fr-FR" sz="2000" b="1" dirty="0">
                <a:solidFill>
                  <a:schemeClr val="tx1"/>
                </a:solidFill>
              </a:rPr>
              <a:t>{</a:t>
            </a:r>
            <a:r>
              <a:rPr lang="fr-FR" sz="2000" b="1" dirty="0">
                <a:solidFill>
                  <a:srgbClr val="1F497D"/>
                </a:solidFill>
              </a:rPr>
              <a:t>    salutation</a:t>
            </a:r>
            <a:r>
              <a:rPr lang="fr-FR" sz="2000" b="1" dirty="0"/>
              <a:t> ("cher client") ;   }</a:t>
            </a:r>
          </a:p>
          <a:p>
            <a:r>
              <a:rPr lang="fr-FR" sz="2000" dirty="0"/>
              <a:t> ?&gt; 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3573016"/>
            <a:ext cx="2717800" cy="18796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85086206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250" b="90000" l="2500" r="9725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81356" y="0"/>
            <a:ext cx="1962644" cy="196264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Tableaux PHP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196752"/>
            <a:ext cx="8463884" cy="5095468"/>
          </a:xfrm>
        </p:spPr>
        <p:txBody>
          <a:bodyPr>
            <a:normAutofit lnSpcReduction="10000"/>
          </a:bodyPr>
          <a:lstStyle/>
          <a:p>
            <a:r>
              <a:rPr lang="fr-FR" sz="2800" b="1" dirty="0">
                <a:solidFill>
                  <a:srgbClr val="1F497D"/>
                </a:solidFill>
              </a:rPr>
              <a:t>Tableaux </a:t>
            </a:r>
          </a:p>
          <a:p>
            <a:pPr lvl="1"/>
            <a:r>
              <a:rPr lang="fr-FR" sz="2400" dirty="0"/>
              <a:t>Variables capables d’enregistrer plusieurs valeurs d’un type</a:t>
            </a:r>
          </a:p>
          <a:p>
            <a:r>
              <a:rPr lang="fr-FR" sz="2800" b="1" dirty="0">
                <a:solidFill>
                  <a:srgbClr val="1F497D"/>
                </a:solidFill>
              </a:rPr>
              <a:t>Tableaux à indice :</a:t>
            </a:r>
          </a:p>
          <a:p>
            <a:pPr lvl="1"/>
            <a:r>
              <a:rPr lang="fr-FR" sz="2400" dirty="0"/>
              <a:t>Chaque position est identifiée par </a:t>
            </a:r>
            <a:br>
              <a:rPr lang="fr-FR" sz="2400" dirty="0"/>
            </a:br>
            <a:r>
              <a:rPr lang="fr-FR" sz="2400" dirty="0"/>
              <a:t>un numéro (commençant par </a:t>
            </a:r>
            <a:r>
              <a:rPr lang="fr-FR" sz="2400" b="1" dirty="0"/>
              <a:t>0</a:t>
            </a:r>
            <a:r>
              <a:rPr lang="fr-FR" sz="2400" dirty="0"/>
              <a:t>)</a:t>
            </a:r>
          </a:p>
          <a:p>
            <a:pPr lvl="2"/>
            <a:r>
              <a:rPr lang="fr-FR" sz="2000" b="1" dirty="0"/>
              <a:t>$tableau</a:t>
            </a:r>
            <a:r>
              <a:rPr lang="fr-FR" sz="2000" dirty="0"/>
              <a:t> [</a:t>
            </a:r>
            <a:r>
              <a:rPr lang="fr-FR" sz="2000" b="1" dirty="0"/>
              <a:t>0</a:t>
            </a:r>
            <a:r>
              <a:rPr lang="fr-FR" sz="2000" dirty="0"/>
              <a:t>] = "A";</a:t>
            </a:r>
          </a:p>
          <a:p>
            <a:pPr lvl="2"/>
            <a:r>
              <a:rPr lang="fr-FR" sz="2000" b="1" dirty="0"/>
              <a:t>$tableau </a:t>
            </a:r>
            <a:r>
              <a:rPr lang="fr-FR" sz="2000" dirty="0"/>
              <a:t>[</a:t>
            </a:r>
            <a:r>
              <a:rPr lang="fr-FR" sz="2000" b="1" dirty="0"/>
              <a:t>1</a:t>
            </a:r>
            <a:r>
              <a:rPr lang="fr-FR" sz="2000" dirty="0"/>
              <a:t>] = "B";</a:t>
            </a:r>
          </a:p>
          <a:p>
            <a:pPr lvl="2"/>
            <a:r>
              <a:rPr lang="fr-FR" sz="2000" dirty="0"/>
              <a:t>$tableau [</a:t>
            </a:r>
            <a:r>
              <a:rPr lang="fr-FR" sz="2000" b="1" dirty="0"/>
              <a:t>3</a:t>
            </a:r>
            <a:r>
              <a:rPr lang="fr-FR" sz="2000" dirty="0"/>
              <a:t>] = "Fin";</a:t>
            </a:r>
          </a:p>
          <a:p>
            <a:pPr lvl="2"/>
            <a:r>
              <a:rPr lang="fr-FR" sz="2000" b="1" dirty="0"/>
              <a:t>$tableau [ ] </a:t>
            </a:r>
            <a:r>
              <a:rPr lang="fr-FR" sz="2000" dirty="0"/>
              <a:t>= "Suite";</a:t>
            </a:r>
            <a:endParaRPr lang="fr-FR" sz="2400" dirty="0"/>
          </a:p>
          <a:p>
            <a:r>
              <a:rPr lang="fr-FR" sz="2800" b="1" dirty="0">
                <a:solidFill>
                  <a:srgbClr val="1F497D"/>
                </a:solidFill>
              </a:rPr>
              <a:t>Tableaux associatifs :</a:t>
            </a:r>
          </a:p>
          <a:p>
            <a:pPr lvl="1"/>
            <a:r>
              <a:rPr lang="fr-FR" sz="2400" dirty="0"/>
              <a:t>Chaque position reçoit un identifiant (un label) </a:t>
            </a:r>
          </a:p>
          <a:p>
            <a:pPr lvl="2"/>
            <a:r>
              <a:rPr lang="fr-FR" sz="2000" b="1" dirty="0"/>
              <a:t>$</a:t>
            </a:r>
            <a:r>
              <a:rPr lang="fr-FR" sz="2000" b="1" dirty="0" err="1"/>
              <a:t>tableauAssoc</a:t>
            </a:r>
            <a:r>
              <a:rPr lang="fr-FR" sz="2000" b="1" dirty="0"/>
              <a:t> </a:t>
            </a:r>
            <a:r>
              <a:rPr lang="fr-FR" sz="2000" dirty="0"/>
              <a:t>["</a:t>
            </a:r>
            <a:r>
              <a:rPr lang="fr-FR" sz="2000" b="1" dirty="0" err="1"/>
              <a:t>Prenom</a:t>
            </a:r>
            <a:r>
              <a:rPr lang="fr-FR" sz="2000" dirty="0"/>
              <a:t>"] = "Jean";</a:t>
            </a:r>
          </a:p>
          <a:p>
            <a:pPr lvl="2"/>
            <a:r>
              <a:rPr lang="fr-FR" sz="2000" b="1" dirty="0"/>
              <a:t>$</a:t>
            </a:r>
            <a:r>
              <a:rPr lang="fr-FR" sz="2000" b="1" dirty="0" err="1"/>
              <a:t>tableauAssoc</a:t>
            </a:r>
            <a:r>
              <a:rPr lang="fr-FR" sz="2000" b="1" dirty="0"/>
              <a:t> </a:t>
            </a:r>
            <a:r>
              <a:rPr lang="fr-FR" sz="2000" dirty="0"/>
              <a:t>["</a:t>
            </a:r>
            <a:r>
              <a:rPr lang="fr-FR" sz="2000" b="1" dirty="0"/>
              <a:t>Nom</a:t>
            </a:r>
            <a:r>
              <a:rPr lang="fr-FR" sz="2000" dirty="0"/>
              <a:t>"] = "Dupont" ;</a:t>
            </a:r>
          </a:p>
          <a:p>
            <a:endParaRPr lang="fr-FR" sz="2800" dirty="0"/>
          </a:p>
        </p:txBody>
      </p:sp>
      <p:grpSp>
        <p:nvGrpSpPr>
          <p:cNvPr id="17" name="Grouper 16"/>
          <p:cNvGrpSpPr/>
          <p:nvPr/>
        </p:nvGrpSpPr>
        <p:grpSpPr>
          <a:xfrm>
            <a:off x="5004048" y="4077072"/>
            <a:ext cx="2376264" cy="801380"/>
            <a:chOff x="5580112" y="2348880"/>
            <a:chExt cx="2376264" cy="801380"/>
          </a:xfrm>
        </p:grpSpPr>
        <p:sp>
          <p:nvSpPr>
            <p:cNvPr id="7" name="Rectangle 6"/>
            <p:cNvSpPr/>
            <p:nvPr/>
          </p:nvSpPr>
          <p:spPr>
            <a:xfrm>
              <a:off x="558011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i="1" dirty="0"/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1216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i="1" dirty="0"/>
                <a:t>B</a:t>
              </a: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5645306" y="278092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>
                  <a:solidFill>
                    <a:srgbClr val="1F497D"/>
                  </a:solidFill>
                </a:rPr>
                <a:t>0</a:t>
              </a: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6077354" y="278092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4420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76256" y="2348880"/>
              <a:ext cx="504056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i="1" dirty="0"/>
                <a:t>Fin</a:t>
              </a: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6509402" y="278092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2</a:t>
              </a:r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6977454" y="278092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80312" y="2348880"/>
              <a:ext cx="576064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fr-FR" i="1" dirty="0"/>
                <a:t>Suite</a:t>
              </a: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7481510" y="278092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4</a:t>
              </a:r>
            </a:p>
          </p:txBody>
        </p:sp>
      </p:grpSp>
      <p:grpSp>
        <p:nvGrpSpPr>
          <p:cNvPr id="22" name="Grouper 21"/>
          <p:cNvGrpSpPr/>
          <p:nvPr/>
        </p:nvGrpSpPr>
        <p:grpSpPr>
          <a:xfrm>
            <a:off x="7164288" y="5229200"/>
            <a:ext cx="1692188" cy="801380"/>
            <a:chOff x="6840252" y="5301208"/>
            <a:chExt cx="1692188" cy="801380"/>
          </a:xfrm>
        </p:grpSpPr>
        <p:sp>
          <p:nvSpPr>
            <p:cNvPr id="18" name="Rectangle 17"/>
            <p:cNvSpPr/>
            <p:nvPr/>
          </p:nvSpPr>
          <p:spPr>
            <a:xfrm>
              <a:off x="6907529" y="5301208"/>
              <a:ext cx="792088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i="1" dirty="0"/>
                <a:t>Jean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6840252" y="5733256"/>
              <a:ext cx="941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Prenom</a:t>
              </a:r>
              <a:endParaRPr lang="fr-FR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68344" y="5301208"/>
              <a:ext cx="864096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fr-FR" i="1" dirty="0"/>
                <a:t>Dupont</a:t>
              </a:r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7780495" y="5733256"/>
              <a:ext cx="648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Nom</a:t>
              </a:r>
            </a:p>
          </p:txBody>
        </p:sp>
      </p:grpSp>
      <p:cxnSp>
        <p:nvCxnSpPr>
          <p:cNvPr id="23" name="Connecteur droit avec flèche 22"/>
          <p:cNvCxnSpPr>
            <a:stCxn id="24" idx="2"/>
            <a:endCxn id="11" idx="0"/>
          </p:cNvCxnSpPr>
          <p:nvPr/>
        </p:nvCxnSpPr>
        <p:spPr>
          <a:xfrm flipH="1">
            <a:off x="6084168" y="3435970"/>
            <a:ext cx="1227047" cy="6411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5796136" y="2204864"/>
            <a:ext cx="3030157" cy="12311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2000" b="1" dirty="0"/>
              <a:t>Attention </a:t>
            </a:r>
            <a:r>
              <a:rPr lang="fr-FR" sz="2000" dirty="0"/>
              <a:t>a définir toutes les positions avant de les utiliser ou il y aura une </a:t>
            </a:r>
            <a:r>
              <a:rPr lang="fr-FR" sz="2000" b="1" dirty="0"/>
              <a:t>message d’erreur</a:t>
            </a:r>
            <a:r>
              <a:rPr lang="fr-FR" sz="2000" dirty="0"/>
              <a:t>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8789974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/>
              <a:t>Tableaux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535892" cy="538350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fr-FR" sz="2400" b="1" dirty="0"/>
              <a:t>Les tableaux de PHP ressemblent aux tableaux associatifs (</a:t>
            </a:r>
            <a:r>
              <a:rPr lang="fr-FR" sz="2400" b="1" i="1" dirty="0"/>
              <a:t>hash-tables</a:t>
            </a:r>
            <a:r>
              <a:rPr lang="fr-FR" sz="2400" b="1" dirty="0"/>
              <a:t>).</a:t>
            </a:r>
          </a:p>
          <a:p>
            <a:pPr marL="0" indent="0">
              <a:spcBef>
                <a:spcPts val="1200"/>
              </a:spcBef>
              <a:buNone/>
            </a:pPr>
            <a:endParaRPr lang="fr-FR" sz="2400" dirty="0"/>
          </a:p>
          <a:p>
            <a:pPr marL="0" indent="0">
              <a:spcBef>
                <a:spcPts val="1200"/>
              </a:spcBef>
              <a:buNone/>
            </a:pPr>
            <a:r>
              <a:rPr lang="fr-FR" sz="2400" dirty="0"/>
              <a:t>• L’index est appelé </a:t>
            </a:r>
            <a:r>
              <a:rPr lang="fr-FR" sz="2400" b="1" i="1" dirty="0">
                <a:solidFill>
                  <a:srgbClr val="FF0000"/>
                </a:solidFill>
              </a:rPr>
              <a:t>clé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r-FR" sz="2400" dirty="0"/>
              <a:t>• La valeur associée à la clé est appelée </a:t>
            </a:r>
            <a:r>
              <a:rPr lang="fr-FR" sz="2400" b="1" i="1" dirty="0">
                <a:solidFill>
                  <a:srgbClr val="FF0000"/>
                </a:solidFill>
              </a:rPr>
              <a:t>valeur</a:t>
            </a:r>
            <a:endParaRPr lang="fr-FR" sz="2400" i="1" dirty="0"/>
          </a:p>
          <a:p>
            <a:pPr marL="0" indent="0">
              <a:spcBef>
                <a:spcPts val="1200"/>
              </a:spcBef>
              <a:buNone/>
            </a:pPr>
            <a:endParaRPr lang="fr-FR" sz="2400" dirty="0"/>
          </a:p>
          <a:p>
            <a:pPr marL="0" indent="0">
              <a:spcBef>
                <a:spcPts val="1200"/>
              </a:spcBef>
              <a:buNone/>
            </a:pPr>
            <a:r>
              <a:rPr lang="fr-FR" sz="2400" b="1" dirty="0"/>
              <a:t>On déclare un tableau de deux façons :</a:t>
            </a:r>
          </a:p>
          <a:p>
            <a:pPr marL="0" indent="0">
              <a:spcBef>
                <a:spcPts val="1200"/>
              </a:spcBef>
              <a:buNone/>
            </a:pPr>
            <a:endParaRPr lang="fr-FR" sz="2400" dirty="0"/>
          </a:p>
          <a:p>
            <a:pPr marL="0" indent="0">
              <a:spcBef>
                <a:spcPts val="1200"/>
              </a:spcBef>
              <a:buNone/>
            </a:pPr>
            <a:r>
              <a:rPr lang="fr-FR" sz="2400" dirty="0"/>
              <a:t>• Utiliser la fonction </a:t>
            </a:r>
            <a:r>
              <a:rPr lang="fr-FR" sz="2400" b="1" dirty="0" err="1">
                <a:solidFill>
                  <a:srgbClr val="FF0000"/>
                </a:solidFill>
              </a:rPr>
              <a:t>array</a:t>
            </a:r>
            <a:r>
              <a:rPr lang="fr-FR" sz="2400" b="1" dirty="0">
                <a:solidFill>
                  <a:srgbClr val="FF0000"/>
                </a:solidFill>
              </a:rPr>
              <a:t>() </a:t>
            </a:r>
            <a:r>
              <a:rPr lang="fr-FR" sz="2400" dirty="0"/>
              <a:t>pour créer un tableau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r-FR" sz="2400" dirty="0"/>
              <a:t>• Ou affecter directement les valeurs au tableau</a:t>
            </a:r>
            <a:endParaRPr lang="fr-FR" sz="2400" b="1" dirty="0">
              <a:solidFill>
                <a:schemeClr val="accent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7755448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PHP</a:t>
            </a:r>
          </a:p>
        </p:txBody>
      </p:sp>
      <p:sp>
        <p:nvSpPr>
          <p:cNvPr id="6" name="Rectangle 5"/>
          <p:cNvSpPr/>
          <p:nvPr/>
        </p:nvSpPr>
        <p:spPr>
          <a:xfrm>
            <a:off x="179512" y="1124744"/>
            <a:ext cx="6840760" cy="55399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0" rIns="36000" bIns="0">
            <a:spAutoFit/>
          </a:bodyPr>
          <a:lstStyle/>
          <a:p>
            <a:r>
              <a:rPr lang="fr-FR" sz="2000" dirty="0"/>
              <a:t>&lt;</a:t>
            </a:r>
            <a:r>
              <a:rPr lang="fr-FR" sz="2000" dirty="0" err="1"/>
              <a:t>head</a:t>
            </a:r>
            <a:r>
              <a:rPr lang="fr-FR" sz="2000" dirty="0"/>
              <a:t>&gt;  …  </a:t>
            </a:r>
          </a:p>
          <a:p>
            <a:r>
              <a:rPr lang="fr-FR" sz="2000" dirty="0"/>
              <a:t>         &lt;style&gt;… &lt;/style&gt;  </a:t>
            </a:r>
            <a:br>
              <a:rPr lang="fr-FR" sz="2000" dirty="0"/>
            </a:br>
            <a:r>
              <a:rPr lang="fr-FR" sz="2000" dirty="0"/>
              <a:t>&lt;/</a:t>
            </a:r>
            <a:r>
              <a:rPr lang="fr-FR" sz="2000" dirty="0" err="1"/>
              <a:t>head</a:t>
            </a:r>
            <a:r>
              <a:rPr lang="fr-FR" sz="2000" dirty="0"/>
              <a:t>&gt;</a:t>
            </a:r>
          </a:p>
          <a:p>
            <a:r>
              <a:rPr lang="fr-FR" sz="2000" dirty="0"/>
              <a:t>&lt;body&gt;  … </a:t>
            </a:r>
          </a:p>
          <a:p>
            <a:r>
              <a:rPr lang="fr-FR" sz="2000" dirty="0"/>
              <a:t>  &lt;h2&gt;Tableaux à indice &lt;/h2&gt;</a:t>
            </a:r>
          </a:p>
          <a:p>
            <a:r>
              <a:rPr lang="fr-FR" sz="2000" dirty="0"/>
              <a:t>  &lt;table&gt;</a:t>
            </a:r>
          </a:p>
          <a:p>
            <a:r>
              <a:rPr lang="fr-FR" sz="2000" dirty="0"/>
              <a:t>  </a:t>
            </a:r>
            <a:r>
              <a:rPr lang="fr-FR" sz="2000" b="1" dirty="0"/>
              <a:t>&lt;?</a:t>
            </a:r>
            <a:r>
              <a:rPr lang="fr-FR" sz="2000" b="1" dirty="0" err="1"/>
              <a:t>php</a:t>
            </a:r>
            <a:endParaRPr lang="fr-FR" sz="2000" b="1" dirty="0"/>
          </a:p>
          <a:p>
            <a:r>
              <a:rPr lang="fr-FR" sz="2000" b="1" dirty="0"/>
              <a:t>       </a:t>
            </a:r>
            <a:r>
              <a:rPr lang="fr-FR" sz="2000" b="1" dirty="0">
                <a:solidFill>
                  <a:srgbClr val="1F497D"/>
                </a:solidFill>
              </a:rPr>
              <a:t>$tableau</a:t>
            </a:r>
            <a:r>
              <a:rPr lang="fr-FR" sz="2000" b="1" dirty="0"/>
              <a:t> [</a:t>
            </a:r>
            <a:r>
              <a:rPr lang="fr-FR" sz="2000" b="1" dirty="0">
                <a:solidFill>
                  <a:srgbClr val="1F497D"/>
                </a:solidFill>
              </a:rPr>
              <a:t>0</a:t>
            </a:r>
            <a:r>
              <a:rPr lang="fr-FR" sz="2000" b="1" dirty="0"/>
              <a:t>] = "A";</a:t>
            </a:r>
          </a:p>
          <a:p>
            <a:r>
              <a:rPr lang="fr-FR" sz="2000" b="1" dirty="0"/>
              <a:t>       </a:t>
            </a:r>
            <a:r>
              <a:rPr lang="fr-FR" sz="2000" b="1" dirty="0">
                <a:solidFill>
                  <a:srgbClr val="1F497D"/>
                </a:solidFill>
              </a:rPr>
              <a:t>$tableau </a:t>
            </a:r>
            <a:r>
              <a:rPr lang="fr-FR" sz="2000" b="1" dirty="0"/>
              <a:t>[</a:t>
            </a:r>
            <a:r>
              <a:rPr lang="fr-FR" sz="2000" b="1" dirty="0">
                <a:solidFill>
                  <a:srgbClr val="1F497D"/>
                </a:solidFill>
              </a:rPr>
              <a:t>1</a:t>
            </a:r>
            <a:r>
              <a:rPr lang="fr-FR" sz="2000" b="1" dirty="0"/>
              <a:t>] = "B";</a:t>
            </a:r>
          </a:p>
          <a:p>
            <a:r>
              <a:rPr lang="fr-FR" sz="2000" b="1" dirty="0"/>
              <a:t>      </a:t>
            </a:r>
            <a:r>
              <a:rPr lang="fr-FR" sz="2000" b="1" dirty="0">
                <a:solidFill>
                  <a:srgbClr val="1F497D"/>
                </a:solidFill>
              </a:rPr>
              <a:t> $tableau </a:t>
            </a:r>
            <a:r>
              <a:rPr lang="fr-FR" sz="2000" b="1" dirty="0"/>
              <a:t>[</a:t>
            </a:r>
            <a:r>
              <a:rPr lang="fr-FR" sz="2000" b="1" dirty="0">
                <a:solidFill>
                  <a:srgbClr val="1F497D"/>
                </a:solidFill>
              </a:rPr>
              <a:t>3</a:t>
            </a:r>
            <a:r>
              <a:rPr lang="fr-FR" sz="2000" b="1" dirty="0"/>
              <a:t>] = "Fin";</a:t>
            </a:r>
          </a:p>
          <a:p>
            <a:r>
              <a:rPr lang="fr-FR" sz="2000" b="1" dirty="0"/>
              <a:t>       </a:t>
            </a:r>
            <a:r>
              <a:rPr lang="fr-FR" sz="2000" b="1" dirty="0">
                <a:solidFill>
                  <a:srgbClr val="1F497D"/>
                </a:solidFill>
              </a:rPr>
              <a:t>$tableau </a:t>
            </a:r>
            <a:r>
              <a:rPr lang="fr-FR" sz="2000" b="1" dirty="0"/>
              <a:t>[] = "Suite";</a:t>
            </a:r>
          </a:p>
          <a:p>
            <a:r>
              <a:rPr lang="fr-FR" sz="2000" b="1" dirty="0"/>
              <a:t>       </a:t>
            </a:r>
          </a:p>
          <a:p>
            <a:r>
              <a:rPr lang="fr-FR" sz="2000" b="1" dirty="0"/>
              <a:t>       </a:t>
            </a:r>
            <a:r>
              <a:rPr lang="fr-FR" sz="2000" b="1" dirty="0" err="1"/>
              <a:t>echo</a:t>
            </a:r>
            <a:r>
              <a:rPr lang="fr-FR" sz="2000" b="1" dirty="0"/>
              <a:t> "</a:t>
            </a:r>
            <a:r>
              <a:rPr lang="fr-FR" sz="2000" i="1" dirty="0"/>
              <a:t>&lt;tr&gt; &lt;td&gt;</a:t>
            </a:r>
            <a:r>
              <a:rPr lang="fr-FR" sz="2000" b="1" dirty="0"/>
              <a:t>"</a:t>
            </a:r>
            <a:r>
              <a:rPr lang="fr-FR" sz="2000" b="1" dirty="0">
                <a:solidFill>
                  <a:srgbClr val="1F497D"/>
                </a:solidFill>
              </a:rPr>
              <a:t>. $tableau[0] . </a:t>
            </a:r>
            <a:r>
              <a:rPr lang="fr-FR" sz="2000" b="1" dirty="0"/>
              <a:t>"</a:t>
            </a:r>
            <a:r>
              <a:rPr lang="fr-FR" sz="2000" i="1" dirty="0"/>
              <a:t>&lt;/td&gt; &lt;td&gt;</a:t>
            </a:r>
            <a:r>
              <a:rPr lang="fr-FR" sz="2000" b="1" dirty="0"/>
              <a:t>".  </a:t>
            </a:r>
            <a:r>
              <a:rPr lang="fr-FR" sz="2000" b="1" dirty="0">
                <a:solidFill>
                  <a:srgbClr val="1F497D"/>
                </a:solidFill>
              </a:rPr>
              <a:t>$tableau[1] </a:t>
            </a:r>
          </a:p>
          <a:p>
            <a:r>
              <a:rPr lang="fr-FR" sz="2000" b="1" dirty="0"/>
              <a:t>            . "</a:t>
            </a:r>
            <a:r>
              <a:rPr lang="fr-FR" sz="2000" i="1" dirty="0"/>
              <a:t>&lt;/td&gt; &lt;td&gt;</a:t>
            </a:r>
            <a:r>
              <a:rPr lang="fr-FR" sz="2000" b="1" dirty="0"/>
              <a:t>" </a:t>
            </a:r>
            <a:r>
              <a:rPr lang="fr-FR" sz="2000" b="1" dirty="0">
                <a:solidFill>
                  <a:srgbClr val="1F497D"/>
                </a:solidFill>
              </a:rPr>
              <a:t>. $tableau[2] . </a:t>
            </a:r>
            <a:r>
              <a:rPr lang="fr-FR" sz="2000" b="1" dirty="0"/>
              <a:t>"</a:t>
            </a:r>
            <a:r>
              <a:rPr lang="fr-FR" sz="2000" i="1" dirty="0"/>
              <a:t>&lt;/td&gt;&lt;td&gt;</a:t>
            </a:r>
            <a:r>
              <a:rPr lang="fr-FR" sz="2000" b="1" dirty="0"/>
              <a:t>" . </a:t>
            </a:r>
            <a:r>
              <a:rPr lang="fr-FR" sz="2000" b="1" dirty="0">
                <a:solidFill>
                  <a:srgbClr val="1F497D"/>
                </a:solidFill>
              </a:rPr>
              <a:t>$tableau[3] </a:t>
            </a:r>
          </a:p>
          <a:p>
            <a:r>
              <a:rPr lang="fr-FR" sz="2000" b="1" dirty="0">
                <a:solidFill>
                  <a:srgbClr val="1F497D"/>
                </a:solidFill>
              </a:rPr>
              <a:t>            </a:t>
            </a:r>
            <a:r>
              <a:rPr lang="fr-FR" sz="2000" b="1" dirty="0"/>
              <a:t>. " </a:t>
            </a:r>
            <a:r>
              <a:rPr lang="fr-FR" sz="2000" i="1" dirty="0"/>
              <a:t>&lt;/td&gt;&lt;td&gt;</a:t>
            </a:r>
            <a:r>
              <a:rPr lang="fr-FR" sz="2000" b="1" dirty="0"/>
              <a:t>" . </a:t>
            </a:r>
            <a:r>
              <a:rPr lang="fr-FR" sz="2000" b="1" dirty="0">
                <a:solidFill>
                  <a:srgbClr val="1F497D"/>
                </a:solidFill>
              </a:rPr>
              <a:t>$tableau[4]  </a:t>
            </a:r>
            <a:r>
              <a:rPr lang="fr-FR" sz="2000" b="1" dirty="0"/>
              <a:t>. "</a:t>
            </a:r>
            <a:r>
              <a:rPr lang="fr-FR" sz="2000" i="1" dirty="0"/>
              <a:t>&lt;/td&gt;&lt;/tr&gt;</a:t>
            </a:r>
            <a:r>
              <a:rPr lang="fr-FR" sz="2000" b="1" dirty="0"/>
              <a:t>" ; </a:t>
            </a:r>
          </a:p>
          <a:p>
            <a:r>
              <a:rPr lang="fr-FR" sz="2000" b="1" dirty="0"/>
              <a:t>  ?&gt;</a:t>
            </a:r>
            <a:endParaRPr lang="fr-FR" sz="2000" i="1" dirty="0"/>
          </a:p>
          <a:p>
            <a:r>
              <a:rPr lang="fr-FR" sz="2000" dirty="0"/>
              <a:t>  &lt;/table&gt;</a:t>
            </a:r>
          </a:p>
          <a:p>
            <a:r>
              <a:rPr lang="fr-FR" sz="2000" dirty="0"/>
              <a:t> …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260648"/>
            <a:ext cx="5575300" cy="3835400"/>
          </a:xfrm>
          <a:prstGeom prst="rect">
            <a:avLst/>
          </a:prstGeom>
          <a:ln>
            <a:solidFill>
              <a:srgbClr val="4F81BD"/>
            </a:solidFill>
          </a:ln>
        </p:spPr>
      </p:pic>
      <p:cxnSp>
        <p:nvCxnSpPr>
          <p:cNvPr id="10" name="Connecteur droit avec flèche 9"/>
          <p:cNvCxnSpPr>
            <a:stCxn id="19" idx="2"/>
          </p:cNvCxnSpPr>
          <p:nvPr/>
        </p:nvCxnSpPr>
        <p:spPr>
          <a:xfrm flipH="1">
            <a:off x="6660232" y="1995810"/>
            <a:ext cx="756084" cy="8571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25" idx="1"/>
          </p:cNvCxnSpPr>
          <p:nvPr/>
        </p:nvCxnSpPr>
        <p:spPr>
          <a:xfrm flipH="1" flipV="1">
            <a:off x="5796136" y="3789040"/>
            <a:ext cx="792088" cy="4616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4572000" y="3429000"/>
            <a:ext cx="360040" cy="576064"/>
          </a:xfrm>
          <a:prstGeom prst="ellipse">
            <a:avLst/>
          </a:prstGeom>
          <a:noFill/>
          <a:ln w="381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6084168" y="764704"/>
            <a:ext cx="2664296" cy="12311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2000" b="1" dirty="0"/>
              <a:t>Message d’erreur </a:t>
            </a:r>
            <a:r>
              <a:rPr lang="fr-FR" sz="2000" dirty="0"/>
              <a:t>car le contenu de la position 2 ( </a:t>
            </a:r>
            <a:r>
              <a:rPr lang="fr-FR" sz="2000" b="1" dirty="0"/>
              <a:t>$tableau[2] </a:t>
            </a:r>
            <a:r>
              <a:rPr lang="fr-FR" sz="2000" dirty="0"/>
              <a:t>) n’a </a:t>
            </a:r>
            <a:r>
              <a:rPr lang="fr-FR" sz="2000" b="1" dirty="0"/>
              <a:t>pas été défini </a:t>
            </a:r>
            <a:r>
              <a:rPr lang="fr-FR" sz="2000" dirty="0"/>
              <a:t>auparavant. 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6588224" y="3789040"/>
            <a:ext cx="1907704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2000" dirty="0"/>
              <a:t>Contenu de la position 4 ( </a:t>
            </a:r>
            <a:r>
              <a:rPr lang="fr-FR" sz="2000" b="1" dirty="0"/>
              <a:t>$tableau[4] </a:t>
            </a:r>
            <a:r>
              <a:rPr lang="fr-FR" sz="2000" dirty="0"/>
              <a:t>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158048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Tableaux PHP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504" y="1484784"/>
            <a:ext cx="6678488" cy="46782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000" dirty="0"/>
              <a:t>… </a:t>
            </a:r>
          </a:p>
          <a:p>
            <a:r>
              <a:rPr lang="fr-FR" sz="2000" dirty="0"/>
              <a:t>&lt;h2&gt;Tableau associatif &lt;/h2&gt;</a:t>
            </a:r>
          </a:p>
          <a:p>
            <a:r>
              <a:rPr lang="fr-FR" sz="2000" dirty="0"/>
              <a:t>  &lt;table&gt;</a:t>
            </a:r>
          </a:p>
          <a:p>
            <a:r>
              <a:rPr lang="fr-FR" sz="2000" dirty="0"/>
              <a:t>     &lt;tr&gt; &lt;th&gt; Nom &lt;/th&gt; &lt;th&gt;Prénom &lt;/th&gt; &lt;/tr&gt;</a:t>
            </a:r>
          </a:p>
          <a:p>
            <a:r>
              <a:rPr lang="fr-FR" sz="2000" dirty="0"/>
              <a:t>     </a:t>
            </a:r>
          </a:p>
          <a:p>
            <a:r>
              <a:rPr lang="fr-FR" sz="2000" dirty="0"/>
              <a:t>   </a:t>
            </a:r>
            <a:r>
              <a:rPr lang="fr-FR" sz="2000" b="1" dirty="0"/>
              <a:t> &lt;?</a:t>
            </a:r>
            <a:r>
              <a:rPr lang="fr-FR" sz="2000" b="1" dirty="0" err="1"/>
              <a:t>php</a:t>
            </a:r>
            <a:endParaRPr lang="fr-FR" sz="2000" b="1" dirty="0"/>
          </a:p>
          <a:p>
            <a:r>
              <a:rPr lang="fr-FR" sz="2000" b="1" dirty="0"/>
              <a:t>       </a:t>
            </a:r>
            <a:r>
              <a:rPr lang="fr-FR" sz="2000" b="1" dirty="0">
                <a:solidFill>
                  <a:srgbClr val="1F497D"/>
                </a:solidFill>
              </a:rPr>
              <a:t>$</a:t>
            </a:r>
            <a:r>
              <a:rPr lang="fr-FR" sz="2000" b="1" dirty="0" err="1">
                <a:solidFill>
                  <a:srgbClr val="1F497D"/>
                </a:solidFill>
              </a:rPr>
              <a:t>tableauAssoc</a:t>
            </a:r>
            <a:r>
              <a:rPr lang="fr-FR" sz="2000" b="1" dirty="0">
                <a:solidFill>
                  <a:srgbClr val="1F497D"/>
                </a:solidFill>
              </a:rPr>
              <a:t> </a:t>
            </a:r>
            <a:r>
              <a:rPr lang="fr-FR" sz="2000" b="1" dirty="0"/>
              <a:t>["</a:t>
            </a:r>
            <a:r>
              <a:rPr lang="fr-FR" sz="2000" b="1" dirty="0" err="1">
                <a:solidFill>
                  <a:srgbClr val="1F497D"/>
                </a:solidFill>
              </a:rPr>
              <a:t>Prenom</a:t>
            </a:r>
            <a:r>
              <a:rPr lang="fr-FR" sz="2000" b="1" dirty="0"/>
              <a:t>"] = "Jean";</a:t>
            </a:r>
          </a:p>
          <a:p>
            <a:r>
              <a:rPr lang="fr-FR" sz="2000" b="1" dirty="0"/>
              <a:t>      </a:t>
            </a:r>
            <a:r>
              <a:rPr lang="fr-FR" sz="2000" b="1" dirty="0">
                <a:solidFill>
                  <a:srgbClr val="1F497D"/>
                </a:solidFill>
              </a:rPr>
              <a:t> $</a:t>
            </a:r>
            <a:r>
              <a:rPr lang="fr-FR" sz="2000" b="1" dirty="0" err="1">
                <a:solidFill>
                  <a:srgbClr val="1F497D"/>
                </a:solidFill>
              </a:rPr>
              <a:t>tableauAssoc</a:t>
            </a:r>
            <a:r>
              <a:rPr lang="fr-FR" sz="2000" b="1" dirty="0">
                <a:solidFill>
                  <a:srgbClr val="1F497D"/>
                </a:solidFill>
              </a:rPr>
              <a:t> </a:t>
            </a:r>
            <a:r>
              <a:rPr lang="fr-FR" sz="2000" b="1" dirty="0"/>
              <a:t>["</a:t>
            </a:r>
            <a:r>
              <a:rPr lang="fr-FR" sz="2000" b="1" dirty="0">
                <a:solidFill>
                  <a:srgbClr val="1F497D"/>
                </a:solidFill>
              </a:rPr>
              <a:t>Nom</a:t>
            </a:r>
            <a:r>
              <a:rPr lang="fr-FR" sz="2000" b="1" dirty="0"/>
              <a:t>"] = "Dupont" ;</a:t>
            </a:r>
          </a:p>
          <a:p>
            <a:r>
              <a:rPr lang="fr-FR" sz="2000" b="1" dirty="0"/>
              <a:t>       </a:t>
            </a:r>
          </a:p>
          <a:p>
            <a:r>
              <a:rPr lang="fr-FR" sz="2000" b="1" dirty="0"/>
              <a:t>       </a:t>
            </a:r>
            <a:r>
              <a:rPr lang="fr-FR" sz="2000" b="1" dirty="0" err="1"/>
              <a:t>echo</a:t>
            </a:r>
            <a:r>
              <a:rPr lang="fr-FR" sz="2000" b="1" dirty="0"/>
              <a:t> "&lt;tr&gt; &lt;td&gt;" .  </a:t>
            </a:r>
            <a:r>
              <a:rPr lang="fr-FR" sz="2000" b="1" dirty="0">
                <a:solidFill>
                  <a:srgbClr val="1F497D"/>
                </a:solidFill>
              </a:rPr>
              <a:t>$</a:t>
            </a:r>
            <a:r>
              <a:rPr lang="fr-FR" sz="2000" b="1" dirty="0" err="1">
                <a:solidFill>
                  <a:srgbClr val="1F497D"/>
                </a:solidFill>
              </a:rPr>
              <a:t>tableauAssoc</a:t>
            </a:r>
            <a:r>
              <a:rPr lang="fr-FR" sz="2000" b="1" dirty="0">
                <a:solidFill>
                  <a:srgbClr val="1F497D"/>
                </a:solidFill>
              </a:rPr>
              <a:t> </a:t>
            </a:r>
            <a:r>
              <a:rPr lang="fr-FR" sz="2000" b="1" dirty="0"/>
              <a:t>["</a:t>
            </a:r>
            <a:r>
              <a:rPr lang="fr-FR" sz="2000" b="1" dirty="0">
                <a:solidFill>
                  <a:srgbClr val="1F497D"/>
                </a:solidFill>
              </a:rPr>
              <a:t>Nom</a:t>
            </a:r>
            <a:r>
              <a:rPr lang="fr-FR" sz="2000" b="1" dirty="0"/>
              <a:t>"] . "&lt;/td&gt;" ;</a:t>
            </a:r>
          </a:p>
          <a:p>
            <a:r>
              <a:rPr lang="fr-FR" sz="2000" b="1" dirty="0"/>
              <a:t>       </a:t>
            </a:r>
            <a:r>
              <a:rPr lang="fr-FR" sz="2000" b="1" dirty="0" err="1"/>
              <a:t>echo</a:t>
            </a:r>
            <a:r>
              <a:rPr lang="fr-FR" sz="2000" b="1" dirty="0"/>
              <a:t> "&lt;td&gt;" . </a:t>
            </a:r>
            <a:r>
              <a:rPr lang="fr-FR" sz="2000" b="1" dirty="0">
                <a:solidFill>
                  <a:srgbClr val="1F497D"/>
                </a:solidFill>
              </a:rPr>
              <a:t>$</a:t>
            </a:r>
            <a:r>
              <a:rPr lang="fr-FR" sz="2000" b="1" dirty="0" err="1">
                <a:solidFill>
                  <a:srgbClr val="1F497D"/>
                </a:solidFill>
              </a:rPr>
              <a:t>tableauAssoc</a:t>
            </a:r>
            <a:r>
              <a:rPr lang="fr-FR" sz="2000" b="1" dirty="0">
                <a:solidFill>
                  <a:srgbClr val="1F497D"/>
                </a:solidFill>
              </a:rPr>
              <a:t> </a:t>
            </a:r>
            <a:r>
              <a:rPr lang="fr-FR" sz="2000" b="1" dirty="0"/>
              <a:t>["</a:t>
            </a:r>
            <a:r>
              <a:rPr lang="fr-FR" sz="2000" b="1" dirty="0" err="1">
                <a:solidFill>
                  <a:srgbClr val="1F497D"/>
                </a:solidFill>
              </a:rPr>
              <a:t>Prenom</a:t>
            </a:r>
            <a:r>
              <a:rPr lang="fr-FR" sz="2000" b="1" dirty="0"/>
              <a:t>"] . " &lt;/td&gt;&lt;/tr&gt;" ;</a:t>
            </a:r>
          </a:p>
          <a:p>
            <a:r>
              <a:rPr lang="fr-FR" sz="2000" b="1" dirty="0"/>
              <a:t>    ?&gt;</a:t>
            </a:r>
          </a:p>
          <a:p>
            <a:r>
              <a:rPr lang="fr-FR" sz="2000" b="1" dirty="0"/>
              <a:t>    </a:t>
            </a:r>
          </a:p>
          <a:p>
            <a:r>
              <a:rPr lang="fr-FR" sz="2000" dirty="0"/>
              <a:t>  &lt;/table&gt;</a:t>
            </a:r>
          </a:p>
          <a:p>
            <a:r>
              <a:rPr lang="fr-FR" sz="2000" dirty="0"/>
              <a:t>&lt;/body&gt; 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699" y="1988840"/>
            <a:ext cx="3611797" cy="201622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2811883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/>
              <a:t>Tableaux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005940"/>
            <a:ext cx="8535892" cy="3583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/>
              <a:t>Fonctions sur les tableaux :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• </a:t>
            </a:r>
            <a:r>
              <a:rPr lang="fr-FR" sz="2400" b="1" dirty="0">
                <a:solidFill>
                  <a:srgbClr val="FF0000"/>
                </a:solidFill>
              </a:rPr>
              <a:t>count() </a:t>
            </a:r>
            <a:r>
              <a:rPr lang="fr-FR" sz="2400" dirty="0"/>
              <a:t>: </a:t>
            </a:r>
          </a:p>
          <a:p>
            <a:pPr lvl="1"/>
            <a:r>
              <a:rPr lang="fr-FR" sz="2000" dirty="0"/>
              <a:t>retourne le nombre d’éléments d’un tableau s’il existe</a:t>
            </a:r>
          </a:p>
          <a:p>
            <a:pPr lvl="1"/>
            <a:r>
              <a:rPr lang="fr-FR" sz="2000" dirty="0"/>
              <a:t>1 si la variable n’est pas un tableau</a:t>
            </a:r>
            <a:br>
              <a:rPr lang="fr-FR" sz="2000" dirty="0"/>
            </a:br>
            <a:r>
              <a:rPr lang="fr-FR" sz="2000" dirty="0"/>
              <a:t>(ou si l’objet n’implémente pas l’interface </a:t>
            </a:r>
            <a:r>
              <a:rPr lang="fr-FR" sz="2000" i="1" dirty="0" err="1"/>
              <a:t>Countable</a:t>
            </a:r>
            <a:r>
              <a:rPr lang="fr-FR" sz="2000" dirty="0"/>
              <a:t>)</a:t>
            </a:r>
          </a:p>
          <a:p>
            <a:pPr lvl="1"/>
            <a:r>
              <a:rPr lang="fr-FR" sz="2000" dirty="0"/>
              <a:t>0 si la variable est NULL (ou qu’elle n’existe pas)</a:t>
            </a:r>
            <a:endParaRPr lang="fr-FR" sz="2400" b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fr-FR" sz="2400" b="1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fr-FR" sz="2400" dirty="0"/>
              <a:t>• </a:t>
            </a:r>
            <a:r>
              <a:rPr lang="fr-FR" sz="2400" b="1" dirty="0" err="1">
                <a:solidFill>
                  <a:srgbClr val="FF0000"/>
                </a:solidFill>
              </a:rPr>
              <a:t>sizeof</a:t>
            </a:r>
            <a:r>
              <a:rPr lang="fr-FR" sz="2400" b="1" dirty="0">
                <a:solidFill>
                  <a:srgbClr val="FF0000"/>
                </a:solidFill>
              </a:rPr>
              <a:t>() </a:t>
            </a:r>
            <a:r>
              <a:rPr lang="fr-FR" sz="2400" dirty="0"/>
              <a:t>: </a:t>
            </a:r>
            <a:r>
              <a:rPr lang="fr-FR" sz="2400" i="1" dirty="0"/>
              <a:t>alias de count()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3765503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/>
              <a:t>Tableaux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535892" cy="4752528"/>
          </a:xfrm>
        </p:spPr>
        <p:txBody>
          <a:bodyPr>
            <a:no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fr-FR" sz="2400" b="1" dirty="0"/>
              <a:t>Exemple:</a:t>
            </a:r>
          </a:p>
          <a:p>
            <a:pPr marL="0" indent="0">
              <a:spcBef>
                <a:spcPts val="1800"/>
              </a:spcBef>
              <a:buNone/>
            </a:pPr>
            <a:endParaRPr lang="fr-FR" sz="2400" dirty="0"/>
          </a:p>
          <a:p>
            <a:pPr marL="0" indent="0">
              <a:spcBef>
                <a:spcPts val="1800"/>
              </a:spcBef>
              <a:buNone/>
            </a:pPr>
            <a:r>
              <a:rPr lang="fr-FR" sz="2400" dirty="0"/>
              <a:t>• $suite = </a:t>
            </a:r>
            <a:r>
              <a:rPr lang="fr-FR" sz="2400" dirty="0" err="1"/>
              <a:t>array</a:t>
            </a:r>
            <a:r>
              <a:rPr lang="fr-FR" sz="2400" dirty="0"/>
              <a:t>(1, 2, 3, 4) 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400" dirty="0"/>
              <a:t>• $tab[0] = 1 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400" dirty="0"/>
              <a:t>• $tab[1] = "toto" ; # on peut mélanger les contenus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400" dirty="0"/>
              <a:t>• $tab["chaine"] = " valeur" ; # on peut mélanger les clés.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400" dirty="0"/>
              <a:t>• $personne = </a:t>
            </a:r>
            <a:r>
              <a:rPr lang="fr-FR" sz="2400" dirty="0" err="1"/>
              <a:t>array</a:t>
            </a:r>
            <a:r>
              <a:rPr lang="fr-FR" sz="2400" dirty="0"/>
              <a:t>("type" =&gt; "M.", "nom" =&gt; "Smith") ;</a:t>
            </a:r>
            <a:endParaRPr lang="fr-FR" sz="2400" b="1" dirty="0">
              <a:solidFill>
                <a:schemeClr val="accent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5238860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/>
              <a:t>Tableaux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535892" cy="4752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b="1" dirty="0"/>
              <a:t>Parcourir un tableau :</a:t>
            </a:r>
          </a:p>
          <a:p>
            <a:pPr marL="0" indent="0">
              <a:buNone/>
            </a:pPr>
            <a:r>
              <a:rPr lang="fr-FR" sz="2400" b="1" i="1" dirty="0">
                <a:solidFill>
                  <a:srgbClr val="0070C0"/>
                </a:solidFill>
              </a:rPr>
              <a:t>&lt;?</a:t>
            </a:r>
            <a:r>
              <a:rPr lang="fr-FR" sz="2400" b="1" i="1" dirty="0" err="1">
                <a:solidFill>
                  <a:srgbClr val="0070C0"/>
                </a:solidFill>
              </a:rPr>
              <a:t>php</a:t>
            </a:r>
            <a:endParaRPr lang="fr-FR" sz="2400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fr-FR" sz="2400" i="1" dirty="0">
                <a:solidFill>
                  <a:srgbClr val="00B050"/>
                </a:solidFill>
              </a:rPr>
              <a:t>// On crée notre </a:t>
            </a:r>
            <a:r>
              <a:rPr lang="fr-FR" sz="2400" i="1" dirty="0" err="1">
                <a:solidFill>
                  <a:srgbClr val="00B050"/>
                </a:solidFill>
              </a:rPr>
              <a:t>array</a:t>
            </a:r>
            <a:r>
              <a:rPr lang="fr-FR" sz="2400" i="1" dirty="0">
                <a:solidFill>
                  <a:srgbClr val="00B050"/>
                </a:solidFill>
              </a:rPr>
              <a:t> $</a:t>
            </a:r>
            <a:r>
              <a:rPr lang="fr-FR" sz="2400" i="1" dirty="0" err="1">
                <a:solidFill>
                  <a:srgbClr val="00B050"/>
                </a:solidFill>
              </a:rPr>
              <a:t>prenoms</a:t>
            </a:r>
            <a:endParaRPr lang="fr-FR" sz="24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sz="2400" i="1" dirty="0">
                <a:solidFill>
                  <a:srgbClr val="FF0000"/>
                </a:solidFill>
              </a:rPr>
              <a:t>$</a:t>
            </a:r>
            <a:r>
              <a:rPr lang="fr-FR" sz="2400" i="1" dirty="0" err="1">
                <a:solidFill>
                  <a:srgbClr val="FF0000"/>
                </a:solidFill>
              </a:rPr>
              <a:t>prenoms</a:t>
            </a:r>
            <a:r>
              <a:rPr lang="fr-FR" sz="2400" i="1" dirty="0">
                <a:solidFill>
                  <a:srgbClr val="FF0000"/>
                </a:solidFill>
              </a:rPr>
              <a:t> = </a:t>
            </a:r>
            <a:r>
              <a:rPr lang="fr-FR" sz="2400" i="1" dirty="0" err="1">
                <a:solidFill>
                  <a:srgbClr val="FF0000"/>
                </a:solidFill>
              </a:rPr>
              <a:t>array</a:t>
            </a:r>
            <a:r>
              <a:rPr lang="fr-FR" sz="2400" i="1" dirty="0">
                <a:solidFill>
                  <a:srgbClr val="FF0000"/>
                </a:solidFill>
              </a:rPr>
              <a:t> ('François', 'Michel', 'Nicole', 'Véronique', 'Benoît');</a:t>
            </a:r>
          </a:p>
          <a:p>
            <a:pPr marL="0" indent="0">
              <a:buNone/>
            </a:pPr>
            <a:r>
              <a:rPr lang="fr-FR" sz="2400" i="1" dirty="0">
                <a:solidFill>
                  <a:srgbClr val="00B050"/>
                </a:solidFill>
              </a:rPr>
              <a:t>// Puis on fait une boucle pour tout afficher :</a:t>
            </a:r>
          </a:p>
          <a:p>
            <a:pPr marL="0" indent="0">
              <a:buNone/>
            </a:pPr>
            <a:r>
              <a:rPr lang="fr-FR" sz="2400" i="1" dirty="0">
                <a:solidFill>
                  <a:srgbClr val="FF0000"/>
                </a:solidFill>
              </a:rPr>
              <a:t>for ($</a:t>
            </a:r>
            <a:r>
              <a:rPr lang="fr-FR" sz="2400" i="1" dirty="0" err="1">
                <a:solidFill>
                  <a:srgbClr val="FF0000"/>
                </a:solidFill>
              </a:rPr>
              <a:t>numero</a:t>
            </a:r>
            <a:r>
              <a:rPr lang="fr-FR" sz="2400" i="1" dirty="0">
                <a:solidFill>
                  <a:srgbClr val="FF0000"/>
                </a:solidFill>
              </a:rPr>
              <a:t> = 0; $</a:t>
            </a:r>
            <a:r>
              <a:rPr lang="fr-FR" sz="2400" i="1" dirty="0" err="1">
                <a:solidFill>
                  <a:srgbClr val="FF0000"/>
                </a:solidFill>
              </a:rPr>
              <a:t>numero</a:t>
            </a:r>
            <a:r>
              <a:rPr lang="fr-FR" sz="2400" i="1" dirty="0">
                <a:solidFill>
                  <a:srgbClr val="FF0000"/>
                </a:solidFill>
              </a:rPr>
              <a:t> &lt; 5; $</a:t>
            </a:r>
            <a:r>
              <a:rPr lang="fr-FR" sz="2400" i="1" dirty="0" err="1">
                <a:solidFill>
                  <a:srgbClr val="FF0000"/>
                </a:solidFill>
              </a:rPr>
              <a:t>numero</a:t>
            </a:r>
            <a:r>
              <a:rPr lang="fr-FR" sz="2400" i="1" dirty="0">
                <a:solidFill>
                  <a:srgbClr val="FF0000"/>
                </a:solidFill>
              </a:rPr>
              <a:t>++)</a:t>
            </a:r>
          </a:p>
          <a:p>
            <a:pPr marL="0" indent="0">
              <a:buNone/>
            </a:pPr>
            <a:r>
              <a:rPr lang="fr-FR" sz="2400" i="1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fr-FR" sz="2400" i="1" dirty="0">
                <a:solidFill>
                  <a:srgbClr val="FF0000"/>
                </a:solidFill>
              </a:rPr>
              <a:t>	</a:t>
            </a:r>
            <a:r>
              <a:rPr lang="fr-FR" sz="2400" i="1" dirty="0" err="1">
                <a:solidFill>
                  <a:srgbClr val="FF0000"/>
                </a:solidFill>
              </a:rPr>
              <a:t>echo</a:t>
            </a:r>
            <a:r>
              <a:rPr lang="fr-FR" sz="2400" i="1" dirty="0">
                <a:solidFill>
                  <a:srgbClr val="FF0000"/>
                </a:solidFill>
              </a:rPr>
              <a:t> $</a:t>
            </a:r>
            <a:r>
              <a:rPr lang="fr-FR" sz="2400" i="1" dirty="0" err="1">
                <a:solidFill>
                  <a:srgbClr val="FF0000"/>
                </a:solidFill>
              </a:rPr>
              <a:t>prenoms</a:t>
            </a:r>
            <a:r>
              <a:rPr lang="fr-FR" sz="2400" i="1" dirty="0">
                <a:solidFill>
                  <a:srgbClr val="FF0000"/>
                </a:solidFill>
              </a:rPr>
              <a:t>[$</a:t>
            </a:r>
            <a:r>
              <a:rPr lang="fr-FR" sz="2400" i="1" dirty="0" err="1">
                <a:solidFill>
                  <a:srgbClr val="FF0000"/>
                </a:solidFill>
              </a:rPr>
              <a:t>numero</a:t>
            </a:r>
            <a:r>
              <a:rPr lang="fr-FR" sz="2400" i="1" dirty="0">
                <a:solidFill>
                  <a:srgbClr val="FF0000"/>
                </a:solidFill>
              </a:rPr>
              <a:t>] . '&lt;</a:t>
            </a:r>
            <a:r>
              <a:rPr lang="fr-FR" sz="2400" i="1" dirty="0" err="1">
                <a:solidFill>
                  <a:srgbClr val="FF0000"/>
                </a:solidFill>
              </a:rPr>
              <a:t>br</a:t>
            </a:r>
            <a:r>
              <a:rPr lang="fr-FR" sz="2400" i="1" dirty="0">
                <a:solidFill>
                  <a:srgbClr val="FF0000"/>
                </a:solidFill>
              </a:rPr>
              <a:t> /&gt;';</a:t>
            </a:r>
          </a:p>
          <a:p>
            <a:pPr marL="0" indent="0">
              <a:buNone/>
            </a:pPr>
            <a:r>
              <a:rPr lang="fr-FR" sz="2400" i="1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fr-FR" sz="2400" b="1" i="1" dirty="0">
                <a:solidFill>
                  <a:srgbClr val="0070C0"/>
                </a:solidFill>
              </a:rPr>
              <a:t>?&gt;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71066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Rappel des versions des technologies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fr-FR" dirty="0"/>
              <a:t>Vérifiez bien les versions de tutoriaux que vous trouverez sur internet !</a:t>
            </a:r>
          </a:p>
          <a:p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3000" dirty="0"/>
              <a:t>HTML 	</a:t>
            </a:r>
            <a:r>
              <a:rPr lang="fr-FR" sz="2600" i="1" dirty="0"/>
              <a:t>pas vraiment de version minimale hormis 1.1…</a:t>
            </a:r>
            <a:br>
              <a:rPr lang="fr-FR" sz="2600" i="1" dirty="0"/>
            </a:br>
            <a:r>
              <a:rPr lang="fr-FR" sz="2600" i="1" dirty="0"/>
              <a:t>		les navigateurs interprètent ce qu’ils peuvent</a:t>
            </a:r>
            <a:endParaRPr lang="fr-FR" sz="30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3000" dirty="0"/>
              <a:t>HTML 5	version actuelle </a:t>
            </a:r>
            <a:r>
              <a:rPr lang="fr-FR" sz="2800" i="1" dirty="0"/>
              <a:t>(4 passe aussi)</a:t>
            </a:r>
            <a:endParaRPr lang="fr-FR" sz="3300" i="1" dirty="0"/>
          </a:p>
          <a:p>
            <a:pPr marL="0" indent="0">
              <a:buNone/>
            </a:pPr>
            <a:endParaRPr lang="fr-FR" sz="30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3000" strike="sngStrike" dirty="0"/>
              <a:t>PHP 4</a:t>
            </a:r>
            <a:r>
              <a:rPr lang="fr-FR" sz="3000" dirty="0"/>
              <a:t>	</a:t>
            </a:r>
            <a:r>
              <a:rPr lang="fr-FR" sz="2600" i="1" dirty="0"/>
              <a:t>obsolète et non-supporté (+ failles de sécurité)</a:t>
            </a:r>
            <a:endParaRPr lang="fr-FR" sz="2600" i="1" strike="sngStrike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3000" strike="sngStrike" dirty="0"/>
              <a:t>PHP 5.6</a:t>
            </a:r>
            <a:r>
              <a:rPr lang="fr-FR" sz="3000" dirty="0"/>
              <a:t>	</a:t>
            </a:r>
            <a:r>
              <a:rPr lang="fr-FR" sz="2600" i="1" dirty="0"/>
              <a:t>obsolète mais supporté</a:t>
            </a:r>
            <a:endParaRPr lang="fr-FR" sz="3000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3000" dirty="0"/>
              <a:t>PHP 7.4	version actuelle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fr-FR" sz="3000" dirty="0"/>
              <a:t>PHP 8.0	version actuelle </a:t>
            </a:r>
            <a:r>
              <a:rPr lang="fr-FR" sz="3000" b="1" dirty="0"/>
              <a:t>(ne pas utiliser pour ce cours)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30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3000" dirty="0"/>
              <a:t>MySQL 8	version actuelle </a:t>
            </a:r>
            <a:r>
              <a:rPr lang="fr-FR" sz="2600" i="1" dirty="0"/>
              <a:t>(mais peu de soucis avec le langage, 		car standard SQL, excepté si tutorial &lt;= MySQL 3.0)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6251308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/>
              <a:t>Tableaux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535892" cy="4752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b="1" dirty="0"/>
              <a:t>Parcourir un tableau :</a:t>
            </a:r>
          </a:p>
          <a:p>
            <a:pPr marL="0" indent="0">
              <a:buNone/>
            </a:pPr>
            <a:r>
              <a:rPr lang="fr-FR" sz="2400" b="1" i="1" dirty="0">
                <a:solidFill>
                  <a:srgbClr val="0070C0"/>
                </a:solidFill>
              </a:rPr>
              <a:t>&lt;?</a:t>
            </a:r>
            <a:r>
              <a:rPr lang="fr-FR" sz="2400" b="1" i="1" dirty="0" err="1">
                <a:solidFill>
                  <a:srgbClr val="0070C0"/>
                </a:solidFill>
              </a:rPr>
              <a:t>php</a:t>
            </a:r>
            <a:endParaRPr lang="fr-FR" sz="2400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r-FR" sz="2400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2400" i="1" dirty="0">
                <a:solidFill>
                  <a:srgbClr val="FF0000"/>
                </a:solidFill>
              </a:rPr>
              <a:t>$</a:t>
            </a:r>
            <a:r>
              <a:rPr lang="fr-FR" sz="2400" i="1" dirty="0" err="1">
                <a:solidFill>
                  <a:srgbClr val="FF0000"/>
                </a:solidFill>
              </a:rPr>
              <a:t>prenoms</a:t>
            </a:r>
            <a:r>
              <a:rPr lang="fr-FR" sz="2400" i="1" dirty="0">
                <a:solidFill>
                  <a:srgbClr val="FF0000"/>
                </a:solidFill>
              </a:rPr>
              <a:t> = </a:t>
            </a:r>
            <a:r>
              <a:rPr lang="fr-FR" sz="2400" i="1" dirty="0" err="1">
                <a:solidFill>
                  <a:srgbClr val="FF0000"/>
                </a:solidFill>
              </a:rPr>
              <a:t>array</a:t>
            </a:r>
            <a:r>
              <a:rPr lang="fr-FR" sz="2400" i="1" dirty="0">
                <a:solidFill>
                  <a:srgbClr val="FF0000"/>
                </a:solidFill>
              </a:rPr>
              <a:t> ('François', 'Michel', 'Nicole', 'Véronique', 'Benoît');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400" dirty="0" err="1">
                <a:solidFill>
                  <a:srgbClr val="FF0000"/>
                </a:solidFill>
              </a:rPr>
              <a:t>foreach</a:t>
            </a:r>
            <a:r>
              <a:rPr lang="fr-FR" sz="2400" dirty="0">
                <a:solidFill>
                  <a:srgbClr val="FF0000"/>
                </a:solidFill>
              </a:rPr>
              <a:t>($</a:t>
            </a:r>
            <a:r>
              <a:rPr lang="fr-FR" sz="2400" dirty="0" err="1">
                <a:solidFill>
                  <a:srgbClr val="FF0000"/>
                </a:solidFill>
              </a:rPr>
              <a:t>prenoms</a:t>
            </a:r>
            <a:r>
              <a:rPr lang="fr-FR" sz="2400" dirty="0">
                <a:solidFill>
                  <a:srgbClr val="FF0000"/>
                </a:solidFill>
              </a:rPr>
              <a:t> as $id =&gt; $valeur)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400" dirty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400" i="1" dirty="0">
                <a:solidFill>
                  <a:srgbClr val="FF0000"/>
                </a:solidFill>
              </a:rPr>
              <a:t>	</a:t>
            </a:r>
            <a:r>
              <a:rPr lang="fr-FR" sz="2400" dirty="0" err="1">
                <a:solidFill>
                  <a:srgbClr val="FF0000"/>
                </a:solidFill>
              </a:rPr>
              <a:t>echo</a:t>
            </a:r>
            <a:r>
              <a:rPr lang="fr-FR" sz="2400" dirty="0">
                <a:solidFill>
                  <a:srgbClr val="FF0000"/>
                </a:solidFill>
              </a:rPr>
              <a:t> "Case ($id) = </a:t>
            </a:r>
            <a:r>
              <a:rPr lang="fr-FR" sz="2400">
                <a:solidFill>
                  <a:srgbClr val="FF0000"/>
                </a:solidFill>
              </a:rPr>
              <a:t>$valeur";</a:t>
            </a:r>
            <a:endParaRPr lang="fr-FR" sz="2400" dirty="0">
              <a:solidFill>
                <a:srgbClr val="FF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fr-FR" sz="2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fr-FR" sz="2400" b="1" i="1" dirty="0">
                <a:solidFill>
                  <a:srgbClr val="0070C0"/>
                </a:solidFill>
              </a:rPr>
              <a:t>?&gt;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8891733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/>
              <a:t>Tableaux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535892" cy="4752528"/>
          </a:xfrm>
        </p:spPr>
        <p:txBody>
          <a:bodyPr>
            <a:no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fr-FR" sz="2400" b="1" dirty="0"/>
              <a:t>Parcourir un tableau associatif 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400" b="1" dirty="0">
                <a:solidFill>
                  <a:schemeClr val="accent1"/>
                </a:solidFill>
              </a:rPr>
              <a:t>&lt;?</a:t>
            </a:r>
            <a:r>
              <a:rPr lang="fr-FR" sz="2400" b="1" dirty="0" err="1">
                <a:solidFill>
                  <a:schemeClr val="accent1"/>
                </a:solidFill>
              </a:rPr>
              <a:t>php</a:t>
            </a:r>
            <a:endParaRPr lang="fr-FR" sz="2400" b="1" dirty="0">
              <a:solidFill>
                <a:schemeClr val="accent1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fr-FR" sz="2400" dirty="0">
                <a:solidFill>
                  <a:srgbClr val="FF0000"/>
                </a:solidFill>
              </a:rPr>
              <a:t>$personne = </a:t>
            </a:r>
            <a:r>
              <a:rPr lang="fr-FR" sz="2400" dirty="0" err="1">
                <a:solidFill>
                  <a:srgbClr val="FF0000"/>
                </a:solidFill>
              </a:rPr>
              <a:t>array</a:t>
            </a:r>
            <a:r>
              <a:rPr lang="fr-FR" sz="2400" dirty="0">
                <a:solidFill>
                  <a:srgbClr val="FF0000"/>
                </a:solidFill>
              </a:rPr>
              <a:t>("type" =&gt; "M.", "nom" =&gt; "Smith") 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400" dirty="0" err="1">
                <a:solidFill>
                  <a:srgbClr val="FF0000"/>
                </a:solidFill>
              </a:rPr>
              <a:t>foreach</a:t>
            </a:r>
            <a:r>
              <a:rPr lang="fr-FR" sz="2400" dirty="0">
                <a:solidFill>
                  <a:srgbClr val="FF0000"/>
                </a:solidFill>
              </a:rPr>
              <a:t>($personne as $</a:t>
            </a:r>
            <a:r>
              <a:rPr lang="fr-FR" sz="2400" dirty="0" err="1">
                <a:solidFill>
                  <a:srgbClr val="FF0000"/>
                </a:solidFill>
              </a:rPr>
              <a:t>cle</a:t>
            </a:r>
            <a:r>
              <a:rPr lang="fr-FR" sz="2400" dirty="0">
                <a:solidFill>
                  <a:srgbClr val="FF0000"/>
                </a:solidFill>
              </a:rPr>
              <a:t> =&gt; $valeur)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400" dirty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400" i="1" dirty="0">
                <a:solidFill>
                  <a:srgbClr val="FF0000"/>
                </a:solidFill>
              </a:rPr>
              <a:t>	</a:t>
            </a:r>
            <a:r>
              <a:rPr lang="fr-FR" sz="2400" dirty="0" err="1">
                <a:solidFill>
                  <a:srgbClr val="FF0000"/>
                </a:solidFill>
              </a:rPr>
              <a:t>echo</a:t>
            </a:r>
            <a:r>
              <a:rPr lang="fr-FR" sz="2400" dirty="0">
                <a:solidFill>
                  <a:srgbClr val="FF0000"/>
                </a:solidFill>
              </a:rPr>
              <a:t> "</a:t>
            </a:r>
            <a:r>
              <a:rPr lang="fr-FR" sz="2400" dirty="0" err="1">
                <a:solidFill>
                  <a:srgbClr val="FF0000"/>
                </a:solidFill>
              </a:rPr>
              <a:t>cle</a:t>
            </a:r>
            <a:r>
              <a:rPr lang="fr-FR" sz="2400" dirty="0">
                <a:solidFill>
                  <a:srgbClr val="FF0000"/>
                </a:solidFill>
              </a:rPr>
              <a:t>=" .$</a:t>
            </a:r>
            <a:r>
              <a:rPr lang="fr-FR" sz="2400" dirty="0" err="1">
                <a:solidFill>
                  <a:srgbClr val="FF0000"/>
                </a:solidFill>
              </a:rPr>
              <a:t>cle</a:t>
            </a:r>
            <a:r>
              <a:rPr lang="fr-FR" sz="2400" dirty="0">
                <a:solidFill>
                  <a:srgbClr val="FF0000"/>
                </a:solidFill>
              </a:rPr>
              <a:t> .“ valeur= " . $valeur 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400" b="1" i="1" dirty="0">
                <a:solidFill>
                  <a:srgbClr val="0070C0"/>
                </a:solidFill>
              </a:rPr>
              <a:t>?&gt;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18326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4070</TotalTime>
  <Words>9950</Words>
  <Application>Microsoft Office PowerPoint</Application>
  <PresentationFormat>Affichage à l'écran (4:3)</PresentationFormat>
  <Paragraphs>1463</Paragraphs>
  <Slides>91</Slides>
  <Notes>43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91</vt:i4>
      </vt:variant>
    </vt:vector>
  </HeadingPairs>
  <TitlesOfParts>
    <vt:vector size="96" baseType="lpstr">
      <vt:lpstr>Arial</vt:lpstr>
      <vt:lpstr>Calibri</vt:lpstr>
      <vt:lpstr>Symbol</vt:lpstr>
      <vt:lpstr>Wingdings</vt:lpstr>
      <vt:lpstr>Thème Office</vt:lpstr>
      <vt:lpstr>Développement Web – PHP Cours 1 </vt:lpstr>
      <vt:lpstr>Organisation</vt:lpstr>
      <vt:lpstr>Programme du cours</vt:lpstr>
      <vt:lpstr>Evaluation des Etudiants</vt:lpstr>
      <vt:lpstr>Architecture générale d’un site web</vt:lpstr>
      <vt:lpstr>Architecture générale d’un site web</vt:lpstr>
      <vt:lpstr>Architecture générale d’un site web</vt:lpstr>
      <vt:lpstr>Architecture générale d’un site web</vt:lpstr>
      <vt:lpstr>Rappel des versions des technologies</vt:lpstr>
      <vt:lpstr>Rappel des versions des technologies</vt:lpstr>
      <vt:lpstr>Rappel HTML</vt:lpstr>
      <vt:lpstr>HTML</vt:lpstr>
      <vt:lpstr>Présentation PowerPoint</vt:lpstr>
      <vt:lpstr>HTML</vt:lpstr>
      <vt:lpstr>Présentation PowerPoint</vt:lpstr>
      <vt:lpstr>HTML</vt:lpstr>
      <vt:lpstr>HTML</vt:lpstr>
      <vt:lpstr>HTML</vt:lpstr>
      <vt:lpstr>HTML</vt:lpstr>
      <vt:lpstr>HTML</vt:lpstr>
      <vt:lpstr>HTML</vt:lpstr>
      <vt:lpstr>HTML : listes</vt:lpstr>
      <vt:lpstr>HTML : tableaux</vt:lpstr>
      <vt:lpstr>HTML : tableaux</vt:lpstr>
      <vt:lpstr>HTML : images</vt:lpstr>
      <vt:lpstr>HTML : images</vt:lpstr>
      <vt:lpstr>HTML : liens</vt:lpstr>
      <vt:lpstr>HTML : liens</vt:lpstr>
      <vt:lpstr>Statique vs Dynamique</vt:lpstr>
      <vt:lpstr>Statique vs Dynamique</vt:lpstr>
      <vt:lpstr>Statique vs Dynamique</vt:lpstr>
      <vt:lpstr>Statique vs Dynamique</vt:lpstr>
      <vt:lpstr>Apache, URI/URL, DNS, PHP</vt:lpstr>
      <vt:lpstr>Apache &amp; PHP</vt:lpstr>
      <vt:lpstr>Apache</vt:lpstr>
      <vt:lpstr>Apache</vt:lpstr>
      <vt:lpstr>Apache</vt:lpstr>
      <vt:lpstr>Apache</vt:lpstr>
      <vt:lpstr>Apache</vt:lpstr>
      <vt:lpstr>Apache</vt:lpstr>
      <vt:lpstr>Apache &amp; URI/URL</vt:lpstr>
      <vt:lpstr>Apache &amp; URI/URL</vt:lpstr>
      <vt:lpstr>Apache &amp; URI/URL</vt:lpstr>
      <vt:lpstr>Apache &amp; DNS</vt:lpstr>
      <vt:lpstr>Apache &amp; DNS</vt:lpstr>
      <vt:lpstr>Apache &amp; DNS</vt:lpstr>
      <vt:lpstr>Apache &amp; DNS</vt:lpstr>
      <vt:lpstr>Apache &amp; DNS</vt:lpstr>
      <vt:lpstr>Apache &amp; PHP</vt:lpstr>
      <vt:lpstr>Apache &amp; CGI</vt:lpstr>
      <vt:lpstr>Présentation PowerPoint</vt:lpstr>
      <vt:lpstr>PHP</vt:lpstr>
      <vt:lpstr>PHP</vt:lpstr>
      <vt:lpstr>Commandes PHP de base</vt:lpstr>
      <vt:lpstr>Installation et configuration de PHP</vt:lpstr>
      <vt:lpstr>Introduction au PHP</vt:lpstr>
      <vt:lpstr>Commentaires PHP</vt:lpstr>
      <vt:lpstr>Variables PHP</vt:lpstr>
      <vt:lpstr>Variables PHP</vt:lpstr>
      <vt:lpstr>Variables PHP</vt:lpstr>
      <vt:lpstr>Types de données PHP</vt:lpstr>
      <vt:lpstr>Types de données PHP</vt:lpstr>
      <vt:lpstr>Types de données PHP</vt:lpstr>
      <vt:lpstr>Opérateurs PHP </vt:lpstr>
      <vt:lpstr>Fonctions PHP</vt:lpstr>
      <vt:lpstr>Fonctions PHP</vt:lpstr>
      <vt:lpstr>PHP : Contrôle de Flot</vt:lpstr>
      <vt:lpstr>PHP : if … else …</vt:lpstr>
      <vt:lpstr>PHP : if … else …</vt:lpstr>
      <vt:lpstr>PHP : if … else …</vt:lpstr>
      <vt:lpstr>PHP : if … elseif … else …</vt:lpstr>
      <vt:lpstr>Présentation PowerPoint</vt:lpstr>
      <vt:lpstr>PHP : for …</vt:lpstr>
      <vt:lpstr>PHP : for …</vt:lpstr>
      <vt:lpstr>PHP : while …</vt:lpstr>
      <vt:lpstr>PHP : while …</vt:lpstr>
      <vt:lpstr>PHP : foreach …</vt:lpstr>
      <vt:lpstr>PHP : foreach …</vt:lpstr>
      <vt:lpstr>PHP : foreach …</vt:lpstr>
      <vt:lpstr>PHP : boucles</vt:lpstr>
      <vt:lpstr>PHP : Fonctions</vt:lpstr>
      <vt:lpstr>PHP</vt:lpstr>
      <vt:lpstr>Tableaux PHP</vt:lpstr>
      <vt:lpstr>Tableaux PHP</vt:lpstr>
      <vt:lpstr>PHP</vt:lpstr>
      <vt:lpstr>Tableaux PHP</vt:lpstr>
      <vt:lpstr>Tableaux PHP</vt:lpstr>
      <vt:lpstr>Tableaux PHP</vt:lpstr>
      <vt:lpstr>Tableaux PHP</vt:lpstr>
      <vt:lpstr>Tableaux PHP</vt:lpstr>
      <vt:lpstr>Tableaux 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Developpement web PHP</dc:title>
  <dc:creator>Fabrice et Ali</dc:creator>
  <cp:lastModifiedBy>Fabrice Boissier</cp:lastModifiedBy>
  <cp:revision>250</cp:revision>
  <dcterms:created xsi:type="dcterms:W3CDTF">2019-01-14T15:10:32Z</dcterms:created>
  <dcterms:modified xsi:type="dcterms:W3CDTF">2021-01-19T22:35:33Z</dcterms:modified>
</cp:coreProperties>
</file>