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352" r:id="rId2"/>
    <p:sldId id="293" r:id="rId3"/>
    <p:sldId id="294" r:id="rId4"/>
    <p:sldId id="295" r:id="rId5"/>
    <p:sldId id="298" r:id="rId6"/>
    <p:sldId id="300" r:id="rId7"/>
    <p:sldId id="301" r:id="rId8"/>
    <p:sldId id="296" r:id="rId9"/>
    <p:sldId id="302" r:id="rId10"/>
    <p:sldId id="309" r:id="rId11"/>
    <p:sldId id="310" r:id="rId12"/>
    <p:sldId id="313" r:id="rId13"/>
    <p:sldId id="311" r:id="rId14"/>
    <p:sldId id="312" r:id="rId15"/>
    <p:sldId id="307" r:id="rId16"/>
    <p:sldId id="308" r:id="rId17"/>
    <p:sldId id="292" r:id="rId18"/>
    <p:sldId id="280" r:id="rId19"/>
    <p:sldId id="281" r:id="rId20"/>
    <p:sldId id="282" r:id="rId21"/>
    <p:sldId id="283" r:id="rId22"/>
    <p:sldId id="284" r:id="rId23"/>
    <p:sldId id="285" r:id="rId24"/>
    <p:sldId id="286" r:id="rId25"/>
    <p:sldId id="287" r:id="rId26"/>
    <p:sldId id="288" r:id="rId27"/>
    <p:sldId id="289" r:id="rId28"/>
    <p:sldId id="290" r:id="rId29"/>
    <p:sldId id="321" r:id="rId30"/>
    <p:sldId id="322" r:id="rId31"/>
    <p:sldId id="314" r:id="rId32"/>
    <p:sldId id="315" r:id="rId33"/>
    <p:sldId id="317" r:id="rId34"/>
    <p:sldId id="316" r:id="rId35"/>
    <p:sldId id="318" r:id="rId36"/>
    <p:sldId id="319" r:id="rId37"/>
    <p:sldId id="320" r:id="rId38"/>
    <p:sldId id="331" r:id="rId39"/>
    <p:sldId id="332" r:id="rId40"/>
    <p:sldId id="353" r:id="rId41"/>
    <p:sldId id="354" r:id="rId42"/>
    <p:sldId id="323" r:id="rId43"/>
    <p:sldId id="333" r:id="rId44"/>
    <p:sldId id="324" r:id="rId45"/>
    <p:sldId id="325" r:id="rId46"/>
    <p:sldId id="326" r:id="rId47"/>
    <p:sldId id="327" r:id="rId48"/>
    <p:sldId id="328" r:id="rId49"/>
    <p:sldId id="329" r:id="rId50"/>
    <p:sldId id="330" r:id="rId51"/>
    <p:sldId id="334" r:id="rId52"/>
    <p:sldId id="335" r:id="rId53"/>
    <p:sldId id="336" r:id="rId54"/>
    <p:sldId id="337" r:id="rId55"/>
    <p:sldId id="338" r:id="rId56"/>
    <p:sldId id="339" r:id="rId57"/>
    <p:sldId id="356" r:id="rId58"/>
    <p:sldId id="357" r:id="rId59"/>
    <p:sldId id="340" r:id="rId60"/>
    <p:sldId id="341" r:id="rId61"/>
    <p:sldId id="342" r:id="rId62"/>
    <p:sldId id="343" r:id="rId63"/>
    <p:sldId id="344" r:id="rId64"/>
    <p:sldId id="345" r:id="rId65"/>
    <p:sldId id="355" r:id="rId66"/>
    <p:sldId id="358" r:id="rId67"/>
    <p:sldId id="346" r:id="rId68"/>
    <p:sldId id="347" r:id="rId69"/>
    <p:sldId id="359" r:id="rId70"/>
    <p:sldId id="360" r:id="rId71"/>
    <p:sldId id="361" r:id="rId72"/>
    <p:sldId id="362" r:id="rId73"/>
    <p:sldId id="363" r:id="rId74"/>
    <p:sldId id="364" r:id="rId75"/>
    <p:sldId id="365" r:id="rId76"/>
    <p:sldId id="375" r:id="rId77"/>
    <p:sldId id="366" r:id="rId78"/>
    <p:sldId id="367" r:id="rId79"/>
    <p:sldId id="368" r:id="rId80"/>
    <p:sldId id="369" r:id="rId81"/>
    <p:sldId id="373" r:id="rId82"/>
    <p:sldId id="370" r:id="rId83"/>
    <p:sldId id="371" r:id="rId84"/>
    <p:sldId id="372" r:id="rId85"/>
    <p:sldId id="388" r:id="rId86"/>
    <p:sldId id="378" r:id="rId87"/>
    <p:sldId id="381" r:id="rId88"/>
    <p:sldId id="385" r:id="rId89"/>
    <p:sldId id="379" r:id="rId90"/>
    <p:sldId id="380" r:id="rId91"/>
    <p:sldId id="382" r:id="rId92"/>
    <p:sldId id="383" r:id="rId93"/>
    <p:sldId id="384" r:id="rId94"/>
    <p:sldId id="348" r:id="rId95"/>
    <p:sldId id="349" r:id="rId96"/>
    <p:sldId id="377" r:id="rId97"/>
    <p:sldId id="350" r:id="rId98"/>
    <p:sldId id="387" r:id="rId99"/>
    <p:sldId id="351" r:id="rId100"/>
    <p:sldId id="386" r:id="rId10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1EE46339-F24A-4B7B-8678-AA5929FBFAF7}">
          <p14:sldIdLst>
            <p14:sldId id="352"/>
          </p14:sldIdLst>
        </p14:section>
        <p14:section name="Rappels &amp; SGBD" id="{AE1414CB-4017-4DFF-A709-2EF0444A3B4A}">
          <p14:sldIdLst>
            <p14:sldId id="293"/>
            <p14:sldId id="294"/>
            <p14:sldId id="295"/>
            <p14:sldId id="298"/>
            <p14:sldId id="300"/>
            <p14:sldId id="301"/>
            <p14:sldId id="296"/>
            <p14:sldId id="302"/>
          </p14:sldIdLst>
        </p14:section>
        <p14:section name="Archi Générale PHP - SGBD" id="{9B18FD8D-86A4-49DD-B4C2-04EE539D50C1}">
          <p14:sldIdLst>
            <p14:sldId id="309"/>
            <p14:sldId id="310"/>
            <p14:sldId id="313"/>
            <p14:sldId id="311"/>
            <p14:sldId id="312"/>
            <p14:sldId id="307"/>
            <p14:sldId id="308"/>
            <p14:sldId id="292"/>
            <p14:sldId id="280"/>
          </p14:sldIdLst>
        </p14:section>
        <p14:section name="MySQLi" id="{8F8818FB-72C8-44B6-A3E6-E580CBD3697E}">
          <p14:sldIdLst>
            <p14:sldId id="281"/>
            <p14:sldId id="282"/>
            <p14:sldId id="283"/>
            <p14:sldId id="284"/>
            <p14:sldId id="285"/>
            <p14:sldId id="286"/>
            <p14:sldId id="287"/>
            <p14:sldId id="288"/>
            <p14:sldId id="289"/>
            <p14:sldId id="290"/>
            <p14:sldId id="321"/>
            <p14:sldId id="322"/>
          </p14:sldIdLst>
        </p14:section>
        <p14:section name="PDO" id="{C74AE6B5-55E5-4327-8E50-95238A5EF37C}">
          <p14:sldIdLst>
            <p14:sldId id="314"/>
            <p14:sldId id="315"/>
            <p14:sldId id="317"/>
            <p14:sldId id="316"/>
            <p14:sldId id="318"/>
            <p14:sldId id="319"/>
            <p14:sldId id="320"/>
          </p14:sldIdLst>
        </p14:section>
        <p14:section name="POO" id="{0ED2FD14-0B36-415F-9850-4289C9825AD0}">
          <p14:sldIdLst>
            <p14:sldId id="331"/>
            <p14:sldId id="332"/>
            <p14:sldId id="353"/>
            <p14:sldId id="354"/>
            <p14:sldId id="323"/>
            <p14:sldId id="333"/>
            <p14:sldId id="324"/>
            <p14:sldId id="325"/>
            <p14:sldId id="326"/>
            <p14:sldId id="327"/>
            <p14:sldId id="328"/>
            <p14:sldId id="329"/>
            <p14:sldId id="330"/>
            <p14:sldId id="334"/>
          </p14:sldIdLst>
        </p14:section>
        <p14:section name="Sessions" id="{508A308B-C6DA-481C-A363-DC506AB6E9AD}">
          <p14:sldIdLst>
            <p14:sldId id="335"/>
            <p14:sldId id="336"/>
            <p14:sldId id="337"/>
            <p14:sldId id="338"/>
            <p14:sldId id="339"/>
            <p14:sldId id="356"/>
            <p14:sldId id="357"/>
            <p14:sldId id="340"/>
            <p14:sldId id="341"/>
            <p14:sldId id="342"/>
            <p14:sldId id="343"/>
            <p14:sldId id="344"/>
            <p14:sldId id="345"/>
            <p14:sldId id="355"/>
            <p14:sldId id="358"/>
            <p14:sldId id="346"/>
            <p14:sldId id="347"/>
            <p14:sldId id="359"/>
            <p14:sldId id="360"/>
            <p14:sldId id="361"/>
            <p14:sldId id="362"/>
            <p14:sldId id="363"/>
            <p14:sldId id="364"/>
            <p14:sldId id="365"/>
            <p14:sldId id="375"/>
            <p14:sldId id="366"/>
            <p14:sldId id="367"/>
            <p14:sldId id="368"/>
            <p14:sldId id="369"/>
            <p14:sldId id="373"/>
            <p14:sldId id="370"/>
            <p14:sldId id="371"/>
            <p14:sldId id="372"/>
            <p14:sldId id="388"/>
          </p14:sldIdLst>
        </p14:section>
        <p14:section name="SGBD : Transactions" id="{6ED00812-FB35-4A86-9AF3-FE8664F53C5F}">
          <p14:sldIdLst>
            <p14:sldId id="378"/>
            <p14:sldId id="381"/>
            <p14:sldId id="385"/>
            <p14:sldId id="379"/>
            <p14:sldId id="380"/>
            <p14:sldId id="382"/>
            <p14:sldId id="383"/>
            <p14:sldId id="384"/>
            <p14:sldId id="348"/>
            <p14:sldId id="349"/>
            <p14:sldId id="377"/>
            <p14:sldId id="350"/>
            <p14:sldId id="387"/>
            <p14:sldId id="351"/>
            <p14:sldId id="3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65" autoAdjust="0"/>
  </p:normalViewPr>
  <p:slideViewPr>
    <p:cSldViewPr>
      <p:cViewPr varScale="1">
        <p:scale>
          <a:sx n="60" d="100"/>
          <a:sy n="60" d="100"/>
        </p:scale>
        <p:origin x="168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5AE048-40A2-48A9-BDFA-E9EDAE439A1F}" type="datetimeFigureOut">
              <a:rPr lang="fr-FR" smtClean="0"/>
              <a:t>19/01/2021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47D45E-7C01-4C47-AE8A-5BEF1DE71EA7}" type="slidenum">
              <a:rPr lang="fr-FR" smtClean="0"/>
              <a:t>‹N°›</a:t>
            </a:fld>
            <a:endParaRPr lang="fr-FR"/>
          </a:p>
        </p:txBody>
      </p:sp>
    </p:spTree>
    <p:extLst>
      <p:ext uri="{BB962C8B-B14F-4D97-AF65-F5344CB8AC3E}">
        <p14:creationId xmlns:p14="http://schemas.microsoft.com/office/powerpoint/2010/main" val="1617683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2</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Pilote/Driver de base de données</a:t>
            </a:r>
            <a:r>
              <a:rPr lang="fr-FR" baseline="0" dirty="0"/>
              <a:t> pour manipuler les « bases de données ».</a:t>
            </a:r>
          </a:p>
          <a:p>
            <a:r>
              <a:rPr lang="fr-FR" baseline="0" dirty="0"/>
              <a:t>« Connecteur » est une extension ou un logiciel qui gère les transactions avec une/des bases de données.</a:t>
            </a:r>
          </a:p>
          <a:p>
            <a:r>
              <a:rPr lang="fr-FR" baseline="0" dirty="0"/>
              <a:t>Dans l’industrie, des « connecteurs » permettent de lier des programmes à toutes sortes de sources de données.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14</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AutoNum type="arabicParenR"/>
            </a:pPr>
            <a:r>
              <a:rPr lang="fr-FR" dirty="0"/>
              <a:t>le client demande la page</a:t>
            </a:r>
          </a:p>
          <a:p>
            <a:pPr marL="228600" indent="-228600">
              <a:buAutoNum type="arabicParenR"/>
            </a:pPr>
            <a:r>
              <a:rPr lang="fr-FR" baseline="0" dirty="0"/>
              <a:t>le serveur web exécute le script PHP</a:t>
            </a:r>
          </a:p>
          <a:p>
            <a:pPr marL="228600" indent="-228600">
              <a:buAutoNum type="arabicParenR"/>
            </a:pPr>
            <a:r>
              <a:rPr lang="fr-FR" baseline="0" dirty="0"/>
              <a:t>l’extension </a:t>
            </a:r>
            <a:r>
              <a:rPr lang="fr-FR" baseline="0" dirty="0" err="1"/>
              <a:t>MySQLi</a:t>
            </a:r>
            <a:r>
              <a:rPr lang="fr-FR" baseline="0" dirty="0"/>
              <a:t> (servant de connecteur à MySQL) est activée</a:t>
            </a:r>
          </a:p>
          <a:p>
            <a:pPr marL="228600" indent="-228600">
              <a:buAutoNum type="arabicParenR"/>
            </a:pPr>
            <a:r>
              <a:rPr lang="fr-FR" baseline="0" dirty="0"/>
              <a:t>La requête est envoyée par PHP via </a:t>
            </a:r>
            <a:r>
              <a:rPr lang="fr-FR" baseline="0" dirty="0" err="1"/>
              <a:t>MySQLi</a:t>
            </a:r>
            <a:r>
              <a:rPr lang="fr-FR" baseline="0" dirty="0"/>
              <a:t> au SGBD (MySQL)</a:t>
            </a:r>
          </a:p>
          <a:p>
            <a:pPr marL="228600" indent="-228600">
              <a:buAutoNum type="arabicParenR"/>
            </a:pPr>
            <a:r>
              <a:rPr lang="fr-FR" baseline="0" dirty="0"/>
              <a:t>MySQL exécute la requête et transmet les résultats</a:t>
            </a:r>
          </a:p>
          <a:p>
            <a:pPr marL="228600" indent="-228600">
              <a:buAutoNum type="arabicParenR"/>
            </a:pPr>
            <a:r>
              <a:rPr lang="fr-FR" baseline="0" dirty="0" err="1"/>
              <a:t>MySQLi</a:t>
            </a:r>
            <a:r>
              <a:rPr lang="fr-FR" baseline="0" dirty="0"/>
              <a:t> </a:t>
            </a:r>
            <a:r>
              <a:rPr lang="fr-FR" baseline="0" dirty="0" err="1"/>
              <a:t>formatte</a:t>
            </a:r>
            <a:r>
              <a:rPr lang="fr-FR" baseline="0" dirty="0"/>
              <a:t> les données reçues et les donne à PHP qui finit son traitement</a:t>
            </a:r>
          </a:p>
          <a:p>
            <a:pPr marL="228600" indent="-228600">
              <a:buAutoNum type="arabicParenR"/>
            </a:pPr>
            <a:r>
              <a:rPr lang="fr-FR" baseline="0" dirty="0"/>
              <a:t>Réponse envoyée au client</a:t>
            </a:r>
          </a:p>
          <a:p>
            <a:pPr marL="0" indent="0">
              <a:buNone/>
            </a:pPr>
            <a:endParaRPr lang="fr-FR" baseline="0"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15</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Au sens strict, </a:t>
            </a:r>
            <a:r>
              <a:rPr lang="fr-FR" dirty="0" err="1"/>
              <a:t>MySQLi</a:t>
            </a:r>
            <a:r>
              <a:rPr lang="fr-FR" dirty="0"/>
              <a:t> serait</a:t>
            </a:r>
            <a:r>
              <a:rPr lang="fr-FR" baseline="0" dirty="0"/>
              <a:t> un driver/pilote, et PDO serait un « middleware » comportant un driver pour MySQL.</a:t>
            </a:r>
            <a:endParaRPr lang="fr-FR" dirty="0"/>
          </a:p>
          <a:p>
            <a:endParaRPr lang="fr-FR" dirty="0"/>
          </a:p>
          <a:p>
            <a:r>
              <a:rPr lang="fr-FR" dirty="0"/>
              <a:t>ODBC, JDBC (Java), … </a:t>
            </a:r>
          </a:p>
          <a:p>
            <a:r>
              <a:rPr lang="fr-FR" dirty="0"/>
              <a:t>Middleware</a:t>
            </a:r>
            <a:r>
              <a:rPr lang="fr-FR" baseline="0" dirty="0"/>
              <a:t> p</a:t>
            </a:r>
            <a:r>
              <a:rPr lang="fr-FR" dirty="0"/>
              <a:t>ermettant de gérer des connections vers toutes sortes de sources de données en utilisant des drivers/pilotes (comme </a:t>
            </a:r>
            <a:r>
              <a:rPr lang="fr-FR" dirty="0" err="1"/>
              <a:t>MySQLi</a:t>
            </a:r>
            <a:r>
              <a:rPr lang="fr-FR" dirty="0"/>
              <a:t> avec</a:t>
            </a:r>
            <a:r>
              <a:rPr lang="fr-FR" baseline="0" dirty="0"/>
              <a:t> PHP)</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16</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le</a:t>
            </a:r>
            <a:r>
              <a:rPr lang="fr-FR" baseline="0" dirty="0"/>
              <a:t> SGBD « </a:t>
            </a:r>
            <a:r>
              <a:rPr lang="fr-FR" baseline="0" dirty="0" err="1"/>
              <a:t>PostGreSQL</a:t>
            </a:r>
            <a:r>
              <a:rPr lang="fr-FR" baseline="0" dirty="0"/>
              <a:t> », il existe « </a:t>
            </a:r>
            <a:r>
              <a:rPr lang="fr-FR" baseline="0" dirty="0" err="1"/>
              <a:t>PhpPGAdmin</a:t>
            </a:r>
            <a:r>
              <a:rPr lang="fr-FR" baseline="0" dirty="0"/>
              <a:t> » (PHP – PG – Admin)</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17</a:t>
            </a:fld>
            <a:endParaRPr lang="fr-FR"/>
          </a:p>
        </p:txBody>
      </p:sp>
    </p:spTree>
    <p:extLst>
      <p:ext uri="{BB962C8B-B14F-4D97-AF65-F5344CB8AC3E}">
        <p14:creationId xmlns:p14="http://schemas.microsoft.com/office/powerpoint/2010/main" val="1885264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On ne laisse pas de message de </a:t>
            </a:r>
            <a:r>
              <a:rPr lang="fr-FR" dirty="0" err="1"/>
              <a:t>debug</a:t>
            </a:r>
            <a:r>
              <a:rPr lang="fr-FR" dirty="0"/>
              <a:t> lorsque le site est en ligne, sinon des pirates vont exploiter ces informations contre vous</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30</a:t>
            </a:fld>
            <a:endParaRPr lang="fr-FR"/>
          </a:p>
        </p:txBody>
      </p:sp>
    </p:spTree>
    <p:extLst>
      <p:ext uri="{BB962C8B-B14F-4D97-AF65-F5344CB8AC3E}">
        <p14:creationId xmlns:p14="http://schemas.microsoft.com/office/powerpoint/2010/main" val="2965059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36</a:t>
            </a:fld>
            <a:endParaRPr lang="fr-FR"/>
          </a:p>
        </p:txBody>
      </p:sp>
    </p:spTree>
    <p:extLst>
      <p:ext uri="{BB962C8B-B14F-4D97-AF65-F5344CB8AC3E}">
        <p14:creationId xmlns:p14="http://schemas.microsoft.com/office/powerpoint/2010/main" val="4070242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Sans session, si on demande une page web, on obtient une réponse classique</a:t>
            </a:r>
            <a:r>
              <a:rPr lang="fr-FR" baseline="0" dirty="0"/>
              <a:t> : les déclarations habituelles du serveur web, et la page demandée</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57</a:t>
            </a:fld>
            <a:endParaRPr lang="fr-FR"/>
          </a:p>
        </p:txBody>
      </p:sp>
    </p:spTree>
    <p:extLst>
      <p:ext uri="{BB962C8B-B14F-4D97-AF65-F5344CB8AC3E}">
        <p14:creationId xmlns:p14="http://schemas.microsoft.com/office/powerpoint/2010/main" val="125590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Lorsque PHP demande à créer une session, son ID est transmis</a:t>
            </a:r>
            <a:r>
              <a:rPr lang="fr-FR" baseline="0" dirty="0"/>
              <a:t> par le serveur web au navigateur.</a:t>
            </a:r>
            <a:br>
              <a:rPr lang="fr-FR" dirty="0"/>
            </a:br>
            <a:br>
              <a:rPr lang="fr-FR" dirty="0"/>
            </a:br>
            <a:r>
              <a:rPr lang="fr-FR" dirty="0"/>
              <a:t>Côté</a:t>
            </a:r>
            <a:r>
              <a:rPr lang="fr-FR" baseline="0" dirty="0"/>
              <a:t> serveur web &amp; PHP : une liste des sessions actives est stockée dans des fichiers (avec l’ensemble des variables que l’on souhaite conserver entre chaque page web)</a:t>
            </a:r>
          </a:p>
          <a:p>
            <a:r>
              <a:rPr lang="fr-FR" baseline="0" dirty="0"/>
              <a:t>Côté client : l’ID de session est renvoyé pour pouvoir « s’identifier »…</a:t>
            </a:r>
            <a:br>
              <a:rPr lang="fr-FR" baseline="0" dirty="0"/>
            </a:br>
            <a:endParaRPr lang="fr-FR" baseline="0" dirty="0"/>
          </a:p>
          <a:p>
            <a:r>
              <a:rPr lang="fr-FR" baseline="0" dirty="0"/>
              <a:t>ATTENTION ! L’ID est visible sur le réseau ! Quelqu’un de mal intentionné peut copier cet ID et s’identifier avec à la place du navigateur légitime….</a:t>
            </a:r>
          </a:p>
          <a:p>
            <a:r>
              <a:rPr lang="fr-FR" dirty="0"/>
              <a:t>Pour faire une session « à peu près » sécurisée,</a:t>
            </a:r>
            <a:r>
              <a:rPr lang="fr-FR" baseline="0" dirty="0"/>
              <a:t> il est nécessaire de s’assurer que l’on parle au même navigateur (en vérifier l’IP du client, par exemple).</a:t>
            </a:r>
          </a:p>
          <a:p>
            <a:r>
              <a:rPr lang="fr-FR" baseline="0" dirty="0"/>
              <a:t>Nous ne verrons pas l’ensemble des bonnes pratiques dans ce cours.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58</a:t>
            </a:fld>
            <a:endParaRPr lang="fr-FR"/>
          </a:p>
        </p:txBody>
      </p:sp>
    </p:spTree>
    <p:extLst>
      <p:ext uri="{BB962C8B-B14F-4D97-AF65-F5344CB8AC3E}">
        <p14:creationId xmlns:p14="http://schemas.microsoft.com/office/powerpoint/2010/main" val="2138019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valeurs</a:t>
            </a:r>
            <a:r>
              <a:rPr lang="fr-FR" baseline="0" dirty="0"/>
              <a:t> des variables de session sont stockées sur le serveur web !</a:t>
            </a:r>
            <a:br>
              <a:rPr lang="fr-FR" baseline="0" dirty="0"/>
            </a:br>
            <a:r>
              <a:rPr lang="fr-FR" baseline="0" dirty="0"/>
              <a:t>Les valeurs des variables des cookies sont stockées sur le client !</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a:t>(sauf l’ID de session qui est envoyé 1 fois au client, puis le client le renvoie à chaque requête au serveur web)</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64</a:t>
            </a:fld>
            <a:endParaRPr lang="fr-FR"/>
          </a:p>
        </p:txBody>
      </p:sp>
    </p:spTree>
    <p:extLst>
      <p:ext uri="{BB962C8B-B14F-4D97-AF65-F5344CB8AC3E}">
        <p14:creationId xmlns:p14="http://schemas.microsoft.com/office/powerpoint/2010/main" val="28998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Lorsque</a:t>
            </a:r>
            <a:r>
              <a:rPr lang="fr-FR" baseline="0" dirty="0"/>
              <a:t> PHP demande à créer des cookies, les valeurs sont envoyées par le serveur web au navigateur, pour que celui-ci stocke les valeurs localement.</a:t>
            </a:r>
          </a:p>
          <a:p>
            <a:r>
              <a:rPr lang="fr-FR" baseline="0" dirty="0"/>
              <a:t>Les cookies sont stockés sur votre disque dur !... Ils sont donc renvoyés à chaque demande de page web.</a:t>
            </a:r>
          </a:p>
          <a:p>
            <a:r>
              <a:rPr lang="fr-FR" baseline="0" dirty="0"/>
              <a:t>Attention à ne pas mettre trop de données :</a:t>
            </a:r>
          </a:p>
          <a:p>
            <a:pPr marL="171450" indent="-171450">
              <a:buFontTx/>
              <a:buChar char="-"/>
            </a:pPr>
            <a:r>
              <a:rPr lang="fr-FR" baseline="0" dirty="0"/>
              <a:t>Ne pas y mettre de fichiers</a:t>
            </a:r>
          </a:p>
          <a:p>
            <a:pPr marL="171450" indent="-171450">
              <a:buFontTx/>
              <a:buChar char="-"/>
            </a:pPr>
            <a:r>
              <a:rPr lang="fr-FR" baseline="0" dirty="0"/>
              <a:t>Ne pas y mettre d’objets ou conteneurs trop gros ! (tableaux, etc…)</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66</a:t>
            </a:fld>
            <a:endParaRPr lang="fr-FR"/>
          </a:p>
        </p:txBody>
      </p:sp>
    </p:spTree>
    <p:extLst>
      <p:ext uri="{BB962C8B-B14F-4D97-AF65-F5344CB8AC3E}">
        <p14:creationId xmlns:p14="http://schemas.microsoft.com/office/powerpoint/2010/main" val="2138019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 cas classique d’un petit</a:t>
            </a:r>
            <a:r>
              <a:rPr lang="fr-FR" baseline="0" dirty="0"/>
              <a:t> site web (personnel, associatif, TPE/PME) :</a:t>
            </a:r>
          </a:p>
          <a:p>
            <a:r>
              <a:rPr lang="fr-FR" baseline="0" dirty="0"/>
              <a:t>une seule machine contient simultanément le serveur web, les traitements métiers, et la base de données.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3</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Chaque</a:t>
            </a:r>
            <a:r>
              <a:rPr lang="fr-FR" baseline="0" dirty="0"/>
              <a:t> cookie est envoyé au navigateur avec ses valeurs et sa date d’expiration…</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69</a:t>
            </a:fld>
            <a:endParaRPr lang="fr-FR"/>
          </a:p>
        </p:txBody>
      </p:sp>
    </p:spTree>
    <p:extLst>
      <p:ext uri="{BB962C8B-B14F-4D97-AF65-F5344CB8AC3E}">
        <p14:creationId xmlns:p14="http://schemas.microsoft.com/office/powerpoint/2010/main" val="2138019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[Navigateur fait une requête]</a:t>
            </a:r>
          </a:p>
          <a:p>
            <a:r>
              <a:rPr lang="fr-FR" dirty="0"/>
              <a:t>Le navigateur demande une page web sur</a:t>
            </a:r>
            <a:r>
              <a:rPr lang="fr-FR" baseline="0" dirty="0"/>
              <a:t> laquelle une session est créée, et un cookie est créé</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70</a:t>
            </a:fld>
            <a:endParaRPr lang="fr-FR"/>
          </a:p>
        </p:txBody>
      </p:sp>
    </p:spTree>
    <p:extLst>
      <p:ext uri="{BB962C8B-B14F-4D97-AF65-F5344CB8AC3E}">
        <p14:creationId xmlns:p14="http://schemas.microsoft.com/office/powerpoint/2010/main" val="697441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[Serveur Web répond]</a:t>
            </a:r>
          </a:p>
          <a:p>
            <a:r>
              <a:rPr lang="fr-FR" dirty="0"/>
              <a:t>Le serveur web renvoie bien le code 200,</a:t>
            </a:r>
            <a:r>
              <a:rPr lang="fr-FR" baseline="0" dirty="0"/>
              <a:t> ainsi que diverses valeurs dans son paquet HTTP :</a:t>
            </a:r>
            <a:endParaRPr lang="fr-FR" dirty="0"/>
          </a:p>
          <a:p>
            <a:pPr marL="228600" indent="-228600">
              <a:buAutoNum type="arabicParenR"/>
            </a:pPr>
            <a:r>
              <a:rPr lang="fr-FR" dirty="0"/>
              <a:t>On</a:t>
            </a:r>
            <a:r>
              <a:rPr lang="fr-FR" baseline="0" dirty="0"/>
              <a:t> retrouve un cookie contenant le numéro de la session que le navigateur devra transmettre ultérieurement pour retrouver les valeurs sur le serveur</a:t>
            </a:r>
          </a:p>
          <a:p>
            <a:pPr marL="228600" indent="-228600">
              <a:buAutoNum type="arabicParenR"/>
            </a:pPr>
            <a:r>
              <a:rPr lang="fr-FR" dirty="0"/>
              <a:t>On</a:t>
            </a:r>
            <a:r>
              <a:rPr lang="fr-FR" baseline="0" dirty="0"/>
              <a:t> retrouve un cookie nommé « </a:t>
            </a:r>
            <a:r>
              <a:rPr lang="fr-FR" baseline="0" dirty="0" err="1"/>
              <a:t>prenom</a:t>
            </a:r>
            <a:r>
              <a:rPr lang="fr-FR" baseline="0" dirty="0"/>
              <a:t> », contenant la valeur « </a:t>
            </a:r>
            <a:r>
              <a:rPr lang="fr-FR" baseline="0" dirty="0" err="1"/>
              <a:t>Fab</a:t>
            </a:r>
            <a:r>
              <a:rPr lang="fr-FR" baseline="0" dirty="0"/>
              <a:t> », ainsi que la date de création et sa durée de vie maximum</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71</a:t>
            </a:fld>
            <a:endParaRPr lang="fr-FR"/>
          </a:p>
        </p:txBody>
      </p:sp>
    </p:spTree>
    <p:extLst>
      <p:ext uri="{BB962C8B-B14F-4D97-AF65-F5344CB8AC3E}">
        <p14:creationId xmlns:p14="http://schemas.microsoft.com/office/powerpoint/2010/main" val="2085727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[Navigateur fait une requête]</a:t>
            </a:r>
          </a:p>
          <a:p>
            <a:pPr marL="228600" indent="-228600">
              <a:buAutoNum type="arabicParenR"/>
            </a:pPr>
            <a:r>
              <a:rPr lang="fr-FR" dirty="0"/>
              <a:t>Le navigateur fait une nouvelle requête vers la page « cookies2.php », on voit que le navigateur indique que</a:t>
            </a:r>
            <a:r>
              <a:rPr lang="fr-FR" baseline="0" dirty="0"/>
              <a:t> le client a cliqué sur un lien depuis la page « cookies1.php »… « </a:t>
            </a:r>
            <a:r>
              <a:rPr lang="fr-FR" baseline="0" dirty="0" err="1"/>
              <a:t>Referer</a:t>
            </a:r>
            <a:r>
              <a:rPr lang="fr-FR" baseline="0" dirty="0"/>
              <a:t> » contient l’adresse de la page d’origine</a:t>
            </a:r>
          </a:p>
          <a:p>
            <a:pPr marL="228600" indent="-228600">
              <a:buAutoNum type="arabicParenR"/>
            </a:pPr>
            <a:r>
              <a:rPr lang="fr-FR" baseline="0" dirty="0"/>
              <a:t>Le navigateur renvoie son ID de session, ainsi que la valeur stockée dans le cookie « </a:t>
            </a:r>
            <a:r>
              <a:rPr lang="fr-FR" baseline="0" dirty="0" err="1"/>
              <a:t>prenom</a:t>
            </a:r>
            <a:r>
              <a:rPr lang="fr-FR" baseline="0" dirty="0"/>
              <a:t> » : </a:t>
            </a:r>
            <a:r>
              <a:rPr lang="fr-FR" baseline="0" dirty="0" err="1"/>
              <a:t>Fab</a:t>
            </a:r>
            <a:endParaRPr lang="fr-FR" baseline="0"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72</a:t>
            </a:fld>
            <a:endParaRPr lang="fr-FR"/>
          </a:p>
        </p:txBody>
      </p:sp>
    </p:spTree>
    <p:extLst>
      <p:ext uri="{BB962C8B-B14F-4D97-AF65-F5344CB8AC3E}">
        <p14:creationId xmlns:p14="http://schemas.microsoft.com/office/powerpoint/2010/main" val="3681737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[Serveur Web répond]</a:t>
            </a:r>
          </a:p>
          <a:p>
            <a:pPr marL="228600" indent="-228600">
              <a:buAutoNum type="arabicParenR"/>
            </a:pPr>
            <a:r>
              <a:rPr lang="fr-FR" dirty="0"/>
              <a:t>La</a:t>
            </a:r>
            <a:r>
              <a:rPr lang="fr-FR" baseline="0" dirty="0"/>
              <a:t> variable de session « nom » n’est pas renvoyée au navigateur : elle est conservée sur le serveur web lui-même</a:t>
            </a:r>
          </a:p>
          <a:p>
            <a:pPr marL="228600" indent="-228600">
              <a:buAutoNum type="arabicParenR"/>
            </a:pPr>
            <a:r>
              <a:rPr lang="fr-FR" dirty="0"/>
              <a:t>Un nouveau cookie est créé</a:t>
            </a:r>
            <a:r>
              <a:rPr lang="fr-FR" baseline="0" dirty="0"/>
              <a:t> « </a:t>
            </a:r>
            <a:r>
              <a:rPr lang="fr-FR" baseline="0" dirty="0" err="1"/>
              <a:t>MonRawCookie</a:t>
            </a:r>
            <a:r>
              <a:rPr lang="fr-FR" baseline="0" dirty="0"/>
              <a:t> », il est envoyé au client pour que celui-ci le stocke avec les autres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73</a:t>
            </a:fld>
            <a:endParaRPr lang="fr-FR"/>
          </a:p>
        </p:txBody>
      </p:sp>
    </p:spTree>
    <p:extLst>
      <p:ext uri="{BB962C8B-B14F-4D97-AF65-F5344CB8AC3E}">
        <p14:creationId xmlns:p14="http://schemas.microsoft.com/office/powerpoint/2010/main" val="387255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[Navigateur fait une requête]</a:t>
            </a:r>
          </a:p>
          <a:p>
            <a:r>
              <a:rPr lang="fr-FR" dirty="0"/>
              <a:t>Le client a cliqué sur le lien cookies3.php</a:t>
            </a:r>
          </a:p>
          <a:p>
            <a:r>
              <a:rPr lang="fr-FR" dirty="0"/>
              <a:t>Le navigateur renvoie au serveur web ses 2 variables</a:t>
            </a:r>
            <a:r>
              <a:rPr lang="fr-FR" baseline="0" dirty="0"/>
              <a:t> stockées dans des cookies (</a:t>
            </a:r>
            <a:r>
              <a:rPr lang="fr-FR" baseline="0" dirty="0" err="1"/>
              <a:t>prenom</a:t>
            </a:r>
            <a:r>
              <a:rPr lang="fr-FR" baseline="0" dirty="0"/>
              <a:t> et </a:t>
            </a:r>
            <a:r>
              <a:rPr lang="fr-FR" baseline="0" dirty="0" err="1"/>
              <a:t>MonRawCookie</a:t>
            </a:r>
            <a:r>
              <a:rPr lang="fr-FR" baseline="0" dirty="0"/>
              <a:t>), ainsi que l’ID de la session</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74</a:t>
            </a:fld>
            <a:endParaRPr lang="fr-FR"/>
          </a:p>
        </p:txBody>
      </p:sp>
    </p:spTree>
    <p:extLst>
      <p:ext uri="{BB962C8B-B14F-4D97-AF65-F5344CB8AC3E}">
        <p14:creationId xmlns:p14="http://schemas.microsoft.com/office/powerpoint/2010/main" val="2358188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[Serveur Web répond]</a:t>
            </a:r>
          </a:p>
          <a:p>
            <a:r>
              <a:rPr lang="fr-FR" dirty="0"/>
              <a:t>Le serveur web utilise des valeurs stockées dans la session et les cookies (envoyés dans la requête du client)</a:t>
            </a:r>
          </a:p>
          <a:p>
            <a:r>
              <a:rPr lang="fr-FR" dirty="0"/>
              <a:t>La page ne créant aucune nouvelle variable de session ou de cookie, aucune</a:t>
            </a:r>
            <a:r>
              <a:rPr lang="fr-FR" baseline="0" dirty="0"/>
              <a:t> valeur spécifique n’est renvoyée : le code HTTP et la page web sont renvoyés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75</a:t>
            </a:fld>
            <a:endParaRPr lang="fr-FR"/>
          </a:p>
        </p:txBody>
      </p:sp>
    </p:spTree>
    <p:extLst>
      <p:ext uri="{BB962C8B-B14F-4D97-AF65-F5344CB8AC3E}">
        <p14:creationId xmlns:p14="http://schemas.microsoft.com/office/powerpoint/2010/main" val="17829046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3 valeurs sont affichées dans le navigateur :</a:t>
            </a:r>
          </a:p>
          <a:p>
            <a:pPr marL="171450" indent="-171450">
              <a:buFontTx/>
              <a:buChar char="-"/>
            </a:pPr>
            <a:r>
              <a:rPr lang="fr-FR" dirty="0"/>
              <a:t>Variable de session « nom »</a:t>
            </a:r>
          </a:p>
          <a:p>
            <a:pPr marL="171450" indent="-171450">
              <a:buFontTx/>
              <a:buChar char="-"/>
            </a:pPr>
            <a:r>
              <a:rPr lang="fr-FR" dirty="0"/>
              <a:t>Variable</a:t>
            </a:r>
            <a:r>
              <a:rPr lang="fr-FR" baseline="0" dirty="0"/>
              <a:t> de cookie « </a:t>
            </a:r>
            <a:r>
              <a:rPr lang="fr-FR" baseline="0" dirty="0" err="1"/>
              <a:t>prenom</a:t>
            </a:r>
            <a:r>
              <a:rPr lang="fr-FR" baseline="0" dirty="0"/>
              <a:t> »</a:t>
            </a:r>
          </a:p>
          <a:p>
            <a:pPr marL="171450" indent="-171450">
              <a:buFontTx/>
              <a:buChar char="-"/>
            </a:pPr>
            <a:r>
              <a:rPr lang="fr-FR" baseline="0" dirty="0"/>
              <a:t>Variable de </a:t>
            </a:r>
            <a:r>
              <a:rPr lang="fr-FR" baseline="0" dirty="0" err="1"/>
              <a:t>raw</a:t>
            </a:r>
            <a:r>
              <a:rPr lang="fr-FR" baseline="0" dirty="0"/>
              <a:t> cookie « </a:t>
            </a:r>
            <a:r>
              <a:rPr lang="fr-FR" baseline="0" dirty="0" err="1"/>
              <a:t>MonRawCookie</a:t>
            </a:r>
            <a:r>
              <a:rPr lang="fr-FR" baseline="0" dirty="0"/>
              <a:t>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76</a:t>
            </a:fld>
            <a:endParaRPr lang="fr-FR"/>
          </a:p>
        </p:txBody>
      </p:sp>
    </p:spTree>
    <p:extLst>
      <p:ext uri="{BB962C8B-B14F-4D97-AF65-F5344CB8AC3E}">
        <p14:creationId xmlns:p14="http://schemas.microsoft.com/office/powerpoint/2010/main" val="4080069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[Navigateur fait une requête]</a:t>
            </a:r>
          </a:p>
          <a:p>
            <a:r>
              <a:rPr lang="fr-FR" dirty="0"/>
              <a:t>Le</a:t>
            </a:r>
            <a:r>
              <a:rPr lang="fr-FR" baseline="0" dirty="0"/>
              <a:t> client a cliqué sur le lien vers cookies4.php</a:t>
            </a:r>
          </a:p>
          <a:p>
            <a:r>
              <a:rPr lang="fr-FR" baseline="0" dirty="0"/>
              <a:t>Bien que cette page n’ait besoin d’aucune valeur de cookie (hormis la session), le navigateur renvoie TOUT LE TEMPS toutes ses valeurs stockées dans des cookies !</a:t>
            </a:r>
            <a:br>
              <a:rPr lang="fr-FR" baseline="0" dirty="0"/>
            </a:br>
            <a:r>
              <a:rPr lang="fr-FR" baseline="0" dirty="0"/>
              <a:t>(évident : le navigateur ne connait pas le code PHP contenu dans la page web, donc il renvoie toutes les valeurs qu’il est censé conserver)</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77</a:t>
            </a:fld>
            <a:endParaRPr lang="fr-FR"/>
          </a:p>
        </p:txBody>
      </p:sp>
    </p:spTree>
    <p:extLst>
      <p:ext uri="{BB962C8B-B14F-4D97-AF65-F5344CB8AC3E}">
        <p14:creationId xmlns:p14="http://schemas.microsoft.com/office/powerpoint/2010/main" val="1041707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[Serveur Web répond]</a:t>
            </a:r>
          </a:p>
          <a:p>
            <a:r>
              <a:rPr lang="fr-FR" dirty="0"/>
              <a:t>Le serveur web « détruit » la session... En pratique cela signifie que les variables de session sont détruites… mais pas celles des cookies !</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78</a:t>
            </a:fld>
            <a:endParaRPr lang="fr-FR"/>
          </a:p>
        </p:txBody>
      </p:sp>
    </p:spTree>
    <p:extLst>
      <p:ext uri="{BB962C8B-B14F-4D97-AF65-F5344CB8AC3E}">
        <p14:creationId xmlns:p14="http://schemas.microsoft.com/office/powerpoint/2010/main" val="2380547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communiquer, il faut un protocole :</a:t>
            </a:r>
            <a:r>
              <a:rPr lang="fr-FR" baseline="0" dirty="0"/>
              <a:t> HTTP</a:t>
            </a:r>
            <a:br>
              <a:rPr lang="fr-FR" baseline="0" dirty="0"/>
            </a:br>
            <a:r>
              <a:rPr lang="fr-FR" baseline="0" dirty="0"/>
              <a:t>(tout comme il existe FTP pour transférer des fichiers)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4</a:t>
            </a:fld>
            <a:endParaRPr lang="fr-FR"/>
          </a:p>
        </p:txBody>
      </p:sp>
    </p:spTree>
    <p:extLst>
      <p:ext uri="{BB962C8B-B14F-4D97-AF65-F5344CB8AC3E}">
        <p14:creationId xmlns:p14="http://schemas.microsoft.com/office/powerpoint/2010/main" val="3766663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[Navigateur fait une requête]</a:t>
            </a:r>
          </a:p>
          <a:p>
            <a:r>
              <a:rPr lang="fr-FR" dirty="0"/>
              <a:t>Le navigateur demande cookies5.php</a:t>
            </a:r>
          </a:p>
          <a:p>
            <a:r>
              <a:rPr lang="fr-FR" dirty="0"/>
              <a:t>La session est détruite côté serveur, mais le navigateur</a:t>
            </a:r>
            <a:r>
              <a:rPr lang="fr-FR" baseline="0" dirty="0"/>
              <a:t> continue d’envoyer l’ID dont il dispose, ainsi que les cookies qu’il a stocké</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79</a:t>
            </a:fld>
            <a:endParaRPr lang="fr-FR"/>
          </a:p>
        </p:txBody>
      </p:sp>
    </p:spTree>
    <p:extLst>
      <p:ext uri="{BB962C8B-B14F-4D97-AF65-F5344CB8AC3E}">
        <p14:creationId xmlns:p14="http://schemas.microsoft.com/office/powerpoint/2010/main" val="42357005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[Serveur Web répond]</a:t>
            </a:r>
          </a:p>
          <a:p>
            <a:r>
              <a:rPr lang="fr-FR" dirty="0"/>
              <a:t>On force le serveur web a écrire</a:t>
            </a:r>
            <a:r>
              <a:rPr lang="fr-FR" baseline="0" dirty="0"/>
              <a:t> des valeurs de session et de cookies…</a:t>
            </a:r>
          </a:p>
          <a:p>
            <a:r>
              <a:rPr lang="fr-FR" baseline="0" dirty="0"/>
              <a:t>Seules les valeurs stockées dans les cookies seront affichables… étant donné que la session est détruite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80</a:t>
            </a:fld>
            <a:endParaRPr lang="fr-FR"/>
          </a:p>
        </p:txBody>
      </p:sp>
    </p:spTree>
    <p:extLst>
      <p:ext uri="{BB962C8B-B14F-4D97-AF65-F5344CB8AC3E}">
        <p14:creationId xmlns:p14="http://schemas.microsoft.com/office/powerpoint/2010/main" val="641769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En effet : les 2 variables</a:t>
            </a:r>
            <a:r>
              <a:rPr lang="fr-FR" baseline="0" dirty="0"/>
              <a:t> stockées dans des cookies s’affichent, mais pas les autres</a:t>
            </a:r>
          </a:p>
          <a:p>
            <a:pPr marL="171450" indent="-171450">
              <a:buFontTx/>
              <a:buChar char="-"/>
            </a:pPr>
            <a:r>
              <a:rPr lang="fr-FR" baseline="0" dirty="0"/>
              <a:t>Nom reste vide, car la session est détruite, donc le contenu est vide</a:t>
            </a:r>
          </a:p>
          <a:p>
            <a:pPr marL="171450" indent="-171450">
              <a:buFontTx/>
              <a:buChar char="-"/>
            </a:pPr>
            <a:r>
              <a:rPr lang="fr-FR" baseline="0" dirty="0" err="1"/>
              <a:t>Prenom</a:t>
            </a:r>
            <a:r>
              <a:rPr lang="fr-FR" baseline="0" dirty="0"/>
              <a:t> et </a:t>
            </a:r>
            <a:r>
              <a:rPr lang="fr-FR" baseline="0" dirty="0" err="1"/>
              <a:t>MonRawCookie</a:t>
            </a:r>
            <a:r>
              <a:rPr lang="fr-FR" baseline="0" dirty="0"/>
              <a:t> s’affichent car ils sont renvoyés par le navigateur avec chaque requête « tant que » leur durée de vie est valable</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81</a:t>
            </a:fld>
            <a:endParaRPr lang="fr-FR"/>
          </a:p>
        </p:txBody>
      </p:sp>
    </p:spTree>
    <p:extLst>
      <p:ext uri="{BB962C8B-B14F-4D97-AF65-F5344CB8AC3E}">
        <p14:creationId xmlns:p14="http://schemas.microsoft.com/office/powerpoint/2010/main" val="34520421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[Navigateur fait une requête]</a:t>
            </a:r>
          </a:p>
          <a:p>
            <a:r>
              <a:rPr lang="fr-FR" dirty="0"/>
              <a:t>Le navigateur demande la page cookies5.php</a:t>
            </a:r>
          </a:p>
          <a:p>
            <a:r>
              <a:rPr lang="fr-FR" dirty="0"/>
              <a:t>Il</a:t>
            </a:r>
            <a:r>
              <a:rPr lang="fr-FR" baseline="0" dirty="0"/>
              <a:t> continue d’envoyer toutes les variables « encore valables » contenues dans des cookies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82</a:t>
            </a:fld>
            <a:endParaRPr lang="fr-FR"/>
          </a:p>
        </p:txBody>
      </p:sp>
    </p:spTree>
    <p:extLst>
      <p:ext uri="{BB962C8B-B14F-4D97-AF65-F5344CB8AC3E}">
        <p14:creationId xmlns:p14="http://schemas.microsoft.com/office/powerpoint/2010/main" val="4561190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[Serveur Web répond]</a:t>
            </a:r>
          </a:p>
          <a:p>
            <a:r>
              <a:rPr lang="fr-FR" dirty="0"/>
              <a:t>Le serveur web répond, mais il ne renvoie</a:t>
            </a:r>
            <a:r>
              <a:rPr lang="fr-FR" baseline="0" dirty="0"/>
              <a:t> aucun ID de session (usage de la valeur précédente encore possible)</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83</a:t>
            </a:fld>
            <a:endParaRPr lang="fr-FR"/>
          </a:p>
        </p:txBody>
      </p:sp>
    </p:spTree>
    <p:extLst>
      <p:ext uri="{BB962C8B-B14F-4D97-AF65-F5344CB8AC3E}">
        <p14:creationId xmlns:p14="http://schemas.microsoft.com/office/powerpoint/2010/main" val="3414220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Un exemple de fichier</a:t>
            </a:r>
            <a:r>
              <a:rPr lang="fr-FR" baseline="0" dirty="0"/>
              <a:t> contenant des cookies du navigateur du client.</a:t>
            </a:r>
          </a:p>
          <a:p>
            <a:r>
              <a:rPr lang="fr-FR" baseline="0" dirty="0"/>
              <a:t>Les valeurs sont lisibles ! Ne JAMAIS stocker de mot de passe dans un cookie !</a:t>
            </a:r>
          </a:p>
          <a:p>
            <a:r>
              <a:rPr lang="fr-FR" baseline="0" dirty="0"/>
              <a:t>(que le contenu de la variable soit chiffré ou non : le mot de passe sera accessible sur l’ordinateur du client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84</a:t>
            </a:fld>
            <a:endParaRPr lang="fr-FR"/>
          </a:p>
        </p:txBody>
      </p:sp>
    </p:spTree>
    <p:extLst>
      <p:ext uri="{BB962C8B-B14F-4D97-AF65-F5344CB8AC3E}">
        <p14:creationId xmlns:p14="http://schemas.microsoft.com/office/powerpoint/2010/main" val="9429018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Une</a:t>
            </a:r>
            <a:r>
              <a:rPr lang="fr-FR" baseline="0" dirty="0"/>
              <a:t> transaction peut être vue comme une requête « métier »/haut niveau :</a:t>
            </a:r>
          </a:p>
          <a:p>
            <a:pPr marL="171450" indent="-171450">
              <a:buFontTx/>
              <a:buChar char="-"/>
            </a:pPr>
            <a:r>
              <a:rPr lang="fr-FR" baseline="0" dirty="0"/>
              <a:t>« réserver des produits dans un magasin » est une transaction qu’un client peut demander</a:t>
            </a:r>
          </a:p>
          <a:p>
            <a:pPr marL="171450" indent="-171450">
              <a:buFontTx/>
              <a:buChar char="-"/>
            </a:pPr>
            <a:r>
              <a:rPr lang="fr-FR" baseline="0" dirty="0"/>
              <a:t>En pratique il faut que le client choisisse des produits disponibles, que l’on prépare une note liant le client aux produits, et isoler les produits pour les mettre de côté</a:t>
            </a:r>
          </a:p>
          <a:p>
            <a:pPr marL="0" indent="0">
              <a:buFontTx/>
              <a:buNone/>
            </a:pPr>
            <a:endParaRPr lang="fr-FR" baseline="0" dirty="0"/>
          </a:p>
          <a:p>
            <a:pPr marL="0" indent="0">
              <a:buFontTx/>
              <a:buNone/>
            </a:pPr>
            <a:r>
              <a:rPr lang="fr-FR" baseline="0" dirty="0"/>
              <a:t>Les requêtes « techniques »/bas niveau toutes seules n’ont que peu de signification, mais ensemble elles servent un but commun (</a:t>
            </a:r>
            <a:r>
              <a:rPr lang="fr-FR" baseline="0" dirty="0" err="1"/>
              <a:t>cf</a:t>
            </a:r>
            <a:r>
              <a:rPr lang="fr-FR" baseline="0" dirty="0"/>
              <a:t> </a:t>
            </a:r>
            <a:r>
              <a:rPr lang="fr-FR" baseline="0" dirty="0" err="1"/>
              <a:t>process</a:t>
            </a:r>
            <a:r>
              <a:rPr lang="fr-FR" baseline="0" dirty="0"/>
              <a:t> </a:t>
            </a:r>
            <a:r>
              <a:rPr lang="fr-FR" baseline="0" dirty="0" err="1"/>
              <a:t>mining</a:t>
            </a:r>
            <a:r>
              <a:rPr lang="mr-IN" baseline="0" dirty="0"/>
              <a:t>…</a:t>
            </a:r>
            <a:r>
              <a:rPr lang="fr-FR" baseline="0" dirty="0"/>
              <a:t>)</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87</a:t>
            </a:fld>
            <a:endParaRPr lang="fr-FR"/>
          </a:p>
        </p:txBody>
      </p:sp>
    </p:spTree>
    <p:extLst>
      <p:ext uri="{BB962C8B-B14F-4D97-AF65-F5344CB8AC3E}">
        <p14:creationId xmlns:p14="http://schemas.microsoft.com/office/powerpoint/2010/main" val="39875439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 « commit » est la dernière étape d’une transaction : c’est à ce moment-là que le</a:t>
            </a:r>
            <a:r>
              <a:rPr lang="fr-FR" baseline="0" dirty="0"/>
              <a:t> SGBD enregistre les changements.</a:t>
            </a:r>
          </a:p>
          <a:p>
            <a:r>
              <a:rPr lang="fr-FR" baseline="0" dirty="0"/>
              <a:t>Généralement, les transactions sont effectuées en mémoire RAM, et lorsque qu’un commit est effectué, les changements sont inscrits sur les disques durs.</a:t>
            </a:r>
          </a:p>
          <a:p>
            <a:endParaRPr lang="fr-FR" baseline="0" dirty="0"/>
          </a:p>
          <a:p>
            <a:r>
              <a:rPr lang="fr-FR" baseline="0" dirty="0"/>
              <a:t>Si un SGBD crashe, il doit pouvoir retrouver son dernier état cohérent</a:t>
            </a:r>
            <a:r>
              <a:rPr lang="mr-IN" baseline="0" dirty="0"/>
              <a:t>…</a:t>
            </a:r>
          </a:p>
          <a:p>
            <a:r>
              <a:rPr lang="mr-IN" baseline="0" dirty="0"/>
              <a:t>...ou alors il doit pouvoir proposer de “rejouer” l’ensemble des transactions effectuées pour retrouver une base de données cohérente et à jour.</a:t>
            </a:r>
          </a:p>
          <a:p>
            <a:r>
              <a:rPr lang="mr-IN" baseline="0" dirty="0"/>
              <a:t>Les transactions (leurs requêtes groupées) sont enregistrées dans les logs des SGBD, permettant de rejouer l’ensemble des transactions effectuées.</a:t>
            </a:r>
          </a:p>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88</a:t>
            </a:fld>
            <a:endParaRPr lang="fr-FR"/>
          </a:p>
        </p:txBody>
      </p:sp>
    </p:spTree>
    <p:extLst>
      <p:ext uri="{BB962C8B-B14F-4D97-AF65-F5344CB8AC3E}">
        <p14:creationId xmlns:p14="http://schemas.microsoft.com/office/powerpoint/2010/main" val="39875439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propriétés ACID permettent d’assurer qu’un SGBD supporte les</a:t>
            </a:r>
            <a:r>
              <a:rPr lang="fr-FR" baseline="0" dirty="0"/>
              <a:t> « transactions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89</a:t>
            </a:fld>
            <a:endParaRPr lang="fr-FR"/>
          </a:p>
        </p:txBody>
      </p:sp>
    </p:spTree>
    <p:extLst>
      <p:ext uri="{BB962C8B-B14F-4D97-AF65-F5344CB8AC3E}">
        <p14:creationId xmlns:p14="http://schemas.microsoft.com/office/powerpoint/2010/main" val="9985796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Si le stock réel n’est pas bien représenté, on peut se retrouver à avoir vendu des produits qui ne sont pas en stock, voire qui n’existent plus.</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90</a:t>
            </a:fld>
            <a:endParaRPr lang="fr-FR"/>
          </a:p>
        </p:txBody>
      </p:sp>
    </p:spTree>
    <p:extLst>
      <p:ext uri="{BB962C8B-B14F-4D97-AF65-F5344CB8AC3E}">
        <p14:creationId xmlns:p14="http://schemas.microsoft.com/office/powerpoint/2010/main" val="1026527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1xx : informationnelle == d’autres paquets HTTP vont arriver</a:t>
            </a:r>
          </a:p>
          <a:p>
            <a:r>
              <a:rPr lang="fr-FR" dirty="0"/>
              <a:t>2xx : succès == la requête a été reçue et comprise</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a:t>3xx</a:t>
            </a:r>
            <a:r>
              <a:rPr lang="fr-FR" baseline="0" dirty="0"/>
              <a:t> : redirection == le client va devoir faire quelque chose (automatiquement ou non) pour atteindre la ressource demandée </a:t>
            </a:r>
          </a:p>
          <a:p>
            <a:r>
              <a:rPr lang="fr-FR" baseline="0" dirty="0"/>
              <a:t>4xx : erreur côté client == requête mal formatée, ressource inexistante, URL trop longue, …</a:t>
            </a:r>
          </a:p>
          <a:p>
            <a:r>
              <a:rPr lang="fr-FR" baseline="0" dirty="0"/>
              <a:t>5xx : erreur côté serveur == version HTTP non supportée, le serveur web n’arrive pas à contacter un autre serveur, fonction non implémentée,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6</a:t>
            </a:fld>
            <a:endParaRPr lang="fr-FR"/>
          </a:p>
        </p:txBody>
      </p:sp>
    </p:spTree>
    <p:extLst>
      <p:ext uri="{BB962C8B-B14F-4D97-AF65-F5344CB8AC3E}">
        <p14:creationId xmlns:p14="http://schemas.microsoft.com/office/powerpoint/2010/main" val="11104271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contraintes</a:t>
            </a:r>
            <a:r>
              <a:rPr lang="fr-FR" baseline="0" dirty="0"/>
              <a:t> techniques des BDD doivent toujours être respectées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91</a:t>
            </a:fld>
            <a:endParaRPr lang="fr-FR"/>
          </a:p>
        </p:txBody>
      </p:sp>
    </p:spTree>
    <p:extLst>
      <p:ext uri="{BB962C8B-B14F-4D97-AF65-F5344CB8AC3E}">
        <p14:creationId xmlns:p14="http://schemas.microsoft.com/office/powerpoint/2010/main" val="34609105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Un produit en quantité 9 qu’une transaction A réduit de 1 se retrouvera à 8, alors qu’une transaction B l’a réduit de 3 entre</a:t>
            </a:r>
            <a:r>
              <a:rPr lang="fr-FR" baseline="0" dirty="0"/>
              <a:t> temps.</a:t>
            </a:r>
          </a:p>
          <a:p>
            <a:r>
              <a:rPr lang="fr-FR" baseline="0" dirty="0"/>
              <a:t>La valeur correcte devrait être 3 +1 = 4    =&gt;    9 </a:t>
            </a:r>
            <a:r>
              <a:rPr lang="mr-IN" baseline="0" dirty="0"/>
              <a:t>–</a:t>
            </a:r>
            <a:r>
              <a:rPr lang="fr-FR" baseline="0" dirty="0"/>
              <a:t> 4 = 5    mais comme l’ordre des écritures est importante :</a:t>
            </a:r>
          </a:p>
          <a:p>
            <a:pPr marL="228600" indent="-228600">
              <a:buAutoNum type="arabicParenR"/>
            </a:pPr>
            <a:r>
              <a:rPr lang="fr-FR" baseline="0" dirty="0"/>
              <a:t>A lit la valeur 9 (SELECT </a:t>
            </a:r>
            <a:r>
              <a:rPr lang="fr-FR" baseline="0" dirty="0" err="1"/>
              <a:t>qte</a:t>
            </a:r>
            <a:r>
              <a:rPr lang="fr-FR" baseline="0" dirty="0"/>
              <a:t> FROM produits WHERE nom=« pomme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fr-FR" baseline="0" dirty="0"/>
              <a:t>B lit la valeur 9 (SELECT </a:t>
            </a:r>
            <a:r>
              <a:rPr lang="fr-FR" baseline="0" dirty="0" err="1"/>
              <a:t>qte</a:t>
            </a:r>
            <a:r>
              <a:rPr lang="fr-FR" baseline="0" dirty="0"/>
              <a:t> FROM produits WHERE nom=« pomme »)</a:t>
            </a:r>
          </a:p>
          <a:p>
            <a:pPr marL="228600" indent="-228600">
              <a:buAutoNum type="arabicParenR"/>
            </a:pPr>
            <a:r>
              <a:rPr lang="fr-FR" baseline="0" dirty="0"/>
              <a:t>B réduit de 3 la quantité : 9 </a:t>
            </a:r>
            <a:r>
              <a:rPr lang="mr-IN" baseline="0" dirty="0"/>
              <a:t>–</a:t>
            </a:r>
            <a:r>
              <a:rPr lang="fr-FR" baseline="0" dirty="0"/>
              <a:t> 3 = 6 (UPDATE </a:t>
            </a:r>
            <a:r>
              <a:rPr lang="fr-FR" baseline="0" dirty="0" err="1"/>
              <a:t>qte</a:t>
            </a:r>
            <a:r>
              <a:rPr lang="fr-FR" baseline="0" dirty="0"/>
              <a:t> )</a:t>
            </a:r>
          </a:p>
          <a:p>
            <a:pPr marL="228600" indent="-228600">
              <a:buAutoNum type="arabicParenR"/>
            </a:pPr>
            <a:r>
              <a:rPr lang="fr-FR" baseline="0" dirty="0"/>
              <a:t>A réduit de 1 la quantité : 9 </a:t>
            </a:r>
            <a:r>
              <a:rPr lang="mr-IN" baseline="0" dirty="0"/>
              <a:t>–</a:t>
            </a:r>
            <a:r>
              <a:rPr lang="fr-FR" baseline="0" dirty="0"/>
              <a:t> 1 = 8 (UPDATE </a:t>
            </a:r>
            <a:r>
              <a:rPr lang="fr-FR" baseline="0" dirty="0" err="1"/>
              <a:t>qte</a:t>
            </a:r>
            <a:r>
              <a:rPr lang="fr-FR" baseline="0" dirty="0"/>
              <a:t>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92</a:t>
            </a:fld>
            <a:endParaRPr lang="fr-FR"/>
          </a:p>
        </p:txBody>
      </p:sp>
    </p:spTree>
    <p:extLst>
      <p:ext uri="{BB962C8B-B14F-4D97-AF65-F5344CB8AC3E}">
        <p14:creationId xmlns:p14="http://schemas.microsoft.com/office/powerpoint/2010/main" val="28912148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a:t>My</a:t>
            </a:r>
            <a:r>
              <a:rPr lang="fr-FR" dirty="0"/>
              <a:t> i s a m</a:t>
            </a:r>
            <a:r>
              <a:rPr lang="fr-FR" baseline="0" dirty="0"/>
              <a:t>  (pas L </a:t>
            </a:r>
            <a:r>
              <a:rPr lang="fr-FR" baseline="0" dirty="0" err="1"/>
              <a:t>sam</a:t>
            </a:r>
            <a:r>
              <a:rPr lang="fr-FR" baseline="0" dirty="0"/>
              <a:t>)</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95</a:t>
            </a:fld>
            <a:endParaRPr lang="fr-FR"/>
          </a:p>
        </p:txBody>
      </p:sp>
    </p:spTree>
    <p:extLst>
      <p:ext uri="{BB962C8B-B14F-4D97-AF65-F5344CB8AC3E}">
        <p14:creationId xmlns:p14="http://schemas.microsoft.com/office/powerpoint/2010/main" val="28915060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Si on n’utilise pas les commandes de transactions,</a:t>
            </a:r>
            <a:r>
              <a:rPr lang="fr-FR" baseline="0" dirty="0"/>
              <a:t> chaque requête sera considérée comme une transaction. (y compris les SELECT)</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96</a:t>
            </a:fld>
            <a:endParaRPr lang="fr-FR"/>
          </a:p>
        </p:txBody>
      </p:sp>
    </p:spTree>
    <p:extLst>
      <p:ext uri="{BB962C8B-B14F-4D97-AF65-F5344CB8AC3E}">
        <p14:creationId xmlns:p14="http://schemas.microsoft.com/office/powerpoint/2010/main" val="13447261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Ne pas oublier d’utiliser un</a:t>
            </a:r>
            <a:r>
              <a:rPr lang="fr-FR" baseline="0" dirty="0"/>
              <a:t> moteur de BDD compatible avec les transactions et les propriétés ACID</a:t>
            </a:r>
            <a:r>
              <a:rPr lang="mr-IN" baseline="0" dirty="0"/>
              <a:t>…</a:t>
            </a:r>
          </a:p>
          <a:p>
            <a:r>
              <a:rPr lang="mr-IN" baseline="0" dirty="0"/>
              <a:t>...sinon une requête = une transaction “pas toujours ACID”</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98</a:t>
            </a:fld>
            <a:endParaRPr lang="fr-FR"/>
          </a:p>
        </p:txBody>
      </p:sp>
    </p:spTree>
    <p:extLst>
      <p:ext uri="{BB962C8B-B14F-4D97-AF65-F5344CB8AC3E}">
        <p14:creationId xmlns:p14="http://schemas.microsoft.com/office/powerpoint/2010/main" val="9285503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99</a:t>
            </a:fld>
            <a:endParaRPr lang="fr-FR"/>
          </a:p>
        </p:txBody>
      </p:sp>
    </p:spTree>
    <p:extLst>
      <p:ext uri="{BB962C8B-B14F-4D97-AF65-F5344CB8AC3E}">
        <p14:creationId xmlns:p14="http://schemas.microsoft.com/office/powerpoint/2010/main" val="3151931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Lorsqu’Apache voit qu’on lui demande une ressource</a:t>
            </a:r>
            <a:r>
              <a:rPr lang="fr-FR" baseline="0" dirty="0"/>
              <a:t> explicitement PHP, par défaut il renverrait la page telle quelle avec le code PHP.</a:t>
            </a:r>
          </a:p>
          <a:p>
            <a:r>
              <a:rPr lang="fr-FR" baseline="0" dirty="0"/>
              <a:t>Mais, lorsqu’il est configuré correctement, chaque ressource se terminant par « .</a:t>
            </a:r>
            <a:r>
              <a:rPr lang="fr-FR" baseline="0" dirty="0" err="1"/>
              <a:t>php</a:t>
            </a:r>
            <a:r>
              <a:rPr lang="fr-FR" baseline="0" dirty="0"/>
              <a:t> » sera envoyée dans l’application PHP qui produira un document.</a:t>
            </a:r>
          </a:p>
          <a:p>
            <a:r>
              <a:rPr lang="fr-FR" baseline="0" dirty="0"/>
              <a:t>Ce document sera récupéré par Apache qui le renverra ensuite au client.</a:t>
            </a:r>
          </a:p>
          <a:p>
            <a:endParaRPr lang="fr-FR" baseline="0" dirty="0"/>
          </a:p>
          <a:p>
            <a:r>
              <a:rPr lang="fr-FR" baseline="0" dirty="0"/>
              <a:t>PHP n’est pas un serveur web, c’est uniquement un programme de pré-</a:t>
            </a:r>
            <a:r>
              <a:rPr lang="fr-FR" baseline="0" dirty="0" err="1"/>
              <a:t>processing</a:t>
            </a:r>
            <a:r>
              <a:rPr lang="fr-FR" baseline="0" dirty="0"/>
              <a:t> comme l’indique son nom…</a:t>
            </a:r>
            <a:br>
              <a:rPr lang="fr-FR" baseline="0" dirty="0"/>
            </a:br>
            <a:r>
              <a:rPr lang="fr-FR" baseline="0" dirty="0"/>
              <a:t>Il est même possible d’utiliser PHP pour effectuer des scripts sur Linux en ligne de commande (PHP CLI = Command Line Interface)</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a:t>
            </a:fld>
            <a:endParaRPr lang="fr-FR"/>
          </a:p>
        </p:txBody>
      </p:sp>
    </p:spTree>
    <p:extLst>
      <p:ext uri="{BB962C8B-B14F-4D97-AF65-F5344CB8AC3E}">
        <p14:creationId xmlns:p14="http://schemas.microsoft.com/office/powerpoint/2010/main" val="376666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Faiblement typé</a:t>
            </a:r>
            <a:r>
              <a:rPr lang="fr-FR" baseline="0" dirty="0"/>
              <a:t> = il est possible de lui faire faire beaucoup de choses qui n’ont pas de sens</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a:t>
            </a:fld>
            <a:endParaRPr lang="fr-FR"/>
          </a:p>
        </p:txBody>
      </p:sp>
    </p:spTree>
    <p:extLst>
      <p:ext uri="{BB962C8B-B14F-4D97-AF65-F5344CB8AC3E}">
        <p14:creationId xmlns:p14="http://schemas.microsoft.com/office/powerpoint/2010/main" val="2277877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SGBD en français, DBMS en anglais</a:t>
            </a:r>
          </a:p>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10</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La BDD contient les données… les données sont organisées physiquement sur</a:t>
            </a:r>
            <a:r>
              <a:rPr lang="fr-FR" baseline="0" dirty="0"/>
              <a:t> un support, et plusieurs schémas expliquent comment les retrouver selon les requêtes qui sont faites. (schéma logique = schéma relationnel ; schéma physique = organisation sur les disques, en mémoire, …)</a:t>
            </a:r>
          </a:p>
          <a:p>
            <a:endParaRPr lang="fr-FR" baseline="0" dirty="0"/>
          </a:p>
          <a:p>
            <a:r>
              <a:rPr lang="fr-FR" baseline="0" dirty="0"/>
              <a:t>Le SGBD permet de « gérer » les bases de données (les réorganiser, les nettoyer, gérer les droits d’accès, …), ainsi qu’offrir une interface dédiée à l’interrogation en SQL des bases.</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11</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a:t>« Avant » : on disposait de « BDD » (des fichiers organisés dans des dossiers, un fichier contenant des informations organisées, …), et chaque programme voulant accéder aux données devait contenir le code nécessaire pour naviguer dans les « BDD » (se déplacer dans les dossiers, lire l’organisation du fichier, …). Gérer les transactions entre « plusieurs » clients était du coup extrêmement difficile.</a:t>
            </a:r>
            <a:br>
              <a:rPr lang="fr-FR" baseline="0" dirty="0"/>
            </a:br>
            <a:endParaRPr lang="fr-FR" baseline="0" dirty="0"/>
          </a:p>
          <a:p>
            <a:r>
              <a:rPr lang="fr-FR" baseline="0" dirty="0"/>
              <a:t>Depuis, on a standardisé l’interrogation des bases de données grâce au modèle relationnel et au langage SQL : </a:t>
            </a:r>
          </a:p>
          <a:p>
            <a:pPr marL="171450" indent="-171450">
              <a:buFontTx/>
              <a:buChar char="-"/>
            </a:pPr>
            <a:r>
              <a:rPr lang="fr-FR" baseline="0" dirty="0"/>
              <a:t>Le SGBD gère l’organisation des BDD et de leur contenu</a:t>
            </a:r>
          </a:p>
          <a:p>
            <a:pPr marL="171450" indent="-171450">
              <a:buFontTx/>
              <a:buChar char="-"/>
            </a:pPr>
            <a:r>
              <a:rPr lang="fr-FR" baseline="0" dirty="0"/>
              <a:t>Les programmes utilisent un connecteur et le langage SQL pour faire des requêtes auprès du SGBD</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13</a:t>
            </a:fld>
            <a:endParaRPr lang="fr-FR"/>
          </a:p>
        </p:txBody>
      </p:sp>
    </p:spTree>
    <p:extLst>
      <p:ext uri="{BB962C8B-B14F-4D97-AF65-F5344CB8AC3E}">
        <p14:creationId xmlns:p14="http://schemas.microsoft.com/office/powerpoint/2010/main" val="1320922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19/01/2021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19/01/2021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19/01/2021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19/01/2021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19/01/2021</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19/01/2021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19/01/2021</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19/01/2021</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19/01/2021</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19/01/2021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19/01/2021</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19/01/2021</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abrice.Boissier@univ-paris1.f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hyperlink" Target="http://fadace.developpez.com/sgbdcmp/#L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2.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8888/phpMyAdmi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1.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3.png"/></Relationships>
</file>

<file path=ppt/slides/_rels/slide8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764704"/>
            <a:ext cx="7772400" cy="1470025"/>
          </a:xfrm>
        </p:spPr>
        <p:txBody>
          <a:bodyPr>
            <a:normAutofit fontScale="90000"/>
          </a:bodyPr>
          <a:lstStyle/>
          <a:p>
            <a:r>
              <a:rPr lang="fr-FR" dirty="0"/>
              <a:t>Développement Web – PHP</a:t>
            </a:r>
            <a:br>
              <a:rPr lang="fr-FR" dirty="0"/>
            </a:br>
            <a:r>
              <a:rPr lang="fr-FR" dirty="0"/>
              <a:t>Cours 3</a:t>
            </a:r>
            <a:br>
              <a:rPr lang="fr-FR" dirty="0"/>
            </a:br>
            <a:endParaRPr lang="fr-FR" dirty="0"/>
          </a:p>
        </p:txBody>
      </p:sp>
      <p:sp>
        <p:nvSpPr>
          <p:cNvPr id="3" name="Sous-titre 2"/>
          <p:cNvSpPr>
            <a:spLocks noGrp="1"/>
          </p:cNvSpPr>
          <p:nvPr>
            <p:ph type="subTitle" idx="1"/>
          </p:nvPr>
        </p:nvSpPr>
        <p:spPr>
          <a:xfrm>
            <a:off x="1371600" y="2276872"/>
            <a:ext cx="6400800" cy="3956288"/>
          </a:xfrm>
        </p:spPr>
        <p:txBody>
          <a:bodyPr>
            <a:normAutofit lnSpcReduction="10000"/>
          </a:bodyPr>
          <a:lstStyle/>
          <a:p>
            <a:r>
              <a:rPr lang="fr-FR" dirty="0">
                <a:solidFill>
                  <a:schemeClr val="tx1"/>
                </a:solidFill>
              </a:rPr>
              <a:t>Fabrice BOISSIER</a:t>
            </a:r>
          </a:p>
          <a:p>
            <a:r>
              <a:rPr lang="fr-FR" dirty="0">
                <a:hlinkClick r:id="rId2"/>
              </a:rPr>
              <a:t>Fabrice.Boissier@univ-paris1.fr</a:t>
            </a:r>
            <a:endParaRPr lang="fr-FR" dirty="0"/>
          </a:p>
          <a:p>
            <a:r>
              <a:rPr lang="fr-FR" dirty="0">
                <a:solidFill>
                  <a:schemeClr val="tx1"/>
                </a:solidFill>
              </a:rPr>
              <a:t>Sabrine EDDED</a:t>
            </a:r>
          </a:p>
          <a:p>
            <a:r>
              <a:rPr lang="fr-FR" dirty="0">
                <a:hlinkClick r:id="rId2"/>
              </a:rPr>
              <a:t>Sabrine.Edded@univ-paris1.fr</a:t>
            </a:r>
            <a:endParaRPr lang="fr-FR" dirty="0"/>
          </a:p>
          <a:p>
            <a:endParaRPr lang="fr-FR" dirty="0"/>
          </a:p>
          <a:p>
            <a:r>
              <a:rPr lang="fr-FR" dirty="0"/>
              <a:t>Bureau C.14.05</a:t>
            </a:r>
          </a:p>
          <a:p>
            <a:r>
              <a:rPr lang="fr-FR" dirty="0"/>
              <a:t>2020-2021</a:t>
            </a:r>
          </a:p>
        </p:txBody>
      </p:sp>
    </p:spTree>
    <p:extLst>
      <p:ext uri="{BB962C8B-B14F-4D97-AF65-F5344CB8AC3E}">
        <p14:creationId xmlns:p14="http://schemas.microsoft.com/office/powerpoint/2010/main" val="83998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SGBD &amp; BDD</a:t>
            </a:r>
          </a:p>
        </p:txBody>
      </p:sp>
      <p:sp>
        <p:nvSpPr>
          <p:cNvPr id="3" name="Espace réservé du contenu 2"/>
          <p:cNvSpPr>
            <a:spLocks noGrp="1"/>
          </p:cNvSpPr>
          <p:nvPr>
            <p:ph idx="1"/>
          </p:nvPr>
        </p:nvSpPr>
        <p:spPr>
          <a:xfrm>
            <a:off x="457200" y="1600200"/>
            <a:ext cx="8435280" cy="4525963"/>
          </a:xfrm>
        </p:spPr>
        <p:txBody>
          <a:bodyPr/>
          <a:lstStyle/>
          <a:p>
            <a:endParaRPr lang="fr-FR" dirty="0"/>
          </a:p>
          <a:p>
            <a:r>
              <a:rPr lang="fr-FR" dirty="0"/>
              <a:t>SGBD : Système de Gestion de Base de Données</a:t>
            </a:r>
            <a:br>
              <a:rPr lang="fr-FR" dirty="0"/>
            </a:br>
            <a:r>
              <a:rPr lang="fr-FR" i="1" dirty="0"/>
              <a:t>[DBMS : </a:t>
            </a:r>
            <a:r>
              <a:rPr lang="fr-FR" i="1" dirty="0" err="1"/>
              <a:t>DataBase</a:t>
            </a:r>
            <a:r>
              <a:rPr lang="fr-FR" i="1" dirty="0"/>
              <a:t> Management System]</a:t>
            </a:r>
          </a:p>
          <a:p>
            <a:endParaRPr lang="fr-FR" dirty="0"/>
          </a:p>
          <a:p>
            <a:endParaRPr lang="fr-FR" dirty="0"/>
          </a:p>
          <a:p>
            <a:r>
              <a:rPr lang="fr-FR" dirty="0"/>
              <a:t>BDD : Base de Données</a:t>
            </a:r>
            <a:br>
              <a:rPr lang="fr-FR" dirty="0"/>
            </a:br>
            <a:r>
              <a:rPr lang="fr-FR" i="1" dirty="0"/>
              <a:t>[DB : </a:t>
            </a:r>
            <a:r>
              <a:rPr lang="fr-FR" i="1" dirty="0" err="1"/>
              <a:t>DataBase</a:t>
            </a:r>
            <a:r>
              <a:rPr lang="fr-FR" i="1" dirty="0"/>
              <a:t>]</a:t>
            </a:r>
          </a:p>
          <a:p>
            <a:endParaRPr lang="fr-FR" dirty="0"/>
          </a:p>
        </p:txBody>
      </p:sp>
    </p:spTree>
    <p:extLst>
      <p:ext uri="{BB962C8B-B14F-4D97-AF65-F5344CB8AC3E}">
        <p14:creationId xmlns:p14="http://schemas.microsoft.com/office/powerpoint/2010/main" val="39372333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avec PDO</a:t>
            </a:r>
          </a:p>
        </p:txBody>
      </p:sp>
      <p:sp>
        <p:nvSpPr>
          <p:cNvPr id="3" name="Espace réservé du contenu 2"/>
          <p:cNvSpPr>
            <a:spLocks noGrp="1"/>
          </p:cNvSpPr>
          <p:nvPr>
            <p:ph idx="1"/>
          </p:nvPr>
        </p:nvSpPr>
        <p:spPr>
          <a:xfrm>
            <a:off x="457200" y="1600200"/>
            <a:ext cx="8229600" cy="5069160"/>
          </a:xfrm>
        </p:spPr>
        <p:txBody>
          <a:bodyPr>
            <a:normAutofit lnSpcReduction="10000"/>
          </a:bodyPr>
          <a:lstStyle/>
          <a:p>
            <a:r>
              <a:rPr lang="fr-FR" dirty="0" err="1"/>
              <a:t>Début</a:t>
            </a:r>
            <a:r>
              <a:rPr lang="fr-FR" dirty="0"/>
              <a:t> de la transaction :</a:t>
            </a:r>
            <a:br>
              <a:rPr lang="fr-FR" dirty="0"/>
            </a:br>
            <a:r>
              <a:rPr lang="fr-FR" dirty="0"/>
              <a:t>$</a:t>
            </a:r>
            <a:r>
              <a:rPr lang="fr-FR" dirty="0" err="1"/>
              <a:t>bdd</a:t>
            </a:r>
            <a:r>
              <a:rPr lang="fr-FR" dirty="0"/>
              <a:t>-&gt;</a:t>
            </a:r>
            <a:r>
              <a:rPr lang="fr-FR" dirty="0" err="1"/>
              <a:t>beginTransaction</a:t>
            </a:r>
            <a:r>
              <a:rPr lang="fr-FR" dirty="0"/>
              <a:t>();</a:t>
            </a:r>
          </a:p>
          <a:p>
            <a:endParaRPr lang="fr-FR" dirty="0"/>
          </a:p>
          <a:p>
            <a:r>
              <a:rPr lang="fr-FR" dirty="0"/>
              <a:t>Requêtes de la transactions:</a:t>
            </a:r>
            <a:br>
              <a:rPr lang="fr-FR" dirty="0"/>
            </a:br>
            <a:r>
              <a:rPr lang="fr-FR" dirty="0"/>
              <a:t>$</a:t>
            </a:r>
            <a:r>
              <a:rPr lang="fr-FR" dirty="0" err="1"/>
              <a:t>bdd</a:t>
            </a:r>
            <a:r>
              <a:rPr lang="fr-FR" dirty="0"/>
              <a:t>-&gt;</a:t>
            </a:r>
            <a:r>
              <a:rPr lang="fr-FR" dirty="0" err="1"/>
              <a:t>query</a:t>
            </a:r>
            <a:r>
              <a:rPr lang="fr-FR" dirty="0"/>
              <a:t>();</a:t>
            </a:r>
            <a:br>
              <a:rPr lang="fr-FR" dirty="0"/>
            </a:br>
            <a:r>
              <a:rPr lang="fr-FR" dirty="0"/>
              <a:t>$</a:t>
            </a:r>
            <a:r>
              <a:rPr lang="fr-FR" dirty="0" err="1"/>
              <a:t>bdd</a:t>
            </a:r>
            <a:r>
              <a:rPr lang="fr-FR" dirty="0"/>
              <a:t>-&gt;</a:t>
            </a:r>
            <a:r>
              <a:rPr lang="fr-FR" dirty="0" err="1"/>
              <a:t>query</a:t>
            </a:r>
            <a:r>
              <a:rPr lang="fr-FR" dirty="0"/>
              <a:t>();</a:t>
            </a:r>
          </a:p>
          <a:p>
            <a:endParaRPr lang="fr-FR" dirty="0"/>
          </a:p>
          <a:p>
            <a:r>
              <a:rPr lang="fr-FR" dirty="0"/>
              <a:t>Validation / Annulation de la transaction :</a:t>
            </a:r>
            <a:br>
              <a:rPr lang="fr-FR" dirty="0"/>
            </a:br>
            <a:r>
              <a:rPr lang="fr-FR" dirty="0"/>
              <a:t>$</a:t>
            </a:r>
            <a:r>
              <a:rPr lang="fr-FR" dirty="0" err="1"/>
              <a:t>bdd</a:t>
            </a:r>
            <a:r>
              <a:rPr lang="fr-FR" dirty="0"/>
              <a:t>-&gt;commit();</a:t>
            </a:r>
            <a:br>
              <a:rPr lang="fr-FR" dirty="0"/>
            </a:br>
            <a:r>
              <a:rPr lang="fr-FR" dirty="0"/>
              <a:t>$</a:t>
            </a:r>
            <a:r>
              <a:rPr lang="fr-FR" dirty="0" err="1"/>
              <a:t>bdd</a:t>
            </a:r>
            <a:r>
              <a:rPr lang="fr-FR" dirty="0"/>
              <a:t>-&gt;</a:t>
            </a:r>
            <a:r>
              <a:rPr lang="fr-FR" dirty="0" err="1"/>
              <a:t>rollback</a:t>
            </a:r>
            <a:r>
              <a:rPr lang="fr-FR" dirty="0"/>
              <a:t>(); </a:t>
            </a:r>
          </a:p>
          <a:p>
            <a:endParaRPr lang="fr-FR" dirty="0"/>
          </a:p>
        </p:txBody>
      </p:sp>
    </p:spTree>
    <p:extLst>
      <p:ext uri="{BB962C8B-B14F-4D97-AF65-F5344CB8AC3E}">
        <p14:creationId xmlns:p14="http://schemas.microsoft.com/office/powerpoint/2010/main" val="1160996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SGBD &amp; BDD</a:t>
            </a:r>
          </a:p>
        </p:txBody>
      </p:sp>
      <p:sp>
        <p:nvSpPr>
          <p:cNvPr id="3" name="Espace réservé du contenu 2"/>
          <p:cNvSpPr>
            <a:spLocks noGrp="1"/>
          </p:cNvSpPr>
          <p:nvPr>
            <p:ph sz="half" idx="1"/>
          </p:nvPr>
        </p:nvSpPr>
        <p:spPr>
          <a:xfrm>
            <a:off x="457199" y="1600200"/>
            <a:ext cx="4330825" cy="5069160"/>
          </a:xfrm>
        </p:spPr>
        <p:txBody>
          <a:bodyPr>
            <a:normAutofit/>
          </a:bodyPr>
          <a:lstStyle/>
          <a:p>
            <a:r>
              <a:rPr lang="fr-FR" dirty="0"/>
              <a:t>BDD : les données organisées dans un conteneur</a:t>
            </a:r>
          </a:p>
          <a:p>
            <a:endParaRPr lang="fr-FR" dirty="0"/>
          </a:p>
          <a:p>
            <a:endParaRPr lang="fr-FR" dirty="0"/>
          </a:p>
          <a:p>
            <a:r>
              <a:rPr lang="fr-FR" dirty="0"/>
              <a:t>SGBD : le système ou le logiciel qui gère les bases de données</a:t>
            </a:r>
          </a:p>
        </p:txBody>
      </p:sp>
      <p:graphicFrame>
        <p:nvGraphicFramePr>
          <p:cNvPr id="7" name="Tableau 6"/>
          <p:cNvGraphicFramePr>
            <a:graphicFrameLocks noGrp="1"/>
          </p:cNvGraphicFramePr>
          <p:nvPr>
            <p:extLst>
              <p:ext uri="{D42A27DB-BD31-4B8C-83A1-F6EECF244321}">
                <p14:modId xmlns:p14="http://schemas.microsoft.com/office/powerpoint/2010/main" val="1658762600"/>
              </p:ext>
            </p:extLst>
          </p:nvPr>
        </p:nvGraphicFramePr>
        <p:xfrm>
          <a:off x="6069923" y="1884432"/>
          <a:ext cx="2376488" cy="1112520"/>
        </p:xfrm>
        <a:graphic>
          <a:graphicData uri="http://schemas.openxmlformats.org/drawingml/2006/table">
            <a:tbl>
              <a:tblPr firstRow="1" bandRow="1">
                <a:tableStyleId>{5C22544A-7EE6-4342-B048-85BDC9FD1C3A}</a:tableStyleId>
              </a:tblPr>
              <a:tblGrid>
                <a:gridCol w="440055">
                  <a:extLst>
                    <a:ext uri="{9D8B030D-6E8A-4147-A177-3AD203B41FA5}">
                      <a16:colId xmlns:a16="http://schemas.microsoft.com/office/drawing/2014/main" val="20000"/>
                    </a:ext>
                  </a:extLst>
                </a:gridCol>
                <a:gridCol w="955993">
                  <a:extLst>
                    <a:ext uri="{9D8B030D-6E8A-4147-A177-3AD203B41FA5}">
                      <a16:colId xmlns:a16="http://schemas.microsoft.com/office/drawing/2014/main" val="20001"/>
                    </a:ext>
                  </a:extLst>
                </a:gridCol>
                <a:gridCol w="980440">
                  <a:extLst>
                    <a:ext uri="{9D8B030D-6E8A-4147-A177-3AD203B41FA5}">
                      <a16:colId xmlns:a16="http://schemas.microsoft.com/office/drawing/2014/main" val="20002"/>
                    </a:ext>
                  </a:extLst>
                </a:gridCol>
              </a:tblGrid>
              <a:tr h="370840">
                <a:tc>
                  <a:txBody>
                    <a:bodyPr/>
                    <a:lstStyle/>
                    <a:p>
                      <a:r>
                        <a:rPr lang="fr-FR" dirty="0"/>
                        <a:t>ID</a:t>
                      </a:r>
                    </a:p>
                  </a:txBody>
                  <a:tcPr/>
                </a:tc>
                <a:tc>
                  <a:txBody>
                    <a:bodyPr/>
                    <a:lstStyle/>
                    <a:p>
                      <a:r>
                        <a:rPr lang="fr-FR" dirty="0"/>
                        <a:t>Nom</a:t>
                      </a:r>
                    </a:p>
                  </a:txBody>
                  <a:tcPr/>
                </a:tc>
                <a:tc>
                  <a:txBody>
                    <a:bodyPr/>
                    <a:lstStyle/>
                    <a:p>
                      <a:r>
                        <a:rPr lang="fr-FR" dirty="0" err="1"/>
                        <a:t>Prenom</a:t>
                      </a:r>
                      <a:endParaRPr lang="fr-FR" dirty="0"/>
                    </a:p>
                  </a:txBody>
                  <a:tcPr/>
                </a:tc>
                <a:extLst>
                  <a:ext uri="{0D108BD9-81ED-4DB2-BD59-A6C34878D82A}">
                    <a16:rowId xmlns:a16="http://schemas.microsoft.com/office/drawing/2014/main" val="10000"/>
                  </a:ext>
                </a:extLst>
              </a:tr>
              <a:tr h="370840">
                <a:tc>
                  <a:txBody>
                    <a:bodyPr/>
                    <a:lstStyle/>
                    <a:p>
                      <a:r>
                        <a:rPr lang="fr-FR" dirty="0"/>
                        <a:t>1</a:t>
                      </a:r>
                    </a:p>
                  </a:txBody>
                  <a:tcPr/>
                </a:tc>
                <a:tc>
                  <a:txBody>
                    <a:bodyPr/>
                    <a:lstStyle/>
                    <a:p>
                      <a:r>
                        <a:rPr lang="fr-FR" dirty="0" err="1"/>
                        <a:t>Jaffal</a:t>
                      </a:r>
                      <a:endParaRPr lang="fr-FR" dirty="0"/>
                    </a:p>
                  </a:txBody>
                  <a:tcPr/>
                </a:tc>
                <a:tc>
                  <a:txBody>
                    <a:bodyPr/>
                    <a:lstStyle/>
                    <a:p>
                      <a:r>
                        <a:rPr lang="fr-FR" dirty="0"/>
                        <a:t>Ali</a:t>
                      </a:r>
                    </a:p>
                  </a:txBody>
                  <a:tcPr/>
                </a:tc>
                <a:extLst>
                  <a:ext uri="{0D108BD9-81ED-4DB2-BD59-A6C34878D82A}">
                    <a16:rowId xmlns:a16="http://schemas.microsoft.com/office/drawing/2014/main" val="10001"/>
                  </a:ext>
                </a:extLst>
              </a:tr>
              <a:tr h="370840">
                <a:tc>
                  <a:txBody>
                    <a:bodyPr/>
                    <a:lstStyle/>
                    <a:p>
                      <a:r>
                        <a:rPr lang="fr-FR" dirty="0"/>
                        <a:t>2</a:t>
                      </a:r>
                    </a:p>
                  </a:txBody>
                  <a:tcPr/>
                </a:tc>
                <a:tc>
                  <a:txBody>
                    <a:bodyPr/>
                    <a:lstStyle/>
                    <a:p>
                      <a:r>
                        <a:rPr lang="fr-FR" dirty="0" err="1"/>
                        <a:t>Boissier</a:t>
                      </a:r>
                      <a:endParaRPr lang="fr-FR" dirty="0"/>
                    </a:p>
                  </a:txBody>
                  <a:tcPr/>
                </a:tc>
                <a:tc>
                  <a:txBody>
                    <a:bodyPr/>
                    <a:lstStyle/>
                    <a:p>
                      <a:r>
                        <a:rPr lang="fr-FR" dirty="0"/>
                        <a:t>Fabrice</a:t>
                      </a:r>
                    </a:p>
                  </a:txBody>
                  <a:tcPr/>
                </a:tc>
                <a:extLst>
                  <a:ext uri="{0D108BD9-81ED-4DB2-BD59-A6C34878D82A}">
                    <a16:rowId xmlns:a16="http://schemas.microsoft.com/office/drawing/2014/main" val="10002"/>
                  </a:ext>
                </a:extLst>
              </a:tr>
            </a:tbl>
          </a:graphicData>
        </a:graphic>
      </p:graphicFrame>
      <p:sp>
        <p:nvSpPr>
          <p:cNvPr id="8" name="ZoneTexte 7"/>
          <p:cNvSpPr txBox="1"/>
          <p:nvPr/>
        </p:nvSpPr>
        <p:spPr>
          <a:xfrm>
            <a:off x="6012160" y="2987660"/>
            <a:ext cx="2448272" cy="369332"/>
          </a:xfrm>
          <a:prstGeom prst="rect">
            <a:avLst/>
          </a:prstGeom>
          <a:noFill/>
        </p:spPr>
        <p:txBody>
          <a:bodyPr wrap="square" rtlCol="0">
            <a:spAutoFit/>
          </a:bodyPr>
          <a:lstStyle/>
          <a:p>
            <a:pPr algn="ctr"/>
            <a:r>
              <a:rPr lang="fr-FR" dirty="0"/>
              <a:t>Table : Personne</a:t>
            </a:r>
          </a:p>
        </p:txBody>
      </p:sp>
      <p:grpSp>
        <p:nvGrpSpPr>
          <p:cNvPr id="14" name="Groupe 13"/>
          <p:cNvGrpSpPr/>
          <p:nvPr/>
        </p:nvGrpSpPr>
        <p:grpSpPr>
          <a:xfrm>
            <a:off x="4788024" y="1268760"/>
            <a:ext cx="2592288" cy="369332"/>
            <a:chOff x="5724128" y="2564904"/>
            <a:chExt cx="2592288" cy="369332"/>
          </a:xfrm>
        </p:grpSpPr>
        <p:sp>
          <p:nvSpPr>
            <p:cNvPr id="10" name="ZoneTexte 9"/>
            <p:cNvSpPr txBox="1"/>
            <p:nvPr/>
          </p:nvSpPr>
          <p:spPr>
            <a:xfrm>
              <a:off x="5724128" y="2564904"/>
              <a:ext cx="1080120" cy="369332"/>
            </a:xfrm>
            <a:prstGeom prst="rect">
              <a:avLst/>
            </a:prstGeom>
            <a:noFill/>
          </p:spPr>
          <p:txBody>
            <a:bodyPr wrap="square" rtlCol="0">
              <a:spAutoFit/>
            </a:bodyPr>
            <a:lstStyle/>
            <a:p>
              <a:r>
                <a:rPr lang="fr-FR" dirty="0"/>
                <a:t>Personne</a:t>
              </a:r>
            </a:p>
          </p:txBody>
        </p:sp>
        <p:sp>
          <p:nvSpPr>
            <p:cNvPr id="11" name="ZoneTexte 10"/>
            <p:cNvSpPr txBox="1"/>
            <p:nvPr/>
          </p:nvSpPr>
          <p:spPr>
            <a:xfrm>
              <a:off x="7596336" y="2564904"/>
              <a:ext cx="720080" cy="369332"/>
            </a:xfrm>
            <a:prstGeom prst="rect">
              <a:avLst/>
            </a:prstGeom>
            <a:noFill/>
          </p:spPr>
          <p:txBody>
            <a:bodyPr wrap="square" rtlCol="0">
              <a:spAutoFit/>
            </a:bodyPr>
            <a:lstStyle/>
            <a:p>
              <a:r>
                <a:rPr lang="fr-FR" dirty="0"/>
                <a:t>Cours</a:t>
              </a:r>
            </a:p>
          </p:txBody>
        </p:sp>
        <p:cxnSp>
          <p:nvCxnSpPr>
            <p:cNvPr id="13" name="Connecteur droit 12"/>
            <p:cNvCxnSpPr>
              <a:stCxn id="10" idx="3"/>
              <a:endCxn id="11" idx="1"/>
            </p:cNvCxnSpPr>
            <p:nvPr/>
          </p:nvCxnSpPr>
          <p:spPr>
            <a:xfrm>
              <a:off x="6804248" y="2749570"/>
              <a:ext cx="7920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6" name="Image 15" descr="databas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84" y="1845771"/>
            <a:ext cx="1042805" cy="1042805"/>
          </a:xfrm>
          <a:prstGeom prst="rect">
            <a:avLst/>
          </a:prstGeom>
        </p:spPr>
      </p:pic>
      <p:grpSp>
        <p:nvGrpSpPr>
          <p:cNvPr id="60" name="Groupe 59"/>
          <p:cNvGrpSpPr/>
          <p:nvPr/>
        </p:nvGrpSpPr>
        <p:grpSpPr>
          <a:xfrm>
            <a:off x="5062482" y="3965893"/>
            <a:ext cx="3757990" cy="2703467"/>
            <a:chOff x="5062482" y="3965893"/>
            <a:chExt cx="3757990" cy="2703467"/>
          </a:xfrm>
        </p:grpSpPr>
        <p:pic>
          <p:nvPicPr>
            <p:cNvPr id="20" name="Image 19" descr="server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2482" y="4725144"/>
              <a:ext cx="1021686" cy="1080120"/>
            </a:xfrm>
            <a:prstGeom prst="rect">
              <a:avLst/>
            </a:prstGeom>
          </p:spPr>
        </p:pic>
        <p:grpSp>
          <p:nvGrpSpPr>
            <p:cNvPr id="59" name="Groupe 58"/>
            <p:cNvGrpSpPr/>
            <p:nvPr/>
          </p:nvGrpSpPr>
          <p:grpSpPr>
            <a:xfrm>
              <a:off x="7321878" y="4330411"/>
              <a:ext cx="1498594" cy="1474853"/>
              <a:chOff x="7321878" y="4330411"/>
              <a:chExt cx="1498594" cy="1474853"/>
            </a:xfrm>
          </p:grpSpPr>
          <p:pic>
            <p:nvPicPr>
              <p:cNvPr id="56" name="Image 55" descr="databas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7667" y="4330411"/>
                <a:ext cx="1042805" cy="1042805"/>
              </a:xfrm>
              <a:prstGeom prst="rect">
                <a:avLst/>
              </a:prstGeom>
            </p:spPr>
          </p:pic>
          <p:pic>
            <p:nvPicPr>
              <p:cNvPr id="17" name="Image 16" descr="server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1878" y="4725144"/>
                <a:ext cx="1021686" cy="1080120"/>
              </a:xfrm>
              <a:prstGeom prst="rect">
                <a:avLst/>
              </a:prstGeom>
            </p:spPr>
          </p:pic>
        </p:grpSp>
        <p:cxnSp>
          <p:nvCxnSpPr>
            <p:cNvPr id="24" name="Connecteur droit 23"/>
            <p:cNvCxnSpPr>
              <a:stCxn id="20" idx="3"/>
              <a:endCxn id="17" idx="1"/>
            </p:cNvCxnSpPr>
            <p:nvPr/>
          </p:nvCxnSpPr>
          <p:spPr>
            <a:xfrm>
              <a:off x="6084168" y="5265204"/>
              <a:ext cx="12377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a:xfrm>
              <a:off x="5422522" y="3965893"/>
              <a:ext cx="1885782" cy="759251"/>
              <a:chOff x="5422522" y="3679207"/>
              <a:chExt cx="1885782" cy="759251"/>
            </a:xfrm>
          </p:grpSpPr>
          <p:sp>
            <p:nvSpPr>
              <p:cNvPr id="25" name="ZoneTexte 24"/>
              <p:cNvSpPr txBox="1"/>
              <p:nvPr/>
            </p:nvSpPr>
            <p:spPr>
              <a:xfrm>
                <a:off x="5422522" y="3679207"/>
                <a:ext cx="1885782" cy="646331"/>
              </a:xfrm>
              <a:prstGeom prst="rect">
                <a:avLst/>
              </a:prstGeom>
              <a:noFill/>
            </p:spPr>
            <p:txBody>
              <a:bodyPr wrap="square" rtlCol="0">
                <a:spAutoFit/>
              </a:bodyPr>
              <a:lstStyle/>
              <a:p>
                <a:pPr algn="ctr"/>
                <a:r>
                  <a:rPr lang="fr-FR" dirty="0"/>
                  <a:t>SELECT * FROM Personne</a:t>
                </a:r>
              </a:p>
            </p:txBody>
          </p:sp>
          <p:sp>
            <p:nvSpPr>
              <p:cNvPr id="47" name="Flèche droite 46"/>
              <p:cNvSpPr/>
              <p:nvPr/>
            </p:nvSpPr>
            <p:spPr>
              <a:xfrm>
                <a:off x="6156176" y="4291750"/>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0" name="Groupe 49"/>
            <p:cNvGrpSpPr/>
            <p:nvPr/>
          </p:nvGrpSpPr>
          <p:grpSpPr>
            <a:xfrm>
              <a:off x="6358626" y="5876321"/>
              <a:ext cx="1957790" cy="793039"/>
              <a:chOff x="6358626" y="5516281"/>
              <a:chExt cx="1957790" cy="793039"/>
            </a:xfrm>
          </p:grpSpPr>
          <p:sp>
            <p:nvSpPr>
              <p:cNvPr id="27" name="ZoneTexte 26"/>
              <p:cNvSpPr txBox="1"/>
              <p:nvPr/>
            </p:nvSpPr>
            <p:spPr>
              <a:xfrm>
                <a:off x="6358626" y="5662989"/>
                <a:ext cx="1957790" cy="646331"/>
              </a:xfrm>
              <a:prstGeom prst="rect">
                <a:avLst/>
              </a:prstGeom>
              <a:noFill/>
            </p:spPr>
            <p:txBody>
              <a:bodyPr wrap="square" rtlCol="0">
                <a:spAutoFit/>
              </a:bodyPr>
              <a:lstStyle/>
              <a:p>
                <a:r>
                  <a:rPr lang="fr-FR" dirty="0"/>
                  <a:t>1:Jaffal:Ali ; 2:Boissier:Fabrice ;</a:t>
                </a:r>
              </a:p>
            </p:txBody>
          </p:sp>
          <p:sp>
            <p:nvSpPr>
              <p:cNvPr id="49" name="Flèche droite 48"/>
              <p:cNvSpPr/>
              <p:nvPr/>
            </p:nvSpPr>
            <p:spPr>
              <a:xfrm rot="10800000">
                <a:off x="6804248" y="5516281"/>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Tree>
    <p:extLst>
      <p:ext uri="{BB962C8B-B14F-4D97-AF65-F5344CB8AC3E}">
        <p14:creationId xmlns:p14="http://schemas.microsoft.com/office/powerpoint/2010/main" val="301980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1143000"/>
          </a:xfrm>
        </p:spPr>
        <p:txBody>
          <a:bodyPr/>
          <a:lstStyle/>
          <a:p>
            <a:r>
              <a:rPr lang="fr-FR" dirty="0"/>
              <a:t>SGBD &amp; BDD</a:t>
            </a:r>
          </a:p>
        </p:txBody>
      </p:sp>
      <p:sp>
        <p:nvSpPr>
          <p:cNvPr id="3" name="Espace réservé du contenu 2"/>
          <p:cNvSpPr>
            <a:spLocks noGrp="1"/>
          </p:cNvSpPr>
          <p:nvPr>
            <p:ph idx="1"/>
          </p:nvPr>
        </p:nvSpPr>
        <p:spPr>
          <a:xfrm>
            <a:off x="251520" y="1268760"/>
            <a:ext cx="8640960" cy="5069160"/>
          </a:xfrm>
        </p:spPr>
        <p:txBody>
          <a:bodyPr>
            <a:noAutofit/>
          </a:bodyPr>
          <a:lstStyle/>
          <a:p>
            <a:pPr marL="0" indent="0">
              <a:buNone/>
            </a:pPr>
            <a:r>
              <a:rPr lang="fr-FR" sz="2700" dirty="0"/>
              <a:t>• Qu’est ce qu’un </a:t>
            </a:r>
            <a:r>
              <a:rPr lang="fr-FR" sz="2700" b="1" dirty="0">
                <a:solidFill>
                  <a:schemeClr val="tx2"/>
                </a:solidFill>
              </a:rPr>
              <a:t>SGBD</a:t>
            </a:r>
            <a:r>
              <a:rPr lang="fr-FR" sz="2700" dirty="0">
                <a:solidFill>
                  <a:schemeClr val="tx2"/>
                </a:solidFill>
              </a:rPr>
              <a:t> </a:t>
            </a:r>
            <a:r>
              <a:rPr lang="fr-FR" sz="2700" dirty="0"/>
              <a:t>?</a:t>
            </a:r>
          </a:p>
          <a:p>
            <a:pPr marL="0" indent="0">
              <a:buNone/>
            </a:pPr>
            <a:r>
              <a:rPr lang="fr-FR" sz="2700" dirty="0"/>
              <a:t>« C’est un logiciel système destiné à stocker et à partager des informations dans une base de données, en garantissant la qualité, la pérennité et la confidentialité des informations, tout en cachant la complexité des opérations.» </a:t>
            </a:r>
            <a:r>
              <a:rPr lang="fr-FR" sz="2700" i="1" dirty="0"/>
              <a:t>WIKIPEDIA</a:t>
            </a:r>
          </a:p>
          <a:p>
            <a:pPr marL="0" indent="0">
              <a:buNone/>
            </a:pPr>
            <a:endParaRPr lang="fr-FR" sz="2700" i="1" dirty="0"/>
          </a:p>
          <a:p>
            <a:pPr marL="0" indent="0">
              <a:buNone/>
            </a:pPr>
            <a:r>
              <a:rPr lang="fr-FR" sz="2700" i="1" dirty="0"/>
              <a:t>Parmi les logiciels les plus connus, on trouve :</a:t>
            </a:r>
          </a:p>
          <a:p>
            <a:pPr marL="0" indent="0">
              <a:buNone/>
            </a:pPr>
            <a:r>
              <a:rPr lang="fr-FR" sz="2700" b="1" i="1" dirty="0">
                <a:solidFill>
                  <a:schemeClr val="tx2"/>
                </a:solidFill>
              </a:rPr>
              <a:t>MySQL</a:t>
            </a:r>
            <a:r>
              <a:rPr lang="fr-FR" sz="2700" i="1" dirty="0"/>
              <a:t>, </a:t>
            </a:r>
            <a:r>
              <a:rPr lang="fr-FR" sz="2700" b="1" i="1" dirty="0">
                <a:solidFill>
                  <a:schemeClr val="tx2"/>
                </a:solidFill>
              </a:rPr>
              <a:t>PostgreSQL, </a:t>
            </a:r>
            <a:r>
              <a:rPr lang="fr-FR" sz="2700" b="1" i="1" dirty="0" err="1">
                <a:solidFill>
                  <a:schemeClr val="tx2"/>
                </a:solidFill>
              </a:rPr>
              <a:t>SQLite</a:t>
            </a:r>
            <a:r>
              <a:rPr lang="fr-FR" sz="2700" b="1" i="1" dirty="0">
                <a:solidFill>
                  <a:schemeClr val="tx2"/>
                </a:solidFill>
              </a:rPr>
              <a:t>, Oracle et </a:t>
            </a:r>
            <a:r>
              <a:rPr lang="fr-FR" sz="2700" b="1" i="1" dirty="0" err="1">
                <a:solidFill>
                  <a:schemeClr val="tx2"/>
                </a:solidFill>
              </a:rPr>
              <a:t>MariaDB</a:t>
            </a:r>
            <a:r>
              <a:rPr lang="fr-FR" sz="2700" i="1" dirty="0"/>
              <a:t>.</a:t>
            </a:r>
          </a:p>
          <a:p>
            <a:pPr marL="0" indent="0">
              <a:buNone/>
            </a:pPr>
            <a:endParaRPr lang="fr-FR" sz="2700" i="1" dirty="0"/>
          </a:p>
          <a:p>
            <a:pPr marL="0" indent="0">
              <a:buNone/>
            </a:pPr>
            <a:r>
              <a:rPr lang="fr-FR" sz="2700" i="1" dirty="0"/>
              <a:t>Pour une liste détaillée des SGBD, consulter ce lien </a:t>
            </a:r>
            <a:r>
              <a:rPr lang="fr-FR" sz="2700" i="1" dirty="0">
                <a:hlinkClick r:id="rId2"/>
              </a:rPr>
              <a:t>http://fadace.developpez.com/sgbdcmp/#LI</a:t>
            </a:r>
            <a:r>
              <a:rPr lang="fr-FR" sz="2700" i="1" dirty="0"/>
              <a:t> </a:t>
            </a:r>
            <a:endParaRPr lang="fr-FR" sz="2700" dirty="0"/>
          </a:p>
        </p:txBody>
      </p:sp>
    </p:spTree>
    <p:extLst>
      <p:ext uri="{BB962C8B-B14F-4D97-AF65-F5344CB8AC3E}">
        <p14:creationId xmlns:p14="http://schemas.microsoft.com/office/powerpoint/2010/main" val="1173761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SGBD &amp; BDD</a:t>
            </a:r>
          </a:p>
        </p:txBody>
      </p:sp>
      <p:sp>
        <p:nvSpPr>
          <p:cNvPr id="62" name="Espace réservé du contenu 61"/>
          <p:cNvSpPr>
            <a:spLocks noGrp="1"/>
          </p:cNvSpPr>
          <p:nvPr>
            <p:ph idx="1"/>
          </p:nvPr>
        </p:nvSpPr>
        <p:spPr/>
        <p:txBody>
          <a:bodyPr/>
          <a:lstStyle/>
          <a:p>
            <a:r>
              <a:rPr lang="fr-FR" dirty="0"/>
              <a:t>« Avant » : on organisait soi-même un disque ou un fichier, et on codait un bout de programme spécifique pour naviguer dedans (et effectuer des lectures/écritures)</a:t>
            </a:r>
          </a:p>
        </p:txBody>
      </p:sp>
      <p:pic>
        <p:nvPicPr>
          <p:cNvPr id="20" name="Image 19" descr="serve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018" y="4780733"/>
            <a:ext cx="1021686" cy="1080120"/>
          </a:xfrm>
          <a:prstGeom prst="rect">
            <a:avLst/>
          </a:prstGeom>
        </p:spPr>
      </p:pic>
      <p:cxnSp>
        <p:nvCxnSpPr>
          <p:cNvPr id="24" name="Connecteur droit 23"/>
          <p:cNvCxnSpPr>
            <a:stCxn id="20" idx="3"/>
          </p:cNvCxnSpPr>
          <p:nvPr/>
        </p:nvCxnSpPr>
        <p:spPr>
          <a:xfrm>
            <a:off x="1907704" y="5320793"/>
            <a:ext cx="42484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ZoneTexte 39"/>
          <p:cNvSpPr txBox="1"/>
          <p:nvPr/>
        </p:nvSpPr>
        <p:spPr>
          <a:xfrm>
            <a:off x="611560" y="5949280"/>
            <a:ext cx="1656184" cy="369332"/>
          </a:xfrm>
          <a:prstGeom prst="rect">
            <a:avLst/>
          </a:prstGeom>
          <a:noFill/>
        </p:spPr>
        <p:txBody>
          <a:bodyPr wrap="square" rtlCol="0">
            <a:spAutoFit/>
          </a:bodyPr>
          <a:lstStyle/>
          <a:p>
            <a:pPr algn="ctr"/>
            <a:r>
              <a:rPr lang="fr-FR" dirty="0"/>
              <a:t>Application</a:t>
            </a:r>
          </a:p>
        </p:txBody>
      </p:sp>
      <p:sp>
        <p:nvSpPr>
          <p:cNvPr id="51" name="ZoneTexte 50"/>
          <p:cNvSpPr txBox="1"/>
          <p:nvPr/>
        </p:nvSpPr>
        <p:spPr>
          <a:xfrm>
            <a:off x="6509907" y="3779748"/>
            <a:ext cx="1426586" cy="369332"/>
          </a:xfrm>
          <a:prstGeom prst="rect">
            <a:avLst/>
          </a:prstGeom>
          <a:noFill/>
        </p:spPr>
        <p:txBody>
          <a:bodyPr wrap="square" rtlCol="0">
            <a:spAutoFit/>
          </a:bodyPr>
          <a:lstStyle/>
          <a:p>
            <a:pPr algn="ctr"/>
            <a:r>
              <a:rPr lang="fr-FR" dirty="0"/>
              <a:t>BDD</a:t>
            </a:r>
          </a:p>
        </p:txBody>
      </p:sp>
      <p:grpSp>
        <p:nvGrpSpPr>
          <p:cNvPr id="52" name="Groupe 51"/>
          <p:cNvGrpSpPr/>
          <p:nvPr/>
        </p:nvGrpSpPr>
        <p:grpSpPr>
          <a:xfrm>
            <a:off x="1907704" y="4028871"/>
            <a:ext cx="3456384" cy="1200329"/>
            <a:chOff x="1979712" y="4028871"/>
            <a:chExt cx="3456384" cy="1200329"/>
          </a:xfrm>
        </p:grpSpPr>
        <p:sp>
          <p:nvSpPr>
            <p:cNvPr id="46" name="ZoneTexte 45"/>
            <p:cNvSpPr txBox="1"/>
            <p:nvPr/>
          </p:nvSpPr>
          <p:spPr>
            <a:xfrm>
              <a:off x="1979712" y="4028871"/>
              <a:ext cx="3456384" cy="1200329"/>
            </a:xfrm>
            <a:prstGeom prst="rect">
              <a:avLst/>
            </a:prstGeom>
            <a:noFill/>
          </p:spPr>
          <p:txBody>
            <a:bodyPr wrap="square" rtlCol="0">
              <a:spAutoFit/>
            </a:bodyPr>
            <a:lstStyle/>
            <a:p>
              <a:r>
                <a:rPr lang="fr-FR" i="1" dirty="0"/>
                <a:t>(</a:t>
              </a:r>
              <a:r>
                <a:rPr lang="fr-FR" i="1" dirty="0" err="1"/>
                <a:t>Search</a:t>
              </a:r>
              <a:r>
                <a:rPr lang="fr-FR" i="1" dirty="0"/>
                <a:t> for « </a:t>
              </a:r>
              <a:r>
                <a:rPr lang="fr-FR" i="1" dirty="0" err="1"/>
                <a:t>handle</a:t>
              </a:r>
              <a:r>
                <a:rPr lang="fr-FR" i="1" dirty="0"/>
                <a:t> » description)</a:t>
              </a:r>
            </a:p>
            <a:p>
              <a:r>
                <a:rPr lang="fr-FR" dirty="0" err="1"/>
                <a:t>Get</a:t>
              </a:r>
              <a:r>
                <a:rPr lang="fr-FR" dirty="0"/>
                <a:t> /car/</a:t>
              </a:r>
              <a:r>
                <a:rPr lang="fr-FR" dirty="0" err="1"/>
                <a:t>door</a:t>
              </a:r>
              <a:r>
                <a:rPr lang="fr-FR" dirty="0"/>
                <a:t>/</a:t>
              </a:r>
              <a:r>
                <a:rPr lang="fr-FR" dirty="0" err="1"/>
                <a:t>handle</a:t>
              </a:r>
              <a:r>
                <a:rPr lang="fr-FR" dirty="0"/>
                <a:t>/description</a:t>
              </a:r>
            </a:p>
            <a:p>
              <a:r>
                <a:rPr lang="fr-FR" dirty="0"/>
                <a:t>[</a:t>
              </a:r>
              <a:r>
                <a:rPr lang="fr-FR" dirty="0" err="1"/>
                <a:t>Seek</a:t>
              </a:r>
              <a:r>
                <a:rPr lang="fr-FR" dirty="0"/>
                <a:t> Disc 1, </a:t>
              </a:r>
              <a:r>
                <a:rPr lang="fr-FR" dirty="0" err="1"/>
                <a:t>Track</a:t>
              </a:r>
              <a:r>
                <a:rPr lang="fr-FR" dirty="0"/>
                <a:t> 4, Block 2</a:t>
              </a:r>
            </a:p>
            <a:p>
              <a:r>
                <a:rPr lang="fr-FR" dirty="0"/>
                <a:t>&amp; </a:t>
              </a:r>
              <a:r>
                <a:rPr lang="fr-FR" dirty="0" err="1"/>
                <a:t>Extract</a:t>
              </a:r>
              <a:r>
                <a:rPr lang="fr-FR" dirty="0"/>
                <a:t> 2 blocks]</a:t>
              </a:r>
            </a:p>
          </p:txBody>
        </p:sp>
        <p:sp>
          <p:nvSpPr>
            <p:cNvPr id="55" name="Flèche droite 54"/>
            <p:cNvSpPr/>
            <p:nvPr/>
          </p:nvSpPr>
          <p:spPr>
            <a:xfrm>
              <a:off x="4067944" y="5010484"/>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7" name="Groupe 56"/>
          <p:cNvGrpSpPr/>
          <p:nvPr/>
        </p:nvGrpSpPr>
        <p:grpSpPr>
          <a:xfrm>
            <a:off x="5148064" y="5589240"/>
            <a:ext cx="864096" cy="504056"/>
            <a:chOff x="5508104" y="5517232"/>
            <a:chExt cx="864096" cy="504056"/>
          </a:xfrm>
        </p:grpSpPr>
        <p:grpSp>
          <p:nvGrpSpPr>
            <p:cNvPr id="54" name="Groupe 53"/>
            <p:cNvGrpSpPr/>
            <p:nvPr/>
          </p:nvGrpSpPr>
          <p:grpSpPr>
            <a:xfrm>
              <a:off x="5724128" y="5733256"/>
              <a:ext cx="648072" cy="288032"/>
              <a:chOff x="5652120" y="5661248"/>
              <a:chExt cx="648072" cy="288032"/>
            </a:xfrm>
          </p:grpSpPr>
          <p:sp>
            <p:nvSpPr>
              <p:cNvPr id="53" name="Rectangle 52"/>
              <p:cNvSpPr/>
              <p:nvPr/>
            </p:nvSpPr>
            <p:spPr>
              <a:xfrm>
                <a:off x="5652120" y="566124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Rectangle 57"/>
              <p:cNvSpPr/>
              <p:nvPr/>
            </p:nvSpPr>
            <p:spPr>
              <a:xfrm>
                <a:off x="6012160" y="566124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1" name="Flèche droite 60"/>
            <p:cNvSpPr/>
            <p:nvPr/>
          </p:nvSpPr>
          <p:spPr>
            <a:xfrm rot="10800000">
              <a:off x="5508104" y="5517232"/>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9" name="Rectangle 68"/>
          <p:cNvSpPr/>
          <p:nvPr/>
        </p:nvSpPr>
        <p:spPr>
          <a:xfrm>
            <a:off x="6057979" y="4148340"/>
            <a:ext cx="2330445" cy="2344906"/>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fr-FR"/>
          </a:p>
        </p:txBody>
      </p:sp>
      <p:pic>
        <p:nvPicPr>
          <p:cNvPr id="71" name="Image 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6662530" y="4509120"/>
            <a:ext cx="1121341" cy="1121341"/>
          </a:xfrm>
          <a:prstGeom prst="rect">
            <a:avLst/>
          </a:prstGeom>
        </p:spPr>
      </p:pic>
      <p:pic>
        <p:nvPicPr>
          <p:cNvPr id="74" name="Imag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9879" y="5301208"/>
            <a:ext cx="586643" cy="845270"/>
          </a:xfrm>
          <a:prstGeom prst="rect">
            <a:avLst/>
          </a:prstGeom>
        </p:spPr>
      </p:pic>
    </p:spTree>
    <p:extLst>
      <p:ext uri="{BB962C8B-B14F-4D97-AF65-F5344CB8AC3E}">
        <p14:creationId xmlns:p14="http://schemas.microsoft.com/office/powerpoint/2010/main" val="2132797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SGBD &amp; BDD</a:t>
            </a:r>
          </a:p>
        </p:txBody>
      </p:sp>
      <p:sp>
        <p:nvSpPr>
          <p:cNvPr id="3" name="Espace réservé du contenu 2"/>
          <p:cNvSpPr>
            <a:spLocks noGrp="1"/>
          </p:cNvSpPr>
          <p:nvPr>
            <p:ph idx="1"/>
          </p:nvPr>
        </p:nvSpPr>
        <p:spPr>
          <a:xfrm>
            <a:off x="457200" y="1600200"/>
            <a:ext cx="8363272" cy="4525963"/>
          </a:xfrm>
        </p:spPr>
        <p:txBody>
          <a:bodyPr>
            <a:normAutofit/>
          </a:bodyPr>
          <a:lstStyle/>
          <a:p>
            <a:r>
              <a:rPr lang="fr-FR" dirty="0"/>
              <a:t>Aujourd’hui : usage d’un pilote logiciel effectuant les transactions avec le SGBD</a:t>
            </a:r>
          </a:p>
          <a:p>
            <a:pPr lvl="1"/>
            <a:r>
              <a:rPr lang="fr-FR" dirty="0"/>
              <a:t>API, bibliothèque, … extension permettant de mettre du SQL dans un langage de programmation, et de récupérer un tableau réponse</a:t>
            </a:r>
          </a:p>
        </p:txBody>
      </p:sp>
      <p:pic>
        <p:nvPicPr>
          <p:cNvPr id="20" name="Image 19" descr="serve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018" y="4780733"/>
            <a:ext cx="1021686" cy="1080120"/>
          </a:xfrm>
          <a:prstGeom prst="rect">
            <a:avLst/>
          </a:prstGeom>
        </p:spPr>
      </p:pic>
      <p:grpSp>
        <p:nvGrpSpPr>
          <p:cNvPr id="59" name="Groupe 58"/>
          <p:cNvGrpSpPr/>
          <p:nvPr/>
        </p:nvGrpSpPr>
        <p:grpSpPr>
          <a:xfrm>
            <a:off x="6804248" y="4386000"/>
            <a:ext cx="1498594" cy="1474853"/>
            <a:chOff x="7321878" y="4330411"/>
            <a:chExt cx="1498594" cy="1474853"/>
          </a:xfrm>
        </p:grpSpPr>
        <p:pic>
          <p:nvPicPr>
            <p:cNvPr id="56" name="Image 55" descr="databas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7667" y="4330411"/>
              <a:ext cx="1042805" cy="1042805"/>
            </a:xfrm>
            <a:prstGeom prst="rect">
              <a:avLst/>
            </a:prstGeom>
          </p:spPr>
        </p:pic>
        <p:pic>
          <p:nvPicPr>
            <p:cNvPr id="17" name="Image 16" descr="serve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1878" y="4725144"/>
              <a:ext cx="1021686" cy="1080120"/>
            </a:xfrm>
            <a:prstGeom prst="rect">
              <a:avLst/>
            </a:prstGeom>
          </p:spPr>
        </p:pic>
      </p:grpSp>
      <p:cxnSp>
        <p:nvCxnSpPr>
          <p:cNvPr id="24" name="Connecteur droit 23"/>
          <p:cNvCxnSpPr>
            <a:stCxn id="4" idx="3"/>
            <a:endCxn id="17" idx="1"/>
          </p:cNvCxnSpPr>
          <p:nvPr/>
        </p:nvCxnSpPr>
        <p:spPr>
          <a:xfrm>
            <a:off x="4506645" y="5320793"/>
            <a:ext cx="229760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a:xfrm>
            <a:off x="1894130" y="4149080"/>
            <a:ext cx="1885782" cy="864096"/>
            <a:chOff x="5422522" y="3574362"/>
            <a:chExt cx="1885782" cy="864096"/>
          </a:xfrm>
        </p:grpSpPr>
        <p:sp>
          <p:nvSpPr>
            <p:cNvPr id="25" name="ZoneTexte 24"/>
            <p:cNvSpPr txBox="1"/>
            <p:nvPr/>
          </p:nvSpPr>
          <p:spPr>
            <a:xfrm>
              <a:off x="5422522" y="3574362"/>
              <a:ext cx="1885782" cy="646331"/>
            </a:xfrm>
            <a:prstGeom prst="rect">
              <a:avLst/>
            </a:prstGeom>
            <a:noFill/>
          </p:spPr>
          <p:txBody>
            <a:bodyPr wrap="square" rtlCol="0">
              <a:spAutoFit/>
            </a:bodyPr>
            <a:lstStyle/>
            <a:p>
              <a:pPr algn="ctr"/>
              <a:r>
                <a:rPr lang="fr-FR" dirty="0"/>
                <a:t>SELECT * FROM Personne</a:t>
              </a:r>
            </a:p>
          </p:txBody>
        </p:sp>
        <p:sp>
          <p:nvSpPr>
            <p:cNvPr id="47" name="Flèche droite 46"/>
            <p:cNvSpPr/>
            <p:nvPr/>
          </p:nvSpPr>
          <p:spPr>
            <a:xfrm>
              <a:off x="6156176" y="4291750"/>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0" name="Groupe 49"/>
          <p:cNvGrpSpPr/>
          <p:nvPr/>
        </p:nvGrpSpPr>
        <p:grpSpPr>
          <a:xfrm>
            <a:off x="5076056" y="5589240"/>
            <a:ext cx="1957790" cy="862355"/>
            <a:chOff x="6358626" y="5516281"/>
            <a:chExt cx="1957790" cy="862355"/>
          </a:xfrm>
        </p:grpSpPr>
        <p:sp>
          <p:nvSpPr>
            <p:cNvPr id="27" name="ZoneTexte 26"/>
            <p:cNvSpPr txBox="1"/>
            <p:nvPr/>
          </p:nvSpPr>
          <p:spPr>
            <a:xfrm>
              <a:off x="6358626" y="5732305"/>
              <a:ext cx="1957790" cy="646331"/>
            </a:xfrm>
            <a:prstGeom prst="rect">
              <a:avLst/>
            </a:prstGeom>
            <a:noFill/>
          </p:spPr>
          <p:txBody>
            <a:bodyPr wrap="square" rtlCol="0">
              <a:spAutoFit/>
            </a:bodyPr>
            <a:lstStyle/>
            <a:p>
              <a:r>
                <a:rPr lang="fr-FR" dirty="0"/>
                <a:t>1:Jaffal:Ali ; 2:Boissier:Fabrice ;</a:t>
              </a:r>
            </a:p>
          </p:txBody>
        </p:sp>
        <p:sp>
          <p:nvSpPr>
            <p:cNvPr id="49" name="Flèche droite 48"/>
            <p:cNvSpPr/>
            <p:nvPr/>
          </p:nvSpPr>
          <p:spPr>
            <a:xfrm rot="10800000">
              <a:off x="6804248" y="5516281"/>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4" name="Imag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2549" y="4888745"/>
            <a:ext cx="864096" cy="864096"/>
          </a:xfrm>
          <a:prstGeom prst="rect">
            <a:avLst/>
          </a:prstGeom>
        </p:spPr>
      </p:pic>
      <p:cxnSp>
        <p:nvCxnSpPr>
          <p:cNvPr id="15" name="Connecteur droit 14"/>
          <p:cNvCxnSpPr>
            <a:stCxn id="20" idx="3"/>
            <a:endCxn id="4" idx="1"/>
          </p:cNvCxnSpPr>
          <p:nvPr/>
        </p:nvCxnSpPr>
        <p:spPr>
          <a:xfrm>
            <a:off x="1907704" y="5320793"/>
            <a:ext cx="17348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ZoneTexte 39"/>
          <p:cNvSpPr txBox="1"/>
          <p:nvPr/>
        </p:nvSpPr>
        <p:spPr>
          <a:xfrm>
            <a:off x="611560" y="5949280"/>
            <a:ext cx="1656184" cy="369332"/>
          </a:xfrm>
          <a:prstGeom prst="rect">
            <a:avLst/>
          </a:prstGeom>
          <a:noFill/>
        </p:spPr>
        <p:txBody>
          <a:bodyPr wrap="square" rtlCol="0">
            <a:spAutoFit/>
          </a:bodyPr>
          <a:lstStyle/>
          <a:p>
            <a:pPr algn="ctr"/>
            <a:r>
              <a:rPr lang="fr-FR" dirty="0"/>
              <a:t>Serveur Web</a:t>
            </a:r>
          </a:p>
        </p:txBody>
      </p:sp>
      <p:sp>
        <p:nvSpPr>
          <p:cNvPr id="51" name="ZoneTexte 50"/>
          <p:cNvSpPr txBox="1"/>
          <p:nvPr/>
        </p:nvSpPr>
        <p:spPr>
          <a:xfrm>
            <a:off x="6876256" y="5877272"/>
            <a:ext cx="1426586" cy="369332"/>
          </a:xfrm>
          <a:prstGeom prst="rect">
            <a:avLst/>
          </a:prstGeom>
          <a:noFill/>
        </p:spPr>
        <p:txBody>
          <a:bodyPr wrap="square" rtlCol="0">
            <a:spAutoFit/>
          </a:bodyPr>
          <a:lstStyle/>
          <a:p>
            <a:pPr algn="ctr"/>
            <a:r>
              <a:rPr lang="fr-FR" dirty="0"/>
              <a:t>SGBD</a:t>
            </a:r>
          </a:p>
        </p:txBody>
      </p:sp>
      <p:sp>
        <p:nvSpPr>
          <p:cNvPr id="41" name="ZoneTexte 40"/>
          <p:cNvSpPr txBox="1"/>
          <p:nvPr/>
        </p:nvSpPr>
        <p:spPr>
          <a:xfrm>
            <a:off x="3114168" y="5805264"/>
            <a:ext cx="1925079" cy="646331"/>
          </a:xfrm>
          <a:prstGeom prst="rect">
            <a:avLst/>
          </a:prstGeom>
          <a:noFill/>
        </p:spPr>
        <p:txBody>
          <a:bodyPr wrap="none" rtlCol="0">
            <a:spAutoFit/>
          </a:bodyPr>
          <a:lstStyle/>
          <a:p>
            <a:pPr algn="ctr"/>
            <a:r>
              <a:rPr lang="fr-FR" dirty="0"/>
              <a:t>Connecteur</a:t>
            </a:r>
            <a:br>
              <a:rPr lang="fr-FR" dirty="0"/>
            </a:br>
            <a:r>
              <a:rPr lang="fr-FR" dirty="0"/>
              <a:t>(API, extension, …)</a:t>
            </a:r>
          </a:p>
        </p:txBody>
      </p:sp>
    </p:spTree>
    <p:extLst>
      <p:ext uri="{BB962C8B-B14F-4D97-AF65-F5344CB8AC3E}">
        <p14:creationId xmlns:p14="http://schemas.microsoft.com/office/powerpoint/2010/main" val="1659840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PHP &amp; SGBD : Connecteurs</a:t>
            </a:r>
          </a:p>
        </p:txBody>
      </p:sp>
      <p:cxnSp>
        <p:nvCxnSpPr>
          <p:cNvPr id="10" name="Connecteur droit avec flèche 9"/>
          <p:cNvCxnSpPr>
            <a:stCxn id="7" idx="3"/>
            <a:endCxn id="9" idx="1"/>
          </p:cNvCxnSpPr>
          <p:nvPr/>
        </p:nvCxnSpPr>
        <p:spPr>
          <a:xfrm>
            <a:off x="2233051" y="4052232"/>
            <a:ext cx="108012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Connecteur droit avec flèche 10"/>
          <p:cNvCxnSpPr>
            <a:stCxn id="34" idx="3"/>
            <a:endCxn id="8" idx="1"/>
          </p:cNvCxnSpPr>
          <p:nvPr/>
        </p:nvCxnSpPr>
        <p:spPr>
          <a:xfrm>
            <a:off x="5148064" y="4055410"/>
            <a:ext cx="2197555" cy="0"/>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nvGrpSpPr>
          <p:cNvPr id="28" name="Groupe 27"/>
          <p:cNvGrpSpPr/>
          <p:nvPr/>
        </p:nvGrpSpPr>
        <p:grpSpPr>
          <a:xfrm>
            <a:off x="1043608" y="3512172"/>
            <a:ext cx="1296144" cy="1593468"/>
            <a:chOff x="683568" y="2780928"/>
            <a:chExt cx="1296144" cy="1593468"/>
          </a:xfrm>
        </p:grpSpPr>
        <p:pic>
          <p:nvPicPr>
            <p:cNvPr id="7" name="Image 6" descr="compu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891" y="2780928"/>
              <a:ext cx="1080120" cy="1080120"/>
            </a:xfrm>
            <a:prstGeom prst="rect">
              <a:avLst/>
            </a:prstGeom>
          </p:spPr>
        </p:pic>
        <p:sp>
          <p:nvSpPr>
            <p:cNvPr id="14" name="ZoneTexte 13"/>
            <p:cNvSpPr txBox="1"/>
            <p:nvPr/>
          </p:nvSpPr>
          <p:spPr>
            <a:xfrm>
              <a:off x="683568" y="4005064"/>
              <a:ext cx="1296144" cy="369332"/>
            </a:xfrm>
            <a:prstGeom prst="rect">
              <a:avLst/>
            </a:prstGeom>
            <a:noFill/>
          </p:spPr>
          <p:txBody>
            <a:bodyPr wrap="square" rtlCol="0">
              <a:spAutoFit/>
            </a:bodyPr>
            <a:lstStyle/>
            <a:p>
              <a:pPr algn="ctr"/>
              <a:r>
                <a:rPr lang="fr-FR" dirty="0"/>
                <a:t>Navigateur</a:t>
              </a:r>
            </a:p>
          </p:txBody>
        </p:sp>
      </p:grpSp>
      <p:grpSp>
        <p:nvGrpSpPr>
          <p:cNvPr id="33" name="Groupe 32"/>
          <p:cNvGrpSpPr/>
          <p:nvPr/>
        </p:nvGrpSpPr>
        <p:grpSpPr>
          <a:xfrm>
            <a:off x="6876256" y="3581408"/>
            <a:ext cx="2016224" cy="2091004"/>
            <a:chOff x="4716016" y="2850164"/>
            <a:chExt cx="2016224" cy="2091004"/>
          </a:xfrm>
        </p:grpSpPr>
        <p:grpSp>
          <p:nvGrpSpPr>
            <p:cNvPr id="30" name="Groupe 29"/>
            <p:cNvGrpSpPr/>
            <p:nvPr/>
          </p:nvGrpSpPr>
          <p:grpSpPr>
            <a:xfrm>
              <a:off x="4716016" y="2850164"/>
              <a:ext cx="2016224" cy="1384728"/>
              <a:chOff x="4932040" y="1772816"/>
              <a:chExt cx="2016224" cy="1523201"/>
            </a:xfrm>
          </p:grpSpPr>
          <p:pic>
            <p:nvPicPr>
              <p:cNvPr id="8" name="Image 7" descr="databas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01403" y="1772816"/>
                <a:ext cx="1042805" cy="1042805"/>
              </a:xfrm>
              <a:prstGeom prst="rect">
                <a:avLst/>
              </a:prstGeom>
            </p:spPr>
          </p:pic>
          <p:sp>
            <p:nvSpPr>
              <p:cNvPr id="16" name="ZoneTexte 15"/>
              <p:cNvSpPr txBox="1"/>
              <p:nvPr/>
            </p:nvSpPr>
            <p:spPr>
              <a:xfrm>
                <a:off x="4932040" y="2926685"/>
                <a:ext cx="2016224" cy="369332"/>
              </a:xfrm>
              <a:prstGeom prst="rect">
                <a:avLst/>
              </a:prstGeom>
              <a:noFill/>
            </p:spPr>
            <p:txBody>
              <a:bodyPr wrap="square" rtlCol="0">
                <a:spAutoFit/>
              </a:bodyPr>
              <a:lstStyle/>
              <a:p>
                <a:pPr algn="ctr"/>
                <a:r>
                  <a:rPr lang="fr-FR" dirty="0"/>
                  <a:t>Base de Données</a:t>
                </a:r>
              </a:p>
            </p:txBody>
          </p:sp>
        </p:grpSp>
        <p:pic>
          <p:nvPicPr>
            <p:cNvPr id="23" name="Image 22" descr="MySQL.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0246" y="4293096"/>
              <a:ext cx="1253069" cy="648072"/>
            </a:xfrm>
            <a:prstGeom prst="rect">
              <a:avLst/>
            </a:prstGeom>
          </p:spPr>
        </p:pic>
      </p:grpSp>
      <p:grpSp>
        <p:nvGrpSpPr>
          <p:cNvPr id="32" name="Groupe 31"/>
          <p:cNvGrpSpPr/>
          <p:nvPr/>
        </p:nvGrpSpPr>
        <p:grpSpPr>
          <a:xfrm>
            <a:off x="2987824" y="3512172"/>
            <a:ext cx="1656184" cy="2581124"/>
            <a:chOff x="2627784" y="2780928"/>
            <a:chExt cx="1656184" cy="2581124"/>
          </a:xfrm>
        </p:grpSpPr>
        <p:grpSp>
          <p:nvGrpSpPr>
            <p:cNvPr id="27" name="Groupe 26"/>
            <p:cNvGrpSpPr/>
            <p:nvPr/>
          </p:nvGrpSpPr>
          <p:grpSpPr>
            <a:xfrm>
              <a:off x="2627784" y="2780928"/>
              <a:ext cx="1656184" cy="1593468"/>
              <a:chOff x="2627784" y="2780928"/>
              <a:chExt cx="1656184" cy="1593468"/>
            </a:xfrm>
          </p:grpSpPr>
          <p:pic>
            <p:nvPicPr>
              <p:cNvPr id="9" name="Image 8" descr="server1.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53131" y="2780928"/>
                <a:ext cx="1021686" cy="1080120"/>
              </a:xfrm>
              <a:prstGeom prst="rect">
                <a:avLst/>
              </a:prstGeom>
            </p:spPr>
          </p:pic>
          <p:sp>
            <p:nvSpPr>
              <p:cNvPr id="15" name="ZoneTexte 14"/>
              <p:cNvSpPr txBox="1"/>
              <p:nvPr/>
            </p:nvSpPr>
            <p:spPr>
              <a:xfrm>
                <a:off x="2627784" y="4005064"/>
                <a:ext cx="1656184" cy="369332"/>
              </a:xfrm>
              <a:prstGeom prst="rect">
                <a:avLst/>
              </a:prstGeom>
              <a:noFill/>
            </p:spPr>
            <p:txBody>
              <a:bodyPr wrap="square" rtlCol="0">
                <a:spAutoFit/>
              </a:bodyPr>
              <a:lstStyle/>
              <a:p>
                <a:pPr algn="ctr"/>
                <a:r>
                  <a:rPr lang="fr-FR" dirty="0"/>
                  <a:t>Serveur Web</a:t>
                </a:r>
              </a:p>
            </p:txBody>
          </p:sp>
        </p:grpSp>
        <p:pic>
          <p:nvPicPr>
            <p:cNvPr id="21" name="Image 20" descr="apache 2016.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987824" y="4437112"/>
              <a:ext cx="966122" cy="253124"/>
            </a:xfrm>
            <a:prstGeom prst="rect">
              <a:avLst/>
            </a:prstGeom>
          </p:spPr>
        </p:pic>
        <p:pic>
          <p:nvPicPr>
            <p:cNvPr id="31" name="Image 30" descr="php-logo.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38651" y="4697584"/>
              <a:ext cx="664468" cy="664468"/>
            </a:xfrm>
            <a:prstGeom prst="rect">
              <a:avLst/>
            </a:prstGeom>
          </p:spPr>
        </p:pic>
      </p:grpSp>
      <p:grpSp>
        <p:nvGrpSpPr>
          <p:cNvPr id="3" name="Groupe 2"/>
          <p:cNvGrpSpPr/>
          <p:nvPr/>
        </p:nvGrpSpPr>
        <p:grpSpPr>
          <a:xfrm>
            <a:off x="2123728" y="1340768"/>
            <a:ext cx="3096344" cy="2096624"/>
            <a:chOff x="3635896" y="1484784"/>
            <a:chExt cx="3096344" cy="2096624"/>
          </a:xfrm>
        </p:grpSpPr>
        <p:sp>
          <p:nvSpPr>
            <p:cNvPr id="35" name="Rectangle 34"/>
            <p:cNvSpPr/>
            <p:nvPr/>
          </p:nvSpPr>
          <p:spPr>
            <a:xfrm>
              <a:off x="3635896" y="1484784"/>
              <a:ext cx="3096344" cy="16182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solidFill>
                    <a:schemeClr val="tx1"/>
                  </a:solidFill>
                </a:rPr>
                <a:t>$</a:t>
              </a:r>
              <a:r>
                <a:rPr lang="fr-FR" sz="1600" dirty="0" err="1">
                  <a:solidFill>
                    <a:schemeClr val="tx1"/>
                  </a:solidFill>
                </a:rPr>
                <a:t>sql</a:t>
              </a:r>
              <a:r>
                <a:rPr lang="fr-FR" sz="1600" dirty="0">
                  <a:solidFill>
                    <a:schemeClr val="tx1"/>
                  </a:solidFill>
                </a:rPr>
                <a:t> = "SELECT * FROM Personne";</a:t>
              </a:r>
            </a:p>
            <a:p>
              <a:r>
                <a:rPr lang="fr-FR" sz="1600" dirty="0">
                  <a:solidFill>
                    <a:schemeClr val="tx1"/>
                  </a:solidFill>
                </a:rPr>
                <a:t>$</a:t>
              </a:r>
              <a:r>
                <a:rPr lang="fr-FR" sz="1600" dirty="0" err="1">
                  <a:solidFill>
                    <a:schemeClr val="tx1"/>
                  </a:solidFill>
                </a:rPr>
                <a:t>res</a:t>
              </a:r>
              <a:r>
                <a:rPr lang="fr-FR" sz="1600" dirty="0">
                  <a:solidFill>
                    <a:schemeClr val="tx1"/>
                  </a:solidFill>
                </a:rPr>
                <a:t> = </a:t>
              </a:r>
              <a:r>
                <a:rPr lang="fr-FR" sz="1600" dirty="0" err="1">
                  <a:solidFill>
                    <a:schemeClr val="tx1"/>
                  </a:solidFill>
                </a:rPr>
                <a:t>mysqli</a:t>
              </a:r>
              <a:r>
                <a:rPr lang="fr-FR" sz="1600" dirty="0">
                  <a:solidFill>
                    <a:schemeClr val="tx1"/>
                  </a:solidFill>
                </a:rPr>
                <a:t>-&gt;</a:t>
              </a:r>
              <a:r>
                <a:rPr lang="fr-FR" sz="1600" dirty="0" err="1">
                  <a:solidFill>
                    <a:schemeClr val="tx1"/>
                  </a:solidFill>
                </a:rPr>
                <a:t>query</a:t>
              </a:r>
              <a:r>
                <a:rPr lang="fr-FR" sz="1600" dirty="0">
                  <a:solidFill>
                    <a:schemeClr val="tx1"/>
                  </a:solidFill>
                </a:rPr>
                <a:t>($</a:t>
              </a:r>
              <a:r>
                <a:rPr lang="fr-FR" sz="1600" dirty="0" err="1">
                  <a:solidFill>
                    <a:schemeClr val="tx1"/>
                  </a:solidFill>
                </a:rPr>
                <a:t>sql</a:t>
              </a:r>
              <a:r>
                <a:rPr lang="fr-FR" sz="1600" dirty="0">
                  <a:solidFill>
                    <a:schemeClr val="tx1"/>
                  </a:solidFill>
                </a:rPr>
                <a:t>);</a:t>
              </a:r>
            </a:p>
            <a:p>
              <a:endParaRPr lang="fr-FR" sz="1600" dirty="0">
                <a:solidFill>
                  <a:schemeClr val="tx1"/>
                </a:solidFill>
              </a:endParaRPr>
            </a:p>
            <a:p>
              <a:endParaRPr lang="fr-FR" sz="1600" dirty="0">
                <a:solidFill>
                  <a:schemeClr val="tx1"/>
                </a:solidFill>
              </a:endParaRPr>
            </a:p>
          </p:txBody>
        </p:sp>
        <p:sp>
          <p:nvSpPr>
            <p:cNvPr id="36" name="ZoneTexte 35"/>
            <p:cNvSpPr txBox="1"/>
            <p:nvPr/>
          </p:nvSpPr>
          <p:spPr>
            <a:xfrm>
              <a:off x="3635896" y="3103066"/>
              <a:ext cx="2745952" cy="478342"/>
            </a:xfrm>
            <a:prstGeom prst="rect">
              <a:avLst/>
            </a:prstGeom>
            <a:noFill/>
          </p:spPr>
          <p:txBody>
            <a:bodyPr wrap="square" rtlCol="0">
              <a:spAutoFit/>
            </a:bodyPr>
            <a:lstStyle/>
            <a:p>
              <a:pPr algn="ctr"/>
              <a:r>
                <a:rPr lang="fr-FR" dirty="0" err="1"/>
                <a:t>page.php</a:t>
              </a:r>
              <a:endParaRPr lang="fr-FR" dirty="0"/>
            </a:p>
          </p:txBody>
        </p:sp>
      </p:grpSp>
      <p:pic>
        <p:nvPicPr>
          <p:cNvPr id="34" name="Imag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83968" y="3623362"/>
            <a:ext cx="864096" cy="864096"/>
          </a:xfrm>
          <a:prstGeom prst="rect">
            <a:avLst/>
          </a:prstGeom>
        </p:spPr>
      </p:pic>
      <p:sp>
        <p:nvSpPr>
          <p:cNvPr id="12" name="ZoneTexte 11"/>
          <p:cNvSpPr txBox="1"/>
          <p:nvPr/>
        </p:nvSpPr>
        <p:spPr>
          <a:xfrm>
            <a:off x="4211960" y="3275692"/>
            <a:ext cx="1080120" cy="369332"/>
          </a:xfrm>
          <a:prstGeom prst="rect">
            <a:avLst/>
          </a:prstGeom>
          <a:noFill/>
        </p:spPr>
        <p:txBody>
          <a:bodyPr wrap="square" rtlCol="0">
            <a:spAutoFit/>
          </a:bodyPr>
          <a:lstStyle/>
          <a:p>
            <a:pPr algn="ctr"/>
            <a:r>
              <a:rPr lang="fr-FR" dirty="0" err="1"/>
              <a:t>MySQLi</a:t>
            </a:r>
            <a:endParaRPr lang="fr-FR" dirty="0"/>
          </a:p>
        </p:txBody>
      </p:sp>
      <p:grpSp>
        <p:nvGrpSpPr>
          <p:cNvPr id="38" name="Groupe 37"/>
          <p:cNvGrpSpPr/>
          <p:nvPr/>
        </p:nvGrpSpPr>
        <p:grpSpPr>
          <a:xfrm>
            <a:off x="5134490" y="3028310"/>
            <a:ext cx="1885782" cy="864096"/>
            <a:chOff x="5422522" y="3574362"/>
            <a:chExt cx="1885782" cy="864096"/>
          </a:xfrm>
        </p:grpSpPr>
        <p:sp>
          <p:nvSpPr>
            <p:cNvPr id="39" name="ZoneTexte 38"/>
            <p:cNvSpPr txBox="1"/>
            <p:nvPr/>
          </p:nvSpPr>
          <p:spPr>
            <a:xfrm>
              <a:off x="5422522" y="3574362"/>
              <a:ext cx="1885782" cy="646331"/>
            </a:xfrm>
            <a:prstGeom prst="rect">
              <a:avLst/>
            </a:prstGeom>
            <a:noFill/>
          </p:spPr>
          <p:txBody>
            <a:bodyPr wrap="square" rtlCol="0">
              <a:spAutoFit/>
            </a:bodyPr>
            <a:lstStyle/>
            <a:p>
              <a:pPr algn="ctr"/>
              <a:r>
                <a:rPr lang="fr-FR" dirty="0"/>
                <a:t>SELECT * FROM Personne</a:t>
              </a:r>
            </a:p>
          </p:txBody>
        </p:sp>
        <p:sp>
          <p:nvSpPr>
            <p:cNvPr id="40" name="Flèche droite 39"/>
            <p:cNvSpPr/>
            <p:nvPr/>
          </p:nvSpPr>
          <p:spPr>
            <a:xfrm>
              <a:off x="6156176" y="4291750"/>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1" name="Groupe 40"/>
          <p:cNvGrpSpPr/>
          <p:nvPr/>
        </p:nvGrpSpPr>
        <p:grpSpPr>
          <a:xfrm>
            <a:off x="5148064" y="4221088"/>
            <a:ext cx="1957790" cy="862355"/>
            <a:chOff x="6358626" y="5516281"/>
            <a:chExt cx="1957790" cy="862355"/>
          </a:xfrm>
        </p:grpSpPr>
        <p:sp>
          <p:nvSpPr>
            <p:cNvPr id="42" name="ZoneTexte 41"/>
            <p:cNvSpPr txBox="1"/>
            <p:nvPr/>
          </p:nvSpPr>
          <p:spPr>
            <a:xfrm>
              <a:off x="6358626" y="5732305"/>
              <a:ext cx="1957790" cy="646331"/>
            </a:xfrm>
            <a:prstGeom prst="rect">
              <a:avLst/>
            </a:prstGeom>
            <a:noFill/>
          </p:spPr>
          <p:txBody>
            <a:bodyPr wrap="square" rtlCol="0">
              <a:spAutoFit/>
            </a:bodyPr>
            <a:lstStyle/>
            <a:p>
              <a:r>
                <a:rPr lang="fr-FR" dirty="0"/>
                <a:t>1:Jaffal:Ali ; 2:Boissier:Fabrice ;</a:t>
              </a:r>
            </a:p>
          </p:txBody>
        </p:sp>
        <p:sp>
          <p:nvSpPr>
            <p:cNvPr id="43" name="Flèche droite 42"/>
            <p:cNvSpPr/>
            <p:nvPr/>
          </p:nvSpPr>
          <p:spPr>
            <a:xfrm rot="10800000">
              <a:off x="6804248" y="5516281"/>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ZoneTexte 12"/>
          <p:cNvSpPr txBox="1"/>
          <p:nvPr/>
        </p:nvSpPr>
        <p:spPr>
          <a:xfrm>
            <a:off x="1115616" y="3212976"/>
            <a:ext cx="1872208" cy="369332"/>
          </a:xfrm>
          <a:prstGeom prst="rect">
            <a:avLst/>
          </a:prstGeom>
          <a:noFill/>
        </p:spPr>
        <p:txBody>
          <a:bodyPr wrap="square" rtlCol="0">
            <a:spAutoFit/>
          </a:bodyPr>
          <a:lstStyle/>
          <a:p>
            <a:pPr algn="ctr"/>
            <a:r>
              <a:rPr lang="fr-FR" dirty="0"/>
              <a:t>GET </a:t>
            </a:r>
            <a:r>
              <a:rPr lang="fr-FR" dirty="0" err="1"/>
              <a:t>page.php</a:t>
            </a:r>
            <a:endParaRPr lang="fr-FR" dirty="0"/>
          </a:p>
        </p:txBody>
      </p:sp>
      <p:sp>
        <p:nvSpPr>
          <p:cNvPr id="17" name="ZoneTexte 16"/>
          <p:cNvSpPr txBox="1"/>
          <p:nvPr/>
        </p:nvSpPr>
        <p:spPr>
          <a:xfrm>
            <a:off x="2123728" y="2104980"/>
            <a:ext cx="2518969" cy="1107996"/>
          </a:xfrm>
          <a:prstGeom prst="rect">
            <a:avLst/>
          </a:prstGeom>
          <a:noFill/>
        </p:spPr>
        <p:txBody>
          <a:bodyPr wrap="square" rtlCol="0">
            <a:spAutoFit/>
          </a:bodyPr>
          <a:lstStyle/>
          <a:p>
            <a:r>
              <a:rPr lang="fr-FR" sz="1600" dirty="0"/>
              <a:t>$line = $</a:t>
            </a:r>
            <a:r>
              <a:rPr lang="fr-FR" sz="1600" dirty="0" err="1"/>
              <a:t>res</a:t>
            </a:r>
            <a:r>
              <a:rPr lang="fr-FR" sz="1600" dirty="0"/>
              <a:t>-&gt;</a:t>
            </a:r>
            <a:r>
              <a:rPr lang="fr-FR" sz="1600" dirty="0" err="1"/>
              <a:t>fetch_object</a:t>
            </a:r>
            <a:r>
              <a:rPr lang="fr-FR" sz="1600" dirty="0"/>
              <a:t>();</a:t>
            </a:r>
          </a:p>
          <a:p>
            <a:endParaRPr lang="fr-FR" sz="1600" dirty="0"/>
          </a:p>
          <a:p>
            <a:r>
              <a:rPr lang="fr-FR" sz="1600" dirty="0" err="1"/>
              <a:t>echo</a:t>
            </a:r>
            <a:r>
              <a:rPr lang="fr-FR" sz="1600" dirty="0"/>
              <a:t> $line-&gt;nom;</a:t>
            </a:r>
          </a:p>
          <a:p>
            <a:endParaRPr lang="fr-FR" dirty="0"/>
          </a:p>
        </p:txBody>
      </p:sp>
      <p:sp>
        <p:nvSpPr>
          <p:cNvPr id="22" name="ZoneTexte 21"/>
          <p:cNvSpPr txBox="1"/>
          <p:nvPr/>
        </p:nvSpPr>
        <p:spPr>
          <a:xfrm>
            <a:off x="2267744" y="4427820"/>
            <a:ext cx="973419" cy="369332"/>
          </a:xfrm>
          <a:prstGeom prst="rect">
            <a:avLst/>
          </a:prstGeom>
          <a:noFill/>
        </p:spPr>
        <p:txBody>
          <a:bodyPr wrap="square" rtlCol="0">
            <a:spAutoFit/>
          </a:bodyPr>
          <a:lstStyle/>
          <a:p>
            <a:pPr algn="ctr"/>
            <a:r>
              <a:rPr lang="fr-FR" dirty="0" err="1"/>
              <a:t>Jaffal</a:t>
            </a:r>
            <a:endParaRPr lang="fr-FR" dirty="0"/>
          </a:p>
        </p:txBody>
      </p:sp>
      <p:sp>
        <p:nvSpPr>
          <p:cNvPr id="44" name="ZoneTexte 43"/>
          <p:cNvSpPr txBox="1"/>
          <p:nvPr/>
        </p:nvSpPr>
        <p:spPr>
          <a:xfrm>
            <a:off x="1204146" y="3812048"/>
            <a:ext cx="973419" cy="369332"/>
          </a:xfrm>
          <a:prstGeom prst="rect">
            <a:avLst/>
          </a:prstGeom>
          <a:noFill/>
        </p:spPr>
        <p:txBody>
          <a:bodyPr wrap="square" rtlCol="0">
            <a:spAutoFit/>
          </a:bodyPr>
          <a:lstStyle/>
          <a:p>
            <a:pPr algn="ctr"/>
            <a:r>
              <a:rPr lang="fr-FR" dirty="0" err="1"/>
              <a:t>Jaffal</a:t>
            </a:r>
            <a:endParaRPr lang="fr-FR" dirty="0"/>
          </a:p>
        </p:txBody>
      </p:sp>
      <p:grpSp>
        <p:nvGrpSpPr>
          <p:cNvPr id="45" name="Groupe 44">
            <a:extLst>
              <a:ext uri="{FF2B5EF4-FFF2-40B4-BE49-F238E27FC236}">
                <a16:creationId xmlns:a16="http://schemas.microsoft.com/office/drawing/2014/main" id="{29DCB9B6-D686-4DA8-9334-C1F81F20CF97}"/>
              </a:ext>
            </a:extLst>
          </p:cNvPr>
          <p:cNvGrpSpPr/>
          <p:nvPr/>
        </p:nvGrpSpPr>
        <p:grpSpPr>
          <a:xfrm>
            <a:off x="656184" y="5157192"/>
            <a:ext cx="2187624" cy="747464"/>
            <a:chOff x="611560" y="4077072"/>
            <a:chExt cx="2187624" cy="747464"/>
          </a:xfrm>
        </p:grpSpPr>
        <p:pic>
          <p:nvPicPr>
            <p:cNvPr id="46" name="Image 45" descr="firefox.png">
              <a:extLst>
                <a:ext uri="{FF2B5EF4-FFF2-40B4-BE49-F238E27FC236}">
                  <a16:creationId xmlns:a16="http://schemas.microsoft.com/office/drawing/2014/main" id="{C43BB528-F610-4DFF-816F-58CDB8A7149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1560" y="4077072"/>
              <a:ext cx="720080" cy="720080"/>
            </a:xfrm>
            <a:prstGeom prst="rect">
              <a:avLst/>
            </a:prstGeom>
          </p:spPr>
        </p:pic>
        <p:pic>
          <p:nvPicPr>
            <p:cNvPr id="47" name="Image 46">
              <a:extLst>
                <a:ext uri="{FF2B5EF4-FFF2-40B4-BE49-F238E27FC236}">
                  <a16:creationId xmlns:a16="http://schemas.microsoft.com/office/drawing/2014/main" id="{DE383B39-DCD6-4AA5-8518-C11E45AC18E5}"/>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p:blipFill>
          <p:spPr>
            <a:xfrm>
              <a:off x="1331640" y="4077072"/>
              <a:ext cx="720080" cy="720080"/>
            </a:xfrm>
            <a:prstGeom prst="rect">
              <a:avLst/>
            </a:prstGeom>
          </p:spPr>
        </p:pic>
        <p:pic>
          <p:nvPicPr>
            <p:cNvPr id="48" name="Image 47" descr="chrome.png">
              <a:extLst>
                <a:ext uri="{FF2B5EF4-FFF2-40B4-BE49-F238E27FC236}">
                  <a16:creationId xmlns:a16="http://schemas.microsoft.com/office/drawing/2014/main" id="{37873632-1CF0-45F7-9AD3-0E8EFB89E76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051720" y="4077072"/>
              <a:ext cx="747464" cy="747464"/>
            </a:xfrm>
            <a:prstGeom prst="rect">
              <a:avLst/>
            </a:prstGeom>
          </p:spPr>
        </p:pic>
      </p:grpSp>
    </p:spTree>
    <p:extLst>
      <p:ext uri="{BB962C8B-B14F-4D97-AF65-F5344CB8AC3E}">
        <p14:creationId xmlns:p14="http://schemas.microsoft.com/office/powerpoint/2010/main" val="146927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par>
                                <p:cTn id="43" presetID="10" presetClass="exit" presetSubtype="0" fill="hold" nodeType="withEffect">
                                  <p:stCondLst>
                                    <p:cond delay="0"/>
                                  </p:stCondLst>
                                  <p:childTnLst>
                                    <p:animEffect transition="out" filter="fade">
                                      <p:cBhvr>
                                        <p:cTn id="44" dur="500"/>
                                        <p:tgtEl>
                                          <p:spTgt spid="38"/>
                                        </p:tgtEl>
                                      </p:cBhvr>
                                    </p:animEffect>
                                    <p:set>
                                      <p:cBhvr>
                                        <p:cTn id="45" dur="1" fill="hold">
                                          <p:stCondLst>
                                            <p:cond delay="499"/>
                                          </p:stCondLst>
                                        </p:cTn>
                                        <p:tgtEl>
                                          <p:spTgt spid="3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6" presetClass="emph" presetSubtype="0" fill="hold" grpId="0" nodeType="clickEffect">
                                  <p:stCondLst>
                                    <p:cond delay="0"/>
                                  </p:stCondLst>
                                  <p:childTnLst>
                                    <p:animEffect transition="out" filter="fade">
                                      <p:cBhvr>
                                        <p:cTn id="49" dur="500" tmFilter="0, 0; .2, .5; .8, .5; 1, 0"/>
                                        <p:tgtEl>
                                          <p:spTgt spid="17"/>
                                        </p:tgtEl>
                                      </p:cBhvr>
                                    </p:animEffect>
                                    <p:animScale>
                                      <p:cBhvr>
                                        <p:cTn id="50" dur="250" autoRev="1" fill="hold"/>
                                        <p:tgtEl>
                                          <p:spTgt spid="17"/>
                                        </p:tgtEl>
                                      </p:cBhvr>
                                      <p:by x="105000" y="105000"/>
                                    </p:animScale>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xit" presetSubtype="0" fill="hold" nodeType="withEffect">
                                  <p:stCondLst>
                                    <p:cond delay="0"/>
                                  </p:stCondLst>
                                  <p:childTnLst>
                                    <p:animEffect transition="out" filter="fade">
                                      <p:cBhvr>
                                        <p:cTn id="57" dur="500"/>
                                        <p:tgtEl>
                                          <p:spTgt spid="41"/>
                                        </p:tgtEl>
                                      </p:cBhvr>
                                    </p:animEffect>
                                    <p:set>
                                      <p:cBhvr>
                                        <p:cTn id="58" dur="1" fill="hold">
                                          <p:stCondLst>
                                            <p:cond delay="499"/>
                                          </p:stCondLst>
                                        </p:cTn>
                                        <p:tgtEl>
                                          <p:spTgt spid="4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fade">
                                      <p:cBhvr>
                                        <p:cTn id="6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7" grpId="0"/>
      <p:bldP spid="17" grpId="1"/>
      <p:bldP spid="22" grpId="0"/>
      <p:bldP spid="22" grpId="1"/>
      <p:bldP spid="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PHP &amp; SGBD : Connecteurs</a:t>
            </a:r>
          </a:p>
        </p:txBody>
      </p:sp>
      <p:sp>
        <p:nvSpPr>
          <p:cNvPr id="3" name="Espace réservé du contenu 2"/>
          <p:cNvSpPr>
            <a:spLocks noGrp="1"/>
          </p:cNvSpPr>
          <p:nvPr>
            <p:ph idx="1"/>
          </p:nvPr>
        </p:nvSpPr>
        <p:spPr>
          <a:xfrm>
            <a:off x="457200" y="1600200"/>
            <a:ext cx="8229600" cy="5069160"/>
          </a:xfrm>
        </p:spPr>
        <p:txBody>
          <a:bodyPr>
            <a:normAutofit/>
          </a:bodyPr>
          <a:lstStyle/>
          <a:p>
            <a:r>
              <a:rPr lang="fr-FR" dirty="0"/>
              <a:t>Plusieurs extensions à PHP existent pour interroger des SGBD :</a:t>
            </a:r>
          </a:p>
          <a:p>
            <a:pPr lvl="1"/>
            <a:r>
              <a:rPr lang="fr-FR" strike="sngStrike" dirty="0"/>
              <a:t>MySQL</a:t>
            </a:r>
            <a:r>
              <a:rPr lang="fr-FR" dirty="0"/>
              <a:t> : </a:t>
            </a:r>
            <a:r>
              <a:rPr lang="fr-FR" i="1" dirty="0"/>
              <a:t>obsolète – ne pas l’utiliser !</a:t>
            </a:r>
            <a:br>
              <a:rPr lang="fr-FR" i="1" dirty="0"/>
            </a:br>
            <a:r>
              <a:rPr lang="fr-FR" sz="2400" i="1" dirty="0"/>
              <a:t>		(attention : anciens tutos l’utilisent)</a:t>
            </a:r>
          </a:p>
          <a:p>
            <a:pPr lvl="1"/>
            <a:r>
              <a:rPr lang="fr-FR" dirty="0" err="1"/>
              <a:t>MySQLi</a:t>
            </a:r>
            <a:r>
              <a:rPr lang="fr-FR" dirty="0"/>
              <a:t> : MySQL « </a:t>
            </a:r>
            <a:r>
              <a:rPr lang="fr-FR" dirty="0" err="1"/>
              <a:t>improved</a:t>
            </a:r>
            <a:r>
              <a:rPr lang="fr-FR" dirty="0"/>
              <a:t> »</a:t>
            </a:r>
            <a:br>
              <a:rPr lang="fr-FR" dirty="0"/>
            </a:br>
            <a:r>
              <a:rPr lang="fr-FR" sz="2400" dirty="0"/>
              <a:t>		mise à jour de l’extension MySQL</a:t>
            </a:r>
          </a:p>
          <a:p>
            <a:pPr lvl="1"/>
            <a:r>
              <a:rPr lang="fr-FR" dirty="0"/>
              <a:t>PDO : PHP Data Object</a:t>
            </a:r>
            <a:br>
              <a:rPr lang="fr-FR" dirty="0"/>
            </a:br>
            <a:r>
              <a:rPr lang="fr-FR" sz="2400" dirty="0"/>
              <a:t>		pilote générique multi-SGBD</a:t>
            </a:r>
          </a:p>
          <a:p>
            <a:endParaRPr lang="fr-FR" sz="2000" dirty="0"/>
          </a:p>
          <a:p>
            <a:r>
              <a:rPr lang="fr-FR" sz="2400" i="1" dirty="0"/>
              <a:t>(Hors PHP : ODBC (middleware), connecteur quasi-universel)</a:t>
            </a:r>
          </a:p>
          <a:p>
            <a:pPr lvl="1"/>
            <a:r>
              <a:rPr lang="fr-FR" sz="2000" i="1" dirty="0"/>
              <a:t>Open </a:t>
            </a:r>
            <a:r>
              <a:rPr lang="fr-FR" sz="2000" i="1" dirty="0" err="1"/>
              <a:t>DataBase</a:t>
            </a:r>
            <a:r>
              <a:rPr lang="fr-FR" sz="2000" i="1" dirty="0"/>
              <a:t> </a:t>
            </a:r>
            <a:r>
              <a:rPr lang="fr-FR" sz="2000" i="1" dirty="0" err="1"/>
              <a:t>Connectivity</a:t>
            </a:r>
            <a:endParaRPr lang="fr-FR" sz="2000" i="1" dirty="0"/>
          </a:p>
          <a:p>
            <a:pPr marL="57150" indent="0">
              <a:buNone/>
            </a:pPr>
            <a:endParaRPr lang="fr-FR" dirty="0"/>
          </a:p>
        </p:txBody>
      </p:sp>
    </p:spTree>
    <p:extLst>
      <p:ext uri="{BB962C8B-B14F-4D97-AF65-F5344CB8AC3E}">
        <p14:creationId xmlns:p14="http://schemas.microsoft.com/office/powerpoint/2010/main" val="2954600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43408"/>
            <a:ext cx="8229600" cy="1143000"/>
          </a:xfrm>
        </p:spPr>
        <p:txBody>
          <a:bodyPr/>
          <a:lstStyle/>
          <a:p>
            <a:r>
              <a:rPr lang="fr-FR" dirty="0"/>
              <a:t>MySQL avec PHP</a:t>
            </a:r>
          </a:p>
        </p:txBody>
      </p:sp>
      <p:sp>
        <p:nvSpPr>
          <p:cNvPr id="3" name="Espace réservé du contenu 2"/>
          <p:cNvSpPr>
            <a:spLocks noGrp="1"/>
          </p:cNvSpPr>
          <p:nvPr>
            <p:ph idx="1"/>
          </p:nvPr>
        </p:nvSpPr>
        <p:spPr>
          <a:xfrm>
            <a:off x="251520" y="651168"/>
            <a:ext cx="8712968" cy="6120680"/>
          </a:xfrm>
        </p:spPr>
        <p:txBody>
          <a:bodyPr>
            <a:noAutofit/>
          </a:bodyPr>
          <a:lstStyle/>
          <a:p>
            <a:pPr marL="0" indent="0">
              <a:buNone/>
            </a:pPr>
            <a:r>
              <a:rPr lang="fr-FR" sz="2800" b="1" i="1" dirty="0"/>
              <a:t>Manipulation des bases de données MySQL se fait soit via une interface graphique comme ‘</a:t>
            </a:r>
            <a:r>
              <a:rPr lang="fr-FR" sz="2800" b="1" i="1" dirty="0" err="1"/>
              <a:t>PhpMyAdmin</a:t>
            </a:r>
            <a:r>
              <a:rPr lang="fr-FR" sz="2800" b="1" i="1" dirty="0"/>
              <a:t>’ soit en exécutant un script PHP.</a:t>
            </a:r>
          </a:p>
          <a:p>
            <a:pPr marL="0" indent="0">
              <a:buNone/>
            </a:pPr>
            <a:r>
              <a:rPr lang="fr-FR" sz="2800" b="1" i="1" dirty="0"/>
              <a:t>1. </a:t>
            </a:r>
            <a:r>
              <a:rPr lang="fr-FR" sz="2800" b="1" i="1" dirty="0" err="1"/>
              <a:t>PhpMyAdmin</a:t>
            </a:r>
            <a:endParaRPr lang="fr-FR" sz="2800" b="1" i="1" dirty="0"/>
          </a:p>
          <a:p>
            <a:pPr marL="0" indent="0">
              <a:buNone/>
            </a:pPr>
            <a:r>
              <a:rPr lang="fr-FR" sz="2800" dirty="0"/>
              <a:t>• Un programme permettant d'avoir une vue rapide de l’ensemble des données.</a:t>
            </a:r>
          </a:p>
          <a:p>
            <a:pPr marL="0" indent="0">
              <a:buNone/>
            </a:pPr>
            <a:r>
              <a:rPr lang="fr-FR" sz="2800" dirty="0"/>
              <a:t>• C’est un des outils les plus connus permettant de</a:t>
            </a:r>
          </a:p>
          <a:p>
            <a:pPr marL="0" indent="0">
              <a:buNone/>
            </a:pPr>
            <a:r>
              <a:rPr lang="fr-FR" sz="2800" dirty="0"/>
              <a:t>manipuler une base de données MySQL.</a:t>
            </a:r>
          </a:p>
          <a:p>
            <a:pPr marL="0" indent="0">
              <a:buNone/>
            </a:pPr>
            <a:r>
              <a:rPr lang="fr-FR" sz="2800" dirty="0"/>
              <a:t>• </a:t>
            </a:r>
            <a:r>
              <a:rPr lang="fr-FR" sz="2800" dirty="0" err="1"/>
              <a:t>PhpMyAdmin</a:t>
            </a:r>
            <a:r>
              <a:rPr lang="fr-FR" sz="2800" dirty="0"/>
              <a:t> est livré avec WAMP, et presque tous les</a:t>
            </a:r>
          </a:p>
          <a:p>
            <a:pPr marL="0" indent="0">
              <a:buNone/>
            </a:pPr>
            <a:r>
              <a:rPr lang="fr-FR" sz="2800" dirty="0"/>
              <a:t>hébergeurs permettent d'utiliser </a:t>
            </a:r>
            <a:r>
              <a:rPr lang="fr-FR" sz="2800" dirty="0" err="1"/>
              <a:t>phpMyAdmin</a:t>
            </a:r>
            <a:r>
              <a:rPr lang="fr-FR" sz="2800" dirty="0"/>
              <a:t>.</a:t>
            </a:r>
          </a:p>
          <a:p>
            <a:pPr marL="0" indent="0">
              <a:buNone/>
            </a:pPr>
            <a:r>
              <a:rPr lang="fr-FR" sz="2800" dirty="0"/>
              <a:t>(chemin d’accès: </a:t>
            </a:r>
            <a:r>
              <a:rPr lang="fr-FR" sz="2800" b="1" i="1" dirty="0">
                <a:hlinkClick r:id="rId3"/>
              </a:rPr>
              <a:t>http://localhost:8888/phpMyAdmin</a:t>
            </a:r>
            <a:r>
              <a:rPr lang="fr-FR" sz="2800" dirty="0"/>
              <a:t>)</a:t>
            </a:r>
            <a:endParaRPr lang="fr-FR" sz="2700" dirty="0"/>
          </a:p>
        </p:txBody>
      </p:sp>
      <p:sp>
        <p:nvSpPr>
          <p:cNvPr id="4" name="ZoneTexte 3"/>
          <p:cNvSpPr txBox="1"/>
          <p:nvPr/>
        </p:nvSpPr>
        <p:spPr>
          <a:xfrm>
            <a:off x="9996714" y="4789714"/>
            <a:ext cx="184666"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1488513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a:t>MySQL avec PHP</a:t>
            </a:r>
          </a:p>
        </p:txBody>
      </p:sp>
      <p:sp>
        <p:nvSpPr>
          <p:cNvPr id="6" name="Espace réservé du contenu 5"/>
          <p:cNvSpPr>
            <a:spLocks noGrp="1"/>
          </p:cNvSpPr>
          <p:nvPr>
            <p:ph idx="1"/>
          </p:nvPr>
        </p:nvSpPr>
        <p:spPr/>
        <p:txBody>
          <a:bodyPr>
            <a:normAutofit/>
          </a:bodyPr>
          <a:lstStyle/>
          <a:p>
            <a:pPr marL="0" indent="0">
              <a:buNone/>
            </a:pPr>
            <a:r>
              <a:rPr lang="fr-FR" b="1" i="1" dirty="0"/>
              <a:t>2. Script PHP</a:t>
            </a:r>
          </a:p>
          <a:p>
            <a:pPr marL="0" indent="0">
              <a:buNone/>
            </a:pPr>
            <a:endParaRPr lang="fr-FR" b="1" dirty="0">
              <a:solidFill>
                <a:schemeClr val="tx2"/>
              </a:solidFill>
            </a:endParaRPr>
          </a:p>
          <a:p>
            <a:r>
              <a:rPr lang="fr-FR" b="1" dirty="0">
                <a:solidFill>
                  <a:schemeClr val="tx2"/>
                </a:solidFill>
              </a:rPr>
              <a:t>Etapes pour utiliser une base des données</a:t>
            </a:r>
          </a:p>
          <a:p>
            <a:pPr marL="971550" lvl="1" indent="-514350">
              <a:buFont typeface="+mj-lt"/>
              <a:buAutoNum type="arabicParenR"/>
            </a:pPr>
            <a:r>
              <a:rPr lang="fr-FR" dirty="0"/>
              <a:t>Connexion au serveur MySQL</a:t>
            </a:r>
          </a:p>
          <a:p>
            <a:pPr marL="971550" lvl="1" indent="-514350">
              <a:buFont typeface="+mj-lt"/>
              <a:buAutoNum type="arabicParenR"/>
            </a:pPr>
            <a:r>
              <a:rPr lang="fr-FR" dirty="0"/>
              <a:t>Envoi des requêtes SQL (select, insert </a:t>
            </a:r>
            <a:r>
              <a:rPr lang="fr-FR" dirty="0" err="1"/>
              <a:t>into</a:t>
            </a:r>
            <a:r>
              <a:rPr lang="fr-FR" dirty="0"/>
              <a:t>…)</a:t>
            </a:r>
          </a:p>
          <a:p>
            <a:pPr marL="971550" lvl="1" indent="-514350">
              <a:buFont typeface="+mj-lt"/>
              <a:buAutoNum type="arabicParenR"/>
            </a:pPr>
            <a:r>
              <a:rPr lang="fr-FR" dirty="0"/>
              <a:t>Récupération des résultats </a:t>
            </a:r>
          </a:p>
          <a:p>
            <a:pPr marL="971550" lvl="1" indent="-514350">
              <a:buFont typeface="+mj-lt"/>
              <a:buAutoNum type="arabicParenR"/>
            </a:pPr>
            <a:r>
              <a:rPr lang="fr-FR" dirty="0"/>
              <a:t>Fermeture de la connexion  </a:t>
            </a:r>
          </a:p>
        </p:txBody>
      </p:sp>
    </p:spTree>
    <p:extLst>
      <p:ext uri="{BB962C8B-B14F-4D97-AF65-F5344CB8AC3E}">
        <p14:creationId xmlns:p14="http://schemas.microsoft.com/office/powerpoint/2010/main" val="3435530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1143000"/>
          </a:xfrm>
        </p:spPr>
        <p:txBody>
          <a:bodyPr/>
          <a:lstStyle/>
          <a:p>
            <a:r>
              <a:rPr lang="fr-FR" dirty="0" err="1"/>
              <a:t>MySQLi</a:t>
            </a:r>
            <a:endParaRPr lang="fr-FR" dirty="0"/>
          </a:p>
        </p:txBody>
      </p:sp>
      <p:sp>
        <p:nvSpPr>
          <p:cNvPr id="3" name="Espace réservé du contenu 2"/>
          <p:cNvSpPr>
            <a:spLocks noGrp="1"/>
          </p:cNvSpPr>
          <p:nvPr>
            <p:ph idx="1"/>
          </p:nvPr>
        </p:nvSpPr>
        <p:spPr>
          <a:xfrm>
            <a:off x="179512" y="1196752"/>
            <a:ext cx="8784976" cy="5112568"/>
          </a:xfrm>
        </p:spPr>
        <p:txBody>
          <a:bodyPr>
            <a:normAutofit/>
          </a:bodyPr>
          <a:lstStyle/>
          <a:p>
            <a:r>
              <a:rPr lang="fr-FR" sz="2800" b="1" dirty="0"/>
              <a:t>Connexion à un serveur MySQL à travers </a:t>
            </a:r>
            <a:r>
              <a:rPr lang="fr-FR" sz="2800" b="1" dirty="0" err="1"/>
              <a:t>mysqli</a:t>
            </a:r>
            <a:r>
              <a:rPr lang="fr-FR" sz="2800" b="1" dirty="0"/>
              <a:t> </a:t>
            </a:r>
          </a:p>
          <a:p>
            <a:pPr lvl="1"/>
            <a:r>
              <a:rPr lang="fr-FR" sz="2400" dirty="0"/>
              <a:t>Toute la communication avec la </a:t>
            </a:r>
            <a:r>
              <a:rPr lang="fr-FR" sz="2400" dirty="0" err="1"/>
              <a:t>BdD</a:t>
            </a:r>
            <a:r>
              <a:rPr lang="fr-FR" sz="2400" dirty="0"/>
              <a:t> passe par un </a:t>
            </a:r>
            <a:r>
              <a:rPr lang="fr-FR" sz="2400" b="1" dirty="0">
                <a:solidFill>
                  <a:srgbClr val="1F497D"/>
                </a:solidFill>
              </a:rPr>
              <a:t>objet</a:t>
            </a:r>
            <a:r>
              <a:rPr lang="fr-FR" sz="2400" dirty="0">
                <a:solidFill>
                  <a:srgbClr val="1F497D"/>
                </a:solidFill>
              </a:rPr>
              <a:t> </a:t>
            </a:r>
            <a:r>
              <a:rPr lang="fr-FR" sz="2400" dirty="0"/>
              <a:t>de la classe « </a:t>
            </a:r>
            <a:r>
              <a:rPr lang="fr-FR" sz="2400" b="1" dirty="0" err="1">
                <a:solidFill>
                  <a:srgbClr val="1F497D"/>
                </a:solidFill>
              </a:rPr>
              <a:t>mysqli</a:t>
            </a:r>
            <a:r>
              <a:rPr lang="fr-FR" sz="2400" dirty="0"/>
              <a:t> »</a:t>
            </a:r>
          </a:p>
          <a:p>
            <a:pPr lvl="1"/>
            <a:r>
              <a:rPr lang="fr-FR" sz="2400" dirty="0"/>
              <a:t>La</a:t>
            </a:r>
            <a:r>
              <a:rPr lang="fr-FR" sz="2400" b="1" dirty="0">
                <a:solidFill>
                  <a:srgbClr val="1F497D"/>
                </a:solidFill>
              </a:rPr>
              <a:t> connexion </a:t>
            </a:r>
            <a:r>
              <a:rPr lang="fr-FR" sz="2400" dirty="0"/>
              <a:t>s’effectue à la </a:t>
            </a:r>
            <a:r>
              <a:rPr lang="fr-FR" sz="2400" b="1" dirty="0">
                <a:solidFill>
                  <a:srgbClr val="1F497D"/>
                </a:solidFill>
              </a:rPr>
              <a:t>création de cet objet </a:t>
            </a:r>
            <a:r>
              <a:rPr lang="fr-FR" sz="2400" b="1" dirty="0"/>
              <a:t>(</a:t>
            </a:r>
            <a:r>
              <a:rPr lang="fr-FR" sz="2400" b="1" dirty="0">
                <a:solidFill>
                  <a:srgbClr val="1F497D"/>
                </a:solidFill>
              </a:rPr>
              <a:t>new</a:t>
            </a:r>
            <a:r>
              <a:rPr lang="fr-FR" sz="2400" b="1" dirty="0"/>
              <a:t>)</a:t>
            </a:r>
          </a:p>
          <a:p>
            <a:pPr marL="457200" lvl="1" indent="0" algn="ctr">
              <a:buNone/>
            </a:pPr>
            <a:r>
              <a:rPr lang="fr-FR" sz="2600" b="1" dirty="0">
                <a:solidFill>
                  <a:schemeClr val="tx2"/>
                </a:solidFill>
              </a:rPr>
              <a:t>$</a:t>
            </a:r>
            <a:r>
              <a:rPr lang="fr-FR" sz="2600" b="1" dirty="0" err="1">
                <a:solidFill>
                  <a:schemeClr val="tx2"/>
                </a:solidFill>
              </a:rPr>
              <a:t>idcon</a:t>
            </a:r>
            <a:r>
              <a:rPr lang="fr-FR" sz="2600" b="1" dirty="0">
                <a:solidFill>
                  <a:schemeClr val="tx2"/>
                </a:solidFill>
              </a:rPr>
              <a:t> = new </a:t>
            </a:r>
            <a:r>
              <a:rPr lang="fr-FR" sz="2600" b="1" dirty="0" err="1">
                <a:solidFill>
                  <a:schemeClr val="tx2"/>
                </a:solidFill>
              </a:rPr>
              <a:t>mysqli</a:t>
            </a:r>
            <a:r>
              <a:rPr lang="fr-FR" sz="2600" b="1" dirty="0">
                <a:solidFill>
                  <a:schemeClr val="tx2"/>
                </a:solidFill>
              </a:rPr>
              <a:t> ( $</a:t>
            </a:r>
            <a:r>
              <a:rPr lang="fr-FR" sz="2600" i="1" dirty="0">
                <a:solidFill>
                  <a:schemeClr val="tx2"/>
                </a:solidFill>
              </a:rPr>
              <a:t>host, $user, $</a:t>
            </a:r>
            <a:r>
              <a:rPr lang="fr-FR" sz="2600" i="1" dirty="0" err="1">
                <a:solidFill>
                  <a:schemeClr val="tx2"/>
                </a:solidFill>
              </a:rPr>
              <a:t>mdp</a:t>
            </a:r>
            <a:r>
              <a:rPr lang="fr-FR" sz="2600" b="1" dirty="0">
                <a:solidFill>
                  <a:schemeClr val="tx2"/>
                </a:solidFill>
              </a:rPr>
              <a:t>, </a:t>
            </a:r>
            <a:r>
              <a:rPr lang="fr-FR" sz="2600" i="1" dirty="0">
                <a:solidFill>
                  <a:schemeClr val="tx2"/>
                </a:solidFill>
              </a:rPr>
              <a:t>$</a:t>
            </a:r>
            <a:r>
              <a:rPr lang="fr-FR" sz="2600" i="1" dirty="0" err="1">
                <a:solidFill>
                  <a:schemeClr val="tx2"/>
                </a:solidFill>
              </a:rPr>
              <a:t>bdd</a:t>
            </a:r>
            <a:r>
              <a:rPr lang="fr-FR" sz="2600" i="1" dirty="0">
                <a:solidFill>
                  <a:schemeClr val="tx2"/>
                </a:solidFill>
              </a:rPr>
              <a:t> </a:t>
            </a:r>
            <a:r>
              <a:rPr lang="fr-FR" sz="2600" b="1" dirty="0">
                <a:solidFill>
                  <a:schemeClr val="tx2"/>
                </a:solidFill>
              </a:rPr>
              <a:t>);</a:t>
            </a:r>
          </a:p>
          <a:p>
            <a:pPr marL="457200" lvl="1" indent="0" algn="ctr">
              <a:buNone/>
            </a:pPr>
            <a:endParaRPr lang="fr-FR" sz="2600" b="1" dirty="0">
              <a:solidFill>
                <a:schemeClr val="tx2"/>
              </a:solidFill>
            </a:endParaRPr>
          </a:p>
          <a:p>
            <a:pPr marL="457200" lvl="1" indent="0">
              <a:buNone/>
            </a:pPr>
            <a:endParaRPr lang="fr-FR" sz="2400" dirty="0"/>
          </a:p>
          <a:p>
            <a:pPr marL="457200" lvl="1" indent="0">
              <a:buNone/>
            </a:pPr>
            <a:endParaRPr lang="fr-FR" sz="2400" dirty="0"/>
          </a:p>
          <a:p>
            <a:pPr marL="457200" lvl="1" indent="0">
              <a:buNone/>
            </a:pPr>
            <a:endParaRPr lang="fr-FR" sz="2400" dirty="0"/>
          </a:p>
          <a:p>
            <a:r>
              <a:rPr lang="fr-FR" sz="2800" b="1" dirty="0"/>
              <a:t>Toute connexion ouverte doit être fermée </a:t>
            </a:r>
            <a:br>
              <a:rPr lang="fr-FR" sz="2800" b="1" dirty="0"/>
            </a:br>
            <a:r>
              <a:rPr lang="fr-FR" sz="2800" b="1" dirty="0"/>
              <a:t>	</a:t>
            </a:r>
            <a:r>
              <a:rPr lang="fr-FR" sz="2600" b="1" dirty="0">
                <a:solidFill>
                  <a:schemeClr val="tx2"/>
                </a:solidFill>
              </a:rPr>
              <a:t>$</a:t>
            </a:r>
            <a:r>
              <a:rPr lang="fr-FR" sz="2600" b="1" dirty="0" err="1">
                <a:solidFill>
                  <a:schemeClr val="tx2"/>
                </a:solidFill>
              </a:rPr>
              <a:t>bool</a:t>
            </a:r>
            <a:r>
              <a:rPr lang="fr-FR" sz="2600" b="1" dirty="0">
                <a:solidFill>
                  <a:schemeClr val="tx2"/>
                </a:solidFill>
              </a:rPr>
              <a:t> = $</a:t>
            </a:r>
            <a:r>
              <a:rPr lang="fr-FR" sz="2600" b="1" dirty="0" err="1">
                <a:solidFill>
                  <a:schemeClr val="tx2"/>
                </a:solidFill>
              </a:rPr>
              <a:t>idcon</a:t>
            </a:r>
            <a:r>
              <a:rPr lang="fr-FR" sz="2600" b="1" dirty="0">
                <a:solidFill>
                  <a:schemeClr val="tx2"/>
                </a:solidFill>
              </a:rPr>
              <a:t>-&gt;close () ;</a:t>
            </a:r>
            <a:endParaRPr lang="fr-FR" sz="2400" dirty="0"/>
          </a:p>
          <a:p>
            <a:pPr marL="457200" lvl="1" indent="0">
              <a:buNone/>
            </a:pPr>
            <a:endParaRPr lang="fr-FR" sz="2400" dirty="0"/>
          </a:p>
        </p:txBody>
      </p:sp>
      <p:sp>
        <p:nvSpPr>
          <p:cNvPr id="6" name="ZoneTexte 5"/>
          <p:cNvSpPr txBox="1"/>
          <p:nvPr/>
        </p:nvSpPr>
        <p:spPr>
          <a:xfrm>
            <a:off x="251520" y="3789040"/>
            <a:ext cx="2160240" cy="677108"/>
          </a:xfrm>
          <a:prstGeom prst="rect">
            <a:avLst/>
          </a:prstGeom>
          <a:noFill/>
        </p:spPr>
        <p:txBody>
          <a:bodyPr wrap="square" lIns="36000" tIns="0" rIns="36000" bIns="0" rtlCol="0">
            <a:spAutoFit/>
          </a:bodyPr>
          <a:lstStyle/>
          <a:p>
            <a:r>
              <a:rPr lang="fr-FR" sz="2200" i="1" dirty="0"/>
              <a:t>objet identifiant de la connexion</a:t>
            </a:r>
          </a:p>
        </p:txBody>
      </p:sp>
      <p:cxnSp>
        <p:nvCxnSpPr>
          <p:cNvPr id="8" name="Connecteur droit avec flèche 7"/>
          <p:cNvCxnSpPr>
            <a:stCxn id="6" idx="0"/>
          </p:cNvCxnSpPr>
          <p:nvPr/>
        </p:nvCxnSpPr>
        <p:spPr>
          <a:xfrm flipV="1">
            <a:off x="1331640" y="3356992"/>
            <a:ext cx="504059" cy="43204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 name="ZoneTexte 10"/>
          <p:cNvSpPr txBox="1"/>
          <p:nvPr/>
        </p:nvSpPr>
        <p:spPr>
          <a:xfrm>
            <a:off x="3275856" y="4509120"/>
            <a:ext cx="4543253" cy="338554"/>
          </a:xfrm>
          <a:prstGeom prst="rect">
            <a:avLst/>
          </a:prstGeom>
          <a:noFill/>
        </p:spPr>
        <p:txBody>
          <a:bodyPr wrap="none" lIns="36000" tIns="0" rIns="36000" bIns="0" rtlCol="0">
            <a:spAutoFit/>
          </a:bodyPr>
          <a:lstStyle/>
          <a:p>
            <a:r>
              <a:rPr lang="fr-FR" sz="2200" i="1" dirty="0"/>
              <a:t>utilisateur autorisé à accéder à la base</a:t>
            </a:r>
          </a:p>
        </p:txBody>
      </p:sp>
      <p:cxnSp>
        <p:nvCxnSpPr>
          <p:cNvPr id="12" name="Connecteur droit avec flèche 11"/>
          <p:cNvCxnSpPr>
            <a:stCxn id="11" idx="0"/>
          </p:cNvCxnSpPr>
          <p:nvPr/>
        </p:nvCxnSpPr>
        <p:spPr>
          <a:xfrm flipV="1">
            <a:off x="5547483" y="3429000"/>
            <a:ext cx="32629" cy="108012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4" name="ZoneTexte 13"/>
          <p:cNvSpPr txBox="1"/>
          <p:nvPr/>
        </p:nvSpPr>
        <p:spPr>
          <a:xfrm>
            <a:off x="2555776" y="3717032"/>
            <a:ext cx="1916207" cy="338554"/>
          </a:xfrm>
          <a:prstGeom prst="rect">
            <a:avLst/>
          </a:prstGeom>
          <a:noFill/>
        </p:spPr>
        <p:txBody>
          <a:bodyPr wrap="none" lIns="36000" tIns="0" rIns="36000" bIns="0" rtlCol="0">
            <a:spAutoFit/>
          </a:bodyPr>
          <a:lstStyle/>
          <a:p>
            <a:r>
              <a:rPr lang="fr-FR" sz="2200" i="1" dirty="0"/>
              <a:t>nom du serveur </a:t>
            </a:r>
          </a:p>
        </p:txBody>
      </p:sp>
      <p:cxnSp>
        <p:nvCxnSpPr>
          <p:cNvPr id="17" name="Connecteur en angle 16"/>
          <p:cNvCxnSpPr>
            <a:stCxn id="14" idx="3"/>
          </p:cNvCxnSpPr>
          <p:nvPr/>
        </p:nvCxnSpPr>
        <p:spPr>
          <a:xfrm flipV="1">
            <a:off x="4471983" y="3356992"/>
            <a:ext cx="316041" cy="529317"/>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sp>
        <p:nvSpPr>
          <p:cNvPr id="20" name="ZoneTexte 19"/>
          <p:cNvSpPr txBox="1"/>
          <p:nvPr/>
        </p:nvSpPr>
        <p:spPr>
          <a:xfrm>
            <a:off x="5796136" y="4077072"/>
            <a:ext cx="1585800" cy="338554"/>
          </a:xfrm>
          <a:prstGeom prst="rect">
            <a:avLst/>
          </a:prstGeom>
          <a:noFill/>
        </p:spPr>
        <p:txBody>
          <a:bodyPr wrap="square" lIns="36000" tIns="0" rIns="36000" bIns="0" rtlCol="0">
            <a:spAutoFit/>
          </a:bodyPr>
          <a:lstStyle/>
          <a:p>
            <a:pPr algn="r"/>
            <a:r>
              <a:rPr lang="fr-FR" sz="2200" i="1" dirty="0"/>
              <a:t>mot de passe</a:t>
            </a:r>
          </a:p>
        </p:txBody>
      </p:sp>
      <p:cxnSp>
        <p:nvCxnSpPr>
          <p:cNvPr id="23" name="Connecteur en angle 22"/>
          <p:cNvCxnSpPr>
            <a:stCxn id="20" idx="0"/>
          </p:cNvCxnSpPr>
          <p:nvPr/>
        </p:nvCxnSpPr>
        <p:spPr>
          <a:xfrm rot="16200000" flipV="1">
            <a:off x="6264594" y="3752630"/>
            <a:ext cx="648072" cy="812"/>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
        <p:nvSpPr>
          <p:cNvPr id="41" name="ZoneTexte 40"/>
          <p:cNvSpPr txBox="1"/>
          <p:nvPr/>
        </p:nvSpPr>
        <p:spPr>
          <a:xfrm>
            <a:off x="6012160" y="5797713"/>
            <a:ext cx="3024336" cy="1015663"/>
          </a:xfrm>
          <a:prstGeom prst="rect">
            <a:avLst/>
          </a:prstGeom>
          <a:noFill/>
        </p:spPr>
        <p:txBody>
          <a:bodyPr wrap="square" lIns="0" tIns="0" rIns="0" bIns="0" rtlCol="0">
            <a:spAutoFit/>
          </a:bodyPr>
          <a:lstStyle/>
          <a:p>
            <a:r>
              <a:rPr lang="fr-FR" sz="2200" i="1" dirty="0"/>
              <a:t>on demande à l’objet </a:t>
            </a:r>
            <a:r>
              <a:rPr lang="fr-FR" sz="2200" i="1" dirty="0" err="1"/>
              <a:t>mysqli</a:t>
            </a:r>
            <a:r>
              <a:rPr lang="fr-FR" sz="2200" i="1" dirty="0"/>
              <a:t> de fermer la connexion </a:t>
            </a:r>
          </a:p>
        </p:txBody>
      </p:sp>
      <p:cxnSp>
        <p:nvCxnSpPr>
          <p:cNvPr id="42" name="Connecteur en angle 41"/>
          <p:cNvCxnSpPr>
            <a:stCxn id="41" idx="1"/>
          </p:cNvCxnSpPr>
          <p:nvPr/>
        </p:nvCxnSpPr>
        <p:spPr>
          <a:xfrm rot="10800000">
            <a:off x="4788024" y="5941735"/>
            <a:ext cx="1224136" cy="363810"/>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
        <p:nvSpPr>
          <p:cNvPr id="24" name="ZoneTexte 23"/>
          <p:cNvSpPr txBox="1"/>
          <p:nvPr/>
        </p:nvSpPr>
        <p:spPr>
          <a:xfrm>
            <a:off x="7020272" y="3717032"/>
            <a:ext cx="1945840" cy="338554"/>
          </a:xfrm>
          <a:prstGeom prst="rect">
            <a:avLst/>
          </a:prstGeom>
          <a:noFill/>
        </p:spPr>
        <p:txBody>
          <a:bodyPr wrap="square" lIns="0" tIns="0" rIns="0" bIns="0" rtlCol="0">
            <a:spAutoFit/>
          </a:bodyPr>
          <a:lstStyle/>
          <a:p>
            <a:pPr algn="r"/>
            <a:r>
              <a:rPr lang="fr-FR" sz="2200" i="1" dirty="0"/>
              <a:t>base de données</a:t>
            </a:r>
          </a:p>
        </p:txBody>
      </p:sp>
      <p:cxnSp>
        <p:nvCxnSpPr>
          <p:cNvPr id="43" name="Connecteur droit avec flèche 42"/>
          <p:cNvCxnSpPr>
            <a:stCxn id="24" idx="0"/>
          </p:cNvCxnSpPr>
          <p:nvPr/>
        </p:nvCxnSpPr>
        <p:spPr>
          <a:xfrm flipH="1" flipV="1">
            <a:off x="7740352" y="3356992"/>
            <a:ext cx="252840" cy="36004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950203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Rappels : Architecture Générale</a:t>
            </a:r>
          </a:p>
        </p:txBody>
      </p:sp>
      <p:grpSp>
        <p:nvGrpSpPr>
          <p:cNvPr id="4" name="Grouper 3"/>
          <p:cNvGrpSpPr/>
          <p:nvPr/>
        </p:nvGrpSpPr>
        <p:grpSpPr>
          <a:xfrm>
            <a:off x="1152931" y="1412776"/>
            <a:ext cx="5651317" cy="3024336"/>
            <a:chOff x="539552" y="3212976"/>
            <a:chExt cx="5651317" cy="3024336"/>
          </a:xfrm>
        </p:grpSpPr>
        <p:pic>
          <p:nvPicPr>
            <p:cNvPr id="6" name="Image 5" descr="compu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4221088"/>
              <a:ext cx="1080120" cy="1080120"/>
            </a:xfrm>
            <a:prstGeom prst="rect">
              <a:avLst/>
            </a:prstGeom>
          </p:spPr>
        </p:pic>
        <p:pic>
          <p:nvPicPr>
            <p:cNvPr id="7" name="Image 6" descr="databas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064" y="3212976"/>
              <a:ext cx="1042805" cy="1042805"/>
            </a:xfrm>
            <a:prstGeom prst="rect">
              <a:avLst/>
            </a:prstGeom>
          </p:spPr>
        </p:pic>
        <p:pic>
          <p:nvPicPr>
            <p:cNvPr id="9" name="Image 8" descr="server1.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99792" y="4221088"/>
              <a:ext cx="1021686" cy="1080120"/>
            </a:xfrm>
            <a:prstGeom prst="rect">
              <a:avLst/>
            </a:prstGeom>
          </p:spPr>
        </p:pic>
        <p:cxnSp>
          <p:nvCxnSpPr>
            <p:cNvPr id="11" name="Connecteur droit avec flèche 10"/>
            <p:cNvCxnSpPr>
              <a:stCxn id="6" idx="3"/>
              <a:endCxn id="9" idx="1"/>
            </p:cNvCxnSpPr>
            <p:nvPr/>
          </p:nvCxnSpPr>
          <p:spPr>
            <a:xfrm>
              <a:off x="1619672" y="4761148"/>
              <a:ext cx="108012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a:stCxn id="9" idx="3"/>
              <a:endCxn id="7" idx="1"/>
            </p:cNvCxnSpPr>
            <p:nvPr/>
          </p:nvCxnSpPr>
          <p:spPr>
            <a:xfrm flipV="1">
              <a:off x="3721478" y="3734379"/>
              <a:ext cx="1426586" cy="102676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0" name="Image 19" descr="server1.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48064" y="5157192"/>
              <a:ext cx="1021686" cy="1080120"/>
            </a:xfrm>
            <a:prstGeom prst="rect">
              <a:avLst/>
            </a:prstGeom>
          </p:spPr>
        </p:pic>
        <p:cxnSp>
          <p:nvCxnSpPr>
            <p:cNvPr id="22" name="Connecteur droit avec flèche 21"/>
            <p:cNvCxnSpPr>
              <a:stCxn id="9" idx="3"/>
              <a:endCxn id="20" idx="1"/>
            </p:cNvCxnSpPr>
            <p:nvPr/>
          </p:nvCxnSpPr>
          <p:spPr>
            <a:xfrm>
              <a:off x="3721478" y="4761148"/>
              <a:ext cx="1426586" cy="93610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5" name="Accolade ouvrante 4"/>
          <p:cNvSpPr/>
          <p:nvPr/>
        </p:nvSpPr>
        <p:spPr>
          <a:xfrm rot="16200000">
            <a:off x="2231740" y="4401109"/>
            <a:ext cx="432048" cy="309634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8" name="ZoneTexte 7"/>
          <p:cNvSpPr txBox="1"/>
          <p:nvPr/>
        </p:nvSpPr>
        <p:spPr>
          <a:xfrm>
            <a:off x="1043608" y="3645024"/>
            <a:ext cx="1296144" cy="369332"/>
          </a:xfrm>
          <a:prstGeom prst="rect">
            <a:avLst/>
          </a:prstGeom>
          <a:noFill/>
        </p:spPr>
        <p:txBody>
          <a:bodyPr wrap="square" rtlCol="0">
            <a:spAutoFit/>
          </a:bodyPr>
          <a:lstStyle/>
          <a:p>
            <a:pPr algn="ctr"/>
            <a:r>
              <a:rPr lang="fr-FR" dirty="0"/>
              <a:t>Navigateur</a:t>
            </a:r>
          </a:p>
        </p:txBody>
      </p:sp>
      <p:sp>
        <p:nvSpPr>
          <p:cNvPr id="15" name="ZoneTexte 14"/>
          <p:cNvSpPr txBox="1"/>
          <p:nvPr/>
        </p:nvSpPr>
        <p:spPr>
          <a:xfrm>
            <a:off x="2987824" y="3645024"/>
            <a:ext cx="1656184" cy="369332"/>
          </a:xfrm>
          <a:prstGeom prst="rect">
            <a:avLst/>
          </a:prstGeom>
          <a:noFill/>
        </p:spPr>
        <p:txBody>
          <a:bodyPr wrap="square" rtlCol="0">
            <a:spAutoFit/>
          </a:bodyPr>
          <a:lstStyle/>
          <a:p>
            <a:pPr algn="ctr"/>
            <a:r>
              <a:rPr lang="fr-FR" dirty="0"/>
              <a:t>Serveur Web</a:t>
            </a:r>
          </a:p>
        </p:txBody>
      </p:sp>
      <p:sp>
        <p:nvSpPr>
          <p:cNvPr id="10" name="ZoneTexte 9"/>
          <p:cNvSpPr txBox="1"/>
          <p:nvPr/>
        </p:nvSpPr>
        <p:spPr>
          <a:xfrm>
            <a:off x="5220072" y="2566645"/>
            <a:ext cx="2016224" cy="369332"/>
          </a:xfrm>
          <a:prstGeom prst="rect">
            <a:avLst/>
          </a:prstGeom>
          <a:noFill/>
        </p:spPr>
        <p:txBody>
          <a:bodyPr wrap="square" rtlCol="0">
            <a:spAutoFit/>
          </a:bodyPr>
          <a:lstStyle/>
          <a:p>
            <a:pPr algn="ctr"/>
            <a:r>
              <a:rPr lang="fr-FR" dirty="0"/>
              <a:t>Base de Données</a:t>
            </a:r>
          </a:p>
        </p:txBody>
      </p:sp>
      <p:sp>
        <p:nvSpPr>
          <p:cNvPr id="16" name="ZoneTexte 15"/>
          <p:cNvSpPr txBox="1"/>
          <p:nvPr/>
        </p:nvSpPr>
        <p:spPr>
          <a:xfrm>
            <a:off x="5220072" y="4510861"/>
            <a:ext cx="2232248" cy="369332"/>
          </a:xfrm>
          <a:prstGeom prst="rect">
            <a:avLst/>
          </a:prstGeom>
          <a:noFill/>
        </p:spPr>
        <p:txBody>
          <a:bodyPr wrap="square" rtlCol="0">
            <a:spAutoFit/>
          </a:bodyPr>
          <a:lstStyle/>
          <a:p>
            <a:pPr algn="ctr"/>
            <a:r>
              <a:rPr lang="fr-FR" dirty="0"/>
              <a:t>Serveur d’Application</a:t>
            </a:r>
          </a:p>
        </p:txBody>
      </p:sp>
      <p:sp>
        <p:nvSpPr>
          <p:cNvPr id="12" name="ZoneTexte 11"/>
          <p:cNvSpPr txBox="1"/>
          <p:nvPr/>
        </p:nvSpPr>
        <p:spPr>
          <a:xfrm>
            <a:off x="1828967" y="6300029"/>
            <a:ext cx="1302873" cy="369332"/>
          </a:xfrm>
          <a:prstGeom prst="rect">
            <a:avLst/>
          </a:prstGeom>
          <a:noFill/>
        </p:spPr>
        <p:txBody>
          <a:bodyPr wrap="none" rtlCol="0">
            <a:spAutoFit/>
          </a:bodyPr>
          <a:lstStyle/>
          <a:p>
            <a:r>
              <a:rPr lang="fr-FR" dirty="0"/>
              <a:t>Front Office</a:t>
            </a:r>
          </a:p>
        </p:txBody>
      </p:sp>
      <p:sp>
        <p:nvSpPr>
          <p:cNvPr id="18" name="Accolade ouvrante 17"/>
          <p:cNvSpPr/>
          <p:nvPr/>
        </p:nvSpPr>
        <p:spPr>
          <a:xfrm rot="16200000">
            <a:off x="5436096" y="4365105"/>
            <a:ext cx="432048" cy="316835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9" name="ZoneTexte 18"/>
          <p:cNvSpPr txBox="1"/>
          <p:nvPr/>
        </p:nvSpPr>
        <p:spPr>
          <a:xfrm>
            <a:off x="4993501" y="6309321"/>
            <a:ext cx="1234683" cy="369332"/>
          </a:xfrm>
          <a:prstGeom prst="rect">
            <a:avLst/>
          </a:prstGeom>
          <a:noFill/>
        </p:spPr>
        <p:txBody>
          <a:bodyPr wrap="none" rtlCol="0">
            <a:spAutoFit/>
          </a:bodyPr>
          <a:lstStyle/>
          <a:p>
            <a:r>
              <a:rPr lang="fr-FR" dirty="0"/>
              <a:t>Back Office</a:t>
            </a:r>
          </a:p>
        </p:txBody>
      </p:sp>
      <p:pic>
        <p:nvPicPr>
          <p:cNvPr id="23" name="Image 22" descr="apache 2016.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347864" y="4077072"/>
            <a:ext cx="966122" cy="253124"/>
          </a:xfrm>
          <a:prstGeom prst="rect">
            <a:avLst/>
          </a:prstGeom>
        </p:spPr>
      </p:pic>
      <p:pic>
        <p:nvPicPr>
          <p:cNvPr id="24" name="Image 23" descr="glassfish.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96136" y="4941168"/>
            <a:ext cx="870744" cy="438855"/>
          </a:xfrm>
          <a:prstGeom prst="rect">
            <a:avLst/>
          </a:prstGeom>
        </p:spPr>
      </p:pic>
      <p:pic>
        <p:nvPicPr>
          <p:cNvPr id="25" name="Image 24" descr="tomcat.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5856" y="4941168"/>
            <a:ext cx="1043608" cy="695467"/>
          </a:xfrm>
          <a:prstGeom prst="rect">
            <a:avLst/>
          </a:prstGeom>
        </p:spPr>
      </p:pic>
      <p:pic>
        <p:nvPicPr>
          <p:cNvPr id="26" name="Image 25" descr="MySQL.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250974" y="1196752"/>
            <a:ext cx="1253069" cy="648072"/>
          </a:xfrm>
          <a:prstGeom prst="rect">
            <a:avLst/>
          </a:prstGeom>
        </p:spPr>
      </p:pic>
      <p:pic>
        <p:nvPicPr>
          <p:cNvPr id="28" name="Image 27" descr="PostgreSQL.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391869" y="1916832"/>
            <a:ext cx="1083241" cy="1080120"/>
          </a:xfrm>
          <a:prstGeom prst="rect">
            <a:avLst/>
          </a:prstGeom>
        </p:spPr>
      </p:pic>
      <p:pic>
        <p:nvPicPr>
          <p:cNvPr id="29" name="Image 28" descr="MariaDB.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034950" y="3068960"/>
            <a:ext cx="1569498" cy="486544"/>
          </a:xfrm>
          <a:prstGeom prst="rect">
            <a:avLst/>
          </a:prstGeom>
        </p:spPr>
      </p:pic>
      <p:pic>
        <p:nvPicPr>
          <p:cNvPr id="3" name="Image 2" descr="Nginx.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131841" y="4509120"/>
            <a:ext cx="1495898" cy="315541"/>
          </a:xfrm>
          <a:prstGeom prst="rect">
            <a:avLst/>
          </a:prstGeom>
        </p:spPr>
      </p:pic>
      <p:grpSp>
        <p:nvGrpSpPr>
          <p:cNvPr id="34" name="Groupe 33">
            <a:extLst>
              <a:ext uri="{FF2B5EF4-FFF2-40B4-BE49-F238E27FC236}">
                <a16:creationId xmlns:a16="http://schemas.microsoft.com/office/drawing/2014/main" id="{DA6955AE-92D8-467F-A8BB-5C0F110ADD91}"/>
              </a:ext>
            </a:extLst>
          </p:cNvPr>
          <p:cNvGrpSpPr/>
          <p:nvPr/>
        </p:nvGrpSpPr>
        <p:grpSpPr>
          <a:xfrm>
            <a:off x="611560" y="4077072"/>
            <a:ext cx="2187624" cy="747464"/>
            <a:chOff x="611560" y="4077072"/>
            <a:chExt cx="2187624" cy="747464"/>
          </a:xfrm>
        </p:grpSpPr>
        <p:pic>
          <p:nvPicPr>
            <p:cNvPr id="35" name="Image 34" descr="firefox.png">
              <a:extLst>
                <a:ext uri="{FF2B5EF4-FFF2-40B4-BE49-F238E27FC236}">
                  <a16:creationId xmlns:a16="http://schemas.microsoft.com/office/drawing/2014/main" id="{F200A316-FCE9-4C62-8F60-4D17A6EA86D4}"/>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11560" y="4077072"/>
              <a:ext cx="720080" cy="720080"/>
            </a:xfrm>
            <a:prstGeom prst="rect">
              <a:avLst/>
            </a:prstGeom>
          </p:spPr>
        </p:pic>
        <p:pic>
          <p:nvPicPr>
            <p:cNvPr id="36" name="Image 35">
              <a:extLst>
                <a:ext uri="{FF2B5EF4-FFF2-40B4-BE49-F238E27FC236}">
                  <a16:creationId xmlns:a16="http://schemas.microsoft.com/office/drawing/2014/main" id="{8DDCC8F9-6CF0-47C1-96B9-B0E204FCFE38}"/>
                </a:ext>
              </a:extLst>
            </p:cNvPr>
            <p:cNvPicPr>
              <a:picLocks noChangeAspect="1"/>
            </p:cNvPicPr>
            <p:nvPr/>
          </p:nvPicPr>
          <p:blipFill>
            <a:blip r:embed="rId14" cstate="print">
              <a:extLst>
                <a:ext uri="{28A0092B-C50C-407E-A947-70E740481C1C}">
                  <a14:useLocalDpi xmlns:a14="http://schemas.microsoft.com/office/drawing/2010/main" val="0"/>
                </a:ext>
              </a:extLst>
            </a:blip>
            <a:srcRect/>
            <a:stretch/>
          </p:blipFill>
          <p:spPr>
            <a:xfrm>
              <a:off x="1331640" y="4077072"/>
              <a:ext cx="720080" cy="720080"/>
            </a:xfrm>
            <a:prstGeom prst="rect">
              <a:avLst/>
            </a:prstGeom>
          </p:spPr>
        </p:pic>
        <p:pic>
          <p:nvPicPr>
            <p:cNvPr id="37" name="Image 36" descr="chrome.png">
              <a:extLst>
                <a:ext uri="{FF2B5EF4-FFF2-40B4-BE49-F238E27FC236}">
                  <a16:creationId xmlns:a16="http://schemas.microsoft.com/office/drawing/2014/main" id="{C9D073B8-D08D-4689-9231-3DC4E02AC0E2}"/>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051720" y="4077072"/>
              <a:ext cx="747464" cy="747464"/>
            </a:xfrm>
            <a:prstGeom prst="rect">
              <a:avLst/>
            </a:prstGeom>
          </p:spPr>
        </p:pic>
      </p:grpSp>
    </p:spTree>
    <p:extLst>
      <p:ext uri="{BB962C8B-B14F-4D97-AF65-F5344CB8AC3E}">
        <p14:creationId xmlns:p14="http://schemas.microsoft.com/office/powerpoint/2010/main" val="2097324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7504" y="1052736"/>
            <a:ext cx="6336704" cy="5509200"/>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a:spAutoFit/>
          </a:bodyPr>
          <a:lstStyle/>
          <a:p>
            <a:r>
              <a:rPr lang="fr-FR" b="1" dirty="0"/>
              <a:t>&lt;?</a:t>
            </a:r>
            <a:r>
              <a:rPr lang="fr-FR" b="1" dirty="0" err="1"/>
              <a:t>php</a:t>
            </a:r>
            <a:r>
              <a:rPr lang="fr-FR" b="1" dirty="0"/>
              <a:t> </a:t>
            </a:r>
          </a:p>
          <a:p>
            <a:r>
              <a:rPr lang="fr-FR" dirty="0"/>
              <a:t>      </a:t>
            </a:r>
            <a:r>
              <a:rPr lang="fr-FR" b="1" dirty="0"/>
              <a:t>$host = "</a:t>
            </a:r>
            <a:r>
              <a:rPr lang="fr-FR" b="1" dirty="0" err="1"/>
              <a:t>localhost</a:t>
            </a:r>
            <a:r>
              <a:rPr lang="fr-FR" b="1" dirty="0"/>
              <a:t>";</a:t>
            </a:r>
          </a:p>
          <a:p>
            <a:r>
              <a:rPr lang="fr-FR" b="1" dirty="0"/>
              <a:t>      $user = "</a:t>
            </a:r>
            <a:r>
              <a:rPr lang="fr-FR" b="1" dirty="0" err="1"/>
              <a:t>root</a:t>
            </a:r>
            <a:r>
              <a:rPr lang="fr-FR" b="1" dirty="0"/>
              <a:t>";</a:t>
            </a:r>
          </a:p>
          <a:p>
            <a:r>
              <a:rPr lang="fr-FR" b="1" dirty="0"/>
              <a:t>      $</a:t>
            </a:r>
            <a:r>
              <a:rPr lang="fr-FR" b="1" dirty="0" err="1"/>
              <a:t>mdp</a:t>
            </a:r>
            <a:r>
              <a:rPr lang="fr-FR" b="1" dirty="0"/>
              <a:t> = "</a:t>
            </a:r>
            <a:r>
              <a:rPr lang="fr-FR" b="1" dirty="0" err="1"/>
              <a:t>root</a:t>
            </a:r>
            <a:r>
              <a:rPr lang="fr-FR" b="1" dirty="0"/>
              <a:t>";</a:t>
            </a:r>
          </a:p>
          <a:p>
            <a:r>
              <a:rPr lang="fr-FR" b="1" dirty="0"/>
              <a:t>      $</a:t>
            </a:r>
            <a:r>
              <a:rPr lang="fr-FR" b="1" dirty="0" err="1"/>
              <a:t>bdd</a:t>
            </a:r>
            <a:r>
              <a:rPr lang="fr-FR" b="1" dirty="0"/>
              <a:t> = "</a:t>
            </a:r>
            <a:r>
              <a:rPr lang="fr-FR" b="1" dirty="0" err="1"/>
              <a:t>clientsBD</a:t>
            </a:r>
            <a:r>
              <a:rPr lang="fr-FR" b="1" dirty="0"/>
              <a:t>";</a:t>
            </a:r>
          </a:p>
          <a:p>
            <a:r>
              <a:rPr lang="fr-FR" sz="2200" b="1" dirty="0"/>
              <a:t>      </a:t>
            </a:r>
          </a:p>
          <a:p>
            <a:r>
              <a:rPr lang="fr-FR" sz="2200" dirty="0"/>
              <a:t>     </a:t>
            </a:r>
            <a:r>
              <a:rPr lang="fr-FR" sz="2200" b="1" dirty="0">
                <a:solidFill>
                  <a:srgbClr val="1F497D"/>
                </a:solidFill>
              </a:rPr>
              <a:t>$</a:t>
            </a:r>
            <a:r>
              <a:rPr lang="fr-FR" sz="2200" b="1" dirty="0" err="1">
                <a:solidFill>
                  <a:srgbClr val="1F497D"/>
                </a:solidFill>
              </a:rPr>
              <a:t>mysqli</a:t>
            </a:r>
            <a:r>
              <a:rPr lang="fr-FR" sz="2200" b="1" dirty="0">
                <a:solidFill>
                  <a:srgbClr val="1F497D"/>
                </a:solidFill>
              </a:rPr>
              <a:t> = new </a:t>
            </a:r>
            <a:r>
              <a:rPr lang="fr-FR" sz="2200" b="1" dirty="0" err="1">
                <a:solidFill>
                  <a:srgbClr val="1F497D"/>
                </a:solidFill>
              </a:rPr>
              <a:t>mysqli</a:t>
            </a:r>
            <a:r>
              <a:rPr lang="fr-FR" sz="2200" b="1" dirty="0">
                <a:solidFill>
                  <a:srgbClr val="1F497D"/>
                </a:solidFill>
              </a:rPr>
              <a:t> (</a:t>
            </a:r>
            <a:r>
              <a:rPr lang="fr-FR" sz="2200" i="1" dirty="0">
                <a:solidFill>
                  <a:srgbClr val="1F497D"/>
                </a:solidFill>
              </a:rPr>
              <a:t>$host, $user, $</a:t>
            </a:r>
            <a:r>
              <a:rPr lang="fr-FR" sz="2200" i="1" dirty="0" err="1">
                <a:solidFill>
                  <a:srgbClr val="1F497D"/>
                </a:solidFill>
              </a:rPr>
              <a:t>mdp</a:t>
            </a:r>
            <a:r>
              <a:rPr lang="fr-FR" sz="2200" i="1" dirty="0">
                <a:solidFill>
                  <a:srgbClr val="1F497D"/>
                </a:solidFill>
              </a:rPr>
              <a:t>, $</a:t>
            </a:r>
            <a:r>
              <a:rPr lang="fr-FR" sz="2200" i="1" dirty="0" err="1">
                <a:solidFill>
                  <a:srgbClr val="1F497D"/>
                </a:solidFill>
              </a:rPr>
              <a:t>bdd</a:t>
            </a:r>
            <a:r>
              <a:rPr lang="fr-FR" sz="2200" b="1" dirty="0">
                <a:solidFill>
                  <a:srgbClr val="1F497D"/>
                </a:solidFill>
              </a:rPr>
              <a:t> ) ;</a:t>
            </a:r>
          </a:p>
          <a:p>
            <a:r>
              <a:rPr lang="fr-FR" sz="2000" b="1" dirty="0">
                <a:solidFill>
                  <a:srgbClr val="1F497D"/>
                </a:solidFill>
              </a:rPr>
              <a:t>      </a:t>
            </a:r>
          </a:p>
          <a:p>
            <a:r>
              <a:rPr lang="fr-FR" sz="2000" b="1" dirty="0">
                <a:solidFill>
                  <a:srgbClr val="1F497D"/>
                </a:solidFill>
              </a:rPr>
              <a:t>    </a:t>
            </a:r>
            <a:r>
              <a:rPr lang="fr-FR" sz="2000" b="1" dirty="0">
                <a:solidFill>
                  <a:schemeClr val="tx2"/>
                </a:solidFill>
              </a:rPr>
              <a:t> </a:t>
            </a:r>
            <a:r>
              <a:rPr lang="fr-FR" sz="2200" b="1" dirty="0">
                <a:solidFill>
                  <a:schemeClr val="tx2"/>
                </a:solidFill>
              </a:rPr>
              <a:t> if  ( $</a:t>
            </a:r>
            <a:r>
              <a:rPr lang="fr-FR" sz="2200" b="1" dirty="0" err="1">
                <a:solidFill>
                  <a:schemeClr val="tx2"/>
                </a:solidFill>
              </a:rPr>
              <a:t>mysqli</a:t>
            </a:r>
            <a:r>
              <a:rPr lang="fr-FR" sz="2200" b="1" dirty="0">
                <a:solidFill>
                  <a:schemeClr val="tx2"/>
                </a:solidFill>
              </a:rPr>
              <a:t>-&gt;</a:t>
            </a:r>
            <a:r>
              <a:rPr lang="fr-FR" sz="2200" b="1" dirty="0" err="1">
                <a:solidFill>
                  <a:schemeClr val="tx2"/>
                </a:solidFill>
              </a:rPr>
              <a:t>connect_errno</a:t>
            </a:r>
            <a:r>
              <a:rPr lang="fr-FR" sz="2200" b="1" dirty="0">
                <a:solidFill>
                  <a:schemeClr val="tx2"/>
                </a:solidFill>
              </a:rPr>
              <a:t> ) { </a:t>
            </a:r>
            <a:endParaRPr lang="fr-FR" sz="2200" dirty="0">
              <a:solidFill>
                <a:schemeClr val="tx1"/>
              </a:solidFill>
            </a:endParaRPr>
          </a:p>
          <a:p>
            <a:r>
              <a:rPr lang="fr-FR" sz="2000" dirty="0">
                <a:solidFill>
                  <a:schemeClr val="tx1"/>
                </a:solidFill>
              </a:rPr>
              <a:t>           </a:t>
            </a:r>
            <a:r>
              <a:rPr lang="fr-FR" sz="2200" b="1" dirty="0">
                <a:solidFill>
                  <a:srgbClr val="1F497D"/>
                </a:solidFill>
              </a:rPr>
              <a:t>die</a:t>
            </a:r>
            <a:r>
              <a:rPr lang="fr-FR" sz="2000" dirty="0">
                <a:solidFill>
                  <a:srgbClr val="1F497D"/>
                </a:solidFill>
              </a:rPr>
              <a:t> </a:t>
            </a:r>
            <a:r>
              <a:rPr lang="fr-FR" sz="2000" dirty="0">
                <a:solidFill>
                  <a:schemeClr val="tx1"/>
                </a:solidFill>
              </a:rPr>
              <a:t>("&lt;p&gt; Impossible de connecter à $</a:t>
            </a:r>
            <a:r>
              <a:rPr lang="fr-FR" sz="2000" dirty="0" err="1">
                <a:solidFill>
                  <a:schemeClr val="tx1"/>
                </a:solidFill>
              </a:rPr>
              <a:t>bdd</a:t>
            </a:r>
            <a:r>
              <a:rPr lang="fr-FR" sz="2000" dirty="0">
                <a:solidFill>
                  <a:schemeClr val="tx1"/>
                </a:solidFill>
              </a:rPr>
              <a:t> : " </a:t>
            </a:r>
          </a:p>
          <a:p>
            <a:r>
              <a:rPr lang="fr-FR" sz="2000" dirty="0">
                <a:solidFill>
                  <a:schemeClr val="tx1"/>
                </a:solidFill>
              </a:rPr>
              <a:t>	. </a:t>
            </a:r>
            <a:r>
              <a:rPr lang="fr-FR" sz="2000" b="1" dirty="0">
                <a:solidFill>
                  <a:srgbClr val="1F497D"/>
                </a:solidFill>
              </a:rPr>
              <a:t>$</a:t>
            </a:r>
            <a:r>
              <a:rPr lang="fr-FR" sz="2000" b="1" dirty="0" err="1">
                <a:solidFill>
                  <a:srgbClr val="1F497D"/>
                </a:solidFill>
              </a:rPr>
              <a:t>mysqli</a:t>
            </a:r>
            <a:r>
              <a:rPr lang="fr-FR" sz="2000" b="1" dirty="0">
                <a:solidFill>
                  <a:srgbClr val="1F497D"/>
                </a:solidFill>
              </a:rPr>
              <a:t>-&gt;</a:t>
            </a:r>
            <a:r>
              <a:rPr lang="fr-FR" sz="2000" b="1" dirty="0" err="1">
                <a:solidFill>
                  <a:srgbClr val="1F497D"/>
                </a:solidFill>
              </a:rPr>
              <a:t>connect_error</a:t>
            </a:r>
            <a:r>
              <a:rPr lang="fr-FR" sz="2000" b="1" dirty="0">
                <a:solidFill>
                  <a:srgbClr val="1F497D"/>
                </a:solidFill>
              </a:rPr>
              <a:t> </a:t>
            </a:r>
            <a:r>
              <a:rPr lang="fr-FR" sz="2000" dirty="0">
                <a:solidFill>
                  <a:schemeClr val="tx1"/>
                </a:solidFill>
              </a:rPr>
              <a:t>. " &lt;/p&gt;" ) ;</a:t>
            </a:r>
          </a:p>
          <a:p>
            <a:r>
              <a:rPr lang="fr-FR" sz="2000" dirty="0">
                <a:solidFill>
                  <a:schemeClr val="tx1"/>
                </a:solidFill>
              </a:rPr>
              <a:t>      }</a:t>
            </a:r>
          </a:p>
          <a:p>
            <a:r>
              <a:rPr lang="fr-FR" sz="2000" dirty="0">
                <a:solidFill>
                  <a:schemeClr val="tx1"/>
                </a:solidFill>
              </a:rPr>
              <a:t>      </a:t>
            </a:r>
            <a:r>
              <a:rPr lang="fr-FR" sz="2000" dirty="0" err="1">
                <a:solidFill>
                  <a:schemeClr val="tx1"/>
                </a:solidFill>
              </a:rPr>
              <a:t>else</a:t>
            </a:r>
            <a:r>
              <a:rPr lang="fr-FR" sz="2000" dirty="0">
                <a:solidFill>
                  <a:schemeClr val="tx1"/>
                </a:solidFill>
              </a:rPr>
              <a:t> {</a:t>
            </a:r>
          </a:p>
          <a:p>
            <a:r>
              <a:rPr lang="fr-FR" sz="2000" dirty="0">
                <a:solidFill>
                  <a:schemeClr val="tx1"/>
                </a:solidFill>
              </a:rPr>
              <a:t>            </a:t>
            </a:r>
            <a:r>
              <a:rPr lang="fr-FR" sz="2000" dirty="0" err="1">
                <a:solidFill>
                  <a:schemeClr val="tx1"/>
                </a:solidFill>
              </a:rPr>
              <a:t>echo</a:t>
            </a:r>
            <a:r>
              <a:rPr lang="fr-FR" sz="2000" dirty="0">
                <a:solidFill>
                  <a:schemeClr val="tx1"/>
                </a:solidFill>
              </a:rPr>
              <a:t> "&lt;p&gt; Connecté au serveur $host, </a:t>
            </a:r>
          </a:p>
          <a:p>
            <a:r>
              <a:rPr lang="fr-FR" sz="2000" dirty="0">
                <a:solidFill>
                  <a:schemeClr val="tx1"/>
                </a:solidFill>
              </a:rPr>
              <a:t>                               à la base $</a:t>
            </a:r>
            <a:r>
              <a:rPr lang="fr-FR" sz="2000" dirty="0" err="1">
                <a:solidFill>
                  <a:schemeClr val="tx1"/>
                </a:solidFill>
              </a:rPr>
              <a:t>bdd</a:t>
            </a:r>
            <a:r>
              <a:rPr lang="fr-FR" sz="2000" dirty="0">
                <a:solidFill>
                  <a:schemeClr val="tx1"/>
                </a:solidFill>
              </a:rPr>
              <a:t> &lt;/p&gt;"; </a:t>
            </a:r>
          </a:p>
          <a:p>
            <a:r>
              <a:rPr lang="fr-FR" sz="2200" dirty="0">
                <a:solidFill>
                  <a:schemeClr val="tx1"/>
                </a:solidFill>
              </a:rPr>
              <a:t>           </a:t>
            </a:r>
            <a:r>
              <a:rPr lang="fr-FR" sz="2200" b="1" dirty="0">
                <a:solidFill>
                  <a:srgbClr val="1F497D"/>
                </a:solidFill>
              </a:rPr>
              <a:t>$</a:t>
            </a:r>
            <a:r>
              <a:rPr lang="fr-FR" sz="2200" b="1" dirty="0" err="1">
                <a:solidFill>
                  <a:srgbClr val="1F497D"/>
                </a:solidFill>
              </a:rPr>
              <a:t>mysqli</a:t>
            </a:r>
            <a:r>
              <a:rPr lang="fr-FR" sz="2200" b="1" dirty="0">
                <a:solidFill>
                  <a:srgbClr val="1F497D"/>
                </a:solidFill>
              </a:rPr>
              <a:t>-&gt;close();</a:t>
            </a:r>
          </a:p>
          <a:p>
            <a:r>
              <a:rPr lang="fr-FR" sz="2000" dirty="0">
                <a:solidFill>
                  <a:schemeClr val="tx1"/>
                </a:solidFill>
              </a:rPr>
              <a:t>      }</a:t>
            </a:r>
          </a:p>
          <a:p>
            <a:r>
              <a:rPr lang="fr-FR" b="1" dirty="0"/>
              <a:t>?&gt; </a:t>
            </a:r>
          </a:p>
        </p:txBody>
      </p:sp>
      <p:sp>
        <p:nvSpPr>
          <p:cNvPr id="7" name="Accolade fermante 6"/>
          <p:cNvSpPr/>
          <p:nvPr/>
        </p:nvSpPr>
        <p:spPr>
          <a:xfrm>
            <a:off x="2699792" y="1340768"/>
            <a:ext cx="432048" cy="115212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sp>
        <p:nvSpPr>
          <p:cNvPr id="8" name="ZoneTexte 7"/>
          <p:cNvSpPr txBox="1"/>
          <p:nvPr/>
        </p:nvSpPr>
        <p:spPr>
          <a:xfrm>
            <a:off x="3347864" y="1556792"/>
            <a:ext cx="482453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fr-FR" b="1" dirty="0"/>
              <a:t>Astuce</a:t>
            </a:r>
            <a:r>
              <a:rPr lang="fr-FR" dirty="0"/>
              <a:t> :  placer ces informations dans un fichier  et  faire </a:t>
            </a:r>
            <a:r>
              <a:rPr lang="fr-FR" b="1" dirty="0" err="1"/>
              <a:t>require</a:t>
            </a:r>
            <a:r>
              <a:rPr lang="fr-FR" b="1" dirty="0"/>
              <a:t> (ou </a:t>
            </a:r>
            <a:r>
              <a:rPr lang="fr-FR" b="1" dirty="0" err="1"/>
              <a:t>include</a:t>
            </a:r>
            <a:r>
              <a:rPr lang="fr-FR" b="1" dirty="0"/>
              <a:t>) "fichier"</a:t>
            </a:r>
          </a:p>
        </p:txBody>
      </p:sp>
      <p:sp>
        <p:nvSpPr>
          <p:cNvPr id="9" name="ZoneTexte 8"/>
          <p:cNvSpPr txBox="1"/>
          <p:nvPr/>
        </p:nvSpPr>
        <p:spPr>
          <a:xfrm>
            <a:off x="6804248" y="2348880"/>
            <a:ext cx="2232248"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a:t>Création de l’objet connexion</a:t>
            </a:r>
          </a:p>
        </p:txBody>
      </p:sp>
      <p:cxnSp>
        <p:nvCxnSpPr>
          <p:cNvPr id="11" name="Connecteur droit avec flèche 10"/>
          <p:cNvCxnSpPr>
            <a:stCxn id="9" idx="1"/>
          </p:cNvCxnSpPr>
          <p:nvPr/>
        </p:nvCxnSpPr>
        <p:spPr>
          <a:xfrm flipH="1">
            <a:off x="6084168" y="2702823"/>
            <a:ext cx="720080" cy="7810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 name="ZoneTexte 14"/>
          <p:cNvSpPr txBox="1"/>
          <p:nvPr/>
        </p:nvSpPr>
        <p:spPr>
          <a:xfrm>
            <a:off x="4211960" y="5877272"/>
            <a:ext cx="2988543"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2000" dirty="0"/>
              <a:t>Fermeture de la connexion</a:t>
            </a:r>
          </a:p>
        </p:txBody>
      </p:sp>
      <p:cxnSp>
        <p:nvCxnSpPr>
          <p:cNvPr id="16" name="Connecteur droit avec flèche 15"/>
          <p:cNvCxnSpPr>
            <a:stCxn id="15" idx="1"/>
          </p:cNvCxnSpPr>
          <p:nvPr/>
        </p:nvCxnSpPr>
        <p:spPr>
          <a:xfrm flipH="1" flipV="1">
            <a:off x="2743652" y="5877272"/>
            <a:ext cx="1468308" cy="20005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8" name="ZoneTexte 17"/>
          <p:cNvSpPr txBox="1"/>
          <p:nvPr/>
        </p:nvSpPr>
        <p:spPr>
          <a:xfrm>
            <a:off x="6012160" y="3284984"/>
            <a:ext cx="2952328"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fr-FR" sz="2000" dirty="0"/>
              <a:t>L’attribut </a:t>
            </a:r>
            <a:r>
              <a:rPr lang="fr-FR" sz="2000" b="1" dirty="0" err="1"/>
              <a:t>connect_errno</a:t>
            </a:r>
            <a:r>
              <a:rPr lang="fr-FR" sz="2000" b="1" dirty="0"/>
              <a:t> </a:t>
            </a:r>
            <a:r>
              <a:rPr lang="fr-FR" sz="2000" dirty="0"/>
              <a:t>de indique si la connexion a bien été établie </a:t>
            </a:r>
          </a:p>
        </p:txBody>
      </p:sp>
      <p:cxnSp>
        <p:nvCxnSpPr>
          <p:cNvPr id="19" name="Connecteur droit avec flèche 18"/>
          <p:cNvCxnSpPr>
            <a:stCxn id="18" idx="1"/>
          </p:cNvCxnSpPr>
          <p:nvPr/>
        </p:nvCxnSpPr>
        <p:spPr>
          <a:xfrm flipH="1" flipV="1">
            <a:off x="4211960" y="3573016"/>
            <a:ext cx="1800200" cy="219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8" name="Connecteur droit avec flèche 27"/>
          <p:cNvCxnSpPr>
            <a:stCxn id="29" idx="1"/>
          </p:cNvCxnSpPr>
          <p:nvPr/>
        </p:nvCxnSpPr>
        <p:spPr>
          <a:xfrm flipH="1" flipV="1">
            <a:off x="4283968" y="4437117"/>
            <a:ext cx="2088232" cy="57983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9" name="ZoneTexte 28"/>
          <p:cNvSpPr txBox="1"/>
          <p:nvPr/>
        </p:nvSpPr>
        <p:spPr>
          <a:xfrm>
            <a:off x="6372200" y="4509120"/>
            <a:ext cx="2304256"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a:t>En cas de problème, on arrête avec la fonction </a:t>
            </a:r>
            <a:r>
              <a:rPr lang="fr-FR" sz="2000" b="1" dirty="0"/>
              <a:t>die</a:t>
            </a:r>
            <a:r>
              <a:rPr lang="fr-FR" sz="2000" dirty="0"/>
              <a:t>. </a:t>
            </a:r>
          </a:p>
        </p:txBody>
      </p:sp>
      <p:sp>
        <p:nvSpPr>
          <p:cNvPr id="17" name="Titre 1"/>
          <p:cNvSpPr>
            <a:spLocks noGrp="1"/>
          </p:cNvSpPr>
          <p:nvPr>
            <p:ph type="title"/>
          </p:nvPr>
        </p:nvSpPr>
        <p:spPr>
          <a:xfrm>
            <a:off x="457200" y="-27384"/>
            <a:ext cx="8229600" cy="1143000"/>
          </a:xfrm>
        </p:spPr>
        <p:txBody>
          <a:bodyPr/>
          <a:lstStyle/>
          <a:p>
            <a:r>
              <a:rPr lang="fr-FR" dirty="0" err="1"/>
              <a:t>MySQLi</a:t>
            </a:r>
            <a:endParaRPr lang="fr-FR" dirty="0"/>
          </a:p>
        </p:txBody>
      </p:sp>
      <p:sp>
        <p:nvSpPr>
          <p:cNvPr id="3" name="ZoneTexte 2"/>
          <p:cNvSpPr txBox="1"/>
          <p:nvPr/>
        </p:nvSpPr>
        <p:spPr>
          <a:xfrm>
            <a:off x="-2558143" y="7456714"/>
            <a:ext cx="184666"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3639232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p:txBody>
          <a:bodyPr>
            <a:normAutofit lnSpcReduction="10000"/>
          </a:bodyPr>
          <a:lstStyle/>
          <a:p>
            <a:r>
              <a:rPr lang="fr-FR" b="1" dirty="0"/>
              <a:t>Envoie de requêtes à une base de données</a:t>
            </a:r>
          </a:p>
          <a:p>
            <a:pPr marL="457200" lvl="1" indent="0" algn="ctr">
              <a:buNone/>
            </a:pPr>
            <a:r>
              <a:rPr lang="fr-FR" b="1" dirty="0">
                <a:solidFill>
                  <a:srgbClr val="1F497D"/>
                </a:solidFill>
              </a:rPr>
              <a:t>$</a:t>
            </a:r>
            <a:r>
              <a:rPr lang="fr-FR" b="1" dirty="0" err="1">
                <a:solidFill>
                  <a:srgbClr val="1F497D"/>
                </a:solidFill>
              </a:rPr>
              <a:t>result</a:t>
            </a:r>
            <a:r>
              <a:rPr lang="fr-FR" b="1" dirty="0">
                <a:solidFill>
                  <a:srgbClr val="1F497D"/>
                </a:solidFill>
              </a:rPr>
              <a:t> = $</a:t>
            </a:r>
            <a:r>
              <a:rPr lang="fr-FR" b="1" dirty="0" err="1">
                <a:solidFill>
                  <a:srgbClr val="1F497D"/>
                </a:solidFill>
              </a:rPr>
              <a:t>mysqli</a:t>
            </a:r>
            <a:r>
              <a:rPr lang="fr-FR" b="1" dirty="0">
                <a:solidFill>
                  <a:srgbClr val="1F497D"/>
                </a:solidFill>
              </a:rPr>
              <a:t>-&gt;</a:t>
            </a:r>
            <a:r>
              <a:rPr lang="fr-FR" b="1" dirty="0" err="1">
                <a:solidFill>
                  <a:srgbClr val="1F497D"/>
                </a:solidFill>
              </a:rPr>
              <a:t>query</a:t>
            </a:r>
            <a:r>
              <a:rPr lang="fr-FR" b="1" dirty="0">
                <a:solidFill>
                  <a:srgbClr val="1F497D"/>
                </a:solidFill>
              </a:rPr>
              <a:t> ($</a:t>
            </a:r>
            <a:r>
              <a:rPr lang="fr-FR" b="1" dirty="0" err="1">
                <a:solidFill>
                  <a:srgbClr val="1F497D"/>
                </a:solidFill>
              </a:rPr>
              <a:t>sql</a:t>
            </a:r>
            <a:r>
              <a:rPr lang="fr-FR" b="1" dirty="0">
                <a:solidFill>
                  <a:srgbClr val="1F497D"/>
                </a:solidFill>
              </a:rPr>
              <a:t>) ;</a:t>
            </a:r>
          </a:p>
          <a:p>
            <a:pPr lvl="1"/>
            <a:endParaRPr lang="fr-FR" dirty="0"/>
          </a:p>
          <a:p>
            <a:pPr lvl="1"/>
            <a:endParaRPr lang="fr-FR" dirty="0"/>
          </a:p>
          <a:p>
            <a:pPr lvl="1"/>
            <a:endParaRPr lang="fr-FR" dirty="0"/>
          </a:p>
          <a:p>
            <a:pPr marL="708025" lvl="1"/>
            <a:r>
              <a:rPr lang="fr-FR" dirty="0"/>
              <a:t>Requête SQL : </a:t>
            </a:r>
          </a:p>
          <a:p>
            <a:pPr marL="1247775" lvl="2"/>
            <a:r>
              <a:rPr lang="fr-FR" dirty="0"/>
              <a:t>S’il s’agit d’un </a:t>
            </a:r>
            <a:r>
              <a:rPr lang="fr-FR" b="1" dirty="0">
                <a:solidFill>
                  <a:srgbClr val="1F497D"/>
                </a:solidFill>
              </a:rPr>
              <a:t>SELECT</a:t>
            </a:r>
            <a:r>
              <a:rPr lang="fr-FR" dirty="0"/>
              <a:t>, le </a:t>
            </a:r>
            <a:r>
              <a:rPr lang="fr-FR" b="1" dirty="0"/>
              <a:t>résultat</a:t>
            </a:r>
            <a:r>
              <a:rPr lang="fr-FR" dirty="0"/>
              <a:t> correspond aux </a:t>
            </a:r>
            <a:r>
              <a:rPr lang="fr-FR" b="1" dirty="0"/>
              <a:t>données</a:t>
            </a:r>
            <a:r>
              <a:rPr lang="fr-FR" dirty="0"/>
              <a:t> fournies par la requête (objet </a:t>
            </a:r>
            <a:r>
              <a:rPr lang="fr-FR" b="1" dirty="0" err="1"/>
              <a:t>mysqli_result</a:t>
            </a:r>
            <a:r>
              <a:rPr lang="fr-FR" dirty="0"/>
              <a:t>)</a:t>
            </a:r>
          </a:p>
          <a:p>
            <a:pPr marL="1247775" lvl="2"/>
            <a:r>
              <a:rPr lang="fr-FR" dirty="0"/>
              <a:t>Sinon (</a:t>
            </a:r>
            <a:r>
              <a:rPr lang="fr-FR" b="1" dirty="0">
                <a:solidFill>
                  <a:srgbClr val="1F497D"/>
                </a:solidFill>
              </a:rPr>
              <a:t>INSERT, UPDATE, DELETE</a:t>
            </a:r>
            <a:r>
              <a:rPr lang="fr-FR" dirty="0"/>
              <a:t>…), le résultat sera </a:t>
            </a:r>
            <a:r>
              <a:rPr lang="fr-FR" b="1" dirty="0"/>
              <a:t>TRUE</a:t>
            </a:r>
            <a:r>
              <a:rPr lang="fr-FR" dirty="0"/>
              <a:t> si la requête est </a:t>
            </a:r>
            <a:r>
              <a:rPr lang="fr-FR" b="1" dirty="0"/>
              <a:t>bien exécutée</a:t>
            </a:r>
            <a:r>
              <a:rPr lang="fr-FR" dirty="0"/>
              <a:t>, </a:t>
            </a:r>
            <a:r>
              <a:rPr lang="fr-FR" b="1" dirty="0">
                <a:solidFill>
                  <a:srgbClr val="1F497D"/>
                </a:solidFill>
              </a:rPr>
              <a:t>FALSE</a:t>
            </a:r>
            <a:r>
              <a:rPr lang="fr-FR" dirty="0">
                <a:solidFill>
                  <a:srgbClr val="1F497D"/>
                </a:solidFill>
              </a:rPr>
              <a:t> </a:t>
            </a:r>
            <a:r>
              <a:rPr lang="fr-FR" dirty="0"/>
              <a:t>sinon</a:t>
            </a:r>
          </a:p>
        </p:txBody>
      </p:sp>
      <p:sp>
        <p:nvSpPr>
          <p:cNvPr id="7" name="ZoneTexte 6"/>
          <p:cNvSpPr txBox="1"/>
          <p:nvPr/>
        </p:nvSpPr>
        <p:spPr>
          <a:xfrm>
            <a:off x="251520" y="3068960"/>
            <a:ext cx="2650044" cy="338554"/>
          </a:xfrm>
          <a:prstGeom prst="rect">
            <a:avLst/>
          </a:prstGeom>
          <a:noFill/>
        </p:spPr>
        <p:txBody>
          <a:bodyPr wrap="none" lIns="36000" tIns="0" rIns="36000" bIns="0" rtlCol="0">
            <a:spAutoFit/>
          </a:bodyPr>
          <a:lstStyle/>
          <a:p>
            <a:r>
              <a:rPr lang="fr-FR" sz="2200" i="1" dirty="0"/>
              <a:t>Résultat de la requête</a:t>
            </a:r>
          </a:p>
        </p:txBody>
      </p:sp>
      <p:cxnSp>
        <p:nvCxnSpPr>
          <p:cNvPr id="8" name="Connecteur droit avec flèche 7"/>
          <p:cNvCxnSpPr>
            <a:stCxn id="7" idx="0"/>
          </p:cNvCxnSpPr>
          <p:nvPr/>
        </p:nvCxnSpPr>
        <p:spPr>
          <a:xfrm flipV="1">
            <a:off x="1576542" y="2636912"/>
            <a:ext cx="835218" cy="43204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9" name="ZoneTexte 8"/>
          <p:cNvSpPr txBox="1"/>
          <p:nvPr/>
        </p:nvSpPr>
        <p:spPr>
          <a:xfrm>
            <a:off x="3131840" y="3068960"/>
            <a:ext cx="2808312" cy="677108"/>
          </a:xfrm>
          <a:prstGeom prst="rect">
            <a:avLst/>
          </a:prstGeom>
          <a:noFill/>
        </p:spPr>
        <p:txBody>
          <a:bodyPr wrap="square" lIns="0" tIns="0" rIns="0" bIns="0" rtlCol="0">
            <a:spAutoFit/>
          </a:bodyPr>
          <a:lstStyle/>
          <a:p>
            <a:pPr algn="ctr"/>
            <a:r>
              <a:rPr lang="fr-FR" sz="2200" i="1" dirty="0"/>
              <a:t>exécution de la requête sur l’objet connexion</a:t>
            </a:r>
          </a:p>
        </p:txBody>
      </p:sp>
      <p:cxnSp>
        <p:nvCxnSpPr>
          <p:cNvPr id="10" name="Connecteur en angle 9"/>
          <p:cNvCxnSpPr>
            <a:stCxn id="12" idx="1"/>
          </p:cNvCxnSpPr>
          <p:nvPr/>
        </p:nvCxnSpPr>
        <p:spPr>
          <a:xfrm rot="10800000">
            <a:off x="6660232" y="2564904"/>
            <a:ext cx="216024" cy="698594"/>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sp>
        <p:nvSpPr>
          <p:cNvPr id="12" name="ZoneTexte 11"/>
          <p:cNvSpPr txBox="1"/>
          <p:nvPr/>
        </p:nvSpPr>
        <p:spPr>
          <a:xfrm>
            <a:off x="6876256" y="2924944"/>
            <a:ext cx="1763688" cy="677108"/>
          </a:xfrm>
          <a:prstGeom prst="rect">
            <a:avLst/>
          </a:prstGeom>
          <a:noFill/>
        </p:spPr>
        <p:txBody>
          <a:bodyPr wrap="square" lIns="0" tIns="0" rIns="0" bIns="0" rtlCol="0">
            <a:spAutoFit/>
          </a:bodyPr>
          <a:lstStyle/>
          <a:p>
            <a:r>
              <a:rPr lang="fr-FR" sz="2200" i="1" dirty="0"/>
              <a:t>Requête SQL à exécuter </a:t>
            </a:r>
          </a:p>
        </p:txBody>
      </p:sp>
      <p:cxnSp>
        <p:nvCxnSpPr>
          <p:cNvPr id="18" name="Connecteur droit avec flèche 17"/>
          <p:cNvCxnSpPr>
            <a:stCxn id="9" idx="0"/>
          </p:cNvCxnSpPr>
          <p:nvPr/>
        </p:nvCxnSpPr>
        <p:spPr>
          <a:xfrm flipH="1" flipV="1">
            <a:off x="4499992" y="2636912"/>
            <a:ext cx="36004" cy="43204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 name="Titre 1"/>
          <p:cNvSpPr>
            <a:spLocks noGrp="1"/>
          </p:cNvSpPr>
          <p:nvPr>
            <p:ph type="title"/>
          </p:nvPr>
        </p:nvSpPr>
        <p:spPr>
          <a:xfrm>
            <a:off x="457200" y="-27384"/>
            <a:ext cx="8229600" cy="1143000"/>
          </a:xfrm>
        </p:spPr>
        <p:txBody>
          <a:bodyPr/>
          <a:lstStyle/>
          <a:p>
            <a:r>
              <a:rPr lang="fr-FR" dirty="0" err="1"/>
              <a:t>MySQLi</a:t>
            </a:r>
            <a:endParaRPr lang="fr-FR" dirty="0"/>
          </a:p>
        </p:txBody>
      </p:sp>
    </p:spTree>
    <p:extLst>
      <p:ext uri="{BB962C8B-B14F-4D97-AF65-F5344CB8AC3E}">
        <p14:creationId xmlns:p14="http://schemas.microsoft.com/office/powerpoint/2010/main" val="1740016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rotWithShape="1">
          <a:blip r:embed="rId2"/>
          <a:srcRect l="38188"/>
          <a:stretch/>
        </p:blipFill>
        <p:spPr>
          <a:xfrm>
            <a:off x="251520" y="3573016"/>
            <a:ext cx="4992670" cy="2235200"/>
          </a:xfrm>
          <a:prstGeom prst="rect">
            <a:avLst/>
          </a:prstGeom>
          <a:ln>
            <a:solidFill>
              <a:srgbClr val="1F497D"/>
            </a:solidFill>
          </a:ln>
        </p:spPr>
      </p:pic>
      <p:sp>
        <p:nvSpPr>
          <p:cNvPr id="4" name="Espace réservé du numéro de diapositive 3"/>
          <p:cNvSpPr>
            <a:spLocks noGrp="1"/>
          </p:cNvSpPr>
          <p:nvPr>
            <p:ph type="sldNum" sz="quarter" idx="12"/>
          </p:nvPr>
        </p:nvSpPr>
        <p:spPr/>
        <p:txBody>
          <a:bodyPr/>
          <a:lstStyle/>
          <a:p>
            <a:fld id="{08F9BE58-7793-45FF-A067-2A41621469A2}" type="slidenum">
              <a:rPr lang="fr-FR" smtClean="0"/>
              <a:pPr/>
              <a:t>22</a:t>
            </a:fld>
            <a:endParaRPr lang="fr-FR"/>
          </a:p>
        </p:txBody>
      </p:sp>
      <p:pic>
        <p:nvPicPr>
          <p:cNvPr id="6" name="Image 5"/>
          <p:cNvPicPr>
            <a:picLocks noChangeAspect="1"/>
          </p:cNvPicPr>
          <p:nvPr/>
        </p:nvPicPr>
        <p:blipFill>
          <a:blip r:embed="rId3"/>
          <a:stretch>
            <a:fillRect/>
          </a:stretch>
        </p:blipFill>
        <p:spPr>
          <a:xfrm>
            <a:off x="4644008" y="4221088"/>
            <a:ext cx="4279199" cy="2514724"/>
          </a:xfrm>
          <a:prstGeom prst="rect">
            <a:avLst/>
          </a:prstGeom>
          <a:ln>
            <a:solidFill>
              <a:srgbClr val="1F497D"/>
            </a:solidFill>
          </a:ln>
        </p:spPr>
      </p:pic>
      <p:sp>
        <p:nvSpPr>
          <p:cNvPr id="10" name="Rectangle 9"/>
          <p:cNvSpPr/>
          <p:nvPr/>
        </p:nvSpPr>
        <p:spPr>
          <a:xfrm>
            <a:off x="251520" y="548680"/>
            <a:ext cx="4536504" cy="2862323"/>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fr-FR" b="1" dirty="0"/>
              <a:t>&lt;</a:t>
            </a:r>
            <a:r>
              <a:rPr lang="fr-FR" b="1" dirty="0" err="1"/>
              <a:t>form</a:t>
            </a:r>
            <a:r>
              <a:rPr lang="fr-FR" b="1" dirty="0"/>
              <a:t> </a:t>
            </a:r>
            <a:r>
              <a:rPr lang="fr-FR" b="1" dirty="0" err="1"/>
              <a:t>name</a:t>
            </a:r>
            <a:r>
              <a:rPr lang="fr-FR" b="1" dirty="0"/>
              <a:t>="</a:t>
            </a:r>
            <a:r>
              <a:rPr lang="fr-FR" b="1" dirty="0" err="1"/>
              <a:t>formNouveauClient</a:t>
            </a:r>
            <a:r>
              <a:rPr lang="fr-FR" b="1" dirty="0"/>
              <a:t>" </a:t>
            </a:r>
          </a:p>
          <a:p>
            <a:r>
              <a:rPr lang="fr-FR" b="1" dirty="0"/>
              <a:t>            action="coursPHP-18.php" </a:t>
            </a:r>
          </a:p>
          <a:p>
            <a:r>
              <a:rPr lang="fr-FR" b="1" dirty="0"/>
              <a:t>            </a:t>
            </a:r>
            <a:r>
              <a:rPr lang="fr-FR" b="1" dirty="0" err="1"/>
              <a:t>method</a:t>
            </a:r>
            <a:r>
              <a:rPr lang="fr-FR" b="1" dirty="0"/>
              <a:t>="POST"&gt;</a:t>
            </a:r>
            <a:endParaRPr lang="fr-FR" dirty="0"/>
          </a:p>
          <a:p>
            <a:r>
              <a:rPr lang="fr-FR" dirty="0"/>
              <a:t>     . . . </a:t>
            </a:r>
          </a:p>
          <a:p>
            <a:r>
              <a:rPr lang="fr-FR" dirty="0"/>
              <a:t>     &lt;input type="</a:t>
            </a:r>
            <a:r>
              <a:rPr lang="fr-FR" dirty="0" err="1"/>
              <a:t>text</a:t>
            </a:r>
            <a:r>
              <a:rPr lang="fr-FR" dirty="0"/>
              <a:t>" </a:t>
            </a:r>
            <a:r>
              <a:rPr lang="fr-FR" dirty="0" err="1"/>
              <a:t>name</a:t>
            </a:r>
            <a:r>
              <a:rPr lang="fr-FR" dirty="0"/>
              <a:t>="nom"  . . . /&gt;</a:t>
            </a:r>
          </a:p>
          <a:p>
            <a:r>
              <a:rPr lang="fr-FR" dirty="0"/>
              <a:t>     .  .  .</a:t>
            </a:r>
          </a:p>
          <a:p>
            <a:r>
              <a:rPr lang="fr-FR" dirty="0"/>
              <a:t>     &lt;input type="</a:t>
            </a:r>
            <a:r>
              <a:rPr lang="fr-FR" dirty="0" err="1"/>
              <a:t>text</a:t>
            </a:r>
            <a:r>
              <a:rPr lang="fr-FR" dirty="0"/>
              <a:t>" </a:t>
            </a:r>
            <a:r>
              <a:rPr lang="fr-FR" dirty="0" err="1"/>
              <a:t>name</a:t>
            </a:r>
            <a:r>
              <a:rPr lang="fr-FR" dirty="0"/>
              <a:t>="email" . . . /&gt;</a:t>
            </a:r>
          </a:p>
          <a:p>
            <a:r>
              <a:rPr lang="fr-FR" dirty="0"/>
              <a:t>     . . .</a:t>
            </a:r>
          </a:p>
          <a:p>
            <a:r>
              <a:rPr lang="fr-FR" dirty="0"/>
              <a:t>     &lt;input type="</a:t>
            </a:r>
            <a:r>
              <a:rPr lang="fr-FR" dirty="0" err="1"/>
              <a:t>submit</a:t>
            </a:r>
            <a:r>
              <a:rPr lang="fr-FR" dirty="0"/>
              <a:t>" value="Envoyer" /&gt; </a:t>
            </a:r>
          </a:p>
          <a:p>
            <a:r>
              <a:rPr lang="fr-FR" dirty="0"/>
              <a:t>&lt;/</a:t>
            </a:r>
            <a:r>
              <a:rPr lang="fr-FR" dirty="0" err="1"/>
              <a:t>form</a:t>
            </a:r>
            <a:r>
              <a:rPr lang="fr-FR" dirty="0"/>
              <a:t>&gt;</a:t>
            </a:r>
          </a:p>
        </p:txBody>
      </p:sp>
      <p:pic>
        <p:nvPicPr>
          <p:cNvPr id="5" name="Image 4"/>
          <p:cNvPicPr>
            <a:picLocks noChangeAspect="1"/>
          </p:cNvPicPr>
          <p:nvPr/>
        </p:nvPicPr>
        <p:blipFill>
          <a:blip r:embed="rId4"/>
          <a:stretch>
            <a:fillRect/>
          </a:stretch>
        </p:blipFill>
        <p:spPr>
          <a:xfrm>
            <a:off x="4572000" y="908720"/>
            <a:ext cx="4072632" cy="2856309"/>
          </a:xfrm>
          <a:prstGeom prst="rect">
            <a:avLst/>
          </a:prstGeom>
          <a:ln>
            <a:solidFill>
              <a:srgbClr val="1F497D"/>
            </a:solidFill>
          </a:ln>
        </p:spPr>
      </p:pic>
      <p:cxnSp>
        <p:nvCxnSpPr>
          <p:cNvPr id="8" name="Connecteur droit avec flèche 7"/>
          <p:cNvCxnSpPr/>
          <p:nvPr/>
        </p:nvCxnSpPr>
        <p:spPr>
          <a:xfrm>
            <a:off x="5076056" y="3573016"/>
            <a:ext cx="0" cy="122413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435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PHP</a:t>
            </a:r>
          </a:p>
        </p:txBody>
      </p:sp>
      <p:sp>
        <p:nvSpPr>
          <p:cNvPr id="4" name="Espace réservé du pied de page 3"/>
          <p:cNvSpPr>
            <a:spLocks noGrp="1"/>
          </p:cNvSpPr>
          <p:nvPr>
            <p:ph type="ftr" sz="quarter" idx="11"/>
          </p:nvPr>
        </p:nvSpPr>
        <p:spPr/>
        <p:txBody>
          <a:bodyPr/>
          <a:lstStyle/>
          <a:p>
            <a:r>
              <a:rPr lang="pt-BR"/>
              <a:t>Manuele Kirsch Pinheiro - UP1 / CRI / UFR06 Gestion</a:t>
            </a:r>
            <a:endParaRPr lang="fr-FR"/>
          </a:p>
        </p:txBody>
      </p:sp>
      <p:sp>
        <p:nvSpPr>
          <p:cNvPr id="6" name="Rectangle 5"/>
          <p:cNvSpPr/>
          <p:nvPr/>
        </p:nvSpPr>
        <p:spPr>
          <a:xfrm>
            <a:off x="72008" y="319290"/>
            <a:ext cx="6084168" cy="6494086"/>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fr-FR" b="1" dirty="0"/>
              <a:t>&lt;?</a:t>
            </a:r>
            <a:r>
              <a:rPr lang="fr-FR" b="1" dirty="0" err="1"/>
              <a:t>php</a:t>
            </a:r>
            <a:r>
              <a:rPr lang="fr-FR" b="1" dirty="0"/>
              <a:t> </a:t>
            </a:r>
          </a:p>
          <a:p>
            <a:r>
              <a:rPr lang="fr-FR" dirty="0"/>
              <a:t>if ( ! </a:t>
            </a:r>
            <a:r>
              <a:rPr lang="fr-FR" dirty="0" err="1"/>
              <a:t>empty</a:t>
            </a:r>
            <a:r>
              <a:rPr lang="fr-FR" dirty="0"/>
              <a:t>($_POST["nom"]) AND ! </a:t>
            </a:r>
            <a:r>
              <a:rPr lang="fr-FR" dirty="0" err="1"/>
              <a:t>empty</a:t>
            </a:r>
            <a:r>
              <a:rPr lang="fr-FR" dirty="0"/>
              <a:t>($_POST["email"]) )  {</a:t>
            </a:r>
          </a:p>
          <a:p>
            <a:r>
              <a:rPr lang="fr-FR" dirty="0"/>
              <a:t>    </a:t>
            </a:r>
            <a:r>
              <a:rPr lang="fr-FR" sz="2000" b="1" dirty="0" err="1">
                <a:solidFill>
                  <a:srgbClr val="1F497D"/>
                </a:solidFill>
              </a:rPr>
              <a:t>require</a:t>
            </a:r>
            <a:r>
              <a:rPr lang="fr-FR" sz="2000" b="1" dirty="0">
                <a:solidFill>
                  <a:srgbClr val="1F497D"/>
                </a:solidFill>
              </a:rPr>
              <a:t> "</a:t>
            </a:r>
            <a:r>
              <a:rPr lang="fr-FR" sz="2000" b="1" dirty="0" err="1">
                <a:solidFill>
                  <a:srgbClr val="1F497D"/>
                </a:solidFill>
              </a:rPr>
              <a:t>connexion.php</a:t>
            </a:r>
            <a:r>
              <a:rPr lang="fr-FR" sz="2000" b="1" dirty="0">
                <a:solidFill>
                  <a:srgbClr val="1F497D"/>
                </a:solidFill>
              </a:rPr>
              <a:t>";</a:t>
            </a:r>
          </a:p>
          <a:p>
            <a:r>
              <a:rPr lang="fr-FR" sz="2000" b="1" dirty="0">
                <a:solidFill>
                  <a:srgbClr val="1F497D"/>
                </a:solidFill>
              </a:rPr>
              <a:t>    $</a:t>
            </a:r>
            <a:r>
              <a:rPr lang="fr-FR" sz="2000" b="1" dirty="0" err="1">
                <a:solidFill>
                  <a:srgbClr val="1F497D"/>
                </a:solidFill>
              </a:rPr>
              <a:t>mysqli</a:t>
            </a:r>
            <a:r>
              <a:rPr lang="fr-FR" sz="2000" b="1" dirty="0">
                <a:solidFill>
                  <a:srgbClr val="1F497D"/>
                </a:solidFill>
              </a:rPr>
              <a:t> = connexion() ;</a:t>
            </a:r>
          </a:p>
          <a:p>
            <a:endParaRPr lang="fr-FR" dirty="0"/>
          </a:p>
          <a:p>
            <a:r>
              <a:rPr lang="fr-FR" dirty="0"/>
              <a:t>      $nom = $_POST["nom"];</a:t>
            </a:r>
          </a:p>
          <a:p>
            <a:r>
              <a:rPr lang="fr-FR" dirty="0"/>
              <a:t>      $email = $_POST["email"];</a:t>
            </a:r>
          </a:p>
          <a:p>
            <a:r>
              <a:rPr lang="fr-FR" dirty="0"/>
              <a:t>      $</a:t>
            </a:r>
            <a:r>
              <a:rPr lang="fr-FR" dirty="0" err="1"/>
              <a:t>adr</a:t>
            </a:r>
            <a:r>
              <a:rPr lang="fr-FR" dirty="0"/>
              <a:t> = $_POST["adresse"];</a:t>
            </a:r>
          </a:p>
          <a:p>
            <a:r>
              <a:rPr lang="fr-FR" dirty="0"/>
              <a:t>      $id = '\N';  /* auto-</a:t>
            </a:r>
            <a:r>
              <a:rPr lang="fr-FR" dirty="0" err="1"/>
              <a:t>increment</a:t>
            </a:r>
            <a:r>
              <a:rPr lang="fr-FR" dirty="0"/>
              <a:t> */</a:t>
            </a:r>
          </a:p>
          <a:p>
            <a:endParaRPr lang="fr-FR" dirty="0"/>
          </a:p>
          <a:p>
            <a:r>
              <a:rPr lang="fr-FR" dirty="0"/>
              <a:t>   </a:t>
            </a:r>
            <a:r>
              <a:rPr lang="fr-FR" b="1" dirty="0"/>
              <a:t>   $</a:t>
            </a:r>
            <a:r>
              <a:rPr lang="fr-FR" b="1" dirty="0" err="1"/>
              <a:t>sql</a:t>
            </a:r>
            <a:r>
              <a:rPr lang="fr-FR" b="1" dirty="0"/>
              <a:t> = "INSERT INTO client (id, nom, email, adresse) </a:t>
            </a:r>
          </a:p>
          <a:p>
            <a:r>
              <a:rPr lang="fr-FR" b="1" dirty="0"/>
              <a:t>                    VALUES ( '$id', '$nom', '$email', '$</a:t>
            </a:r>
            <a:r>
              <a:rPr lang="fr-FR" b="1" dirty="0" err="1"/>
              <a:t>adr</a:t>
            </a:r>
            <a:r>
              <a:rPr lang="fr-FR" b="1" dirty="0"/>
              <a:t>') ";</a:t>
            </a:r>
          </a:p>
          <a:p>
            <a:r>
              <a:rPr lang="fr-FR" dirty="0"/>
              <a:t>                  </a:t>
            </a:r>
          </a:p>
          <a:p>
            <a:r>
              <a:rPr lang="fr-FR" dirty="0"/>
              <a:t> </a:t>
            </a:r>
            <a:r>
              <a:rPr lang="fr-FR" sz="2000" b="1" dirty="0">
                <a:solidFill>
                  <a:srgbClr val="1F497D"/>
                </a:solidFill>
              </a:rPr>
              <a:t>     $</a:t>
            </a:r>
            <a:r>
              <a:rPr lang="fr-FR" sz="2000" b="1" dirty="0" err="1">
                <a:solidFill>
                  <a:srgbClr val="1F497D"/>
                </a:solidFill>
              </a:rPr>
              <a:t>result</a:t>
            </a:r>
            <a:r>
              <a:rPr lang="fr-FR" sz="2000" b="1" dirty="0">
                <a:solidFill>
                  <a:srgbClr val="1F497D"/>
                </a:solidFill>
              </a:rPr>
              <a:t> =  $</a:t>
            </a:r>
            <a:r>
              <a:rPr lang="fr-FR" sz="2000" b="1" dirty="0" err="1">
                <a:solidFill>
                  <a:srgbClr val="1F497D"/>
                </a:solidFill>
              </a:rPr>
              <a:t>mysqli</a:t>
            </a:r>
            <a:r>
              <a:rPr lang="fr-FR" sz="2000" b="1" dirty="0">
                <a:solidFill>
                  <a:srgbClr val="1F497D"/>
                </a:solidFill>
              </a:rPr>
              <a:t>-&gt;</a:t>
            </a:r>
            <a:r>
              <a:rPr lang="fr-FR" sz="2000" b="1" dirty="0" err="1">
                <a:solidFill>
                  <a:srgbClr val="1F497D"/>
                </a:solidFill>
              </a:rPr>
              <a:t>query</a:t>
            </a:r>
            <a:r>
              <a:rPr lang="fr-FR" sz="2000" b="1" dirty="0">
                <a:solidFill>
                  <a:srgbClr val="1F497D"/>
                </a:solidFill>
              </a:rPr>
              <a:t> ($</a:t>
            </a:r>
            <a:r>
              <a:rPr lang="fr-FR" sz="2000" b="1" dirty="0" err="1">
                <a:solidFill>
                  <a:srgbClr val="1F497D"/>
                </a:solidFill>
              </a:rPr>
              <a:t>sql</a:t>
            </a:r>
            <a:r>
              <a:rPr lang="fr-FR" sz="2000" b="1" dirty="0">
                <a:solidFill>
                  <a:srgbClr val="1F497D"/>
                </a:solidFill>
              </a:rPr>
              <a:t>) ;</a:t>
            </a:r>
          </a:p>
          <a:p>
            <a:r>
              <a:rPr lang="fr-FR" sz="2000" b="1" dirty="0">
                <a:solidFill>
                  <a:srgbClr val="1F497D"/>
                </a:solidFill>
              </a:rPr>
              <a:t>      </a:t>
            </a:r>
          </a:p>
          <a:p>
            <a:r>
              <a:rPr lang="fr-FR" dirty="0"/>
              <a:t>     </a:t>
            </a:r>
            <a:r>
              <a:rPr lang="fr-FR" b="1" dirty="0"/>
              <a:t> if ( ! $</a:t>
            </a:r>
            <a:r>
              <a:rPr lang="fr-FR" b="1" dirty="0" err="1"/>
              <a:t>result</a:t>
            </a:r>
            <a:r>
              <a:rPr lang="fr-FR" b="1" dirty="0"/>
              <a:t> ) </a:t>
            </a:r>
            <a:r>
              <a:rPr lang="fr-FR" dirty="0"/>
              <a:t>{   </a:t>
            </a:r>
            <a:r>
              <a:rPr lang="fr-FR" dirty="0" err="1"/>
              <a:t>echo</a:t>
            </a:r>
            <a:r>
              <a:rPr lang="fr-FR" dirty="0"/>
              <a:t> "&lt;p&gt;Désolée, … &lt;/p&gt;";      }</a:t>
            </a:r>
          </a:p>
          <a:p>
            <a:r>
              <a:rPr lang="fr-FR" dirty="0"/>
              <a:t>      </a:t>
            </a:r>
            <a:r>
              <a:rPr lang="fr-FR" b="1" dirty="0" err="1"/>
              <a:t>else</a:t>
            </a:r>
            <a:r>
              <a:rPr lang="fr-FR" dirty="0"/>
              <a:t> {</a:t>
            </a:r>
          </a:p>
          <a:p>
            <a:r>
              <a:rPr lang="fr-FR" dirty="0"/>
              <a:t>          </a:t>
            </a:r>
            <a:r>
              <a:rPr lang="fr-FR" b="1" dirty="0" err="1"/>
              <a:t>echo</a:t>
            </a:r>
            <a:r>
              <a:rPr lang="fr-FR" dirty="0"/>
              <a:t> "&lt;p&gt; Vous êtes le client numéro &lt;i&gt; "</a:t>
            </a:r>
          </a:p>
          <a:p>
            <a:r>
              <a:rPr lang="fr-FR" dirty="0"/>
              <a:t>                   </a:t>
            </a:r>
            <a:r>
              <a:rPr lang="fr-FR" b="1" dirty="0">
                <a:solidFill>
                  <a:srgbClr val="1F497D"/>
                </a:solidFill>
              </a:rPr>
              <a:t> . $</a:t>
            </a:r>
            <a:r>
              <a:rPr lang="fr-FR" b="1" dirty="0" err="1">
                <a:solidFill>
                  <a:srgbClr val="1F497D"/>
                </a:solidFill>
              </a:rPr>
              <a:t>mysqli</a:t>
            </a:r>
            <a:r>
              <a:rPr lang="fr-FR" b="1" dirty="0">
                <a:solidFill>
                  <a:srgbClr val="1F497D"/>
                </a:solidFill>
              </a:rPr>
              <a:t>-&gt;</a:t>
            </a:r>
            <a:r>
              <a:rPr lang="fr-FR" b="1" dirty="0" err="1">
                <a:solidFill>
                  <a:srgbClr val="1F497D"/>
                </a:solidFill>
              </a:rPr>
              <a:t>insert_id</a:t>
            </a:r>
            <a:r>
              <a:rPr lang="fr-FR" b="1" dirty="0">
                <a:solidFill>
                  <a:srgbClr val="1F497D"/>
                </a:solidFill>
              </a:rPr>
              <a:t>  . </a:t>
            </a:r>
            <a:r>
              <a:rPr lang="fr-FR" dirty="0"/>
              <a:t>"&lt;/i&gt;&lt;/p&gt;";</a:t>
            </a:r>
          </a:p>
          <a:p>
            <a:r>
              <a:rPr lang="fr-FR" dirty="0"/>
              <a:t>      }              </a:t>
            </a:r>
          </a:p>
          <a:p>
            <a:r>
              <a:rPr lang="fr-FR" b="1" dirty="0">
                <a:solidFill>
                  <a:srgbClr val="1F497D"/>
                </a:solidFill>
              </a:rPr>
              <a:t>     $</a:t>
            </a:r>
            <a:r>
              <a:rPr lang="fr-FR" b="1" dirty="0" err="1">
                <a:solidFill>
                  <a:srgbClr val="1F497D"/>
                </a:solidFill>
              </a:rPr>
              <a:t>mysqli</a:t>
            </a:r>
            <a:r>
              <a:rPr lang="fr-FR" b="1" dirty="0">
                <a:solidFill>
                  <a:srgbClr val="1F497D"/>
                </a:solidFill>
              </a:rPr>
              <a:t>-&gt;close() ;  </a:t>
            </a:r>
          </a:p>
          <a:p>
            <a:r>
              <a:rPr lang="fr-FR" dirty="0"/>
              <a:t>} </a:t>
            </a:r>
          </a:p>
          <a:p>
            <a:r>
              <a:rPr lang="fr-FR" dirty="0"/>
              <a:t>… ?&gt; </a:t>
            </a:r>
          </a:p>
        </p:txBody>
      </p:sp>
      <p:sp>
        <p:nvSpPr>
          <p:cNvPr id="7" name="Rectangle 6"/>
          <p:cNvSpPr/>
          <p:nvPr/>
        </p:nvSpPr>
        <p:spPr>
          <a:xfrm>
            <a:off x="5436096" y="1373280"/>
            <a:ext cx="3635896" cy="4524316"/>
          </a:xfrm>
          <a:prstGeom prst="rect">
            <a:avLst/>
          </a:prstGeom>
        </p:spPr>
        <p:style>
          <a:lnRef idx="2">
            <a:schemeClr val="accent5"/>
          </a:lnRef>
          <a:fillRef idx="1">
            <a:schemeClr val="lt1"/>
          </a:fillRef>
          <a:effectRef idx="0">
            <a:schemeClr val="accent5"/>
          </a:effectRef>
          <a:fontRef idx="minor">
            <a:schemeClr val="dk1"/>
          </a:fontRef>
        </p:style>
        <p:txBody>
          <a:bodyPr wrap="square" lIns="0" tIns="0" rIns="0" bIns="0">
            <a:spAutoFit/>
          </a:bodyPr>
          <a:lstStyle/>
          <a:p>
            <a:r>
              <a:rPr lang="fr-FR" b="1" dirty="0"/>
              <a:t>&lt;?</a:t>
            </a:r>
            <a:r>
              <a:rPr lang="fr-FR" b="1" dirty="0" err="1"/>
              <a:t>php</a:t>
            </a:r>
            <a:r>
              <a:rPr lang="fr-FR" b="1" dirty="0"/>
              <a:t> </a:t>
            </a:r>
          </a:p>
          <a:p>
            <a:r>
              <a:rPr lang="fr-FR" sz="2000" b="1" dirty="0">
                <a:solidFill>
                  <a:srgbClr val="1F497D"/>
                </a:solidFill>
              </a:rPr>
              <a:t>   </a:t>
            </a:r>
            <a:r>
              <a:rPr lang="fr-FR" sz="2000" b="1" dirty="0" err="1">
                <a:solidFill>
                  <a:srgbClr val="1F497D"/>
                </a:solidFill>
              </a:rPr>
              <a:t>function</a:t>
            </a:r>
            <a:r>
              <a:rPr lang="fr-FR" sz="2000" b="1" dirty="0">
                <a:solidFill>
                  <a:srgbClr val="1F497D"/>
                </a:solidFill>
              </a:rPr>
              <a:t> connexion() {</a:t>
            </a:r>
          </a:p>
          <a:p>
            <a:r>
              <a:rPr lang="fr-FR" dirty="0"/>
              <a:t>      $host = "</a:t>
            </a:r>
            <a:r>
              <a:rPr lang="fr-FR" dirty="0" err="1"/>
              <a:t>localhost</a:t>
            </a:r>
            <a:r>
              <a:rPr lang="fr-FR" dirty="0"/>
              <a:t>";</a:t>
            </a:r>
          </a:p>
          <a:p>
            <a:r>
              <a:rPr lang="fr-FR" dirty="0"/>
              <a:t>      $user = "</a:t>
            </a:r>
            <a:r>
              <a:rPr lang="fr-FR" dirty="0" err="1"/>
              <a:t>uml</a:t>
            </a:r>
            <a:r>
              <a:rPr lang="fr-FR" dirty="0"/>
              <a:t>";</a:t>
            </a:r>
          </a:p>
          <a:p>
            <a:r>
              <a:rPr lang="fr-FR" dirty="0"/>
              <a:t>      $</a:t>
            </a:r>
            <a:r>
              <a:rPr lang="fr-FR" dirty="0" err="1"/>
              <a:t>mdp</a:t>
            </a:r>
            <a:r>
              <a:rPr lang="fr-FR" dirty="0"/>
              <a:t> = "</a:t>
            </a:r>
            <a:r>
              <a:rPr lang="fr-FR" dirty="0" err="1"/>
              <a:t>uml</a:t>
            </a:r>
            <a:r>
              <a:rPr lang="fr-FR" dirty="0"/>
              <a:t>";</a:t>
            </a:r>
          </a:p>
          <a:p>
            <a:r>
              <a:rPr lang="fr-FR" dirty="0"/>
              <a:t>      $</a:t>
            </a:r>
            <a:r>
              <a:rPr lang="fr-FR" dirty="0" err="1"/>
              <a:t>bdd</a:t>
            </a:r>
            <a:r>
              <a:rPr lang="fr-FR" dirty="0"/>
              <a:t> = "</a:t>
            </a:r>
            <a:r>
              <a:rPr lang="fr-FR" dirty="0" err="1"/>
              <a:t>clientsBD</a:t>
            </a:r>
            <a:r>
              <a:rPr lang="fr-FR" dirty="0"/>
              <a:t>";</a:t>
            </a:r>
          </a:p>
          <a:p>
            <a:r>
              <a:rPr lang="fr-FR" dirty="0"/>
              <a:t>      </a:t>
            </a:r>
          </a:p>
          <a:p>
            <a:r>
              <a:rPr lang="fr-FR" dirty="0"/>
              <a:t>    </a:t>
            </a:r>
            <a:r>
              <a:rPr lang="fr-FR" sz="2000" dirty="0">
                <a:solidFill>
                  <a:srgbClr val="1F497D"/>
                </a:solidFill>
              </a:rPr>
              <a:t> </a:t>
            </a:r>
            <a:r>
              <a:rPr lang="fr-FR" sz="2000" b="1" dirty="0">
                <a:solidFill>
                  <a:srgbClr val="1F497D"/>
                </a:solidFill>
              </a:rPr>
              <a:t> $</a:t>
            </a:r>
            <a:r>
              <a:rPr lang="fr-FR" sz="2000" b="1" dirty="0" err="1">
                <a:solidFill>
                  <a:srgbClr val="1F497D"/>
                </a:solidFill>
              </a:rPr>
              <a:t>mysqli</a:t>
            </a:r>
            <a:r>
              <a:rPr lang="fr-FR" sz="2000" b="1" dirty="0">
                <a:solidFill>
                  <a:srgbClr val="1F497D"/>
                </a:solidFill>
              </a:rPr>
              <a:t> = new </a:t>
            </a:r>
            <a:r>
              <a:rPr lang="fr-FR" sz="2000" b="1" dirty="0" err="1">
                <a:solidFill>
                  <a:srgbClr val="1F497D"/>
                </a:solidFill>
              </a:rPr>
              <a:t>mysqli</a:t>
            </a:r>
            <a:r>
              <a:rPr lang="fr-FR" sz="2000" b="1" dirty="0">
                <a:solidFill>
                  <a:srgbClr val="1F497D"/>
                </a:solidFill>
              </a:rPr>
              <a:t> (</a:t>
            </a:r>
            <a:r>
              <a:rPr lang="fr-FR" sz="2000" i="1" dirty="0">
                <a:solidFill>
                  <a:srgbClr val="1F497D"/>
                </a:solidFill>
              </a:rPr>
              <a:t>$host, </a:t>
            </a:r>
          </a:p>
          <a:p>
            <a:r>
              <a:rPr lang="fr-FR" sz="2000" i="1" dirty="0">
                <a:solidFill>
                  <a:srgbClr val="1F497D"/>
                </a:solidFill>
              </a:rPr>
              <a:t>                          $user, $</a:t>
            </a:r>
            <a:r>
              <a:rPr lang="fr-FR" sz="2000" i="1" dirty="0" err="1">
                <a:solidFill>
                  <a:srgbClr val="1F497D"/>
                </a:solidFill>
              </a:rPr>
              <a:t>mdp</a:t>
            </a:r>
            <a:r>
              <a:rPr lang="fr-FR" sz="2000" i="1" dirty="0">
                <a:solidFill>
                  <a:srgbClr val="1F497D"/>
                </a:solidFill>
              </a:rPr>
              <a:t>, $</a:t>
            </a:r>
            <a:r>
              <a:rPr lang="fr-FR" sz="2000" i="1" dirty="0" err="1">
                <a:solidFill>
                  <a:srgbClr val="1F497D"/>
                </a:solidFill>
              </a:rPr>
              <a:t>bdd</a:t>
            </a:r>
            <a:r>
              <a:rPr lang="fr-FR" sz="2000" b="1" dirty="0">
                <a:solidFill>
                  <a:srgbClr val="1F497D"/>
                </a:solidFill>
              </a:rPr>
              <a:t>) ;</a:t>
            </a:r>
          </a:p>
          <a:p>
            <a:r>
              <a:rPr lang="fr-FR" b="1" dirty="0"/>
              <a:t>      </a:t>
            </a:r>
          </a:p>
          <a:p>
            <a:r>
              <a:rPr lang="fr-FR" dirty="0"/>
              <a:t>     </a:t>
            </a:r>
            <a:r>
              <a:rPr lang="fr-FR" b="1" dirty="0">
                <a:solidFill>
                  <a:srgbClr val="1F497D"/>
                </a:solidFill>
              </a:rPr>
              <a:t> if  ( $</a:t>
            </a:r>
            <a:r>
              <a:rPr lang="fr-FR" b="1" dirty="0" err="1">
                <a:solidFill>
                  <a:srgbClr val="1F497D"/>
                </a:solidFill>
              </a:rPr>
              <a:t>mysqli</a:t>
            </a:r>
            <a:r>
              <a:rPr lang="fr-FR" b="1" dirty="0">
                <a:solidFill>
                  <a:srgbClr val="1F497D"/>
                </a:solidFill>
              </a:rPr>
              <a:t>-&gt;</a:t>
            </a:r>
            <a:r>
              <a:rPr lang="fr-FR" b="1" dirty="0" err="1">
                <a:solidFill>
                  <a:srgbClr val="1F497D"/>
                </a:solidFill>
              </a:rPr>
              <a:t>connect_errno</a:t>
            </a:r>
            <a:r>
              <a:rPr lang="fr-FR" b="1" dirty="0">
                <a:solidFill>
                  <a:srgbClr val="1F497D"/>
                </a:solidFill>
              </a:rPr>
              <a:t> ) { </a:t>
            </a:r>
          </a:p>
          <a:p>
            <a:r>
              <a:rPr lang="fr-FR" dirty="0"/>
              <a:t>           </a:t>
            </a:r>
            <a:r>
              <a:rPr lang="fr-FR" b="1" dirty="0">
                <a:solidFill>
                  <a:srgbClr val="1F497D"/>
                </a:solidFill>
              </a:rPr>
              <a:t>die</a:t>
            </a:r>
            <a:r>
              <a:rPr lang="fr-FR" dirty="0">
                <a:solidFill>
                  <a:srgbClr val="1F497D"/>
                </a:solidFill>
              </a:rPr>
              <a:t> </a:t>
            </a:r>
            <a:r>
              <a:rPr lang="fr-FR" dirty="0"/>
              <a:t>("&lt;p&gt; Impossible …" </a:t>
            </a:r>
          </a:p>
          <a:p>
            <a:r>
              <a:rPr lang="fr-FR" dirty="0"/>
              <a:t>   </a:t>
            </a:r>
            <a:r>
              <a:rPr lang="fr-FR" b="1" dirty="0"/>
              <a:t>. $</a:t>
            </a:r>
            <a:r>
              <a:rPr lang="fr-FR" b="1" dirty="0" err="1"/>
              <a:t>mysqli</a:t>
            </a:r>
            <a:r>
              <a:rPr lang="fr-FR" b="1" dirty="0"/>
              <a:t>-&gt;</a:t>
            </a:r>
            <a:r>
              <a:rPr lang="fr-FR" b="1" dirty="0" err="1"/>
              <a:t>connect_error</a:t>
            </a:r>
            <a:r>
              <a:rPr lang="fr-FR" b="1" dirty="0"/>
              <a:t> . </a:t>
            </a:r>
            <a:r>
              <a:rPr lang="fr-FR" dirty="0"/>
              <a:t>" &lt;/p&gt;" ) ;</a:t>
            </a:r>
          </a:p>
          <a:p>
            <a:r>
              <a:rPr lang="fr-FR" dirty="0"/>
              <a:t>      }</a:t>
            </a:r>
          </a:p>
          <a:p>
            <a:r>
              <a:rPr lang="fr-FR" dirty="0"/>
              <a:t>      </a:t>
            </a:r>
            <a:r>
              <a:rPr lang="fr-FR" sz="2000" b="1" dirty="0">
                <a:solidFill>
                  <a:srgbClr val="1F497D"/>
                </a:solidFill>
              </a:rPr>
              <a:t>return $</a:t>
            </a:r>
            <a:r>
              <a:rPr lang="fr-FR" sz="2000" b="1" dirty="0" err="1">
                <a:solidFill>
                  <a:srgbClr val="1F497D"/>
                </a:solidFill>
              </a:rPr>
              <a:t>mysqli</a:t>
            </a:r>
            <a:r>
              <a:rPr lang="fr-FR" sz="2000" b="1" dirty="0">
                <a:solidFill>
                  <a:srgbClr val="1F497D"/>
                </a:solidFill>
              </a:rPr>
              <a:t> ;</a:t>
            </a:r>
            <a:endParaRPr lang="fr-FR" b="1" dirty="0">
              <a:solidFill>
                <a:srgbClr val="1F497D"/>
              </a:solidFill>
            </a:endParaRPr>
          </a:p>
          <a:p>
            <a:r>
              <a:rPr lang="fr-FR" dirty="0"/>
              <a:t>   } </a:t>
            </a:r>
            <a:r>
              <a:rPr lang="fr-FR" b="1" dirty="0"/>
              <a:t>?&gt;</a:t>
            </a:r>
          </a:p>
        </p:txBody>
      </p:sp>
      <p:cxnSp>
        <p:nvCxnSpPr>
          <p:cNvPr id="9" name="Connecteur droit avec flèche 8"/>
          <p:cNvCxnSpPr/>
          <p:nvPr/>
        </p:nvCxnSpPr>
        <p:spPr>
          <a:xfrm>
            <a:off x="3779912" y="1412776"/>
            <a:ext cx="1656184" cy="64807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3" name="Rectangle 2"/>
          <p:cNvSpPr/>
          <p:nvPr/>
        </p:nvSpPr>
        <p:spPr>
          <a:xfrm>
            <a:off x="2267744" y="116632"/>
            <a:ext cx="1832616"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fr-FR" b="1" dirty="0"/>
              <a:t>coursPHP-18.php</a:t>
            </a:r>
            <a:endParaRPr lang="fr-FR" dirty="0"/>
          </a:p>
        </p:txBody>
      </p:sp>
      <p:sp>
        <p:nvSpPr>
          <p:cNvPr id="8" name="Rectangle 7"/>
          <p:cNvSpPr/>
          <p:nvPr/>
        </p:nvSpPr>
        <p:spPr>
          <a:xfrm>
            <a:off x="6948264" y="1124744"/>
            <a:ext cx="1613280"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fr-FR" b="1" dirty="0" err="1">
                <a:solidFill>
                  <a:srgbClr val="1F497D"/>
                </a:solidFill>
              </a:rPr>
              <a:t>connexion.php</a:t>
            </a:r>
            <a:endParaRPr lang="fr-FR" dirty="0"/>
          </a:p>
        </p:txBody>
      </p:sp>
    </p:spTree>
    <p:extLst>
      <p:ext uri="{BB962C8B-B14F-4D97-AF65-F5344CB8AC3E}">
        <p14:creationId xmlns:p14="http://schemas.microsoft.com/office/powerpoint/2010/main" val="575032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err="1"/>
              <a:t>MySQLi</a:t>
            </a:r>
            <a:endParaRPr lang="fr-FR" dirty="0"/>
          </a:p>
        </p:txBody>
      </p:sp>
      <p:sp>
        <p:nvSpPr>
          <p:cNvPr id="6" name="Espace réservé du contenu 5"/>
          <p:cNvSpPr>
            <a:spLocks noGrp="1"/>
          </p:cNvSpPr>
          <p:nvPr>
            <p:ph idx="1"/>
          </p:nvPr>
        </p:nvSpPr>
        <p:spPr>
          <a:xfrm>
            <a:off x="251520" y="1600200"/>
            <a:ext cx="8640960" cy="4853136"/>
          </a:xfrm>
        </p:spPr>
        <p:txBody>
          <a:bodyPr>
            <a:normAutofit/>
          </a:bodyPr>
          <a:lstStyle/>
          <a:p>
            <a:r>
              <a:rPr lang="fr-FR" b="1" dirty="0"/>
              <a:t>Récupération des données</a:t>
            </a:r>
          </a:p>
          <a:p>
            <a:pPr marL="457200" lvl="1" indent="0" algn="ctr">
              <a:buNone/>
            </a:pPr>
            <a:r>
              <a:rPr lang="fr-FR" b="1" dirty="0">
                <a:solidFill>
                  <a:srgbClr val="1F497D"/>
                </a:solidFill>
              </a:rPr>
              <a:t>$</a:t>
            </a:r>
            <a:r>
              <a:rPr lang="fr-FR" b="1" dirty="0" err="1">
                <a:solidFill>
                  <a:srgbClr val="1F497D"/>
                </a:solidFill>
              </a:rPr>
              <a:t>result</a:t>
            </a:r>
            <a:r>
              <a:rPr lang="fr-FR" b="1" dirty="0">
                <a:solidFill>
                  <a:srgbClr val="1F497D"/>
                </a:solidFill>
              </a:rPr>
              <a:t> = $</a:t>
            </a:r>
            <a:r>
              <a:rPr lang="fr-FR" b="1" dirty="0" err="1">
                <a:solidFill>
                  <a:srgbClr val="1F497D"/>
                </a:solidFill>
              </a:rPr>
              <a:t>mysqli</a:t>
            </a:r>
            <a:r>
              <a:rPr lang="fr-FR" b="1" dirty="0">
                <a:solidFill>
                  <a:srgbClr val="1F497D"/>
                </a:solidFill>
              </a:rPr>
              <a:t>-&gt;</a:t>
            </a:r>
            <a:r>
              <a:rPr lang="fr-FR" b="1" dirty="0" err="1">
                <a:solidFill>
                  <a:srgbClr val="1F497D"/>
                </a:solidFill>
              </a:rPr>
              <a:t>query</a:t>
            </a:r>
            <a:r>
              <a:rPr lang="fr-FR" b="1" dirty="0">
                <a:solidFill>
                  <a:srgbClr val="1F497D"/>
                </a:solidFill>
              </a:rPr>
              <a:t> ("SELECT </a:t>
            </a:r>
            <a:r>
              <a:rPr lang="fr-FR" i="1" dirty="0"/>
              <a:t>* FROM table</a:t>
            </a:r>
            <a:r>
              <a:rPr lang="fr-FR" b="1" dirty="0">
                <a:solidFill>
                  <a:srgbClr val="1F497D"/>
                </a:solidFill>
              </a:rPr>
              <a:t>") ;</a:t>
            </a:r>
            <a:endParaRPr lang="fr-FR" b="1" dirty="0"/>
          </a:p>
          <a:p>
            <a:pPr lvl="1"/>
            <a:r>
              <a:rPr lang="fr-FR" dirty="0"/>
              <a:t>Les requêtes SELECT fournissent des données</a:t>
            </a:r>
          </a:p>
          <a:p>
            <a:pPr lvl="1"/>
            <a:r>
              <a:rPr lang="fr-FR" dirty="0">
                <a:solidFill>
                  <a:srgbClr val="000000"/>
                </a:solidFill>
              </a:rPr>
              <a:t>On récupère le résultat (ligne à ligne) à l’aide des opérations </a:t>
            </a:r>
            <a:r>
              <a:rPr lang="fr-FR" b="1" dirty="0" err="1">
                <a:solidFill>
                  <a:schemeClr val="tx2"/>
                </a:solidFill>
              </a:rPr>
              <a:t>fetch</a:t>
            </a:r>
            <a:r>
              <a:rPr lang="fr-FR" b="1" dirty="0">
                <a:solidFill>
                  <a:schemeClr val="tx2"/>
                </a:solidFill>
              </a:rPr>
              <a:t>_*</a:t>
            </a:r>
          </a:p>
          <a:p>
            <a:pPr lvl="1"/>
            <a:r>
              <a:rPr lang="fr-FR" dirty="0">
                <a:solidFill>
                  <a:srgbClr val="000000"/>
                </a:solidFill>
              </a:rPr>
              <a:t>Chaque appel à </a:t>
            </a:r>
            <a:r>
              <a:rPr lang="fr-FR" b="1" dirty="0" err="1">
                <a:solidFill>
                  <a:srgbClr val="1F497D"/>
                </a:solidFill>
              </a:rPr>
              <a:t>fetch</a:t>
            </a:r>
            <a:r>
              <a:rPr lang="fr-FR" b="1" dirty="0">
                <a:solidFill>
                  <a:srgbClr val="1F497D"/>
                </a:solidFill>
              </a:rPr>
              <a:t>_*</a:t>
            </a:r>
            <a:r>
              <a:rPr lang="fr-FR" dirty="0">
                <a:solidFill>
                  <a:srgbClr val="000000"/>
                </a:solidFill>
              </a:rPr>
              <a:t> retourne la </a:t>
            </a:r>
            <a:r>
              <a:rPr lang="fr-FR" b="1" dirty="0">
                <a:solidFill>
                  <a:srgbClr val="000000"/>
                </a:solidFill>
              </a:rPr>
              <a:t>prochaine ligne</a:t>
            </a:r>
          </a:p>
          <a:p>
            <a:pPr lvl="2"/>
            <a:r>
              <a:rPr lang="fr-FR" dirty="0"/>
              <a:t>Ligne dans un tableau à indice : </a:t>
            </a:r>
            <a:r>
              <a:rPr lang="fr-FR" b="1" dirty="0">
                <a:solidFill>
                  <a:srgbClr val="1F497D"/>
                </a:solidFill>
              </a:rPr>
              <a:t>$</a:t>
            </a:r>
            <a:r>
              <a:rPr lang="fr-FR" b="1" dirty="0" err="1">
                <a:solidFill>
                  <a:srgbClr val="1F497D"/>
                </a:solidFill>
              </a:rPr>
              <a:t>result</a:t>
            </a:r>
            <a:r>
              <a:rPr lang="fr-FR" b="1" dirty="0">
                <a:solidFill>
                  <a:srgbClr val="1F497D"/>
                </a:solidFill>
              </a:rPr>
              <a:t>-&gt;</a:t>
            </a:r>
            <a:r>
              <a:rPr lang="fr-FR" b="1" dirty="0" err="1">
                <a:solidFill>
                  <a:srgbClr val="1F497D"/>
                </a:solidFill>
              </a:rPr>
              <a:t>fetch_row</a:t>
            </a:r>
            <a:r>
              <a:rPr lang="fr-FR" b="1" dirty="0">
                <a:solidFill>
                  <a:srgbClr val="1F497D"/>
                </a:solidFill>
              </a:rPr>
              <a:t> () ;</a:t>
            </a:r>
          </a:p>
          <a:p>
            <a:pPr lvl="2"/>
            <a:r>
              <a:rPr lang="fr-FR" dirty="0"/>
              <a:t>Ligne dans un tableau associatif  </a:t>
            </a:r>
            <a:r>
              <a:rPr lang="fr-FR" dirty="0">
                <a:solidFill>
                  <a:srgbClr val="1F497D"/>
                </a:solidFill>
              </a:rPr>
              <a:t>: </a:t>
            </a:r>
            <a:r>
              <a:rPr lang="fr-FR" b="1" dirty="0">
                <a:solidFill>
                  <a:srgbClr val="1F497D"/>
                </a:solidFill>
              </a:rPr>
              <a:t>$</a:t>
            </a:r>
            <a:r>
              <a:rPr lang="fr-FR" b="1" dirty="0" err="1">
                <a:solidFill>
                  <a:srgbClr val="1F497D"/>
                </a:solidFill>
              </a:rPr>
              <a:t>result</a:t>
            </a:r>
            <a:r>
              <a:rPr lang="fr-FR" b="1" dirty="0">
                <a:solidFill>
                  <a:srgbClr val="1F497D"/>
                </a:solidFill>
              </a:rPr>
              <a:t>-&gt;</a:t>
            </a:r>
            <a:r>
              <a:rPr lang="fr-FR" b="1" dirty="0" err="1">
                <a:solidFill>
                  <a:srgbClr val="1F497D"/>
                </a:solidFill>
              </a:rPr>
              <a:t>fetch_assoc</a:t>
            </a:r>
            <a:r>
              <a:rPr lang="fr-FR" b="1" dirty="0">
                <a:solidFill>
                  <a:srgbClr val="1F497D"/>
                </a:solidFill>
              </a:rPr>
              <a:t> () ;</a:t>
            </a:r>
          </a:p>
          <a:p>
            <a:pPr lvl="2"/>
            <a:r>
              <a:rPr lang="fr-FR" b="1" dirty="0">
                <a:solidFill>
                  <a:srgbClr val="1F497D"/>
                </a:solidFill>
              </a:rPr>
              <a:t>Ligne dans un objet </a:t>
            </a:r>
            <a:r>
              <a:rPr lang="fr-FR" dirty="0">
                <a:solidFill>
                  <a:srgbClr val="1F497D"/>
                </a:solidFill>
              </a:rPr>
              <a:t>: </a:t>
            </a:r>
            <a:r>
              <a:rPr lang="fr-FR" b="1" dirty="0">
                <a:solidFill>
                  <a:srgbClr val="1F497D"/>
                </a:solidFill>
              </a:rPr>
              <a:t>$</a:t>
            </a:r>
            <a:r>
              <a:rPr lang="fr-FR" b="1" dirty="0" err="1">
                <a:solidFill>
                  <a:srgbClr val="1F497D"/>
                </a:solidFill>
              </a:rPr>
              <a:t>result</a:t>
            </a:r>
            <a:r>
              <a:rPr lang="fr-FR" b="1" dirty="0">
                <a:solidFill>
                  <a:srgbClr val="1F497D"/>
                </a:solidFill>
              </a:rPr>
              <a:t>-&gt;</a:t>
            </a:r>
            <a:r>
              <a:rPr lang="fr-FR" b="1" dirty="0" err="1">
                <a:solidFill>
                  <a:srgbClr val="1F497D"/>
                </a:solidFill>
              </a:rPr>
              <a:t>fetch_object</a:t>
            </a:r>
            <a:r>
              <a:rPr lang="fr-FR" b="1" dirty="0">
                <a:solidFill>
                  <a:srgbClr val="1F497D"/>
                </a:solidFill>
              </a:rPr>
              <a:t> () ;</a:t>
            </a:r>
            <a:endParaRPr lang="fr-FR" dirty="0">
              <a:solidFill>
                <a:srgbClr val="1F497D"/>
              </a:solidFill>
            </a:endParaRPr>
          </a:p>
        </p:txBody>
      </p:sp>
      <p:grpSp>
        <p:nvGrpSpPr>
          <p:cNvPr id="15" name="Grouper 14"/>
          <p:cNvGrpSpPr/>
          <p:nvPr/>
        </p:nvGrpSpPr>
        <p:grpSpPr>
          <a:xfrm>
            <a:off x="7020272" y="404664"/>
            <a:ext cx="1800200" cy="1080120"/>
            <a:chOff x="6300192" y="404664"/>
            <a:chExt cx="1800200" cy="1080120"/>
          </a:xfrm>
        </p:grpSpPr>
        <p:sp>
          <p:nvSpPr>
            <p:cNvPr id="2" name="Rectangle 1"/>
            <p:cNvSpPr/>
            <p:nvPr/>
          </p:nvSpPr>
          <p:spPr>
            <a:xfrm>
              <a:off x="6300192" y="404664"/>
              <a:ext cx="1800200"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 name="Rectangle 6"/>
            <p:cNvSpPr/>
            <p:nvPr/>
          </p:nvSpPr>
          <p:spPr>
            <a:xfrm>
              <a:off x="6300192" y="620688"/>
              <a:ext cx="1800200" cy="216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8" name="Rectangle 7"/>
            <p:cNvSpPr/>
            <p:nvPr/>
          </p:nvSpPr>
          <p:spPr>
            <a:xfrm>
              <a:off x="6300192" y="836712"/>
              <a:ext cx="1800200"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Rectangle 8"/>
            <p:cNvSpPr/>
            <p:nvPr/>
          </p:nvSpPr>
          <p:spPr>
            <a:xfrm>
              <a:off x="6300192" y="1052736"/>
              <a:ext cx="1800200" cy="216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0" name="Rectangle 9"/>
            <p:cNvSpPr/>
            <p:nvPr/>
          </p:nvSpPr>
          <p:spPr>
            <a:xfrm>
              <a:off x="6300192" y="1268760"/>
              <a:ext cx="1800200"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12" name="Connecteur droit 11"/>
            <p:cNvCxnSpPr/>
            <p:nvPr/>
          </p:nvCxnSpPr>
          <p:spPr>
            <a:xfrm>
              <a:off x="6660232" y="404664"/>
              <a:ext cx="0" cy="108012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3" name="Connecteur droit 12"/>
            <p:cNvCxnSpPr/>
            <p:nvPr/>
          </p:nvCxnSpPr>
          <p:spPr>
            <a:xfrm>
              <a:off x="7092280" y="404664"/>
              <a:ext cx="0" cy="108012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4" name="Connecteur droit 13"/>
            <p:cNvCxnSpPr/>
            <p:nvPr/>
          </p:nvCxnSpPr>
          <p:spPr>
            <a:xfrm>
              <a:off x="7524328" y="404664"/>
              <a:ext cx="0" cy="1080120"/>
            </a:xfrm>
            <a:prstGeom prst="line">
              <a:avLst/>
            </a:prstGeom>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58428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pt-BR"/>
              <a:t>Manuele Kirsch Pinheiro - UP1 / CRI / UFR06 Gestion</a:t>
            </a:r>
            <a:endParaRPr lang="fr-FR"/>
          </a:p>
        </p:txBody>
      </p:sp>
      <p:sp>
        <p:nvSpPr>
          <p:cNvPr id="5" name="Espace réservé du numéro de diapositive 4"/>
          <p:cNvSpPr>
            <a:spLocks noGrp="1"/>
          </p:cNvSpPr>
          <p:nvPr>
            <p:ph type="sldNum" sz="quarter" idx="12"/>
          </p:nvPr>
        </p:nvSpPr>
        <p:spPr/>
        <p:txBody>
          <a:bodyPr/>
          <a:lstStyle/>
          <a:p>
            <a:fld id="{08F9BE58-7793-45FF-A067-2A41621469A2}" type="slidenum">
              <a:rPr lang="fr-FR" smtClean="0"/>
              <a:pPr/>
              <a:t>25</a:t>
            </a:fld>
            <a:endParaRPr lang="fr-FR"/>
          </a:p>
        </p:txBody>
      </p:sp>
      <p:sp>
        <p:nvSpPr>
          <p:cNvPr id="6" name="Rectangle 5"/>
          <p:cNvSpPr/>
          <p:nvPr/>
        </p:nvSpPr>
        <p:spPr>
          <a:xfrm>
            <a:off x="107504" y="678170"/>
            <a:ext cx="8568952" cy="6063198"/>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fr-FR" b="1" dirty="0"/>
              <a:t>&lt;?</a:t>
            </a:r>
            <a:r>
              <a:rPr lang="fr-FR" b="1" dirty="0" err="1"/>
              <a:t>php</a:t>
            </a:r>
            <a:endParaRPr lang="fr-FR" b="1" dirty="0"/>
          </a:p>
          <a:p>
            <a:r>
              <a:rPr lang="fr-FR" sz="2000" b="1" dirty="0">
                <a:solidFill>
                  <a:srgbClr val="1F497D"/>
                </a:solidFill>
              </a:rPr>
              <a:t> </a:t>
            </a:r>
            <a:r>
              <a:rPr lang="fr-FR" sz="2000" b="1" dirty="0">
                <a:solidFill>
                  <a:schemeClr val="tx1"/>
                </a:solidFill>
              </a:rPr>
              <a:t>   </a:t>
            </a:r>
            <a:r>
              <a:rPr lang="en-US" sz="2000" b="1" dirty="0">
                <a:solidFill>
                  <a:schemeClr val="tx1"/>
                </a:solidFill>
              </a:rPr>
              <a:t>require "</a:t>
            </a:r>
            <a:r>
              <a:rPr lang="en-US" sz="2000" b="1" dirty="0" err="1">
                <a:solidFill>
                  <a:schemeClr val="tx1"/>
                </a:solidFill>
              </a:rPr>
              <a:t>connexion.php</a:t>
            </a:r>
            <a:r>
              <a:rPr lang="en-US" sz="2000" b="1" dirty="0">
                <a:solidFill>
                  <a:schemeClr val="tx1"/>
                </a:solidFill>
              </a:rPr>
              <a:t>" ;    </a:t>
            </a:r>
          </a:p>
          <a:p>
            <a:r>
              <a:rPr lang="en-US" sz="2000" b="1" dirty="0">
                <a:solidFill>
                  <a:schemeClr val="tx1"/>
                </a:solidFill>
              </a:rPr>
              <a:t>    $</a:t>
            </a:r>
            <a:r>
              <a:rPr lang="en-US" sz="2000" b="1" dirty="0" err="1">
                <a:solidFill>
                  <a:schemeClr val="tx1"/>
                </a:solidFill>
              </a:rPr>
              <a:t>mysqli</a:t>
            </a:r>
            <a:r>
              <a:rPr lang="en-US" sz="2000" b="1" dirty="0">
                <a:solidFill>
                  <a:schemeClr val="tx1"/>
                </a:solidFill>
              </a:rPr>
              <a:t> = </a:t>
            </a:r>
            <a:r>
              <a:rPr lang="en-US" sz="2000" b="1" dirty="0" err="1">
                <a:solidFill>
                  <a:schemeClr val="tx1"/>
                </a:solidFill>
              </a:rPr>
              <a:t>connexion</a:t>
            </a:r>
            <a:r>
              <a:rPr lang="en-US" sz="2000" b="1" dirty="0">
                <a:solidFill>
                  <a:schemeClr val="tx1"/>
                </a:solidFill>
              </a:rPr>
              <a:t>();</a:t>
            </a:r>
          </a:p>
          <a:p>
            <a:r>
              <a:rPr lang="en-US" sz="2000" dirty="0">
                <a:solidFill>
                  <a:schemeClr val="tx1"/>
                </a:solidFill>
              </a:rPr>
              <a:t>   </a:t>
            </a:r>
          </a:p>
          <a:p>
            <a:r>
              <a:rPr lang="en-US" sz="2200" b="1" dirty="0">
                <a:solidFill>
                  <a:schemeClr val="tx1"/>
                </a:solidFill>
              </a:rPr>
              <a:t>   </a:t>
            </a:r>
            <a:r>
              <a:rPr lang="en-US" sz="2200" b="1" dirty="0">
                <a:solidFill>
                  <a:schemeClr val="tx2"/>
                </a:solidFill>
              </a:rPr>
              <a:t> $</a:t>
            </a:r>
            <a:r>
              <a:rPr lang="en-US" sz="2200" b="1" dirty="0" err="1">
                <a:solidFill>
                  <a:schemeClr val="tx2"/>
                </a:solidFill>
              </a:rPr>
              <a:t>sql</a:t>
            </a:r>
            <a:r>
              <a:rPr lang="en-US" sz="2200" b="1" dirty="0">
                <a:solidFill>
                  <a:schemeClr val="tx2"/>
                </a:solidFill>
              </a:rPr>
              <a:t> </a:t>
            </a:r>
            <a:r>
              <a:rPr lang="en-US" sz="2200" b="1" dirty="0">
                <a:solidFill>
                  <a:schemeClr val="tx1"/>
                </a:solidFill>
              </a:rPr>
              <a:t>= "</a:t>
            </a:r>
            <a:r>
              <a:rPr lang="en-US" sz="2200" b="1" dirty="0">
                <a:solidFill>
                  <a:srgbClr val="1F497D"/>
                </a:solidFill>
              </a:rPr>
              <a:t>SELECT</a:t>
            </a:r>
            <a:r>
              <a:rPr lang="en-US" sz="2200" b="1" dirty="0">
                <a:solidFill>
                  <a:schemeClr val="tx1"/>
                </a:solidFill>
              </a:rPr>
              <a:t> </a:t>
            </a:r>
            <a:r>
              <a:rPr lang="en-US" sz="2200" b="1" dirty="0">
                <a:solidFill>
                  <a:srgbClr val="1F497D"/>
                </a:solidFill>
              </a:rPr>
              <a:t>id, nom, email, </a:t>
            </a:r>
            <a:r>
              <a:rPr lang="en-US" sz="2200" b="1" dirty="0" err="1">
                <a:solidFill>
                  <a:srgbClr val="1F497D"/>
                </a:solidFill>
              </a:rPr>
              <a:t>adresse</a:t>
            </a:r>
            <a:r>
              <a:rPr lang="en-US" sz="2200" b="1" dirty="0">
                <a:solidFill>
                  <a:srgbClr val="1F497D"/>
                </a:solidFill>
              </a:rPr>
              <a:t> </a:t>
            </a:r>
          </a:p>
          <a:p>
            <a:r>
              <a:rPr lang="en-US" sz="2200" b="1" dirty="0">
                <a:solidFill>
                  <a:schemeClr val="tx1"/>
                </a:solidFill>
              </a:rPr>
              <a:t>                  FROM </a:t>
            </a:r>
            <a:r>
              <a:rPr lang="en-US" sz="2200" b="1" i="1" dirty="0">
                <a:solidFill>
                  <a:schemeClr val="tx1"/>
                </a:solidFill>
              </a:rPr>
              <a:t>client</a:t>
            </a:r>
            <a:r>
              <a:rPr lang="en-US" sz="2200" b="1" dirty="0">
                <a:solidFill>
                  <a:schemeClr val="tx1"/>
                </a:solidFill>
              </a:rPr>
              <a:t> ORDER BY </a:t>
            </a:r>
            <a:r>
              <a:rPr lang="en-US" sz="2200" b="1" i="1" dirty="0">
                <a:solidFill>
                  <a:schemeClr val="tx1"/>
                </a:solidFill>
              </a:rPr>
              <a:t>nom </a:t>
            </a:r>
            <a:r>
              <a:rPr lang="en-US" sz="2200" b="1" dirty="0">
                <a:solidFill>
                  <a:schemeClr val="tx1"/>
                </a:solidFill>
              </a:rPr>
              <a:t>" ;</a:t>
            </a:r>
          </a:p>
          <a:p>
            <a:r>
              <a:rPr lang="en-US" sz="2200" b="1" dirty="0">
                <a:solidFill>
                  <a:srgbClr val="1F497D"/>
                </a:solidFill>
              </a:rPr>
              <a:t>   $result = $</a:t>
            </a:r>
            <a:r>
              <a:rPr lang="en-US" sz="2200" b="1" dirty="0" err="1">
                <a:solidFill>
                  <a:srgbClr val="1F497D"/>
                </a:solidFill>
              </a:rPr>
              <a:t>mysqli</a:t>
            </a:r>
            <a:r>
              <a:rPr lang="en-US" sz="2200" b="1" dirty="0">
                <a:solidFill>
                  <a:srgbClr val="1F497D"/>
                </a:solidFill>
              </a:rPr>
              <a:t>-&gt;query ($</a:t>
            </a:r>
            <a:r>
              <a:rPr lang="en-US" sz="2200" b="1" dirty="0" err="1">
                <a:solidFill>
                  <a:srgbClr val="1F497D"/>
                </a:solidFill>
              </a:rPr>
              <a:t>sql</a:t>
            </a:r>
            <a:r>
              <a:rPr lang="en-US" sz="2200" b="1" dirty="0">
                <a:solidFill>
                  <a:srgbClr val="1F497D"/>
                </a:solidFill>
              </a:rPr>
              <a:t>) ;</a:t>
            </a:r>
          </a:p>
          <a:p>
            <a:r>
              <a:rPr lang="en-US" sz="2000" dirty="0">
                <a:solidFill>
                  <a:schemeClr val="tx1"/>
                </a:solidFill>
              </a:rPr>
              <a:t>    </a:t>
            </a:r>
          </a:p>
          <a:p>
            <a:r>
              <a:rPr lang="en-US" sz="2000" b="1" dirty="0">
                <a:solidFill>
                  <a:schemeClr val="tx1"/>
                </a:solidFill>
              </a:rPr>
              <a:t>    if ( ! $result ) </a:t>
            </a:r>
            <a:r>
              <a:rPr lang="en-US" sz="2000" dirty="0">
                <a:solidFill>
                  <a:schemeClr val="tx1"/>
                </a:solidFill>
              </a:rPr>
              <a:t>{ echo "&lt;p&gt; </a:t>
            </a:r>
            <a:r>
              <a:rPr lang="en-US" sz="2000" dirty="0" err="1">
                <a:solidFill>
                  <a:schemeClr val="tx1"/>
                </a:solidFill>
              </a:rPr>
              <a:t>Desolée</a:t>
            </a:r>
            <a:r>
              <a:rPr lang="en-US" sz="2000" dirty="0">
                <a:solidFill>
                  <a:schemeClr val="tx1"/>
                </a:solidFill>
              </a:rPr>
              <a:t> … &lt;/p&gt;" ; }</a:t>
            </a:r>
          </a:p>
          <a:p>
            <a:r>
              <a:rPr lang="en-US" sz="2000" dirty="0">
                <a:solidFill>
                  <a:schemeClr val="tx1"/>
                </a:solidFill>
              </a:rPr>
              <a:t>   </a:t>
            </a:r>
            <a:r>
              <a:rPr lang="en-US" sz="2000" b="1" dirty="0">
                <a:solidFill>
                  <a:schemeClr val="tx1"/>
                </a:solidFill>
              </a:rPr>
              <a:t> else { </a:t>
            </a:r>
            <a:r>
              <a:rPr lang="en-US" sz="2000" dirty="0">
                <a:solidFill>
                  <a:schemeClr val="tx1"/>
                </a:solidFill>
              </a:rPr>
              <a:t>  . . .</a:t>
            </a:r>
          </a:p>
          <a:p>
            <a:r>
              <a:rPr lang="en-US" sz="2000" dirty="0">
                <a:solidFill>
                  <a:schemeClr val="tx1"/>
                </a:solidFill>
              </a:rPr>
              <a:t>      </a:t>
            </a:r>
            <a:r>
              <a:rPr lang="en-US" sz="2200" b="1" dirty="0">
                <a:solidFill>
                  <a:srgbClr val="1F497D"/>
                </a:solidFill>
              </a:rPr>
              <a:t>while ( $</a:t>
            </a:r>
            <a:r>
              <a:rPr lang="en-US" sz="2200" b="1" dirty="0" err="1">
                <a:solidFill>
                  <a:srgbClr val="1F497D"/>
                </a:solidFill>
              </a:rPr>
              <a:t>ligne</a:t>
            </a:r>
            <a:r>
              <a:rPr lang="en-US" sz="2200" b="1" dirty="0">
                <a:solidFill>
                  <a:srgbClr val="1F497D"/>
                </a:solidFill>
              </a:rPr>
              <a:t> = $result-&gt;</a:t>
            </a:r>
            <a:r>
              <a:rPr lang="en-US" sz="2200" b="1" dirty="0" err="1">
                <a:solidFill>
                  <a:srgbClr val="1F497D"/>
                </a:solidFill>
              </a:rPr>
              <a:t>fetch_object</a:t>
            </a:r>
            <a:r>
              <a:rPr lang="en-US" sz="2200" b="1" dirty="0">
                <a:solidFill>
                  <a:srgbClr val="1F497D"/>
                </a:solidFill>
              </a:rPr>
              <a:t>() ) { </a:t>
            </a:r>
          </a:p>
          <a:p>
            <a:r>
              <a:rPr lang="en-US" sz="2000" dirty="0">
                <a:solidFill>
                  <a:schemeClr val="tx1"/>
                </a:solidFill>
              </a:rPr>
              <a:t>           . . .  </a:t>
            </a:r>
          </a:p>
          <a:p>
            <a:r>
              <a:rPr lang="en-US" sz="2000" dirty="0">
                <a:solidFill>
                  <a:schemeClr val="tx1"/>
                </a:solidFill>
              </a:rPr>
              <a:t>            echo "&lt;td&gt;" . </a:t>
            </a:r>
            <a:r>
              <a:rPr lang="en-US" sz="2200" b="1" dirty="0">
                <a:solidFill>
                  <a:srgbClr val="1F497D"/>
                </a:solidFill>
              </a:rPr>
              <a:t>$</a:t>
            </a:r>
            <a:r>
              <a:rPr lang="en-US" sz="2200" b="1" dirty="0" err="1">
                <a:solidFill>
                  <a:srgbClr val="1F497D"/>
                </a:solidFill>
              </a:rPr>
              <a:t>ligne</a:t>
            </a:r>
            <a:r>
              <a:rPr lang="en-US" sz="2200" b="1" dirty="0">
                <a:solidFill>
                  <a:srgbClr val="1F497D"/>
                </a:solidFill>
              </a:rPr>
              <a:t>-&gt;id </a:t>
            </a:r>
            <a:r>
              <a:rPr lang="en-US" sz="2000" dirty="0">
                <a:solidFill>
                  <a:schemeClr val="tx1"/>
                </a:solidFill>
              </a:rPr>
              <a:t>. "&lt;/td&gt;";</a:t>
            </a:r>
          </a:p>
          <a:p>
            <a:r>
              <a:rPr lang="en-US" sz="2000" dirty="0">
                <a:solidFill>
                  <a:schemeClr val="tx1"/>
                </a:solidFill>
              </a:rPr>
              <a:t>            echo "&lt;td&gt;" . </a:t>
            </a:r>
            <a:r>
              <a:rPr lang="en-US" sz="2200" b="1" dirty="0">
                <a:solidFill>
                  <a:srgbClr val="1F497D"/>
                </a:solidFill>
              </a:rPr>
              <a:t>$</a:t>
            </a:r>
            <a:r>
              <a:rPr lang="en-US" sz="2200" b="1" dirty="0" err="1">
                <a:solidFill>
                  <a:srgbClr val="1F497D"/>
                </a:solidFill>
              </a:rPr>
              <a:t>ligne</a:t>
            </a:r>
            <a:r>
              <a:rPr lang="en-US" sz="2200" b="1" dirty="0">
                <a:solidFill>
                  <a:srgbClr val="1F497D"/>
                </a:solidFill>
              </a:rPr>
              <a:t>-&gt;nom </a:t>
            </a:r>
            <a:r>
              <a:rPr lang="en-US" sz="2000" dirty="0">
                <a:solidFill>
                  <a:schemeClr val="tx1"/>
                </a:solidFill>
              </a:rPr>
              <a:t>. "&lt;/td&gt;";</a:t>
            </a:r>
          </a:p>
          <a:p>
            <a:r>
              <a:rPr lang="en-US" sz="2000" dirty="0">
                <a:solidFill>
                  <a:schemeClr val="tx1"/>
                </a:solidFill>
              </a:rPr>
              <a:t>            echo "&lt;td&gt;" . </a:t>
            </a:r>
            <a:r>
              <a:rPr lang="en-US" sz="2200" b="1" dirty="0">
                <a:solidFill>
                  <a:srgbClr val="1F497D"/>
                </a:solidFill>
              </a:rPr>
              <a:t>$</a:t>
            </a:r>
            <a:r>
              <a:rPr lang="en-US" sz="2200" b="1" dirty="0" err="1">
                <a:solidFill>
                  <a:srgbClr val="1F497D"/>
                </a:solidFill>
              </a:rPr>
              <a:t>ligne</a:t>
            </a:r>
            <a:r>
              <a:rPr lang="en-US" sz="2200" b="1" dirty="0">
                <a:solidFill>
                  <a:srgbClr val="1F497D"/>
                </a:solidFill>
              </a:rPr>
              <a:t>-&gt;email </a:t>
            </a:r>
            <a:r>
              <a:rPr lang="en-US" sz="2000" dirty="0">
                <a:solidFill>
                  <a:schemeClr val="tx1"/>
                </a:solidFill>
              </a:rPr>
              <a:t>. "&lt;/td&gt;";</a:t>
            </a:r>
          </a:p>
          <a:p>
            <a:r>
              <a:rPr lang="en-US" sz="2000" dirty="0">
                <a:solidFill>
                  <a:schemeClr val="tx1"/>
                </a:solidFill>
              </a:rPr>
              <a:t>            echo "&lt;td&gt;" . </a:t>
            </a:r>
            <a:r>
              <a:rPr lang="en-US" sz="2200" b="1" dirty="0">
                <a:solidFill>
                  <a:srgbClr val="1F497D"/>
                </a:solidFill>
              </a:rPr>
              <a:t>$</a:t>
            </a:r>
            <a:r>
              <a:rPr lang="en-US" sz="2200" b="1" dirty="0" err="1">
                <a:solidFill>
                  <a:srgbClr val="1F497D"/>
                </a:solidFill>
              </a:rPr>
              <a:t>ligne</a:t>
            </a:r>
            <a:r>
              <a:rPr lang="en-US" sz="2200" b="1" dirty="0">
                <a:solidFill>
                  <a:srgbClr val="1F497D"/>
                </a:solidFill>
              </a:rPr>
              <a:t>-&gt;</a:t>
            </a:r>
            <a:r>
              <a:rPr lang="en-US" sz="2200" b="1" dirty="0" err="1">
                <a:solidFill>
                  <a:srgbClr val="1F497D"/>
                </a:solidFill>
              </a:rPr>
              <a:t>adresse</a:t>
            </a:r>
            <a:r>
              <a:rPr lang="en-US" sz="2200" b="1" dirty="0">
                <a:solidFill>
                  <a:srgbClr val="1F497D"/>
                </a:solidFill>
              </a:rPr>
              <a:t> </a:t>
            </a:r>
            <a:r>
              <a:rPr lang="en-US" sz="2000" dirty="0">
                <a:solidFill>
                  <a:schemeClr val="tx1"/>
                </a:solidFill>
              </a:rPr>
              <a:t>. "&lt;/td&gt;";</a:t>
            </a:r>
          </a:p>
          <a:p>
            <a:r>
              <a:rPr lang="en-US" sz="2000" dirty="0">
                <a:solidFill>
                  <a:schemeClr val="tx1"/>
                </a:solidFill>
              </a:rPr>
              <a:t>            . . .</a:t>
            </a:r>
          </a:p>
          <a:p>
            <a:r>
              <a:rPr lang="en-US" sz="2000" dirty="0">
                <a:solidFill>
                  <a:schemeClr val="tx1"/>
                </a:solidFill>
              </a:rPr>
              <a:t>      } . . .</a:t>
            </a:r>
          </a:p>
          <a:p>
            <a:r>
              <a:rPr lang="en-US" sz="2000" dirty="0">
                <a:solidFill>
                  <a:schemeClr val="tx1"/>
                </a:solidFill>
              </a:rPr>
              <a:t>   } </a:t>
            </a:r>
            <a:r>
              <a:rPr lang="fr-FR" b="1" dirty="0"/>
              <a:t>?&gt;</a:t>
            </a:r>
          </a:p>
        </p:txBody>
      </p:sp>
      <p:sp>
        <p:nvSpPr>
          <p:cNvPr id="8" name="Rectangle 7"/>
          <p:cNvSpPr/>
          <p:nvPr/>
        </p:nvSpPr>
        <p:spPr>
          <a:xfrm>
            <a:off x="2267744" y="390138"/>
            <a:ext cx="1832616"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fr-FR" b="1" dirty="0"/>
              <a:t>coursPHP-19.php</a:t>
            </a:r>
            <a:endParaRPr lang="fr-FR" dirty="0"/>
          </a:p>
        </p:txBody>
      </p:sp>
      <p:grpSp>
        <p:nvGrpSpPr>
          <p:cNvPr id="3" name="Grouper 2"/>
          <p:cNvGrpSpPr/>
          <p:nvPr/>
        </p:nvGrpSpPr>
        <p:grpSpPr>
          <a:xfrm>
            <a:off x="5580112" y="44624"/>
            <a:ext cx="3456384" cy="2587638"/>
            <a:chOff x="5615608" y="1124744"/>
            <a:chExt cx="3456384" cy="2587638"/>
          </a:xfrm>
        </p:grpSpPr>
        <p:sp>
          <p:nvSpPr>
            <p:cNvPr id="7" name="Rectangle 6"/>
            <p:cNvSpPr/>
            <p:nvPr/>
          </p:nvSpPr>
          <p:spPr>
            <a:xfrm>
              <a:off x="5615608" y="1373280"/>
              <a:ext cx="3456384" cy="2339102"/>
            </a:xfrm>
            <a:prstGeom prst="rect">
              <a:avLst/>
            </a:prstGeom>
          </p:spPr>
          <p:style>
            <a:lnRef idx="2">
              <a:schemeClr val="accent5"/>
            </a:lnRef>
            <a:fillRef idx="1">
              <a:schemeClr val="lt1"/>
            </a:fillRef>
            <a:effectRef idx="0">
              <a:schemeClr val="accent5"/>
            </a:effectRef>
            <a:fontRef idx="minor">
              <a:schemeClr val="dk1"/>
            </a:fontRef>
          </p:style>
          <p:txBody>
            <a:bodyPr wrap="square" lIns="36000" tIns="0" rIns="0" bIns="0">
              <a:spAutoFit/>
            </a:bodyPr>
            <a:lstStyle/>
            <a:p>
              <a:r>
                <a:rPr lang="fr-FR" b="1" dirty="0"/>
                <a:t> &lt;?</a:t>
              </a:r>
              <a:r>
                <a:rPr lang="fr-FR" b="1" dirty="0" err="1"/>
                <a:t>php</a:t>
              </a:r>
              <a:r>
                <a:rPr lang="fr-FR" b="1" dirty="0"/>
                <a:t> </a:t>
              </a:r>
            </a:p>
            <a:p>
              <a:r>
                <a:rPr lang="fr-FR" sz="2000" b="1" dirty="0">
                  <a:solidFill>
                    <a:srgbClr val="1F497D"/>
                  </a:solidFill>
                </a:rPr>
                <a:t>   </a:t>
              </a:r>
              <a:r>
                <a:rPr lang="fr-FR" sz="2000" b="1" dirty="0" err="1">
                  <a:solidFill>
                    <a:srgbClr val="1F497D"/>
                  </a:solidFill>
                </a:rPr>
                <a:t>function</a:t>
              </a:r>
              <a:r>
                <a:rPr lang="fr-FR" sz="2000" b="1" dirty="0">
                  <a:solidFill>
                    <a:srgbClr val="1F497D"/>
                  </a:solidFill>
                </a:rPr>
                <a:t> connexion() {</a:t>
              </a:r>
            </a:p>
            <a:p>
              <a:r>
                <a:rPr lang="fr-FR" dirty="0"/>
                <a:t>     . . .</a:t>
              </a:r>
            </a:p>
            <a:p>
              <a:r>
                <a:rPr lang="fr-FR" dirty="0"/>
                <a:t>    </a:t>
              </a:r>
              <a:r>
                <a:rPr lang="fr-FR" sz="2000" dirty="0">
                  <a:solidFill>
                    <a:srgbClr val="1F497D"/>
                  </a:solidFill>
                </a:rPr>
                <a:t> </a:t>
              </a:r>
              <a:r>
                <a:rPr lang="fr-FR" sz="2000" b="1" dirty="0">
                  <a:solidFill>
                    <a:srgbClr val="1F497D"/>
                  </a:solidFill>
                </a:rPr>
                <a:t> $</a:t>
              </a:r>
              <a:r>
                <a:rPr lang="fr-FR" sz="2000" b="1" dirty="0" err="1">
                  <a:solidFill>
                    <a:srgbClr val="1F497D"/>
                  </a:solidFill>
                </a:rPr>
                <a:t>mysqli</a:t>
              </a:r>
              <a:r>
                <a:rPr lang="fr-FR" sz="2000" b="1" dirty="0">
                  <a:solidFill>
                    <a:srgbClr val="1F497D"/>
                  </a:solidFill>
                </a:rPr>
                <a:t> = new </a:t>
              </a:r>
              <a:r>
                <a:rPr lang="fr-FR" sz="2000" b="1" dirty="0" err="1">
                  <a:solidFill>
                    <a:srgbClr val="1F497D"/>
                  </a:solidFill>
                </a:rPr>
                <a:t>mysqli</a:t>
              </a:r>
              <a:r>
                <a:rPr lang="fr-FR" sz="2000" b="1" dirty="0">
                  <a:solidFill>
                    <a:srgbClr val="1F497D"/>
                  </a:solidFill>
                </a:rPr>
                <a:t> (</a:t>
              </a:r>
              <a:r>
                <a:rPr lang="fr-FR" sz="2000" i="1" dirty="0">
                  <a:solidFill>
                    <a:srgbClr val="1F497D"/>
                  </a:solidFill>
                </a:rPr>
                <a:t>$host, </a:t>
              </a:r>
            </a:p>
            <a:p>
              <a:r>
                <a:rPr lang="fr-FR" sz="2000" i="1" dirty="0">
                  <a:solidFill>
                    <a:srgbClr val="1F497D"/>
                  </a:solidFill>
                </a:rPr>
                <a:t>                      $user, $</a:t>
              </a:r>
              <a:r>
                <a:rPr lang="fr-FR" sz="2000" i="1" dirty="0" err="1">
                  <a:solidFill>
                    <a:srgbClr val="1F497D"/>
                  </a:solidFill>
                </a:rPr>
                <a:t>mdp</a:t>
              </a:r>
              <a:r>
                <a:rPr lang="fr-FR" sz="2000" i="1" dirty="0">
                  <a:solidFill>
                    <a:srgbClr val="1F497D"/>
                  </a:solidFill>
                </a:rPr>
                <a:t>, $</a:t>
              </a:r>
              <a:r>
                <a:rPr lang="fr-FR" sz="2000" i="1" dirty="0" err="1">
                  <a:solidFill>
                    <a:srgbClr val="1F497D"/>
                  </a:solidFill>
                </a:rPr>
                <a:t>bdd</a:t>
              </a:r>
              <a:r>
                <a:rPr lang="fr-FR" sz="2000" b="1" dirty="0">
                  <a:solidFill>
                    <a:srgbClr val="1F497D"/>
                  </a:solidFill>
                </a:rPr>
                <a:t>) ;</a:t>
              </a:r>
            </a:p>
            <a:p>
              <a:r>
                <a:rPr lang="fr-FR" b="1" dirty="0"/>
                <a:t>      . . .</a:t>
              </a:r>
              <a:endParaRPr lang="fr-FR" dirty="0"/>
            </a:p>
            <a:p>
              <a:r>
                <a:rPr lang="fr-FR" dirty="0"/>
                <a:t>      </a:t>
              </a:r>
              <a:r>
                <a:rPr lang="fr-FR" sz="2000" b="1" dirty="0">
                  <a:solidFill>
                    <a:srgbClr val="1F497D"/>
                  </a:solidFill>
                </a:rPr>
                <a:t>return $</a:t>
              </a:r>
              <a:r>
                <a:rPr lang="fr-FR" sz="2000" b="1" dirty="0" err="1">
                  <a:solidFill>
                    <a:srgbClr val="1F497D"/>
                  </a:solidFill>
                </a:rPr>
                <a:t>mysqli</a:t>
              </a:r>
              <a:r>
                <a:rPr lang="fr-FR" sz="2000" b="1" dirty="0">
                  <a:solidFill>
                    <a:srgbClr val="1F497D"/>
                  </a:solidFill>
                </a:rPr>
                <a:t> ;</a:t>
              </a:r>
              <a:endParaRPr lang="fr-FR" b="1" dirty="0">
                <a:solidFill>
                  <a:srgbClr val="1F497D"/>
                </a:solidFill>
              </a:endParaRPr>
            </a:p>
            <a:p>
              <a:r>
                <a:rPr lang="fr-FR" dirty="0"/>
                <a:t>   } </a:t>
              </a:r>
              <a:r>
                <a:rPr lang="fr-FR" b="1" dirty="0"/>
                <a:t>?&gt;</a:t>
              </a:r>
            </a:p>
          </p:txBody>
        </p:sp>
        <p:sp>
          <p:nvSpPr>
            <p:cNvPr id="9" name="Rectangle 8"/>
            <p:cNvSpPr/>
            <p:nvPr/>
          </p:nvSpPr>
          <p:spPr>
            <a:xfrm>
              <a:off x="6948264" y="1124744"/>
              <a:ext cx="1613280"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fr-FR" b="1" dirty="0" err="1">
                  <a:solidFill>
                    <a:srgbClr val="000000"/>
                  </a:solidFill>
                </a:rPr>
                <a:t>connexion.php</a:t>
              </a:r>
              <a:endParaRPr lang="fr-FR" dirty="0">
                <a:solidFill>
                  <a:srgbClr val="000000"/>
                </a:solidFill>
              </a:endParaRPr>
            </a:p>
          </p:txBody>
        </p:sp>
      </p:grpSp>
      <p:cxnSp>
        <p:nvCxnSpPr>
          <p:cNvPr id="11" name="Connecteur droit avec flèche 10"/>
          <p:cNvCxnSpPr/>
          <p:nvPr/>
        </p:nvCxnSpPr>
        <p:spPr>
          <a:xfrm>
            <a:off x="3131840" y="1412776"/>
            <a:ext cx="26642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ZoneTexte 12"/>
          <p:cNvSpPr txBox="1"/>
          <p:nvPr/>
        </p:nvSpPr>
        <p:spPr>
          <a:xfrm>
            <a:off x="5652120" y="2780928"/>
            <a:ext cx="3384376"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a:t>On exécute la requête avec l’opération </a:t>
            </a:r>
            <a:r>
              <a:rPr lang="fr-FR" sz="2000" b="1" dirty="0"/>
              <a:t>$</a:t>
            </a:r>
            <a:r>
              <a:rPr lang="fr-FR" sz="2000" b="1" dirty="0" err="1"/>
              <a:t>mysqli</a:t>
            </a:r>
            <a:r>
              <a:rPr lang="fr-FR" sz="2000" b="1" dirty="0"/>
              <a:t>-&gt;</a:t>
            </a:r>
            <a:r>
              <a:rPr lang="fr-FR" sz="2000" b="1" dirty="0" err="1"/>
              <a:t>query</a:t>
            </a:r>
            <a:endParaRPr lang="fr-FR" sz="2000" dirty="0"/>
          </a:p>
        </p:txBody>
      </p:sp>
      <p:sp>
        <p:nvSpPr>
          <p:cNvPr id="14" name="ZoneTexte 13"/>
          <p:cNvSpPr txBox="1"/>
          <p:nvPr/>
        </p:nvSpPr>
        <p:spPr>
          <a:xfrm>
            <a:off x="5436096" y="3789040"/>
            <a:ext cx="3672408"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a:t>L’opération </a:t>
            </a:r>
            <a:r>
              <a:rPr lang="en-US" sz="2000" b="1" dirty="0">
                <a:solidFill>
                  <a:schemeClr val="tx1"/>
                </a:solidFill>
              </a:rPr>
              <a:t>$result-&gt;</a:t>
            </a:r>
            <a:r>
              <a:rPr lang="en-US" sz="2000" b="1" dirty="0" err="1">
                <a:solidFill>
                  <a:schemeClr val="tx1"/>
                </a:solidFill>
              </a:rPr>
              <a:t>fetch_object</a:t>
            </a:r>
            <a:r>
              <a:rPr lang="en-US" sz="2000" b="1" dirty="0">
                <a:solidFill>
                  <a:srgbClr val="1F497D"/>
                </a:solidFill>
              </a:rPr>
              <a:t> </a:t>
            </a:r>
            <a:r>
              <a:rPr lang="fr-FR" sz="2000" dirty="0"/>
              <a:t>récupère la prochaine ligne,  </a:t>
            </a:r>
            <a:br>
              <a:rPr lang="fr-FR" sz="2000" dirty="0"/>
            </a:br>
            <a:r>
              <a:rPr lang="fr-FR" sz="2000" dirty="0"/>
              <a:t>FAUX s’il n’y reste plus de lignes. </a:t>
            </a:r>
          </a:p>
        </p:txBody>
      </p:sp>
      <p:pic>
        <p:nvPicPr>
          <p:cNvPr id="16" name="Image 15"/>
          <p:cNvPicPr>
            <a:picLocks noChangeAspect="1"/>
          </p:cNvPicPr>
          <p:nvPr/>
        </p:nvPicPr>
        <p:blipFill rotWithShape="1">
          <a:blip r:embed="rId2">
            <a:clrChange>
              <a:clrFrom>
                <a:srgbClr val="FFFFFF"/>
              </a:clrFrom>
              <a:clrTo>
                <a:srgbClr val="FFFFFF">
                  <a:alpha val="0"/>
                </a:srgbClr>
              </a:clrTo>
            </a:clrChange>
          </a:blip>
          <a:srcRect l="3337" t="8268" r="8558" b="11636"/>
          <a:stretch/>
        </p:blipFill>
        <p:spPr>
          <a:xfrm>
            <a:off x="1547664" y="5807736"/>
            <a:ext cx="5040560" cy="1016429"/>
          </a:xfrm>
          <a:prstGeom prst="rect">
            <a:avLst/>
          </a:prstGeom>
          <a:ln>
            <a:noFill/>
          </a:ln>
        </p:spPr>
      </p:pic>
      <p:sp>
        <p:nvSpPr>
          <p:cNvPr id="15" name="ZoneTexte 14"/>
          <p:cNvSpPr txBox="1"/>
          <p:nvPr/>
        </p:nvSpPr>
        <p:spPr>
          <a:xfrm>
            <a:off x="5580112" y="5085184"/>
            <a:ext cx="3384376"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a:t>Chaque </a:t>
            </a:r>
            <a:r>
              <a:rPr lang="fr-FR" sz="2000" b="1" dirty="0"/>
              <a:t>attribut de la requête </a:t>
            </a:r>
            <a:r>
              <a:rPr lang="fr-FR" sz="2000" dirty="0"/>
              <a:t>devient un </a:t>
            </a:r>
            <a:r>
              <a:rPr lang="fr-FR" sz="2000" b="1" dirty="0"/>
              <a:t>attribut de l’objet </a:t>
            </a:r>
            <a:r>
              <a:rPr lang="fr-FR" sz="2000" dirty="0"/>
              <a:t>$ligne</a:t>
            </a:r>
          </a:p>
        </p:txBody>
      </p:sp>
      <p:sp>
        <p:nvSpPr>
          <p:cNvPr id="2" name="ZoneTexte 1"/>
          <p:cNvSpPr txBox="1"/>
          <p:nvPr/>
        </p:nvSpPr>
        <p:spPr>
          <a:xfrm>
            <a:off x="-3556000" y="7438571"/>
            <a:ext cx="184666"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202122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p:cNvSpPr>
            <a:spLocks noGrp="1"/>
          </p:cNvSpPr>
          <p:nvPr>
            <p:ph type="body" idx="1"/>
          </p:nvPr>
        </p:nvSpPr>
        <p:spPr>
          <a:xfrm>
            <a:off x="745233" y="980728"/>
            <a:ext cx="8219255" cy="639762"/>
          </a:xfrm>
        </p:spPr>
        <p:txBody>
          <a:bodyPr/>
          <a:lstStyle/>
          <a:p>
            <a:pPr algn="ctr"/>
            <a:r>
              <a:rPr lang="fr-FR" dirty="0"/>
              <a:t>La même requête avec récupération des informations</a:t>
            </a:r>
          </a:p>
        </p:txBody>
      </p:sp>
      <p:sp>
        <p:nvSpPr>
          <p:cNvPr id="5" name="Espace réservé du contenu 4"/>
          <p:cNvSpPr>
            <a:spLocks noGrp="1"/>
          </p:cNvSpPr>
          <p:nvPr>
            <p:ph sz="half" idx="2"/>
          </p:nvPr>
        </p:nvSpPr>
        <p:spPr>
          <a:xfrm>
            <a:off x="251520" y="1773658"/>
            <a:ext cx="4040188" cy="3951288"/>
          </a:xfrm>
        </p:spPr>
        <p:txBody>
          <a:bodyPr/>
          <a:lstStyle/>
          <a:p>
            <a:r>
              <a:rPr lang="fr-FR" dirty="0"/>
              <a:t>… par tableau à indice</a:t>
            </a:r>
          </a:p>
        </p:txBody>
      </p:sp>
      <p:sp>
        <p:nvSpPr>
          <p:cNvPr id="10" name="Espace réservé du contenu 9"/>
          <p:cNvSpPr>
            <a:spLocks noGrp="1"/>
          </p:cNvSpPr>
          <p:nvPr>
            <p:ph sz="quarter" idx="4"/>
          </p:nvPr>
        </p:nvSpPr>
        <p:spPr>
          <a:xfrm>
            <a:off x="4644008" y="1773658"/>
            <a:ext cx="4041775" cy="3951288"/>
          </a:xfrm>
        </p:spPr>
        <p:txBody>
          <a:bodyPr/>
          <a:lstStyle/>
          <a:p>
            <a:r>
              <a:rPr lang="fr-FR" dirty="0"/>
              <a:t>… par tableau associatif </a:t>
            </a:r>
          </a:p>
        </p:txBody>
      </p:sp>
      <p:sp>
        <p:nvSpPr>
          <p:cNvPr id="4" name="Espace réservé du numéro de diapositive 3"/>
          <p:cNvSpPr>
            <a:spLocks noGrp="1"/>
          </p:cNvSpPr>
          <p:nvPr>
            <p:ph type="sldNum" sz="quarter" idx="12"/>
          </p:nvPr>
        </p:nvSpPr>
        <p:spPr/>
        <p:txBody>
          <a:bodyPr/>
          <a:lstStyle/>
          <a:p>
            <a:fld id="{08F9BE58-7793-45FF-A067-2A41621469A2}" type="slidenum">
              <a:rPr lang="fr-FR" smtClean="0"/>
              <a:pPr/>
              <a:t>26</a:t>
            </a:fld>
            <a:endParaRPr lang="fr-FR"/>
          </a:p>
        </p:txBody>
      </p:sp>
      <p:sp>
        <p:nvSpPr>
          <p:cNvPr id="6" name="Rectangle 5"/>
          <p:cNvSpPr/>
          <p:nvPr/>
        </p:nvSpPr>
        <p:spPr>
          <a:xfrm>
            <a:off x="107504" y="2276872"/>
            <a:ext cx="4320480" cy="3877985"/>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en-US" b="1" dirty="0">
                <a:solidFill>
                  <a:schemeClr val="tx2"/>
                </a:solidFill>
              </a:rPr>
              <a:t>. . .  </a:t>
            </a:r>
          </a:p>
          <a:p>
            <a:r>
              <a:rPr lang="en-US" b="1" dirty="0">
                <a:solidFill>
                  <a:schemeClr val="tx2"/>
                </a:solidFill>
              </a:rPr>
              <a:t>  $</a:t>
            </a:r>
            <a:r>
              <a:rPr lang="en-US" b="1" dirty="0" err="1">
                <a:solidFill>
                  <a:schemeClr val="tx2"/>
                </a:solidFill>
              </a:rPr>
              <a:t>sql</a:t>
            </a:r>
            <a:r>
              <a:rPr lang="en-US" b="1" dirty="0">
                <a:solidFill>
                  <a:schemeClr val="tx2"/>
                </a:solidFill>
              </a:rPr>
              <a:t> </a:t>
            </a:r>
            <a:r>
              <a:rPr lang="en-US" b="1" dirty="0">
                <a:solidFill>
                  <a:schemeClr val="tx1"/>
                </a:solidFill>
              </a:rPr>
              <a:t>= "</a:t>
            </a:r>
            <a:r>
              <a:rPr lang="en-US" b="1" dirty="0">
                <a:solidFill>
                  <a:srgbClr val="1F497D"/>
                </a:solidFill>
              </a:rPr>
              <a:t>SELECT</a:t>
            </a:r>
            <a:r>
              <a:rPr lang="en-US" b="1" dirty="0">
                <a:solidFill>
                  <a:schemeClr val="tx1"/>
                </a:solidFill>
              </a:rPr>
              <a:t> </a:t>
            </a:r>
            <a:r>
              <a:rPr lang="en-US" b="1" dirty="0">
                <a:solidFill>
                  <a:srgbClr val="1F497D"/>
                </a:solidFill>
              </a:rPr>
              <a:t>id, nom, email, </a:t>
            </a:r>
            <a:r>
              <a:rPr lang="en-US" b="1" dirty="0" err="1">
                <a:solidFill>
                  <a:srgbClr val="1F497D"/>
                </a:solidFill>
              </a:rPr>
              <a:t>adresse</a:t>
            </a:r>
            <a:r>
              <a:rPr lang="en-US" b="1" dirty="0">
                <a:solidFill>
                  <a:srgbClr val="1F497D"/>
                </a:solidFill>
              </a:rPr>
              <a:t> </a:t>
            </a:r>
          </a:p>
          <a:p>
            <a:r>
              <a:rPr lang="en-US" b="1" dirty="0">
                <a:solidFill>
                  <a:schemeClr val="tx1"/>
                </a:solidFill>
              </a:rPr>
              <a:t>                  FROM </a:t>
            </a:r>
            <a:r>
              <a:rPr lang="en-US" b="1" i="1" dirty="0">
                <a:solidFill>
                  <a:schemeClr val="tx1"/>
                </a:solidFill>
              </a:rPr>
              <a:t>client</a:t>
            </a:r>
            <a:r>
              <a:rPr lang="en-US" b="1" dirty="0">
                <a:solidFill>
                  <a:schemeClr val="tx1"/>
                </a:solidFill>
              </a:rPr>
              <a:t> ORDER BY </a:t>
            </a:r>
            <a:r>
              <a:rPr lang="en-US" b="1" i="1" dirty="0">
                <a:solidFill>
                  <a:schemeClr val="tx1"/>
                </a:solidFill>
              </a:rPr>
              <a:t>nom </a:t>
            </a:r>
            <a:r>
              <a:rPr lang="en-US" b="1" dirty="0">
                <a:solidFill>
                  <a:schemeClr val="tx1"/>
                </a:solidFill>
              </a:rPr>
              <a:t>" ;</a:t>
            </a:r>
          </a:p>
          <a:p>
            <a:r>
              <a:rPr lang="en-US" b="1" dirty="0">
                <a:solidFill>
                  <a:srgbClr val="1F497D"/>
                </a:solidFill>
              </a:rPr>
              <a:t>  </a:t>
            </a:r>
          </a:p>
          <a:p>
            <a:r>
              <a:rPr lang="en-US" b="1" dirty="0">
                <a:solidFill>
                  <a:srgbClr val="1F497D"/>
                </a:solidFill>
              </a:rPr>
              <a:t>  $result = $</a:t>
            </a:r>
            <a:r>
              <a:rPr lang="en-US" b="1" dirty="0" err="1">
                <a:solidFill>
                  <a:srgbClr val="1F497D"/>
                </a:solidFill>
              </a:rPr>
              <a:t>mysqli</a:t>
            </a:r>
            <a:r>
              <a:rPr lang="en-US" b="1" dirty="0">
                <a:solidFill>
                  <a:srgbClr val="1F497D"/>
                </a:solidFill>
              </a:rPr>
              <a:t>-&gt;query ($</a:t>
            </a:r>
            <a:r>
              <a:rPr lang="en-US" b="1" dirty="0" err="1">
                <a:solidFill>
                  <a:srgbClr val="1F497D"/>
                </a:solidFill>
              </a:rPr>
              <a:t>sql</a:t>
            </a:r>
            <a:r>
              <a:rPr lang="en-US" b="1" dirty="0">
                <a:solidFill>
                  <a:srgbClr val="1F497D"/>
                </a:solidFill>
              </a:rPr>
              <a:t>) ;</a:t>
            </a:r>
          </a:p>
          <a:p>
            <a:r>
              <a:rPr lang="en-US" dirty="0">
                <a:solidFill>
                  <a:schemeClr val="tx1"/>
                </a:solidFill>
              </a:rPr>
              <a:t>   . . .</a:t>
            </a:r>
          </a:p>
          <a:p>
            <a:r>
              <a:rPr lang="en-US" dirty="0">
                <a:solidFill>
                  <a:schemeClr val="tx1"/>
                </a:solidFill>
              </a:rPr>
              <a:t>      </a:t>
            </a:r>
            <a:r>
              <a:rPr lang="en-US" b="1" dirty="0">
                <a:solidFill>
                  <a:srgbClr val="1F497D"/>
                </a:solidFill>
              </a:rPr>
              <a:t>while ( $</a:t>
            </a:r>
            <a:r>
              <a:rPr lang="en-US" b="1" dirty="0" err="1">
                <a:solidFill>
                  <a:srgbClr val="1F497D"/>
                </a:solidFill>
              </a:rPr>
              <a:t>ligne</a:t>
            </a:r>
            <a:r>
              <a:rPr lang="en-US" b="1" dirty="0">
                <a:solidFill>
                  <a:srgbClr val="1F497D"/>
                </a:solidFill>
              </a:rPr>
              <a:t> = </a:t>
            </a:r>
            <a:r>
              <a:rPr lang="en-US" sz="2000" b="1" dirty="0">
                <a:solidFill>
                  <a:srgbClr val="1F497D"/>
                </a:solidFill>
              </a:rPr>
              <a:t>$result-&gt;</a:t>
            </a:r>
            <a:r>
              <a:rPr lang="en-US" sz="2000" b="1" dirty="0" err="1">
                <a:solidFill>
                  <a:srgbClr val="1F497D"/>
                </a:solidFill>
              </a:rPr>
              <a:t>fetch_row</a:t>
            </a:r>
            <a:r>
              <a:rPr lang="en-US" b="1" dirty="0">
                <a:solidFill>
                  <a:srgbClr val="1F497D"/>
                </a:solidFill>
              </a:rPr>
              <a:t>() ) { </a:t>
            </a:r>
          </a:p>
          <a:p>
            <a:r>
              <a:rPr lang="en-US" dirty="0">
                <a:solidFill>
                  <a:schemeClr val="tx1"/>
                </a:solidFill>
              </a:rPr>
              <a:t>           . . .  </a:t>
            </a:r>
          </a:p>
          <a:p>
            <a:r>
              <a:rPr lang="en-US" dirty="0">
                <a:solidFill>
                  <a:schemeClr val="tx1"/>
                </a:solidFill>
              </a:rPr>
              <a:t>           </a:t>
            </a:r>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[0] </a:t>
            </a:r>
            <a:r>
              <a:rPr lang="es-ES_tradnl" dirty="0">
                <a:solidFill>
                  <a:schemeClr val="tx1"/>
                </a:solidFill>
              </a:rPr>
              <a:t>. "&lt;/</a:t>
            </a:r>
            <a:r>
              <a:rPr lang="es-ES_tradnl" dirty="0" err="1">
                <a:solidFill>
                  <a:schemeClr val="tx1"/>
                </a:solidFill>
              </a:rPr>
              <a:t>td</a:t>
            </a:r>
            <a:r>
              <a:rPr lang="es-ES_tradnl" dirty="0">
                <a:solidFill>
                  <a:schemeClr val="tx1"/>
                </a:solidFill>
              </a:rPr>
              <a:t>&gt;";</a:t>
            </a:r>
          </a:p>
          <a:p>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[1] </a:t>
            </a:r>
            <a:r>
              <a:rPr lang="es-ES_tradnl" dirty="0">
                <a:solidFill>
                  <a:schemeClr val="tx1"/>
                </a:solidFill>
              </a:rPr>
              <a:t>. "&lt;/</a:t>
            </a:r>
            <a:r>
              <a:rPr lang="es-ES_tradnl" dirty="0" err="1">
                <a:solidFill>
                  <a:schemeClr val="tx1"/>
                </a:solidFill>
              </a:rPr>
              <a:t>td</a:t>
            </a:r>
            <a:r>
              <a:rPr lang="es-ES_tradnl" dirty="0">
                <a:solidFill>
                  <a:schemeClr val="tx1"/>
                </a:solidFill>
              </a:rPr>
              <a:t>&gt;";</a:t>
            </a:r>
          </a:p>
          <a:p>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[2] </a:t>
            </a:r>
            <a:r>
              <a:rPr lang="es-ES_tradnl" dirty="0">
                <a:solidFill>
                  <a:schemeClr val="tx1"/>
                </a:solidFill>
              </a:rPr>
              <a:t>. "&lt;/</a:t>
            </a:r>
            <a:r>
              <a:rPr lang="es-ES_tradnl" dirty="0" err="1">
                <a:solidFill>
                  <a:schemeClr val="tx1"/>
                </a:solidFill>
              </a:rPr>
              <a:t>td</a:t>
            </a:r>
            <a:r>
              <a:rPr lang="es-ES_tradnl" dirty="0">
                <a:solidFill>
                  <a:schemeClr val="tx1"/>
                </a:solidFill>
              </a:rPr>
              <a:t>&gt;";</a:t>
            </a:r>
          </a:p>
          <a:p>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[3] .</a:t>
            </a:r>
            <a:r>
              <a:rPr lang="es-ES_tradnl" dirty="0">
                <a:solidFill>
                  <a:schemeClr val="tx1"/>
                </a:solidFill>
              </a:rPr>
              <a:t> "&lt;/</a:t>
            </a:r>
            <a:r>
              <a:rPr lang="es-ES_tradnl" dirty="0" err="1">
                <a:solidFill>
                  <a:schemeClr val="tx1"/>
                </a:solidFill>
              </a:rPr>
              <a:t>td</a:t>
            </a:r>
            <a:r>
              <a:rPr lang="es-ES_tradnl" dirty="0">
                <a:solidFill>
                  <a:schemeClr val="tx1"/>
                </a:solidFill>
              </a:rPr>
              <a:t>&gt;";</a:t>
            </a:r>
            <a:endParaRPr lang="en-US" dirty="0">
              <a:solidFill>
                <a:schemeClr val="tx1"/>
              </a:solidFill>
            </a:endParaRPr>
          </a:p>
          <a:p>
            <a:r>
              <a:rPr lang="en-US" dirty="0">
                <a:solidFill>
                  <a:schemeClr val="tx1"/>
                </a:solidFill>
              </a:rPr>
              <a:t>            . . .</a:t>
            </a:r>
          </a:p>
          <a:p>
            <a:r>
              <a:rPr lang="en-US" dirty="0">
                <a:solidFill>
                  <a:schemeClr val="tx1"/>
                </a:solidFill>
              </a:rPr>
              <a:t>      } . . . </a:t>
            </a:r>
            <a:endParaRPr lang="fr-FR" b="1" dirty="0"/>
          </a:p>
        </p:txBody>
      </p:sp>
      <p:sp>
        <p:nvSpPr>
          <p:cNvPr id="12" name="Rectangle 11"/>
          <p:cNvSpPr/>
          <p:nvPr/>
        </p:nvSpPr>
        <p:spPr>
          <a:xfrm>
            <a:off x="4644008" y="2276872"/>
            <a:ext cx="4464496" cy="3877985"/>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en-US" b="1" dirty="0">
                <a:solidFill>
                  <a:schemeClr val="tx2"/>
                </a:solidFill>
              </a:rPr>
              <a:t>. . .  </a:t>
            </a:r>
          </a:p>
          <a:p>
            <a:r>
              <a:rPr lang="en-US" b="1" dirty="0">
                <a:solidFill>
                  <a:schemeClr val="tx2"/>
                </a:solidFill>
              </a:rPr>
              <a:t>  $</a:t>
            </a:r>
            <a:r>
              <a:rPr lang="en-US" b="1" dirty="0" err="1">
                <a:solidFill>
                  <a:schemeClr val="tx2"/>
                </a:solidFill>
              </a:rPr>
              <a:t>sql</a:t>
            </a:r>
            <a:r>
              <a:rPr lang="en-US" b="1" dirty="0">
                <a:solidFill>
                  <a:schemeClr val="tx2"/>
                </a:solidFill>
              </a:rPr>
              <a:t> </a:t>
            </a:r>
            <a:r>
              <a:rPr lang="en-US" b="1" dirty="0">
                <a:solidFill>
                  <a:schemeClr val="tx1"/>
                </a:solidFill>
              </a:rPr>
              <a:t>= "</a:t>
            </a:r>
            <a:r>
              <a:rPr lang="en-US" b="1" dirty="0">
                <a:solidFill>
                  <a:srgbClr val="1F497D"/>
                </a:solidFill>
              </a:rPr>
              <a:t>SELECT</a:t>
            </a:r>
            <a:r>
              <a:rPr lang="en-US" b="1" dirty="0">
                <a:solidFill>
                  <a:schemeClr val="tx1"/>
                </a:solidFill>
              </a:rPr>
              <a:t> </a:t>
            </a:r>
            <a:r>
              <a:rPr lang="en-US" b="1" dirty="0">
                <a:solidFill>
                  <a:srgbClr val="1F497D"/>
                </a:solidFill>
              </a:rPr>
              <a:t>id, nom, email, </a:t>
            </a:r>
            <a:r>
              <a:rPr lang="en-US" b="1" dirty="0" err="1">
                <a:solidFill>
                  <a:srgbClr val="1F497D"/>
                </a:solidFill>
              </a:rPr>
              <a:t>adresse</a:t>
            </a:r>
            <a:r>
              <a:rPr lang="en-US" b="1" dirty="0">
                <a:solidFill>
                  <a:srgbClr val="1F497D"/>
                </a:solidFill>
              </a:rPr>
              <a:t> </a:t>
            </a:r>
          </a:p>
          <a:p>
            <a:r>
              <a:rPr lang="en-US" b="1" dirty="0">
                <a:solidFill>
                  <a:schemeClr val="tx1"/>
                </a:solidFill>
              </a:rPr>
              <a:t>                  FROM </a:t>
            </a:r>
            <a:r>
              <a:rPr lang="en-US" b="1" i="1" dirty="0">
                <a:solidFill>
                  <a:schemeClr val="tx1"/>
                </a:solidFill>
              </a:rPr>
              <a:t>client</a:t>
            </a:r>
            <a:r>
              <a:rPr lang="en-US" b="1" dirty="0">
                <a:solidFill>
                  <a:schemeClr val="tx1"/>
                </a:solidFill>
              </a:rPr>
              <a:t> ORDER BY </a:t>
            </a:r>
            <a:r>
              <a:rPr lang="en-US" b="1" i="1" dirty="0">
                <a:solidFill>
                  <a:schemeClr val="tx1"/>
                </a:solidFill>
              </a:rPr>
              <a:t>nom </a:t>
            </a:r>
            <a:r>
              <a:rPr lang="en-US" b="1" dirty="0">
                <a:solidFill>
                  <a:schemeClr val="tx1"/>
                </a:solidFill>
              </a:rPr>
              <a:t>" ;</a:t>
            </a:r>
          </a:p>
          <a:p>
            <a:r>
              <a:rPr lang="en-US" b="1" dirty="0">
                <a:solidFill>
                  <a:srgbClr val="1F497D"/>
                </a:solidFill>
              </a:rPr>
              <a:t>  </a:t>
            </a:r>
          </a:p>
          <a:p>
            <a:r>
              <a:rPr lang="en-US" b="1" dirty="0">
                <a:solidFill>
                  <a:srgbClr val="1F497D"/>
                </a:solidFill>
              </a:rPr>
              <a:t>  $result = $</a:t>
            </a:r>
            <a:r>
              <a:rPr lang="en-US" b="1" dirty="0" err="1">
                <a:solidFill>
                  <a:srgbClr val="1F497D"/>
                </a:solidFill>
              </a:rPr>
              <a:t>mysqli</a:t>
            </a:r>
            <a:r>
              <a:rPr lang="en-US" b="1" dirty="0">
                <a:solidFill>
                  <a:srgbClr val="1F497D"/>
                </a:solidFill>
              </a:rPr>
              <a:t>-&gt;query ($</a:t>
            </a:r>
            <a:r>
              <a:rPr lang="en-US" b="1" dirty="0" err="1">
                <a:solidFill>
                  <a:srgbClr val="1F497D"/>
                </a:solidFill>
              </a:rPr>
              <a:t>sql</a:t>
            </a:r>
            <a:r>
              <a:rPr lang="en-US" b="1" dirty="0">
                <a:solidFill>
                  <a:srgbClr val="1F497D"/>
                </a:solidFill>
              </a:rPr>
              <a:t>) ;</a:t>
            </a:r>
          </a:p>
          <a:p>
            <a:r>
              <a:rPr lang="en-US" dirty="0">
                <a:solidFill>
                  <a:schemeClr val="tx1"/>
                </a:solidFill>
              </a:rPr>
              <a:t>   . . .</a:t>
            </a:r>
          </a:p>
          <a:p>
            <a:r>
              <a:rPr lang="en-US" dirty="0">
                <a:solidFill>
                  <a:schemeClr val="tx1"/>
                </a:solidFill>
              </a:rPr>
              <a:t>     </a:t>
            </a:r>
            <a:r>
              <a:rPr lang="en-US" b="1" dirty="0">
                <a:solidFill>
                  <a:srgbClr val="1F497D"/>
                </a:solidFill>
              </a:rPr>
              <a:t>while ( $</a:t>
            </a:r>
            <a:r>
              <a:rPr lang="en-US" b="1" dirty="0" err="1">
                <a:solidFill>
                  <a:srgbClr val="1F497D"/>
                </a:solidFill>
              </a:rPr>
              <a:t>ligne</a:t>
            </a:r>
            <a:r>
              <a:rPr lang="en-US" b="1" dirty="0">
                <a:solidFill>
                  <a:srgbClr val="1F497D"/>
                </a:solidFill>
              </a:rPr>
              <a:t> = </a:t>
            </a:r>
            <a:r>
              <a:rPr lang="en-US" sz="2000" b="1" dirty="0">
                <a:solidFill>
                  <a:srgbClr val="1F497D"/>
                </a:solidFill>
              </a:rPr>
              <a:t>$result-&gt;</a:t>
            </a:r>
            <a:r>
              <a:rPr lang="en-US" sz="2000" b="1" dirty="0" err="1">
                <a:solidFill>
                  <a:srgbClr val="1F497D"/>
                </a:solidFill>
              </a:rPr>
              <a:t>fetch_assoc</a:t>
            </a:r>
            <a:r>
              <a:rPr lang="en-US" sz="2000" b="1" dirty="0">
                <a:solidFill>
                  <a:srgbClr val="1F497D"/>
                </a:solidFill>
              </a:rPr>
              <a:t> </a:t>
            </a:r>
            <a:r>
              <a:rPr lang="en-US" b="1" dirty="0">
                <a:solidFill>
                  <a:srgbClr val="1F497D"/>
                </a:solidFill>
              </a:rPr>
              <a:t>() ) { </a:t>
            </a:r>
          </a:p>
          <a:p>
            <a:r>
              <a:rPr lang="en-US" dirty="0">
                <a:solidFill>
                  <a:schemeClr val="tx1"/>
                </a:solidFill>
              </a:rPr>
              <a:t>           . . .  </a:t>
            </a:r>
          </a:p>
          <a:p>
            <a:r>
              <a:rPr lang="en-US" dirty="0">
                <a:solidFill>
                  <a:schemeClr val="tx1"/>
                </a:solidFill>
              </a:rPr>
              <a:t>           </a:t>
            </a:r>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['id'] . </a:t>
            </a:r>
            <a:r>
              <a:rPr lang="es-ES_tradnl" dirty="0">
                <a:solidFill>
                  <a:schemeClr val="tx1"/>
                </a:solidFill>
              </a:rPr>
              <a:t>"&lt;/</a:t>
            </a:r>
            <a:r>
              <a:rPr lang="es-ES_tradnl" dirty="0" err="1">
                <a:solidFill>
                  <a:schemeClr val="tx1"/>
                </a:solidFill>
              </a:rPr>
              <a:t>td</a:t>
            </a:r>
            <a:r>
              <a:rPr lang="es-ES_tradnl" dirty="0">
                <a:solidFill>
                  <a:schemeClr val="tx1"/>
                </a:solidFill>
              </a:rPr>
              <a:t>&gt;";</a:t>
            </a:r>
          </a:p>
          <a:p>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a:t>
            </a:r>
            <a:r>
              <a:rPr lang="es-ES_tradnl" b="1" dirty="0" err="1">
                <a:solidFill>
                  <a:schemeClr val="tx2"/>
                </a:solidFill>
              </a:rPr>
              <a:t>nom</a:t>
            </a:r>
            <a:r>
              <a:rPr lang="es-ES_tradnl" b="1" dirty="0">
                <a:solidFill>
                  <a:schemeClr val="tx2"/>
                </a:solidFill>
              </a:rPr>
              <a:t>'] . </a:t>
            </a:r>
            <a:r>
              <a:rPr lang="es-ES_tradnl" dirty="0">
                <a:solidFill>
                  <a:schemeClr val="tx1"/>
                </a:solidFill>
              </a:rPr>
              <a:t>"&lt;/</a:t>
            </a:r>
            <a:r>
              <a:rPr lang="es-ES_tradnl" dirty="0" err="1">
                <a:solidFill>
                  <a:schemeClr val="tx1"/>
                </a:solidFill>
              </a:rPr>
              <a:t>td</a:t>
            </a:r>
            <a:r>
              <a:rPr lang="es-ES_tradnl" dirty="0">
                <a:solidFill>
                  <a:schemeClr val="tx1"/>
                </a:solidFill>
              </a:rPr>
              <a:t>&gt;";</a:t>
            </a:r>
          </a:p>
          <a:p>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['email'] </a:t>
            </a:r>
            <a:r>
              <a:rPr lang="es-ES_tradnl" dirty="0">
                <a:solidFill>
                  <a:schemeClr val="tx1"/>
                </a:solidFill>
              </a:rPr>
              <a:t>. "&lt;/</a:t>
            </a:r>
            <a:r>
              <a:rPr lang="es-ES_tradnl" dirty="0" err="1">
                <a:solidFill>
                  <a:schemeClr val="tx1"/>
                </a:solidFill>
              </a:rPr>
              <a:t>td</a:t>
            </a:r>
            <a:r>
              <a:rPr lang="es-ES_tradnl" dirty="0">
                <a:solidFill>
                  <a:schemeClr val="tx1"/>
                </a:solidFill>
              </a:rPr>
              <a:t>&gt;";</a:t>
            </a:r>
          </a:p>
          <a:p>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a:t>
            </a:r>
            <a:r>
              <a:rPr lang="es-ES_tradnl" b="1" dirty="0" err="1">
                <a:solidFill>
                  <a:schemeClr val="tx2"/>
                </a:solidFill>
              </a:rPr>
              <a:t>adresse</a:t>
            </a:r>
            <a:r>
              <a:rPr lang="es-ES_tradnl" b="1" dirty="0">
                <a:solidFill>
                  <a:schemeClr val="tx2"/>
                </a:solidFill>
              </a:rPr>
              <a:t>'] </a:t>
            </a:r>
            <a:r>
              <a:rPr lang="es-ES_tradnl" dirty="0">
                <a:solidFill>
                  <a:schemeClr val="tx1"/>
                </a:solidFill>
              </a:rPr>
              <a:t>."&lt;</a:t>
            </a:r>
            <a:r>
              <a:rPr lang="es-ES_tradnl" dirty="0" err="1">
                <a:solidFill>
                  <a:schemeClr val="tx1"/>
                </a:solidFill>
              </a:rPr>
              <a:t>td</a:t>
            </a:r>
            <a:r>
              <a:rPr lang="es-ES_tradnl" dirty="0">
                <a:solidFill>
                  <a:schemeClr val="tx1"/>
                </a:solidFill>
              </a:rPr>
              <a:t>&gt;";</a:t>
            </a:r>
          </a:p>
          <a:p>
            <a:r>
              <a:rPr lang="en-US" dirty="0">
                <a:solidFill>
                  <a:schemeClr val="tx1"/>
                </a:solidFill>
              </a:rPr>
              <a:t>            . . .</a:t>
            </a:r>
          </a:p>
          <a:p>
            <a:r>
              <a:rPr lang="en-US" dirty="0">
                <a:solidFill>
                  <a:schemeClr val="tx1"/>
                </a:solidFill>
              </a:rPr>
              <a:t>      } . . . </a:t>
            </a:r>
            <a:endParaRPr lang="fr-FR" b="1" dirty="0"/>
          </a:p>
        </p:txBody>
      </p:sp>
      <p:sp>
        <p:nvSpPr>
          <p:cNvPr id="14" name="ZoneTexte 13"/>
          <p:cNvSpPr txBox="1"/>
          <p:nvPr/>
        </p:nvSpPr>
        <p:spPr>
          <a:xfrm>
            <a:off x="971600" y="5949280"/>
            <a:ext cx="324036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a:t>ça commence toujours par </a:t>
            </a:r>
            <a:r>
              <a:rPr lang="fr-FR" sz="2000" b="1" dirty="0"/>
              <a:t>0</a:t>
            </a:r>
          </a:p>
        </p:txBody>
      </p:sp>
      <p:sp>
        <p:nvSpPr>
          <p:cNvPr id="15" name="ZoneTexte 14"/>
          <p:cNvSpPr txBox="1"/>
          <p:nvPr/>
        </p:nvSpPr>
        <p:spPr>
          <a:xfrm>
            <a:off x="5724128" y="5949280"/>
            <a:ext cx="324036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a:t>chaque attribut est accessible par son </a:t>
            </a:r>
            <a:r>
              <a:rPr lang="fr-FR" sz="2000" b="1" dirty="0"/>
              <a:t>nom </a:t>
            </a:r>
          </a:p>
        </p:txBody>
      </p:sp>
      <p:sp>
        <p:nvSpPr>
          <p:cNvPr id="13" name="Titre 4"/>
          <p:cNvSpPr>
            <a:spLocks noGrp="1"/>
          </p:cNvSpPr>
          <p:nvPr>
            <p:ph type="title"/>
          </p:nvPr>
        </p:nvSpPr>
        <p:spPr>
          <a:xfrm>
            <a:off x="457200" y="274638"/>
            <a:ext cx="8229600" cy="1143000"/>
          </a:xfrm>
        </p:spPr>
        <p:txBody>
          <a:bodyPr/>
          <a:lstStyle/>
          <a:p>
            <a:r>
              <a:rPr lang="fr-FR" dirty="0" err="1"/>
              <a:t>MySQLi</a:t>
            </a:r>
            <a:endParaRPr lang="fr-FR" dirty="0"/>
          </a:p>
        </p:txBody>
      </p:sp>
    </p:spTree>
    <p:extLst>
      <p:ext uri="{BB962C8B-B14F-4D97-AF65-F5344CB8AC3E}">
        <p14:creationId xmlns:p14="http://schemas.microsoft.com/office/powerpoint/2010/main" val="1667054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4"/>
          <p:cNvSpPr>
            <a:spLocks noGrp="1"/>
          </p:cNvSpPr>
          <p:nvPr>
            <p:ph type="title"/>
          </p:nvPr>
        </p:nvSpPr>
        <p:spPr/>
        <p:txBody>
          <a:bodyPr/>
          <a:lstStyle/>
          <a:p>
            <a:r>
              <a:rPr lang="fr-FR" dirty="0" err="1"/>
              <a:t>MySQLi</a:t>
            </a:r>
            <a:endParaRPr lang="fr-FR" dirty="0"/>
          </a:p>
        </p:txBody>
      </p:sp>
      <p:sp>
        <p:nvSpPr>
          <p:cNvPr id="6" name="Espace réservé du contenu 5"/>
          <p:cNvSpPr>
            <a:spLocks noGrp="1"/>
          </p:cNvSpPr>
          <p:nvPr>
            <p:ph idx="1"/>
          </p:nvPr>
        </p:nvSpPr>
        <p:spPr>
          <a:xfrm>
            <a:off x="251520" y="1600200"/>
            <a:ext cx="8640960" cy="4781128"/>
          </a:xfrm>
        </p:spPr>
        <p:txBody>
          <a:bodyPr>
            <a:normAutofit/>
          </a:bodyPr>
          <a:lstStyle/>
          <a:p>
            <a:pPr marL="342900" lvl="1" indent="-342900">
              <a:buFont typeface="Arial" pitchFamily="34" charset="0"/>
              <a:buChar char="•"/>
            </a:pPr>
            <a:r>
              <a:rPr lang="fr-FR" dirty="0"/>
              <a:t>Autres informations peuvent être récupérées d’un objet </a:t>
            </a:r>
            <a:r>
              <a:rPr lang="fr-FR" b="1" dirty="0" err="1"/>
              <a:t>mysqli_result</a:t>
            </a:r>
            <a:r>
              <a:rPr lang="fr-FR" b="1" dirty="0"/>
              <a:t> </a:t>
            </a:r>
            <a:r>
              <a:rPr lang="fr-FR" dirty="0"/>
              <a:t>( </a:t>
            </a:r>
            <a:r>
              <a:rPr lang="fr-FR" b="1" dirty="0"/>
              <a:t>$</a:t>
            </a:r>
            <a:r>
              <a:rPr lang="fr-FR" b="1" dirty="0" err="1"/>
              <a:t>result</a:t>
            </a:r>
            <a:r>
              <a:rPr lang="fr-FR" b="1" dirty="0"/>
              <a:t> = $</a:t>
            </a:r>
            <a:r>
              <a:rPr lang="fr-FR" b="1" dirty="0" err="1"/>
              <a:t>mysqli</a:t>
            </a:r>
            <a:r>
              <a:rPr lang="fr-FR" b="1" dirty="0"/>
              <a:t>-&gt;</a:t>
            </a:r>
            <a:r>
              <a:rPr lang="fr-FR" b="1" dirty="0" err="1"/>
              <a:t>query</a:t>
            </a:r>
            <a:r>
              <a:rPr lang="fr-FR" b="1" dirty="0"/>
              <a:t> </a:t>
            </a:r>
            <a:r>
              <a:rPr lang="fr-FR" dirty="0"/>
              <a:t>(…)  )</a:t>
            </a:r>
          </a:p>
          <a:p>
            <a:pPr marL="342900" lvl="1" indent="-342900">
              <a:buFont typeface="Arial" pitchFamily="34" charset="0"/>
              <a:buChar char="•"/>
            </a:pPr>
            <a:endParaRPr lang="fr-FR" b="1" dirty="0"/>
          </a:p>
          <a:p>
            <a:pPr lvl="1"/>
            <a:r>
              <a:rPr lang="fr-FR" b="1" dirty="0"/>
              <a:t>Combien de lignes et colonnes </a:t>
            </a:r>
            <a:r>
              <a:rPr lang="fr-FR" dirty="0"/>
              <a:t>on peut récupérer </a:t>
            </a:r>
          </a:p>
          <a:p>
            <a:pPr lvl="2"/>
            <a:r>
              <a:rPr lang="fr-FR" b="1" dirty="0">
                <a:solidFill>
                  <a:srgbClr val="1F497D"/>
                </a:solidFill>
              </a:rPr>
              <a:t>$</a:t>
            </a:r>
            <a:r>
              <a:rPr lang="fr-FR" b="1" dirty="0" err="1">
                <a:solidFill>
                  <a:srgbClr val="1F497D"/>
                </a:solidFill>
              </a:rPr>
              <a:t>nblignes</a:t>
            </a:r>
            <a:r>
              <a:rPr lang="fr-FR" b="1" dirty="0">
                <a:solidFill>
                  <a:srgbClr val="1F497D"/>
                </a:solidFill>
              </a:rPr>
              <a:t> = $</a:t>
            </a:r>
            <a:r>
              <a:rPr lang="fr-FR" b="1" dirty="0" err="1">
                <a:solidFill>
                  <a:srgbClr val="1F497D"/>
                </a:solidFill>
              </a:rPr>
              <a:t>result</a:t>
            </a:r>
            <a:r>
              <a:rPr lang="fr-FR" b="1" dirty="0">
                <a:solidFill>
                  <a:srgbClr val="1F497D"/>
                </a:solidFill>
              </a:rPr>
              <a:t>-&gt;</a:t>
            </a:r>
            <a:r>
              <a:rPr lang="fr-FR" b="1" dirty="0" err="1">
                <a:solidFill>
                  <a:srgbClr val="1F497D"/>
                </a:solidFill>
              </a:rPr>
              <a:t>num_rows</a:t>
            </a:r>
            <a:r>
              <a:rPr lang="fr-FR" b="1" dirty="0">
                <a:solidFill>
                  <a:srgbClr val="1F497D"/>
                </a:solidFill>
              </a:rPr>
              <a:t> ;</a:t>
            </a:r>
          </a:p>
          <a:p>
            <a:pPr lvl="2"/>
            <a:r>
              <a:rPr lang="fr-FR" b="1" dirty="0">
                <a:solidFill>
                  <a:srgbClr val="1F497D"/>
                </a:solidFill>
              </a:rPr>
              <a:t>$</a:t>
            </a:r>
            <a:r>
              <a:rPr lang="fr-FR" b="1" dirty="0" err="1">
                <a:solidFill>
                  <a:srgbClr val="1F497D"/>
                </a:solidFill>
              </a:rPr>
              <a:t>nbcol</a:t>
            </a:r>
            <a:r>
              <a:rPr lang="fr-FR" b="1" dirty="0">
                <a:solidFill>
                  <a:srgbClr val="1F497D"/>
                </a:solidFill>
              </a:rPr>
              <a:t> = $</a:t>
            </a:r>
            <a:r>
              <a:rPr lang="fr-FR" b="1" dirty="0" err="1">
                <a:solidFill>
                  <a:srgbClr val="1F497D"/>
                </a:solidFill>
              </a:rPr>
              <a:t>result</a:t>
            </a:r>
            <a:r>
              <a:rPr lang="fr-FR" b="1" dirty="0">
                <a:solidFill>
                  <a:srgbClr val="1F497D"/>
                </a:solidFill>
              </a:rPr>
              <a:t>-&gt;</a:t>
            </a:r>
            <a:r>
              <a:rPr lang="fr-FR" b="1" dirty="0" err="1">
                <a:solidFill>
                  <a:srgbClr val="1F497D"/>
                </a:solidFill>
              </a:rPr>
              <a:t>field_count</a:t>
            </a:r>
            <a:r>
              <a:rPr lang="fr-FR" b="1" dirty="0">
                <a:solidFill>
                  <a:srgbClr val="1F497D"/>
                </a:solidFill>
              </a:rPr>
              <a:t> ;</a:t>
            </a:r>
          </a:p>
          <a:p>
            <a:pPr lvl="2"/>
            <a:endParaRPr lang="fr-FR" b="1" dirty="0">
              <a:solidFill>
                <a:srgbClr val="1F497D"/>
              </a:solidFill>
            </a:endParaRPr>
          </a:p>
          <a:p>
            <a:pPr lvl="1"/>
            <a:r>
              <a:rPr lang="fr-FR" dirty="0"/>
              <a:t>Les </a:t>
            </a:r>
            <a:r>
              <a:rPr lang="fr-FR" b="1" dirty="0"/>
              <a:t>noms des colonnes </a:t>
            </a:r>
            <a:r>
              <a:rPr lang="fr-FR" dirty="0"/>
              <a:t>(</a:t>
            </a:r>
            <a:r>
              <a:rPr lang="fr-FR" b="1" dirty="0"/>
              <a:t>attributs</a:t>
            </a:r>
            <a:r>
              <a:rPr lang="fr-FR" dirty="0"/>
              <a:t>) dans le résultat</a:t>
            </a:r>
          </a:p>
          <a:p>
            <a:pPr lvl="2"/>
            <a:r>
              <a:rPr lang="fr-FR" b="1" dirty="0">
                <a:solidFill>
                  <a:srgbClr val="1F497D"/>
                </a:solidFill>
              </a:rPr>
              <a:t>$colonnes = $</a:t>
            </a:r>
            <a:r>
              <a:rPr lang="fr-FR" b="1" dirty="0" err="1">
                <a:solidFill>
                  <a:srgbClr val="1F497D"/>
                </a:solidFill>
              </a:rPr>
              <a:t>result</a:t>
            </a:r>
            <a:r>
              <a:rPr lang="fr-FR" b="1" dirty="0">
                <a:solidFill>
                  <a:srgbClr val="1F497D"/>
                </a:solidFill>
              </a:rPr>
              <a:t>-&gt;</a:t>
            </a:r>
            <a:r>
              <a:rPr lang="fr-FR" b="1" dirty="0" err="1">
                <a:solidFill>
                  <a:srgbClr val="1F497D"/>
                </a:solidFill>
              </a:rPr>
              <a:t>fetch_fields</a:t>
            </a:r>
            <a:r>
              <a:rPr lang="fr-FR" b="1" dirty="0">
                <a:solidFill>
                  <a:srgbClr val="1F497D"/>
                </a:solidFill>
              </a:rPr>
              <a:t>() ;</a:t>
            </a:r>
          </a:p>
        </p:txBody>
      </p:sp>
    </p:spTree>
    <p:extLst>
      <p:ext uri="{BB962C8B-B14F-4D97-AF65-F5344CB8AC3E}">
        <p14:creationId xmlns:p14="http://schemas.microsoft.com/office/powerpoint/2010/main" val="22333943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08F9BE58-7793-45FF-A067-2A41621469A2}" type="slidenum">
              <a:rPr lang="fr-FR" smtClean="0"/>
              <a:pPr/>
              <a:t>28</a:t>
            </a:fld>
            <a:endParaRPr lang="fr-FR"/>
          </a:p>
        </p:txBody>
      </p:sp>
      <p:sp>
        <p:nvSpPr>
          <p:cNvPr id="7" name="Rectangle 6"/>
          <p:cNvSpPr/>
          <p:nvPr/>
        </p:nvSpPr>
        <p:spPr>
          <a:xfrm>
            <a:off x="179512" y="1124744"/>
            <a:ext cx="7056784" cy="2277547"/>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en-US" b="1" dirty="0">
                <a:solidFill>
                  <a:schemeClr val="tx2"/>
                </a:solidFill>
              </a:rPr>
              <a:t>. . .  </a:t>
            </a:r>
          </a:p>
          <a:p>
            <a:r>
              <a:rPr lang="en-US" b="1" dirty="0">
                <a:solidFill>
                  <a:schemeClr val="tx2"/>
                </a:solidFill>
              </a:rPr>
              <a:t>  </a:t>
            </a:r>
            <a:r>
              <a:rPr lang="en-US" b="1" dirty="0">
                <a:solidFill>
                  <a:schemeClr val="tx1"/>
                </a:solidFill>
              </a:rPr>
              <a:t>$</a:t>
            </a:r>
            <a:r>
              <a:rPr lang="en-US" b="1" dirty="0" err="1">
                <a:solidFill>
                  <a:schemeClr val="tx1"/>
                </a:solidFill>
              </a:rPr>
              <a:t>sql</a:t>
            </a:r>
            <a:r>
              <a:rPr lang="en-US" b="1" dirty="0">
                <a:solidFill>
                  <a:schemeClr val="tx1"/>
                </a:solidFill>
              </a:rPr>
              <a:t> </a:t>
            </a:r>
            <a:r>
              <a:rPr lang="en-US" dirty="0">
                <a:solidFill>
                  <a:schemeClr val="tx1"/>
                </a:solidFill>
              </a:rPr>
              <a:t>= "</a:t>
            </a:r>
            <a:r>
              <a:rPr lang="en-US" i="1" dirty="0">
                <a:solidFill>
                  <a:schemeClr val="tx1"/>
                </a:solidFill>
              </a:rPr>
              <a:t>SELECT id, nom, email, </a:t>
            </a:r>
            <a:r>
              <a:rPr lang="en-US" i="1" dirty="0" err="1">
                <a:solidFill>
                  <a:schemeClr val="tx1"/>
                </a:solidFill>
              </a:rPr>
              <a:t>adresse</a:t>
            </a:r>
            <a:r>
              <a:rPr lang="en-US" i="1" dirty="0">
                <a:solidFill>
                  <a:schemeClr val="tx1"/>
                </a:solidFill>
              </a:rPr>
              <a:t> </a:t>
            </a:r>
          </a:p>
          <a:p>
            <a:r>
              <a:rPr lang="en-US" i="1" dirty="0">
                <a:solidFill>
                  <a:schemeClr val="tx1"/>
                </a:solidFill>
              </a:rPr>
              <a:t>                  FROM client ORDER BY nom </a:t>
            </a:r>
            <a:r>
              <a:rPr lang="en-US" dirty="0">
                <a:solidFill>
                  <a:schemeClr val="tx1"/>
                </a:solidFill>
              </a:rPr>
              <a:t>" ;</a:t>
            </a:r>
          </a:p>
          <a:p>
            <a:r>
              <a:rPr lang="en-US" b="1" dirty="0">
                <a:solidFill>
                  <a:schemeClr val="tx1"/>
                </a:solidFill>
              </a:rPr>
              <a:t>  $result = $</a:t>
            </a:r>
            <a:r>
              <a:rPr lang="en-US" b="1" dirty="0" err="1">
                <a:solidFill>
                  <a:schemeClr val="tx1"/>
                </a:solidFill>
              </a:rPr>
              <a:t>mysqli</a:t>
            </a:r>
            <a:r>
              <a:rPr lang="en-US" b="1" dirty="0">
                <a:solidFill>
                  <a:schemeClr val="tx1"/>
                </a:solidFill>
              </a:rPr>
              <a:t>-&gt;query ($</a:t>
            </a:r>
            <a:r>
              <a:rPr lang="en-US" b="1" dirty="0" err="1">
                <a:solidFill>
                  <a:schemeClr val="tx1"/>
                </a:solidFill>
              </a:rPr>
              <a:t>sql</a:t>
            </a:r>
            <a:r>
              <a:rPr lang="en-US" b="1" dirty="0">
                <a:solidFill>
                  <a:schemeClr val="tx1"/>
                </a:solidFill>
              </a:rPr>
              <a:t>) ;</a:t>
            </a:r>
          </a:p>
          <a:p>
            <a:r>
              <a:rPr lang="en-US" dirty="0">
                <a:solidFill>
                  <a:schemeClr val="tx1"/>
                </a:solidFill>
              </a:rPr>
              <a:t>   . . .</a:t>
            </a:r>
          </a:p>
          <a:p>
            <a:r>
              <a:rPr lang="en-US" dirty="0">
                <a:solidFill>
                  <a:schemeClr val="tx1"/>
                </a:solidFill>
              </a:rPr>
              <a:t>     </a:t>
            </a:r>
            <a:r>
              <a:rPr lang="es-ES_tradnl" dirty="0">
                <a:solidFill>
                  <a:schemeClr val="tx1"/>
                </a:solidFill>
              </a:rPr>
              <a:t>echo "&lt;p&gt; </a:t>
            </a:r>
            <a:r>
              <a:rPr lang="es-ES_tradnl" dirty="0" err="1">
                <a:solidFill>
                  <a:schemeClr val="tx1"/>
                </a:solidFill>
              </a:rPr>
              <a:t>Nous</a:t>
            </a:r>
            <a:r>
              <a:rPr lang="es-ES_tradnl" dirty="0">
                <a:solidFill>
                  <a:schemeClr val="tx1"/>
                </a:solidFill>
              </a:rPr>
              <a:t> </a:t>
            </a:r>
            <a:r>
              <a:rPr lang="es-ES_tradnl" dirty="0" err="1">
                <a:solidFill>
                  <a:schemeClr val="tx1"/>
                </a:solidFill>
              </a:rPr>
              <a:t>avons</a:t>
            </a:r>
            <a:r>
              <a:rPr lang="es-ES_tradnl" dirty="0">
                <a:solidFill>
                  <a:schemeClr val="tx1"/>
                </a:solidFill>
              </a:rPr>
              <a:t> " </a:t>
            </a:r>
            <a:r>
              <a:rPr lang="es-ES_tradnl" sz="2000" b="1" dirty="0">
                <a:solidFill>
                  <a:schemeClr val="tx2"/>
                </a:solidFill>
              </a:rPr>
              <a:t>. $</a:t>
            </a:r>
            <a:r>
              <a:rPr lang="es-ES_tradnl" sz="2000" b="1" dirty="0" err="1">
                <a:solidFill>
                  <a:schemeClr val="tx2"/>
                </a:solidFill>
              </a:rPr>
              <a:t>result</a:t>
            </a:r>
            <a:r>
              <a:rPr lang="es-ES_tradnl" sz="2000" b="1" dirty="0">
                <a:solidFill>
                  <a:schemeClr val="tx2"/>
                </a:solidFill>
              </a:rPr>
              <a:t>-&gt;</a:t>
            </a:r>
            <a:r>
              <a:rPr lang="es-ES_tradnl" sz="2000" b="1" dirty="0" err="1">
                <a:solidFill>
                  <a:schemeClr val="tx2"/>
                </a:solidFill>
              </a:rPr>
              <a:t>num_rows</a:t>
            </a:r>
            <a:r>
              <a:rPr lang="es-ES_tradnl" sz="2000" b="1" dirty="0">
                <a:solidFill>
                  <a:schemeClr val="tx2"/>
                </a:solidFill>
              </a:rPr>
              <a:t> . </a:t>
            </a:r>
            <a:r>
              <a:rPr lang="es-ES_tradnl" dirty="0">
                <a:solidFill>
                  <a:schemeClr val="tx1"/>
                </a:solidFill>
              </a:rPr>
              <a:t>" </a:t>
            </a:r>
            <a:r>
              <a:rPr lang="es-ES_tradnl" dirty="0" err="1">
                <a:solidFill>
                  <a:schemeClr val="tx1"/>
                </a:solidFill>
              </a:rPr>
              <a:t>clients</a:t>
            </a:r>
            <a:r>
              <a:rPr lang="es-ES_tradnl" dirty="0">
                <a:solidFill>
                  <a:schemeClr val="tx1"/>
                </a:solidFill>
              </a:rPr>
              <a:t>. &lt;/p&gt;"; </a:t>
            </a:r>
          </a:p>
          <a:p>
            <a:r>
              <a:rPr lang="es-ES_tradnl" dirty="0">
                <a:solidFill>
                  <a:schemeClr val="tx1"/>
                </a:solidFill>
              </a:rPr>
              <a:t>     echo "&lt;p&gt; </a:t>
            </a:r>
            <a:r>
              <a:rPr lang="es-ES_tradnl" dirty="0" err="1">
                <a:solidFill>
                  <a:schemeClr val="tx1"/>
                </a:solidFill>
              </a:rPr>
              <a:t>Il</a:t>
            </a:r>
            <a:r>
              <a:rPr lang="es-ES_tradnl" dirty="0">
                <a:solidFill>
                  <a:schemeClr val="tx1"/>
                </a:solidFill>
              </a:rPr>
              <a:t> y a " . </a:t>
            </a:r>
            <a:r>
              <a:rPr lang="es-ES_tradnl" sz="2000" b="1" dirty="0">
                <a:solidFill>
                  <a:srgbClr val="1F497D"/>
                </a:solidFill>
              </a:rPr>
              <a:t>$</a:t>
            </a:r>
            <a:r>
              <a:rPr lang="es-ES_tradnl" sz="2000" b="1" dirty="0" err="1">
                <a:solidFill>
                  <a:srgbClr val="1F497D"/>
                </a:solidFill>
              </a:rPr>
              <a:t>result</a:t>
            </a:r>
            <a:r>
              <a:rPr lang="es-ES_tradnl" sz="2000" b="1" dirty="0">
                <a:solidFill>
                  <a:srgbClr val="1F497D"/>
                </a:solidFill>
              </a:rPr>
              <a:t>-&gt;</a:t>
            </a:r>
            <a:r>
              <a:rPr lang="es-ES_tradnl" sz="2000" b="1" dirty="0" err="1">
                <a:solidFill>
                  <a:srgbClr val="1F497D"/>
                </a:solidFill>
              </a:rPr>
              <a:t>field_count</a:t>
            </a:r>
            <a:r>
              <a:rPr lang="es-ES_tradnl" sz="2000" b="1" dirty="0">
                <a:solidFill>
                  <a:srgbClr val="1F497D"/>
                </a:solidFill>
              </a:rPr>
              <a:t> </a:t>
            </a:r>
            <a:r>
              <a:rPr lang="es-ES_tradnl" dirty="0">
                <a:solidFill>
                  <a:schemeClr val="tx1"/>
                </a:solidFill>
              </a:rPr>
              <a:t>. " </a:t>
            </a:r>
            <a:r>
              <a:rPr lang="es-ES_tradnl" dirty="0" err="1">
                <a:solidFill>
                  <a:schemeClr val="tx1"/>
                </a:solidFill>
              </a:rPr>
              <a:t>attributs</a:t>
            </a:r>
            <a:r>
              <a:rPr lang="es-ES_tradnl" dirty="0">
                <a:solidFill>
                  <a:schemeClr val="tx1"/>
                </a:solidFill>
              </a:rPr>
              <a:t> par </a:t>
            </a:r>
            <a:r>
              <a:rPr lang="es-ES_tradnl" dirty="0" err="1">
                <a:solidFill>
                  <a:schemeClr val="tx1"/>
                </a:solidFill>
              </a:rPr>
              <a:t>client</a:t>
            </a:r>
            <a:r>
              <a:rPr lang="es-ES_tradnl" dirty="0">
                <a:solidFill>
                  <a:schemeClr val="tx1"/>
                </a:solidFill>
              </a:rPr>
              <a:t>. &lt;/p&gt; " ;</a:t>
            </a:r>
          </a:p>
          <a:p>
            <a:r>
              <a:rPr lang="en-US" dirty="0">
                <a:solidFill>
                  <a:schemeClr val="tx1"/>
                </a:solidFill>
              </a:rPr>
              <a:t> . . .</a:t>
            </a:r>
          </a:p>
        </p:txBody>
      </p:sp>
      <p:sp>
        <p:nvSpPr>
          <p:cNvPr id="8" name="Rectangle 7"/>
          <p:cNvSpPr/>
          <p:nvPr/>
        </p:nvSpPr>
        <p:spPr>
          <a:xfrm>
            <a:off x="3779912" y="3335501"/>
            <a:ext cx="5256584" cy="3477875"/>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en-US" b="1" dirty="0">
                <a:solidFill>
                  <a:schemeClr val="tx2"/>
                </a:solidFill>
              </a:rPr>
              <a:t>. . .  </a:t>
            </a:r>
          </a:p>
          <a:p>
            <a:r>
              <a:rPr lang="en-US" b="1" dirty="0">
                <a:solidFill>
                  <a:schemeClr val="tx2"/>
                </a:solidFill>
              </a:rPr>
              <a:t> </a:t>
            </a:r>
            <a:r>
              <a:rPr lang="en-US" sz="2000" b="1" dirty="0">
                <a:solidFill>
                  <a:schemeClr val="tx2"/>
                </a:solidFill>
              </a:rPr>
              <a:t> $</a:t>
            </a:r>
            <a:r>
              <a:rPr lang="en-US" sz="2000" b="1" dirty="0" err="1">
                <a:solidFill>
                  <a:schemeClr val="tx2"/>
                </a:solidFill>
              </a:rPr>
              <a:t>titres</a:t>
            </a:r>
            <a:r>
              <a:rPr lang="en-US" sz="2000" b="1" dirty="0">
                <a:solidFill>
                  <a:schemeClr val="tx2"/>
                </a:solidFill>
              </a:rPr>
              <a:t> = $result-&gt;</a:t>
            </a:r>
            <a:r>
              <a:rPr lang="en-US" sz="2000" b="1" dirty="0" err="1">
                <a:solidFill>
                  <a:schemeClr val="tx2"/>
                </a:solidFill>
              </a:rPr>
              <a:t>fetch_fields</a:t>
            </a:r>
            <a:r>
              <a:rPr lang="en-US" sz="2000" b="1" dirty="0">
                <a:solidFill>
                  <a:schemeClr val="tx2"/>
                </a:solidFill>
              </a:rPr>
              <a:t>() ;</a:t>
            </a:r>
            <a:endParaRPr lang="en-US" b="1" dirty="0">
              <a:solidFill>
                <a:schemeClr val="tx2"/>
              </a:solidFill>
            </a:endParaRPr>
          </a:p>
          <a:p>
            <a:r>
              <a:rPr lang="en-US" sz="2000" b="1" dirty="0">
                <a:solidFill>
                  <a:schemeClr val="tx1"/>
                </a:solidFill>
              </a:rPr>
              <a:t>   </a:t>
            </a:r>
            <a:r>
              <a:rPr lang="en-US" sz="2000" b="1" dirty="0" err="1">
                <a:solidFill>
                  <a:schemeClr val="tx1"/>
                </a:solidFill>
              </a:rPr>
              <a:t>foreach</a:t>
            </a:r>
            <a:r>
              <a:rPr lang="en-US" sz="2000" b="1" dirty="0">
                <a:solidFill>
                  <a:schemeClr val="tx1"/>
                </a:solidFill>
              </a:rPr>
              <a:t> (</a:t>
            </a:r>
            <a:r>
              <a:rPr lang="en-US" sz="2000" b="1" dirty="0">
                <a:solidFill>
                  <a:srgbClr val="1F497D"/>
                </a:solidFill>
              </a:rPr>
              <a:t>$</a:t>
            </a:r>
            <a:r>
              <a:rPr lang="en-US" sz="2000" b="1" dirty="0" err="1">
                <a:solidFill>
                  <a:srgbClr val="1F497D"/>
                </a:solidFill>
              </a:rPr>
              <a:t>titres</a:t>
            </a:r>
            <a:r>
              <a:rPr lang="en-US" sz="2000" b="1" dirty="0">
                <a:solidFill>
                  <a:srgbClr val="1F497D"/>
                </a:solidFill>
              </a:rPr>
              <a:t> as $</a:t>
            </a:r>
            <a:r>
              <a:rPr lang="en-US" sz="2000" b="1" dirty="0" err="1">
                <a:solidFill>
                  <a:srgbClr val="1F497D"/>
                </a:solidFill>
              </a:rPr>
              <a:t>colonne</a:t>
            </a:r>
            <a:r>
              <a:rPr lang="en-US" sz="2000" b="1" dirty="0">
                <a:solidFill>
                  <a:schemeClr val="tx1"/>
                </a:solidFill>
              </a:rPr>
              <a:t>) {</a:t>
            </a:r>
          </a:p>
          <a:p>
            <a:r>
              <a:rPr lang="en-US" b="1" dirty="0">
                <a:solidFill>
                  <a:schemeClr val="tx1"/>
                </a:solidFill>
              </a:rPr>
              <a:t>        echo "&lt;</a:t>
            </a:r>
            <a:r>
              <a:rPr lang="en-US" b="1" dirty="0" err="1">
                <a:solidFill>
                  <a:schemeClr val="tx1"/>
                </a:solidFill>
              </a:rPr>
              <a:t>th</a:t>
            </a:r>
            <a:r>
              <a:rPr lang="en-US" b="1" dirty="0">
                <a:solidFill>
                  <a:schemeClr val="tx1"/>
                </a:solidFill>
              </a:rPr>
              <a:t>&gt; " </a:t>
            </a:r>
            <a:r>
              <a:rPr lang="en-US" sz="2000" b="1" dirty="0">
                <a:solidFill>
                  <a:schemeClr val="tx1"/>
                </a:solidFill>
              </a:rPr>
              <a:t>. </a:t>
            </a:r>
            <a:r>
              <a:rPr lang="en-US" sz="2000" b="1" dirty="0">
                <a:solidFill>
                  <a:srgbClr val="1F497D"/>
                </a:solidFill>
              </a:rPr>
              <a:t>$</a:t>
            </a:r>
            <a:r>
              <a:rPr lang="en-US" sz="2000" b="1" dirty="0" err="1">
                <a:solidFill>
                  <a:srgbClr val="1F497D"/>
                </a:solidFill>
              </a:rPr>
              <a:t>colonne</a:t>
            </a:r>
            <a:r>
              <a:rPr lang="en-US" sz="2000" b="1" dirty="0">
                <a:solidFill>
                  <a:srgbClr val="1F497D"/>
                </a:solidFill>
              </a:rPr>
              <a:t>-&gt;name </a:t>
            </a:r>
            <a:r>
              <a:rPr lang="en-US" sz="2000" b="1" dirty="0">
                <a:solidFill>
                  <a:schemeClr val="tx1"/>
                </a:solidFill>
              </a:rPr>
              <a:t>. </a:t>
            </a:r>
            <a:r>
              <a:rPr lang="en-US" b="1" dirty="0">
                <a:solidFill>
                  <a:schemeClr val="tx1"/>
                </a:solidFill>
              </a:rPr>
              <a:t>" &lt;/</a:t>
            </a:r>
            <a:r>
              <a:rPr lang="en-US" b="1" dirty="0" err="1">
                <a:solidFill>
                  <a:schemeClr val="tx1"/>
                </a:solidFill>
              </a:rPr>
              <a:t>th</a:t>
            </a:r>
            <a:r>
              <a:rPr lang="en-US" b="1" dirty="0">
                <a:solidFill>
                  <a:schemeClr val="tx1"/>
                </a:solidFill>
              </a:rPr>
              <a:t>&gt;" ;</a:t>
            </a:r>
          </a:p>
          <a:p>
            <a:r>
              <a:rPr lang="en-US" b="1" dirty="0">
                <a:solidFill>
                  <a:schemeClr val="tx1"/>
                </a:solidFill>
              </a:rPr>
              <a:t>    }</a:t>
            </a:r>
            <a:r>
              <a:rPr lang="en-US" dirty="0">
                <a:solidFill>
                  <a:schemeClr val="tx1"/>
                </a:solidFill>
              </a:rPr>
              <a:t> </a:t>
            </a:r>
          </a:p>
          <a:p>
            <a:r>
              <a:rPr lang="en-US" sz="2000" b="1" dirty="0">
                <a:solidFill>
                  <a:schemeClr val="tx1"/>
                </a:solidFill>
              </a:rPr>
              <a:t>    while ( </a:t>
            </a:r>
            <a:r>
              <a:rPr lang="en-US" sz="2000" b="1" dirty="0">
                <a:solidFill>
                  <a:srgbClr val="1F497D"/>
                </a:solidFill>
              </a:rPr>
              <a:t>$</a:t>
            </a:r>
            <a:r>
              <a:rPr lang="en-US" sz="2000" b="1" dirty="0" err="1">
                <a:solidFill>
                  <a:srgbClr val="1F497D"/>
                </a:solidFill>
              </a:rPr>
              <a:t>ligne</a:t>
            </a:r>
            <a:r>
              <a:rPr lang="en-US" sz="2000" b="1" dirty="0">
                <a:solidFill>
                  <a:srgbClr val="1F497D"/>
                </a:solidFill>
              </a:rPr>
              <a:t> = $result-&gt;</a:t>
            </a:r>
            <a:r>
              <a:rPr lang="en-US" sz="2000" b="1" dirty="0" err="1">
                <a:solidFill>
                  <a:srgbClr val="1F497D"/>
                </a:solidFill>
              </a:rPr>
              <a:t>fetch_object</a:t>
            </a:r>
            <a:r>
              <a:rPr lang="en-US" sz="2000" b="1" dirty="0">
                <a:solidFill>
                  <a:srgbClr val="1F497D"/>
                </a:solidFill>
              </a:rPr>
              <a:t>() </a:t>
            </a:r>
            <a:r>
              <a:rPr lang="en-US" sz="2000" b="1" dirty="0">
                <a:solidFill>
                  <a:schemeClr val="tx1"/>
                </a:solidFill>
              </a:rPr>
              <a:t>) {</a:t>
            </a:r>
          </a:p>
          <a:p>
            <a:r>
              <a:rPr lang="en-US" dirty="0">
                <a:solidFill>
                  <a:schemeClr val="tx1"/>
                </a:solidFill>
              </a:rPr>
              <a:t>        echo "&lt;</a:t>
            </a:r>
            <a:r>
              <a:rPr lang="en-US" dirty="0" err="1">
                <a:solidFill>
                  <a:schemeClr val="tx1"/>
                </a:solidFill>
              </a:rPr>
              <a:t>tr</a:t>
            </a:r>
            <a:r>
              <a:rPr lang="en-US" dirty="0">
                <a:solidFill>
                  <a:schemeClr val="tx1"/>
                </a:solidFill>
              </a:rPr>
              <a:t>&gt;" ;</a:t>
            </a:r>
          </a:p>
          <a:p>
            <a:r>
              <a:rPr lang="en-US" dirty="0">
                <a:solidFill>
                  <a:schemeClr val="tx1"/>
                </a:solidFill>
              </a:rPr>
              <a:t>       </a:t>
            </a:r>
            <a:r>
              <a:rPr lang="en-US" sz="2000" b="1" dirty="0" err="1">
                <a:solidFill>
                  <a:srgbClr val="1F497D"/>
                </a:solidFill>
              </a:rPr>
              <a:t>foreach</a:t>
            </a:r>
            <a:r>
              <a:rPr lang="en-US" sz="2000" b="1" dirty="0">
                <a:solidFill>
                  <a:srgbClr val="1F497D"/>
                </a:solidFill>
              </a:rPr>
              <a:t> ( $</a:t>
            </a:r>
            <a:r>
              <a:rPr lang="en-US" sz="2000" b="1" dirty="0" err="1">
                <a:solidFill>
                  <a:srgbClr val="1F497D"/>
                </a:solidFill>
              </a:rPr>
              <a:t>ligne</a:t>
            </a:r>
            <a:r>
              <a:rPr lang="en-US" sz="2000" b="1" dirty="0">
                <a:solidFill>
                  <a:srgbClr val="1F497D"/>
                </a:solidFill>
              </a:rPr>
              <a:t> as $</a:t>
            </a:r>
            <a:r>
              <a:rPr lang="en-US" sz="2000" b="1" dirty="0" err="1">
                <a:solidFill>
                  <a:srgbClr val="1F497D"/>
                </a:solidFill>
              </a:rPr>
              <a:t>colonne</a:t>
            </a:r>
            <a:r>
              <a:rPr lang="en-US" sz="2000" b="1" dirty="0">
                <a:solidFill>
                  <a:srgbClr val="1F497D"/>
                </a:solidFill>
              </a:rPr>
              <a:t>=&gt;$</a:t>
            </a:r>
            <a:r>
              <a:rPr lang="en-US" sz="2000" b="1" dirty="0" err="1">
                <a:solidFill>
                  <a:srgbClr val="1F497D"/>
                </a:solidFill>
              </a:rPr>
              <a:t>val</a:t>
            </a:r>
            <a:r>
              <a:rPr lang="en-US" sz="2000" b="1" dirty="0">
                <a:solidFill>
                  <a:srgbClr val="1F497D"/>
                </a:solidFill>
              </a:rPr>
              <a:t> ) {</a:t>
            </a:r>
          </a:p>
          <a:p>
            <a:r>
              <a:rPr lang="en-US" dirty="0">
                <a:solidFill>
                  <a:schemeClr val="tx1"/>
                </a:solidFill>
              </a:rPr>
              <a:t>	echo "&lt;td&gt; " </a:t>
            </a:r>
            <a:r>
              <a:rPr lang="en-US" sz="2000" b="1" dirty="0">
                <a:solidFill>
                  <a:srgbClr val="1F497D"/>
                </a:solidFill>
              </a:rPr>
              <a:t>. $</a:t>
            </a:r>
            <a:r>
              <a:rPr lang="en-US" sz="2000" b="1" dirty="0" err="1">
                <a:solidFill>
                  <a:srgbClr val="1F497D"/>
                </a:solidFill>
              </a:rPr>
              <a:t>val</a:t>
            </a:r>
            <a:r>
              <a:rPr lang="en-US" sz="2000" b="1" dirty="0">
                <a:solidFill>
                  <a:srgbClr val="1F497D"/>
                </a:solidFill>
              </a:rPr>
              <a:t> . </a:t>
            </a:r>
            <a:r>
              <a:rPr lang="en-US" dirty="0">
                <a:solidFill>
                  <a:schemeClr val="tx1"/>
                </a:solidFill>
              </a:rPr>
              <a:t>" &lt;/td&gt;" ;</a:t>
            </a:r>
          </a:p>
          <a:p>
            <a:r>
              <a:rPr lang="en-US" dirty="0">
                <a:solidFill>
                  <a:schemeClr val="tx1"/>
                </a:solidFill>
              </a:rPr>
              <a:t>        }</a:t>
            </a:r>
          </a:p>
          <a:p>
            <a:r>
              <a:rPr lang="en-US" dirty="0">
                <a:solidFill>
                  <a:schemeClr val="tx1"/>
                </a:solidFill>
              </a:rPr>
              <a:t>       echo "&lt;/</a:t>
            </a:r>
            <a:r>
              <a:rPr lang="en-US" dirty="0" err="1">
                <a:solidFill>
                  <a:schemeClr val="tx1"/>
                </a:solidFill>
              </a:rPr>
              <a:t>tr</a:t>
            </a:r>
            <a:r>
              <a:rPr lang="en-US" dirty="0">
                <a:solidFill>
                  <a:schemeClr val="tx1"/>
                </a:solidFill>
              </a:rPr>
              <a:t>&gt;" ;</a:t>
            </a:r>
          </a:p>
          <a:p>
            <a:r>
              <a:rPr lang="en-US" b="1" dirty="0">
                <a:solidFill>
                  <a:schemeClr val="tx1"/>
                </a:solidFill>
              </a:rPr>
              <a:t>  } . . .</a:t>
            </a:r>
            <a:endParaRPr lang="fr-FR" b="1" dirty="0"/>
          </a:p>
        </p:txBody>
      </p:sp>
      <p:sp>
        <p:nvSpPr>
          <p:cNvPr id="9" name="ZoneTexte 8"/>
          <p:cNvSpPr txBox="1"/>
          <p:nvPr/>
        </p:nvSpPr>
        <p:spPr>
          <a:xfrm>
            <a:off x="5148064" y="953433"/>
            <a:ext cx="3888432"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a:t>A partir de l’objet </a:t>
            </a:r>
            <a:r>
              <a:rPr lang="en-US" sz="2000" b="1" dirty="0">
                <a:solidFill>
                  <a:schemeClr val="tx1"/>
                </a:solidFill>
              </a:rPr>
              <a:t>$result</a:t>
            </a:r>
            <a:r>
              <a:rPr lang="fr-FR" sz="2000" dirty="0"/>
              <a:t>, on peut récupérer le nombre de lignes (attribut </a:t>
            </a:r>
            <a:r>
              <a:rPr lang="fr-FR" sz="2000" b="1" dirty="0" err="1"/>
              <a:t>num_rows</a:t>
            </a:r>
            <a:r>
              <a:rPr lang="fr-FR" sz="2000" dirty="0"/>
              <a:t>) et de colonnes par ligne (attribut </a:t>
            </a:r>
            <a:r>
              <a:rPr lang="fr-FR" sz="2000" b="1" dirty="0" err="1"/>
              <a:t>field_count</a:t>
            </a:r>
            <a:r>
              <a:rPr lang="fr-FR" sz="2000" dirty="0"/>
              <a:t>). </a:t>
            </a:r>
          </a:p>
        </p:txBody>
      </p:sp>
      <p:sp>
        <p:nvSpPr>
          <p:cNvPr id="10" name="ZoneTexte 9"/>
          <p:cNvSpPr txBox="1"/>
          <p:nvPr/>
        </p:nvSpPr>
        <p:spPr>
          <a:xfrm>
            <a:off x="107504" y="3545721"/>
            <a:ext cx="3600400"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a:t>On peut aussi récupérer les </a:t>
            </a:r>
            <a:r>
              <a:rPr lang="fr-FR" sz="2000" b="1" dirty="0"/>
              <a:t>colonnes</a:t>
            </a:r>
            <a:r>
              <a:rPr lang="fr-FR" sz="2000" dirty="0"/>
              <a:t>. Chaque colonne est un </a:t>
            </a:r>
            <a:r>
              <a:rPr lang="fr-FR" sz="2000" b="1" dirty="0"/>
              <a:t>objet</a:t>
            </a:r>
            <a:r>
              <a:rPr lang="fr-FR" sz="2000" dirty="0"/>
              <a:t> et l’attribut </a:t>
            </a:r>
            <a:r>
              <a:rPr lang="fr-FR" sz="2000" b="1" dirty="0" err="1"/>
              <a:t>name</a:t>
            </a:r>
            <a:r>
              <a:rPr lang="fr-FR" sz="2000" dirty="0"/>
              <a:t> donne son nom.</a:t>
            </a:r>
          </a:p>
        </p:txBody>
      </p:sp>
      <p:sp>
        <p:nvSpPr>
          <p:cNvPr id="11" name="ZoneTexte 10"/>
          <p:cNvSpPr txBox="1"/>
          <p:nvPr/>
        </p:nvSpPr>
        <p:spPr>
          <a:xfrm>
            <a:off x="107504" y="5038144"/>
            <a:ext cx="3600400"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a:t>La ligne aussi est un objet dont les </a:t>
            </a:r>
            <a:r>
              <a:rPr lang="fr-FR" sz="2000" b="1" dirty="0"/>
              <a:t>attributs</a:t>
            </a:r>
            <a:r>
              <a:rPr lang="fr-FR" sz="2000" dirty="0"/>
              <a:t> correspondent aux </a:t>
            </a:r>
            <a:r>
              <a:rPr lang="fr-FR" sz="2000" b="1" dirty="0"/>
              <a:t>colonnes</a:t>
            </a:r>
            <a:r>
              <a:rPr lang="fr-FR" sz="2000" dirty="0"/>
              <a:t>. On peut utiliser un </a:t>
            </a:r>
            <a:r>
              <a:rPr lang="fr-FR" sz="2000" b="1" dirty="0" err="1"/>
              <a:t>foreach</a:t>
            </a:r>
            <a:r>
              <a:rPr lang="fr-FR" sz="2000" dirty="0"/>
              <a:t> pour accéder à la </a:t>
            </a:r>
            <a:r>
              <a:rPr lang="fr-FR" sz="2000" b="1" dirty="0"/>
              <a:t>valeur des attributs</a:t>
            </a:r>
            <a:r>
              <a:rPr lang="fr-FR" sz="2000" dirty="0"/>
              <a:t>.</a:t>
            </a:r>
          </a:p>
        </p:txBody>
      </p:sp>
      <p:sp>
        <p:nvSpPr>
          <p:cNvPr id="12" name="Titre 4"/>
          <p:cNvSpPr>
            <a:spLocks noGrp="1"/>
          </p:cNvSpPr>
          <p:nvPr>
            <p:ph type="title"/>
          </p:nvPr>
        </p:nvSpPr>
        <p:spPr>
          <a:xfrm>
            <a:off x="457200" y="-27384"/>
            <a:ext cx="8229600" cy="1143000"/>
          </a:xfrm>
        </p:spPr>
        <p:txBody>
          <a:bodyPr/>
          <a:lstStyle/>
          <a:p>
            <a:r>
              <a:rPr lang="fr-FR" dirty="0" err="1"/>
              <a:t>MySQLi</a:t>
            </a:r>
            <a:endParaRPr lang="fr-FR" dirty="0"/>
          </a:p>
        </p:txBody>
      </p:sp>
    </p:spTree>
    <p:extLst>
      <p:ext uri="{BB962C8B-B14F-4D97-AF65-F5344CB8AC3E}">
        <p14:creationId xmlns:p14="http://schemas.microsoft.com/office/powerpoint/2010/main" val="2273353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MySQLi</a:t>
            </a:r>
            <a:endParaRPr lang="fr-FR" dirty="0"/>
          </a:p>
        </p:txBody>
      </p:sp>
      <p:sp>
        <p:nvSpPr>
          <p:cNvPr id="3" name="Espace réservé du contenu 2"/>
          <p:cNvSpPr>
            <a:spLocks noGrp="1"/>
          </p:cNvSpPr>
          <p:nvPr>
            <p:ph idx="1"/>
          </p:nvPr>
        </p:nvSpPr>
        <p:spPr>
          <a:xfrm>
            <a:off x="457200" y="1600200"/>
            <a:ext cx="8229600" cy="5069160"/>
          </a:xfrm>
        </p:spPr>
        <p:txBody>
          <a:bodyPr vert="horz" lIns="91440" tIns="45720" rIns="91440" bIns="45720" rtlCol="0">
            <a:noAutofit/>
          </a:bodyPr>
          <a:lstStyle/>
          <a:p>
            <a:pPr marL="57150" indent="0">
              <a:buNone/>
            </a:pPr>
            <a:r>
              <a:rPr lang="fr-FR" sz="2200" b="1" dirty="0">
                <a:solidFill>
                  <a:srgbClr val="1F497D"/>
                </a:solidFill>
              </a:rPr>
              <a:t>$</a:t>
            </a:r>
            <a:r>
              <a:rPr lang="fr-FR" sz="2200" b="1" dirty="0" err="1">
                <a:solidFill>
                  <a:srgbClr val="1F497D"/>
                </a:solidFill>
              </a:rPr>
              <a:t>idcon</a:t>
            </a:r>
            <a:r>
              <a:rPr lang="fr-FR" sz="2200" b="1" dirty="0">
                <a:solidFill>
                  <a:srgbClr val="1F497D"/>
                </a:solidFill>
              </a:rPr>
              <a:t> = new </a:t>
            </a:r>
            <a:r>
              <a:rPr lang="fr-FR" sz="2200" b="1" dirty="0" err="1">
                <a:solidFill>
                  <a:srgbClr val="1F497D"/>
                </a:solidFill>
              </a:rPr>
              <a:t>mysqli</a:t>
            </a:r>
            <a:r>
              <a:rPr lang="fr-FR" sz="2200" b="1" dirty="0">
                <a:solidFill>
                  <a:srgbClr val="1F497D"/>
                </a:solidFill>
              </a:rPr>
              <a:t> ( $host, $user, $</a:t>
            </a:r>
            <a:r>
              <a:rPr lang="fr-FR" sz="2200" b="1" dirty="0" err="1">
                <a:solidFill>
                  <a:srgbClr val="1F497D"/>
                </a:solidFill>
              </a:rPr>
              <a:t>mdp</a:t>
            </a:r>
            <a:r>
              <a:rPr lang="fr-FR" sz="2200" b="1" dirty="0">
                <a:solidFill>
                  <a:srgbClr val="1F497D"/>
                </a:solidFill>
              </a:rPr>
              <a:t>, $</a:t>
            </a:r>
            <a:r>
              <a:rPr lang="fr-FR" sz="2200" b="1" dirty="0" err="1">
                <a:solidFill>
                  <a:srgbClr val="1F497D"/>
                </a:solidFill>
              </a:rPr>
              <a:t>bdd</a:t>
            </a:r>
            <a:r>
              <a:rPr lang="fr-FR" sz="2200" b="1" dirty="0">
                <a:solidFill>
                  <a:srgbClr val="1F497D"/>
                </a:solidFill>
              </a:rPr>
              <a:t> );</a:t>
            </a:r>
          </a:p>
          <a:p>
            <a:pPr marL="57150" indent="0">
              <a:buNone/>
            </a:pPr>
            <a:endParaRPr lang="fr-FR" sz="2000" b="1" dirty="0">
              <a:solidFill>
                <a:srgbClr val="1F497D"/>
              </a:solidFill>
            </a:endParaRPr>
          </a:p>
          <a:p>
            <a:pPr marL="57150" indent="0">
              <a:buNone/>
            </a:pPr>
            <a:r>
              <a:rPr lang="fr-FR" sz="2200" b="1" dirty="0">
                <a:solidFill>
                  <a:srgbClr val="1F497D"/>
                </a:solidFill>
              </a:rPr>
              <a:t>$</a:t>
            </a:r>
            <a:r>
              <a:rPr lang="fr-FR" sz="2200" b="1" dirty="0" err="1">
                <a:solidFill>
                  <a:srgbClr val="1F497D"/>
                </a:solidFill>
              </a:rPr>
              <a:t>mysqli</a:t>
            </a:r>
            <a:r>
              <a:rPr lang="fr-FR" sz="2200" b="1" dirty="0">
                <a:solidFill>
                  <a:srgbClr val="1F497D"/>
                </a:solidFill>
              </a:rPr>
              <a:t>-&gt;</a:t>
            </a:r>
            <a:r>
              <a:rPr lang="fr-FR" sz="2200" b="1" dirty="0" err="1">
                <a:solidFill>
                  <a:srgbClr val="1F497D"/>
                </a:solidFill>
              </a:rPr>
              <a:t>connect_errno</a:t>
            </a:r>
            <a:r>
              <a:rPr lang="fr-FR" sz="2200" b="1" dirty="0">
                <a:solidFill>
                  <a:srgbClr val="1F497D"/>
                </a:solidFill>
              </a:rPr>
              <a:t>();</a:t>
            </a:r>
          </a:p>
          <a:p>
            <a:pPr marL="57150" indent="0">
              <a:buNone/>
            </a:pPr>
            <a:endParaRPr lang="fr-FR" sz="2000" b="1" dirty="0">
              <a:solidFill>
                <a:srgbClr val="1F497D"/>
              </a:solidFill>
            </a:endParaRPr>
          </a:p>
          <a:p>
            <a:pPr marL="57150" indent="0">
              <a:buNone/>
            </a:pPr>
            <a:r>
              <a:rPr lang="fr-FR" sz="2200" b="1" dirty="0">
                <a:solidFill>
                  <a:srgbClr val="1F497D"/>
                </a:solidFill>
              </a:rPr>
              <a:t>$</a:t>
            </a:r>
            <a:r>
              <a:rPr lang="fr-FR" sz="2200" b="1" dirty="0" err="1">
                <a:solidFill>
                  <a:srgbClr val="1F497D"/>
                </a:solidFill>
              </a:rPr>
              <a:t>sql</a:t>
            </a:r>
            <a:r>
              <a:rPr lang="fr-FR" sz="2200" b="1" dirty="0">
                <a:solidFill>
                  <a:srgbClr val="1F497D"/>
                </a:solidFill>
              </a:rPr>
              <a:t> = "INSERT INTO client (id, nom, email, adresse) </a:t>
            </a:r>
            <a:br>
              <a:rPr lang="fr-FR" sz="2200" b="1" dirty="0">
                <a:solidFill>
                  <a:srgbClr val="1F497D"/>
                </a:solidFill>
              </a:rPr>
            </a:br>
            <a:r>
              <a:rPr lang="fr-FR" sz="2200" b="1" dirty="0">
                <a:solidFill>
                  <a:srgbClr val="1F497D"/>
                </a:solidFill>
              </a:rPr>
              <a:t>	VALUES ( '$id', '$nom', '$email', '$</a:t>
            </a:r>
            <a:r>
              <a:rPr lang="fr-FR" sz="2200" b="1" dirty="0" err="1">
                <a:solidFill>
                  <a:srgbClr val="1F497D"/>
                </a:solidFill>
              </a:rPr>
              <a:t>adr</a:t>
            </a:r>
            <a:r>
              <a:rPr lang="fr-FR" sz="2200" b="1" dirty="0">
                <a:solidFill>
                  <a:srgbClr val="1F497D"/>
                </a:solidFill>
              </a:rPr>
              <a:t>') ";</a:t>
            </a:r>
          </a:p>
          <a:p>
            <a:pPr marL="0" indent="0">
              <a:buNone/>
            </a:pPr>
            <a:endParaRPr lang="fr-FR" sz="2000" b="1" dirty="0">
              <a:solidFill>
                <a:srgbClr val="1F497D"/>
              </a:solidFill>
            </a:endParaRPr>
          </a:p>
          <a:p>
            <a:pPr marL="0" indent="0">
              <a:buNone/>
            </a:pPr>
            <a:r>
              <a:rPr lang="fr-FR" sz="2200" b="1" dirty="0">
                <a:solidFill>
                  <a:srgbClr val="1F497D"/>
                </a:solidFill>
              </a:rPr>
              <a:t>$</a:t>
            </a:r>
            <a:r>
              <a:rPr lang="fr-FR" sz="2200" b="1" dirty="0" err="1">
                <a:solidFill>
                  <a:srgbClr val="1F497D"/>
                </a:solidFill>
              </a:rPr>
              <a:t>result</a:t>
            </a:r>
            <a:r>
              <a:rPr lang="fr-FR" sz="2200" b="1" dirty="0">
                <a:solidFill>
                  <a:srgbClr val="1F497D"/>
                </a:solidFill>
              </a:rPr>
              <a:t> =  $</a:t>
            </a:r>
            <a:r>
              <a:rPr lang="fr-FR" sz="2200" b="1" dirty="0" err="1">
                <a:solidFill>
                  <a:srgbClr val="1F497D"/>
                </a:solidFill>
              </a:rPr>
              <a:t>mysqli</a:t>
            </a:r>
            <a:r>
              <a:rPr lang="fr-FR" sz="2200" b="1" dirty="0">
                <a:solidFill>
                  <a:srgbClr val="1F497D"/>
                </a:solidFill>
              </a:rPr>
              <a:t>-&gt;</a:t>
            </a:r>
            <a:r>
              <a:rPr lang="fr-FR" sz="2200" b="1" dirty="0" err="1">
                <a:solidFill>
                  <a:srgbClr val="1F497D"/>
                </a:solidFill>
              </a:rPr>
              <a:t>query</a:t>
            </a:r>
            <a:r>
              <a:rPr lang="fr-FR" sz="2200" b="1" dirty="0">
                <a:solidFill>
                  <a:srgbClr val="1F497D"/>
                </a:solidFill>
              </a:rPr>
              <a:t> ($</a:t>
            </a:r>
            <a:r>
              <a:rPr lang="fr-FR" sz="2200" b="1" dirty="0" err="1">
                <a:solidFill>
                  <a:srgbClr val="1F497D"/>
                </a:solidFill>
              </a:rPr>
              <a:t>sql</a:t>
            </a:r>
            <a:r>
              <a:rPr lang="fr-FR" sz="2200" b="1" dirty="0">
                <a:solidFill>
                  <a:srgbClr val="1F497D"/>
                </a:solidFill>
              </a:rPr>
              <a:t>) ;</a:t>
            </a:r>
          </a:p>
          <a:p>
            <a:pPr marL="0" indent="0">
              <a:buNone/>
            </a:pPr>
            <a:endParaRPr lang="fr-FR" sz="2000" b="1" dirty="0">
              <a:solidFill>
                <a:srgbClr val="1F497D"/>
              </a:solidFill>
            </a:endParaRPr>
          </a:p>
          <a:p>
            <a:pPr marL="0" indent="0">
              <a:buNone/>
            </a:pPr>
            <a:r>
              <a:rPr lang="en-US" sz="2200" b="1" dirty="0">
                <a:solidFill>
                  <a:srgbClr val="1F497D"/>
                </a:solidFill>
              </a:rPr>
              <a:t>while ( $</a:t>
            </a:r>
            <a:r>
              <a:rPr lang="en-US" sz="2200" b="1" dirty="0" err="1">
                <a:solidFill>
                  <a:srgbClr val="1F497D"/>
                </a:solidFill>
              </a:rPr>
              <a:t>ligne</a:t>
            </a:r>
            <a:r>
              <a:rPr lang="en-US" sz="2200" b="1" dirty="0">
                <a:solidFill>
                  <a:srgbClr val="1F497D"/>
                </a:solidFill>
              </a:rPr>
              <a:t> = $result-&gt;</a:t>
            </a:r>
            <a:r>
              <a:rPr lang="en-US" sz="2200" b="1" dirty="0" err="1">
                <a:solidFill>
                  <a:srgbClr val="1F497D"/>
                </a:solidFill>
              </a:rPr>
              <a:t>fetch_object</a:t>
            </a:r>
            <a:r>
              <a:rPr lang="en-US" sz="2200" b="1" dirty="0">
                <a:solidFill>
                  <a:srgbClr val="1F497D"/>
                </a:solidFill>
              </a:rPr>
              <a:t>() ) {</a:t>
            </a:r>
          </a:p>
          <a:p>
            <a:pPr marL="0" indent="0">
              <a:buNone/>
            </a:pPr>
            <a:r>
              <a:rPr lang="en-US" sz="2200" b="1" dirty="0">
                <a:solidFill>
                  <a:srgbClr val="1F497D"/>
                </a:solidFill>
              </a:rPr>
              <a:t>      $</a:t>
            </a:r>
            <a:r>
              <a:rPr lang="en-US" sz="2200" b="1" dirty="0" err="1">
                <a:solidFill>
                  <a:srgbClr val="1F497D"/>
                </a:solidFill>
              </a:rPr>
              <a:t>ligne</a:t>
            </a:r>
            <a:r>
              <a:rPr lang="en-US" sz="2200" b="1" dirty="0">
                <a:solidFill>
                  <a:srgbClr val="1F497D"/>
                </a:solidFill>
              </a:rPr>
              <a:t>-&gt;id;   $</a:t>
            </a:r>
            <a:r>
              <a:rPr lang="en-US" sz="2200" b="1" dirty="0" err="1">
                <a:solidFill>
                  <a:srgbClr val="1F497D"/>
                </a:solidFill>
              </a:rPr>
              <a:t>ligne</a:t>
            </a:r>
            <a:r>
              <a:rPr lang="en-US" sz="2200" b="1" dirty="0">
                <a:solidFill>
                  <a:srgbClr val="1F497D"/>
                </a:solidFill>
              </a:rPr>
              <a:t>-&gt;nom;  } </a:t>
            </a:r>
            <a:endParaRPr lang="fr-FR" sz="2200" b="1" dirty="0">
              <a:solidFill>
                <a:srgbClr val="1F497D"/>
              </a:solidFill>
            </a:endParaRPr>
          </a:p>
          <a:p>
            <a:pPr marL="0" indent="0">
              <a:buNone/>
            </a:pPr>
            <a:endParaRPr lang="fr-FR" sz="2000" b="1" dirty="0">
              <a:solidFill>
                <a:srgbClr val="1F497D"/>
              </a:solidFill>
            </a:endParaRPr>
          </a:p>
          <a:p>
            <a:pPr marL="0" indent="0">
              <a:buNone/>
            </a:pPr>
            <a:r>
              <a:rPr lang="fr-FR" sz="2200" b="1" dirty="0">
                <a:solidFill>
                  <a:srgbClr val="1F497D"/>
                </a:solidFill>
              </a:rPr>
              <a:t>$</a:t>
            </a:r>
            <a:r>
              <a:rPr lang="fr-FR" sz="2200" b="1" dirty="0" err="1">
                <a:solidFill>
                  <a:srgbClr val="1F497D"/>
                </a:solidFill>
              </a:rPr>
              <a:t>mysqli</a:t>
            </a:r>
            <a:r>
              <a:rPr lang="fr-FR" sz="2200" b="1" dirty="0">
                <a:solidFill>
                  <a:srgbClr val="1F497D"/>
                </a:solidFill>
              </a:rPr>
              <a:t>-&gt;close();</a:t>
            </a:r>
          </a:p>
        </p:txBody>
      </p:sp>
    </p:spTree>
    <p:extLst>
      <p:ext uri="{BB962C8B-B14F-4D97-AF65-F5344CB8AC3E}">
        <p14:creationId xmlns:p14="http://schemas.microsoft.com/office/powerpoint/2010/main" val="66867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80112" y="1700808"/>
            <a:ext cx="1008112" cy="1008112"/>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p:txBody>
          <a:bodyPr>
            <a:normAutofit/>
          </a:bodyPr>
          <a:lstStyle/>
          <a:p>
            <a:r>
              <a:rPr lang="fr-FR" dirty="0"/>
              <a:t>Rappels : Architecture Générale</a:t>
            </a:r>
          </a:p>
        </p:txBody>
      </p:sp>
      <p:pic>
        <p:nvPicPr>
          <p:cNvPr id="6" name="Image 5" descr="compu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1003" y="2276872"/>
            <a:ext cx="1080120" cy="1080120"/>
          </a:xfrm>
          <a:prstGeom prst="rect">
            <a:avLst/>
          </a:prstGeom>
        </p:spPr>
      </p:pic>
      <p:cxnSp>
        <p:nvCxnSpPr>
          <p:cNvPr id="11" name="Connecteur droit avec flèche 10"/>
          <p:cNvCxnSpPr>
            <a:stCxn id="6" idx="3"/>
            <a:endCxn id="9" idx="1"/>
          </p:cNvCxnSpPr>
          <p:nvPr/>
        </p:nvCxnSpPr>
        <p:spPr>
          <a:xfrm>
            <a:off x="2881123" y="2816932"/>
            <a:ext cx="2232248"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 name="Accolade ouvrante 4"/>
          <p:cNvSpPr/>
          <p:nvPr/>
        </p:nvSpPr>
        <p:spPr>
          <a:xfrm rot="16200000">
            <a:off x="3275856" y="3717031"/>
            <a:ext cx="432050" cy="388843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8" name="ZoneTexte 7"/>
          <p:cNvSpPr txBox="1"/>
          <p:nvPr/>
        </p:nvSpPr>
        <p:spPr>
          <a:xfrm>
            <a:off x="1691680" y="3501008"/>
            <a:ext cx="1296144" cy="369332"/>
          </a:xfrm>
          <a:prstGeom prst="rect">
            <a:avLst/>
          </a:prstGeom>
          <a:noFill/>
        </p:spPr>
        <p:txBody>
          <a:bodyPr wrap="square" rtlCol="0">
            <a:spAutoFit/>
          </a:bodyPr>
          <a:lstStyle/>
          <a:p>
            <a:pPr algn="ctr"/>
            <a:r>
              <a:rPr lang="fr-FR" dirty="0"/>
              <a:t>Navigateur</a:t>
            </a:r>
          </a:p>
        </p:txBody>
      </p:sp>
      <p:sp>
        <p:nvSpPr>
          <p:cNvPr id="15" name="ZoneTexte 14"/>
          <p:cNvSpPr txBox="1"/>
          <p:nvPr/>
        </p:nvSpPr>
        <p:spPr>
          <a:xfrm>
            <a:off x="4942587" y="3501008"/>
            <a:ext cx="1861661" cy="646331"/>
          </a:xfrm>
          <a:prstGeom prst="rect">
            <a:avLst/>
          </a:prstGeom>
          <a:noFill/>
        </p:spPr>
        <p:txBody>
          <a:bodyPr wrap="square" rtlCol="0">
            <a:spAutoFit/>
          </a:bodyPr>
          <a:lstStyle/>
          <a:p>
            <a:pPr algn="ctr"/>
            <a:r>
              <a:rPr lang="fr-FR" dirty="0"/>
              <a:t>Serveur Web &amp; Base de Données</a:t>
            </a:r>
          </a:p>
        </p:txBody>
      </p:sp>
      <p:sp>
        <p:nvSpPr>
          <p:cNvPr id="12" name="ZoneTexte 11"/>
          <p:cNvSpPr txBox="1"/>
          <p:nvPr/>
        </p:nvSpPr>
        <p:spPr>
          <a:xfrm>
            <a:off x="2477039" y="6011997"/>
            <a:ext cx="1302873" cy="369332"/>
          </a:xfrm>
          <a:prstGeom prst="rect">
            <a:avLst/>
          </a:prstGeom>
          <a:noFill/>
        </p:spPr>
        <p:txBody>
          <a:bodyPr wrap="none" rtlCol="0">
            <a:spAutoFit/>
          </a:bodyPr>
          <a:lstStyle/>
          <a:p>
            <a:r>
              <a:rPr lang="fr-FR" dirty="0"/>
              <a:t>Front Office</a:t>
            </a:r>
          </a:p>
        </p:txBody>
      </p:sp>
      <p:sp>
        <p:nvSpPr>
          <p:cNvPr id="18" name="Accolade ouvrante 17"/>
          <p:cNvSpPr/>
          <p:nvPr/>
        </p:nvSpPr>
        <p:spPr>
          <a:xfrm rot="16200000">
            <a:off x="6516215" y="4437113"/>
            <a:ext cx="432049" cy="244827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9" name="ZoneTexte 18"/>
          <p:cNvSpPr txBox="1"/>
          <p:nvPr/>
        </p:nvSpPr>
        <p:spPr>
          <a:xfrm>
            <a:off x="6084168" y="6021289"/>
            <a:ext cx="1234683" cy="369332"/>
          </a:xfrm>
          <a:prstGeom prst="rect">
            <a:avLst/>
          </a:prstGeom>
          <a:noFill/>
        </p:spPr>
        <p:txBody>
          <a:bodyPr wrap="none" rtlCol="0">
            <a:spAutoFit/>
          </a:bodyPr>
          <a:lstStyle/>
          <a:p>
            <a:r>
              <a:rPr lang="fr-FR" dirty="0"/>
              <a:t>Back Office</a:t>
            </a:r>
          </a:p>
        </p:txBody>
      </p:sp>
      <p:pic>
        <p:nvPicPr>
          <p:cNvPr id="26" name="Image 25" descr="MySQL.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87283" y="4149080"/>
            <a:ext cx="1253069" cy="648072"/>
          </a:xfrm>
          <a:prstGeom prst="rect">
            <a:avLst/>
          </a:prstGeom>
        </p:spPr>
      </p:pic>
      <p:pic>
        <p:nvPicPr>
          <p:cNvPr id="30" name="Image 29" descr="server1.png"/>
          <p:cNvPicPr>
            <a:picLocks noChangeAspect="1"/>
          </p:cNvPicPr>
          <p:nvPr/>
        </p:nvPicPr>
        <p:blipFill>
          <a:blip r:embed="rId6" cstate="print">
            <a:alphaModFix amt="50000"/>
            <a:extLst>
              <a:ext uri="{28A0092B-C50C-407E-A947-70E740481C1C}">
                <a14:useLocalDpi xmlns:a14="http://schemas.microsoft.com/office/drawing/2010/main" val="0"/>
              </a:ext>
            </a:extLst>
          </a:blip>
          <a:stretch>
            <a:fillRect/>
          </a:stretch>
        </p:blipFill>
        <p:spPr>
          <a:xfrm>
            <a:off x="5652120" y="2420888"/>
            <a:ext cx="1021686" cy="1080120"/>
          </a:xfrm>
          <a:prstGeom prst="rect">
            <a:avLst/>
          </a:prstGeom>
        </p:spPr>
      </p:pic>
      <p:pic>
        <p:nvPicPr>
          <p:cNvPr id="9" name="Image 8" descr="server1.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3371" y="2276872"/>
            <a:ext cx="1021686" cy="1080120"/>
          </a:xfrm>
          <a:prstGeom prst="rect">
            <a:avLst/>
          </a:prstGeom>
        </p:spPr>
      </p:pic>
      <p:pic>
        <p:nvPicPr>
          <p:cNvPr id="31" name="Image 30" descr="php-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07732" y="4149080"/>
            <a:ext cx="664468" cy="664468"/>
          </a:xfrm>
          <a:prstGeom prst="rect">
            <a:avLst/>
          </a:prstGeom>
        </p:spPr>
      </p:pic>
      <p:grpSp>
        <p:nvGrpSpPr>
          <p:cNvPr id="4" name="Groupe 3"/>
          <p:cNvGrpSpPr/>
          <p:nvPr/>
        </p:nvGrpSpPr>
        <p:grpSpPr>
          <a:xfrm>
            <a:off x="4427984" y="4293096"/>
            <a:ext cx="1152128" cy="657364"/>
            <a:chOff x="3779912" y="4149080"/>
            <a:chExt cx="1152128" cy="657364"/>
          </a:xfrm>
        </p:grpSpPr>
        <p:pic>
          <p:nvPicPr>
            <p:cNvPr id="23" name="Image 22" descr="apache 2016.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23928" y="4149080"/>
              <a:ext cx="966122" cy="253124"/>
            </a:xfrm>
            <a:prstGeom prst="rect">
              <a:avLst/>
            </a:prstGeom>
          </p:spPr>
        </p:pic>
        <p:sp>
          <p:nvSpPr>
            <p:cNvPr id="32" name="ZoneTexte 31"/>
            <p:cNvSpPr txBox="1"/>
            <p:nvPr/>
          </p:nvSpPr>
          <p:spPr>
            <a:xfrm>
              <a:off x="3779912" y="4437112"/>
              <a:ext cx="1152128" cy="369332"/>
            </a:xfrm>
            <a:prstGeom prst="rect">
              <a:avLst/>
            </a:prstGeom>
            <a:noFill/>
          </p:spPr>
          <p:txBody>
            <a:bodyPr wrap="square" rtlCol="0">
              <a:spAutoFit/>
            </a:bodyPr>
            <a:lstStyle/>
            <a:p>
              <a:pPr algn="ctr"/>
              <a:r>
                <a:rPr lang="fr-FR" dirty="0"/>
                <a:t>Apache</a:t>
              </a:r>
            </a:p>
          </p:txBody>
        </p:sp>
      </p:grpSp>
      <p:grpSp>
        <p:nvGrpSpPr>
          <p:cNvPr id="22" name="Groupe 21">
            <a:extLst>
              <a:ext uri="{FF2B5EF4-FFF2-40B4-BE49-F238E27FC236}">
                <a16:creationId xmlns:a16="http://schemas.microsoft.com/office/drawing/2014/main" id="{53CFB75F-EA32-4845-94EC-D1A7425140D3}"/>
              </a:ext>
            </a:extLst>
          </p:cNvPr>
          <p:cNvGrpSpPr/>
          <p:nvPr/>
        </p:nvGrpSpPr>
        <p:grpSpPr>
          <a:xfrm>
            <a:off x="1259632" y="3933056"/>
            <a:ext cx="2187624" cy="747464"/>
            <a:chOff x="611560" y="4077072"/>
            <a:chExt cx="2187624" cy="747464"/>
          </a:xfrm>
        </p:grpSpPr>
        <p:pic>
          <p:nvPicPr>
            <p:cNvPr id="24" name="Image 23" descr="firefox.png">
              <a:extLst>
                <a:ext uri="{FF2B5EF4-FFF2-40B4-BE49-F238E27FC236}">
                  <a16:creationId xmlns:a16="http://schemas.microsoft.com/office/drawing/2014/main" id="{73607C8A-5C0F-4725-9E52-5ACF92660A7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11560" y="4077072"/>
              <a:ext cx="720080" cy="720080"/>
            </a:xfrm>
            <a:prstGeom prst="rect">
              <a:avLst/>
            </a:prstGeom>
          </p:spPr>
        </p:pic>
        <p:pic>
          <p:nvPicPr>
            <p:cNvPr id="25" name="Image 24">
              <a:extLst>
                <a:ext uri="{FF2B5EF4-FFF2-40B4-BE49-F238E27FC236}">
                  <a16:creationId xmlns:a16="http://schemas.microsoft.com/office/drawing/2014/main" id="{CC097E7A-FBF0-489B-BF61-3E7C2AE72B08}"/>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p:blipFill>
          <p:spPr>
            <a:xfrm>
              <a:off x="1331640" y="4077072"/>
              <a:ext cx="720080" cy="720080"/>
            </a:xfrm>
            <a:prstGeom prst="rect">
              <a:avLst/>
            </a:prstGeom>
          </p:spPr>
        </p:pic>
        <p:pic>
          <p:nvPicPr>
            <p:cNvPr id="27" name="Image 26" descr="chrome.png">
              <a:extLst>
                <a:ext uri="{FF2B5EF4-FFF2-40B4-BE49-F238E27FC236}">
                  <a16:creationId xmlns:a16="http://schemas.microsoft.com/office/drawing/2014/main" id="{8BED7CBD-FB29-43A9-A736-86915DE575B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051720" y="4077072"/>
              <a:ext cx="747464" cy="747464"/>
            </a:xfrm>
            <a:prstGeom prst="rect">
              <a:avLst/>
            </a:prstGeom>
          </p:spPr>
        </p:pic>
      </p:grpSp>
    </p:spTree>
    <p:extLst>
      <p:ext uri="{BB962C8B-B14F-4D97-AF65-F5344CB8AC3E}">
        <p14:creationId xmlns:p14="http://schemas.microsoft.com/office/powerpoint/2010/main" val="4171925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MySQLi</a:t>
            </a:r>
            <a:endParaRPr lang="fr-FR" dirty="0"/>
          </a:p>
        </p:txBody>
      </p:sp>
      <p:sp>
        <p:nvSpPr>
          <p:cNvPr id="3" name="Espace réservé du contenu 2"/>
          <p:cNvSpPr>
            <a:spLocks noGrp="1"/>
          </p:cNvSpPr>
          <p:nvPr>
            <p:ph idx="1"/>
          </p:nvPr>
        </p:nvSpPr>
        <p:spPr>
          <a:xfrm>
            <a:off x="457200" y="1600201"/>
            <a:ext cx="8229600" cy="676671"/>
          </a:xfrm>
        </p:spPr>
        <p:txBody>
          <a:bodyPr>
            <a:normAutofit/>
          </a:bodyPr>
          <a:lstStyle/>
          <a:p>
            <a:r>
              <a:rPr lang="fr-FR" sz="2800" dirty="0"/>
              <a:t>Pour debugger : (sauf en production)</a:t>
            </a:r>
          </a:p>
        </p:txBody>
      </p:sp>
      <p:sp>
        <p:nvSpPr>
          <p:cNvPr id="4" name="ZoneTexte 3"/>
          <p:cNvSpPr txBox="1"/>
          <p:nvPr/>
        </p:nvSpPr>
        <p:spPr>
          <a:xfrm>
            <a:off x="323528" y="2442368"/>
            <a:ext cx="8568952" cy="4154984"/>
          </a:xfrm>
          <a:prstGeom prst="rect">
            <a:avLst/>
          </a:prstGeom>
          <a:noFill/>
        </p:spPr>
        <p:txBody>
          <a:bodyPr wrap="square" rtlCol="0">
            <a:spAutoFit/>
          </a:bodyPr>
          <a:lstStyle/>
          <a:p>
            <a:r>
              <a:rPr lang="fr-FR" sz="2400" i="1" dirty="0">
                <a:solidFill>
                  <a:srgbClr val="00B050"/>
                </a:solidFill>
              </a:rPr>
              <a:t>/* Test d’erreur a la connexion */</a:t>
            </a:r>
          </a:p>
          <a:p>
            <a:r>
              <a:rPr lang="en-US" sz="2400" dirty="0"/>
              <a:t>$</a:t>
            </a:r>
            <a:r>
              <a:rPr lang="en-US" sz="2400" dirty="0" err="1"/>
              <a:t>mysqli</a:t>
            </a:r>
            <a:r>
              <a:rPr lang="en-US" sz="2400" dirty="0"/>
              <a:t> = new </a:t>
            </a:r>
            <a:r>
              <a:rPr lang="en-US" sz="2400" dirty="0" err="1"/>
              <a:t>mysqli</a:t>
            </a:r>
            <a:r>
              <a:rPr lang="en-US" sz="2400" dirty="0"/>
              <a:t>("localhost", "nobody", "");</a:t>
            </a:r>
            <a:br>
              <a:rPr lang="fr-FR" sz="2400" dirty="0"/>
            </a:br>
            <a:r>
              <a:rPr lang="fr-FR" sz="2400" dirty="0"/>
              <a:t>if (</a:t>
            </a:r>
            <a:r>
              <a:rPr lang="fr-FR" sz="2400" dirty="0" err="1">
                <a:solidFill>
                  <a:srgbClr val="FF0000"/>
                </a:solidFill>
              </a:rPr>
              <a:t>mysqli_connect_errno</a:t>
            </a:r>
            <a:r>
              <a:rPr lang="fr-FR" sz="2400" dirty="0">
                <a:solidFill>
                  <a:srgbClr val="FF0000"/>
                </a:solidFill>
              </a:rPr>
              <a:t>()</a:t>
            </a:r>
            <a:r>
              <a:rPr lang="fr-FR" sz="2400" dirty="0"/>
              <a:t>) {</a:t>
            </a:r>
            <a:br>
              <a:rPr lang="fr-FR" sz="2400" dirty="0"/>
            </a:br>
            <a:r>
              <a:rPr lang="fr-FR" sz="2400" dirty="0"/>
              <a:t>    </a:t>
            </a:r>
            <a:r>
              <a:rPr lang="fr-FR" sz="2400" dirty="0" err="1"/>
              <a:t>printf</a:t>
            </a:r>
            <a:r>
              <a:rPr lang="fr-FR" sz="2400" dirty="0"/>
              <a:t>("La connexion a échoué : %s\n", </a:t>
            </a:r>
            <a:r>
              <a:rPr lang="fr-FR" sz="2400" dirty="0" err="1">
                <a:solidFill>
                  <a:srgbClr val="FF0000"/>
                </a:solidFill>
              </a:rPr>
              <a:t>mysqli_connect_error</a:t>
            </a:r>
            <a:r>
              <a:rPr lang="fr-FR" sz="2400" dirty="0">
                <a:solidFill>
                  <a:srgbClr val="FF0000"/>
                </a:solidFill>
              </a:rPr>
              <a:t>()</a:t>
            </a:r>
            <a:r>
              <a:rPr lang="fr-FR" sz="2400" dirty="0"/>
              <a:t>);</a:t>
            </a:r>
            <a:br>
              <a:rPr lang="fr-FR" sz="2400" dirty="0"/>
            </a:br>
            <a:r>
              <a:rPr lang="fr-FR" sz="2400" dirty="0"/>
              <a:t>    exit();</a:t>
            </a:r>
            <a:br>
              <a:rPr lang="fr-FR" sz="2400" dirty="0"/>
            </a:br>
            <a:r>
              <a:rPr lang="fr-FR" sz="2400" dirty="0"/>
              <a:t>}</a:t>
            </a:r>
            <a:br>
              <a:rPr lang="fr-FR" sz="2400" dirty="0"/>
            </a:br>
            <a:endParaRPr lang="fr-FR" sz="2400" dirty="0"/>
          </a:p>
          <a:p>
            <a:r>
              <a:rPr lang="fr-FR" sz="2400" i="1" dirty="0">
                <a:solidFill>
                  <a:srgbClr val="00B050"/>
                </a:solidFill>
              </a:rPr>
              <a:t>/* Test d’erreur lors de la requête */</a:t>
            </a:r>
            <a:br>
              <a:rPr lang="fr-FR" sz="2400" dirty="0"/>
            </a:br>
            <a:r>
              <a:rPr lang="fr-FR" sz="2400" dirty="0"/>
              <a:t>if (!$</a:t>
            </a:r>
            <a:r>
              <a:rPr lang="fr-FR" sz="2400" dirty="0" err="1"/>
              <a:t>mysqli</a:t>
            </a:r>
            <a:r>
              <a:rPr lang="fr-FR" sz="2400" dirty="0"/>
              <a:t>-&gt;</a:t>
            </a:r>
            <a:r>
              <a:rPr lang="fr-FR" sz="2400" dirty="0" err="1"/>
              <a:t>query</a:t>
            </a:r>
            <a:r>
              <a:rPr lang="fr-FR" sz="2400" dirty="0"/>
              <a:t>("SET a=1")) {</a:t>
            </a:r>
            <a:br>
              <a:rPr lang="fr-FR" sz="2400" dirty="0"/>
            </a:br>
            <a:r>
              <a:rPr lang="fr-FR" sz="2400" dirty="0"/>
              <a:t>    </a:t>
            </a:r>
            <a:r>
              <a:rPr lang="fr-FR" sz="2400" dirty="0" err="1"/>
              <a:t>print_r</a:t>
            </a:r>
            <a:r>
              <a:rPr lang="fr-FR" sz="2400" dirty="0"/>
              <a:t>(</a:t>
            </a:r>
            <a:r>
              <a:rPr lang="fr-FR" sz="2400" dirty="0">
                <a:solidFill>
                  <a:srgbClr val="FF0000"/>
                </a:solidFill>
              </a:rPr>
              <a:t>$</a:t>
            </a:r>
            <a:r>
              <a:rPr lang="fr-FR" sz="2400" dirty="0" err="1">
                <a:solidFill>
                  <a:srgbClr val="FF0000"/>
                </a:solidFill>
              </a:rPr>
              <a:t>mysqli</a:t>
            </a:r>
            <a:r>
              <a:rPr lang="fr-FR" sz="2400" dirty="0">
                <a:solidFill>
                  <a:srgbClr val="FF0000"/>
                </a:solidFill>
              </a:rPr>
              <a:t>-&gt;</a:t>
            </a:r>
            <a:r>
              <a:rPr lang="fr-FR" sz="2400" dirty="0" err="1">
                <a:solidFill>
                  <a:srgbClr val="FF0000"/>
                </a:solidFill>
              </a:rPr>
              <a:t>error_list</a:t>
            </a:r>
            <a:r>
              <a:rPr lang="fr-FR" sz="2400" dirty="0"/>
              <a:t>);</a:t>
            </a:r>
            <a:br>
              <a:rPr lang="fr-FR" sz="2400" dirty="0"/>
            </a:br>
            <a:r>
              <a:rPr lang="fr-FR" sz="2400" dirty="0"/>
              <a:t>}</a:t>
            </a:r>
          </a:p>
        </p:txBody>
      </p:sp>
    </p:spTree>
    <p:extLst>
      <p:ext uri="{BB962C8B-B14F-4D97-AF65-F5344CB8AC3E}">
        <p14:creationId xmlns:p14="http://schemas.microsoft.com/office/powerpoint/2010/main" val="1950654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PDO</a:t>
            </a:r>
          </a:p>
        </p:txBody>
      </p:sp>
      <p:sp>
        <p:nvSpPr>
          <p:cNvPr id="3" name="Espace réservé du contenu 2"/>
          <p:cNvSpPr>
            <a:spLocks noGrp="1"/>
          </p:cNvSpPr>
          <p:nvPr>
            <p:ph idx="1"/>
          </p:nvPr>
        </p:nvSpPr>
        <p:spPr/>
        <p:txBody>
          <a:bodyPr>
            <a:normAutofit/>
          </a:bodyPr>
          <a:lstStyle/>
          <a:p>
            <a:r>
              <a:rPr lang="fr-FR" dirty="0"/>
              <a:t>PDO : PHP Data Object</a:t>
            </a:r>
          </a:p>
          <a:p>
            <a:endParaRPr lang="fr-FR" dirty="0"/>
          </a:p>
          <a:p>
            <a:r>
              <a:rPr lang="fr-FR" dirty="0"/>
              <a:t>Pilote générique multi-SGBD</a:t>
            </a:r>
          </a:p>
          <a:p>
            <a:pPr lvl="1"/>
            <a:r>
              <a:rPr lang="fr-FR" dirty="0"/>
              <a:t>MySQL, </a:t>
            </a:r>
            <a:r>
              <a:rPr lang="fr-FR" dirty="0" err="1"/>
              <a:t>PostGreSQL</a:t>
            </a:r>
            <a:r>
              <a:rPr lang="fr-FR" dirty="0"/>
              <a:t>, Oracle, DB2, SQL Server, …</a:t>
            </a:r>
          </a:p>
          <a:p>
            <a:endParaRPr lang="fr-FR" dirty="0"/>
          </a:p>
          <a:p>
            <a:r>
              <a:rPr lang="fr-FR" dirty="0"/>
              <a:t>Similaire à </a:t>
            </a:r>
            <a:r>
              <a:rPr lang="fr-FR" dirty="0" err="1"/>
              <a:t>MySQLi</a:t>
            </a:r>
            <a:endParaRPr lang="fr-FR" dirty="0"/>
          </a:p>
          <a:p>
            <a:pPr lvl="1"/>
            <a:r>
              <a:rPr lang="fr-FR" dirty="0"/>
              <a:t>Quelques variations dans la syntaxe…</a:t>
            </a:r>
          </a:p>
          <a:p>
            <a:pPr lvl="1"/>
            <a:r>
              <a:rPr lang="fr-FR" dirty="0"/>
              <a:t>…et dans le comportement</a:t>
            </a:r>
          </a:p>
        </p:txBody>
      </p:sp>
    </p:spTree>
    <p:extLst>
      <p:ext uri="{BB962C8B-B14F-4D97-AF65-F5344CB8AC3E}">
        <p14:creationId xmlns:p14="http://schemas.microsoft.com/office/powerpoint/2010/main" val="1712555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PDO : Connexion</a:t>
            </a:r>
          </a:p>
        </p:txBody>
      </p:sp>
      <p:sp>
        <p:nvSpPr>
          <p:cNvPr id="3" name="Espace réservé du contenu 2"/>
          <p:cNvSpPr>
            <a:spLocks noGrp="1"/>
          </p:cNvSpPr>
          <p:nvPr>
            <p:ph idx="1"/>
          </p:nvPr>
        </p:nvSpPr>
        <p:spPr>
          <a:xfrm>
            <a:off x="457200" y="1600201"/>
            <a:ext cx="8229600" cy="2476872"/>
          </a:xfrm>
        </p:spPr>
        <p:txBody>
          <a:bodyPr>
            <a:normAutofit/>
          </a:bodyPr>
          <a:lstStyle/>
          <a:p>
            <a:r>
              <a:rPr lang="fr-FR" sz="2800" dirty="0"/>
              <a:t>Connexion se fait avec une « </a:t>
            </a:r>
            <a:r>
              <a:rPr lang="fr-FR" sz="2800" dirty="0" err="1"/>
              <a:t>connection</a:t>
            </a:r>
            <a:r>
              <a:rPr lang="fr-FR" sz="2800" dirty="0"/>
              <a:t> string » contenant les informations de la BDD :</a:t>
            </a:r>
          </a:p>
          <a:p>
            <a:pPr lvl="1"/>
            <a:r>
              <a:rPr lang="fr-FR" sz="2400" dirty="0"/>
              <a:t>Host : </a:t>
            </a:r>
            <a:r>
              <a:rPr lang="fr-FR" sz="2400" dirty="0" err="1"/>
              <a:t>Localhost</a:t>
            </a:r>
            <a:r>
              <a:rPr lang="fr-FR" sz="2400" dirty="0"/>
              <a:t> (ou 127.0.0.1)</a:t>
            </a:r>
          </a:p>
          <a:p>
            <a:pPr lvl="1"/>
            <a:r>
              <a:rPr lang="fr-FR" sz="2400" dirty="0"/>
              <a:t>Port : 9306</a:t>
            </a:r>
          </a:p>
          <a:p>
            <a:pPr marL="0" indent="0">
              <a:buNone/>
            </a:pPr>
            <a:endParaRPr lang="fr-FR" sz="2800" dirty="0"/>
          </a:p>
        </p:txBody>
      </p:sp>
      <p:sp>
        <p:nvSpPr>
          <p:cNvPr id="4" name="Rectangle 3"/>
          <p:cNvSpPr/>
          <p:nvPr/>
        </p:nvSpPr>
        <p:spPr>
          <a:xfrm>
            <a:off x="323528" y="4149080"/>
            <a:ext cx="8496944" cy="1569660"/>
          </a:xfrm>
          <a:prstGeom prst="rect">
            <a:avLst/>
          </a:prstGeom>
        </p:spPr>
        <p:txBody>
          <a:bodyPr wrap="square">
            <a:spAutoFit/>
          </a:bodyPr>
          <a:lstStyle/>
          <a:p>
            <a:r>
              <a:rPr lang="fr-FR" sz="2400" dirty="0"/>
              <a:t>$connexion = new PDO(</a:t>
            </a:r>
            <a:br>
              <a:rPr lang="fr-FR" sz="2400" dirty="0"/>
            </a:br>
            <a:r>
              <a:rPr lang="fr-FR" sz="2400" dirty="0"/>
              <a:t>"</a:t>
            </a:r>
            <a:r>
              <a:rPr lang="fr-FR" sz="2400" dirty="0" err="1"/>
              <a:t>mysql:</a:t>
            </a:r>
            <a:r>
              <a:rPr lang="fr-FR" sz="2400" dirty="0" err="1">
                <a:solidFill>
                  <a:srgbClr val="FF0000"/>
                </a:solidFill>
              </a:rPr>
              <a:t>host</a:t>
            </a:r>
            <a:r>
              <a:rPr lang="fr-FR" sz="2400" dirty="0">
                <a:solidFill>
                  <a:srgbClr val="FF0000"/>
                </a:solidFill>
              </a:rPr>
              <a:t>=</a:t>
            </a:r>
            <a:r>
              <a:rPr lang="fr-FR" sz="2400" dirty="0" err="1">
                <a:solidFill>
                  <a:srgbClr val="FF0000"/>
                </a:solidFill>
              </a:rPr>
              <a:t>mon_serveur</a:t>
            </a:r>
            <a:r>
              <a:rPr lang="fr-FR" sz="2400" dirty="0" err="1"/>
              <a:t>;</a:t>
            </a:r>
            <a:r>
              <a:rPr lang="fr-FR" sz="2400" dirty="0" err="1">
                <a:solidFill>
                  <a:srgbClr val="00B050"/>
                </a:solidFill>
              </a:rPr>
              <a:t>port</a:t>
            </a:r>
            <a:r>
              <a:rPr lang="fr-FR" sz="2400" dirty="0">
                <a:solidFill>
                  <a:srgbClr val="00B050"/>
                </a:solidFill>
              </a:rPr>
              <a:t>=</a:t>
            </a:r>
            <a:r>
              <a:rPr lang="fr-FR" sz="2400" dirty="0" err="1">
                <a:solidFill>
                  <a:srgbClr val="00B050"/>
                </a:solidFill>
              </a:rPr>
              <a:t>mon_port</a:t>
            </a:r>
            <a:r>
              <a:rPr lang="fr-FR" sz="2400" dirty="0" err="1"/>
              <a:t>;</a:t>
            </a:r>
            <a:r>
              <a:rPr lang="fr-FR" sz="2400" dirty="0" err="1">
                <a:solidFill>
                  <a:srgbClr val="7030A0"/>
                </a:solidFill>
              </a:rPr>
              <a:t>dbname</a:t>
            </a:r>
            <a:r>
              <a:rPr lang="fr-FR" sz="2400" dirty="0">
                <a:solidFill>
                  <a:srgbClr val="7030A0"/>
                </a:solidFill>
              </a:rPr>
              <a:t>=</a:t>
            </a:r>
            <a:r>
              <a:rPr lang="fr-FR" sz="2400" dirty="0" err="1">
                <a:solidFill>
                  <a:srgbClr val="7030A0"/>
                </a:solidFill>
              </a:rPr>
              <a:t>ma_bdd</a:t>
            </a:r>
            <a:r>
              <a:rPr lang="fr-FR" sz="2400" dirty="0"/>
              <a:t>",</a:t>
            </a:r>
            <a:br>
              <a:rPr lang="fr-FR" sz="2400" dirty="0"/>
            </a:br>
            <a:r>
              <a:rPr lang="fr-FR" sz="2400" dirty="0"/>
              <a:t>"</a:t>
            </a:r>
            <a:r>
              <a:rPr lang="fr-FR" sz="2400" dirty="0" err="1"/>
              <a:t>mon_login</a:t>
            </a:r>
            <a:r>
              <a:rPr lang="fr-FR" sz="2400" dirty="0"/>
              <a:t>",</a:t>
            </a:r>
            <a:br>
              <a:rPr lang="fr-FR" sz="2400" dirty="0"/>
            </a:br>
            <a:r>
              <a:rPr lang="fr-FR" sz="2400" dirty="0"/>
              <a:t>"</a:t>
            </a:r>
            <a:r>
              <a:rPr lang="fr-FR" sz="2400" dirty="0" err="1"/>
              <a:t>mon_pass</a:t>
            </a:r>
            <a:r>
              <a:rPr lang="fr-FR" sz="2400" dirty="0"/>
              <a:t>");</a:t>
            </a:r>
          </a:p>
        </p:txBody>
      </p:sp>
    </p:spTree>
    <p:extLst>
      <p:ext uri="{BB962C8B-B14F-4D97-AF65-F5344CB8AC3E}">
        <p14:creationId xmlns:p14="http://schemas.microsoft.com/office/powerpoint/2010/main" val="1082495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PDO : Ecriture / EXEC</a:t>
            </a:r>
          </a:p>
        </p:txBody>
      </p:sp>
      <p:sp>
        <p:nvSpPr>
          <p:cNvPr id="3" name="Espace réservé du contenu 2"/>
          <p:cNvSpPr>
            <a:spLocks noGrp="1"/>
          </p:cNvSpPr>
          <p:nvPr>
            <p:ph idx="1"/>
          </p:nvPr>
        </p:nvSpPr>
        <p:spPr>
          <a:xfrm>
            <a:off x="457200" y="1600201"/>
            <a:ext cx="8229600" cy="2476872"/>
          </a:xfrm>
        </p:spPr>
        <p:txBody>
          <a:bodyPr>
            <a:normAutofit/>
          </a:bodyPr>
          <a:lstStyle/>
          <a:p>
            <a:r>
              <a:rPr lang="fr-FR" sz="2800" dirty="0"/>
              <a:t>Requête d’écriture : INSERT, UPDATE, DELETE</a:t>
            </a:r>
          </a:p>
          <a:p>
            <a:pPr lvl="1"/>
            <a:r>
              <a:rPr lang="fr-FR" sz="2400" dirty="0"/>
              <a:t>Se fait avec méthode PDO::</a:t>
            </a:r>
            <a:r>
              <a:rPr lang="fr-FR" sz="2400" dirty="0" err="1"/>
              <a:t>exec</a:t>
            </a:r>
            <a:r>
              <a:rPr lang="fr-FR" sz="2400" dirty="0"/>
              <a:t>()</a:t>
            </a:r>
          </a:p>
          <a:p>
            <a:pPr lvl="1"/>
            <a:r>
              <a:rPr lang="fr-FR" sz="2400" dirty="0"/>
              <a:t>PAS AVEC QUERY !</a:t>
            </a:r>
          </a:p>
          <a:p>
            <a:pPr lvl="1"/>
            <a:r>
              <a:rPr lang="fr-FR" sz="2400" dirty="0"/>
              <a:t>Renvoie le nombre de modifications effectuées (</a:t>
            </a:r>
            <a:r>
              <a:rPr lang="fr-FR" sz="2400" dirty="0" err="1"/>
              <a:t>integer</a:t>
            </a:r>
            <a:r>
              <a:rPr lang="fr-FR" sz="2400" dirty="0"/>
              <a:t>)</a:t>
            </a:r>
          </a:p>
          <a:p>
            <a:endParaRPr lang="fr-FR" dirty="0"/>
          </a:p>
        </p:txBody>
      </p:sp>
      <p:sp>
        <p:nvSpPr>
          <p:cNvPr id="5" name="Rectangle 4"/>
          <p:cNvSpPr/>
          <p:nvPr/>
        </p:nvSpPr>
        <p:spPr>
          <a:xfrm>
            <a:off x="755576" y="3789040"/>
            <a:ext cx="7056784" cy="1569660"/>
          </a:xfrm>
          <a:prstGeom prst="rect">
            <a:avLst/>
          </a:prstGeom>
        </p:spPr>
        <p:txBody>
          <a:bodyPr wrap="square">
            <a:spAutoFit/>
          </a:bodyPr>
          <a:lstStyle/>
          <a:p>
            <a:r>
              <a:rPr lang="fr-FR" sz="2400" dirty="0"/>
              <a:t>$</a:t>
            </a:r>
            <a:r>
              <a:rPr lang="fr-FR" sz="2400" dirty="0" err="1"/>
              <a:t>requete</a:t>
            </a:r>
            <a:r>
              <a:rPr lang="fr-FR" sz="2400" dirty="0"/>
              <a:t> = "DELETE FROM </a:t>
            </a:r>
            <a:r>
              <a:rPr lang="fr-FR" sz="2400" dirty="0" err="1"/>
              <a:t>ma_table</a:t>
            </a:r>
            <a:br>
              <a:rPr lang="fr-FR" sz="2400" dirty="0"/>
            </a:br>
            <a:r>
              <a:rPr lang="fr-FR" sz="2400" dirty="0"/>
              <a:t>		WHERE </a:t>
            </a:r>
            <a:r>
              <a:rPr lang="fr-FR" sz="2400" dirty="0" err="1"/>
              <a:t>mon_champ</a:t>
            </a:r>
            <a:r>
              <a:rPr lang="fr-FR" sz="2400" dirty="0"/>
              <a:t> = </a:t>
            </a:r>
            <a:r>
              <a:rPr lang="fr-FR" sz="2400" dirty="0" err="1"/>
              <a:t>ma_valeur</a:t>
            </a:r>
            <a:r>
              <a:rPr lang="fr-FR" sz="2400" dirty="0"/>
              <a:t>";</a:t>
            </a:r>
            <a:br>
              <a:rPr lang="fr-FR" sz="2400" dirty="0"/>
            </a:br>
            <a:br>
              <a:rPr lang="fr-FR" sz="2400" dirty="0"/>
            </a:br>
            <a:r>
              <a:rPr lang="fr-FR" sz="2400" dirty="0"/>
              <a:t>$compteur = $connexion-&gt;</a:t>
            </a:r>
            <a:r>
              <a:rPr lang="fr-FR" sz="2400" dirty="0" err="1"/>
              <a:t>exec</a:t>
            </a:r>
            <a:r>
              <a:rPr lang="fr-FR" sz="2400" dirty="0"/>
              <a:t>($</a:t>
            </a:r>
            <a:r>
              <a:rPr lang="fr-FR" sz="2400" dirty="0" err="1"/>
              <a:t>requete</a:t>
            </a:r>
            <a:r>
              <a:rPr lang="fr-FR" sz="2400" dirty="0"/>
              <a:t>);</a:t>
            </a:r>
          </a:p>
        </p:txBody>
      </p:sp>
    </p:spTree>
    <p:extLst>
      <p:ext uri="{BB962C8B-B14F-4D97-AF65-F5344CB8AC3E}">
        <p14:creationId xmlns:p14="http://schemas.microsoft.com/office/powerpoint/2010/main" val="3290402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PDO : Lecture / QUERY</a:t>
            </a:r>
          </a:p>
        </p:txBody>
      </p:sp>
      <p:sp>
        <p:nvSpPr>
          <p:cNvPr id="3" name="Espace réservé du contenu 2"/>
          <p:cNvSpPr>
            <a:spLocks noGrp="1"/>
          </p:cNvSpPr>
          <p:nvPr>
            <p:ph idx="1"/>
          </p:nvPr>
        </p:nvSpPr>
        <p:spPr>
          <a:xfrm>
            <a:off x="457200" y="1600201"/>
            <a:ext cx="8229600" cy="2476872"/>
          </a:xfrm>
        </p:spPr>
        <p:txBody>
          <a:bodyPr>
            <a:normAutofit/>
          </a:bodyPr>
          <a:lstStyle/>
          <a:p>
            <a:r>
              <a:rPr lang="fr-FR" sz="2800" dirty="0"/>
              <a:t>Requête de lecture : SELECT</a:t>
            </a:r>
          </a:p>
          <a:p>
            <a:pPr lvl="1"/>
            <a:r>
              <a:rPr lang="fr-FR" sz="2400" dirty="0"/>
              <a:t>Se fait avec méthode PDO::</a:t>
            </a:r>
            <a:r>
              <a:rPr lang="fr-FR" sz="2400" dirty="0" err="1"/>
              <a:t>query</a:t>
            </a:r>
            <a:r>
              <a:rPr lang="fr-FR" sz="2400" dirty="0"/>
              <a:t>()</a:t>
            </a:r>
          </a:p>
          <a:p>
            <a:pPr lvl="1"/>
            <a:r>
              <a:rPr lang="fr-FR" sz="2400" dirty="0"/>
              <a:t>PAS AVEC EXEC !</a:t>
            </a:r>
          </a:p>
          <a:p>
            <a:pPr lvl="1"/>
            <a:r>
              <a:rPr lang="fr-FR" sz="2400" dirty="0"/>
              <a:t>Renvoie les résultats (</a:t>
            </a:r>
            <a:r>
              <a:rPr lang="fr-FR" sz="2400" dirty="0" err="1"/>
              <a:t>PDOStatement</a:t>
            </a:r>
            <a:r>
              <a:rPr lang="fr-FR" sz="2400" dirty="0"/>
              <a:t>)</a:t>
            </a:r>
          </a:p>
          <a:p>
            <a:endParaRPr lang="fr-FR" dirty="0"/>
          </a:p>
        </p:txBody>
      </p:sp>
      <p:sp>
        <p:nvSpPr>
          <p:cNvPr id="5" name="Rectangle 4"/>
          <p:cNvSpPr/>
          <p:nvPr/>
        </p:nvSpPr>
        <p:spPr>
          <a:xfrm>
            <a:off x="755576" y="3789040"/>
            <a:ext cx="7056784" cy="1569660"/>
          </a:xfrm>
          <a:prstGeom prst="rect">
            <a:avLst/>
          </a:prstGeom>
        </p:spPr>
        <p:txBody>
          <a:bodyPr wrap="square">
            <a:spAutoFit/>
          </a:bodyPr>
          <a:lstStyle/>
          <a:p>
            <a:r>
              <a:rPr lang="fr-FR" sz="2400" dirty="0"/>
              <a:t>$</a:t>
            </a:r>
            <a:r>
              <a:rPr lang="fr-FR" sz="2400" dirty="0" err="1"/>
              <a:t>requete</a:t>
            </a:r>
            <a:r>
              <a:rPr lang="fr-FR" sz="2400" dirty="0"/>
              <a:t> = "SELECT * FROM </a:t>
            </a:r>
            <a:r>
              <a:rPr lang="fr-FR" sz="2400" dirty="0" err="1"/>
              <a:t>ma_table</a:t>
            </a:r>
            <a:br>
              <a:rPr lang="fr-FR" sz="2400" dirty="0"/>
            </a:br>
            <a:r>
              <a:rPr lang="fr-FR" sz="2400" dirty="0"/>
              <a:t>		WHERE </a:t>
            </a:r>
            <a:r>
              <a:rPr lang="fr-FR" sz="2400" dirty="0" err="1"/>
              <a:t>mon_champ</a:t>
            </a:r>
            <a:r>
              <a:rPr lang="fr-FR" sz="2400" dirty="0"/>
              <a:t> = </a:t>
            </a:r>
            <a:r>
              <a:rPr lang="fr-FR" sz="2400" dirty="0" err="1"/>
              <a:t>ma_valeur</a:t>
            </a:r>
            <a:r>
              <a:rPr lang="fr-FR" sz="2400" dirty="0"/>
              <a:t>";</a:t>
            </a:r>
            <a:br>
              <a:rPr lang="fr-FR" sz="2400" dirty="0"/>
            </a:br>
            <a:endParaRPr lang="fr-FR" sz="2400" dirty="0"/>
          </a:p>
          <a:p>
            <a:r>
              <a:rPr lang="fr-FR" sz="2400" dirty="0"/>
              <a:t>$</a:t>
            </a:r>
            <a:r>
              <a:rPr lang="fr-FR" sz="2400" dirty="0" err="1"/>
              <a:t>resultats</a:t>
            </a:r>
            <a:r>
              <a:rPr lang="fr-FR" sz="2400" dirty="0"/>
              <a:t> = $connexion-&gt;</a:t>
            </a:r>
            <a:r>
              <a:rPr lang="fr-FR" sz="2400" dirty="0" err="1"/>
              <a:t>query</a:t>
            </a:r>
            <a:r>
              <a:rPr lang="fr-FR" sz="2400" dirty="0"/>
              <a:t>($</a:t>
            </a:r>
            <a:r>
              <a:rPr lang="fr-FR" sz="2400" dirty="0" err="1"/>
              <a:t>requete</a:t>
            </a:r>
            <a:r>
              <a:rPr lang="fr-FR" sz="2400" dirty="0"/>
              <a:t>);</a:t>
            </a:r>
          </a:p>
        </p:txBody>
      </p:sp>
    </p:spTree>
    <p:extLst>
      <p:ext uri="{BB962C8B-B14F-4D97-AF65-F5344CB8AC3E}">
        <p14:creationId xmlns:p14="http://schemas.microsoft.com/office/powerpoint/2010/main" val="2771200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PDO : Résultats / FETCH</a:t>
            </a:r>
          </a:p>
        </p:txBody>
      </p:sp>
      <p:sp>
        <p:nvSpPr>
          <p:cNvPr id="3" name="Espace réservé du contenu 2"/>
          <p:cNvSpPr>
            <a:spLocks noGrp="1"/>
          </p:cNvSpPr>
          <p:nvPr>
            <p:ph idx="1"/>
          </p:nvPr>
        </p:nvSpPr>
        <p:spPr>
          <a:xfrm>
            <a:off x="457200" y="1600201"/>
            <a:ext cx="8229600" cy="2476872"/>
          </a:xfrm>
        </p:spPr>
        <p:txBody>
          <a:bodyPr>
            <a:normAutofit/>
          </a:bodyPr>
          <a:lstStyle/>
          <a:p>
            <a:r>
              <a:rPr lang="fr-FR" sz="2400" dirty="0"/>
              <a:t>Lecture de la réponse d’une requête de lecture : </a:t>
            </a:r>
            <a:r>
              <a:rPr lang="fr-FR" sz="2400" dirty="0" err="1"/>
              <a:t>fetch</a:t>
            </a:r>
            <a:endParaRPr lang="fr-FR" sz="2400" dirty="0"/>
          </a:p>
          <a:p>
            <a:endParaRPr lang="fr-FR" sz="2400" dirty="0"/>
          </a:p>
          <a:p>
            <a:r>
              <a:rPr lang="fr-FR" sz="2400" dirty="0" err="1"/>
              <a:t>fetch</a:t>
            </a:r>
            <a:r>
              <a:rPr lang="fr-FR" sz="2400" dirty="0"/>
              <a:t>() : renvoie la ligne suivante des résultats</a:t>
            </a:r>
          </a:p>
          <a:p>
            <a:r>
              <a:rPr lang="fr-FR" sz="2400" dirty="0" err="1"/>
              <a:t>fetchObject</a:t>
            </a:r>
            <a:r>
              <a:rPr lang="fr-FR" sz="2400" dirty="0"/>
              <a:t>() : renvoie la ligne suivante en tant qu’objet</a:t>
            </a:r>
          </a:p>
          <a:p>
            <a:r>
              <a:rPr lang="fr-FR" sz="2400" dirty="0" err="1"/>
              <a:t>fetchAll</a:t>
            </a:r>
            <a:r>
              <a:rPr lang="fr-FR" sz="2400" dirty="0"/>
              <a:t>() : renvoie un tableau de toutes les réponses</a:t>
            </a:r>
          </a:p>
          <a:p>
            <a:pPr marL="0" indent="0">
              <a:buNone/>
            </a:pPr>
            <a:endParaRPr lang="fr-FR" sz="2400" dirty="0"/>
          </a:p>
        </p:txBody>
      </p:sp>
      <p:sp>
        <p:nvSpPr>
          <p:cNvPr id="5" name="Rectangle 4"/>
          <p:cNvSpPr/>
          <p:nvPr/>
        </p:nvSpPr>
        <p:spPr>
          <a:xfrm>
            <a:off x="323528" y="4667652"/>
            <a:ext cx="8712968" cy="1569660"/>
          </a:xfrm>
          <a:prstGeom prst="rect">
            <a:avLst/>
          </a:prstGeom>
        </p:spPr>
        <p:txBody>
          <a:bodyPr wrap="square">
            <a:spAutoFit/>
          </a:bodyPr>
          <a:lstStyle/>
          <a:p>
            <a:r>
              <a:rPr lang="fr-FR" sz="2400" dirty="0"/>
              <a:t>$ligne = $</a:t>
            </a:r>
            <a:r>
              <a:rPr lang="fr-FR" sz="2400" dirty="0" err="1"/>
              <a:t>resultats</a:t>
            </a:r>
            <a:r>
              <a:rPr lang="fr-FR" sz="2400" dirty="0"/>
              <a:t>-&gt;</a:t>
            </a:r>
            <a:r>
              <a:rPr lang="fr-FR" sz="2400" dirty="0" err="1"/>
              <a:t>fetch</a:t>
            </a:r>
            <a:r>
              <a:rPr lang="fr-FR" sz="2400" dirty="0"/>
              <a:t>(PDO::FETCH_ASSOC);  &lt;- tableau associatif</a:t>
            </a:r>
            <a:br>
              <a:rPr lang="fr-FR" sz="2400" dirty="0"/>
            </a:br>
            <a:r>
              <a:rPr lang="fr-FR" sz="2400" dirty="0"/>
              <a:t>$ligne = $</a:t>
            </a:r>
            <a:r>
              <a:rPr lang="fr-FR" sz="2400" dirty="0" err="1"/>
              <a:t>resultats</a:t>
            </a:r>
            <a:r>
              <a:rPr lang="fr-FR" sz="2400" dirty="0"/>
              <a:t>-&gt;</a:t>
            </a:r>
            <a:r>
              <a:rPr lang="fr-FR" sz="2400" dirty="0" err="1"/>
              <a:t>fetch</a:t>
            </a:r>
            <a:r>
              <a:rPr lang="fr-FR" sz="2400" dirty="0"/>
              <a:t>(PDO::FETCH_NUM);    &lt;- tableau simple</a:t>
            </a:r>
            <a:br>
              <a:rPr lang="fr-FR" sz="2400" dirty="0"/>
            </a:br>
            <a:r>
              <a:rPr lang="fr-FR" sz="2400" dirty="0"/>
              <a:t>$ligne = $</a:t>
            </a:r>
            <a:r>
              <a:rPr lang="fr-FR" sz="2400" dirty="0" err="1"/>
              <a:t>resultats</a:t>
            </a:r>
            <a:r>
              <a:rPr lang="fr-FR" sz="2400" dirty="0"/>
              <a:t>-&gt;</a:t>
            </a:r>
            <a:r>
              <a:rPr lang="fr-FR" sz="2400" dirty="0" err="1"/>
              <a:t>fetch</a:t>
            </a:r>
            <a:r>
              <a:rPr lang="fr-FR" sz="2400" dirty="0"/>
              <a:t>(PDO::FETCH_BOTH);   &lt;- les 2 (par défaut)</a:t>
            </a:r>
            <a:br>
              <a:rPr lang="fr-FR" sz="2400" dirty="0"/>
            </a:br>
            <a:r>
              <a:rPr lang="fr-FR" sz="2400" dirty="0"/>
              <a:t>$ligne = $</a:t>
            </a:r>
            <a:r>
              <a:rPr lang="fr-FR" sz="2400" dirty="0" err="1"/>
              <a:t>resultats</a:t>
            </a:r>
            <a:r>
              <a:rPr lang="fr-FR" sz="2400" dirty="0"/>
              <a:t>-&gt;</a:t>
            </a:r>
            <a:r>
              <a:rPr lang="fr-FR" sz="2400" dirty="0" err="1"/>
              <a:t>fetch</a:t>
            </a:r>
            <a:r>
              <a:rPr lang="fr-FR" sz="2400" dirty="0"/>
              <a:t>(PDO::FETCH_OBJ);       &lt;- objet</a:t>
            </a:r>
          </a:p>
        </p:txBody>
      </p:sp>
    </p:spTree>
    <p:extLst>
      <p:ext uri="{BB962C8B-B14F-4D97-AF65-F5344CB8AC3E}">
        <p14:creationId xmlns:p14="http://schemas.microsoft.com/office/powerpoint/2010/main" val="28132700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PDO : Fermeture connexion</a:t>
            </a:r>
          </a:p>
        </p:txBody>
      </p:sp>
      <p:sp>
        <p:nvSpPr>
          <p:cNvPr id="3" name="Espace réservé du contenu 2"/>
          <p:cNvSpPr>
            <a:spLocks noGrp="1"/>
          </p:cNvSpPr>
          <p:nvPr>
            <p:ph idx="1"/>
          </p:nvPr>
        </p:nvSpPr>
        <p:spPr>
          <a:xfrm>
            <a:off x="457200" y="1600201"/>
            <a:ext cx="8229600" cy="2476872"/>
          </a:xfrm>
        </p:spPr>
        <p:txBody>
          <a:bodyPr>
            <a:normAutofit/>
          </a:bodyPr>
          <a:lstStyle/>
          <a:p>
            <a:r>
              <a:rPr lang="fr-FR" sz="2800" dirty="0"/>
              <a:t>Avant de refaire une requête, il faut libérer le curseur en place</a:t>
            </a:r>
          </a:p>
        </p:txBody>
      </p:sp>
      <p:sp>
        <p:nvSpPr>
          <p:cNvPr id="5" name="Rectangle 4"/>
          <p:cNvSpPr/>
          <p:nvPr/>
        </p:nvSpPr>
        <p:spPr>
          <a:xfrm>
            <a:off x="755576" y="4149080"/>
            <a:ext cx="7920880" cy="461665"/>
          </a:xfrm>
          <a:prstGeom prst="rect">
            <a:avLst/>
          </a:prstGeom>
        </p:spPr>
        <p:txBody>
          <a:bodyPr wrap="square">
            <a:spAutoFit/>
          </a:bodyPr>
          <a:lstStyle/>
          <a:p>
            <a:r>
              <a:rPr lang="fr-FR" sz="2400" dirty="0"/>
              <a:t>$</a:t>
            </a:r>
            <a:r>
              <a:rPr lang="fr-FR" sz="2400" dirty="0" err="1"/>
              <a:t>resultats</a:t>
            </a:r>
            <a:r>
              <a:rPr lang="fr-FR" sz="2400" dirty="0"/>
              <a:t>-&gt;</a:t>
            </a:r>
            <a:r>
              <a:rPr lang="fr-FR" sz="2400" dirty="0" err="1"/>
              <a:t>closeCursor</a:t>
            </a:r>
            <a:r>
              <a:rPr lang="fr-FR" sz="2400" dirty="0"/>
              <a:t>();</a:t>
            </a:r>
          </a:p>
        </p:txBody>
      </p:sp>
    </p:spTree>
    <p:extLst>
      <p:ext uri="{BB962C8B-B14F-4D97-AF65-F5344CB8AC3E}">
        <p14:creationId xmlns:p14="http://schemas.microsoft.com/office/powerpoint/2010/main" val="1404012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PDO : …or die()</a:t>
            </a:r>
          </a:p>
        </p:txBody>
      </p:sp>
      <p:sp>
        <p:nvSpPr>
          <p:cNvPr id="3" name="Espace réservé du contenu 2"/>
          <p:cNvSpPr>
            <a:spLocks noGrp="1"/>
          </p:cNvSpPr>
          <p:nvPr>
            <p:ph idx="1"/>
          </p:nvPr>
        </p:nvSpPr>
        <p:spPr>
          <a:xfrm>
            <a:off x="457200" y="1600201"/>
            <a:ext cx="8229600" cy="2476872"/>
          </a:xfrm>
        </p:spPr>
        <p:txBody>
          <a:bodyPr>
            <a:normAutofit/>
          </a:bodyPr>
          <a:lstStyle/>
          <a:p>
            <a:r>
              <a:rPr lang="fr-FR" sz="2800" dirty="0"/>
              <a:t>Pour débugger sa requête, ne pas oublier de demander à PHP d’afficher l’erreur s’il y en a !</a:t>
            </a:r>
          </a:p>
          <a:p>
            <a:pPr lvl="1"/>
            <a:r>
              <a:rPr lang="fr-FR" sz="2400" dirty="0"/>
              <a:t>Sauf en production ! Une fois le site en ligne, il ne faut jamais afficher les erreurs…</a:t>
            </a:r>
          </a:p>
          <a:p>
            <a:pPr lvl="1"/>
            <a:r>
              <a:rPr lang="fr-FR" sz="2400" dirty="0"/>
              <a:t>Risque qu’un pirate récupère les informations de </a:t>
            </a:r>
            <a:r>
              <a:rPr lang="fr-FR" sz="2400" dirty="0" err="1"/>
              <a:t>debug</a:t>
            </a:r>
            <a:endParaRPr lang="fr-FR" sz="2400" dirty="0"/>
          </a:p>
        </p:txBody>
      </p:sp>
      <p:sp>
        <p:nvSpPr>
          <p:cNvPr id="5" name="Rectangle 4"/>
          <p:cNvSpPr/>
          <p:nvPr/>
        </p:nvSpPr>
        <p:spPr>
          <a:xfrm>
            <a:off x="755576" y="4149080"/>
            <a:ext cx="7920880" cy="2308324"/>
          </a:xfrm>
          <a:prstGeom prst="rect">
            <a:avLst/>
          </a:prstGeom>
        </p:spPr>
        <p:txBody>
          <a:bodyPr wrap="square">
            <a:spAutoFit/>
          </a:bodyPr>
          <a:lstStyle/>
          <a:p>
            <a:r>
              <a:rPr lang="fr-FR" sz="2400" dirty="0"/>
              <a:t>$</a:t>
            </a:r>
            <a:r>
              <a:rPr lang="fr-FR" sz="2400" dirty="0" err="1"/>
              <a:t>resultats</a:t>
            </a:r>
            <a:r>
              <a:rPr lang="fr-FR" sz="2400" dirty="0"/>
              <a:t> = $connexion-&gt;</a:t>
            </a:r>
            <a:r>
              <a:rPr lang="fr-FR" sz="2400" dirty="0" err="1"/>
              <a:t>query</a:t>
            </a:r>
            <a:r>
              <a:rPr lang="fr-FR" sz="2400" dirty="0"/>
              <a:t>($</a:t>
            </a:r>
            <a:r>
              <a:rPr lang="fr-FR" sz="2400" dirty="0" err="1"/>
              <a:t>requete</a:t>
            </a:r>
            <a:r>
              <a:rPr lang="fr-FR" sz="2400" dirty="0"/>
              <a:t>);</a:t>
            </a:r>
          </a:p>
          <a:p>
            <a:endParaRPr lang="fr-FR" sz="2400" dirty="0"/>
          </a:p>
          <a:p>
            <a:r>
              <a:rPr lang="fr-FR" sz="2400" dirty="0"/>
              <a:t>if (!$</a:t>
            </a:r>
            <a:r>
              <a:rPr lang="fr-FR" sz="2400" dirty="0" err="1"/>
              <a:t>resultats</a:t>
            </a:r>
            <a:r>
              <a:rPr lang="fr-FR" sz="2400" dirty="0"/>
              <a:t>)</a:t>
            </a:r>
          </a:p>
          <a:p>
            <a:r>
              <a:rPr lang="fr-FR" sz="2400" dirty="0"/>
              <a:t>{</a:t>
            </a:r>
          </a:p>
          <a:p>
            <a:r>
              <a:rPr lang="fr-FR" sz="2400" dirty="0"/>
              <a:t>    </a:t>
            </a:r>
            <a:r>
              <a:rPr lang="fr-FR" sz="2400" dirty="0" err="1"/>
              <a:t>print_r</a:t>
            </a:r>
            <a:r>
              <a:rPr lang="fr-FR" sz="2400" dirty="0"/>
              <a:t>($connexion- &gt;</a:t>
            </a:r>
            <a:r>
              <a:rPr lang="fr-FR" sz="2400" dirty="0" err="1"/>
              <a:t>errorInfo</a:t>
            </a:r>
            <a:r>
              <a:rPr lang="fr-FR" sz="2400" dirty="0"/>
              <a:t>());</a:t>
            </a:r>
          </a:p>
          <a:p>
            <a:r>
              <a:rPr lang="fr-FR" sz="2400" dirty="0"/>
              <a:t>}</a:t>
            </a:r>
          </a:p>
        </p:txBody>
      </p:sp>
    </p:spTree>
    <p:extLst>
      <p:ext uri="{BB962C8B-B14F-4D97-AF65-F5344CB8AC3E}">
        <p14:creationId xmlns:p14="http://schemas.microsoft.com/office/powerpoint/2010/main" val="3497913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a:t>Programmation Orienté Objet (POO)</a:t>
            </a:r>
            <a:br>
              <a:rPr lang="fr-FR"/>
            </a:br>
            <a:r>
              <a:rPr lang="fr-FR"/>
              <a:t>« Classe et Objet »</a:t>
            </a:r>
          </a:p>
        </p:txBody>
      </p:sp>
      <p:sp>
        <p:nvSpPr>
          <p:cNvPr id="3" name="Espace réservé du contenu 2"/>
          <p:cNvSpPr>
            <a:spLocks noGrp="1"/>
          </p:cNvSpPr>
          <p:nvPr>
            <p:ph idx="1"/>
          </p:nvPr>
        </p:nvSpPr>
        <p:spPr>
          <a:xfrm>
            <a:off x="457200" y="1600200"/>
            <a:ext cx="8229600" cy="4997152"/>
          </a:xfrm>
        </p:spPr>
        <p:txBody>
          <a:bodyPr>
            <a:normAutofit lnSpcReduction="10000"/>
          </a:bodyPr>
          <a:lstStyle/>
          <a:p>
            <a:r>
              <a:rPr lang="fr-FR" b="1" u="sng" dirty="0">
                <a:solidFill>
                  <a:schemeClr val="tx2">
                    <a:lumMod val="60000"/>
                    <a:lumOff val="40000"/>
                  </a:schemeClr>
                </a:solidFill>
              </a:rPr>
              <a:t>Une classe </a:t>
            </a:r>
            <a:r>
              <a:rPr lang="fr-FR" dirty="0"/>
              <a:t>permet la définition d’un nouveau type de variable qui rassemble plusieurs attributs.</a:t>
            </a:r>
          </a:p>
          <a:p>
            <a:pPr lvl="1"/>
            <a:r>
              <a:rPr lang="fr-FR" dirty="0"/>
              <a:t>Elle permet également la définition de fonctions manipulant ces attributs, en POO, ces fonctions s’appellent des ‘</a:t>
            </a:r>
            <a:r>
              <a:rPr lang="fr-FR" i="1" dirty="0"/>
              <a:t>méthodes</a:t>
            </a:r>
            <a:r>
              <a:rPr lang="fr-FR" dirty="0"/>
              <a:t>’.</a:t>
            </a:r>
          </a:p>
          <a:p>
            <a:endParaRPr lang="fr-FR" b="1" u="sng" dirty="0">
              <a:solidFill>
                <a:schemeClr val="tx2">
                  <a:lumMod val="60000"/>
                  <a:lumOff val="40000"/>
                </a:schemeClr>
              </a:solidFill>
            </a:endParaRPr>
          </a:p>
          <a:p>
            <a:r>
              <a:rPr lang="fr-FR" b="1" u="sng" dirty="0">
                <a:solidFill>
                  <a:schemeClr val="tx2">
                    <a:lumMod val="60000"/>
                    <a:lumOff val="40000"/>
                  </a:schemeClr>
                </a:solidFill>
              </a:rPr>
              <a:t>Un objet </a:t>
            </a:r>
            <a:r>
              <a:rPr lang="fr-FR" dirty="0"/>
              <a:t>est une instance d’une classe. Un objet est alors assimilé à une variable et sa classe au type de cet objet.</a:t>
            </a:r>
          </a:p>
        </p:txBody>
      </p:sp>
    </p:spTree>
    <p:extLst>
      <p:ext uri="{BB962C8B-B14F-4D97-AF65-F5344CB8AC3E}">
        <p14:creationId xmlns:p14="http://schemas.microsoft.com/office/powerpoint/2010/main" val="33515454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Programmation Orienté Objet (POO)</a:t>
            </a:r>
            <a:br>
              <a:rPr lang="fr-FR" dirty="0"/>
            </a:br>
            <a:r>
              <a:rPr lang="fr-FR" dirty="0"/>
              <a:t>« concepts de base »</a:t>
            </a:r>
          </a:p>
        </p:txBody>
      </p:sp>
      <p:sp>
        <p:nvSpPr>
          <p:cNvPr id="3" name="Espace réservé du contenu 2"/>
          <p:cNvSpPr>
            <a:spLocks noGrp="1"/>
          </p:cNvSpPr>
          <p:nvPr>
            <p:ph idx="1"/>
          </p:nvPr>
        </p:nvSpPr>
        <p:spPr/>
        <p:txBody>
          <a:bodyPr>
            <a:noAutofit/>
          </a:bodyPr>
          <a:lstStyle/>
          <a:p>
            <a:pPr marL="0" indent="0">
              <a:buNone/>
            </a:pPr>
            <a:endParaRPr lang="fr-FR" dirty="0"/>
          </a:p>
          <a:p>
            <a:pPr marL="0" indent="0">
              <a:buNone/>
            </a:pPr>
            <a:r>
              <a:rPr lang="fr-FR" dirty="0"/>
              <a:t>La POO a deux buts :</a:t>
            </a:r>
          </a:p>
          <a:p>
            <a:pPr marL="0" indent="0">
              <a:buNone/>
            </a:pPr>
            <a:endParaRPr lang="fr-FR" dirty="0"/>
          </a:p>
          <a:p>
            <a:r>
              <a:rPr lang="fr-FR" dirty="0"/>
              <a:t>Faciliter la réutilisation du code déjà écrit grâce à l'héritage</a:t>
            </a:r>
          </a:p>
          <a:p>
            <a:endParaRPr lang="fr-FR" dirty="0"/>
          </a:p>
          <a:p>
            <a:r>
              <a:rPr lang="fr-FR" dirty="0"/>
              <a:t>Encapsulation des données et les traitements correspondants</a:t>
            </a:r>
          </a:p>
        </p:txBody>
      </p:sp>
    </p:spTree>
    <p:extLst>
      <p:ext uri="{BB962C8B-B14F-4D97-AF65-F5344CB8AC3E}">
        <p14:creationId xmlns:p14="http://schemas.microsoft.com/office/powerpoint/2010/main" val="2185482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p:txBody>
          <a:bodyPr>
            <a:normAutofit/>
          </a:bodyPr>
          <a:lstStyle/>
          <a:p>
            <a:r>
              <a:rPr lang="fr-FR" sz="2800" dirty="0"/>
              <a:t>Communications entre « navigateur web » et « serveur web » se font avec protocole HTTP</a:t>
            </a:r>
            <a:endParaRPr lang="fr-FR" sz="2400" dirty="0"/>
          </a:p>
        </p:txBody>
      </p:sp>
      <p:sp>
        <p:nvSpPr>
          <p:cNvPr id="5" name="Titre 4"/>
          <p:cNvSpPr>
            <a:spLocks noGrp="1"/>
          </p:cNvSpPr>
          <p:nvPr>
            <p:ph type="title"/>
          </p:nvPr>
        </p:nvSpPr>
        <p:spPr/>
        <p:txBody>
          <a:bodyPr/>
          <a:lstStyle/>
          <a:p>
            <a:r>
              <a:rPr lang="fr-FR" dirty="0"/>
              <a:t>Rappels : Serveur Web</a:t>
            </a:r>
          </a:p>
        </p:txBody>
      </p:sp>
      <p:pic>
        <p:nvPicPr>
          <p:cNvPr id="6" name="Image 5" descr="compu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0963" y="3851756"/>
            <a:ext cx="1080120" cy="1080120"/>
          </a:xfrm>
          <a:prstGeom prst="rect">
            <a:avLst/>
          </a:prstGeom>
        </p:spPr>
      </p:pic>
      <p:sp>
        <p:nvSpPr>
          <p:cNvPr id="8" name="ZoneTexte 7"/>
          <p:cNvSpPr txBox="1"/>
          <p:nvPr/>
        </p:nvSpPr>
        <p:spPr>
          <a:xfrm>
            <a:off x="1331640" y="5075892"/>
            <a:ext cx="1296144" cy="369332"/>
          </a:xfrm>
          <a:prstGeom prst="rect">
            <a:avLst/>
          </a:prstGeom>
          <a:noFill/>
        </p:spPr>
        <p:txBody>
          <a:bodyPr wrap="square" rtlCol="0">
            <a:spAutoFit/>
          </a:bodyPr>
          <a:lstStyle/>
          <a:p>
            <a:pPr algn="ctr"/>
            <a:r>
              <a:rPr lang="fr-FR" dirty="0"/>
              <a:t>Navigateur</a:t>
            </a:r>
          </a:p>
        </p:txBody>
      </p:sp>
      <p:sp>
        <p:nvSpPr>
          <p:cNvPr id="9" name="ZoneTexte 8"/>
          <p:cNvSpPr txBox="1"/>
          <p:nvPr/>
        </p:nvSpPr>
        <p:spPr>
          <a:xfrm>
            <a:off x="5364088" y="5075892"/>
            <a:ext cx="1861661" cy="369332"/>
          </a:xfrm>
          <a:prstGeom prst="rect">
            <a:avLst/>
          </a:prstGeom>
          <a:noFill/>
        </p:spPr>
        <p:txBody>
          <a:bodyPr wrap="square" rtlCol="0">
            <a:spAutoFit/>
          </a:bodyPr>
          <a:lstStyle/>
          <a:p>
            <a:pPr algn="ctr"/>
            <a:r>
              <a:rPr lang="fr-FR" dirty="0"/>
              <a:t>Serveur Web</a:t>
            </a:r>
          </a:p>
        </p:txBody>
      </p:sp>
      <p:pic>
        <p:nvPicPr>
          <p:cNvPr id="13" name="Image 12" descr="server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61443" y="3851756"/>
            <a:ext cx="1021686" cy="1080120"/>
          </a:xfrm>
          <a:prstGeom prst="rect">
            <a:avLst/>
          </a:prstGeom>
        </p:spPr>
      </p:pic>
      <p:grpSp>
        <p:nvGrpSpPr>
          <p:cNvPr id="14" name="Groupe 13"/>
          <p:cNvGrpSpPr/>
          <p:nvPr/>
        </p:nvGrpSpPr>
        <p:grpSpPr>
          <a:xfrm>
            <a:off x="5724128" y="5651956"/>
            <a:ext cx="1152128" cy="657364"/>
            <a:chOff x="3779912" y="4149080"/>
            <a:chExt cx="1152128" cy="657364"/>
          </a:xfrm>
        </p:grpSpPr>
        <p:pic>
          <p:nvPicPr>
            <p:cNvPr id="15" name="Image 14" descr="apache 2016.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23928" y="4149080"/>
              <a:ext cx="966122" cy="253124"/>
            </a:xfrm>
            <a:prstGeom prst="rect">
              <a:avLst/>
            </a:prstGeom>
          </p:spPr>
        </p:pic>
        <p:sp>
          <p:nvSpPr>
            <p:cNvPr id="16" name="ZoneTexte 15"/>
            <p:cNvSpPr txBox="1"/>
            <p:nvPr/>
          </p:nvSpPr>
          <p:spPr>
            <a:xfrm>
              <a:off x="3779912" y="4437112"/>
              <a:ext cx="1152128" cy="369332"/>
            </a:xfrm>
            <a:prstGeom prst="rect">
              <a:avLst/>
            </a:prstGeom>
            <a:noFill/>
          </p:spPr>
          <p:txBody>
            <a:bodyPr wrap="square" rtlCol="0">
              <a:spAutoFit/>
            </a:bodyPr>
            <a:lstStyle/>
            <a:p>
              <a:pPr algn="ctr"/>
              <a:r>
                <a:rPr lang="fr-FR" dirty="0"/>
                <a:t>Apache</a:t>
              </a:r>
            </a:p>
          </p:txBody>
        </p:sp>
      </p:grpSp>
      <p:cxnSp>
        <p:nvCxnSpPr>
          <p:cNvPr id="7" name="Connecteur droit avec flèche 6"/>
          <p:cNvCxnSpPr>
            <a:stCxn id="6" idx="3"/>
            <a:endCxn id="13" idx="1"/>
          </p:cNvCxnSpPr>
          <p:nvPr/>
        </p:nvCxnSpPr>
        <p:spPr>
          <a:xfrm>
            <a:off x="2521083" y="4391816"/>
            <a:ext cx="324036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3" name="Groupe 22"/>
          <p:cNvGrpSpPr/>
          <p:nvPr/>
        </p:nvGrpSpPr>
        <p:grpSpPr>
          <a:xfrm>
            <a:off x="7513781" y="3284984"/>
            <a:ext cx="1162675" cy="1512168"/>
            <a:chOff x="7225749" y="3140968"/>
            <a:chExt cx="1162675" cy="1512168"/>
          </a:xfrm>
        </p:grpSpPr>
        <p:sp>
          <p:nvSpPr>
            <p:cNvPr id="19" name="Rectangle 18"/>
            <p:cNvSpPr/>
            <p:nvPr/>
          </p:nvSpPr>
          <p:spPr>
            <a:xfrm>
              <a:off x="7369765" y="3140968"/>
              <a:ext cx="874643" cy="1080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solidFill>
                    <a:schemeClr val="tx1"/>
                  </a:solidFill>
                </a:rPr>
                <a:t>&lt;html&gt;</a:t>
              </a:r>
            </a:p>
            <a:p>
              <a:r>
                <a:rPr lang="fr-FR" sz="1600" dirty="0">
                  <a:solidFill>
                    <a:schemeClr val="tx1"/>
                  </a:solidFill>
                </a:rPr>
                <a:t>Coucou</a:t>
              </a:r>
            </a:p>
            <a:p>
              <a:r>
                <a:rPr lang="fr-FR" sz="1600" dirty="0">
                  <a:solidFill>
                    <a:schemeClr val="tx1"/>
                  </a:solidFill>
                </a:rPr>
                <a:t>&lt;/html&gt;</a:t>
              </a:r>
            </a:p>
          </p:txBody>
        </p:sp>
        <p:sp>
          <p:nvSpPr>
            <p:cNvPr id="20" name="ZoneTexte 19"/>
            <p:cNvSpPr txBox="1"/>
            <p:nvPr/>
          </p:nvSpPr>
          <p:spPr>
            <a:xfrm>
              <a:off x="7225749" y="4283804"/>
              <a:ext cx="1162675" cy="369332"/>
            </a:xfrm>
            <a:prstGeom prst="rect">
              <a:avLst/>
            </a:prstGeom>
            <a:noFill/>
          </p:spPr>
          <p:txBody>
            <a:bodyPr wrap="square" rtlCol="0">
              <a:spAutoFit/>
            </a:bodyPr>
            <a:lstStyle/>
            <a:p>
              <a:pPr algn="ctr"/>
              <a:r>
                <a:rPr lang="fr-FR" dirty="0"/>
                <a:t>page.htm</a:t>
              </a:r>
            </a:p>
          </p:txBody>
        </p:sp>
      </p:grpSp>
      <p:cxnSp>
        <p:nvCxnSpPr>
          <p:cNvPr id="25" name="Connecteur droit avec flèche 24"/>
          <p:cNvCxnSpPr>
            <a:stCxn id="13" idx="3"/>
            <a:endCxn id="19" idx="1"/>
          </p:cNvCxnSpPr>
          <p:nvPr/>
        </p:nvCxnSpPr>
        <p:spPr>
          <a:xfrm flipV="1">
            <a:off x="6783129" y="3825044"/>
            <a:ext cx="874668" cy="566772"/>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5508104" y="3429000"/>
            <a:ext cx="1570484" cy="369332"/>
          </a:xfrm>
          <a:prstGeom prst="rect">
            <a:avLst/>
          </a:prstGeom>
          <a:noFill/>
        </p:spPr>
        <p:txBody>
          <a:bodyPr wrap="square" rtlCol="0">
            <a:spAutoFit/>
          </a:bodyPr>
          <a:lstStyle/>
          <a:p>
            <a:pPr algn="ctr"/>
            <a:r>
              <a:rPr lang="fr-FR" dirty="0"/>
              <a:t>GET page.htm</a:t>
            </a:r>
          </a:p>
        </p:txBody>
      </p:sp>
      <p:cxnSp>
        <p:nvCxnSpPr>
          <p:cNvPr id="27" name="Connecteur droit avec flèche 26"/>
          <p:cNvCxnSpPr/>
          <p:nvPr/>
        </p:nvCxnSpPr>
        <p:spPr>
          <a:xfrm flipH="1">
            <a:off x="2521083" y="4581128"/>
            <a:ext cx="3203049"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547664" y="4139788"/>
            <a:ext cx="936104" cy="369332"/>
          </a:xfrm>
          <a:prstGeom prst="rect">
            <a:avLst/>
          </a:prstGeom>
          <a:noFill/>
        </p:spPr>
        <p:txBody>
          <a:bodyPr wrap="square" rtlCol="0">
            <a:spAutoFit/>
          </a:bodyPr>
          <a:lstStyle/>
          <a:p>
            <a:r>
              <a:rPr lang="fr-FR" dirty="0"/>
              <a:t>Coucou</a:t>
            </a:r>
          </a:p>
        </p:txBody>
      </p:sp>
      <p:sp>
        <p:nvSpPr>
          <p:cNvPr id="3" name="ZoneTexte 2"/>
          <p:cNvSpPr txBox="1"/>
          <p:nvPr/>
        </p:nvSpPr>
        <p:spPr>
          <a:xfrm>
            <a:off x="3132010" y="5469031"/>
            <a:ext cx="2448102" cy="1200329"/>
          </a:xfrm>
          <a:prstGeom prst="rect">
            <a:avLst/>
          </a:prstGeom>
          <a:noFill/>
        </p:spPr>
        <p:txBody>
          <a:bodyPr wrap="square" rtlCol="0">
            <a:spAutoFit/>
          </a:bodyPr>
          <a:lstStyle/>
          <a:p>
            <a:pPr algn="ctr"/>
            <a:r>
              <a:rPr lang="fr-FR" b="1" dirty="0"/>
              <a:t>Protocole pour transmettre les informations :</a:t>
            </a:r>
            <a:br>
              <a:rPr lang="fr-FR" b="1" dirty="0"/>
            </a:br>
            <a:r>
              <a:rPr lang="fr-FR" b="1" dirty="0"/>
              <a:t>HTTP</a:t>
            </a:r>
          </a:p>
        </p:txBody>
      </p:sp>
      <p:sp>
        <p:nvSpPr>
          <p:cNvPr id="21" name="Flèche droite 20"/>
          <p:cNvSpPr/>
          <p:nvPr/>
        </p:nvSpPr>
        <p:spPr>
          <a:xfrm rot="16200000">
            <a:off x="3953369" y="4775262"/>
            <a:ext cx="740053" cy="599871"/>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p:cNvSpPr txBox="1"/>
          <p:nvPr/>
        </p:nvSpPr>
        <p:spPr>
          <a:xfrm>
            <a:off x="2555776" y="3645024"/>
            <a:ext cx="3168352" cy="646331"/>
          </a:xfrm>
          <a:prstGeom prst="rect">
            <a:avLst/>
          </a:prstGeom>
          <a:noFill/>
        </p:spPr>
        <p:txBody>
          <a:bodyPr wrap="square" rtlCol="0">
            <a:spAutoFit/>
          </a:bodyPr>
          <a:lstStyle/>
          <a:p>
            <a:pPr algn="ctr"/>
            <a:r>
              <a:rPr lang="fr-FR" dirty="0"/>
              <a:t>http://monsite.fr/page.htm</a:t>
            </a:r>
            <a:br>
              <a:rPr lang="fr-FR" dirty="0"/>
            </a:br>
            <a:r>
              <a:rPr lang="fr-FR" dirty="0"/>
              <a:t>(GET page.htm)</a:t>
            </a:r>
          </a:p>
        </p:txBody>
      </p:sp>
      <p:grpSp>
        <p:nvGrpSpPr>
          <p:cNvPr id="28" name="Groupe 27">
            <a:extLst>
              <a:ext uri="{FF2B5EF4-FFF2-40B4-BE49-F238E27FC236}">
                <a16:creationId xmlns:a16="http://schemas.microsoft.com/office/drawing/2014/main" id="{5079D987-6A3B-416D-81E0-1D7867A9DE54}"/>
              </a:ext>
            </a:extLst>
          </p:cNvPr>
          <p:cNvGrpSpPr/>
          <p:nvPr/>
        </p:nvGrpSpPr>
        <p:grpSpPr>
          <a:xfrm>
            <a:off x="944216" y="5517232"/>
            <a:ext cx="2187624" cy="747464"/>
            <a:chOff x="611560" y="4077072"/>
            <a:chExt cx="2187624" cy="747464"/>
          </a:xfrm>
        </p:grpSpPr>
        <p:pic>
          <p:nvPicPr>
            <p:cNvPr id="29" name="Image 28" descr="firefox.png">
              <a:extLst>
                <a:ext uri="{FF2B5EF4-FFF2-40B4-BE49-F238E27FC236}">
                  <a16:creationId xmlns:a16="http://schemas.microsoft.com/office/drawing/2014/main" id="{215473F3-D7B9-442B-9EB4-0E088A578C1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1560" y="4077072"/>
              <a:ext cx="720080" cy="720080"/>
            </a:xfrm>
            <a:prstGeom prst="rect">
              <a:avLst/>
            </a:prstGeom>
          </p:spPr>
        </p:pic>
        <p:pic>
          <p:nvPicPr>
            <p:cNvPr id="30" name="Image 29">
              <a:extLst>
                <a:ext uri="{FF2B5EF4-FFF2-40B4-BE49-F238E27FC236}">
                  <a16:creationId xmlns:a16="http://schemas.microsoft.com/office/drawing/2014/main" id="{A095B244-915E-4282-80DC-14F8DFF93C16}"/>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1331640" y="4077072"/>
              <a:ext cx="720080" cy="720080"/>
            </a:xfrm>
            <a:prstGeom prst="rect">
              <a:avLst/>
            </a:prstGeom>
          </p:spPr>
        </p:pic>
        <p:pic>
          <p:nvPicPr>
            <p:cNvPr id="31" name="Image 30" descr="chrome.png">
              <a:extLst>
                <a:ext uri="{FF2B5EF4-FFF2-40B4-BE49-F238E27FC236}">
                  <a16:creationId xmlns:a16="http://schemas.microsoft.com/office/drawing/2014/main" id="{7D22EF41-DAD2-4157-9B46-5D49D7073BE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051720" y="4077072"/>
              <a:ext cx="747464" cy="747464"/>
            </a:xfrm>
            <a:prstGeom prst="rect">
              <a:avLst/>
            </a:prstGeom>
          </p:spPr>
        </p:pic>
      </p:grpSp>
    </p:spTree>
    <p:extLst>
      <p:ext uri="{BB962C8B-B14F-4D97-AF65-F5344CB8AC3E}">
        <p14:creationId xmlns:p14="http://schemas.microsoft.com/office/powerpoint/2010/main" val="878101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Programmation Orienté Objet (POO)</a:t>
            </a:r>
            <a:br>
              <a:rPr lang="fr-FR" dirty="0"/>
            </a:br>
            <a:r>
              <a:rPr lang="fr-FR" dirty="0"/>
              <a:t>« concepts de base »</a:t>
            </a:r>
          </a:p>
        </p:txBody>
      </p:sp>
      <p:sp>
        <p:nvSpPr>
          <p:cNvPr id="3" name="Espace réservé du contenu 2"/>
          <p:cNvSpPr>
            <a:spLocks noGrp="1"/>
          </p:cNvSpPr>
          <p:nvPr>
            <p:ph idx="1"/>
          </p:nvPr>
        </p:nvSpPr>
        <p:spPr>
          <a:xfrm>
            <a:off x="457200" y="1600200"/>
            <a:ext cx="8363272" cy="4781128"/>
          </a:xfrm>
        </p:spPr>
        <p:txBody>
          <a:bodyPr>
            <a:noAutofit/>
          </a:bodyPr>
          <a:lstStyle/>
          <a:p>
            <a:r>
              <a:rPr lang="fr-FR" sz="2100" dirty="0"/>
              <a:t>Faciliter la réutilisation du code déjà écrit grâce à l'héritage :</a:t>
            </a:r>
          </a:p>
          <a:p>
            <a:pPr lvl="1"/>
            <a:endParaRPr lang="fr-FR" sz="2100" dirty="0"/>
          </a:p>
          <a:p>
            <a:pPr lvl="1"/>
            <a:r>
              <a:rPr lang="fr-FR" sz="2100" dirty="0"/>
              <a:t>L’héritage permet, à partir d'une classe déjà existante, d'en créer une nouvelle qui reprendra ses caractéristiques et de les adapter aux besoins sans modifier la classe de base.</a:t>
            </a:r>
          </a:p>
          <a:p>
            <a:pPr lvl="1"/>
            <a:endParaRPr lang="fr-FR" sz="2100" dirty="0"/>
          </a:p>
          <a:p>
            <a:pPr lvl="1"/>
            <a:r>
              <a:rPr lang="fr-FR" sz="2100" dirty="0"/>
              <a:t>Il est possible alors de redéfinir une méthode dans des classes héritant d'une classe de base sauf si cette méthode a été définie comme </a:t>
            </a:r>
            <a:r>
              <a:rPr lang="fr-FR" sz="2100" i="1" dirty="0"/>
              <a:t>final</a:t>
            </a:r>
            <a:r>
              <a:rPr lang="fr-FR" sz="2100" dirty="0"/>
              <a:t>. L’appel de la méthode d'un objet est possible sans se soucier de son type intrinsèque : il s'agit du polymorphisme.</a:t>
            </a:r>
          </a:p>
          <a:p>
            <a:pPr lvl="2"/>
            <a:r>
              <a:rPr lang="fr-FR" sz="2100" dirty="0"/>
              <a:t>Le polymorphisme traite de la capacité de l'objet à posséder plusieurs formes.</a:t>
            </a:r>
          </a:p>
          <a:p>
            <a:pPr marL="914400" lvl="2" indent="0">
              <a:buNone/>
            </a:pPr>
            <a:r>
              <a:rPr lang="fr-FR" sz="2100" dirty="0"/>
              <a:t>ex :   </a:t>
            </a:r>
            <a:r>
              <a:rPr lang="fr-FR" sz="2100" dirty="0" err="1"/>
              <a:t>ma_fonction</a:t>
            </a:r>
            <a:r>
              <a:rPr lang="fr-FR" sz="2100" dirty="0"/>
              <a:t>(</a:t>
            </a:r>
            <a:r>
              <a:rPr lang="fr-FR" sz="2100" dirty="0" err="1"/>
              <a:t>int</a:t>
            </a:r>
            <a:r>
              <a:rPr lang="fr-FR" sz="2100" dirty="0"/>
              <a:t> i)       </a:t>
            </a:r>
            <a:r>
              <a:rPr lang="fr-FR" sz="2100" dirty="0" err="1"/>
              <a:t>ma_fonction</a:t>
            </a:r>
            <a:r>
              <a:rPr lang="fr-FR" sz="2100" dirty="0"/>
              <a:t>(string </a:t>
            </a:r>
            <a:r>
              <a:rPr lang="fr-FR" sz="2100" dirty="0" err="1"/>
              <a:t>str</a:t>
            </a:r>
            <a:r>
              <a:rPr lang="fr-FR" sz="2100" dirty="0"/>
              <a:t>)</a:t>
            </a:r>
          </a:p>
        </p:txBody>
      </p:sp>
    </p:spTree>
    <p:extLst>
      <p:ext uri="{BB962C8B-B14F-4D97-AF65-F5344CB8AC3E}">
        <p14:creationId xmlns:p14="http://schemas.microsoft.com/office/powerpoint/2010/main" val="3006816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a:t>Programmation Orienté Objet (POO)</a:t>
            </a:r>
            <a:br>
              <a:rPr lang="fr-FR"/>
            </a:br>
            <a:r>
              <a:rPr lang="fr-FR"/>
              <a:t>« concepts de base »</a:t>
            </a:r>
          </a:p>
        </p:txBody>
      </p:sp>
      <p:sp>
        <p:nvSpPr>
          <p:cNvPr id="3" name="Espace réservé du contenu 2"/>
          <p:cNvSpPr>
            <a:spLocks noGrp="1"/>
          </p:cNvSpPr>
          <p:nvPr>
            <p:ph idx="1"/>
          </p:nvPr>
        </p:nvSpPr>
        <p:spPr/>
        <p:txBody>
          <a:bodyPr>
            <a:noAutofit/>
          </a:bodyPr>
          <a:lstStyle/>
          <a:p>
            <a:endParaRPr lang="fr-FR" sz="2800" dirty="0"/>
          </a:p>
          <a:p>
            <a:endParaRPr lang="fr-FR" sz="2800" dirty="0"/>
          </a:p>
          <a:p>
            <a:r>
              <a:rPr lang="fr-FR" sz="2800" dirty="0"/>
              <a:t>Encapsulation des données et les traitements correspondants.</a:t>
            </a:r>
          </a:p>
          <a:p>
            <a:pPr lvl="1"/>
            <a:endParaRPr lang="fr-FR" dirty="0"/>
          </a:p>
          <a:p>
            <a:pPr lvl="1"/>
            <a:r>
              <a:rPr lang="fr-FR" dirty="0"/>
              <a:t>L’encapsulation permet de regrouper un ensemble d’attributs avec un ensemble de méthodes en une classe permettant de les manipuler.</a:t>
            </a:r>
          </a:p>
        </p:txBody>
      </p:sp>
    </p:spTree>
    <p:extLst>
      <p:ext uri="{BB962C8B-B14F-4D97-AF65-F5344CB8AC3E}">
        <p14:creationId xmlns:p14="http://schemas.microsoft.com/office/powerpoint/2010/main" val="4272238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280"/>
            <a:ext cx="8229600" cy="1143000"/>
          </a:xfrm>
        </p:spPr>
        <p:txBody>
          <a:bodyPr/>
          <a:lstStyle/>
          <a:p>
            <a:r>
              <a:rPr lang="fr-FR" dirty="0"/>
              <a:t>PHP orienté objets</a:t>
            </a:r>
          </a:p>
        </p:txBody>
      </p:sp>
      <p:sp>
        <p:nvSpPr>
          <p:cNvPr id="3" name="Content Placeholder 2"/>
          <p:cNvSpPr>
            <a:spLocks noGrp="1"/>
          </p:cNvSpPr>
          <p:nvPr>
            <p:ph idx="1"/>
          </p:nvPr>
        </p:nvSpPr>
        <p:spPr>
          <a:xfrm>
            <a:off x="158824" y="764704"/>
            <a:ext cx="8229600" cy="4525963"/>
          </a:xfrm>
        </p:spPr>
        <p:txBody>
          <a:bodyPr/>
          <a:lstStyle/>
          <a:p>
            <a:r>
              <a:rPr lang="fr-FR" b="1" dirty="0"/>
              <a:t>PHP 5 est un langage « orienté objets »</a:t>
            </a:r>
          </a:p>
          <a:p>
            <a:pPr marL="285750" lvl="1"/>
            <a:r>
              <a:rPr lang="fr-FR" dirty="0"/>
              <a:t>Manipulation de classes et d’objets</a:t>
            </a:r>
          </a:p>
          <a:p>
            <a:pPr lvl="1"/>
            <a:endParaRPr lang="fr-FR" dirty="0"/>
          </a:p>
        </p:txBody>
      </p:sp>
      <p:sp>
        <p:nvSpPr>
          <p:cNvPr id="6" name="Rectangle 5"/>
          <p:cNvSpPr/>
          <p:nvPr/>
        </p:nvSpPr>
        <p:spPr>
          <a:xfrm>
            <a:off x="2123728" y="2420888"/>
            <a:ext cx="4824536" cy="3785651"/>
          </a:xfrm>
          <a:prstGeom prst="rect">
            <a:avLst/>
          </a:prstGeom>
        </p:spPr>
        <p:style>
          <a:lnRef idx="1">
            <a:schemeClr val="dk1"/>
          </a:lnRef>
          <a:fillRef idx="2">
            <a:schemeClr val="dk1"/>
          </a:fillRef>
          <a:effectRef idx="1">
            <a:schemeClr val="dk1"/>
          </a:effectRef>
          <a:fontRef idx="minor">
            <a:schemeClr val="dk1"/>
          </a:fontRef>
        </p:style>
        <p:txBody>
          <a:bodyPr wrap="square" lIns="36000" rIns="0">
            <a:spAutoFit/>
          </a:bodyPr>
          <a:lstStyle/>
          <a:p>
            <a:r>
              <a:rPr lang="fr-FR" sz="2000" dirty="0"/>
              <a:t>&lt;?</a:t>
            </a:r>
            <a:r>
              <a:rPr lang="fr-FR" sz="2000" dirty="0" err="1"/>
              <a:t>php</a:t>
            </a:r>
            <a:r>
              <a:rPr lang="fr-FR" sz="2000" dirty="0"/>
              <a:t> </a:t>
            </a:r>
          </a:p>
          <a:p>
            <a:r>
              <a:rPr lang="fr-FR" sz="2200" dirty="0"/>
              <a:t> </a:t>
            </a:r>
            <a:r>
              <a:rPr lang="fr-FR" sz="2200" b="1" dirty="0">
                <a:solidFill>
                  <a:schemeClr val="tx2"/>
                </a:solidFill>
              </a:rPr>
              <a:t>class</a:t>
            </a:r>
            <a:r>
              <a:rPr lang="fr-FR" sz="2200" b="1" dirty="0"/>
              <a:t> Personne {</a:t>
            </a:r>
          </a:p>
          <a:p>
            <a:r>
              <a:rPr lang="fr-FR" sz="2200" b="1" dirty="0"/>
              <a:t>     </a:t>
            </a:r>
            <a:r>
              <a:rPr lang="fr-FR" sz="2200" b="1" dirty="0" err="1">
                <a:solidFill>
                  <a:srgbClr val="1F497D"/>
                </a:solidFill>
              </a:rPr>
              <a:t>private</a:t>
            </a:r>
            <a:r>
              <a:rPr lang="fr-FR" sz="2200" b="1" dirty="0">
                <a:solidFill>
                  <a:srgbClr val="1F497D"/>
                </a:solidFill>
              </a:rPr>
              <a:t> </a:t>
            </a:r>
            <a:r>
              <a:rPr lang="fr-FR" sz="2200" b="1" dirty="0"/>
              <a:t>$nom;</a:t>
            </a:r>
            <a:endParaRPr lang="fr-FR" sz="2000" b="1" dirty="0"/>
          </a:p>
          <a:p>
            <a:endParaRPr lang="fr-FR" sz="2200" dirty="0"/>
          </a:p>
          <a:p>
            <a:r>
              <a:rPr lang="fr-FR" sz="2200" dirty="0"/>
              <a:t>     </a:t>
            </a:r>
            <a:r>
              <a:rPr lang="fr-FR" sz="2200" b="1" dirty="0">
                <a:solidFill>
                  <a:srgbClr val="1F497D"/>
                </a:solidFill>
              </a:rPr>
              <a:t>public</a:t>
            </a:r>
            <a:r>
              <a:rPr lang="fr-FR" sz="2200" dirty="0">
                <a:solidFill>
                  <a:srgbClr val="1F497D"/>
                </a:solidFill>
              </a:rPr>
              <a:t> </a:t>
            </a:r>
            <a:r>
              <a:rPr lang="fr-FR" sz="2200" b="1" dirty="0" err="1"/>
              <a:t>function</a:t>
            </a:r>
            <a:r>
              <a:rPr lang="fr-FR" sz="2200" dirty="0"/>
              <a:t> </a:t>
            </a:r>
            <a:r>
              <a:rPr lang="fr-FR" sz="2200" b="1" i="1" dirty="0" err="1"/>
              <a:t>setNom</a:t>
            </a:r>
            <a:r>
              <a:rPr lang="fr-FR" sz="2200" dirty="0"/>
              <a:t> ( </a:t>
            </a:r>
            <a:r>
              <a:rPr lang="fr-FR" sz="2200" b="1" dirty="0"/>
              <a:t>$</a:t>
            </a:r>
            <a:r>
              <a:rPr lang="fr-FR" sz="2200" b="1" dirty="0" err="1"/>
              <a:t>nouvNom</a:t>
            </a:r>
            <a:r>
              <a:rPr lang="fr-FR" sz="2200" b="1" dirty="0"/>
              <a:t> </a:t>
            </a:r>
            <a:r>
              <a:rPr lang="fr-FR" sz="2200" dirty="0"/>
              <a:t>) </a:t>
            </a:r>
          </a:p>
          <a:p>
            <a:r>
              <a:rPr lang="fr-FR" sz="2200" dirty="0"/>
              <a:t>     </a:t>
            </a:r>
            <a:r>
              <a:rPr lang="fr-FR" sz="2200" b="1" dirty="0"/>
              <a:t>{  </a:t>
            </a:r>
            <a:r>
              <a:rPr lang="fr-FR" sz="2200" b="1" dirty="0">
                <a:solidFill>
                  <a:srgbClr val="1F497D"/>
                </a:solidFill>
              </a:rPr>
              <a:t>$</a:t>
            </a:r>
            <a:r>
              <a:rPr lang="fr-FR" sz="2200" b="1" dirty="0" err="1">
                <a:solidFill>
                  <a:srgbClr val="1F497D"/>
                </a:solidFill>
              </a:rPr>
              <a:t>this</a:t>
            </a:r>
            <a:r>
              <a:rPr lang="fr-FR" sz="2200" b="1" dirty="0">
                <a:solidFill>
                  <a:srgbClr val="1F497D"/>
                </a:solidFill>
              </a:rPr>
              <a:t>-&gt;nom </a:t>
            </a:r>
            <a:r>
              <a:rPr lang="fr-FR" sz="2200" b="1" dirty="0"/>
              <a:t>= $</a:t>
            </a:r>
            <a:r>
              <a:rPr lang="fr-FR" sz="2200" b="1" dirty="0" err="1"/>
              <a:t>nouvNom</a:t>
            </a:r>
            <a:r>
              <a:rPr lang="fr-FR" sz="2200" b="1" dirty="0"/>
              <a:t>; 	</a:t>
            </a:r>
            <a:r>
              <a:rPr lang="fr-FR" sz="2200" dirty="0"/>
              <a:t>} 	</a:t>
            </a:r>
          </a:p>
          <a:p>
            <a:endParaRPr lang="fr-FR" sz="2200" dirty="0"/>
          </a:p>
          <a:p>
            <a:r>
              <a:rPr lang="fr-FR" sz="2200" dirty="0"/>
              <a:t>     </a:t>
            </a:r>
            <a:r>
              <a:rPr lang="fr-FR" sz="2200" b="1" dirty="0">
                <a:solidFill>
                  <a:srgbClr val="1F497D"/>
                </a:solidFill>
              </a:rPr>
              <a:t>public</a:t>
            </a:r>
            <a:r>
              <a:rPr lang="fr-FR" sz="2200" b="1" dirty="0"/>
              <a:t> </a:t>
            </a:r>
            <a:r>
              <a:rPr lang="fr-FR" sz="2200" b="1" dirty="0" err="1"/>
              <a:t>function</a:t>
            </a:r>
            <a:r>
              <a:rPr lang="fr-FR" sz="2200" b="1" dirty="0"/>
              <a:t> </a:t>
            </a:r>
            <a:r>
              <a:rPr lang="fr-FR" sz="2200" b="1" i="1" dirty="0" err="1"/>
              <a:t>getNom</a:t>
            </a:r>
            <a:r>
              <a:rPr lang="fr-FR" sz="2200" b="1" i="1" dirty="0"/>
              <a:t> </a:t>
            </a:r>
            <a:r>
              <a:rPr lang="fr-FR" sz="2200" b="1" dirty="0"/>
              <a:t>() {</a:t>
            </a:r>
          </a:p>
          <a:p>
            <a:r>
              <a:rPr lang="fr-FR" sz="2200" b="1" dirty="0"/>
              <a:t>          </a:t>
            </a:r>
            <a:r>
              <a:rPr lang="fr-FR" sz="2200" b="1" dirty="0">
                <a:solidFill>
                  <a:srgbClr val="1F497D"/>
                </a:solidFill>
              </a:rPr>
              <a:t>return</a:t>
            </a:r>
            <a:r>
              <a:rPr lang="fr-FR" sz="2200" b="1" dirty="0"/>
              <a:t> </a:t>
            </a:r>
            <a:r>
              <a:rPr lang="fr-FR" sz="2200" b="1" dirty="0">
                <a:solidFill>
                  <a:srgbClr val="1F497D"/>
                </a:solidFill>
              </a:rPr>
              <a:t>$</a:t>
            </a:r>
            <a:r>
              <a:rPr lang="fr-FR" sz="2200" b="1" dirty="0" err="1">
                <a:solidFill>
                  <a:srgbClr val="1F497D"/>
                </a:solidFill>
              </a:rPr>
              <a:t>this</a:t>
            </a:r>
            <a:r>
              <a:rPr lang="fr-FR" sz="2200" b="1" dirty="0">
                <a:solidFill>
                  <a:srgbClr val="1F497D"/>
                </a:solidFill>
              </a:rPr>
              <a:t>-&gt;nom;</a:t>
            </a:r>
          </a:p>
          <a:p>
            <a:r>
              <a:rPr lang="fr-FR" sz="2200" dirty="0"/>
              <a:t>      }</a:t>
            </a:r>
          </a:p>
          <a:p>
            <a:r>
              <a:rPr lang="fr-FR" sz="2200" b="1" dirty="0"/>
              <a:t>}</a:t>
            </a:r>
            <a:endParaRPr lang="fr-FR" sz="2200" dirty="0"/>
          </a:p>
        </p:txBody>
      </p:sp>
      <p:sp>
        <p:nvSpPr>
          <p:cNvPr id="7" name="ZoneTexte 6"/>
          <p:cNvSpPr txBox="1"/>
          <p:nvPr/>
        </p:nvSpPr>
        <p:spPr>
          <a:xfrm>
            <a:off x="4158228" y="2093947"/>
            <a:ext cx="2502004" cy="830997"/>
          </a:xfrm>
          <a:prstGeom prst="rect">
            <a:avLst/>
          </a:prstGeom>
        </p:spPr>
        <p:style>
          <a:lnRef idx="2">
            <a:schemeClr val="accent2"/>
          </a:lnRef>
          <a:fillRef idx="1">
            <a:schemeClr val="lt1"/>
          </a:fillRef>
          <a:effectRef idx="0">
            <a:schemeClr val="accent2"/>
          </a:effectRef>
          <a:fontRef idx="minor">
            <a:schemeClr val="dk1"/>
          </a:fontRef>
        </p:style>
        <p:txBody>
          <a:bodyPr wrap="none" lIns="36000" rIns="36000" rtlCol="0">
            <a:spAutoFit/>
          </a:bodyPr>
          <a:lstStyle/>
          <a:p>
            <a:r>
              <a:rPr lang="fr-FR" sz="2400" dirty="0"/>
              <a:t>Définition de classe</a:t>
            </a:r>
          </a:p>
          <a:p>
            <a:r>
              <a:rPr lang="fr-FR" sz="2400" b="1" dirty="0"/>
              <a:t>    class Personne</a:t>
            </a:r>
          </a:p>
        </p:txBody>
      </p:sp>
      <p:sp>
        <p:nvSpPr>
          <p:cNvPr id="10" name="ZoneTexte 9"/>
          <p:cNvSpPr txBox="1"/>
          <p:nvPr/>
        </p:nvSpPr>
        <p:spPr>
          <a:xfrm>
            <a:off x="5436096" y="3039343"/>
            <a:ext cx="3024336" cy="461665"/>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r>
              <a:rPr lang="fr-FR" sz="2400" dirty="0"/>
              <a:t>Définition d’un attribut</a:t>
            </a:r>
            <a:endParaRPr lang="fr-FR" sz="2400" b="1" dirty="0"/>
          </a:p>
        </p:txBody>
      </p:sp>
      <p:cxnSp>
        <p:nvCxnSpPr>
          <p:cNvPr id="15" name="Connecteur droit avec flèche 14"/>
          <p:cNvCxnSpPr>
            <a:stCxn id="10" idx="1"/>
          </p:cNvCxnSpPr>
          <p:nvPr/>
        </p:nvCxnSpPr>
        <p:spPr>
          <a:xfrm flipH="1">
            <a:off x="4211960" y="3270176"/>
            <a:ext cx="1224136" cy="4239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ZoneTexte 17"/>
          <p:cNvSpPr txBox="1"/>
          <p:nvPr/>
        </p:nvSpPr>
        <p:spPr>
          <a:xfrm>
            <a:off x="72008" y="2237963"/>
            <a:ext cx="1979712"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2400" dirty="0"/>
              <a:t>Visibilité :</a:t>
            </a:r>
          </a:p>
          <a:p>
            <a:r>
              <a:rPr lang="fr-FR" sz="2400" b="1" dirty="0" err="1">
                <a:solidFill>
                  <a:srgbClr val="1F497D"/>
                </a:solidFill>
              </a:rPr>
              <a:t>private</a:t>
            </a:r>
            <a:r>
              <a:rPr lang="fr-FR" sz="2400" b="1" dirty="0">
                <a:solidFill>
                  <a:srgbClr val="1F497D"/>
                </a:solidFill>
              </a:rPr>
              <a:t> </a:t>
            </a:r>
            <a:r>
              <a:rPr lang="fr-FR" sz="2400" i="1" dirty="0"/>
              <a:t>$nom</a:t>
            </a:r>
          </a:p>
        </p:txBody>
      </p:sp>
      <p:sp>
        <p:nvSpPr>
          <p:cNvPr id="19" name="ZoneTexte 18"/>
          <p:cNvSpPr txBox="1"/>
          <p:nvPr/>
        </p:nvSpPr>
        <p:spPr>
          <a:xfrm>
            <a:off x="116126" y="3966155"/>
            <a:ext cx="2223626" cy="830997"/>
          </a:xfrm>
          <a:prstGeom prst="rect">
            <a:avLst/>
          </a:prstGeom>
        </p:spPr>
        <p:style>
          <a:lnRef idx="2">
            <a:schemeClr val="accent2"/>
          </a:lnRef>
          <a:fillRef idx="1">
            <a:schemeClr val="lt1"/>
          </a:fillRef>
          <a:effectRef idx="0">
            <a:schemeClr val="accent2"/>
          </a:effectRef>
          <a:fontRef idx="minor">
            <a:schemeClr val="dk1"/>
          </a:fontRef>
        </p:style>
        <p:txBody>
          <a:bodyPr wrap="none" lIns="36000" rIns="0" rtlCol="0">
            <a:spAutoFit/>
          </a:bodyPr>
          <a:lstStyle/>
          <a:p>
            <a:r>
              <a:rPr lang="fr-FR" sz="2400" dirty="0"/>
              <a:t>Opération :</a:t>
            </a:r>
          </a:p>
          <a:p>
            <a:r>
              <a:rPr lang="fr-FR" sz="2400" b="1" dirty="0"/>
              <a:t>public </a:t>
            </a:r>
            <a:r>
              <a:rPr lang="fr-FR" sz="2400" b="1" dirty="0" err="1"/>
              <a:t>function</a:t>
            </a:r>
            <a:r>
              <a:rPr lang="fr-FR" sz="2400" b="1" dirty="0"/>
              <a:t>… </a:t>
            </a:r>
          </a:p>
        </p:txBody>
      </p:sp>
      <p:sp>
        <p:nvSpPr>
          <p:cNvPr id="20" name="ZoneTexte 19"/>
          <p:cNvSpPr txBox="1"/>
          <p:nvPr/>
        </p:nvSpPr>
        <p:spPr>
          <a:xfrm>
            <a:off x="6714750" y="4509120"/>
            <a:ext cx="2411234" cy="830997"/>
          </a:xfrm>
          <a:prstGeom prst="rect">
            <a:avLst/>
          </a:prstGeom>
        </p:spPr>
        <p:style>
          <a:lnRef idx="2">
            <a:schemeClr val="accent2"/>
          </a:lnRef>
          <a:fillRef idx="1">
            <a:schemeClr val="lt1"/>
          </a:fillRef>
          <a:effectRef idx="0">
            <a:schemeClr val="accent2"/>
          </a:effectRef>
          <a:fontRef idx="minor">
            <a:schemeClr val="dk1"/>
          </a:fontRef>
        </p:style>
        <p:txBody>
          <a:bodyPr wrap="none" lIns="36000" rIns="36000" rtlCol="0">
            <a:spAutoFit/>
          </a:bodyPr>
          <a:lstStyle/>
          <a:p>
            <a:r>
              <a:rPr lang="fr-FR" sz="2400" dirty="0"/>
              <a:t>Accès à un attribut </a:t>
            </a:r>
          </a:p>
          <a:p>
            <a:r>
              <a:rPr lang="fr-FR" sz="2400" b="1" dirty="0">
                <a:solidFill>
                  <a:srgbClr val="1F497D"/>
                </a:solidFill>
              </a:rPr>
              <a:t>   $</a:t>
            </a:r>
            <a:r>
              <a:rPr lang="fr-FR" sz="2400" b="1" dirty="0" err="1">
                <a:solidFill>
                  <a:srgbClr val="1F497D"/>
                </a:solidFill>
              </a:rPr>
              <a:t>this</a:t>
            </a:r>
            <a:r>
              <a:rPr lang="fr-FR" sz="2400" b="1" dirty="0">
                <a:solidFill>
                  <a:srgbClr val="1F497D"/>
                </a:solidFill>
              </a:rPr>
              <a:t>-&gt;attribut</a:t>
            </a:r>
          </a:p>
        </p:txBody>
      </p:sp>
      <p:sp>
        <p:nvSpPr>
          <p:cNvPr id="21" name="ZoneTexte 20"/>
          <p:cNvSpPr txBox="1"/>
          <p:nvPr/>
        </p:nvSpPr>
        <p:spPr>
          <a:xfrm>
            <a:off x="5004048" y="5589240"/>
            <a:ext cx="2856371"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fr-FR" sz="2400" dirty="0"/>
              <a:t>Retourner une valeur</a:t>
            </a:r>
          </a:p>
          <a:p>
            <a:r>
              <a:rPr lang="fr-FR" sz="2400" b="1" dirty="0"/>
              <a:t>    return valeur ; </a:t>
            </a:r>
          </a:p>
        </p:txBody>
      </p:sp>
      <p:pic>
        <p:nvPicPr>
          <p:cNvPr id="12" name="Image 11"/>
          <p:cNvPicPr>
            <a:picLocks noChangeAspect="1"/>
          </p:cNvPicPr>
          <p:nvPr/>
        </p:nvPicPr>
        <p:blipFill>
          <a:blip r:embed="rId2"/>
          <a:stretch>
            <a:fillRect/>
          </a:stretch>
        </p:blipFill>
        <p:spPr>
          <a:xfrm>
            <a:off x="6767736" y="1484784"/>
            <a:ext cx="2376264" cy="1296144"/>
          </a:xfrm>
          <a:prstGeom prst="rect">
            <a:avLst/>
          </a:prstGeom>
        </p:spPr>
      </p:pic>
      <p:cxnSp>
        <p:nvCxnSpPr>
          <p:cNvPr id="37" name="Connecteur en angle 36"/>
          <p:cNvCxnSpPr>
            <a:stCxn id="7" idx="1"/>
          </p:cNvCxnSpPr>
          <p:nvPr/>
        </p:nvCxnSpPr>
        <p:spPr>
          <a:xfrm rot="10800000" flipV="1">
            <a:off x="3366140" y="2509445"/>
            <a:ext cx="792088" cy="304581"/>
          </a:xfrm>
          <a:prstGeom prst="bentConnector3">
            <a:avLst>
              <a:gd name="adj1" fmla="val 98318"/>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2" name="Connecteur en angle 41"/>
          <p:cNvCxnSpPr>
            <a:stCxn id="18" idx="2"/>
          </p:cNvCxnSpPr>
          <p:nvPr/>
        </p:nvCxnSpPr>
        <p:spPr>
          <a:xfrm rot="16200000" flipH="1">
            <a:off x="1619672" y="2511152"/>
            <a:ext cx="288032" cy="1403648"/>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6" name="Connecteur en angle 45"/>
          <p:cNvCxnSpPr>
            <a:stCxn id="20" idx="1"/>
          </p:cNvCxnSpPr>
          <p:nvPr/>
        </p:nvCxnSpPr>
        <p:spPr>
          <a:xfrm rot="10800000">
            <a:off x="5940152" y="4365105"/>
            <a:ext cx="774598" cy="559515"/>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1" name="Connecteur en angle 50"/>
          <p:cNvCxnSpPr>
            <a:stCxn id="21" idx="1"/>
          </p:cNvCxnSpPr>
          <p:nvPr/>
        </p:nvCxnSpPr>
        <p:spPr>
          <a:xfrm rot="10800000">
            <a:off x="3491880" y="5517233"/>
            <a:ext cx="1512168" cy="487507"/>
          </a:xfrm>
          <a:prstGeom prst="bentConnector3">
            <a:avLst>
              <a:gd name="adj1" fmla="val 99469"/>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240894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a:t>POO en PHP</a:t>
            </a:r>
            <a:br>
              <a:rPr lang="fr-FR" sz="3200"/>
            </a:br>
            <a:r>
              <a:rPr lang="fr-FR" sz="3200"/>
              <a:t>« Visibilité d'un attribut ou d'une méthode »</a:t>
            </a:r>
          </a:p>
        </p:txBody>
      </p:sp>
      <p:sp>
        <p:nvSpPr>
          <p:cNvPr id="3" name="Espace réservé du contenu 2"/>
          <p:cNvSpPr>
            <a:spLocks noGrp="1"/>
          </p:cNvSpPr>
          <p:nvPr>
            <p:ph idx="1"/>
          </p:nvPr>
        </p:nvSpPr>
        <p:spPr>
          <a:xfrm>
            <a:off x="457200" y="1600200"/>
            <a:ext cx="8229600" cy="4997152"/>
          </a:xfrm>
        </p:spPr>
        <p:txBody>
          <a:bodyPr>
            <a:normAutofit fontScale="92500" lnSpcReduction="20000"/>
          </a:bodyPr>
          <a:lstStyle/>
          <a:p>
            <a:r>
              <a:rPr lang="fr-FR" dirty="0"/>
              <a:t>« </a:t>
            </a:r>
            <a:r>
              <a:rPr lang="fr-FR" b="1" u="sng" dirty="0">
                <a:solidFill>
                  <a:schemeClr val="tx2">
                    <a:lumMod val="60000"/>
                    <a:lumOff val="40000"/>
                  </a:schemeClr>
                </a:solidFill>
              </a:rPr>
              <a:t>public</a:t>
            </a:r>
            <a:r>
              <a:rPr lang="fr-FR" dirty="0">
                <a:solidFill>
                  <a:schemeClr val="tx2">
                    <a:lumMod val="60000"/>
                    <a:lumOff val="40000"/>
                  </a:schemeClr>
                </a:solidFill>
              </a:rPr>
              <a:t> </a:t>
            </a:r>
            <a:r>
              <a:rPr lang="fr-FR" dirty="0"/>
              <a:t>» : si un attribut ou une méthode est </a:t>
            </a:r>
            <a:r>
              <a:rPr lang="fr-FR" i="1" dirty="0"/>
              <a:t>public</a:t>
            </a:r>
            <a:r>
              <a:rPr lang="fr-FR" dirty="0"/>
              <a:t>, alors on pourra y avoir accès depuis n'importe où.</a:t>
            </a:r>
          </a:p>
          <a:p>
            <a:r>
              <a:rPr lang="fr-FR" dirty="0"/>
              <a:t>« </a:t>
            </a:r>
            <a:r>
              <a:rPr lang="fr-FR" b="1" u="sng" dirty="0" err="1">
                <a:solidFill>
                  <a:schemeClr val="tx2">
                    <a:lumMod val="60000"/>
                    <a:lumOff val="40000"/>
                  </a:schemeClr>
                </a:solidFill>
              </a:rPr>
              <a:t>private</a:t>
            </a:r>
            <a:r>
              <a:rPr lang="fr-FR" dirty="0"/>
              <a:t> »: impose quelques restrictions. L’accès aux attributs et méthodes est seulement possible depuis l'intérieur de la classe.</a:t>
            </a:r>
          </a:p>
          <a:p>
            <a:pPr lvl="1"/>
            <a:r>
              <a:rPr lang="fr-FR" dirty="0"/>
              <a:t>Ne mettez jamais le constructeur avec le type de visibilité </a:t>
            </a:r>
            <a:r>
              <a:rPr lang="fr-FR" i="1" dirty="0" err="1"/>
              <a:t>private</a:t>
            </a:r>
            <a:r>
              <a:rPr lang="fr-FR" dirty="0"/>
              <a:t> sinon, elle ne pourra jamais être appelée, vous ne pourrez donc pas instancier votre classe</a:t>
            </a:r>
          </a:p>
          <a:p>
            <a:r>
              <a:rPr lang="fr-FR" dirty="0"/>
              <a:t>« </a:t>
            </a:r>
            <a:r>
              <a:rPr lang="fr-FR" b="1" u="sng" dirty="0" err="1">
                <a:solidFill>
                  <a:schemeClr val="tx2">
                    <a:lumMod val="60000"/>
                    <a:lumOff val="40000"/>
                  </a:schemeClr>
                </a:solidFill>
              </a:rPr>
              <a:t>protected</a:t>
            </a:r>
            <a:r>
              <a:rPr lang="fr-FR" dirty="0"/>
              <a:t> » a le même effet que </a:t>
            </a:r>
            <a:r>
              <a:rPr lang="fr-FR" i="1" dirty="0" err="1"/>
              <a:t>private</a:t>
            </a:r>
            <a:r>
              <a:rPr lang="fr-FR" dirty="0"/>
              <a:t>, à l’exception que toutes les classes filles auront accès aux attributs protégés.</a:t>
            </a:r>
          </a:p>
        </p:txBody>
      </p:sp>
    </p:spTree>
    <p:extLst>
      <p:ext uri="{BB962C8B-B14F-4D97-AF65-F5344CB8AC3E}">
        <p14:creationId xmlns:p14="http://schemas.microsoft.com/office/powerpoint/2010/main" val="1779211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43408"/>
            <a:ext cx="8229600" cy="1143000"/>
          </a:xfrm>
        </p:spPr>
        <p:txBody>
          <a:bodyPr/>
          <a:lstStyle/>
          <a:p>
            <a:r>
              <a:rPr lang="fr-FR" dirty="0"/>
              <a:t>PHP orienté objets</a:t>
            </a:r>
          </a:p>
        </p:txBody>
      </p:sp>
      <p:sp>
        <p:nvSpPr>
          <p:cNvPr id="3" name="Espace réservé du contenu 2"/>
          <p:cNvSpPr>
            <a:spLocks noGrp="1"/>
          </p:cNvSpPr>
          <p:nvPr>
            <p:ph idx="1"/>
          </p:nvPr>
        </p:nvSpPr>
        <p:spPr>
          <a:xfrm>
            <a:off x="428596" y="764704"/>
            <a:ext cx="8229600" cy="4525963"/>
          </a:xfrm>
        </p:spPr>
        <p:txBody>
          <a:bodyPr/>
          <a:lstStyle/>
          <a:p>
            <a:r>
              <a:rPr lang="fr-FR" b="1" dirty="0"/>
              <a:t>Classes &amp; Objets</a:t>
            </a:r>
          </a:p>
          <a:p>
            <a:pPr lvl="1"/>
            <a:r>
              <a:rPr lang="fr-FR" dirty="0"/>
              <a:t>Création d’un objet : </a:t>
            </a:r>
            <a:r>
              <a:rPr lang="fr-FR" b="1" dirty="0"/>
              <a:t>$</a:t>
            </a:r>
            <a:r>
              <a:rPr lang="fr-FR" b="1" dirty="0" err="1"/>
              <a:t>obj</a:t>
            </a:r>
            <a:r>
              <a:rPr lang="fr-FR" b="1" dirty="0"/>
              <a:t> = new classe() ;</a:t>
            </a:r>
          </a:p>
        </p:txBody>
      </p:sp>
      <p:sp>
        <p:nvSpPr>
          <p:cNvPr id="6" name="Rectangle 5"/>
          <p:cNvSpPr/>
          <p:nvPr/>
        </p:nvSpPr>
        <p:spPr>
          <a:xfrm>
            <a:off x="520486" y="2204864"/>
            <a:ext cx="6408712" cy="35394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fr-FR" dirty="0"/>
              <a:t>… </a:t>
            </a:r>
          </a:p>
          <a:p>
            <a:r>
              <a:rPr lang="fr-FR" dirty="0"/>
              <a:t>&lt;?</a:t>
            </a:r>
            <a:r>
              <a:rPr lang="fr-FR" dirty="0" err="1"/>
              <a:t>php</a:t>
            </a:r>
            <a:r>
              <a:rPr lang="fr-FR" dirty="0"/>
              <a:t>  </a:t>
            </a:r>
          </a:p>
          <a:p>
            <a:r>
              <a:rPr lang="fr-FR" sz="2200" b="1" dirty="0"/>
              <a:t>   $toto </a:t>
            </a:r>
            <a:r>
              <a:rPr lang="fr-FR" sz="2200" b="1" dirty="0">
                <a:solidFill>
                  <a:srgbClr val="1F497D"/>
                </a:solidFill>
              </a:rPr>
              <a:t>= new Personne();</a:t>
            </a:r>
          </a:p>
          <a:p>
            <a:endParaRPr lang="fr-FR" sz="2200" b="1" dirty="0"/>
          </a:p>
          <a:p>
            <a:r>
              <a:rPr lang="fr-FR" sz="2200" b="1" dirty="0"/>
              <a:t>   </a:t>
            </a:r>
            <a:r>
              <a:rPr lang="fr-FR" sz="2200" b="1" dirty="0">
                <a:solidFill>
                  <a:srgbClr val="1F497D"/>
                </a:solidFill>
              </a:rPr>
              <a:t> $toto-&gt;</a:t>
            </a:r>
            <a:r>
              <a:rPr lang="fr-FR" sz="2200" b="1" dirty="0" err="1">
                <a:solidFill>
                  <a:srgbClr val="1F497D"/>
                </a:solidFill>
              </a:rPr>
              <a:t>setNom</a:t>
            </a:r>
            <a:r>
              <a:rPr lang="fr-FR" sz="2200" b="1" dirty="0">
                <a:solidFill>
                  <a:srgbClr val="1F497D"/>
                </a:solidFill>
              </a:rPr>
              <a:t>("Toto");</a:t>
            </a:r>
          </a:p>
          <a:p>
            <a:r>
              <a:rPr lang="fr-FR" dirty="0"/>
              <a:t>    </a:t>
            </a:r>
          </a:p>
          <a:p>
            <a:r>
              <a:rPr lang="fr-FR" dirty="0"/>
              <a:t>     </a:t>
            </a:r>
            <a:r>
              <a:rPr lang="fr-FR" dirty="0" err="1"/>
              <a:t>echo</a:t>
            </a:r>
            <a:r>
              <a:rPr lang="fr-FR" dirty="0"/>
              <a:t> "&lt;p&gt; …  " </a:t>
            </a:r>
            <a:r>
              <a:rPr lang="fr-FR" sz="2000" b="1" dirty="0">
                <a:solidFill>
                  <a:srgbClr val="1F497D"/>
                </a:solidFill>
              </a:rPr>
              <a:t>.  </a:t>
            </a:r>
            <a:r>
              <a:rPr lang="fr-FR" sz="2200" b="1" dirty="0">
                <a:solidFill>
                  <a:srgbClr val="1F497D"/>
                </a:solidFill>
              </a:rPr>
              <a:t>$toto-&gt;</a:t>
            </a:r>
            <a:r>
              <a:rPr lang="fr-FR" sz="2200" b="1" dirty="0" err="1">
                <a:solidFill>
                  <a:srgbClr val="1F497D"/>
                </a:solidFill>
              </a:rPr>
              <a:t>getNom</a:t>
            </a:r>
            <a:r>
              <a:rPr lang="fr-FR" sz="2200" b="1" dirty="0">
                <a:solidFill>
                  <a:srgbClr val="1F497D"/>
                </a:solidFill>
              </a:rPr>
              <a:t>()  </a:t>
            </a:r>
            <a:r>
              <a:rPr lang="fr-FR" b="1" dirty="0"/>
              <a:t>. </a:t>
            </a:r>
            <a:r>
              <a:rPr lang="fr-FR" dirty="0"/>
              <a:t> "&lt;/p&gt;";</a:t>
            </a:r>
          </a:p>
          <a:p>
            <a:r>
              <a:rPr lang="fr-FR" dirty="0"/>
              <a:t>    </a:t>
            </a:r>
          </a:p>
          <a:p>
            <a:r>
              <a:rPr lang="fr-FR" dirty="0"/>
              <a:t>   </a:t>
            </a:r>
            <a:r>
              <a:rPr lang="fr-FR" sz="2200" b="1" dirty="0">
                <a:solidFill>
                  <a:srgbClr val="660066"/>
                </a:solidFill>
              </a:rPr>
              <a:t> $toto-&gt;nom </a:t>
            </a:r>
            <a:r>
              <a:rPr lang="fr-FR" b="1" dirty="0">
                <a:solidFill>
                  <a:srgbClr val="660066"/>
                </a:solidFill>
              </a:rPr>
              <a:t>= "blablabla";</a:t>
            </a:r>
          </a:p>
          <a:p>
            <a:r>
              <a:rPr lang="es-ES_tradnl" b="1" dirty="0">
                <a:solidFill>
                  <a:srgbClr val="660066"/>
                </a:solidFill>
              </a:rPr>
              <a:t>   </a:t>
            </a:r>
            <a:r>
              <a:rPr lang="es-ES_tradnl" dirty="0">
                <a:solidFill>
                  <a:schemeClr val="tx1"/>
                </a:solidFill>
              </a:rPr>
              <a:t>  echo " &lt;p&gt; "</a:t>
            </a:r>
            <a:r>
              <a:rPr lang="es-ES_tradnl" b="1" dirty="0">
                <a:solidFill>
                  <a:srgbClr val="660066"/>
                </a:solidFill>
              </a:rPr>
              <a:t> </a:t>
            </a:r>
            <a:r>
              <a:rPr lang="es-ES_tradnl" sz="2000" b="1" dirty="0">
                <a:solidFill>
                  <a:srgbClr val="660066"/>
                </a:solidFill>
              </a:rPr>
              <a:t>. </a:t>
            </a:r>
            <a:r>
              <a:rPr lang="es-ES_tradnl" sz="2200" b="1" dirty="0">
                <a:solidFill>
                  <a:srgbClr val="660066"/>
                </a:solidFill>
              </a:rPr>
              <a:t>$</a:t>
            </a:r>
            <a:r>
              <a:rPr lang="es-ES_tradnl" sz="2200" b="1" dirty="0" err="1">
                <a:solidFill>
                  <a:srgbClr val="660066"/>
                </a:solidFill>
              </a:rPr>
              <a:t>toto</a:t>
            </a:r>
            <a:r>
              <a:rPr lang="es-ES_tradnl" sz="2200" b="1" dirty="0">
                <a:solidFill>
                  <a:srgbClr val="660066"/>
                </a:solidFill>
              </a:rPr>
              <a:t>-&gt;</a:t>
            </a:r>
            <a:r>
              <a:rPr lang="es-ES_tradnl" sz="2200" b="1" dirty="0" err="1">
                <a:solidFill>
                  <a:srgbClr val="660066"/>
                </a:solidFill>
              </a:rPr>
              <a:t>nom</a:t>
            </a:r>
            <a:r>
              <a:rPr lang="es-ES_tradnl" sz="2200" b="1" dirty="0">
                <a:solidFill>
                  <a:srgbClr val="660066"/>
                </a:solidFill>
              </a:rPr>
              <a:t>  </a:t>
            </a:r>
            <a:r>
              <a:rPr lang="es-ES_tradnl" sz="2000" dirty="0">
                <a:solidFill>
                  <a:srgbClr val="000000"/>
                </a:solidFill>
              </a:rPr>
              <a:t>. </a:t>
            </a:r>
            <a:r>
              <a:rPr lang="es-ES_tradnl" dirty="0">
                <a:solidFill>
                  <a:srgbClr val="000000"/>
                </a:solidFill>
              </a:rPr>
              <a:t>" &lt;/p&gt; ";</a:t>
            </a:r>
            <a:r>
              <a:rPr lang="fr-FR" dirty="0">
                <a:solidFill>
                  <a:srgbClr val="000000"/>
                </a:solidFill>
              </a:rPr>
              <a:t> </a:t>
            </a:r>
          </a:p>
          <a:p>
            <a:r>
              <a:rPr lang="fr-FR" dirty="0"/>
              <a:t>?&gt;</a:t>
            </a:r>
          </a:p>
        </p:txBody>
      </p:sp>
      <p:sp>
        <p:nvSpPr>
          <p:cNvPr id="10" name="Multiplication 9"/>
          <p:cNvSpPr/>
          <p:nvPr/>
        </p:nvSpPr>
        <p:spPr>
          <a:xfrm>
            <a:off x="4716016" y="4725144"/>
            <a:ext cx="936104" cy="864096"/>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1" name="ZoneTexte 10"/>
          <p:cNvSpPr txBox="1"/>
          <p:nvPr/>
        </p:nvSpPr>
        <p:spPr>
          <a:xfrm>
            <a:off x="5705062" y="2132856"/>
            <a:ext cx="3259426"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fr-FR" sz="2400" dirty="0"/>
              <a:t>Création d’un objet </a:t>
            </a:r>
          </a:p>
          <a:p>
            <a:pPr algn="ctr"/>
            <a:r>
              <a:rPr lang="fr-FR" sz="2400" b="1" dirty="0"/>
              <a:t>$toto = </a:t>
            </a:r>
            <a:r>
              <a:rPr lang="fr-FR" sz="2400" b="1" dirty="0">
                <a:solidFill>
                  <a:srgbClr val="1F497D"/>
                </a:solidFill>
              </a:rPr>
              <a:t>new</a:t>
            </a:r>
            <a:r>
              <a:rPr lang="fr-FR" sz="2400" b="1" dirty="0"/>
              <a:t> Personne ()  </a:t>
            </a:r>
          </a:p>
        </p:txBody>
      </p:sp>
      <p:cxnSp>
        <p:nvCxnSpPr>
          <p:cNvPr id="12" name="Connecteur en arc 11"/>
          <p:cNvCxnSpPr>
            <a:stCxn id="11" idx="1"/>
          </p:cNvCxnSpPr>
          <p:nvPr/>
        </p:nvCxnSpPr>
        <p:spPr>
          <a:xfrm rot="10800000" flipV="1">
            <a:off x="3688838" y="2548354"/>
            <a:ext cx="2016224" cy="448597"/>
          </a:xfrm>
          <a:prstGeom prst="curvedConnector3">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ZoneTexte 13"/>
          <p:cNvSpPr txBox="1"/>
          <p:nvPr/>
        </p:nvSpPr>
        <p:spPr>
          <a:xfrm>
            <a:off x="5705062" y="3212976"/>
            <a:ext cx="3240360" cy="1569660"/>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400" dirty="0"/>
              <a:t>Accès aux opérations </a:t>
            </a:r>
            <a:r>
              <a:rPr lang="fr-FR" sz="2400" b="1" dirty="0"/>
              <a:t>publiques </a:t>
            </a:r>
          </a:p>
          <a:p>
            <a:pPr algn="ctr"/>
            <a:r>
              <a:rPr lang="fr-FR" sz="2400" b="1" dirty="0"/>
              <a:t>$toto-&gt;</a:t>
            </a:r>
            <a:r>
              <a:rPr lang="fr-FR" sz="2400" b="1" dirty="0" err="1"/>
              <a:t>setNom</a:t>
            </a:r>
            <a:r>
              <a:rPr lang="fr-FR" sz="2400" b="1" dirty="0"/>
              <a:t>("Toto")</a:t>
            </a:r>
          </a:p>
          <a:p>
            <a:pPr algn="ctr"/>
            <a:r>
              <a:rPr lang="fr-FR" sz="2400" b="1" dirty="0"/>
              <a:t>$toto </a:t>
            </a:r>
            <a:r>
              <a:rPr lang="fr-FR" sz="2400" b="1" dirty="0">
                <a:solidFill>
                  <a:srgbClr val="1F497D"/>
                </a:solidFill>
              </a:rPr>
              <a:t>-&gt;</a:t>
            </a:r>
            <a:r>
              <a:rPr lang="fr-FR" sz="2400" b="1" dirty="0"/>
              <a:t> </a:t>
            </a:r>
            <a:r>
              <a:rPr lang="fr-FR" sz="2400" b="1" dirty="0" err="1"/>
              <a:t>getNom</a:t>
            </a:r>
            <a:r>
              <a:rPr lang="fr-FR" sz="2400" b="1" dirty="0"/>
              <a:t> ()</a:t>
            </a:r>
          </a:p>
        </p:txBody>
      </p:sp>
      <p:sp>
        <p:nvSpPr>
          <p:cNvPr id="20" name="ZoneTexte 19"/>
          <p:cNvSpPr txBox="1"/>
          <p:nvPr/>
        </p:nvSpPr>
        <p:spPr>
          <a:xfrm>
            <a:off x="1096550" y="5589240"/>
            <a:ext cx="3851920" cy="830997"/>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400" dirty="0"/>
              <a:t>Impossible d’accéder aux attributs </a:t>
            </a:r>
            <a:r>
              <a:rPr lang="fr-FR" sz="2400" b="1" dirty="0"/>
              <a:t>privés</a:t>
            </a:r>
            <a:endParaRPr lang="fr-FR" sz="2400" b="1" dirty="0">
              <a:solidFill>
                <a:schemeClr val="tx2"/>
              </a:solidFill>
            </a:endParaRPr>
          </a:p>
        </p:txBody>
      </p:sp>
      <p:cxnSp>
        <p:nvCxnSpPr>
          <p:cNvPr id="15" name="Connecteur en arc 14"/>
          <p:cNvCxnSpPr>
            <a:stCxn id="14" idx="1"/>
          </p:cNvCxnSpPr>
          <p:nvPr/>
        </p:nvCxnSpPr>
        <p:spPr>
          <a:xfrm rot="10800000">
            <a:off x="3832854" y="3645024"/>
            <a:ext cx="1872208" cy="352782"/>
          </a:xfrm>
          <a:prstGeom prst="curvedConnector3">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48290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43408"/>
            <a:ext cx="8229600" cy="1143000"/>
          </a:xfrm>
        </p:spPr>
        <p:txBody>
          <a:bodyPr/>
          <a:lstStyle/>
          <a:p>
            <a:r>
              <a:rPr lang="fr-FR" dirty="0"/>
              <a:t>PHP orienté objets</a:t>
            </a:r>
          </a:p>
        </p:txBody>
      </p:sp>
      <p:sp>
        <p:nvSpPr>
          <p:cNvPr id="7" name="Rectangle 6"/>
          <p:cNvSpPr/>
          <p:nvPr/>
        </p:nvSpPr>
        <p:spPr>
          <a:xfrm>
            <a:off x="179512" y="1375022"/>
            <a:ext cx="8352928" cy="513987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dirty="0"/>
              <a:t>&lt;html&gt; &lt;</a:t>
            </a:r>
            <a:r>
              <a:rPr lang="fr-FR" dirty="0" err="1"/>
              <a:t>head</a:t>
            </a:r>
            <a:r>
              <a:rPr lang="fr-FR" dirty="0"/>
              <a:t>&gt; … </a:t>
            </a:r>
          </a:p>
          <a:p>
            <a:r>
              <a:rPr lang="fr-FR" dirty="0"/>
              <a:t>    &lt;?</a:t>
            </a:r>
            <a:r>
              <a:rPr lang="fr-FR" dirty="0" err="1"/>
              <a:t>php</a:t>
            </a:r>
            <a:endParaRPr lang="fr-FR" dirty="0"/>
          </a:p>
          <a:p>
            <a:r>
              <a:rPr lang="fr-FR" b="1" dirty="0"/>
              <a:t>            class Personne {</a:t>
            </a:r>
          </a:p>
          <a:p>
            <a:r>
              <a:rPr lang="fr-FR" sz="2000" b="1" dirty="0">
                <a:solidFill>
                  <a:schemeClr val="tx2"/>
                </a:solidFill>
              </a:rPr>
              <a:t>    	</a:t>
            </a:r>
            <a:r>
              <a:rPr lang="fr-FR" sz="2000" b="1" dirty="0" err="1">
                <a:solidFill>
                  <a:schemeClr val="tx2"/>
                </a:solidFill>
              </a:rPr>
              <a:t>private</a:t>
            </a:r>
            <a:r>
              <a:rPr lang="fr-FR" sz="2000" b="1" dirty="0">
                <a:solidFill>
                  <a:schemeClr val="tx2"/>
                </a:solidFill>
              </a:rPr>
              <a:t> $nom;</a:t>
            </a:r>
          </a:p>
          <a:p>
            <a:r>
              <a:rPr lang="fr-FR" dirty="0"/>
              <a:t>	. . . 		</a:t>
            </a:r>
          </a:p>
          <a:p>
            <a:r>
              <a:rPr lang="fr-FR" dirty="0"/>
              <a:t>             } //fin classe Personne</a:t>
            </a:r>
          </a:p>
          <a:p>
            <a:r>
              <a:rPr lang="fr-FR" dirty="0"/>
              <a:t>     ?&gt;</a:t>
            </a:r>
          </a:p>
          <a:p>
            <a:r>
              <a:rPr lang="fr-FR" dirty="0"/>
              <a:t>&lt;/</a:t>
            </a:r>
            <a:r>
              <a:rPr lang="fr-FR" dirty="0" err="1"/>
              <a:t>head</a:t>
            </a:r>
            <a:r>
              <a:rPr lang="fr-FR" dirty="0"/>
              <a:t>&gt;</a:t>
            </a:r>
          </a:p>
          <a:p>
            <a:r>
              <a:rPr lang="fr-FR" dirty="0"/>
              <a:t>&lt;body&gt; … </a:t>
            </a:r>
          </a:p>
          <a:p>
            <a:r>
              <a:rPr lang="fr-FR" dirty="0"/>
              <a:t>   &lt;?</a:t>
            </a:r>
            <a:r>
              <a:rPr lang="fr-FR" dirty="0" err="1"/>
              <a:t>php</a:t>
            </a:r>
            <a:endParaRPr lang="fr-FR" dirty="0"/>
          </a:p>
          <a:p>
            <a:r>
              <a:rPr lang="fr-FR" dirty="0"/>
              <a:t>      </a:t>
            </a:r>
            <a:r>
              <a:rPr lang="fr-FR" b="1" dirty="0"/>
              <a:t> $toto = new Personne();</a:t>
            </a:r>
          </a:p>
          <a:p>
            <a:r>
              <a:rPr lang="fr-FR" dirty="0"/>
              <a:t>       </a:t>
            </a:r>
            <a:r>
              <a:rPr lang="fr-FR" b="1" dirty="0"/>
              <a:t>$toto-&gt;</a:t>
            </a:r>
            <a:r>
              <a:rPr lang="fr-FR" b="1" dirty="0" err="1"/>
              <a:t>setNom</a:t>
            </a:r>
            <a:r>
              <a:rPr lang="fr-FR" b="1" dirty="0"/>
              <a:t>("Toto");  </a:t>
            </a:r>
          </a:p>
          <a:p>
            <a:r>
              <a:rPr lang="fr-FR" dirty="0"/>
              <a:t>       </a:t>
            </a:r>
            <a:r>
              <a:rPr lang="fr-FR" dirty="0" err="1"/>
              <a:t>echo</a:t>
            </a:r>
            <a:r>
              <a:rPr lang="fr-FR" dirty="0"/>
              <a:t> "&lt;p&gt; Objet &lt;i&gt;Personne&lt;/i&gt; :  "  . $toto-&gt;</a:t>
            </a:r>
            <a:r>
              <a:rPr lang="fr-FR" dirty="0" err="1"/>
              <a:t>getNom</a:t>
            </a:r>
            <a:r>
              <a:rPr lang="fr-FR" dirty="0"/>
              <a:t>() . "&lt;/p&gt; ";    </a:t>
            </a:r>
          </a:p>
          <a:p>
            <a:r>
              <a:rPr lang="fr-FR" dirty="0"/>
              <a:t>      . . .</a:t>
            </a:r>
          </a:p>
          <a:p>
            <a:r>
              <a:rPr lang="fr-FR" dirty="0"/>
              <a:t>      </a:t>
            </a:r>
            <a:r>
              <a:rPr lang="fr-FR" sz="2000" b="1" dirty="0" err="1">
                <a:solidFill>
                  <a:srgbClr val="1F497D"/>
                </a:solidFill>
              </a:rPr>
              <a:t>echo</a:t>
            </a:r>
            <a:r>
              <a:rPr lang="fr-FR" sz="2000" b="1" dirty="0">
                <a:solidFill>
                  <a:srgbClr val="1F497D"/>
                </a:solidFill>
              </a:rPr>
              <a:t> " &lt;p&gt; " . $toto-&gt;nom  . " &lt;/p&gt; ";    </a:t>
            </a:r>
          </a:p>
          <a:p>
            <a:r>
              <a:rPr lang="fr-FR" dirty="0"/>
              <a:t>?&gt;</a:t>
            </a:r>
          </a:p>
          <a:p>
            <a:r>
              <a:rPr lang="fr-FR" dirty="0"/>
              <a:t>&lt;/body&gt; &lt;/</a:t>
            </a:r>
            <a:r>
              <a:rPr lang="fr-FR" dirty="0" err="1"/>
              <a:t>htlml</a:t>
            </a:r>
            <a:r>
              <a:rPr lang="fr-FR" dirty="0"/>
              <a:t>&gt;</a:t>
            </a:r>
          </a:p>
          <a:p>
            <a:endParaRPr lang="fr-FR" dirty="0"/>
          </a:p>
        </p:txBody>
      </p:sp>
      <p:pic>
        <p:nvPicPr>
          <p:cNvPr id="6" name="Image 5"/>
          <p:cNvPicPr>
            <a:picLocks noChangeAspect="1"/>
          </p:cNvPicPr>
          <p:nvPr/>
        </p:nvPicPr>
        <p:blipFill>
          <a:blip r:embed="rId2"/>
          <a:stretch>
            <a:fillRect/>
          </a:stretch>
        </p:blipFill>
        <p:spPr>
          <a:xfrm>
            <a:off x="3347864" y="980728"/>
            <a:ext cx="5685160" cy="3260606"/>
          </a:xfrm>
          <a:prstGeom prst="rect">
            <a:avLst/>
          </a:prstGeom>
          <a:ln>
            <a:solidFill>
              <a:srgbClr val="4F81BD"/>
            </a:solidFill>
          </a:ln>
        </p:spPr>
      </p:pic>
      <p:sp>
        <p:nvSpPr>
          <p:cNvPr id="9" name="ZoneTexte 8"/>
          <p:cNvSpPr txBox="1"/>
          <p:nvPr/>
        </p:nvSpPr>
        <p:spPr>
          <a:xfrm>
            <a:off x="5868144" y="5157192"/>
            <a:ext cx="2987824" cy="830997"/>
          </a:xfrm>
          <a:prstGeom prst="rect">
            <a:avLst/>
          </a:prstGeom>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p>
            <a:pPr algn="ctr"/>
            <a:r>
              <a:rPr lang="fr-FR" sz="2400" dirty="0"/>
              <a:t>Erreur car l’attribut « nom » est privé !!</a:t>
            </a:r>
            <a:endParaRPr lang="fr-FR" sz="2400" b="1" dirty="0">
              <a:solidFill>
                <a:schemeClr val="tx2"/>
              </a:solidFill>
            </a:endParaRPr>
          </a:p>
        </p:txBody>
      </p:sp>
      <p:cxnSp>
        <p:nvCxnSpPr>
          <p:cNvPr id="11" name="Connecteur droit avec flèche 10"/>
          <p:cNvCxnSpPr>
            <a:stCxn id="9" idx="1"/>
          </p:cNvCxnSpPr>
          <p:nvPr/>
        </p:nvCxnSpPr>
        <p:spPr>
          <a:xfrm flipH="1" flipV="1">
            <a:off x="4572000" y="5517232"/>
            <a:ext cx="1296144" cy="5545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Connecteur droit avec flèche 11"/>
          <p:cNvCxnSpPr>
            <a:stCxn id="9" idx="0"/>
          </p:cNvCxnSpPr>
          <p:nvPr/>
        </p:nvCxnSpPr>
        <p:spPr>
          <a:xfrm flipH="1" flipV="1">
            <a:off x="7308304" y="4005064"/>
            <a:ext cx="53752" cy="115212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669933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51719" y="-163420"/>
            <a:ext cx="5400601" cy="1000132"/>
          </a:xfrm>
        </p:spPr>
        <p:txBody>
          <a:bodyPr/>
          <a:lstStyle/>
          <a:p>
            <a:r>
              <a:rPr lang="fr-FR" dirty="0"/>
              <a:t>PHP orienté objets</a:t>
            </a:r>
          </a:p>
        </p:txBody>
      </p:sp>
      <p:sp>
        <p:nvSpPr>
          <p:cNvPr id="3" name="Espace réservé du contenu 2"/>
          <p:cNvSpPr>
            <a:spLocks noGrp="1"/>
          </p:cNvSpPr>
          <p:nvPr>
            <p:ph idx="1"/>
          </p:nvPr>
        </p:nvSpPr>
        <p:spPr>
          <a:xfrm>
            <a:off x="86816" y="919261"/>
            <a:ext cx="8229600" cy="4525963"/>
          </a:xfrm>
        </p:spPr>
        <p:txBody>
          <a:bodyPr/>
          <a:lstStyle/>
          <a:p>
            <a:r>
              <a:rPr lang="fr-FR" b="1" dirty="0"/>
              <a:t>Classes &amp; objets : </a:t>
            </a:r>
          </a:p>
          <a:p>
            <a:pPr marL="285750" lvl="1"/>
            <a:r>
              <a:rPr lang="fr-FR" sz="2600" b="1" dirty="0">
                <a:solidFill>
                  <a:schemeClr val="tx2"/>
                </a:solidFill>
              </a:rPr>
              <a:t>Héritage</a:t>
            </a:r>
            <a:r>
              <a:rPr lang="fr-FR" sz="2600" dirty="0">
                <a:solidFill>
                  <a:schemeClr val="tx2"/>
                </a:solidFill>
              </a:rPr>
              <a:t> </a:t>
            </a:r>
            <a:r>
              <a:rPr lang="fr-FR" sz="2600" dirty="0"/>
              <a:t>:  </a:t>
            </a:r>
            <a:r>
              <a:rPr lang="fr-FR" sz="2600" b="1" dirty="0">
                <a:solidFill>
                  <a:srgbClr val="1F497D"/>
                </a:solidFill>
              </a:rPr>
              <a:t>class</a:t>
            </a:r>
            <a:r>
              <a:rPr lang="fr-FR" sz="2600" b="1" dirty="0"/>
              <a:t> </a:t>
            </a:r>
            <a:r>
              <a:rPr lang="fr-FR" sz="2600" i="1" dirty="0" err="1"/>
              <a:t>SousClasse</a:t>
            </a:r>
            <a:r>
              <a:rPr lang="fr-FR" sz="2600" b="1" dirty="0"/>
              <a:t> </a:t>
            </a:r>
            <a:r>
              <a:rPr lang="fr-FR" sz="2600" b="1" dirty="0" err="1">
                <a:solidFill>
                  <a:srgbClr val="1F497D"/>
                </a:solidFill>
              </a:rPr>
              <a:t>extends</a:t>
            </a:r>
            <a:r>
              <a:rPr lang="fr-FR" sz="2600" b="1" dirty="0"/>
              <a:t> </a:t>
            </a:r>
            <a:r>
              <a:rPr lang="fr-FR" sz="2600" i="1" dirty="0" err="1"/>
              <a:t>SuperClasse</a:t>
            </a:r>
            <a:endParaRPr lang="fr-FR" sz="2600" i="1" dirty="0"/>
          </a:p>
        </p:txBody>
      </p:sp>
      <p:sp>
        <p:nvSpPr>
          <p:cNvPr id="6" name="Rectangle 5"/>
          <p:cNvSpPr/>
          <p:nvPr/>
        </p:nvSpPr>
        <p:spPr>
          <a:xfrm>
            <a:off x="179512" y="2364264"/>
            <a:ext cx="4752528" cy="3801040"/>
          </a:xfrm>
          <a:prstGeom prst="rect">
            <a:avLst/>
          </a:prstGeom>
        </p:spPr>
        <p:style>
          <a:lnRef idx="1">
            <a:schemeClr val="dk1"/>
          </a:lnRef>
          <a:fillRef idx="2">
            <a:schemeClr val="dk1"/>
          </a:fillRef>
          <a:effectRef idx="1">
            <a:schemeClr val="dk1"/>
          </a:effectRef>
          <a:fontRef idx="minor">
            <a:schemeClr val="dk1"/>
          </a:fontRef>
        </p:style>
        <p:txBody>
          <a:bodyPr wrap="square" lIns="72000" rIns="0" bIns="0">
            <a:spAutoFit/>
          </a:bodyPr>
          <a:lstStyle/>
          <a:p>
            <a:r>
              <a:rPr lang="fr-FR" sz="2400" b="1" dirty="0"/>
              <a:t>class </a:t>
            </a:r>
            <a:r>
              <a:rPr lang="fr-FR" sz="2400" b="1" i="1" dirty="0" err="1"/>
              <a:t>Employe</a:t>
            </a:r>
            <a:r>
              <a:rPr lang="fr-FR" sz="2400" b="1" dirty="0"/>
              <a:t> </a:t>
            </a:r>
            <a:r>
              <a:rPr lang="fr-FR" sz="2400" b="1" dirty="0" err="1">
                <a:solidFill>
                  <a:srgbClr val="1F497D"/>
                </a:solidFill>
              </a:rPr>
              <a:t>extends</a:t>
            </a:r>
            <a:r>
              <a:rPr lang="fr-FR" sz="2400" b="1" dirty="0">
                <a:solidFill>
                  <a:srgbClr val="1F497D"/>
                </a:solidFill>
              </a:rPr>
              <a:t> </a:t>
            </a:r>
            <a:r>
              <a:rPr lang="fr-FR" sz="2400" b="1" i="1" dirty="0"/>
              <a:t>Personne</a:t>
            </a:r>
            <a:r>
              <a:rPr lang="fr-FR" sz="2400" b="1" dirty="0"/>
              <a:t> {</a:t>
            </a:r>
            <a:endParaRPr lang="fr-FR" sz="2000" dirty="0"/>
          </a:p>
          <a:p>
            <a:r>
              <a:rPr lang="fr-FR" sz="2000" b="1" dirty="0"/>
              <a:t>     </a:t>
            </a:r>
            <a:r>
              <a:rPr lang="fr-FR" sz="2000" b="1" dirty="0" err="1">
                <a:solidFill>
                  <a:srgbClr val="1F497D"/>
                </a:solidFill>
              </a:rPr>
              <a:t>private</a:t>
            </a:r>
            <a:r>
              <a:rPr lang="fr-FR" sz="2000" b="1" dirty="0"/>
              <a:t> $salaire </a:t>
            </a:r>
            <a:r>
              <a:rPr lang="fr-FR" sz="2000" b="1" i="1" dirty="0"/>
              <a:t>= 1000</a:t>
            </a:r>
            <a:r>
              <a:rPr lang="fr-FR" sz="2000" b="1" dirty="0"/>
              <a:t>;</a:t>
            </a:r>
          </a:p>
          <a:p>
            <a:endParaRPr lang="fr-FR" sz="2000" dirty="0"/>
          </a:p>
          <a:p>
            <a:r>
              <a:rPr lang="fr-FR" sz="2000" b="1" dirty="0"/>
              <a:t>     </a:t>
            </a:r>
            <a:r>
              <a:rPr lang="fr-FR" sz="2000" b="1" dirty="0">
                <a:solidFill>
                  <a:srgbClr val="1F497D"/>
                </a:solidFill>
              </a:rPr>
              <a:t>public </a:t>
            </a:r>
            <a:r>
              <a:rPr lang="fr-FR" sz="2000" b="1" dirty="0" err="1">
                <a:solidFill>
                  <a:srgbClr val="1F497D"/>
                </a:solidFill>
              </a:rPr>
              <a:t>function</a:t>
            </a:r>
            <a:r>
              <a:rPr lang="fr-FR" sz="2000" b="1" dirty="0">
                <a:solidFill>
                  <a:srgbClr val="1F497D"/>
                </a:solidFill>
              </a:rPr>
              <a:t> </a:t>
            </a:r>
            <a:r>
              <a:rPr lang="fr-FR" sz="2000" b="1" i="1" dirty="0"/>
              <a:t>augmentation</a:t>
            </a:r>
            <a:r>
              <a:rPr lang="fr-FR" sz="2000" b="1" dirty="0"/>
              <a:t> </a:t>
            </a:r>
            <a:r>
              <a:rPr lang="fr-FR" sz="2000" b="1" i="1" dirty="0"/>
              <a:t>($</a:t>
            </a:r>
            <a:r>
              <a:rPr lang="fr-FR" sz="2000" b="1" i="1" dirty="0" err="1"/>
              <a:t>perc</a:t>
            </a:r>
            <a:r>
              <a:rPr lang="fr-FR" sz="2000" b="1" i="1" dirty="0"/>
              <a:t>)</a:t>
            </a:r>
            <a:r>
              <a:rPr lang="fr-FR" sz="2000" b="1" dirty="0"/>
              <a:t> { </a:t>
            </a:r>
          </a:p>
          <a:p>
            <a:r>
              <a:rPr lang="fr-FR" sz="2000" dirty="0"/>
              <a:t>         if ($</a:t>
            </a:r>
            <a:r>
              <a:rPr lang="fr-FR" sz="2000" dirty="0" err="1"/>
              <a:t>perc</a:t>
            </a:r>
            <a:r>
              <a:rPr lang="fr-FR" sz="2000" dirty="0"/>
              <a:t> &gt; 0)    {  </a:t>
            </a:r>
          </a:p>
          <a:p>
            <a:r>
              <a:rPr lang="fr-FR" sz="2000" dirty="0"/>
              <a:t>              $</a:t>
            </a:r>
            <a:r>
              <a:rPr lang="fr-FR" sz="2000" dirty="0" err="1"/>
              <a:t>this</a:t>
            </a:r>
            <a:r>
              <a:rPr lang="fr-FR" sz="2000" dirty="0"/>
              <a:t>-&gt;salaire =  $</a:t>
            </a:r>
            <a:r>
              <a:rPr lang="fr-FR" sz="2000" dirty="0" err="1"/>
              <a:t>this</a:t>
            </a:r>
            <a:r>
              <a:rPr lang="fr-FR" sz="2000" dirty="0"/>
              <a:t>-&gt;salaire + </a:t>
            </a:r>
          </a:p>
          <a:p>
            <a:r>
              <a:rPr lang="fr-FR" sz="2000" dirty="0"/>
              <a:t>                                           $</a:t>
            </a:r>
            <a:r>
              <a:rPr lang="fr-FR" sz="2000" dirty="0" err="1"/>
              <a:t>this</a:t>
            </a:r>
            <a:r>
              <a:rPr lang="fr-FR" sz="2000" dirty="0"/>
              <a:t>-&gt;salaire*$</a:t>
            </a:r>
            <a:r>
              <a:rPr lang="fr-FR" sz="2000" dirty="0" err="1"/>
              <a:t>perc</a:t>
            </a:r>
            <a:r>
              <a:rPr lang="fr-FR" sz="2000" dirty="0"/>
              <a:t>;</a:t>
            </a:r>
          </a:p>
          <a:p>
            <a:r>
              <a:rPr lang="fr-FR" sz="2000" dirty="0"/>
              <a:t>         }</a:t>
            </a:r>
          </a:p>
          <a:p>
            <a:r>
              <a:rPr lang="fr-FR" sz="2000" dirty="0"/>
              <a:t>     }</a:t>
            </a:r>
          </a:p>
          <a:p>
            <a:r>
              <a:rPr lang="fr-FR" sz="2000" b="1" dirty="0"/>
              <a:t>    </a:t>
            </a:r>
            <a:r>
              <a:rPr lang="fr-FR" sz="2000" b="1" dirty="0">
                <a:solidFill>
                  <a:srgbClr val="1F497D"/>
                </a:solidFill>
              </a:rPr>
              <a:t> public </a:t>
            </a:r>
            <a:r>
              <a:rPr lang="fr-FR" sz="2000" b="1" dirty="0" err="1">
                <a:solidFill>
                  <a:srgbClr val="1F497D"/>
                </a:solidFill>
              </a:rPr>
              <a:t>function</a:t>
            </a:r>
            <a:r>
              <a:rPr lang="fr-FR" sz="2000" b="1" dirty="0">
                <a:solidFill>
                  <a:srgbClr val="1F497D"/>
                </a:solidFill>
              </a:rPr>
              <a:t> </a:t>
            </a:r>
            <a:r>
              <a:rPr lang="fr-FR" sz="2000" b="1" dirty="0" err="1"/>
              <a:t>getSalaire</a:t>
            </a:r>
            <a:r>
              <a:rPr lang="fr-FR" sz="2000" b="1" dirty="0"/>
              <a:t>() </a:t>
            </a:r>
          </a:p>
          <a:p>
            <a:r>
              <a:rPr lang="fr-FR" sz="2000" dirty="0"/>
              <a:t>         {     </a:t>
            </a:r>
            <a:r>
              <a:rPr lang="fr-FR" sz="2000" b="1" dirty="0"/>
              <a:t>return $</a:t>
            </a:r>
            <a:r>
              <a:rPr lang="fr-FR" sz="2000" b="1" dirty="0" err="1"/>
              <a:t>this</a:t>
            </a:r>
            <a:r>
              <a:rPr lang="fr-FR" sz="2000" b="1" dirty="0"/>
              <a:t>-&gt;salaire;    </a:t>
            </a:r>
            <a:r>
              <a:rPr lang="fr-FR" sz="2000" dirty="0"/>
              <a:t>}</a:t>
            </a:r>
          </a:p>
          <a:p>
            <a:r>
              <a:rPr lang="fr-FR" sz="2000" dirty="0"/>
              <a:t>}</a:t>
            </a:r>
          </a:p>
        </p:txBody>
      </p:sp>
      <p:sp>
        <p:nvSpPr>
          <p:cNvPr id="7" name="ZoneTexte 6"/>
          <p:cNvSpPr txBox="1"/>
          <p:nvPr/>
        </p:nvSpPr>
        <p:spPr>
          <a:xfrm>
            <a:off x="5004048" y="2780928"/>
            <a:ext cx="4067944" cy="1107996"/>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200" dirty="0"/>
              <a:t>La classe </a:t>
            </a:r>
            <a:r>
              <a:rPr lang="fr-FR" sz="2200" b="1" i="1" dirty="0" err="1"/>
              <a:t>Employe</a:t>
            </a:r>
            <a:r>
              <a:rPr lang="fr-FR" sz="2200" dirty="0"/>
              <a:t> </a:t>
            </a:r>
            <a:r>
              <a:rPr lang="fr-FR" sz="2200" b="1" dirty="0">
                <a:solidFill>
                  <a:srgbClr val="1F497D"/>
                </a:solidFill>
              </a:rPr>
              <a:t>hérite</a:t>
            </a:r>
            <a:r>
              <a:rPr lang="fr-FR" sz="2200" dirty="0"/>
              <a:t> de la classe </a:t>
            </a:r>
            <a:r>
              <a:rPr lang="fr-FR" sz="2200" b="1" i="1" dirty="0"/>
              <a:t>Personne</a:t>
            </a:r>
          </a:p>
          <a:p>
            <a:pPr algn="ctr"/>
            <a:r>
              <a:rPr lang="fr-FR" sz="2200" b="1" dirty="0">
                <a:solidFill>
                  <a:srgbClr val="1F497D"/>
                </a:solidFill>
              </a:rPr>
              <a:t>class</a:t>
            </a:r>
            <a:r>
              <a:rPr lang="fr-FR" sz="2200" b="1" dirty="0"/>
              <a:t> </a:t>
            </a:r>
            <a:r>
              <a:rPr lang="fr-FR" sz="2200" b="1" dirty="0" err="1"/>
              <a:t>Employe</a:t>
            </a:r>
            <a:r>
              <a:rPr lang="fr-FR" sz="2200" b="1" dirty="0"/>
              <a:t> </a:t>
            </a:r>
            <a:r>
              <a:rPr lang="fr-FR" sz="2200" b="1" dirty="0" err="1">
                <a:solidFill>
                  <a:srgbClr val="1F497D"/>
                </a:solidFill>
              </a:rPr>
              <a:t>extends</a:t>
            </a:r>
            <a:r>
              <a:rPr lang="fr-FR" sz="2200" b="1" dirty="0"/>
              <a:t> Personne</a:t>
            </a:r>
          </a:p>
        </p:txBody>
      </p:sp>
      <p:sp>
        <p:nvSpPr>
          <p:cNvPr id="8" name="ZoneTexte 7"/>
          <p:cNvSpPr txBox="1"/>
          <p:nvPr/>
        </p:nvSpPr>
        <p:spPr>
          <a:xfrm>
            <a:off x="5112060" y="4149080"/>
            <a:ext cx="3851920" cy="1785104"/>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200" dirty="0"/>
              <a:t>On rajoute un nouvel attribut </a:t>
            </a:r>
          </a:p>
          <a:p>
            <a:pPr algn="ctr"/>
            <a:r>
              <a:rPr lang="fr-FR" sz="2200" b="1" dirty="0" err="1">
                <a:solidFill>
                  <a:srgbClr val="1F497D"/>
                </a:solidFill>
              </a:rPr>
              <a:t>private</a:t>
            </a:r>
            <a:r>
              <a:rPr lang="fr-FR" sz="2200" b="1" dirty="0"/>
              <a:t> $salaire</a:t>
            </a:r>
          </a:p>
          <a:p>
            <a:pPr algn="ctr"/>
            <a:r>
              <a:rPr lang="fr-FR" sz="2200" dirty="0"/>
              <a:t>Et des nouvelles opérations</a:t>
            </a:r>
          </a:p>
          <a:p>
            <a:pPr algn="ctr"/>
            <a:r>
              <a:rPr lang="fr-FR" sz="2200" b="1" dirty="0">
                <a:solidFill>
                  <a:srgbClr val="1F497D"/>
                </a:solidFill>
              </a:rPr>
              <a:t>public </a:t>
            </a:r>
            <a:r>
              <a:rPr lang="fr-FR" sz="2200" b="1" dirty="0" err="1">
                <a:solidFill>
                  <a:srgbClr val="1F497D"/>
                </a:solidFill>
              </a:rPr>
              <a:t>function</a:t>
            </a:r>
            <a:r>
              <a:rPr lang="fr-FR" sz="2200" b="1" dirty="0">
                <a:solidFill>
                  <a:srgbClr val="1F497D"/>
                </a:solidFill>
              </a:rPr>
              <a:t> </a:t>
            </a:r>
            <a:r>
              <a:rPr lang="fr-FR" sz="2200" b="1" i="1" dirty="0"/>
              <a:t>augmentation</a:t>
            </a:r>
          </a:p>
          <a:p>
            <a:pPr algn="ctr"/>
            <a:r>
              <a:rPr lang="fr-FR" sz="2200" b="1" dirty="0">
                <a:solidFill>
                  <a:srgbClr val="1F497D"/>
                </a:solidFill>
              </a:rPr>
              <a:t>public </a:t>
            </a:r>
            <a:r>
              <a:rPr lang="fr-FR" sz="2200" b="1" dirty="0" err="1">
                <a:solidFill>
                  <a:srgbClr val="1F497D"/>
                </a:solidFill>
              </a:rPr>
              <a:t>function</a:t>
            </a:r>
            <a:r>
              <a:rPr lang="fr-FR" sz="2200" b="1" dirty="0">
                <a:solidFill>
                  <a:srgbClr val="1F497D"/>
                </a:solidFill>
              </a:rPr>
              <a:t> </a:t>
            </a:r>
            <a:r>
              <a:rPr lang="fr-FR" sz="2200" b="1" i="1" dirty="0" err="1"/>
              <a:t>getSalaire</a:t>
            </a:r>
            <a:endParaRPr lang="fr-FR" sz="2200" b="1" i="1" dirty="0"/>
          </a:p>
        </p:txBody>
      </p:sp>
      <p:sp>
        <p:nvSpPr>
          <p:cNvPr id="9" name="ZoneTexte 8"/>
          <p:cNvSpPr txBox="1"/>
          <p:nvPr/>
        </p:nvSpPr>
        <p:spPr>
          <a:xfrm>
            <a:off x="179512" y="6125234"/>
            <a:ext cx="2391049" cy="400110"/>
          </a:xfrm>
          <a:prstGeom prst="rect">
            <a:avLst/>
          </a:prstGeom>
          <a:noFill/>
        </p:spPr>
        <p:txBody>
          <a:bodyPr wrap="none" rtlCol="0">
            <a:spAutoFit/>
          </a:bodyPr>
          <a:lstStyle/>
          <a:p>
            <a:r>
              <a:rPr lang="fr-FR" sz="2000" b="1" i="1" dirty="0">
                <a:solidFill>
                  <a:srgbClr val="1F497D"/>
                </a:solidFill>
              </a:rPr>
              <a:t>Fichier </a:t>
            </a:r>
            <a:r>
              <a:rPr lang="fr-FR" sz="2000" b="1" i="1" dirty="0" err="1">
                <a:solidFill>
                  <a:srgbClr val="1F497D"/>
                </a:solidFill>
              </a:rPr>
              <a:t>Employe.php</a:t>
            </a:r>
            <a:endParaRPr lang="fr-FR" sz="2000" b="1" i="1" dirty="0">
              <a:solidFill>
                <a:srgbClr val="1F497D"/>
              </a:solidFill>
            </a:endParaRPr>
          </a:p>
        </p:txBody>
      </p:sp>
      <p:pic>
        <p:nvPicPr>
          <p:cNvPr id="10" name="Image 9"/>
          <p:cNvPicPr>
            <a:picLocks noChangeAspect="1"/>
          </p:cNvPicPr>
          <p:nvPr/>
        </p:nvPicPr>
        <p:blipFill>
          <a:blip r:embed="rId2"/>
          <a:stretch>
            <a:fillRect/>
          </a:stretch>
        </p:blipFill>
        <p:spPr>
          <a:xfrm>
            <a:off x="7164288" y="86494"/>
            <a:ext cx="1954209" cy="2536590"/>
          </a:xfrm>
          <a:prstGeom prst="rect">
            <a:avLst/>
          </a:prstGeom>
        </p:spPr>
      </p:pic>
    </p:spTree>
    <p:extLst>
      <p:ext uri="{BB962C8B-B14F-4D97-AF65-F5344CB8AC3E}">
        <p14:creationId xmlns:p14="http://schemas.microsoft.com/office/powerpoint/2010/main" val="1582697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62272"/>
            <a:ext cx="8229600" cy="1143000"/>
          </a:xfrm>
        </p:spPr>
        <p:txBody>
          <a:bodyPr/>
          <a:lstStyle/>
          <a:p>
            <a:r>
              <a:rPr lang="fr-FR" dirty="0"/>
              <a:t>PHP orienté objets</a:t>
            </a:r>
          </a:p>
        </p:txBody>
      </p:sp>
      <p:sp>
        <p:nvSpPr>
          <p:cNvPr id="3" name="Espace réservé du contenu 2"/>
          <p:cNvSpPr>
            <a:spLocks noGrp="1"/>
          </p:cNvSpPr>
          <p:nvPr>
            <p:ph idx="1"/>
          </p:nvPr>
        </p:nvSpPr>
        <p:spPr>
          <a:xfrm>
            <a:off x="457200" y="836712"/>
            <a:ext cx="8229600" cy="4525963"/>
          </a:xfrm>
        </p:spPr>
        <p:txBody>
          <a:bodyPr/>
          <a:lstStyle/>
          <a:p>
            <a:r>
              <a:rPr lang="fr-FR" b="1" dirty="0"/>
              <a:t>Classes &amp; objets</a:t>
            </a:r>
          </a:p>
        </p:txBody>
      </p:sp>
      <p:sp>
        <p:nvSpPr>
          <p:cNvPr id="6" name="Rectangle 5"/>
          <p:cNvSpPr/>
          <p:nvPr/>
        </p:nvSpPr>
        <p:spPr>
          <a:xfrm>
            <a:off x="179512" y="2132856"/>
            <a:ext cx="6336704" cy="3662541"/>
          </a:xfrm>
          <a:prstGeom prst="rect">
            <a:avLst/>
          </a:prstGeom>
        </p:spPr>
        <p:style>
          <a:lnRef idx="1">
            <a:schemeClr val="dk1"/>
          </a:lnRef>
          <a:fillRef idx="2">
            <a:schemeClr val="dk1"/>
          </a:fillRef>
          <a:effectRef idx="1">
            <a:schemeClr val="dk1"/>
          </a:effectRef>
          <a:fontRef idx="minor">
            <a:schemeClr val="dk1"/>
          </a:fontRef>
        </p:style>
        <p:txBody>
          <a:bodyPr wrap="square" lIns="36000" rIns="0">
            <a:spAutoFit/>
          </a:bodyPr>
          <a:lstStyle/>
          <a:p>
            <a:r>
              <a:rPr lang="en-US" sz="2000" dirty="0"/>
              <a:t>&lt;?</a:t>
            </a:r>
            <a:r>
              <a:rPr lang="en-US" sz="2000" dirty="0" err="1"/>
              <a:t>php</a:t>
            </a:r>
            <a:r>
              <a:rPr lang="en-US" sz="2000" dirty="0"/>
              <a:t>  </a:t>
            </a:r>
          </a:p>
          <a:p>
            <a:r>
              <a:rPr lang="en-US" sz="2000" b="1" dirty="0"/>
              <a:t>    </a:t>
            </a:r>
            <a:r>
              <a:rPr lang="en-US" sz="2000" b="1" dirty="0">
                <a:solidFill>
                  <a:schemeClr val="tx2"/>
                </a:solidFill>
              </a:rPr>
              <a:t>include</a:t>
            </a:r>
            <a:r>
              <a:rPr lang="en-US" sz="2000" b="1" dirty="0"/>
              <a:t> "</a:t>
            </a:r>
            <a:r>
              <a:rPr lang="en-US" sz="2000" b="1" dirty="0" err="1"/>
              <a:t>Employe.php</a:t>
            </a:r>
            <a:r>
              <a:rPr lang="en-US" sz="2000" b="1" dirty="0"/>
              <a:t>" ;</a:t>
            </a:r>
          </a:p>
          <a:p>
            <a:r>
              <a:rPr lang="en-US" sz="2000" dirty="0"/>
              <a:t>   </a:t>
            </a:r>
          </a:p>
          <a:p>
            <a:r>
              <a:rPr lang="en-US" sz="2000" b="1" dirty="0"/>
              <a:t>   </a:t>
            </a:r>
            <a:r>
              <a:rPr lang="en-US" sz="2200" b="1" dirty="0"/>
              <a:t> $</a:t>
            </a:r>
            <a:r>
              <a:rPr lang="en-US" sz="2200" b="1" dirty="0" err="1"/>
              <a:t>toto</a:t>
            </a:r>
            <a:r>
              <a:rPr lang="en-US" sz="2200" b="1" dirty="0"/>
              <a:t> = </a:t>
            </a:r>
            <a:r>
              <a:rPr lang="en-US" sz="2200" b="1" dirty="0">
                <a:solidFill>
                  <a:srgbClr val="1F497D"/>
                </a:solidFill>
              </a:rPr>
              <a:t>new</a:t>
            </a:r>
            <a:r>
              <a:rPr lang="en-US" sz="2200" b="1" dirty="0"/>
              <a:t> </a:t>
            </a:r>
            <a:r>
              <a:rPr lang="en-US" sz="2200" b="1" dirty="0" err="1">
                <a:solidFill>
                  <a:srgbClr val="1F497D"/>
                </a:solidFill>
              </a:rPr>
              <a:t>Employe</a:t>
            </a:r>
            <a:r>
              <a:rPr lang="en-US" sz="2200" b="1" dirty="0"/>
              <a:t>();</a:t>
            </a:r>
          </a:p>
          <a:p>
            <a:r>
              <a:rPr lang="en-US" sz="2200" dirty="0"/>
              <a:t>    </a:t>
            </a:r>
          </a:p>
          <a:p>
            <a:r>
              <a:rPr lang="en-US" sz="2200" dirty="0"/>
              <a:t>   </a:t>
            </a:r>
            <a:r>
              <a:rPr lang="en-US" sz="2200" b="1" dirty="0"/>
              <a:t> $</a:t>
            </a:r>
            <a:r>
              <a:rPr lang="en-US" sz="2200" b="1" dirty="0" err="1"/>
              <a:t>toto</a:t>
            </a:r>
            <a:r>
              <a:rPr lang="en-US" sz="2200" b="1" dirty="0">
                <a:solidFill>
                  <a:srgbClr val="1F497D"/>
                </a:solidFill>
              </a:rPr>
              <a:t>-&gt;</a:t>
            </a:r>
            <a:r>
              <a:rPr lang="en-US" sz="2200" b="1" dirty="0" err="1">
                <a:solidFill>
                  <a:srgbClr val="1F497D"/>
                </a:solidFill>
              </a:rPr>
              <a:t>setNom</a:t>
            </a:r>
            <a:r>
              <a:rPr lang="en-US" sz="2200" b="1" dirty="0"/>
              <a:t>("Toto");</a:t>
            </a:r>
          </a:p>
          <a:p>
            <a:r>
              <a:rPr lang="en-US" sz="2200" b="1" dirty="0"/>
              <a:t>    $</a:t>
            </a:r>
            <a:r>
              <a:rPr lang="en-US" sz="2200" b="1" dirty="0" err="1"/>
              <a:t>toto</a:t>
            </a:r>
            <a:r>
              <a:rPr lang="en-US" sz="2200" b="1" dirty="0">
                <a:solidFill>
                  <a:srgbClr val="1F497D"/>
                </a:solidFill>
              </a:rPr>
              <a:t>-&gt;augmentation</a:t>
            </a:r>
            <a:r>
              <a:rPr lang="en-US" sz="2200" b="1" dirty="0"/>
              <a:t>(0.10);</a:t>
            </a:r>
          </a:p>
          <a:p>
            <a:r>
              <a:rPr lang="en-US" sz="2000" dirty="0"/>
              <a:t> </a:t>
            </a:r>
          </a:p>
          <a:p>
            <a:r>
              <a:rPr lang="en-US" sz="2000" dirty="0"/>
              <a:t>     echo "&lt;</a:t>
            </a:r>
            <a:r>
              <a:rPr lang="en-US" sz="2000" dirty="0" err="1"/>
              <a:t>i</a:t>
            </a:r>
            <a:r>
              <a:rPr lang="en-US" sz="2000" dirty="0"/>
              <a:t>&gt; nom &lt;/</a:t>
            </a:r>
            <a:r>
              <a:rPr lang="en-US" sz="2000" dirty="0" err="1"/>
              <a:t>i</a:t>
            </a:r>
            <a:r>
              <a:rPr lang="en-US" sz="2000" dirty="0"/>
              <a:t>&gt; : "</a:t>
            </a:r>
            <a:r>
              <a:rPr lang="en-US" sz="2200" b="1" dirty="0">
                <a:solidFill>
                  <a:srgbClr val="1F497D"/>
                </a:solidFill>
              </a:rPr>
              <a:t>. $</a:t>
            </a:r>
            <a:r>
              <a:rPr lang="en-US" sz="2200" b="1" dirty="0" err="1">
                <a:solidFill>
                  <a:srgbClr val="1F497D"/>
                </a:solidFill>
              </a:rPr>
              <a:t>toto</a:t>
            </a:r>
            <a:r>
              <a:rPr lang="en-US" sz="2200" b="1" dirty="0">
                <a:solidFill>
                  <a:srgbClr val="1F497D"/>
                </a:solidFill>
              </a:rPr>
              <a:t>-&gt;</a:t>
            </a:r>
            <a:r>
              <a:rPr lang="en-US" sz="2200" b="1" dirty="0" err="1">
                <a:solidFill>
                  <a:srgbClr val="1F497D"/>
                </a:solidFill>
              </a:rPr>
              <a:t>getNom</a:t>
            </a:r>
            <a:r>
              <a:rPr lang="en-US" sz="2200" b="1" dirty="0">
                <a:solidFill>
                  <a:srgbClr val="1F497D"/>
                </a:solidFill>
              </a:rPr>
              <a:t>()</a:t>
            </a:r>
            <a:r>
              <a:rPr lang="en-US" sz="2000" dirty="0"/>
              <a:t> ; </a:t>
            </a:r>
          </a:p>
          <a:p>
            <a:r>
              <a:rPr lang="en-US" sz="2000" dirty="0"/>
              <a:t>  </a:t>
            </a:r>
            <a:r>
              <a:rPr lang="en-US" dirty="0"/>
              <a:t> </a:t>
            </a:r>
            <a:r>
              <a:rPr lang="en-US" sz="2000" dirty="0"/>
              <a:t>  </a:t>
            </a:r>
            <a:r>
              <a:rPr lang="fr-FR" sz="2000" dirty="0" err="1"/>
              <a:t>echo</a:t>
            </a:r>
            <a:r>
              <a:rPr lang="fr-FR" sz="2000" dirty="0"/>
              <a:t> " &lt;i&gt; salaire &lt;/i&gt; : "</a:t>
            </a:r>
            <a:r>
              <a:rPr lang="fr-FR" dirty="0"/>
              <a:t> </a:t>
            </a:r>
            <a:r>
              <a:rPr lang="en-US" sz="2200" b="1" dirty="0">
                <a:solidFill>
                  <a:srgbClr val="1F497D"/>
                </a:solidFill>
              </a:rPr>
              <a:t>. $</a:t>
            </a:r>
            <a:r>
              <a:rPr lang="en-US" sz="2200" b="1" dirty="0" err="1">
                <a:solidFill>
                  <a:srgbClr val="1F497D"/>
                </a:solidFill>
              </a:rPr>
              <a:t>toto</a:t>
            </a:r>
            <a:r>
              <a:rPr lang="en-US" sz="2200" b="1" dirty="0">
                <a:solidFill>
                  <a:srgbClr val="1F497D"/>
                </a:solidFill>
              </a:rPr>
              <a:t>-&gt;</a:t>
            </a:r>
            <a:r>
              <a:rPr lang="en-US" sz="2200" b="1" dirty="0" err="1">
                <a:solidFill>
                  <a:srgbClr val="1F497D"/>
                </a:solidFill>
              </a:rPr>
              <a:t>getSalaire</a:t>
            </a:r>
            <a:r>
              <a:rPr lang="en-US" sz="2200" b="1" dirty="0">
                <a:solidFill>
                  <a:srgbClr val="1F497D"/>
                </a:solidFill>
              </a:rPr>
              <a:t>() . </a:t>
            </a:r>
            <a:r>
              <a:rPr lang="en-US" dirty="0"/>
              <a:t>" € &lt;/p&gt;";</a:t>
            </a:r>
            <a:endParaRPr lang="en-US" sz="2000" dirty="0"/>
          </a:p>
          <a:p>
            <a:r>
              <a:rPr lang="en-US" sz="2000" dirty="0"/>
              <a:t>?&gt;</a:t>
            </a:r>
            <a:endParaRPr lang="fr-FR" sz="2000" dirty="0"/>
          </a:p>
        </p:txBody>
      </p:sp>
      <p:sp>
        <p:nvSpPr>
          <p:cNvPr id="7" name="ZoneTexte 6"/>
          <p:cNvSpPr txBox="1"/>
          <p:nvPr/>
        </p:nvSpPr>
        <p:spPr>
          <a:xfrm>
            <a:off x="4067944" y="1628800"/>
            <a:ext cx="468052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sz="2400" dirty="0"/>
              <a:t>On importe la définition des classes </a:t>
            </a:r>
            <a:r>
              <a:rPr lang="fr-FR" sz="2400" b="1" dirty="0" err="1"/>
              <a:t>Employe</a:t>
            </a:r>
            <a:r>
              <a:rPr lang="fr-FR" sz="2400" dirty="0"/>
              <a:t> et </a:t>
            </a:r>
            <a:r>
              <a:rPr lang="fr-FR" sz="2400" b="1" dirty="0"/>
              <a:t>Personne</a:t>
            </a:r>
          </a:p>
        </p:txBody>
      </p:sp>
      <p:sp>
        <p:nvSpPr>
          <p:cNvPr id="13" name="ZoneTexte 12"/>
          <p:cNvSpPr txBox="1"/>
          <p:nvPr/>
        </p:nvSpPr>
        <p:spPr>
          <a:xfrm>
            <a:off x="4283968" y="2708920"/>
            <a:ext cx="4392488" cy="830997"/>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400" b="1" dirty="0"/>
              <a:t>Toto</a:t>
            </a:r>
            <a:r>
              <a:rPr lang="fr-FR" sz="2400" dirty="0"/>
              <a:t> est un </a:t>
            </a:r>
            <a:r>
              <a:rPr lang="fr-FR" sz="2400" b="1" dirty="0"/>
              <a:t>Employé</a:t>
            </a:r>
            <a:r>
              <a:rPr lang="fr-FR" sz="2400" dirty="0"/>
              <a:t>, il est donc une </a:t>
            </a:r>
            <a:r>
              <a:rPr lang="fr-FR" sz="2400" b="1" dirty="0"/>
              <a:t>Personne</a:t>
            </a:r>
          </a:p>
        </p:txBody>
      </p:sp>
      <p:sp>
        <p:nvSpPr>
          <p:cNvPr id="14" name="ZoneTexte 13"/>
          <p:cNvSpPr txBox="1"/>
          <p:nvPr/>
        </p:nvSpPr>
        <p:spPr>
          <a:xfrm>
            <a:off x="4499992" y="3789040"/>
            <a:ext cx="4536504" cy="830997"/>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400" dirty="0"/>
              <a:t>Toto possède un </a:t>
            </a:r>
            <a:r>
              <a:rPr lang="fr-FR" sz="2400" b="1" dirty="0"/>
              <a:t>salaire</a:t>
            </a:r>
            <a:r>
              <a:rPr lang="fr-FR" sz="2400" dirty="0"/>
              <a:t> (</a:t>
            </a:r>
            <a:r>
              <a:rPr lang="fr-FR" sz="2400" b="1" dirty="0" err="1"/>
              <a:t>Employe</a:t>
            </a:r>
            <a:r>
              <a:rPr lang="fr-FR" sz="2400" dirty="0"/>
              <a:t>), mais aussi un </a:t>
            </a:r>
            <a:r>
              <a:rPr lang="fr-FR" sz="2400" b="1" dirty="0"/>
              <a:t>nom</a:t>
            </a:r>
            <a:r>
              <a:rPr lang="fr-FR" sz="2400" dirty="0"/>
              <a:t> (</a:t>
            </a:r>
            <a:r>
              <a:rPr lang="fr-FR" sz="2400" b="1" dirty="0"/>
              <a:t>Personne</a:t>
            </a:r>
            <a:r>
              <a:rPr lang="fr-FR" sz="2400" dirty="0"/>
              <a:t>)</a:t>
            </a:r>
          </a:p>
        </p:txBody>
      </p:sp>
      <p:sp>
        <p:nvSpPr>
          <p:cNvPr id="15" name="ZoneTexte 14"/>
          <p:cNvSpPr txBox="1"/>
          <p:nvPr/>
        </p:nvSpPr>
        <p:spPr>
          <a:xfrm>
            <a:off x="3995936" y="5622339"/>
            <a:ext cx="4896544"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sz="2400" dirty="0"/>
              <a:t>La classe </a:t>
            </a:r>
            <a:r>
              <a:rPr lang="fr-FR" sz="2400" b="1" dirty="0" err="1"/>
              <a:t>Employe</a:t>
            </a:r>
            <a:r>
              <a:rPr lang="fr-FR" sz="2400" dirty="0"/>
              <a:t> hérite tous les </a:t>
            </a:r>
            <a:r>
              <a:rPr lang="fr-FR" sz="2400" b="1" dirty="0">
                <a:solidFill>
                  <a:srgbClr val="1F497D"/>
                </a:solidFill>
              </a:rPr>
              <a:t>attributs</a:t>
            </a:r>
            <a:r>
              <a:rPr lang="fr-FR" sz="2400" dirty="0"/>
              <a:t> et </a:t>
            </a:r>
            <a:r>
              <a:rPr lang="fr-FR" sz="2400" b="1" dirty="0">
                <a:solidFill>
                  <a:srgbClr val="1F497D"/>
                </a:solidFill>
              </a:rPr>
              <a:t>opérations</a:t>
            </a:r>
            <a:r>
              <a:rPr lang="fr-FR" sz="2400" dirty="0"/>
              <a:t> de </a:t>
            </a:r>
            <a:r>
              <a:rPr lang="fr-FR" sz="2400" b="1" dirty="0"/>
              <a:t>Personne</a:t>
            </a:r>
          </a:p>
        </p:txBody>
      </p:sp>
      <p:cxnSp>
        <p:nvCxnSpPr>
          <p:cNvPr id="10" name="Connecteur en angle 9"/>
          <p:cNvCxnSpPr>
            <a:stCxn id="7" idx="1"/>
          </p:cNvCxnSpPr>
          <p:nvPr/>
        </p:nvCxnSpPr>
        <p:spPr>
          <a:xfrm rot="10800000" flipV="1">
            <a:off x="1547664" y="2044299"/>
            <a:ext cx="2520280" cy="415498"/>
          </a:xfrm>
          <a:prstGeom prst="bentConnector3">
            <a:avLst>
              <a:gd name="adj1" fmla="val 99924"/>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1" name="Connecteur en angle 20"/>
          <p:cNvCxnSpPr>
            <a:stCxn id="13" idx="1"/>
          </p:cNvCxnSpPr>
          <p:nvPr/>
        </p:nvCxnSpPr>
        <p:spPr>
          <a:xfrm rot="10800000" flipV="1">
            <a:off x="3275856" y="3124418"/>
            <a:ext cx="1008112" cy="160565"/>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Connecteur en angle 23"/>
          <p:cNvCxnSpPr>
            <a:stCxn id="14" idx="1"/>
          </p:cNvCxnSpPr>
          <p:nvPr/>
        </p:nvCxnSpPr>
        <p:spPr>
          <a:xfrm rot="10800000">
            <a:off x="3491880" y="4077073"/>
            <a:ext cx="1008112" cy="127467"/>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8" name="Connecteur en angle 27"/>
          <p:cNvCxnSpPr>
            <a:stCxn id="15" idx="1"/>
          </p:cNvCxnSpPr>
          <p:nvPr/>
        </p:nvCxnSpPr>
        <p:spPr>
          <a:xfrm rot="10800000">
            <a:off x="3563888" y="5445224"/>
            <a:ext cx="432048" cy="592614"/>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883191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62272"/>
            <a:ext cx="8229600" cy="1143000"/>
          </a:xfrm>
        </p:spPr>
        <p:txBody>
          <a:bodyPr/>
          <a:lstStyle/>
          <a:p>
            <a:r>
              <a:rPr lang="fr-FR" dirty="0"/>
              <a:t>PHP orienté objets</a:t>
            </a:r>
          </a:p>
        </p:txBody>
      </p:sp>
      <p:sp>
        <p:nvSpPr>
          <p:cNvPr id="3" name="Espace réservé du contenu 2"/>
          <p:cNvSpPr>
            <a:spLocks noGrp="1"/>
          </p:cNvSpPr>
          <p:nvPr>
            <p:ph idx="1"/>
          </p:nvPr>
        </p:nvSpPr>
        <p:spPr>
          <a:xfrm>
            <a:off x="395536" y="764704"/>
            <a:ext cx="8229600" cy="4525963"/>
          </a:xfrm>
        </p:spPr>
        <p:txBody>
          <a:bodyPr/>
          <a:lstStyle/>
          <a:p>
            <a:r>
              <a:rPr lang="fr-FR" b="1" dirty="0"/>
              <a:t>Classes &amp; objets</a:t>
            </a:r>
          </a:p>
          <a:p>
            <a:endParaRPr lang="fr-FR" dirty="0"/>
          </a:p>
        </p:txBody>
      </p:sp>
      <p:sp>
        <p:nvSpPr>
          <p:cNvPr id="6" name="Rectangle 5"/>
          <p:cNvSpPr/>
          <p:nvPr/>
        </p:nvSpPr>
        <p:spPr>
          <a:xfrm>
            <a:off x="179512" y="1929020"/>
            <a:ext cx="6048672" cy="4524316"/>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en-US" dirty="0"/>
              <a:t>&lt;html&gt;  &lt;head&gt; . . . &lt;/head&gt;</a:t>
            </a:r>
          </a:p>
          <a:p>
            <a:r>
              <a:rPr lang="en-US" dirty="0"/>
              <a:t>&lt;body&gt; &lt;h1&gt;</a:t>
            </a:r>
            <a:r>
              <a:rPr lang="en-US" dirty="0" err="1"/>
              <a:t>Objets</a:t>
            </a:r>
            <a:r>
              <a:rPr lang="en-US" dirty="0"/>
              <a:t> en PHP&lt;/h1&gt;</a:t>
            </a:r>
          </a:p>
          <a:p>
            <a:r>
              <a:rPr lang="en-US" b="1" dirty="0"/>
              <a:t>&lt;?</a:t>
            </a:r>
            <a:r>
              <a:rPr lang="en-US" b="1" dirty="0" err="1"/>
              <a:t>php</a:t>
            </a:r>
            <a:r>
              <a:rPr lang="en-US" b="1" dirty="0"/>
              <a:t>  </a:t>
            </a:r>
          </a:p>
          <a:p>
            <a:r>
              <a:rPr lang="en-US" dirty="0"/>
              <a:t>    </a:t>
            </a:r>
            <a:r>
              <a:rPr lang="en-US" b="1" dirty="0"/>
              <a:t>include "</a:t>
            </a:r>
            <a:r>
              <a:rPr lang="en-US" b="1" dirty="0" err="1"/>
              <a:t>Employe.php</a:t>
            </a:r>
            <a:r>
              <a:rPr lang="en-US" b="1" dirty="0"/>
              <a:t>" ;</a:t>
            </a:r>
          </a:p>
          <a:p>
            <a:r>
              <a:rPr lang="en-US" b="1" dirty="0"/>
              <a:t>   </a:t>
            </a:r>
          </a:p>
          <a:p>
            <a:r>
              <a:rPr lang="en-US" dirty="0"/>
              <a:t>    </a:t>
            </a:r>
            <a:r>
              <a:rPr lang="en-US" b="1" dirty="0"/>
              <a:t>$</a:t>
            </a:r>
            <a:r>
              <a:rPr lang="en-US" b="1" dirty="0" err="1"/>
              <a:t>toto</a:t>
            </a:r>
            <a:r>
              <a:rPr lang="en-US" b="1" dirty="0"/>
              <a:t> = new </a:t>
            </a:r>
            <a:r>
              <a:rPr lang="en-US" b="1" dirty="0" err="1"/>
              <a:t>Employe</a:t>
            </a:r>
            <a:r>
              <a:rPr lang="en-US" b="1" dirty="0"/>
              <a:t>();</a:t>
            </a:r>
          </a:p>
          <a:p>
            <a:r>
              <a:rPr lang="en-US" b="1" dirty="0"/>
              <a:t>    </a:t>
            </a:r>
          </a:p>
          <a:p>
            <a:r>
              <a:rPr lang="en-US" dirty="0"/>
              <a:t>    $</a:t>
            </a:r>
            <a:r>
              <a:rPr lang="en-US" dirty="0" err="1"/>
              <a:t>toto</a:t>
            </a:r>
            <a:r>
              <a:rPr lang="en-US" dirty="0"/>
              <a:t>-&gt;</a:t>
            </a:r>
            <a:r>
              <a:rPr lang="en-US" dirty="0" err="1"/>
              <a:t>setNom</a:t>
            </a:r>
            <a:r>
              <a:rPr lang="en-US" dirty="0"/>
              <a:t>("Toto");</a:t>
            </a:r>
          </a:p>
          <a:p>
            <a:r>
              <a:rPr lang="en-US" dirty="0"/>
              <a:t>    $</a:t>
            </a:r>
            <a:r>
              <a:rPr lang="en-US" dirty="0" err="1"/>
              <a:t>toto</a:t>
            </a:r>
            <a:r>
              <a:rPr lang="en-US" dirty="0"/>
              <a:t>-&gt;augmentation(0.10);</a:t>
            </a:r>
          </a:p>
          <a:p>
            <a:r>
              <a:rPr lang="en-US" dirty="0"/>
              <a:t>    </a:t>
            </a:r>
          </a:p>
          <a:p>
            <a:r>
              <a:rPr lang="en-US" dirty="0"/>
              <a:t>    echo "&lt;p&gt;Objet </a:t>
            </a:r>
            <a:r>
              <a:rPr lang="en-US" dirty="0" err="1"/>
              <a:t>Employe</a:t>
            </a:r>
            <a:r>
              <a:rPr lang="en-US" dirty="0"/>
              <a:t> : &lt;/p&gt; &lt;</a:t>
            </a:r>
            <a:r>
              <a:rPr lang="en-US" dirty="0" err="1"/>
              <a:t>ul</a:t>
            </a:r>
            <a:r>
              <a:rPr lang="en-US" dirty="0"/>
              <a:t>&gt;" ;</a:t>
            </a:r>
          </a:p>
          <a:p>
            <a:r>
              <a:rPr lang="en-US" b="1" dirty="0"/>
              <a:t>    echo "&lt;li&gt; &lt;</a:t>
            </a:r>
            <a:r>
              <a:rPr lang="en-US" b="1" dirty="0" err="1"/>
              <a:t>i</a:t>
            </a:r>
            <a:r>
              <a:rPr lang="en-US" b="1" dirty="0"/>
              <a:t>&gt; nom &lt;/</a:t>
            </a:r>
            <a:r>
              <a:rPr lang="en-US" b="1" dirty="0" err="1"/>
              <a:t>i</a:t>
            </a:r>
            <a:r>
              <a:rPr lang="en-US" b="1" dirty="0"/>
              <a:t>&gt; : ". $</a:t>
            </a:r>
            <a:r>
              <a:rPr lang="en-US" b="1" dirty="0" err="1"/>
              <a:t>toto</a:t>
            </a:r>
            <a:r>
              <a:rPr lang="en-US" b="1" dirty="0"/>
              <a:t>-&gt;</a:t>
            </a:r>
            <a:r>
              <a:rPr lang="en-US" b="1" dirty="0" err="1"/>
              <a:t>getNom</a:t>
            </a:r>
            <a:r>
              <a:rPr lang="en-US" b="1" dirty="0"/>
              <a:t>() . "&lt;/li&gt;";</a:t>
            </a:r>
          </a:p>
          <a:p>
            <a:r>
              <a:rPr lang="en-US" b="1" dirty="0"/>
              <a:t>    echo "&lt;li&gt; &lt;</a:t>
            </a:r>
            <a:r>
              <a:rPr lang="en-US" b="1" dirty="0" err="1"/>
              <a:t>i</a:t>
            </a:r>
            <a:r>
              <a:rPr lang="en-US" b="1" dirty="0"/>
              <a:t>&gt; </a:t>
            </a:r>
            <a:r>
              <a:rPr lang="en-US" b="1" dirty="0" err="1"/>
              <a:t>salaire</a:t>
            </a:r>
            <a:r>
              <a:rPr lang="en-US" b="1" dirty="0"/>
              <a:t> &lt;/</a:t>
            </a:r>
            <a:r>
              <a:rPr lang="en-US" b="1" dirty="0" err="1"/>
              <a:t>i</a:t>
            </a:r>
            <a:r>
              <a:rPr lang="en-US" b="1" dirty="0"/>
              <a:t>&gt; : " . $</a:t>
            </a:r>
            <a:r>
              <a:rPr lang="en-US" b="1" dirty="0" err="1"/>
              <a:t>toto</a:t>
            </a:r>
            <a:r>
              <a:rPr lang="en-US" b="1" dirty="0"/>
              <a:t>-&gt;</a:t>
            </a:r>
            <a:r>
              <a:rPr lang="en-US" b="1" dirty="0" err="1"/>
              <a:t>getSalaire</a:t>
            </a:r>
            <a:r>
              <a:rPr lang="en-US" b="1" dirty="0"/>
              <a:t>() . " € &lt;/li&gt;";</a:t>
            </a:r>
          </a:p>
          <a:p>
            <a:r>
              <a:rPr lang="en-US" dirty="0"/>
              <a:t>    echo "&lt;/</a:t>
            </a:r>
            <a:r>
              <a:rPr lang="en-US" dirty="0" err="1"/>
              <a:t>ul</a:t>
            </a:r>
            <a:r>
              <a:rPr lang="en-US" dirty="0"/>
              <a:t>&gt;" ; </a:t>
            </a:r>
          </a:p>
          <a:p>
            <a:r>
              <a:rPr lang="en-US" b="1" dirty="0"/>
              <a:t>?&gt;</a:t>
            </a:r>
          </a:p>
          <a:p>
            <a:r>
              <a:rPr lang="en-US" dirty="0"/>
              <a:t>&lt;/body&gt; &lt;/html&gt;</a:t>
            </a:r>
            <a:endParaRPr lang="fr-FR" dirty="0"/>
          </a:p>
        </p:txBody>
      </p:sp>
      <p:pic>
        <p:nvPicPr>
          <p:cNvPr id="7" name="Image 6"/>
          <p:cNvPicPr>
            <a:picLocks noChangeAspect="1"/>
          </p:cNvPicPr>
          <p:nvPr/>
        </p:nvPicPr>
        <p:blipFill>
          <a:blip r:embed="rId2"/>
          <a:stretch>
            <a:fillRect/>
          </a:stretch>
        </p:blipFill>
        <p:spPr>
          <a:xfrm>
            <a:off x="5508104" y="1340768"/>
            <a:ext cx="3336156" cy="3021989"/>
          </a:xfrm>
          <a:prstGeom prst="rect">
            <a:avLst/>
          </a:prstGeom>
          <a:ln>
            <a:solidFill>
              <a:srgbClr val="4F81BD"/>
            </a:solidFill>
          </a:ln>
        </p:spPr>
      </p:pic>
      <p:cxnSp>
        <p:nvCxnSpPr>
          <p:cNvPr id="8" name="Connecteur droit avec flèche 7"/>
          <p:cNvCxnSpPr/>
          <p:nvPr/>
        </p:nvCxnSpPr>
        <p:spPr>
          <a:xfrm flipV="1">
            <a:off x="4355976" y="4005064"/>
            <a:ext cx="1440160" cy="100811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83184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980728"/>
            <a:ext cx="8229600" cy="4525963"/>
          </a:xfrm>
        </p:spPr>
        <p:txBody>
          <a:bodyPr/>
          <a:lstStyle/>
          <a:p>
            <a:r>
              <a:rPr lang="fr-FR" b="1" dirty="0"/>
              <a:t>Classes &amp; objets</a:t>
            </a:r>
          </a:p>
          <a:p>
            <a:pPr lvl="1"/>
            <a:r>
              <a:rPr lang="fr-FR" dirty="0"/>
              <a:t>Méthode </a:t>
            </a:r>
            <a:r>
              <a:rPr lang="fr-FR" b="1" dirty="0">
                <a:solidFill>
                  <a:srgbClr val="1F497D"/>
                </a:solidFill>
              </a:rPr>
              <a:t>constructeur</a:t>
            </a:r>
            <a:r>
              <a:rPr lang="fr-FR" dirty="0"/>
              <a:t> : </a:t>
            </a:r>
            <a:r>
              <a:rPr lang="fr-FR" b="1" dirty="0"/>
              <a:t>__</a:t>
            </a:r>
            <a:r>
              <a:rPr lang="fr-FR" b="1" dirty="0" err="1"/>
              <a:t>construct</a:t>
            </a:r>
            <a:r>
              <a:rPr lang="fr-FR" b="1" dirty="0"/>
              <a:t> </a:t>
            </a:r>
          </a:p>
          <a:p>
            <a:pPr lvl="1"/>
            <a:r>
              <a:rPr lang="fr-FR" b="1" dirty="0">
                <a:solidFill>
                  <a:srgbClr val="1F497D"/>
                </a:solidFill>
              </a:rPr>
              <a:t>Redéfinition</a:t>
            </a:r>
            <a:r>
              <a:rPr lang="fr-FR" dirty="0"/>
              <a:t> d’une opération  </a:t>
            </a:r>
          </a:p>
        </p:txBody>
      </p:sp>
      <p:sp>
        <p:nvSpPr>
          <p:cNvPr id="5" name="Espace réservé du numéro de diapositive 4"/>
          <p:cNvSpPr>
            <a:spLocks noGrp="1"/>
          </p:cNvSpPr>
          <p:nvPr>
            <p:ph type="sldNum" sz="quarter" idx="12"/>
          </p:nvPr>
        </p:nvSpPr>
        <p:spPr/>
        <p:txBody>
          <a:bodyPr/>
          <a:lstStyle/>
          <a:p>
            <a:fld id="{08F9BE58-7793-45FF-A067-2A41621469A2}" type="slidenum">
              <a:rPr lang="fr-FR" smtClean="0"/>
              <a:pPr/>
              <a:t>49</a:t>
            </a:fld>
            <a:endParaRPr lang="fr-FR"/>
          </a:p>
        </p:txBody>
      </p:sp>
      <p:sp>
        <p:nvSpPr>
          <p:cNvPr id="6" name="Rectangle 5"/>
          <p:cNvSpPr/>
          <p:nvPr/>
        </p:nvSpPr>
        <p:spPr>
          <a:xfrm>
            <a:off x="179512" y="2913325"/>
            <a:ext cx="4968552" cy="3323987"/>
          </a:xfrm>
          <a:prstGeom prst="rect">
            <a:avLst/>
          </a:prstGeom>
        </p:spPr>
        <p:style>
          <a:lnRef idx="1">
            <a:schemeClr val="dk1"/>
          </a:lnRef>
          <a:fillRef idx="2">
            <a:schemeClr val="dk1"/>
          </a:fillRef>
          <a:effectRef idx="1">
            <a:schemeClr val="dk1"/>
          </a:effectRef>
          <a:fontRef idx="minor">
            <a:schemeClr val="dk1"/>
          </a:fontRef>
        </p:style>
        <p:txBody>
          <a:bodyPr wrap="square" lIns="72000" rIns="72000">
            <a:spAutoFit/>
          </a:bodyPr>
          <a:lstStyle/>
          <a:p>
            <a:r>
              <a:rPr lang="en-US" sz="2000" b="1" dirty="0">
                <a:solidFill>
                  <a:srgbClr val="1F497D"/>
                </a:solidFill>
              </a:rPr>
              <a:t>class</a:t>
            </a:r>
            <a:r>
              <a:rPr lang="en-US" sz="2000" b="1" dirty="0"/>
              <a:t> Manager </a:t>
            </a:r>
            <a:r>
              <a:rPr lang="en-US" sz="2000" b="1" dirty="0">
                <a:solidFill>
                  <a:srgbClr val="1F497D"/>
                </a:solidFill>
              </a:rPr>
              <a:t>extends</a:t>
            </a:r>
            <a:r>
              <a:rPr lang="en-US" sz="2000" b="1" dirty="0"/>
              <a:t> </a:t>
            </a:r>
            <a:r>
              <a:rPr lang="en-US" sz="2000" b="1" dirty="0" err="1"/>
              <a:t>Employe</a:t>
            </a:r>
            <a:r>
              <a:rPr lang="en-US" sz="2000" b="1" dirty="0"/>
              <a:t> {</a:t>
            </a:r>
          </a:p>
          <a:p>
            <a:r>
              <a:rPr lang="en-US" dirty="0"/>
              <a:t>     private $bonus ;       </a:t>
            </a:r>
          </a:p>
          <a:p>
            <a:r>
              <a:rPr lang="en-US" dirty="0"/>
              <a:t>     </a:t>
            </a:r>
            <a:r>
              <a:rPr lang="en-US" sz="2000" b="1" dirty="0"/>
              <a:t>function </a:t>
            </a:r>
            <a:r>
              <a:rPr lang="en-US" sz="2000" b="1" dirty="0">
                <a:solidFill>
                  <a:srgbClr val="1F497D"/>
                </a:solidFill>
              </a:rPr>
              <a:t>__construct </a:t>
            </a:r>
            <a:r>
              <a:rPr lang="en-US" sz="2000" b="1" dirty="0"/>
              <a:t>($bon)</a:t>
            </a:r>
          </a:p>
          <a:p>
            <a:r>
              <a:rPr lang="en-US" sz="2000" b="1" dirty="0"/>
              <a:t>        {   $this-&gt;bonus = $bon;    }</a:t>
            </a:r>
          </a:p>
          <a:p>
            <a:r>
              <a:rPr lang="en-US" sz="2000" b="1" dirty="0"/>
              <a:t>        </a:t>
            </a:r>
          </a:p>
          <a:p>
            <a:r>
              <a:rPr lang="en-US" sz="2000" b="1" dirty="0"/>
              <a:t>      public function </a:t>
            </a:r>
            <a:r>
              <a:rPr lang="en-US" sz="2000" b="1" dirty="0" err="1">
                <a:solidFill>
                  <a:srgbClr val="1F497D"/>
                </a:solidFill>
              </a:rPr>
              <a:t>getSalaire</a:t>
            </a:r>
            <a:r>
              <a:rPr lang="en-US" sz="2000" b="1" dirty="0"/>
              <a:t>()   {</a:t>
            </a:r>
          </a:p>
          <a:p>
            <a:r>
              <a:rPr lang="en-US" dirty="0"/>
              <a:t>          return </a:t>
            </a:r>
            <a:r>
              <a:rPr lang="en-US" sz="2000" b="1" dirty="0">
                <a:solidFill>
                  <a:srgbClr val="1F497D"/>
                </a:solidFill>
              </a:rPr>
              <a:t>parent::</a:t>
            </a:r>
            <a:r>
              <a:rPr lang="en-US" sz="2000" b="1" dirty="0" err="1">
                <a:solidFill>
                  <a:srgbClr val="1F497D"/>
                </a:solidFill>
              </a:rPr>
              <a:t>getSalaire</a:t>
            </a:r>
            <a:r>
              <a:rPr lang="en-US" sz="2000" b="1" dirty="0">
                <a:solidFill>
                  <a:srgbClr val="1F497D"/>
                </a:solidFill>
              </a:rPr>
              <a:t>() </a:t>
            </a:r>
            <a:r>
              <a:rPr lang="en-US" dirty="0"/>
              <a:t>+ </a:t>
            </a:r>
            <a:r>
              <a:rPr lang="en-US" b="1" dirty="0"/>
              <a:t>$this-&gt;bonus</a:t>
            </a:r>
            <a:r>
              <a:rPr lang="en-US" dirty="0"/>
              <a:t>;</a:t>
            </a:r>
          </a:p>
          <a:p>
            <a:r>
              <a:rPr lang="en-US" dirty="0"/>
              <a:t>      }</a:t>
            </a:r>
          </a:p>
          <a:p>
            <a:r>
              <a:rPr lang="en-US" dirty="0"/>
              <a:t>    public function </a:t>
            </a:r>
            <a:r>
              <a:rPr lang="en-US" dirty="0" err="1"/>
              <a:t>setBonus</a:t>
            </a:r>
            <a:r>
              <a:rPr lang="en-US" dirty="0"/>
              <a:t> ($</a:t>
            </a:r>
            <a:r>
              <a:rPr lang="en-US" dirty="0" err="1"/>
              <a:t>nouvBon</a:t>
            </a:r>
            <a:r>
              <a:rPr lang="en-US" dirty="0"/>
              <a:t>) {  … }</a:t>
            </a:r>
          </a:p>
          <a:p>
            <a:r>
              <a:rPr lang="en-US" dirty="0"/>
              <a:t>    public function </a:t>
            </a:r>
            <a:r>
              <a:rPr lang="en-US" dirty="0" err="1"/>
              <a:t>getBonus</a:t>
            </a:r>
            <a:r>
              <a:rPr lang="en-US" dirty="0"/>
              <a:t> ()   { … } </a:t>
            </a:r>
            <a:endParaRPr lang="en-US" b="1" dirty="0"/>
          </a:p>
          <a:p>
            <a:r>
              <a:rPr lang="en-US" dirty="0"/>
              <a:t> }</a:t>
            </a:r>
            <a:endParaRPr lang="fr-FR" dirty="0"/>
          </a:p>
        </p:txBody>
      </p:sp>
      <p:sp>
        <p:nvSpPr>
          <p:cNvPr id="7" name="ZoneTexte 6"/>
          <p:cNvSpPr txBox="1"/>
          <p:nvPr/>
        </p:nvSpPr>
        <p:spPr>
          <a:xfrm>
            <a:off x="4139952" y="3501008"/>
            <a:ext cx="4536504" cy="76944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sz="2200" dirty="0"/>
              <a:t>Le </a:t>
            </a:r>
            <a:r>
              <a:rPr lang="fr-FR" sz="2200" b="1" dirty="0"/>
              <a:t>constructeur</a:t>
            </a:r>
            <a:r>
              <a:rPr lang="fr-FR" sz="2200" dirty="0"/>
              <a:t> est appelé chaque fois qu’un objet est créé (</a:t>
            </a:r>
            <a:r>
              <a:rPr lang="fr-FR" sz="2200" b="1" dirty="0"/>
              <a:t>new</a:t>
            </a:r>
            <a:r>
              <a:rPr lang="fr-FR" sz="2200" dirty="0"/>
              <a:t>) </a:t>
            </a:r>
          </a:p>
        </p:txBody>
      </p:sp>
      <p:sp>
        <p:nvSpPr>
          <p:cNvPr id="8" name="ZoneTexte 7"/>
          <p:cNvSpPr txBox="1"/>
          <p:nvPr/>
        </p:nvSpPr>
        <p:spPr>
          <a:xfrm>
            <a:off x="4572000" y="5157192"/>
            <a:ext cx="4427984" cy="1446550"/>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200" dirty="0"/>
              <a:t>Redéfinition de l’opération </a:t>
            </a:r>
            <a:r>
              <a:rPr lang="fr-FR" sz="2200" b="1" dirty="0" err="1"/>
              <a:t>getSalaire</a:t>
            </a:r>
            <a:endParaRPr lang="fr-FR" sz="2200" b="1" dirty="0"/>
          </a:p>
          <a:p>
            <a:pPr algn="ctr"/>
            <a:r>
              <a:rPr lang="fr-FR" sz="2200" b="1" dirty="0">
                <a:solidFill>
                  <a:srgbClr val="1F497D"/>
                </a:solidFill>
              </a:rPr>
              <a:t>parent::</a:t>
            </a:r>
            <a:r>
              <a:rPr lang="fr-FR" sz="2200" b="1" dirty="0" err="1"/>
              <a:t>getSalaire</a:t>
            </a:r>
            <a:r>
              <a:rPr lang="fr-FR" sz="2200" b="1" dirty="0"/>
              <a:t>  </a:t>
            </a:r>
            <a:r>
              <a:rPr lang="fr-FR" sz="2200" dirty="0"/>
              <a:t>correspond à l’opération </a:t>
            </a:r>
            <a:r>
              <a:rPr lang="fr-FR" sz="2200" b="1" dirty="0" err="1"/>
              <a:t>getSalaire</a:t>
            </a:r>
            <a:r>
              <a:rPr lang="fr-FR" sz="2200" b="1" dirty="0"/>
              <a:t> </a:t>
            </a:r>
            <a:r>
              <a:rPr lang="fr-FR" sz="2200" dirty="0"/>
              <a:t>définie par la </a:t>
            </a:r>
            <a:r>
              <a:rPr lang="fr-FR" sz="2200" dirty="0" err="1"/>
              <a:t>super-classe</a:t>
            </a:r>
            <a:r>
              <a:rPr lang="fr-FR" sz="2200" dirty="0"/>
              <a:t> (</a:t>
            </a:r>
            <a:r>
              <a:rPr lang="fr-FR" sz="2200" b="1" dirty="0" err="1"/>
              <a:t>Employe</a:t>
            </a:r>
            <a:r>
              <a:rPr lang="fr-FR" sz="2200" dirty="0"/>
              <a:t>)</a:t>
            </a:r>
          </a:p>
        </p:txBody>
      </p:sp>
      <p:sp>
        <p:nvSpPr>
          <p:cNvPr id="9" name="Titre 1"/>
          <p:cNvSpPr txBox="1">
            <a:spLocks/>
          </p:cNvSpPr>
          <p:nvPr/>
        </p:nvSpPr>
        <p:spPr>
          <a:xfrm>
            <a:off x="4572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a:t>PHP orienté objets</a:t>
            </a:r>
            <a:endParaRPr lang="fr-FR" dirty="0"/>
          </a:p>
        </p:txBody>
      </p:sp>
    </p:spTree>
    <p:extLst>
      <p:ext uri="{BB962C8B-B14F-4D97-AF65-F5344CB8AC3E}">
        <p14:creationId xmlns:p14="http://schemas.microsoft.com/office/powerpoint/2010/main" val="1573353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Rappels : Serveur Web</a:t>
            </a:r>
          </a:p>
        </p:txBody>
      </p:sp>
      <p:sp>
        <p:nvSpPr>
          <p:cNvPr id="3" name="Espace réservé du contenu 2"/>
          <p:cNvSpPr>
            <a:spLocks noGrp="1"/>
          </p:cNvSpPr>
          <p:nvPr>
            <p:ph idx="1"/>
          </p:nvPr>
        </p:nvSpPr>
        <p:spPr/>
        <p:txBody>
          <a:bodyPr/>
          <a:lstStyle/>
          <a:p>
            <a:r>
              <a:rPr lang="fr-FR" dirty="0"/>
              <a:t>Communications entre client et serveur se font avec les méthodes GET et POST</a:t>
            </a:r>
          </a:p>
          <a:p>
            <a:endParaRPr lang="fr-FR" dirty="0"/>
          </a:p>
          <a:p>
            <a:r>
              <a:rPr lang="fr-FR" dirty="0"/>
              <a:t>GET : passage d’informations par l’URL, donc par la requête elle-même</a:t>
            </a:r>
          </a:p>
          <a:p>
            <a:endParaRPr lang="fr-FR" dirty="0"/>
          </a:p>
          <a:p>
            <a:r>
              <a:rPr lang="fr-FR" dirty="0"/>
              <a:t>POST : passage d’information par le contenu de la requête</a:t>
            </a:r>
          </a:p>
        </p:txBody>
      </p:sp>
    </p:spTree>
    <p:extLst>
      <p:ext uri="{BB962C8B-B14F-4D97-AF65-F5344CB8AC3E}">
        <p14:creationId xmlns:p14="http://schemas.microsoft.com/office/powerpoint/2010/main" val="31585109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908720"/>
            <a:ext cx="8229600" cy="4525963"/>
          </a:xfrm>
        </p:spPr>
        <p:txBody>
          <a:bodyPr/>
          <a:lstStyle/>
          <a:p>
            <a:r>
              <a:rPr lang="fr-FR" b="1" dirty="0"/>
              <a:t>Classes &amp; objets</a:t>
            </a:r>
          </a:p>
          <a:p>
            <a:endParaRPr lang="fr-FR" dirty="0"/>
          </a:p>
        </p:txBody>
      </p:sp>
      <p:sp>
        <p:nvSpPr>
          <p:cNvPr id="6" name="Rectangle 5"/>
          <p:cNvSpPr/>
          <p:nvPr/>
        </p:nvSpPr>
        <p:spPr>
          <a:xfrm>
            <a:off x="107504" y="1988840"/>
            <a:ext cx="5238328" cy="4154983"/>
          </a:xfrm>
          <a:prstGeom prst="rect">
            <a:avLst/>
          </a:prstGeom>
        </p:spPr>
        <p:style>
          <a:lnRef idx="1">
            <a:schemeClr val="dk1"/>
          </a:lnRef>
          <a:fillRef idx="2">
            <a:schemeClr val="dk1"/>
          </a:fillRef>
          <a:effectRef idx="1">
            <a:schemeClr val="dk1"/>
          </a:effectRef>
          <a:fontRef idx="minor">
            <a:schemeClr val="dk1"/>
          </a:fontRef>
        </p:style>
        <p:txBody>
          <a:bodyPr wrap="square" lIns="36000" rIns="36000">
            <a:spAutoFit/>
          </a:bodyPr>
          <a:lstStyle/>
          <a:p>
            <a:r>
              <a:rPr lang="en-US" sz="2000" dirty="0"/>
              <a:t>&lt;?</a:t>
            </a:r>
            <a:r>
              <a:rPr lang="en-US" sz="2000" dirty="0" err="1"/>
              <a:t>php</a:t>
            </a:r>
            <a:r>
              <a:rPr lang="en-US" sz="2000" dirty="0"/>
              <a:t>      </a:t>
            </a:r>
          </a:p>
          <a:p>
            <a:r>
              <a:rPr lang="en-US" sz="2000" b="1" dirty="0"/>
              <a:t>    require "</a:t>
            </a:r>
            <a:r>
              <a:rPr lang="en-US" sz="2000" b="1" dirty="0" err="1"/>
              <a:t>Manager.php</a:t>
            </a:r>
            <a:r>
              <a:rPr lang="en-US" sz="2000" b="1" dirty="0"/>
              <a:t>" ;</a:t>
            </a:r>
          </a:p>
          <a:p>
            <a:r>
              <a:rPr lang="en-US" sz="2000" dirty="0"/>
              <a:t>   </a:t>
            </a:r>
          </a:p>
          <a:p>
            <a:r>
              <a:rPr lang="en-US" sz="2000" dirty="0"/>
              <a:t>   </a:t>
            </a:r>
            <a:r>
              <a:rPr lang="en-US" sz="2200" b="1" dirty="0">
                <a:solidFill>
                  <a:srgbClr val="1F497D"/>
                </a:solidFill>
              </a:rPr>
              <a:t>$</a:t>
            </a:r>
            <a:r>
              <a:rPr lang="en-US" sz="2200" b="1" dirty="0" err="1">
                <a:solidFill>
                  <a:srgbClr val="1F497D"/>
                </a:solidFill>
              </a:rPr>
              <a:t>toto</a:t>
            </a:r>
            <a:r>
              <a:rPr lang="en-US" sz="2200" b="1" dirty="0">
                <a:solidFill>
                  <a:srgbClr val="1F497D"/>
                </a:solidFill>
              </a:rPr>
              <a:t> = new Manager(400);</a:t>
            </a:r>
          </a:p>
          <a:p>
            <a:r>
              <a:rPr lang="en-US" sz="2000" dirty="0"/>
              <a:t>    </a:t>
            </a:r>
          </a:p>
          <a:p>
            <a:r>
              <a:rPr lang="en-US" sz="2000" dirty="0"/>
              <a:t>    $</a:t>
            </a:r>
            <a:r>
              <a:rPr lang="en-US" sz="2000" dirty="0" err="1"/>
              <a:t>toto</a:t>
            </a:r>
            <a:r>
              <a:rPr lang="en-US" sz="2000" dirty="0"/>
              <a:t>-&gt;</a:t>
            </a:r>
            <a:r>
              <a:rPr lang="en-US" sz="2000" dirty="0" err="1"/>
              <a:t>setNom</a:t>
            </a:r>
            <a:r>
              <a:rPr lang="en-US" sz="2000" dirty="0"/>
              <a:t>("Toto");</a:t>
            </a:r>
          </a:p>
          <a:p>
            <a:r>
              <a:rPr lang="en-US" sz="2000" dirty="0"/>
              <a:t>    $</a:t>
            </a:r>
            <a:r>
              <a:rPr lang="en-US" sz="2000" dirty="0" err="1"/>
              <a:t>toto</a:t>
            </a:r>
            <a:r>
              <a:rPr lang="en-US" sz="2000" dirty="0"/>
              <a:t>-&gt;augmentation(0.10);</a:t>
            </a:r>
          </a:p>
          <a:p>
            <a:r>
              <a:rPr lang="en-US" sz="2000" dirty="0"/>
              <a:t>    </a:t>
            </a:r>
          </a:p>
          <a:p>
            <a:r>
              <a:rPr lang="en-US" sz="2000" dirty="0"/>
              <a:t>    echo "&lt;p&gt;&lt;</a:t>
            </a:r>
            <a:r>
              <a:rPr lang="en-US" sz="2000" dirty="0" err="1"/>
              <a:t>i</a:t>
            </a:r>
            <a:r>
              <a:rPr lang="en-US" sz="2000" dirty="0"/>
              <a:t>&gt;Manager&lt;/</a:t>
            </a:r>
            <a:r>
              <a:rPr lang="en-US" sz="2000" dirty="0" err="1"/>
              <a:t>i</a:t>
            </a:r>
            <a:r>
              <a:rPr lang="en-US" sz="2000" dirty="0"/>
              <a:t>&gt; : ". $</a:t>
            </a:r>
            <a:r>
              <a:rPr lang="en-US" sz="2000" dirty="0" err="1"/>
              <a:t>toto</a:t>
            </a:r>
            <a:r>
              <a:rPr lang="en-US" sz="2000" dirty="0"/>
              <a:t>-&gt;</a:t>
            </a:r>
            <a:r>
              <a:rPr lang="en-US" sz="2000" dirty="0" err="1"/>
              <a:t>getNom</a:t>
            </a:r>
            <a:r>
              <a:rPr lang="en-US" sz="2000" dirty="0"/>
              <a:t>() </a:t>
            </a:r>
          </a:p>
          <a:p>
            <a:r>
              <a:rPr lang="en-US" sz="2000" dirty="0"/>
              <a:t>             . ", </a:t>
            </a:r>
            <a:r>
              <a:rPr lang="en-US" sz="2000" dirty="0" err="1"/>
              <a:t>salaire</a:t>
            </a:r>
            <a:r>
              <a:rPr lang="en-US" sz="2000" dirty="0"/>
              <a:t>  "</a:t>
            </a:r>
            <a:r>
              <a:rPr lang="en-US" sz="2200" b="1" dirty="0">
                <a:solidFill>
                  <a:srgbClr val="1F497D"/>
                </a:solidFill>
              </a:rPr>
              <a:t>. $</a:t>
            </a:r>
            <a:r>
              <a:rPr lang="en-US" sz="2200" b="1" dirty="0" err="1">
                <a:solidFill>
                  <a:srgbClr val="1F497D"/>
                </a:solidFill>
              </a:rPr>
              <a:t>toto</a:t>
            </a:r>
            <a:r>
              <a:rPr lang="en-US" sz="2200" b="1" dirty="0">
                <a:solidFill>
                  <a:srgbClr val="1F497D"/>
                </a:solidFill>
              </a:rPr>
              <a:t>-&gt;</a:t>
            </a:r>
            <a:r>
              <a:rPr lang="en-US" sz="2200" b="1" dirty="0" err="1">
                <a:solidFill>
                  <a:srgbClr val="1F497D"/>
                </a:solidFill>
              </a:rPr>
              <a:t>getSalaire</a:t>
            </a:r>
            <a:r>
              <a:rPr lang="en-US" sz="2200" b="1" dirty="0">
                <a:solidFill>
                  <a:srgbClr val="1F497D"/>
                </a:solidFill>
              </a:rPr>
              <a:t>() . </a:t>
            </a:r>
            <a:r>
              <a:rPr lang="en-US" sz="2000" b="1" dirty="0">
                <a:solidFill>
                  <a:srgbClr val="1F497D"/>
                </a:solidFill>
              </a:rPr>
              <a:t>" </a:t>
            </a:r>
            <a:r>
              <a:rPr lang="en-US" sz="2000" dirty="0"/>
              <a:t>€  " </a:t>
            </a:r>
          </a:p>
          <a:p>
            <a:r>
              <a:rPr lang="en-US" sz="2000" dirty="0"/>
              <a:t>             . ", bonus " . </a:t>
            </a:r>
            <a:r>
              <a:rPr lang="en-US" sz="2000" b="1" dirty="0"/>
              <a:t>$</a:t>
            </a:r>
            <a:r>
              <a:rPr lang="en-US" sz="2000" b="1" dirty="0" err="1"/>
              <a:t>toto</a:t>
            </a:r>
            <a:r>
              <a:rPr lang="en-US" sz="2000" b="1" dirty="0"/>
              <a:t>-&gt;</a:t>
            </a:r>
            <a:r>
              <a:rPr lang="en-US" sz="2000" b="1" dirty="0" err="1"/>
              <a:t>getBonus</a:t>
            </a:r>
            <a:r>
              <a:rPr lang="en-US" sz="2000" b="1" dirty="0"/>
              <a:t>() .</a:t>
            </a:r>
            <a:r>
              <a:rPr lang="en-US" sz="2000" dirty="0"/>
              <a:t> "&lt;/p&gt;";</a:t>
            </a:r>
          </a:p>
          <a:p>
            <a:endParaRPr lang="en-US" sz="2000" dirty="0"/>
          </a:p>
          <a:p>
            <a:r>
              <a:rPr lang="en-US" sz="2000" dirty="0"/>
              <a:t>?&gt;</a:t>
            </a:r>
            <a:endParaRPr lang="fr-FR" sz="2000" dirty="0"/>
          </a:p>
        </p:txBody>
      </p:sp>
      <p:sp>
        <p:nvSpPr>
          <p:cNvPr id="7" name="ZoneTexte 6"/>
          <p:cNvSpPr txBox="1"/>
          <p:nvPr/>
        </p:nvSpPr>
        <p:spPr>
          <a:xfrm>
            <a:off x="4211960" y="1484784"/>
            <a:ext cx="4536504" cy="1200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2400" dirty="0"/>
              <a:t>Appel au </a:t>
            </a:r>
            <a:r>
              <a:rPr lang="fr-FR" sz="2400" b="1" dirty="0"/>
              <a:t>constructeur</a:t>
            </a:r>
            <a:r>
              <a:rPr lang="fr-FR" sz="2400" dirty="0"/>
              <a:t> :</a:t>
            </a:r>
          </a:p>
          <a:p>
            <a:r>
              <a:rPr lang="fr-FR" sz="2400" i="1" dirty="0"/>
              <a:t>   </a:t>
            </a:r>
            <a:r>
              <a:rPr lang="en-US" sz="2400" i="1" dirty="0"/>
              <a:t>function </a:t>
            </a:r>
            <a:r>
              <a:rPr lang="en-US" sz="2400" i="1" dirty="0">
                <a:solidFill>
                  <a:srgbClr val="1F497D"/>
                </a:solidFill>
              </a:rPr>
              <a:t>__construct </a:t>
            </a:r>
            <a:r>
              <a:rPr lang="en-US" sz="2400" i="1" dirty="0"/>
              <a:t>($bon)</a:t>
            </a:r>
          </a:p>
          <a:p>
            <a:r>
              <a:rPr lang="en-US" sz="2400" i="1" dirty="0"/>
              <a:t>        {   $this-&gt;bonus = $bon;    }</a:t>
            </a:r>
          </a:p>
        </p:txBody>
      </p:sp>
      <p:cxnSp>
        <p:nvCxnSpPr>
          <p:cNvPr id="9" name="Connecteur en angle 8"/>
          <p:cNvCxnSpPr>
            <a:stCxn id="7" idx="1"/>
          </p:cNvCxnSpPr>
          <p:nvPr/>
        </p:nvCxnSpPr>
        <p:spPr>
          <a:xfrm rot="10800000" flipV="1">
            <a:off x="3131840" y="2084947"/>
            <a:ext cx="1080120" cy="912005"/>
          </a:xfrm>
          <a:prstGeom prst="bentConnector3">
            <a:avLst>
              <a:gd name="adj1" fmla="val 99971"/>
            </a:avLst>
          </a:prstGeom>
          <a:ln>
            <a:tailEnd type="arrow"/>
          </a:ln>
        </p:spPr>
        <p:style>
          <a:lnRef idx="3">
            <a:schemeClr val="accent2"/>
          </a:lnRef>
          <a:fillRef idx="0">
            <a:schemeClr val="accent2"/>
          </a:fillRef>
          <a:effectRef idx="2">
            <a:schemeClr val="accent2"/>
          </a:effectRef>
          <a:fontRef idx="minor">
            <a:schemeClr val="tx1"/>
          </a:fontRef>
        </p:style>
      </p:cxnSp>
      <p:sp>
        <p:nvSpPr>
          <p:cNvPr id="12" name="ZoneTexte 11"/>
          <p:cNvSpPr txBox="1"/>
          <p:nvPr/>
        </p:nvSpPr>
        <p:spPr>
          <a:xfrm>
            <a:off x="4788024" y="3212976"/>
            <a:ext cx="3816424" cy="830997"/>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400" dirty="0"/>
              <a:t>Appel à l’opération </a:t>
            </a:r>
            <a:r>
              <a:rPr lang="fr-FR" sz="2400" b="1" dirty="0" err="1"/>
              <a:t>getSalaire</a:t>
            </a:r>
            <a:r>
              <a:rPr lang="fr-FR" sz="2400" b="1" dirty="0"/>
              <a:t> </a:t>
            </a:r>
            <a:r>
              <a:rPr lang="fr-FR" sz="2400" dirty="0"/>
              <a:t>de la classe </a:t>
            </a:r>
            <a:r>
              <a:rPr lang="fr-FR" sz="2400" b="1" dirty="0"/>
              <a:t>Manager</a:t>
            </a:r>
            <a:endParaRPr lang="en-US" sz="2400" b="1" i="1" dirty="0"/>
          </a:p>
        </p:txBody>
      </p:sp>
      <p:cxnSp>
        <p:nvCxnSpPr>
          <p:cNvPr id="14" name="Connecteur en angle 13"/>
          <p:cNvCxnSpPr>
            <a:stCxn id="12" idx="1"/>
          </p:cNvCxnSpPr>
          <p:nvPr/>
        </p:nvCxnSpPr>
        <p:spPr>
          <a:xfrm rot="10800000" flipV="1">
            <a:off x="3923928" y="3628474"/>
            <a:ext cx="864096" cy="952651"/>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pic>
        <p:nvPicPr>
          <p:cNvPr id="15" name="Image 14"/>
          <p:cNvPicPr>
            <a:picLocks noChangeAspect="1"/>
          </p:cNvPicPr>
          <p:nvPr/>
        </p:nvPicPr>
        <p:blipFill>
          <a:blip r:embed="rId2"/>
          <a:stretch>
            <a:fillRect/>
          </a:stretch>
        </p:blipFill>
        <p:spPr>
          <a:xfrm>
            <a:off x="5286498" y="4509120"/>
            <a:ext cx="3749998" cy="1805036"/>
          </a:xfrm>
          <a:prstGeom prst="rect">
            <a:avLst/>
          </a:prstGeom>
          <a:ln w="19050" cmpd="sng">
            <a:solidFill>
              <a:schemeClr val="accent2"/>
            </a:solidFill>
          </a:ln>
        </p:spPr>
      </p:pic>
      <p:sp>
        <p:nvSpPr>
          <p:cNvPr id="11" name="Titre 1"/>
          <p:cNvSpPr>
            <a:spLocks noGrp="1"/>
          </p:cNvSpPr>
          <p:nvPr>
            <p:ph type="title"/>
          </p:nvPr>
        </p:nvSpPr>
        <p:spPr>
          <a:xfrm>
            <a:off x="457200" y="-162272"/>
            <a:ext cx="8229600" cy="1143000"/>
          </a:xfrm>
        </p:spPr>
        <p:txBody>
          <a:bodyPr/>
          <a:lstStyle/>
          <a:p>
            <a:r>
              <a:rPr lang="fr-FR" dirty="0"/>
              <a:t>PHP orienté objets</a:t>
            </a:r>
          </a:p>
        </p:txBody>
      </p:sp>
    </p:spTree>
    <p:extLst>
      <p:ext uri="{BB962C8B-B14F-4D97-AF65-F5344CB8AC3E}">
        <p14:creationId xmlns:p14="http://schemas.microsoft.com/office/powerpoint/2010/main" val="18929975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POO en PHP</a:t>
            </a:r>
            <a:br>
              <a:rPr lang="fr-FR" dirty="0"/>
            </a:br>
            <a:r>
              <a:rPr lang="fr-FR" dirty="0"/>
              <a:t>« l’opérateur :: »</a:t>
            </a:r>
          </a:p>
        </p:txBody>
      </p:sp>
      <p:sp>
        <p:nvSpPr>
          <p:cNvPr id="3" name="Espace réservé du contenu 2"/>
          <p:cNvSpPr>
            <a:spLocks noGrp="1"/>
          </p:cNvSpPr>
          <p:nvPr>
            <p:ph idx="1"/>
          </p:nvPr>
        </p:nvSpPr>
        <p:spPr/>
        <p:txBody>
          <a:bodyPr>
            <a:normAutofit fontScale="85000" lnSpcReduction="10000"/>
          </a:bodyPr>
          <a:lstStyle/>
          <a:p>
            <a:pPr marL="0" indent="0">
              <a:buNone/>
            </a:pPr>
            <a:r>
              <a:rPr lang="fr-FR" dirty="0"/>
              <a:t>L'opérateur de résolution de portée « </a:t>
            </a:r>
            <a:r>
              <a:rPr lang="fr-FR" b="1" dirty="0"/>
              <a:t>:: </a:t>
            </a:r>
            <a:r>
              <a:rPr lang="fr-FR" dirty="0"/>
              <a:t>» (double deux points) fournit un moyen d'accéder aux membres statiques ou constantes, ainsi qu'aux attributs ou méthodes surchargées d'une classe.</a:t>
            </a:r>
          </a:p>
          <a:p>
            <a:r>
              <a:rPr lang="fr-FR" dirty="0"/>
              <a:t>Le mot clé« </a:t>
            </a:r>
            <a:r>
              <a:rPr lang="fr-FR" b="1" dirty="0"/>
              <a:t>self:: </a:t>
            </a:r>
            <a:r>
              <a:rPr lang="fr-FR" dirty="0"/>
              <a:t>» est utilisé pour accéder aux méthodes et attributs statiques depuis la classe</a:t>
            </a:r>
          </a:p>
          <a:p>
            <a:r>
              <a:rPr lang="fr-FR" dirty="0"/>
              <a:t>Le mot clé « </a:t>
            </a:r>
            <a:r>
              <a:rPr lang="fr-FR" b="1" dirty="0"/>
              <a:t>parent:: </a:t>
            </a:r>
            <a:r>
              <a:rPr lang="fr-FR" dirty="0"/>
              <a:t>» est utilisé pour accéder aux propriétés ou aux méthodes surchargées ou constantes d’une classe depuis la classe fille</a:t>
            </a:r>
          </a:p>
          <a:p>
            <a:r>
              <a:rPr lang="fr-FR" dirty="0"/>
              <a:t>Pour référencer ces éléments en dehors de la classe, utilisez plutôt le nom de la classe « </a:t>
            </a:r>
            <a:r>
              <a:rPr lang="fr-FR" dirty="0" err="1"/>
              <a:t>nomClasse</a:t>
            </a:r>
            <a:r>
              <a:rPr lang="fr-FR" dirty="0"/>
              <a:t>:: »</a:t>
            </a:r>
          </a:p>
        </p:txBody>
      </p:sp>
    </p:spTree>
    <p:extLst>
      <p:ext uri="{BB962C8B-B14F-4D97-AF65-F5344CB8AC3E}">
        <p14:creationId xmlns:p14="http://schemas.microsoft.com/office/powerpoint/2010/main" val="30849326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PHP : Sessions</a:t>
            </a:r>
          </a:p>
        </p:txBody>
      </p:sp>
      <p:sp>
        <p:nvSpPr>
          <p:cNvPr id="5" name="Espace réservé du contenu 4"/>
          <p:cNvSpPr>
            <a:spLocks noGrp="1"/>
          </p:cNvSpPr>
          <p:nvPr>
            <p:ph idx="1"/>
          </p:nvPr>
        </p:nvSpPr>
        <p:spPr>
          <a:xfrm>
            <a:off x="457200" y="1600200"/>
            <a:ext cx="8229600" cy="4925144"/>
          </a:xfrm>
        </p:spPr>
        <p:txBody>
          <a:bodyPr>
            <a:normAutofit fontScale="85000" lnSpcReduction="20000"/>
          </a:bodyPr>
          <a:lstStyle/>
          <a:p>
            <a:r>
              <a:rPr lang="fr-FR" b="1" dirty="0">
                <a:solidFill>
                  <a:srgbClr val="1F497D"/>
                </a:solidFill>
              </a:rPr>
              <a:t>Mécanisme de sessions</a:t>
            </a:r>
          </a:p>
          <a:p>
            <a:pPr lvl="1"/>
            <a:r>
              <a:rPr lang="fr-FR" dirty="0"/>
              <a:t>Chaque visite à un site / page est indépendante</a:t>
            </a:r>
          </a:p>
          <a:p>
            <a:pPr lvl="1"/>
            <a:r>
              <a:rPr lang="fr-FR" dirty="0"/>
              <a:t>Les </a:t>
            </a:r>
            <a:r>
              <a:rPr lang="fr-FR" b="1" dirty="0">
                <a:solidFill>
                  <a:srgbClr val="1F497D"/>
                </a:solidFill>
              </a:rPr>
              <a:t>sessions</a:t>
            </a:r>
            <a:r>
              <a:rPr lang="fr-FR" dirty="0"/>
              <a:t> permettent de conserver les informations des visiteurs </a:t>
            </a:r>
            <a:r>
              <a:rPr lang="fr-FR" b="1" dirty="0"/>
              <a:t>entre les pages</a:t>
            </a:r>
          </a:p>
          <a:p>
            <a:pPr lvl="1"/>
            <a:r>
              <a:rPr lang="fr-FR" dirty="0"/>
              <a:t>Les informations sur les sessions sont stockées sur le </a:t>
            </a:r>
            <a:r>
              <a:rPr lang="fr-FR" b="1" dirty="0">
                <a:solidFill>
                  <a:schemeClr val="tx2"/>
                </a:solidFill>
              </a:rPr>
              <a:t>serveur</a:t>
            </a:r>
            <a:r>
              <a:rPr lang="fr-FR" dirty="0"/>
              <a:t> </a:t>
            </a:r>
          </a:p>
          <a:p>
            <a:r>
              <a:rPr lang="fr-FR" dirty="0"/>
              <a:t>Fonctionnement général </a:t>
            </a:r>
          </a:p>
          <a:p>
            <a:pPr marL="971550" lvl="1" indent="-514350">
              <a:buFont typeface="+mj-lt"/>
              <a:buAutoNum type="arabicParenR"/>
            </a:pPr>
            <a:r>
              <a:rPr lang="fr-FR" dirty="0"/>
              <a:t>Ouverture de session : </a:t>
            </a:r>
            <a:r>
              <a:rPr lang="fr-FR" b="1" dirty="0" err="1">
                <a:solidFill>
                  <a:srgbClr val="1F497D"/>
                </a:solidFill>
              </a:rPr>
              <a:t>session_start</a:t>
            </a:r>
            <a:r>
              <a:rPr lang="fr-FR" b="1" dirty="0">
                <a:solidFill>
                  <a:srgbClr val="1F497D"/>
                </a:solidFill>
              </a:rPr>
              <a:t>()</a:t>
            </a:r>
          </a:p>
          <a:p>
            <a:pPr marL="1371600" lvl="2" indent="-514350"/>
            <a:r>
              <a:rPr lang="fr-FR" dirty="0"/>
              <a:t>Chaque utilisateur reçoit un identifiant transmis entre les pages  </a:t>
            </a:r>
          </a:p>
          <a:p>
            <a:pPr marL="971550" lvl="1" indent="-514350">
              <a:buFont typeface="+mj-lt"/>
              <a:buAutoNum type="arabicParenR"/>
            </a:pPr>
            <a:r>
              <a:rPr lang="fr-FR" dirty="0"/>
              <a:t>Définition des variables de sessions (données) </a:t>
            </a:r>
          </a:p>
          <a:p>
            <a:pPr marL="1371600" lvl="2" indent="-514350"/>
            <a:r>
              <a:rPr lang="fr-FR" dirty="0"/>
              <a:t>Les variables de session sont transmises de page à page</a:t>
            </a:r>
          </a:p>
          <a:p>
            <a:pPr marL="1371600" lvl="2" indent="-514350"/>
            <a:r>
              <a:rPr lang="fr-FR" b="1" dirty="0">
                <a:solidFill>
                  <a:srgbClr val="1F497D"/>
                </a:solidFill>
              </a:rPr>
              <a:t>$_SESSION["variable"] = valeur ;</a:t>
            </a:r>
          </a:p>
          <a:p>
            <a:pPr marL="971550" lvl="1" indent="-514350">
              <a:buFont typeface="+mj-lt"/>
              <a:buAutoNum type="arabicParenR"/>
            </a:pPr>
            <a:r>
              <a:rPr lang="fr-FR" dirty="0"/>
              <a:t>Fermeture de session : </a:t>
            </a:r>
            <a:r>
              <a:rPr lang="fr-FR" b="1" dirty="0" err="1">
                <a:solidFill>
                  <a:srgbClr val="1F497D"/>
                </a:solidFill>
              </a:rPr>
              <a:t>session_destroy</a:t>
            </a:r>
            <a:r>
              <a:rPr lang="fr-FR" b="1" dirty="0">
                <a:solidFill>
                  <a:srgbClr val="1F497D"/>
                </a:solidFill>
              </a:rPr>
              <a:t>()</a:t>
            </a:r>
          </a:p>
          <a:p>
            <a:pPr marL="971550" lvl="1" indent="-514350">
              <a:buFont typeface="+mj-lt"/>
              <a:buAutoNum type="arabicParenR"/>
            </a:pPr>
            <a:endParaRPr lang="fr-FR" dirty="0"/>
          </a:p>
        </p:txBody>
      </p:sp>
    </p:spTree>
    <p:extLst>
      <p:ext uri="{BB962C8B-B14F-4D97-AF65-F5344CB8AC3E}">
        <p14:creationId xmlns:p14="http://schemas.microsoft.com/office/powerpoint/2010/main" val="3536808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1143000"/>
          </a:xfrm>
        </p:spPr>
        <p:txBody>
          <a:bodyPr/>
          <a:lstStyle/>
          <a:p>
            <a:r>
              <a:rPr lang="fr-FR" dirty="0"/>
              <a:t>PHP : Sessions</a:t>
            </a:r>
          </a:p>
        </p:txBody>
      </p:sp>
      <p:pic>
        <p:nvPicPr>
          <p:cNvPr id="6" name="Image 5"/>
          <p:cNvPicPr>
            <a:picLocks noChangeAspect="1"/>
          </p:cNvPicPr>
          <p:nvPr/>
        </p:nvPicPr>
        <p:blipFill>
          <a:blip r:embed="rId2"/>
          <a:stretch>
            <a:fillRect/>
          </a:stretch>
        </p:blipFill>
        <p:spPr>
          <a:xfrm>
            <a:off x="179512" y="1268760"/>
            <a:ext cx="3556000" cy="2298700"/>
          </a:xfrm>
          <a:prstGeom prst="rect">
            <a:avLst/>
          </a:prstGeom>
          <a:ln>
            <a:solidFill>
              <a:srgbClr val="4F81BD"/>
            </a:solidFill>
          </a:ln>
        </p:spPr>
      </p:pic>
      <p:pic>
        <p:nvPicPr>
          <p:cNvPr id="7" name="Image 6"/>
          <p:cNvPicPr>
            <a:picLocks noChangeAspect="1"/>
          </p:cNvPicPr>
          <p:nvPr/>
        </p:nvPicPr>
        <p:blipFill rotWithShape="1">
          <a:blip r:embed="rId3"/>
          <a:srcRect r="35947"/>
          <a:stretch/>
        </p:blipFill>
        <p:spPr>
          <a:xfrm>
            <a:off x="5292080" y="1124744"/>
            <a:ext cx="3676911" cy="1651000"/>
          </a:xfrm>
          <a:prstGeom prst="rect">
            <a:avLst/>
          </a:prstGeom>
          <a:ln>
            <a:solidFill>
              <a:srgbClr val="4F81BD"/>
            </a:solidFill>
          </a:ln>
        </p:spPr>
      </p:pic>
      <p:cxnSp>
        <p:nvCxnSpPr>
          <p:cNvPr id="9" name="Connecteur droit avec flèche 8"/>
          <p:cNvCxnSpPr>
            <a:stCxn id="6" idx="3"/>
            <a:endCxn id="7" idx="1"/>
          </p:cNvCxnSpPr>
          <p:nvPr/>
        </p:nvCxnSpPr>
        <p:spPr>
          <a:xfrm flipV="1">
            <a:off x="3735512" y="1950244"/>
            <a:ext cx="1556568" cy="4678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ZoneTexte 9"/>
          <p:cNvSpPr txBox="1"/>
          <p:nvPr/>
        </p:nvSpPr>
        <p:spPr>
          <a:xfrm rot="20552436">
            <a:off x="3539737" y="1487468"/>
            <a:ext cx="1841301" cy="646331"/>
          </a:xfrm>
          <a:prstGeom prst="rect">
            <a:avLst/>
          </a:prstGeom>
          <a:noFill/>
        </p:spPr>
        <p:txBody>
          <a:bodyPr wrap="square" lIns="36000" rIns="36000" rtlCol="0">
            <a:spAutoFit/>
          </a:bodyPr>
          <a:lstStyle/>
          <a:p>
            <a:pPr algn="ctr"/>
            <a:r>
              <a:rPr lang="fr-FR" dirty="0"/>
              <a:t>Login &amp; </a:t>
            </a:r>
            <a:r>
              <a:rPr lang="fr-FR" dirty="0" err="1"/>
              <a:t>mdp</a:t>
            </a:r>
            <a:r>
              <a:rPr lang="fr-FR" dirty="0"/>
              <a:t> différents de </a:t>
            </a:r>
            <a:r>
              <a:rPr lang="fr-FR" b="1" dirty="0" err="1"/>
              <a:t>uml</a:t>
            </a:r>
            <a:endParaRPr lang="fr-FR" b="1" dirty="0"/>
          </a:p>
        </p:txBody>
      </p:sp>
      <p:pic>
        <p:nvPicPr>
          <p:cNvPr id="13" name="Image 12"/>
          <p:cNvPicPr>
            <a:picLocks noChangeAspect="1"/>
          </p:cNvPicPr>
          <p:nvPr/>
        </p:nvPicPr>
        <p:blipFill>
          <a:blip r:embed="rId4"/>
          <a:stretch>
            <a:fillRect/>
          </a:stretch>
        </p:blipFill>
        <p:spPr>
          <a:xfrm>
            <a:off x="3131840" y="3484860"/>
            <a:ext cx="5880100" cy="1384300"/>
          </a:xfrm>
          <a:prstGeom prst="rect">
            <a:avLst/>
          </a:prstGeom>
          <a:ln>
            <a:solidFill>
              <a:srgbClr val="4F81BD"/>
            </a:solidFill>
          </a:ln>
        </p:spPr>
      </p:pic>
      <p:cxnSp>
        <p:nvCxnSpPr>
          <p:cNvPr id="16" name="Connecteur droit avec flèche 15"/>
          <p:cNvCxnSpPr>
            <a:stCxn id="6" idx="3"/>
          </p:cNvCxnSpPr>
          <p:nvPr/>
        </p:nvCxnSpPr>
        <p:spPr>
          <a:xfrm>
            <a:off x="3735512" y="2418110"/>
            <a:ext cx="1052512" cy="86687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9" name="ZoneTexte 18"/>
          <p:cNvSpPr txBox="1"/>
          <p:nvPr/>
        </p:nvSpPr>
        <p:spPr>
          <a:xfrm>
            <a:off x="4860032" y="2852936"/>
            <a:ext cx="2304256" cy="646331"/>
          </a:xfrm>
          <a:prstGeom prst="rect">
            <a:avLst/>
          </a:prstGeom>
          <a:noFill/>
        </p:spPr>
        <p:txBody>
          <a:bodyPr wrap="square" lIns="36000" rIns="36000" rtlCol="0">
            <a:spAutoFit/>
          </a:bodyPr>
          <a:lstStyle/>
          <a:p>
            <a:pPr algn="ctr"/>
            <a:r>
              <a:rPr lang="fr-FR" dirty="0"/>
              <a:t>Login &amp; </a:t>
            </a:r>
            <a:r>
              <a:rPr lang="fr-FR" dirty="0" err="1"/>
              <a:t>mdp</a:t>
            </a:r>
            <a:r>
              <a:rPr lang="fr-FR" dirty="0"/>
              <a:t> corrects (</a:t>
            </a:r>
            <a:r>
              <a:rPr lang="fr-FR" b="1" dirty="0" err="1"/>
              <a:t>uml</a:t>
            </a:r>
            <a:r>
              <a:rPr lang="fr-FR" b="1" dirty="0"/>
              <a:t> /</a:t>
            </a:r>
            <a:r>
              <a:rPr lang="fr-FR" b="1" dirty="0" err="1"/>
              <a:t>uml</a:t>
            </a:r>
            <a:r>
              <a:rPr lang="fr-FR" b="1" dirty="0"/>
              <a:t> </a:t>
            </a:r>
            <a:r>
              <a:rPr lang="fr-FR" dirty="0"/>
              <a:t>)</a:t>
            </a:r>
          </a:p>
        </p:txBody>
      </p:sp>
      <p:sp>
        <p:nvSpPr>
          <p:cNvPr id="14" name="Rectangle 13"/>
          <p:cNvSpPr/>
          <p:nvPr/>
        </p:nvSpPr>
        <p:spPr>
          <a:xfrm>
            <a:off x="179512" y="3861048"/>
            <a:ext cx="5958408" cy="2894190"/>
          </a:xfrm>
          <a:prstGeom prst="rect">
            <a:avLst/>
          </a:prstGeom>
        </p:spPr>
        <p:txBody>
          <a:bodyPr wrap="square" lIns="36000" rIns="36000" bIns="46800">
            <a:spAutoFit/>
          </a:bodyPr>
          <a:lstStyle/>
          <a:p>
            <a:r>
              <a:rPr lang="en-US" dirty="0"/>
              <a:t>&lt;</a:t>
            </a:r>
            <a:r>
              <a:rPr lang="en-US" sz="2000" b="1" dirty="0">
                <a:solidFill>
                  <a:srgbClr val="1F497D"/>
                </a:solidFill>
              </a:rPr>
              <a:t>form</a:t>
            </a:r>
            <a:r>
              <a:rPr lang="en-US" sz="2000" dirty="0">
                <a:solidFill>
                  <a:srgbClr val="1F497D"/>
                </a:solidFill>
              </a:rPr>
              <a:t> </a:t>
            </a:r>
            <a:r>
              <a:rPr lang="en-US" dirty="0"/>
              <a:t>name="…" </a:t>
            </a:r>
            <a:br>
              <a:rPr lang="en-US" dirty="0"/>
            </a:br>
            <a:r>
              <a:rPr lang="en-US" dirty="0"/>
              <a:t>  </a:t>
            </a:r>
            <a:r>
              <a:rPr lang="en-US" b="1" dirty="0">
                <a:solidFill>
                  <a:srgbClr val="1F497D"/>
                </a:solidFill>
              </a:rPr>
              <a:t>action="coursPHP-23.php" </a:t>
            </a:r>
            <a:br>
              <a:rPr lang="en-US" dirty="0"/>
            </a:br>
            <a:r>
              <a:rPr lang="en-US" dirty="0"/>
              <a:t>  </a:t>
            </a:r>
            <a:r>
              <a:rPr lang="en-US" b="1" dirty="0">
                <a:solidFill>
                  <a:srgbClr val="1F497D"/>
                </a:solidFill>
              </a:rPr>
              <a:t>method="POST"</a:t>
            </a:r>
            <a:r>
              <a:rPr lang="en-US" dirty="0"/>
              <a:t>&gt;</a:t>
            </a:r>
          </a:p>
          <a:p>
            <a:r>
              <a:rPr lang="en-US" dirty="0"/>
              <a:t>     &lt;label &gt;Login : &lt;/label&gt;</a:t>
            </a:r>
          </a:p>
          <a:p>
            <a:r>
              <a:rPr lang="en-US" dirty="0">
                <a:solidFill>
                  <a:srgbClr val="1F497D"/>
                </a:solidFill>
              </a:rPr>
              <a:t>     </a:t>
            </a:r>
            <a:r>
              <a:rPr lang="en-US" b="1" dirty="0">
                <a:solidFill>
                  <a:srgbClr val="1F497D"/>
                </a:solidFill>
              </a:rPr>
              <a:t>&lt;input type="text" name="login" </a:t>
            </a:r>
            <a:r>
              <a:rPr lang="en-US" b="1" dirty="0" err="1">
                <a:solidFill>
                  <a:srgbClr val="1F497D"/>
                </a:solidFill>
              </a:rPr>
              <a:t>maxlength</a:t>
            </a:r>
            <a:r>
              <a:rPr lang="en-US" b="1" dirty="0">
                <a:solidFill>
                  <a:srgbClr val="1F497D"/>
                </a:solidFill>
              </a:rPr>
              <a:t>="15" /&gt;</a:t>
            </a:r>
            <a:r>
              <a:rPr lang="en-US" dirty="0">
                <a:solidFill>
                  <a:srgbClr val="1F497D"/>
                </a:solidFill>
              </a:rPr>
              <a:t> &lt;</a:t>
            </a:r>
            <a:r>
              <a:rPr lang="en-US" dirty="0" err="1">
                <a:solidFill>
                  <a:srgbClr val="1F497D"/>
                </a:solidFill>
              </a:rPr>
              <a:t>br</a:t>
            </a:r>
            <a:r>
              <a:rPr lang="en-US" dirty="0">
                <a:solidFill>
                  <a:srgbClr val="1F497D"/>
                </a:solidFill>
              </a:rPr>
              <a:t>/&gt;</a:t>
            </a:r>
          </a:p>
          <a:p>
            <a:r>
              <a:rPr lang="en-US" dirty="0"/>
              <a:t>     &lt;label &gt;Mot de </a:t>
            </a:r>
            <a:r>
              <a:rPr lang="en-US" dirty="0" err="1"/>
              <a:t>passe</a:t>
            </a:r>
            <a:r>
              <a:rPr lang="en-US" dirty="0"/>
              <a:t> : &lt;/label&gt;</a:t>
            </a:r>
          </a:p>
          <a:p>
            <a:r>
              <a:rPr lang="en-US" b="1" dirty="0">
                <a:solidFill>
                  <a:srgbClr val="1F497D"/>
                </a:solidFill>
              </a:rPr>
              <a:t>     &lt;input type="password" name="</a:t>
            </a:r>
            <a:r>
              <a:rPr lang="en-US" b="1" dirty="0" err="1">
                <a:solidFill>
                  <a:srgbClr val="1F497D"/>
                </a:solidFill>
              </a:rPr>
              <a:t>mdp</a:t>
            </a:r>
            <a:r>
              <a:rPr lang="en-US" b="1" dirty="0">
                <a:solidFill>
                  <a:srgbClr val="1F497D"/>
                </a:solidFill>
              </a:rPr>
              <a:t>" </a:t>
            </a:r>
            <a:r>
              <a:rPr lang="en-US" b="1" dirty="0" err="1">
                <a:solidFill>
                  <a:srgbClr val="1F497D"/>
                </a:solidFill>
              </a:rPr>
              <a:t>maxlength</a:t>
            </a:r>
            <a:r>
              <a:rPr lang="en-US" b="1" dirty="0">
                <a:solidFill>
                  <a:srgbClr val="1F497D"/>
                </a:solidFill>
              </a:rPr>
              <a:t>="15" /&gt;</a:t>
            </a:r>
          </a:p>
          <a:p>
            <a:r>
              <a:rPr lang="en-US" dirty="0"/>
              <a:t>         &lt;</a:t>
            </a:r>
            <a:r>
              <a:rPr lang="en-US" dirty="0" err="1"/>
              <a:t>br</a:t>
            </a:r>
            <a:r>
              <a:rPr lang="en-US" dirty="0"/>
              <a:t>/&gt;</a:t>
            </a:r>
          </a:p>
          <a:p>
            <a:r>
              <a:rPr lang="en-US" b="1" dirty="0"/>
              <a:t>     &lt;input type="submit" value="OK" /&gt; </a:t>
            </a:r>
          </a:p>
          <a:p>
            <a:r>
              <a:rPr lang="en-US" dirty="0"/>
              <a:t> &lt;/form&gt;</a:t>
            </a:r>
            <a:endParaRPr lang="fr-FR" dirty="0"/>
          </a:p>
        </p:txBody>
      </p:sp>
    </p:spTree>
    <p:extLst>
      <p:ext uri="{BB962C8B-B14F-4D97-AF65-F5344CB8AC3E}">
        <p14:creationId xmlns:p14="http://schemas.microsoft.com/office/powerpoint/2010/main" val="40081776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3752" y="1196752"/>
            <a:ext cx="6462464" cy="54168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2000" b="1" dirty="0">
                <a:solidFill>
                  <a:srgbClr val="1F497D"/>
                </a:solidFill>
              </a:rPr>
              <a:t>&lt;?</a:t>
            </a:r>
            <a:r>
              <a:rPr lang="fr-FR" sz="2000" b="1" dirty="0" err="1">
                <a:solidFill>
                  <a:srgbClr val="1F497D"/>
                </a:solidFill>
              </a:rPr>
              <a:t>php</a:t>
            </a:r>
            <a:r>
              <a:rPr lang="fr-FR" sz="2000" b="1" dirty="0">
                <a:solidFill>
                  <a:srgbClr val="1F497D"/>
                </a:solidFill>
              </a:rPr>
              <a:t>   </a:t>
            </a:r>
            <a:r>
              <a:rPr lang="fr-FR" sz="2000" b="1" dirty="0" err="1">
                <a:solidFill>
                  <a:srgbClr val="1F497D"/>
                </a:solidFill>
              </a:rPr>
              <a:t>session_start</a:t>
            </a:r>
            <a:r>
              <a:rPr lang="fr-FR" sz="2000" b="1" dirty="0">
                <a:solidFill>
                  <a:srgbClr val="1F497D"/>
                </a:solidFill>
              </a:rPr>
              <a:t>();  ?&gt;</a:t>
            </a:r>
          </a:p>
          <a:p>
            <a:r>
              <a:rPr lang="fr-FR" dirty="0"/>
              <a:t>&lt;html&gt;</a:t>
            </a:r>
          </a:p>
          <a:p>
            <a:r>
              <a:rPr lang="fr-FR" dirty="0"/>
              <a:t>   &lt;</a:t>
            </a:r>
            <a:r>
              <a:rPr lang="fr-FR" dirty="0" err="1"/>
              <a:t>head</a:t>
            </a:r>
            <a:r>
              <a:rPr lang="fr-FR" dirty="0"/>
              <a:t>&gt; … &lt;/</a:t>
            </a:r>
            <a:r>
              <a:rPr lang="fr-FR" dirty="0" err="1"/>
              <a:t>head</a:t>
            </a:r>
            <a:r>
              <a:rPr lang="fr-FR" dirty="0"/>
              <a:t>&gt;</a:t>
            </a:r>
          </a:p>
          <a:p>
            <a:r>
              <a:rPr lang="fr-FR" dirty="0"/>
              <a:t>   &lt;body&gt;</a:t>
            </a:r>
          </a:p>
          <a:p>
            <a:r>
              <a:rPr lang="fr-FR" dirty="0"/>
              <a:t>   &lt;?</a:t>
            </a:r>
            <a:r>
              <a:rPr lang="fr-FR" dirty="0" err="1"/>
              <a:t>php</a:t>
            </a:r>
            <a:r>
              <a:rPr lang="fr-FR" dirty="0"/>
              <a:t>      </a:t>
            </a:r>
          </a:p>
          <a:p>
            <a:r>
              <a:rPr lang="fr-FR" dirty="0"/>
              <a:t>     . . .</a:t>
            </a:r>
          </a:p>
          <a:p>
            <a:r>
              <a:rPr lang="fr-FR" dirty="0"/>
              <a:t>          </a:t>
            </a:r>
            <a:r>
              <a:rPr lang="fr-FR" b="1" dirty="0"/>
              <a:t>$login = $_POST["login"] ;</a:t>
            </a:r>
          </a:p>
          <a:p>
            <a:r>
              <a:rPr lang="fr-FR" b="1" dirty="0"/>
              <a:t>          $</a:t>
            </a:r>
            <a:r>
              <a:rPr lang="fr-FR" b="1" dirty="0" err="1"/>
              <a:t>mdp</a:t>
            </a:r>
            <a:r>
              <a:rPr lang="fr-FR" b="1" dirty="0"/>
              <a:t> = $_POST["</a:t>
            </a:r>
            <a:r>
              <a:rPr lang="fr-FR" b="1" dirty="0" err="1"/>
              <a:t>mdp</a:t>
            </a:r>
            <a:r>
              <a:rPr lang="fr-FR" b="1" dirty="0"/>
              <a:t>"];</a:t>
            </a:r>
          </a:p>
          <a:p>
            <a:r>
              <a:rPr lang="fr-FR" dirty="0"/>
              <a:t>	   </a:t>
            </a:r>
          </a:p>
          <a:p>
            <a:r>
              <a:rPr lang="fr-FR" dirty="0"/>
              <a:t>          </a:t>
            </a:r>
            <a:r>
              <a:rPr lang="fr-FR" b="1" dirty="0"/>
              <a:t>if</a:t>
            </a:r>
            <a:r>
              <a:rPr lang="fr-FR" dirty="0"/>
              <a:t> ( </a:t>
            </a:r>
            <a:r>
              <a:rPr lang="fr-FR" b="1" dirty="0"/>
              <a:t>$login == "</a:t>
            </a:r>
            <a:r>
              <a:rPr lang="fr-FR" b="1" dirty="0" err="1"/>
              <a:t>uml</a:t>
            </a:r>
            <a:r>
              <a:rPr lang="fr-FR" b="1" dirty="0"/>
              <a:t>" AND $</a:t>
            </a:r>
            <a:r>
              <a:rPr lang="fr-FR" b="1" dirty="0" err="1"/>
              <a:t>mdp</a:t>
            </a:r>
            <a:r>
              <a:rPr lang="fr-FR" b="1" dirty="0"/>
              <a:t> == "</a:t>
            </a:r>
            <a:r>
              <a:rPr lang="fr-FR" b="1" dirty="0" err="1"/>
              <a:t>uml</a:t>
            </a:r>
            <a:r>
              <a:rPr lang="fr-FR" b="1" dirty="0"/>
              <a:t>"</a:t>
            </a:r>
            <a:r>
              <a:rPr lang="fr-FR" dirty="0"/>
              <a:t>) {</a:t>
            </a:r>
          </a:p>
          <a:p>
            <a:r>
              <a:rPr lang="fr-FR" sz="2000" b="1" dirty="0">
                <a:solidFill>
                  <a:srgbClr val="1F497D"/>
                </a:solidFill>
              </a:rPr>
              <a:t>	 $_SESSION["login"] = $login ;</a:t>
            </a:r>
          </a:p>
          <a:p>
            <a:r>
              <a:rPr lang="fr-FR" dirty="0"/>
              <a:t>	 … </a:t>
            </a:r>
          </a:p>
          <a:p>
            <a:r>
              <a:rPr lang="fr-FR" dirty="0"/>
              <a:t>	 </a:t>
            </a:r>
            <a:r>
              <a:rPr lang="fr-FR" dirty="0" err="1"/>
              <a:t>echo</a:t>
            </a:r>
            <a:r>
              <a:rPr lang="fr-FR" dirty="0"/>
              <a:t> "&lt;h1&gt;Bienvenue, cher $login &lt;/h1&gt;" ; </a:t>
            </a:r>
          </a:p>
          <a:p>
            <a:r>
              <a:rPr lang="fr-FR" dirty="0"/>
              <a:t>          }</a:t>
            </a:r>
          </a:p>
          <a:p>
            <a:r>
              <a:rPr lang="fr-FR" dirty="0"/>
              <a:t>          </a:t>
            </a:r>
            <a:r>
              <a:rPr lang="fr-FR" b="1" dirty="0" err="1"/>
              <a:t>else</a:t>
            </a:r>
            <a:r>
              <a:rPr lang="fr-FR" dirty="0"/>
              <a:t> {   </a:t>
            </a:r>
            <a:r>
              <a:rPr lang="fr-FR" dirty="0" err="1"/>
              <a:t>echo</a:t>
            </a:r>
            <a:r>
              <a:rPr lang="fr-FR" dirty="0"/>
              <a:t> "&lt;h1&gt;</a:t>
            </a:r>
            <a:r>
              <a:rPr lang="fr-FR" dirty="0" err="1"/>
              <a:t>Desolé</a:t>
            </a:r>
            <a:r>
              <a:rPr lang="fr-FR" dirty="0"/>
              <a:t> ! &lt;/h1&gt;";</a:t>
            </a:r>
          </a:p>
          <a:p>
            <a:r>
              <a:rPr lang="fr-FR" dirty="0"/>
              <a:t>	       </a:t>
            </a:r>
            <a:r>
              <a:rPr lang="fr-FR" dirty="0" err="1"/>
              <a:t>echo</a:t>
            </a:r>
            <a:r>
              <a:rPr lang="fr-FR" dirty="0"/>
              <a:t> "&lt;p&gt; Page accessible uniquement aux membres. &lt;/p&gt;"; </a:t>
            </a:r>
          </a:p>
          <a:p>
            <a:r>
              <a:rPr lang="fr-FR" dirty="0"/>
              <a:t>	  }</a:t>
            </a:r>
          </a:p>
          <a:p>
            <a:r>
              <a:rPr lang="fr-FR" dirty="0"/>
              <a:t>?&gt;</a:t>
            </a:r>
          </a:p>
          <a:p>
            <a:r>
              <a:rPr lang="fr-FR" dirty="0"/>
              <a:t>&lt;/body&gt; &lt;/html&gt;</a:t>
            </a:r>
          </a:p>
        </p:txBody>
      </p:sp>
      <p:sp>
        <p:nvSpPr>
          <p:cNvPr id="2" name="Titre 1"/>
          <p:cNvSpPr>
            <a:spLocks noGrp="1"/>
          </p:cNvSpPr>
          <p:nvPr>
            <p:ph type="title"/>
          </p:nvPr>
        </p:nvSpPr>
        <p:spPr>
          <a:xfrm>
            <a:off x="457200" y="-27384"/>
            <a:ext cx="8229600" cy="1143000"/>
          </a:xfrm>
        </p:spPr>
        <p:txBody>
          <a:bodyPr/>
          <a:lstStyle/>
          <a:p>
            <a:r>
              <a:rPr lang="fr-FR" dirty="0"/>
              <a:t>PHP : Sessions</a:t>
            </a:r>
          </a:p>
        </p:txBody>
      </p:sp>
      <p:sp>
        <p:nvSpPr>
          <p:cNvPr id="6" name="ZoneTexte 5"/>
          <p:cNvSpPr txBox="1"/>
          <p:nvPr/>
        </p:nvSpPr>
        <p:spPr>
          <a:xfrm>
            <a:off x="4283968" y="1268760"/>
            <a:ext cx="3168352"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a:t>Ouverture d’une session </a:t>
            </a:r>
            <a:br>
              <a:rPr lang="fr-FR" sz="2000" dirty="0"/>
            </a:br>
            <a:r>
              <a:rPr lang="fr-FR" sz="2000" dirty="0"/>
              <a:t>(au début de </a:t>
            </a:r>
            <a:r>
              <a:rPr lang="fr-FR" sz="2000" b="1" u="sng" dirty="0"/>
              <a:t>chaque page</a:t>
            </a:r>
            <a:r>
              <a:rPr lang="fr-FR" sz="2000" dirty="0"/>
              <a:t>)</a:t>
            </a:r>
          </a:p>
        </p:txBody>
      </p:sp>
      <p:cxnSp>
        <p:nvCxnSpPr>
          <p:cNvPr id="7" name="Connecteur droit avec flèche 6"/>
          <p:cNvCxnSpPr>
            <a:stCxn id="6" idx="1"/>
          </p:cNvCxnSpPr>
          <p:nvPr/>
        </p:nvCxnSpPr>
        <p:spPr>
          <a:xfrm flipH="1" flipV="1">
            <a:off x="3131840" y="1412779"/>
            <a:ext cx="1152128" cy="20992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 name="ZoneTexte 8"/>
          <p:cNvSpPr txBox="1"/>
          <p:nvPr/>
        </p:nvSpPr>
        <p:spPr>
          <a:xfrm>
            <a:off x="4932040" y="2924944"/>
            <a:ext cx="3874915"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a:t>Définition des variables de session</a:t>
            </a:r>
          </a:p>
          <a:p>
            <a:pPr algn="ctr"/>
            <a:r>
              <a:rPr lang="fr-FR" sz="2000" b="1" dirty="0"/>
              <a:t>$_SESSION["var"]</a:t>
            </a:r>
          </a:p>
        </p:txBody>
      </p:sp>
      <p:cxnSp>
        <p:nvCxnSpPr>
          <p:cNvPr id="11" name="Connecteur en angle 10"/>
          <p:cNvCxnSpPr>
            <a:stCxn id="9" idx="2"/>
          </p:cNvCxnSpPr>
          <p:nvPr/>
        </p:nvCxnSpPr>
        <p:spPr>
          <a:xfrm rot="5400000">
            <a:off x="5426620" y="2706202"/>
            <a:ext cx="516250" cy="2369506"/>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sp>
        <p:nvSpPr>
          <p:cNvPr id="10" name="ZoneTexte 9"/>
          <p:cNvSpPr txBox="1"/>
          <p:nvPr/>
        </p:nvSpPr>
        <p:spPr>
          <a:xfrm>
            <a:off x="6660232" y="4509120"/>
            <a:ext cx="2411760"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a:t>Les variables de session contiennent les informations qui passeront de page en page. </a:t>
            </a:r>
            <a:endParaRPr lang="fr-FR" sz="2000" b="1" dirty="0"/>
          </a:p>
        </p:txBody>
      </p:sp>
    </p:spTree>
    <p:extLst>
      <p:ext uri="{BB962C8B-B14F-4D97-AF65-F5344CB8AC3E}">
        <p14:creationId xmlns:p14="http://schemas.microsoft.com/office/powerpoint/2010/main" val="20552817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256"/>
            <a:ext cx="8229600" cy="1143000"/>
          </a:xfrm>
        </p:spPr>
        <p:txBody>
          <a:bodyPr/>
          <a:lstStyle/>
          <a:p>
            <a:r>
              <a:rPr lang="fr-FR" dirty="0"/>
              <a:t>PHP : Sessions</a:t>
            </a:r>
          </a:p>
        </p:txBody>
      </p:sp>
      <p:sp>
        <p:nvSpPr>
          <p:cNvPr id="3" name="Espace réservé du pied de page 2"/>
          <p:cNvSpPr>
            <a:spLocks noGrp="1"/>
          </p:cNvSpPr>
          <p:nvPr>
            <p:ph type="ftr" sz="quarter" idx="11"/>
          </p:nvPr>
        </p:nvSpPr>
        <p:spPr/>
        <p:txBody>
          <a:bodyPr/>
          <a:lstStyle/>
          <a:p>
            <a:r>
              <a:rPr lang="pt-BR"/>
              <a:t>Manuele Kirsch Pinheiro - UP1 / CRI / UFR06 Gestion</a:t>
            </a:r>
            <a:endParaRPr lang="fr-FR"/>
          </a:p>
        </p:txBody>
      </p:sp>
      <p:pic>
        <p:nvPicPr>
          <p:cNvPr id="5" name="Image 4"/>
          <p:cNvPicPr>
            <a:picLocks noChangeAspect="1"/>
          </p:cNvPicPr>
          <p:nvPr/>
        </p:nvPicPr>
        <p:blipFill>
          <a:blip r:embed="rId2"/>
          <a:stretch>
            <a:fillRect/>
          </a:stretch>
        </p:blipFill>
        <p:spPr>
          <a:xfrm>
            <a:off x="179512" y="1052736"/>
            <a:ext cx="5880100" cy="1384300"/>
          </a:xfrm>
          <a:prstGeom prst="rect">
            <a:avLst/>
          </a:prstGeom>
          <a:ln>
            <a:solidFill>
              <a:srgbClr val="4F81BD"/>
            </a:solidFill>
          </a:ln>
        </p:spPr>
      </p:pic>
      <p:sp>
        <p:nvSpPr>
          <p:cNvPr id="9" name="Rectangle 8"/>
          <p:cNvSpPr/>
          <p:nvPr/>
        </p:nvSpPr>
        <p:spPr>
          <a:xfrm>
            <a:off x="107504" y="2780928"/>
            <a:ext cx="8046640" cy="40318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2000" b="1" dirty="0">
                <a:solidFill>
                  <a:srgbClr val="1F497D"/>
                </a:solidFill>
              </a:rPr>
              <a:t>&lt;?</a:t>
            </a:r>
            <a:r>
              <a:rPr lang="fr-FR" sz="2000" b="1" dirty="0" err="1">
                <a:solidFill>
                  <a:srgbClr val="1F497D"/>
                </a:solidFill>
              </a:rPr>
              <a:t>php</a:t>
            </a:r>
            <a:r>
              <a:rPr lang="fr-FR" sz="2000" b="1" dirty="0">
                <a:solidFill>
                  <a:srgbClr val="1F497D"/>
                </a:solidFill>
              </a:rPr>
              <a:t> </a:t>
            </a:r>
            <a:r>
              <a:rPr lang="fr-FR" sz="2000" b="1" dirty="0" err="1">
                <a:solidFill>
                  <a:srgbClr val="1F497D"/>
                </a:solidFill>
              </a:rPr>
              <a:t>session_start</a:t>
            </a:r>
            <a:r>
              <a:rPr lang="fr-FR" sz="2000" b="1" dirty="0">
                <a:solidFill>
                  <a:srgbClr val="1F497D"/>
                </a:solidFill>
              </a:rPr>
              <a:t>(); ?&gt;</a:t>
            </a:r>
          </a:p>
          <a:p>
            <a:r>
              <a:rPr lang="fr-FR" dirty="0"/>
              <a:t>&lt;html&gt;  &lt;</a:t>
            </a:r>
            <a:r>
              <a:rPr lang="fr-FR" dirty="0" err="1"/>
              <a:t>head</a:t>
            </a:r>
            <a:r>
              <a:rPr lang="fr-FR" dirty="0"/>
              <a:t>&gt;…  &lt;/</a:t>
            </a:r>
            <a:r>
              <a:rPr lang="fr-FR" dirty="0" err="1"/>
              <a:t>head</a:t>
            </a:r>
            <a:r>
              <a:rPr lang="fr-FR" dirty="0"/>
              <a:t>&gt;</a:t>
            </a:r>
          </a:p>
          <a:p>
            <a:r>
              <a:rPr lang="fr-FR" dirty="0"/>
              <a:t>&lt;body&gt;</a:t>
            </a:r>
          </a:p>
          <a:p>
            <a:r>
              <a:rPr lang="fr-FR" b="1" dirty="0">
                <a:solidFill>
                  <a:srgbClr val="1F497D"/>
                </a:solidFill>
              </a:rPr>
              <a:t>&lt;?</a:t>
            </a:r>
            <a:r>
              <a:rPr lang="fr-FR" b="1" dirty="0" err="1">
                <a:solidFill>
                  <a:srgbClr val="1F497D"/>
                </a:solidFill>
              </a:rPr>
              <a:t>php</a:t>
            </a:r>
            <a:r>
              <a:rPr lang="fr-FR" b="1" dirty="0">
                <a:solidFill>
                  <a:srgbClr val="1F497D"/>
                </a:solidFill>
              </a:rPr>
              <a:t>     </a:t>
            </a:r>
          </a:p>
          <a:p>
            <a:r>
              <a:rPr lang="fr-FR" dirty="0"/>
              <a:t>     </a:t>
            </a:r>
            <a:r>
              <a:rPr lang="fr-FR" b="1" dirty="0"/>
              <a:t>if</a:t>
            </a:r>
            <a:r>
              <a:rPr lang="fr-FR" dirty="0"/>
              <a:t>  ( </a:t>
            </a:r>
            <a:r>
              <a:rPr lang="fr-FR" sz="2000" b="1" dirty="0" err="1"/>
              <a:t>isset</a:t>
            </a:r>
            <a:r>
              <a:rPr lang="fr-FR" sz="2000" b="1" dirty="0"/>
              <a:t>( </a:t>
            </a:r>
            <a:r>
              <a:rPr lang="fr-FR" sz="2000" b="1" dirty="0">
                <a:solidFill>
                  <a:srgbClr val="1F497D"/>
                </a:solidFill>
              </a:rPr>
              <a:t>$_SESSION["login"] </a:t>
            </a:r>
            <a:r>
              <a:rPr lang="fr-FR" sz="2000" b="1" dirty="0"/>
              <a:t>)  AND  ! </a:t>
            </a:r>
            <a:r>
              <a:rPr lang="fr-FR" sz="2000" b="1" dirty="0" err="1"/>
              <a:t>empty</a:t>
            </a:r>
            <a:r>
              <a:rPr lang="fr-FR" sz="2000" b="1" dirty="0"/>
              <a:t>( </a:t>
            </a:r>
            <a:r>
              <a:rPr lang="fr-FR" sz="2000" b="1" dirty="0">
                <a:solidFill>
                  <a:srgbClr val="1F497D"/>
                </a:solidFill>
              </a:rPr>
              <a:t>$_SESSION["login"] </a:t>
            </a:r>
            <a:r>
              <a:rPr lang="fr-FR" sz="2000" b="1" dirty="0"/>
              <a:t>) </a:t>
            </a:r>
            <a:r>
              <a:rPr lang="fr-FR" dirty="0"/>
              <a:t>) {</a:t>
            </a:r>
          </a:p>
          <a:p>
            <a:r>
              <a:rPr lang="fr-FR" dirty="0"/>
              <a:t>           </a:t>
            </a:r>
            <a:r>
              <a:rPr lang="fr-FR" sz="2000" b="1" dirty="0">
                <a:solidFill>
                  <a:srgbClr val="1F497D"/>
                </a:solidFill>
              </a:rPr>
              <a:t>$login =  $_SESSION["login"] ; </a:t>
            </a:r>
          </a:p>
          <a:p>
            <a:r>
              <a:rPr lang="fr-FR" dirty="0"/>
              <a:t>… </a:t>
            </a:r>
          </a:p>
          <a:p>
            <a:r>
              <a:rPr lang="fr-FR" dirty="0"/>
              <a:t>          </a:t>
            </a:r>
            <a:r>
              <a:rPr lang="fr-FR" dirty="0" err="1"/>
              <a:t>echo</a:t>
            </a:r>
            <a:r>
              <a:rPr lang="fr-FR" dirty="0"/>
              <a:t> "&lt;p&gt;Client &lt;b&gt; $login &lt;/b&gt; :  Ceci est une page pour les abonnés &lt;/p&gt;" ; </a:t>
            </a:r>
          </a:p>
          <a:p>
            <a:r>
              <a:rPr lang="fr-FR" dirty="0"/>
              <a:t>     }</a:t>
            </a:r>
          </a:p>
          <a:p>
            <a:r>
              <a:rPr lang="fr-FR" dirty="0"/>
              <a:t>     </a:t>
            </a:r>
            <a:r>
              <a:rPr lang="fr-FR" b="1" dirty="0" err="1"/>
              <a:t>else</a:t>
            </a:r>
            <a:r>
              <a:rPr lang="fr-FR" dirty="0"/>
              <a:t> {      </a:t>
            </a:r>
            <a:r>
              <a:rPr lang="fr-FR" dirty="0" err="1"/>
              <a:t>echo</a:t>
            </a:r>
            <a:r>
              <a:rPr lang="fr-FR" dirty="0"/>
              <a:t> "&lt;h1&gt;</a:t>
            </a:r>
            <a:r>
              <a:rPr lang="fr-FR" dirty="0" err="1"/>
              <a:t>Desolé</a:t>
            </a:r>
            <a:r>
              <a:rPr lang="fr-FR" dirty="0"/>
              <a:t> ! &lt;/h1&gt;";</a:t>
            </a:r>
          </a:p>
          <a:p>
            <a:r>
              <a:rPr lang="fr-FR" dirty="0"/>
              <a:t>	   </a:t>
            </a:r>
            <a:r>
              <a:rPr lang="fr-FR" dirty="0" err="1"/>
              <a:t>echo</a:t>
            </a:r>
            <a:r>
              <a:rPr lang="fr-FR" dirty="0"/>
              <a:t> "&lt;p&gt; Il s'agit d'une page privée !! Il faut être membre. &lt;/p&gt;"; </a:t>
            </a:r>
          </a:p>
          <a:p>
            <a:r>
              <a:rPr lang="fr-FR" dirty="0"/>
              <a:t> }   </a:t>
            </a:r>
          </a:p>
          <a:p>
            <a:r>
              <a:rPr lang="fr-FR" b="1" dirty="0">
                <a:solidFill>
                  <a:srgbClr val="1F497D"/>
                </a:solidFill>
              </a:rPr>
              <a:t>?&gt; </a:t>
            </a:r>
          </a:p>
          <a:p>
            <a:r>
              <a:rPr lang="fr-FR" dirty="0"/>
              <a:t>…</a:t>
            </a:r>
          </a:p>
        </p:txBody>
      </p:sp>
      <p:pic>
        <p:nvPicPr>
          <p:cNvPr id="6" name="Image 5"/>
          <p:cNvPicPr>
            <a:picLocks noChangeAspect="1"/>
          </p:cNvPicPr>
          <p:nvPr/>
        </p:nvPicPr>
        <p:blipFill>
          <a:blip r:embed="rId3"/>
          <a:stretch>
            <a:fillRect/>
          </a:stretch>
        </p:blipFill>
        <p:spPr>
          <a:xfrm>
            <a:off x="2922362" y="2132856"/>
            <a:ext cx="6186142" cy="1512168"/>
          </a:xfrm>
          <a:prstGeom prst="rect">
            <a:avLst/>
          </a:prstGeom>
          <a:ln>
            <a:solidFill>
              <a:srgbClr val="4F81BD"/>
            </a:solidFill>
          </a:ln>
        </p:spPr>
      </p:pic>
      <p:cxnSp>
        <p:nvCxnSpPr>
          <p:cNvPr id="7" name="Connecteur droit avec flèche 6"/>
          <p:cNvCxnSpPr/>
          <p:nvPr/>
        </p:nvCxnSpPr>
        <p:spPr>
          <a:xfrm>
            <a:off x="1979712" y="2024658"/>
            <a:ext cx="1368152" cy="9002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ZoneTexte 10"/>
          <p:cNvSpPr txBox="1"/>
          <p:nvPr/>
        </p:nvSpPr>
        <p:spPr>
          <a:xfrm>
            <a:off x="4860032" y="4437112"/>
            <a:ext cx="3874915"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a:t>Usage des variables de session</a:t>
            </a:r>
          </a:p>
          <a:p>
            <a:pPr algn="ctr"/>
            <a:r>
              <a:rPr lang="fr-FR" sz="2000" b="1" dirty="0"/>
              <a:t>$_SESSION["var"]</a:t>
            </a:r>
          </a:p>
        </p:txBody>
      </p:sp>
    </p:spTree>
    <p:extLst>
      <p:ext uri="{BB962C8B-B14F-4D97-AF65-F5344CB8AC3E}">
        <p14:creationId xmlns:p14="http://schemas.microsoft.com/office/powerpoint/2010/main" val="35079497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256"/>
            <a:ext cx="8229600" cy="1143000"/>
          </a:xfrm>
        </p:spPr>
        <p:txBody>
          <a:bodyPr/>
          <a:lstStyle/>
          <a:p>
            <a:r>
              <a:rPr lang="fr-FR" dirty="0"/>
              <a:t>PHP : Sessions</a:t>
            </a:r>
          </a:p>
        </p:txBody>
      </p:sp>
      <p:sp>
        <p:nvSpPr>
          <p:cNvPr id="3" name="Espace réservé du pied de page 2"/>
          <p:cNvSpPr>
            <a:spLocks noGrp="1"/>
          </p:cNvSpPr>
          <p:nvPr>
            <p:ph type="ftr" sz="quarter" idx="11"/>
          </p:nvPr>
        </p:nvSpPr>
        <p:spPr/>
        <p:txBody>
          <a:bodyPr/>
          <a:lstStyle/>
          <a:p>
            <a:r>
              <a:rPr lang="pt-BR"/>
              <a:t>Manuele Kirsch Pinheiro - UP1 / CRI / UFR06 Gestion</a:t>
            </a:r>
            <a:endParaRPr lang="fr-FR"/>
          </a:p>
        </p:txBody>
      </p:sp>
      <p:sp>
        <p:nvSpPr>
          <p:cNvPr id="4" name="Espace réservé du numéro de diapositive 3"/>
          <p:cNvSpPr>
            <a:spLocks noGrp="1"/>
          </p:cNvSpPr>
          <p:nvPr>
            <p:ph type="sldNum" sz="quarter" idx="12"/>
          </p:nvPr>
        </p:nvSpPr>
        <p:spPr/>
        <p:txBody>
          <a:bodyPr/>
          <a:lstStyle/>
          <a:p>
            <a:fld id="{08F9BE58-7793-45FF-A067-2A41621469A2}" type="slidenum">
              <a:rPr lang="fr-FR" smtClean="0"/>
              <a:pPr/>
              <a:t>56</a:t>
            </a:fld>
            <a:endParaRPr lang="fr-FR"/>
          </a:p>
        </p:txBody>
      </p:sp>
      <p:pic>
        <p:nvPicPr>
          <p:cNvPr id="5" name="Image 4"/>
          <p:cNvPicPr>
            <a:picLocks noChangeAspect="1"/>
          </p:cNvPicPr>
          <p:nvPr/>
        </p:nvPicPr>
        <p:blipFill>
          <a:blip r:embed="rId2"/>
          <a:stretch>
            <a:fillRect/>
          </a:stretch>
        </p:blipFill>
        <p:spPr>
          <a:xfrm>
            <a:off x="179512" y="1052736"/>
            <a:ext cx="5880100" cy="1384300"/>
          </a:xfrm>
          <a:prstGeom prst="rect">
            <a:avLst/>
          </a:prstGeom>
          <a:ln>
            <a:solidFill>
              <a:srgbClr val="4F81BD"/>
            </a:solidFill>
          </a:ln>
        </p:spPr>
      </p:pic>
      <p:sp>
        <p:nvSpPr>
          <p:cNvPr id="9" name="Rectangle 8"/>
          <p:cNvSpPr/>
          <p:nvPr/>
        </p:nvSpPr>
        <p:spPr>
          <a:xfrm>
            <a:off x="107504" y="2636912"/>
            <a:ext cx="8046640" cy="40934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2000" b="1" dirty="0">
                <a:solidFill>
                  <a:srgbClr val="1F497D"/>
                </a:solidFill>
              </a:rPr>
              <a:t>&lt;?</a:t>
            </a:r>
            <a:r>
              <a:rPr lang="fr-FR" sz="2000" b="1" dirty="0" err="1">
                <a:solidFill>
                  <a:srgbClr val="1F497D"/>
                </a:solidFill>
              </a:rPr>
              <a:t>php</a:t>
            </a:r>
            <a:r>
              <a:rPr lang="fr-FR" sz="2000" b="1" dirty="0">
                <a:solidFill>
                  <a:srgbClr val="1F497D"/>
                </a:solidFill>
              </a:rPr>
              <a:t> </a:t>
            </a:r>
            <a:r>
              <a:rPr lang="fr-FR" sz="2000" b="1" dirty="0" err="1">
                <a:solidFill>
                  <a:srgbClr val="1F497D"/>
                </a:solidFill>
              </a:rPr>
              <a:t>session_start</a:t>
            </a:r>
            <a:r>
              <a:rPr lang="fr-FR" sz="2000" b="1" dirty="0">
                <a:solidFill>
                  <a:srgbClr val="1F497D"/>
                </a:solidFill>
              </a:rPr>
              <a:t>(); ?&gt;</a:t>
            </a:r>
          </a:p>
          <a:p>
            <a:r>
              <a:rPr lang="fr-FR" dirty="0"/>
              <a:t>&lt;html&gt;  &lt;</a:t>
            </a:r>
            <a:r>
              <a:rPr lang="fr-FR" dirty="0" err="1"/>
              <a:t>head</a:t>
            </a:r>
            <a:r>
              <a:rPr lang="fr-FR" dirty="0"/>
              <a:t>&gt;…  &lt;/</a:t>
            </a:r>
            <a:r>
              <a:rPr lang="fr-FR" dirty="0" err="1"/>
              <a:t>head</a:t>
            </a:r>
            <a:r>
              <a:rPr lang="fr-FR" dirty="0"/>
              <a:t>&gt;</a:t>
            </a:r>
          </a:p>
          <a:p>
            <a:r>
              <a:rPr lang="fr-FR" dirty="0"/>
              <a:t>&lt;body&gt;</a:t>
            </a:r>
          </a:p>
          <a:p>
            <a:r>
              <a:rPr lang="fr-FR" b="1" dirty="0">
                <a:solidFill>
                  <a:srgbClr val="1F497D"/>
                </a:solidFill>
              </a:rPr>
              <a:t>&lt;?</a:t>
            </a:r>
            <a:r>
              <a:rPr lang="fr-FR" b="1" dirty="0" err="1">
                <a:solidFill>
                  <a:srgbClr val="1F497D"/>
                </a:solidFill>
              </a:rPr>
              <a:t>php</a:t>
            </a:r>
            <a:r>
              <a:rPr lang="fr-FR" b="1" dirty="0">
                <a:solidFill>
                  <a:srgbClr val="1F497D"/>
                </a:solidFill>
              </a:rPr>
              <a:t>     </a:t>
            </a:r>
          </a:p>
          <a:p>
            <a:r>
              <a:rPr lang="fr-FR" dirty="0"/>
              <a:t>     </a:t>
            </a:r>
            <a:r>
              <a:rPr lang="fr-FR" b="1" dirty="0"/>
              <a:t>if</a:t>
            </a:r>
            <a:r>
              <a:rPr lang="fr-FR" dirty="0"/>
              <a:t>  ( </a:t>
            </a:r>
            <a:r>
              <a:rPr lang="fr-FR" sz="2000" b="1" dirty="0" err="1"/>
              <a:t>isset</a:t>
            </a:r>
            <a:r>
              <a:rPr lang="fr-FR" sz="2000" b="1" dirty="0"/>
              <a:t>( </a:t>
            </a:r>
            <a:r>
              <a:rPr lang="fr-FR" sz="2000" b="1" dirty="0">
                <a:solidFill>
                  <a:srgbClr val="1F497D"/>
                </a:solidFill>
              </a:rPr>
              <a:t>$_SESSION["login"] </a:t>
            </a:r>
            <a:r>
              <a:rPr lang="fr-FR" sz="2000" b="1" dirty="0"/>
              <a:t>)  AND  ! </a:t>
            </a:r>
            <a:r>
              <a:rPr lang="fr-FR" sz="2000" b="1" dirty="0" err="1"/>
              <a:t>empty</a:t>
            </a:r>
            <a:r>
              <a:rPr lang="fr-FR" sz="2000" b="1" dirty="0"/>
              <a:t>( </a:t>
            </a:r>
            <a:r>
              <a:rPr lang="fr-FR" sz="2000" b="1" dirty="0">
                <a:solidFill>
                  <a:srgbClr val="1F497D"/>
                </a:solidFill>
              </a:rPr>
              <a:t>$_SESSION["login"] </a:t>
            </a:r>
            <a:r>
              <a:rPr lang="fr-FR" sz="2000" b="1" dirty="0"/>
              <a:t>) </a:t>
            </a:r>
            <a:r>
              <a:rPr lang="fr-FR" dirty="0"/>
              <a:t>) { </a:t>
            </a:r>
          </a:p>
          <a:p>
            <a:r>
              <a:rPr lang="fr-FR" dirty="0"/>
              <a:t>… </a:t>
            </a:r>
          </a:p>
          <a:p>
            <a:r>
              <a:rPr lang="fr-FR" dirty="0"/>
              <a:t>           </a:t>
            </a:r>
            <a:r>
              <a:rPr lang="fr-FR" sz="2000" b="1" dirty="0">
                <a:solidFill>
                  <a:srgbClr val="1F497D"/>
                </a:solidFill>
              </a:rPr>
              <a:t> </a:t>
            </a:r>
            <a:r>
              <a:rPr lang="fr-FR" sz="2000" b="1" dirty="0" err="1">
                <a:solidFill>
                  <a:srgbClr val="1F497D"/>
                </a:solidFill>
              </a:rPr>
              <a:t>unset</a:t>
            </a:r>
            <a:r>
              <a:rPr lang="fr-FR" sz="2000" b="1" dirty="0">
                <a:solidFill>
                  <a:srgbClr val="1F497D"/>
                </a:solidFill>
              </a:rPr>
              <a:t>($_SESSION["login"]);</a:t>
            </a:r>
          </a:p>
          <a:p>
            <a:r>
              <a:rPr lang="fr-FR" sz="2000" b="1" dirty="0">
                <a:solidFill>
                  <a:srgbClr val="1F497D"/>
                </a:solidFill>
              </a:rPr>
              <a:t>           </a:t>
            </a:r>
            <a:r>
              <a:rPr lang="fr-FR" sz="2000" b="1" dirty="0" err="1">
                <a:solidFill>
                  <a:srgbClr val="1F497D"/>
                </a:solidFill>
              </a:rPr>
              <a:t>session_destroy</a:t>
            </a:r>
            <a:r>
              <a:rPr lang="fr-FR" sz="2000" b="1" dirty="0">
                <a:solidFill>
                  <a:srgbClr val="1F497D"/>
                </a:solidFill>
              </a:rPr>
              <a:t>();</a:t>
            </a:r>
          </a:p>
          <a:p>
            <a:r>
              <a:rPr lang="fr-FR" dirty="0"/>
              <a:t>     }</a:t>
            </a:r>
          </a:p>
          <a:p>
            <a:r>
              <a:rPr lang="fr-FR" dirty="0"/>
              <a:t>     </a:t>
            </a:r>
            <a:r>
              <a:rPr lang="fr-FR" b="1" dirty="0" err="1"/>
              <a:t>else</a:t>
            </a:r>
            <a:r>
              <a:rPr lang="fr-FR" dirty="0"/>
              <a:t> {      </a:t>
            </a:r>
            <a:r>
              <a:rPr lang="fr-FR" dirty="0" err="1"/>
              <a:t>echo</a:t>
            </a:r>
            <a:r>
              <a:rPr lang="fr-FR" dirty="0"/>
              <a:t> "&lt;h1&gt;</a:t>
            </a:r>
            <a:r>
              <a:rPr lang="fr-FR" dirty="0" err="1"/>
              <a:t>Desolé</a:t>
            </a:r>
            <a:r>
              <a:rPr lang="fr-FR" dirty="0"/>
              <a:t> ! &lt;/h1&gt;";</a:t>
            </a:r>
          </a:p>
          <a:p>
            <a:r>
              <a:rPr lang="fr-FR" dirty="0"/>
              <a:t>	   </a:t>
            </a:r>
            <a:r>
              <a:rPr lang="fr-FR" dirty="0" err="1"/>
              <a:t>echo</a:t>
            </a:r>
            <a:r>
              <a:rPr lang="fr-FR" dirty="0"/>
              <a:t> "&lt;p&gt; Pas de connexion active. &lt;/p&gt;"; </a:t>
            </a:r>
          </a:p>
          <a:p>
            <a:r>
              <a:rPr lang="fr-FR" dirty="0"/>
              <a:t>    }   </a:t>
            </a:r>
          </a:p>
          <a:p>
            <a:r>
              <a:rPr lang="fr-FR" b="1" dirty="0">
                <a:solidFill>
                  <a:srgbClr val="1F497D"/>
                </a:solidFill>
              </a:rPr>
              <a:t>?&gt; </a:t>
            </a:r>
          </a:p>
          <a:p>
            <a:r>
              <a:rPr lang="fr-FR" dirty="0"/>
              <a:t>…</a:t>
            </a:r>
          </a:p>
        </p:txBody>
      </p:sp>
      <p:pic>
        <p:nvPicPr>
          <p:cNvPr id="6" name="Image 5"/>
          <p:cNvPicPr>
            <a:picLocks noChangeAspect="1"/>
          </p:cNvPicPr>
          <p:nvPr/>
        </p:nvPicPr>
        <p:blipFill>
          <a:blip r:embed="rId3"/>
          <a:stretch>
            <a:fillRect/>
          </a:stretch>
        </p:blipFill>
        <p:spPr>
          <a:xfrm>
            <a:off x="3245296" y="2204864"/>
            <a:ext cx="5791200" cy="1536700"/>
          </a:xfrm>
          <a:prstGeom prst="rect">
            <a:avLst/>
          </a:prstGeom>
          <a:ln>
            <a:solidFill>
              <a:srgbClr val="4F81BD"/>
            </a:solidFill>
          </a:ln>
        </p:spPr>
      </p:pic>
      <p:cxnSp>
        <p:nvCxnSpPr>
          <p:cNvPr id="7" name="Connecteur droit avec flèche 6"/>
          <p:cNvCxnSpPr/>
          <p:nvPr/>
        </p:nvCxnSpPr>
        <p:spPr>
          <a:xfrm>
            <a:off x="1733128" y="2276872"/>
            <a:ext cx="1656184" cy="5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ZoneTexte 9"/>
          <p:cNvSpPr txBox="1"/>
          <p:nvPr/>
        </p:nvSpPr>
        <p:spPr>
          <a:xfrm>
            <a:off x="4860033" y="4437112"/>
            <a:ext cx="3528392"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a:t>Fermeture de la session</a:t>
            </a:r>
          </a:p>
          <a:p>
            <a:pPr algn="ctr"/>
            <a:r>
              <a:rPr lang="fr-FR" sz="2000" b="1" dirty="0" err="1"/>
              <a:t>session_destroy</a:t>
            </a:r>
            <a:r>
              <a:rPr lang="fr-FR" sz="2000" b="1" dirty="0"/>
              <a:t>()</a:t>
            </a:r>
          </a:p>
        </p:txBody>
      </p:sp>
      <p:sp>
        <p:nvSpPr>
          <p:cNvPr id="11" name="ZoneTexte 10"/>
          <p:cNvSpPr txBox="1"/>
          <p:nvPr/>
        </p:nvSpPr>
        <p:spPr>
          <a:xfrm>
            <a:off x="5868144" y="5581689"/>
            <a:ext cx="3096344"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a:t>Ne pas oublier de vider les variables de session</a:t>
            </a:r>
          </a:p>
          <a:p>
            <a:pPr algn="ctr"/>
            <a:r>
              <a:rPr lang="fr-FR" sz="2000" b="1" dirty="0" err="1"/>
              <a:t>unset</a:t>
            </a:r>
            <a:r>
              <a:rPr lang="fr-FR" sz="2000" b="1" dirty="0"/>
              <a:t>( $_SESSION[ "var" ] )</a:t>
            </a:r>
          </a:p>
        </p:txBody>
      </p:sp>
    </p:spTree>
    <p:extLst>
      <p:ext uri="{BB962C8B-B14F-4D97-AF65-F5344CB8AC3E}">
        <p14:creationId xmlns:p14="http://schemas.microsoft.com/office/powerpoint/2010/main" val="2667757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236" y="2708921"/>
            <a:ext cx="9232181" cy="4752527"/>
          </a:xfrm>
        </p:spPr>
      </p:pic>
      <p:sp>
        <p:nvSpPr>
          <p:cNvPr id="6" name="Titre 1"/>
          <p:cNvSpPr txBox="1">
            <a:spLocks/>
          </p:cNvSpPr>
          <p:nvPr/>
        </p:nvSpPr>
        <p:spPr>
          <a:xfrm>
            <a:off x="457200" y="-182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a:t>PHP : Sessions</a:t>
            </a:r>
            <a:endParaRPr lang="fr-FR" dirty="0"/>
          </a:p>
        </p:txBody>
      </p:sp>
      <p:sp>
        <p:nvSpPr>
          <p:cNvPr id="7" name="ZoneTexte 6"/>
          <p:cNvSpPr txBox="1"/>
          <p:nvPr/>
        </p:nvSpPr>
        <p:spPr>
          <a:xfrm>
            <a:off x="107504" y="908720"/>
            <a:ext cx="8424936" cy="1754326"/>
          </a:xfrm>
          <a:prstGeom prst="rect">
            <a:avLst/>
          </a:prstGeom>
          <a:noFill/>
        </p:spPr>
        <p:txBody>
          <a:bodyPr wrap="square" rtlCol="0">
            <a:spAutoFit/>
          </a:bodyPr>
          <a:lstStyle/>
          <a:p>
            <a:r>
              <a:rPr lang="fr-FR" dirty="0">
                <a:solidFill>
                  <a:srgbClr val="FF0000"/>
                </a:solidFill>
              </a:rPr>
              <a:t>&lt;?</a:t>
            </a:r>
            <a:r>
              <a:rPr lang="fr-FR" dirty="0" err="1">
                <a:solidFill>
                  <a:srgbClr val="FF0000"/>
                </a:solidFill>
              </a:rPr>
              <a:t>php</a:t>
            </a:r>
            <a:endParaRPr lang="fr-FR" dirty="0">
              <a:solidFill>
                <a:srgbClr val="FF0000"/>
              </a:solidFill>
            </a:endParaRPr>
          </a:p>
          <a:p>
            <a:endParaRPr lang="fr-FR" dirty="0">
              <a:solidFill>
                <a:srgbClr val="FF0000"/>
              </a:solidFill>
            </a:endParaRPr>
          </a:p>
          <a:p>
            <a:r>
              <a:rPr lang="fr-FR" dirty="0">
                <a:solidFill>
                  <a:srgbClr val="FF0000"/>
                </a:solidFill>
              </a:rPr>
              <a:t>?&gt;</a:t>
            </a:r>
          </a:p>
          <a:p>
            <a:r>
              <a:rPr lang="fr-FR" dirty="0"/>
              <a:t>&lt;html&gt;&lt;body&gt;</a:t>
            </a:r>
          </a:p>
          <a:p>
            <a:r>
              <a:rPr lang="fr-FR" dirty="0" err="1"/>
              <a:t>PageWeb</a:t>
            </a:r>
            <a:endParaRPr lang="fr-FR" dirty="0"/>
          </a:p>
          <a:p>
            <a:r>
              <a:rPr lang="fr-FR" dirty="0"/>
              <a:t>&lt;/body&gt;&lt;/html&gt;</a:t>
            </a:r>
          </a:p>
        </p:txBody>
      </p:sp>
      <p:sp>
        <p:nvSpPr>
          <p:cNvPr id="8" name="Rectangle 7"/>
          <p:cNvSpPr/>
          <p:nvPr/>
        </p:nvSpPr>
        <p:spPr>
          <a:xfrm>
            <a:off x="0" y="2996952"/>
            <a:ext cx="914400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0" y="3429000"/>
            <a:ext cx="9144000" cy="18722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0" y="5301208"/>
            <a:ext cx="1115616" cy="14401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6228184" y="1580599"/>
            <a:ext cx="2736304" cy="1200329"/>
          </a:xfrm>
          <a:prstGeom prst="rect">
            <a:avLst/>
          </a:prstGeom>
          <a:solidFill>
            <a:schemeClr val="tx2">
              <a:lumMod val="60000"/>
              <a:lumOff val="40000"/>
            </a:schemeClr>
          </a:solidFill>
        </p:spPr>
        <p:txBody>
          <a:bodyPr wrap="square" rtlCol="0">
            <a:spAutoFit/>
          </a:bodyPr>
          <a:lstStyle/>
          <a:p>
            <a:pPr algn="ctr"/>
            <a:r>
              <a:rPr lang="fr-FR" dirty="0"/>
              <a:t>1 – On demande une page web classique sans session au serveur web sur « </a:t>
            </a:r>
            <a:r>
              <a:rPr lang="fr-FR" dirty="0" err="1"/>
              <a:t>localhost</a:t>
            </a:r>
            <a:r>
              <a:rPr lang="fr-FR" dirty="0"/>
              <a:t> » port « 8888 »</a:t>
            </a:r>
          </a:p>
        </p:txBody>
      </p:sp>
      <p:sp>
        <p:nvSpPr>
          <p:cNvPr id="13" name="ZoneTexte 12"/>
          <p:cNvSpPr txBox="1"/>
          <p:nvPr/>
        </p:nvSpPr>
        <p:spPr>
          <a:xfrm>
            <a:off x="6156176" y="5373216"/>
            <a:ext cx="2736304" cy="1477328"/>
          </a:xfrm>
          <a:prstGeom prst="rect">
            <a:avLst/>
          </a:prstGeom>
          <a:solidFill>
            <a:schemeClr val="tx2">
              <a:lumMod val="60000"/>
              <a:lumOff val="40000"/>
            </a:schemeClr>
          </a:solidFill>
        </p:spPr>
        <p:txBody>
          <a:bodyPr wrap="square" rtlCol="0">
            <a:spAutoFit/>
          </a:bodyPr>
          <a:lstStyle/>
          <a:p>
            <a:pPr algn="ctr"/>
            <a:r>
              <a:rPr lang="fr-FR" dirty="0"/>
              <a:t>2 – Le serveur web répond normalement avec le code HTTP 200, puis avec diverses valeurs indiquant les plugins dont il dispose</a:t>
            </a:r>
          </a:p>
        </p:txBody>
      </p:sp>
      <p:sp>
        <p:nvSpPr>
          <p:cNvPr id="14" name="ZoneTexte 13"/>
          <p:cNvSpPr txBox="1"/>
          <p:nvPr/>
        </p:nvSpPr>
        <p:spPr>
          <a:xfrm>
            <a:off x="1331640" y="6023029"/>
            <a:ext cx="2736304" cy="646331"/>
          </a:xfrm>
          <a:prstGeom prst="rect">
            <a:avLst/>
          </a:prstGeom>
          <a:solidFill>
            <a:schemeClr val="tx2">
              <a:lumMod val="60000"/>
              <a:lumOff val="40000"/>
            </a:schemeClr>
          </a:solidFill>
        </p:spPr>
        <p:txBody>
          <a:bodyPr wrap="square" rtlCol="0">
            <a:spAutoFit/>
          </a:bodyPr>
          <a:lstStyle/>
          <a:p>
            <a:pPr algn="ctr"/>
            <a:r>
              <a:rPr lang="fr-FR" dirty="0"/>
              <a:t>3 – Le serveur web envoie finalement la page web</a:t>
            </a:r>
          </a:p>
        </p:txBody>
      </p:sp>
    </p:spTree>
    <p:extLst>
      <p:ext uri="{BB962C8B-B14F-4D97-AF65-F5344CB8AC3E}">
        <p14:creationId xmlns:p14="http://schemas.microsoft.com/office/powerpoint/2010/main" val="22165502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060848"/>
            <a:ext cx="9144000" cy="5463823"/>
          </a:xfrm>
        </p:spPr>
      </p:pic>
      <p:sp>
        <p:nvSpPr>
          <p:cNvPr id="6" name="Titre 1"/>
          <p:cNvSpPr txBox="1">
            <a:spLocks/>
          </p:cNvSpPr>
          <p:nvPr/>
        </p:nvSpPr>
        <p:spPr>
          <a:xfrm>
            <a:off x="457200" y="-182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a:t>PHP : Sessions</a:t>
            </a:r>
            <a:endParaRPr lang="fr-FR" dirty="0"/>
          </a:p>
        </p:txBody>
      </p:sp>
      <p:sp>
        <p:nvSpPr>
          <p:cNvPr id="7" name="ZoneTexte 6"/>
          <p:cNvSpPr txBox="1"/>
          <p:nvPr/>
        </p:nvSpPr>
        <p:spPr>
          <a:xfrm>
            <a:off x="107504" y="908720"/>
            <a:ext cx="8424936" cy="1200329"/>
          </a:xfrm>
          <a:prstGeom prst="rect">
            <a:avLst/>
          </a:prstGeom>
          <a:noFill/>
        </p:spPr>
        <p:txBody>
          <a:bodyPr wrap="square" rtlCol="0">
            <a:spAutoFit/>
          </a:bodyPr>
          <a:lstStyle/>
          <a:p>
            <a:r>
              <a:rPr lang="fr-FR" dirty="0">
                <a:solidFill>
                  <a:srgbClr val="FF0000"/>
                </a:solidFill>
              </a:rPr>
              <a:t>&lt;?</a:t>
            </a:r>
            <a:r>
              <a:rPr lang="fr-FR" dirty="0" err="1">
                <a:solidFill>
                  <a:srgbClr val="FF0000"/>
                </a:solidFill>
              </a:rPr>
              <a:t>php</a:t>
            </a:r>
            <a:endParaRPr lang="fr-FR" dirty="0">
              <a:solidFill>
                <a:srgbClr val="FF0000"/>
              </a:solidFill>
            </a:endParaRPr>
          </a:p>
          <a:p>
            <a:r>
              <a:rPr lang="fr-FR" dirty="0">
                <a:solidFill>
                  <a:srgbClr val="FF0000"/>
                </a:solidFill>
              </a:rPr>
              <a:t>  </a:t>
            </a:r>
            <a:r>
              <a:rPr lang="fr-FR" b="1" dirty="0" err="1">
                <a:solidFill>
                  <a:srgbClr val="FF0000"/>
                </a:solidFill>
              </a:rPr>
              <a:t>session_start</a:t>
            </a:r>
            <a:r>
              <a:rPr lang="fr-FR" b="1" dirty="0">
                <a:solidFill>
                  <a:srgbClr val="FF0000"/>
                </a:solidFill>
              </a:rPr>
              <a:t>();</a:t>
            </a:r>
          </a:p>
          <a:p>
            <a:r>
              <a:rPr lang="fr-FR" dirty="0">
                <a:solidFill>
                  <a:srgbClr val="FF0000"/>
                </a:solidFill>
              </a:rPr>
              <a:t>?&gt;</a:t>
            </a:r>
          </a:p>
          <a:p>
            <a:r>
              <a:rPr lang="fr-FR" dirty="0"/>
              <a:t>&lt;html&gt;&lt;body&gt; </a:t>
            </a:r>
            <a:r>
              <a:rPr lang="fr-FR" dirty="0" err="1"/>
              <a:t>PageWeb</a:t>
            </a:r>
            <a:r>
              <a:rPr lang="fr-FR" dirty="0"/>
              <a:t> &lt;/body&gt;&lt;/html&gt;</a:t>
            </a:r>
          </a:p>
        </p:txBody>
      </p:sp>
      <p:sp>
        <p:nvSpPr>
          <p:cNvPr id="5" name="Rectangle 4"/>
          <p:cNvSpPr/>
          <p:nvPr/>
        </p:nvSpPr>
        <p:spPr>
          <a:xfrm>
            <a:off x="0" y="2276872"/>
            <a:ext cx="914400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4005064"/>
            <a:ext cx="6516216" cy="4680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0" y="5725704"/>
            <a:ext cx="1115616" cy="10876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6228184" y="860519"/>
            <a:ext cx="2736304" cy="1200329"/>
          </a:xfrm>
          <a:prstGeom prst="rect">
            <a:avLst/>
          </a:prstGeom>
          <a:solidFill>
            <a:schemeClr val="tx2">
              <a:lumMod val="60000"/>
              <a:lumOff val="40000"/>
            </a:schemeClr>
          </a:solidFill>
        </p:spPr>
        <p:txBody>
          <a:bodyPr wrap="square" rtlCol="0">
            <a:spAutoFit/>
          </a:bodyPr>
          <a:lstStyle/>
          <a:p>
            <a:pPr algn="ctr"/>
            <a:r>
              <a:rPr lang="fr-FR" dirty="0"/>
              <a:t>1 – On demande une page web contenant une session au serveur web sur « </a:t>
            </a:r>
            <a:r>
              <a:rPr lang="fr-FR" dirty="0" err="1"/>
              <a:t>localhost</a:t>
            </a:r>
            <a:r>
              <a:rPr lang="fr-FR" dirty="0"/>
              <a:t> » port « 8888 »</a:t>
            </a:r>
          </a:p>
        </p:txBody>
      </p:sp>
      <p:sp>
        <p:nvSpPr>
          <p:cNvPr id="11" name="ZoneTexte 10"/>
          <p:cNvSpPr txBox="1"/>
          <p:nvPr/>
        </p:nvSpPr>
        <p:spPr>
          <a:xfrm>
            <a:off x="5436096" y="4710043"/>
            <a:ext cx="3600400" cy="1754326"/>
          </a:xfrm>
          <a:prstGeom prst="rect">
            <a:avLst/>
          </a:prstGeom>
          <a:solidFill>
            <a:schemeClr val="tx2">
              <a:lumMod val="60000"/>
              <a:lumOff val="40000"/>
            </a:schemeClr>
          </a:solidFill>
        </p:spPr>
        <p:txBody>
          <a:bodyPr wrap="square" rtlCol="0">
            <a:spAutoFit/>
          </a:bodyPr>
          <a:lstStyle/>
          <a:p>
            <a:pPr algn="ctr"/>
            <a:r>
              <a:rPr lang="fr-FR" dirty="0"/>
              <a:t>2 – Le serveur web répond avec le code HTTP 200, puis il envoie le numéro de session PHP (un ID unique). Cet ID sera renvoyé par le navigateur avec chaque requête pour identifier le client côté serveur</a:t>
            </a:r>
          </a:p>
        </p:txBody>
      </p:sp>
      <p:sp>
        <p:nvSpPr>
          <p:cNvPr id="12" name="ZoneTexte 11"/>
          <p:cNvSpPr txBox="1"/>
          <p:nvPr/>
        </p:nvSpPr>
        <p:spPr>
          <a:xfrm>
            <a:off x="1331640" y="6023029"/>
            <a:ext cx="2736304" cy="646331"/>
          </a:xfrm>
          <a:prstGeom prst="rect">
            <a:avLst/>
          </a:prstGeom>
          <a:solidFill>
            <a:schemeClr val="tx2">
              <a:lumMod val="60000"/>
              <a:lumOff val="40000"/>
            </a:schemeClr>
          </a:solidFill>
        </p:spPr>
        <p:txBody>
          <a:bodyPr wrap="square" rtlCol="0">
            <a:spAutoFit/>
          </a:bodyPr>
          <a:lstStyle/>
          <a:p>
            <a:pPr algn="ctr"/>
            <a:r>
              <a:rPr lang="fr-FR" dirty="0"/>
              <a:t>3 – Le serveur web envoie finalement la page web</a:t>
            </a:r>
          </a:p>
        </p:txBody>
      </p:sp>
    </p:spTree>
    <p:extLst>
      <p:ext uri="{BB962C8B-B14F-4D97-AF65-F5344CB8AC3E}">
        <p14:creationId xmlns:p14="http://schemas.microsoft.com/office/powerpoint/2010/main" val="27628214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3752"/>
            <a:ext cx="8229600" cy="1143000"/>
          </a:xfrm>
        </p:spPr>
        <p:txBody>
          <a:bodyPr/>
          <a:lstStyle/>
          <a:p>
            <a:r>
              <a:rPr lang="fr-FR" dirty="0"/>
              <a:t>PHP : Sessions</a:t>
            </a:r>
          </a:p>
        </p:txBody>
      </p:sp>
      <p:sp>
        <p:nvSpPr>
          <p:cNvPr id="6" name="Espace réservé du contenu 5"/>
          <p:cNvSpPr>
            <a:spLocks noGrp="1"/>
          </p:cNvSpPr>
          <p:nvPr>
            <p:ph idx="1"/>
          </p:nvPr>
        </p:nvSpPr>
        <p:spPr>
          <a:xfrm>
            <a:off x="251520" y="1052736"/>
            <a:ext cx="8517632" cy="4525963"/>
          </a:xfrm>
        </p:spPr>
        <p:txBody>
          <a:bodyPr>
            <a:normAutofit/>
          </a:bodyPr>
          <a:lstStyle/>
          <a:p>
            <a:r>
              <a:rPr lang="fr-FR" sz="2800" b="1" dirty="0">
                <a:solidFill>
                  <a:srgbClr val="1F497D"/>
                </a:solidFill>
              </a:rPr>
              <a:t>Mécanisme de sessions</a:t>
            </a:r>
          </a:p>
          <a:p>
            <a:pPr lvl="1"/>
            <a:r>
              <a:rPr lang="fr-FR" sz="2400" dirty="0"/>
              <a:t>Base pour la gestion de </a:t>
            </a:r>
            <a:r>
              <a:rPr lang="fr-FR" sz="2400" b="1" dirty="0">
                <a:solidFill>
                  <a:srgbClr val="FF0000"/>
                </a:solidFill>
              </a:rPr>
              <a:t>panier</a:t>
            </a:r>
            <a:r>
              <a:rPr lang="fr-FR" sz="2400" dirty="0">
                <a:solidFill>
                  <a:srgbClr val="FF0000"/>
                </a:solidFill>
              </a:rPr>
              <a:t> </a:t>
            </a:r>
            <a:r>
              <a:rPr lang="fr-FR" sz="2400" dirty="0"/>
              <a:t>dans les sites de e-commerce</a:t>
            </a:r>
          </a:p>
          <a:p>
            <a:pPr lvl="1"/>
            <a:r>
              <a:rPr lang="fr-FR" sz="2400" dirty="0"/>
              <a:t>Les produits choisis par le client sont enregistrés en tant que </a:t>
            </a:r>
            <a:r>
              <a:rPr lang="fr-FR" sz="2400" b="1" dirty="0"/>
              <a:t>variables de session</a:t>
            </a:r>
          </a:p>
          <a:p>
            <a:pPr lvl="1"/>
            <a:r>
              <a:rPr lang="fr-FR" sz="2400" dirty="0"/>
              <a:t>On peut y garder des </a:t>
            </a:r>
            <a:r>
              <a:rPr lang="fr-FR" sz="2400" b="1" dirty="0"/>
              <a:t>objets</a:t>
            </a:r>
            <a:r>
              <a:rPr lang="fr-FR" sz="2400" dirty="0"/>
              <a:t> </a:t>
            </a:r>
            <a:r>
              <a:rPr lang="fr-FR" sz="2400" b="1" dirty="0">
                <a:solidFill>
                  <a:srgbClr val="FF0000"/>
                </a:solidFill>
              </a:rPr>
              <a:t>SIMPLES</a:t>
            </a:r>
            <a:endParaRPr lang="fr-FR" sz="2400" dirty="0"/>
          </a:p>
        </p:txBody>
      </p:sp>
      <p:sp>
        <p:nvSpPr>
          <p:cNvPr id="7" name="Rectangle 6"/>
          <p:cNvSpPr/>
          <p:nvPr/>
        </p:nvSpPr>
        <p:spPr>
          <a:xfrm>
            <a:off x="251520" y="3437706"/>
            <a:ext cx="4176464" cy="3231654"/>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fr-FR" sz="2400" b="1" dirty="0">
                <a:solidFill>
                  <a:srgbClr val="1F497D"/>
                </a:solidFill>
              </a:rPr>
              <a:t>class </a:t>
            </a:r>
            <a:r>
              <a:rPr lang="fr-FR" sz="2400" b="1" dirty="0" err="1">
                <a:solidFill>
                  <a:srgbClr val="1F497D"/>
                </a:solidFill>
              </a:rPr>
              <a:t>LigneProduit</a:t>
            </a:r>
            <a:r>
              <a:rPr lang="fr-FR" sz="2400" b="1" dirty="0">
                <a:solidFill>
                  <a:srgbClr val="1F497D"/>
                </a:solidFill>
              </a:rPr>
              <a:t> {</a:t>
            </a:r>
          </a:p>
          <a:p>
            <a:r>
              <a:rPr lang="fr-FR" sz="2000" dirty="0"/>
              <a:t>     public $nom ;</a:t>
            </a:r>
          </a:p>
          <a:p>
            <a:r>
              <a:rPr lang="fr-FR" sz="2000" dirty="0"/>
              <a:t>     public $</a:t>
            </a:r>
            <a:r>
              <a:rPr lang="fr-FR" sz="2000" dirty="0" err="1"/>
              <a:t>qte</a:t>
            </a:r>
            <a:r>
              <a:rPr lang="fr-FR" sz="2000" dirty="0"/>
              <a:t> ;</a:t>
            </a:r>
          </a:p>
          <a:p>
            <a:endParaRPr lang="fr-FR" sz="2000" dirty="0"/>
          </a:p>
          <a:p>
            <a:r>
              <a:rPr lang="fr-FR" sz="2000" dirty="0"/>
              <a:t>     /* constructeur */ </a:t>
            </a:r>
          </a:p>
          <a:p>
            <a:r>
              <a:rPr lang="fr-FR" sz="2000" b="1" dirty="0"/>
              <a:t>     </a:t>
            </a:r>
            <a:r>
              <a:rPr lang="fr-FR" sz="2000" b="1" dirty="0" err="1"/>
              <a:t>function</a:t>
            </a:r>
            <a:r>
              <a:rPr lang="fr-FR" sz="2000" b="1" dirty="0"/>
              <a:t> __</a:t>
            </a:r>
            <a:r>
              <a:rPr lang="fr-FR" sz="2000" b="1" dirty="0" err="1"/>
              <a:t>construct</a:t>
            </a:r>
            <a:r>
              <a:rPr lang="fr-FR" sz="2000" b="1" dirty="0"/>
              <a:t>( $nom ) {</a:t>
            </a:r>
          </a:p>
          <a:p>
            <a:r>
              <a:rPr lang="fr-FR" sz="2000" dirty="0"/>
              <a:t>          $</a:t>
            </a:r>
            <a:r>
              <a:rPr lang="fr-FR" sz="2000" dirty="0" err="1"/>
              <a:t>this</a:t>
            </a:r>
            <a:r>
              <a:rPr lang="fr-FR" sz="2000" dirty="0"/>
              <a:t>-&gt;nom = $nom;</a:t>
            </a:r>
          </a:p>
          <a:p>
            <a:r>
              <a:rPr lang="fr-FR" sz="2000" dirty="0"/>
              <a:t>          $</a:t>
            </a:r>
            <a:r>
              <a:rPr lang="fr-FR" sz="2000" dirty="0" err="1"/>
              <a:t>this</a:t>
            </a:r>
            <a:r>
              <a:rPr lang="fr-FR" sz="2000" dirty="0"/>
              <a:t>-&gt;</a:t>
            </a:r>
            <a:r>
              <a:rPr lang="fr-FR" sz="2000" dirty="0" err="1"/>
              <a:t>qte</a:t>
            </a:r>
            <a:r>
              <a:rPr lang="fr-FR" sz="2000" dirty="0"/>
              <a:t> = 1; </a:t>
            </a:r>
          </a:p>
          <a:p>
            <a:r>
              <a:rPr lang="fr-FR" sz="2000" dirty="0"/>
              <a:t>     }</a:t>
            </a:r>
          </a:p>
          <a:p>
            <a:r>
              <a:rPr lang="fr-FR" sz="2000" dirty="0"/>
              <a:t>}</a:t>
            </a:r>
          </a:p>
        </p:txBody>
      </p:sp>
      <p:sp>
        <p:nvSpPr>
          <p:cNvPr id="8" name="ZoneTexte 7"/>
          <p:cNvSpPr txBox="1"/>
          <p:nvPr/>
        </p:nvSpPr>
        <p:spPr>
          <a:xfrm>
            <a:off x="4788024" y="4077072"/>
            <a:ext cx="3528392"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a:t>Contenu du panier est gardé dans les variables de session.</a:t>
            </a:r>
          </a:p>
          <a:p>
            <a:pPr algn="ctr"/>
            <a:r>
              <a:rPr lang="fr-FR" sz="2000" b="1" dirty="0"/>
              <a:t>Tableau contenant des objets</a:t>
            </a:r>
          </a:p>
          <a:p>
            <a:pPr algn="ctr"/>
            <a:r>
              <a:rPr lang="fr-FR" sz="2000" b="1" dirty="0" err="1"/>
              <a:t>LigneProduit</a:t>
            </a:r>
            <a:r>
              <a:rPr lang="fr-FR" sz="2000" b="1" dirty="0"/>
              <a:t>.  </a:t>
            </a:r>
          </a:p>
          <a:p>
            <a:pPr algn="ctr"/>
            <a:r>
              <a:rPr lang="fr-FR" sz="2000" dirty="0"/>
              <a:t>Chaque</a:t>
            </a:r>
            <a:r>
              <a:rPr lang="fr-FR" sz="2000" b="1" dirty="0"/>
              <a:t> $_SESSION[$produit] </a:t>
            </a:r>
            <a:r>
              <a:rPr lang="fr-FR" sz="2000" dirty="0"/>
              <a:t>contient un objet.</a:t>
            </a:r>
          </a:p>
        </p:txBody>
      </p:sp>
    </p:spTree>
    <p:extLst>
      <p:ext uri="{BB962C8B-B14F-4D97-AF65-F5344CB8AC3E}">
        <p14:creationId xmlns:p14="http://schemas.microsoft.com/office/powerpoint/2010/main" val="2977990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Rappels : Serveur Web</a:t>
            </a:r>
          </a:p>
        </p:txBody>
      </p:sp>
      <p:sp>
        <p:nvSpPr>
          <p:cNvPr id="3" name="Espace réservé du contenu 2"/>
          <p:cNvSpPr>
            <a:spLocks noGrp="1"/>
          </p:cNvSpPr>
          <p:nvPr>
            <p:ph idx="1"/>
          </p:nvPr>
        </p:nvSpPr>
        <p:spPr>
          <a:xfrm>
            <a:off x="457200" y="1600200"/>
            <a:ext cx="8229600" cy="4925144"/>
          </a:xfrm>
        </p:spPr>
        <p:txBody>
          <a:bodyPr>
            <a:normAutofit/>
          </a:bodyPr>
          <a:lstStyle/>
          <a:p>
            <a:r>
              <a:rPr lang="fr-FR" dirty="0"/>
              <a:t>Une requête envoyée = une réponse reçue</a:t>
            </a:r>
          </a:p>
          <a:p>
            <a:endParaRPr lang="fr-FR" dirty="0"/>
          </a:p>
          <a:p>
            <a:r>
              <a:rPr lang="fr-FR" dirty="0"/>
              <a:t>Réponses HTTP de 5 types (officiels) :</a:t>
            </a:r>
          </a:p>
          <a:p>
            <a:pPr lvl="1"/>
            <a:r>
              <a:rPr lang="fr-FR" dirty="0"/>
              <a:t>1xx : informationnelle</a:t>
            </a:r>
          </a:p>
          <a:p>
            <a:pPr lvl="1"/>
            <a:r>
              <a:rPr lang="fr-FR" dirty="0"/>
              <a:t>2xx : succès</a:t>
            </a:r>
          </a:p>
          <a:p>
            <a:pPr lvl="1"/>
            <a:r>
              <a:rPr lang="fr-FR" dirty="0"/>
              <a:t>3xx : redirection</a:t>
            </a:r>
          </a:p>
          <a:p>
            <a:pPr lvl="1"/>
            <a:r>
              <a:rPr lang="fr-FR" dirty="0"/>
              <a:t>4xx : erreur côté client</a:t>
            </a:r>
          </a:p>
          <a:p>
            <a:pPr lvl="1"/>
            <a:r>
              <a:rPr lang="fr-FR" dirty="0"/>
              <a:t>5xx : erreur côté serveur</a:t>
            </a:r>
          </a:p>
          <a:p>
            <a:pPr lvl="1"/>
            <a:r>
              <a:rPr lang="fr-FR" i="1" dirty="0"/>
              <a:t>[autres erreurs sont liées au serveur web utilisé]</a:t>
            </a:r>
          </a:p>
        </p:txBody>
      </p:sp>
    </p:spTree>
    <p:extLst>
      <p:ext uri="{BB962C8B-B14F-4D97-AF65-F5344CB8AC3E}">
        <p14:creationId xmlns:p14="http://schemas.microsoft.com/office/powerpoint/2010/main" val="37078065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90264"/>
            <a:ext cx="8229600" cy="1143000"/>
          </a:xfrm>
        </p:spPr>
        <p:txBody>
          <a:bodyPr/>
          <a:lstStyle/>
          <a:p>
            <a:r>
              <a:rPr lang="fr-FR" dirty="0"/>
              <a:t>PHP : Sessions</a:t>
            </a:r>
          </a:p>
        </p:txBody>
      </p:sp>
      <p:sp>
        <p:nvSpPr>
          <p:cNvPr id="6" name="Rectangle 5"/>
          <p:cNvSpPr/>
          <p:nvPr/>
        </p:nvSpPr>
        <p:spPr>
          <a:xfrm>
            <a:off x="179512" y="1268760"/>
            <a:ext cx="6336704" cy="4708981"/>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fr-FR" sz="2000" b="1" dirty="0" err="1">
                <a:solidFill>
                  <a:srgbClr val="1F497D"/>
                </a:solidFill>
              </a:rPr>
              <a:t>function</a:t>
            </a:r>
            <a:r>
              <a:rPr lang="fr-FR" sz="2000" b="1" dirty="0">
                <a:solidFill>
                  <a:srgbClr val="1F497D"/>
                </a:solidFill>
              </a:rPr>
              <a:t> </a:t>
            </a:r>
            <a:r>
              <a:rPr lang="fr-FR" sz="2000" b="1" dirty="0" err="1">
                <a:solidFill>
                  <a:srgbClr val="1F497D"/>
                </a:solidFill>
              </a:rPr>
              <a:t>ajouterProduit</a:t>
            </a:r>
            <a:r>
              <a:rPr lang="fr-FR" sz="2000" b="1" dirty="0">
                <a:solidFill>
                  <a:srgbClr val="1F497D"/>
                </a:solidFill>
              </a:rPr>
              <a:t>($produit) {</a:t>
            </a:r>
          </a:p>
          <a:p>
            <a:r>
              <a:rPr lang="fr-FR" sz="2000" dirty="0"/>
              <a:t>    $</a:t>
            </a:r>
            <a:r>
              <a:rPr lang="fr-FR" sz="2000" dirty="0" err="1"/>
              <a:t>qte</a:t>
            </a:r>
            <a:r>
              <a:rPr lang="fr-FR" sz="2000" dirty="0"/>
              <a:t> = 0;</a:t>
            </a:r>
          </a:p>
          <a:p>
            <a:r>
              <a:rPr lang="fr-FR" sz="2000" dirty="0"/>
              <a:t>	   </a:t>
            </a:r>
          </a:p>
          <a:p>
            <a:r>
              <a:rPr lang="fr-FR" sz="2000" dirty="0"/>
              <a:t> </a:t>
            </a:r>
            <a:r>
              <a:rPr lang="fr-FR" sz="2000" dirty="0">
                <a:solidFill>
                  <a:srgbClr val="1F497D"/>
                </a:solidFill>
              </a:rPr>
              <a:t>   </a:t>
            </a:r>
            <a:r>
              <a:rPr lang="fr-FR" sz="2000" b="1" dirty="0">
                <a:solidFill>
                  <a:srgbClr val="1F497D"/>
                </a:solidFill>
              </a:rPr>
              <a:t>if ( ! </a:t>
            </a:r>
            <a:r>
              <a:rPr lang="fr-FR" sz="2000" b="1" dirty="0" err="1">
                <a:solidFill>
                  <a:srgbClr val="1F497D"/>
                </a:solidFill>
              </a:rPr>
              <a:t>isset</a:t>
            </a:r>
            <a:r>
              <a:rPr lang="fr-FR" sz="2000" b="1" dirty="0">
                <a:solidFill>
                  <a:srgbClr val="1F497D"/>
                </a:solidFill>
              </a:rPr>
              <a:t> ( $_SESSION[$produit] )  ) {  </a:t>
            </a:r>
          </a:p>
          <a:p>
            <a:r>
              <a:rPr lang="fr-FR" sz="2000" b="1" dirty="0">
                <a:solidFill>
                  <a:srgbClr val="1F497D"/>
                </a:solidFill>
              </a:rPr>
              <a:t>          $_SESSION[$produit] = new </a:t>
            </a:r>
            <a:r>
              <a:rPr lang="fr-FR" sz="2000" b="1" dirty="0" err="1">
                <a:solidFill>
                  <a:srgbClr val="1F497D"/>
                </a:solidFill>
              </a:rPr>
              <a:t>LigneProduit</a:t>
            </a:r>
            <a:r>
              <a:rPr lang="fr-FR" sz="2000" b="1" dirty="0">
                <a:solidFill>
                  <a:srgbClr val="1F497D"/>
                </a:solidFill>
              </a:rPr>
              <a:t>($produit);</a:t>
            </a:r>
          </a:p>
          <a:p>
            <a:r>
              <a:rPr lang="fr-FR" sz="2000" dirty="0"/>
              <a:t>          $</a:t>
            </a:r>
            <a:r>
              <a:rPr lang="fr-FR" sz="2000" dirty="0" err="1"/>
              <a:t>qte</a:t>
            </a:r>
            <a:r>
              <a:rPr lang="fr-FR" sz="2000" dirty="0"/>
              <a:t> = $_SESSION[$produit]-&gt;</a:t>
            </a:r>
            <a:r>
              <a:rPr lang="fr-FR" sz="2000" dirty="0" err="1"/>
              <a:t>qte</a:t>
            </a:r>
            <a:r>
              <a:rPr lang="fr-FR" sz="2000" dirty="0"/>
              <a:t> </a:t>
            </a:r>
          </a:p>
          <a:p>
            <a:r>
              <a:rPr lang="fr-FR" sz="2000" dirty="0"/>
              <a:t>    </a:t>
            </a:r>
            <a:r>
              <a:rPr lang="fr-FR" sz="2000" b="1" dirty="0"/>
              <a:t>}</a:t>
            </a:r>
          </a:p>
          <a:p>
            <a:endParaRPr lang="fr-FR" sz="2000" b="1" dirty="0"/>
          </a:p>
          <a:p>
            <a:r>
              <a:rPr lang="fr-FR" sz="2000" b="1" dirty="0"/>
              <a:t>    </a:t>
            </a:r>
            <a:r>
              <a:rPr lang="fr-FR" sz="2000" b="1" dirty="0" err="1"/>
              <a:t>else</a:t>
            </a:r>
            <a:r>
              <a:rPr lang="fr-FR" sz="2000" dirty="0"/>
              <a:t> { // produit déjà là, augmenter alors sa quantité </a:t>
            </a:r>
          </a:p>
          <a:p>
            <a:r>
              <a:rPr lang="fr-FR" sz="2000" b="1" dirty="0">
                <a:solidFill>
                  <a:srgbClr val="1F497D"/>
                </a:solidFill>
              </a:rPr>
              <a:t>          $objet = $_SESSION[$produit] ;</a:t>
            </a:r>
          </a:p>
          <a:p>
            <a:r>
              <a:rPr lang="fr-FR" sz="2000" b="1" dirty="0">
                <a:solidFill>
                  <a:srgbClr val="1F497D"/>
                </a:solidFill>
              </a:rPr>
              <a:t>          $objet-&gt;</a:t>
            </a:r>
            <a:r>
              <a:rPr lang="fr-FR" sz="2000" b="1" dirty="0" err="1">
                <a:solidFill>
                  <a:srgbClr val="1F497D"/>
                </a:solidFill>
              </a:rPr>
              <a:t>qte</a:t>
            </a:r>
            <a:r>
              <a:rPr lang="fr-FR" sz="2000" b="1" dirty="0">
                <a:solidFill>
                  <a:srgbClr val="1F497D"/>
                </a:solidFill>
              </a:rPr>
              <a:t> = $objet-&gt;</a:t>
            </a:r>
            <a:r>
              <a:rPr lang="fr-FR" sz="2000" b="1" dirty="0" err="1">
                <a:solidFill>
                  <a:srgbClr val="1F497D"/>
                </a:solidFill>
              </a:rPr>
              <a:t>qte</a:t>
            </a:r>
            <a:r>
              <a:rPr lang="fr-FR" sz="2000" b="1" dirty="0">
                <a:solidFill>
                  <a:srgbClr val="1F497D"/>
                </a:solidFill>
              </a:rPr>
              <a:t> + 1;</a:t>
            </a:r>
          </a:p>
          <a:p>
            <a:r>
              <a:rPr lang="fr-FR" sz="2000" dirty="0"/>
              <a:t>          $</a:t>
            </a:r>
            <a:r>
              <a:rPr lang="fr-FR" sz="2000" dirty="0" err="1"/>
              <a:t>qte</a:t>
            </a:r>
            <a:r>
              <a:rPr lang="fr-FR" sz="2000" dirty="0"/>
              <a:t> = $objet-&gt;</a:t>
            </a:r>
            <a:r>
              <a:rPr lang="fr-FR" sz="2000" dirty="0" err="1"/>
              <a:t>qte</a:t>
            </a:r>
            <a:r>
              <a:rPr lang="fr-FR" sz="2000" dirty="0"/>
              <a:t> ; </a:t>
            </a:r>
          </a:p>
          <a:p>
            <a:r>
              <a:rPr lang="fr-FR" sz="2000" dirty="0"/>
              <a:t>    }   </a:t>
            </a:r>
          </a:p>
          <a:p>
            <a:r>
              <a:rPr lang="fr-FR" sz="2000" dirty="0"/>
              <a:t>       return $</a:t>
            </a:r>
            <a:r>
              <a:rPr lang="fr-FR" sz="2000" dirty="0" err="1"/>
              <a:t>qte</a:t>
            </a:r>
            <a:r>
              <a:rPr lang="fr-FR" sz="2000" dirty="0"/>
              <a:t>;</a:t>
            </a:r>
          </a:p>
          <a:p>
            <a:r>
              <a:rPr lang="fr-FR" sz="2000" dirty="0"/>
              <a:t>}</a:t>
            </a:r>
          </a:p>
        </p:txBody>
      </p:sp>
      <p:sp>
        <p:nvSpPr>
          <p:cNvPr id="7" name="ZoneTexte 6"/>
          <p:cNvSpPr txBox="1"/>
          <p:nvPr/>
        </p:nvSpPr>
        <p:spPr>
          <a:xfrm>
            <a:off x="5292080" y="908720"/>
            <a:ext cx="3707904"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a:t>Chaque produit choisi est identifié par un « id » (ici le nom).</a:t>
            </a:r>
          </a:p>
          <a:p>
            <a:pPr algn="ctr"/>
            <a:r>
              <a:rPr lang="fr-FR" sz="2000" b="1" dirty="0"/>
              <a:t>$_SESSION[$produit]</a:t>
            </a:r>
          </a:p>
          <a:p>
            <a:pPr algn="ctr"/>
            <a:r>
              <a:rPr lang="fr-FR" sz="2000" dirty="0"/>
              <a:t>va contenir un objet </a:t>
            </a:r>
            <a:r>
              <a:rPr lang="fr-FR" sz="2000" b="1" dirty="0" err="1"/>
              <a:t>LigneProduit</a:t>
            </a:r>
            <a:r>
              <a:rPr lang="fr-FR" sz="2000" b="1" dirty="0"/>
              <a:t>  </a:t>
            </a:r>
          </a:p>
        </p:txBody>
      </p:sp>
      <p:sp>
        <p:nvSpPr>
          <p:cNvPr id="8" name="ZoneTexte 7"/>
          <p:cNvSpPr txBox="1"/>
          <p:nvPr/>
        </p:nvSpPr>
        <p:spPr>
          <a:xfrm>
            <a:off x="5904656" y="2969657"/>
            <a:ext cx="3203848"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a:t>S’il n’y a aucun </a:t>
            </a:r>
            <a:r>
              <a:rPr lang="fr-FR" sz="2000" b="1" dirty="0"/>
              <a:t>$_SESSION[$produit] ,</a:t>
            </a:r>
          </a:p>
          <a:p>
            <a:pPr algn="ctr"/>
            <a:r>
              <a:rPr lang="fr-FR" sz="2000" dirty="0"/>
              <a:t>on va créer un nouveau objet </a:t>
            </a:r>
            <a:r>
              <a:rPr lang="fr-FR" sz="2000" b="1" dirty="0" err="1"/>
              <a:t>LigneProduit</a:t>
            </a:r>
            <a:r>
              <a:rPr lang="fr-FR" sz="2000" b="1" dirty="0"/>
              <a:t>  </a:t>
            </a:r>
          </a:p>
        </p:txBody>
      </p:sp>
      <p:cxnSp>
        <p:nvCxnSpPr>
          <p:cNvPr id="10" name="Connecteur droit avec flèche 9"/>
          <p:cNvCxnSpPr>
            <a:stCxn id="8" idx="1"/>
          </p:cNvCxnSpPr>
          <p:nvPr/>
        </p:nvCxnSpPr>
        <p:spPr>
          <a:xfrm flipH="1" flipV="1">
            <a:off x="5004048" y="2996952"/>
            <a:ext cx="900608" cy="634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5148064" y="4653136"/>
            <a:ext cx="3816424"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a:t>S’il y a déjà un </a:t>
            </a:r>
            <a:r>
              <a:rPr lang="fr-FR" sz="2000" b="1" dirty="0"/>
              <a:t>$_SESSION[$produit] ,</a:t>
            </a:r>
          </a:p>
          <a:p>
            <a:pPr algn="ctr"/>
            <a:r>
              <a:rPr lang="fr-FR" sz="2000" dirty="0"/>
              <a:t>on va juste augmenter la valeur de l’attribut « </a:t>
            </a:r>
            <a:r>
              <a:rPr lang="fr-FR" sz="2000" dirty="0" err="1"/>
              <a:t>qte</a:t>
            </a:r>
            <a:r>
              <a:rPr lang="fr-FR" sz="2000" dirty="0"/>
              <a:t> » dans l’objet </a:t>
            </a:r>
            <a:r>
              <a:rPr lang="fr-FR" sz="2000" b="1" dirty="0" err="1"/>
              <a:t>LigneProduit</a:t>
            </a:r>
            <a:r>
              <a:rPr lang="fr-FR" sz="2000" b="1" dirty="0"/>
              <a:t>  </a:t>
            </a:r>
          </a:p>
        </p:txBody>
      </p:sp>
      <p:cxnSp>
        <p:nvCxnSpPr>
          <p:cNvPr id="12" name="Connecteur droit avec flèche 11"/>
          <p:cNvCxnSpPr>
            <a:stCxn id="11" idx="1"/>
          </p:cNvCxnSpPr>
          <p:nvPr/>
        </p:nvCxnSpPr>
        <p:spPr>
          <a:xfrm flipH="1" flipV="1">
            <a:off x="3779912" y="4725144"/>
            <a:ext cx="1368152" cy="743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26153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90264"/>
            <a:ext cx="8229600" cy="1143000"/>
          </a:xfrm>
        </p:spPr>
        <p:txBody>
          <a:bodyPr/>
          <a:lstStyle/>
          <a:p>
            <a:r>
              <a:rPr lang="fr-FR" dirty="0"/>
              <a:t>PHP : Sessions</a:t>
            </a:r>
          </a:p>
        </p:txBody>
      </p:sp>
      <p:sp>
        <p:nvSpPr>
          <p:cNvPr id="5" name="Rectangle 4"/>
          <p:cNvSpPr/>
          <p:nvPr/>
        </p:nvSpPr>
        <p:spPr>
          <a:xfrm>
            <a:off x="179512" y="1268760"/>
            <a:ext cx="6336704" cy="4708981"/>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fr-FR" sz="2000" b="1" dirty="0" err="1">
                <a:solidFill>
                  <a:srgbClr val="1F497D"/>
                </a:solidFill>
              </a:rPr>
              <a:t>function</a:t>
            </a:r>
            <a:r>
              <a:rPr lang="fr-FR" sz="2000" b="1" dirty="0">
                <a:solidFill>
                  <a:srgbClr val="1F497D"/>
                </a:solidFill>
              </a:rPr>
              <a:t> </a:t>
            </a:r>
            <a:r>
              <a:rPr lang="fr-FR" sz="2000" b="1" dirty="0" err="1">
                <a:solidFill>
                  <a:srgbClr val="1F497D"/>
                </a:solidFill>
              </a:rPr>
              <a:t>supprimerProduit</a:t>
            </a:r>
            <a:r>
              <a:rPr lang="fr-FR" sz="2000" b="1" dirty="0">
                <a:solidFill>
                  <a:srgbClr val="1F497D"/>
                </a:solidFill>
              </a:rPr>
              <a:t>($produit) {</a:t>
            </a:r>
          </a:p>
          <a:p>
            <a:r>
              <a:rPr lang="fr-FR" sz="2000" b="1" dirty="0">
                <a:solidFill>
                  <a:srgbClr val="1F497D"/>
                </a:solidFill>
              </a:rPr>
              <a:t>   </a:t>
            </a:r>
            <a:r>
              <a:rPr lang="fr-FR" sz="2000" dirty="0"/>
              <a:t> $</a:t>
            </a:r>
            <a:r>
              <a:rPr lang="fr-FR" sz="2000" dirty="0" err="1"/>
              <a:t>qte</a:t>
            </a:r>
            <a:r>
              <a:rPr lang="fr-FR" sz="2000" dirty="0"/>
              <a:t> = 0 ;</a:t>
            </a:r>
          </a:p>
          <a:p>
            <a:r>
              <a:rPr lang="fr-FR" sz="2000" dirty="0"/>
              <a:t>     </a:t>
            </a:r>
          </a:p>
          <a:p>
            <a:r>
              <a:rPr lang="fr-FR" sz="2000" b="1" dirty="0">
                <a:solidFill>
                  <a:srgbClr val="1F497D"/>
                </a:solidFill>
              </a:rPr>
              <a:t>    if ( </a:t>
            </a:r>
            <a:r>
              <a:rPr lang="fr-FR" sz="2000" b="1" dirty="0" err="1">
                <a:solidFill>
                  <a:srgbClr val="1F497D"/>
                </a:solidFill>
              </a:rPr>
              <a:t>isset</a:t>
            </a:r>
            <a:r>
              <a:rPr lang="fr-FR" sz="2000" b="1" dirty="0">
                <a:solidFill>
                  <a:srgbClr val="1F497D"/>
                </a:solidFill>
              </a:rPr>
              <a:t>( $_SESSION[$produit] ) ) {</a:t>
            </a:r>
          </a:p>
          <a:p>
            <a:r>
              <a:rPr lang="fr-FR" sz="2000" b="1" dirty="0">
                <a:solidFill>
                  <a:srgbClr val="1F497D"/>
                </a:solidFill>
              </a:rPr>
              <a:t>          $objet = $_SESSION[$produit] ;</a:t>
            </a:r>
          </a:p>
          <a:p>
            <a:r>
              <a:rPr lang="fr-FR" sz="2000" dirty="0"/>
              <a:t>          </a:t>
            </a:r>
            <a:r>
              <a:rPr lang="fr-FR" sz="2000" b="1" dirty="0">
                <a:solidFill>
                  <a:srgbClr val="1F497D"/>
                </a:solidFill>
              </a:rPr>
              <a:t>$objet-&gt;</a:t>
            </a:r>
            <a:r>
              <a:rPr lang="fr-FR" sz="2000" b="1" dirty="0" err="1">
                <a:solidFill>
                  <a:srgbClr val="1F497D"/>
                </a:solidFill>
              </a:rPr>
              <a:t>qte</a:t>
            </a:r>
            <a:r>
              <a:rPr lang="fr-FR" sz="2000" b="1" dirty="0">
                <a:solidFill>
                  <a:srgbClr val="1F497D"/>
                </a:solidFill>
              </a:rPr>
              <a:t> = $objet-&gt;</a:t>
            </a:r>
            <a:r>
              <a:rPr lang="fr-FR" sz="2000" b="1" dirty="0" err="1">
                <a:solidFill>
                  <a:srgbClr val="1F497D"/>
                </a:solidFill>
              </a:rPr>
              <a:t>qte</a:t>
            </a:r>
            <a:r>
              <a:rPr lang="fr-FR" sz="2000" b="1" dirty="0">
                <a:solidFill>
                  <a:srgbClr val="1F497D"/>
                </a:solidFill>
              </a:rPr>
              <a:t> - 1;</a:t>
            </a:r>
          </a:p>
          <a:p>
            <a:r>
              <a:rPr lang="fr-FR" sz="2000" dirty="0"/>
              <a:t>         $</a:t>
            </a:r>
            <a:r>
              <a:rPr lang="fr-FR" sz="2000" dirty="0" err="1"/>
              <a:t>qte</a:t>
            </a:r>
            <a:r>
              <a:rPr lang="fr-FR" sz="2000" dirty="0"/>
              <a:t> = $objet-&gt;</a:t>
            </a:r>
            <a:r>
              <a:rPr lang="fr-FR" sz="2000" dirty="0" err="1"/>
              <a:t>qte</a:t>
            </a:r>
            <a:r>
              <a:rPr lang="fr-FR" sz="2000" dirty="0"/>
              <a:t>; </a:t>
            </a:r>
          </a:p>
          <a:p>
            <a:r>
              <a:rPr lang="fr-FR" sz="2000" dirty="0"/>
              <a:t>                </a:t>
            </a:r>
          </a:p>
          <a:p>
            <a:r>
              <a:rPr lang="fr-FR" sz="2000" dirty="0"/>
              <a:t>         </a:t>
            </a:r>
            <a:r>
              <a:rPr lang="fr-FR" sz="2000" b="1" dirty="0"/>
              <a:t> if ( $</a:t>
            </a:r>
            <a:r>
              <a:rPr lang="fr-FR" sz="2000" b="1" dirty="0" err="1"/>
              <a:t>qte</a:t>
            </a:r>
            <a:r>
              <a:rPr lang="fr-FR" sz="2000" b="1" dirty="0"/>
              <a:t> &lt;= 0) </a:t>
            </a:r>
            <a:r>
              <a:rPr lang="fr-FR" sz="2000" dirty="0"/>
              <a:t>{ //on supprime le produit</a:t>
            </a:r>
          </a:p>
          <a:p>
            <a:r>
              <a:rPr lang="fr-FR" sz="2000" b="1" dirty="0">
                <a:solidFill>
                  <a:srgbClr val="1F497D"/>
                </a:solidFill>
              </a:rPr>
              <a:t>             </a:t>
            </a:r>
            <a:r>
              <a:rPr lang="fr-FR" sz="2000" b="1" dirty="0" err="1">
                <a:solidFill>
                  <a:srgbClr val="1F497D"/>
                </a:solidFill>
              </a:rPr>
              <a:t>unset</a:t>
            </a:r>
            <a:r>
              <a:rPr lang="fr-FR" sz="2000" b="1" dirty="0">
                <a:solidFill>
                  <a:srgbClr val="1F497D"/>
                </a:solidFill>
              </a:rPr>
              <a:t>($_SESSION[$produit]);</a:t>
            </a:r>
          </a:p>
          <a:p>
            <a:r>
              <a:rPr lang="fr-FR" sz="2000" dirty="0"/>
              <a:t>          }</a:t>
            </a:r>
          </a:p>
          <a:p>
            <a:r>
              <a:rPr lang="fr-FR" sz="2000" dirty="0"/>
              <a:t>      }</a:t>
            </a:r>
          </a:p>
          <a:p>
            <a:r>
              <a:rPr lang="fr-FR" sz="2000" dirty="0"/>
              <a:t>       </a:t>
            </a:r>
          </a:p>
          <a:p>
            <a:r>
              <a:rPr lang="fr-FR" sz="2000" dirty="0"/>
              <a:t>     return $</a:t>
            </a:r>
            <a:r>
              <a:rPr lang="fr-FR" sz="2000" dirty="0" err="1"/>
              <a:t>qte</a:t>
            </a:r>
            <a:r>
              <a:rPr lang="fr-FR" sz="2000" dirty="0"/>
              <a:t>;</a:t>
            </a:r>
          </a:p>
          <a:p>
            <a:r>
              <a:rPr lang="fr-FR" sz="2000" dirty="0"/>
              <a:t>}</a:t>
            </a:r>
          </a:p>
        </p:txBody>
      </p:sp>
      <p:sp>
        <p:nvSpPr>
          <p:cNvPr id="6" name="ZoneTexte 5"/>
          <p:cNvSpPr txBox="1"/>
          <p:nvPr/>
        </p:nvSpPr>
        <p:spPr>
          <a:xfrm>
            <a:off x="5292080" y="908720"/>
            <a:ext cx="3707904"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a:t>Lorsqu’on veut supprimer un produit, on va réduire sa quantité dans l’objet </a:t>
            </a:r>
            <a:r>
              <a:rPr lang="fr-FR" sz="2000" b="1" dirty="0" err="1"/>
              <a:t>LigneProduit</a:t>
            </a:r>
            <a:r>
              <a:rPr lang="fr-FR" sz="2000" b="1" dirty="0"/>
              <a:t>  </a:t>
            </a:r>
          </a:p>
        </p:txBody>
      </p:sp>
      <p:sp>
        <p:nvSpPr>
          <p:cNvPr id="7" name="ZoneTexte 6"/>
          <p:cNvSpPr txBox="1"/>
          <p:nvPr/>
        </p:nvSpPr>
        <p:spPr>
          <a:xfrm>
            <a:off x="5580112" y="2132856"/>
            <a:ext cx="3203848"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a:t>On récupère l’objet </a:t>
            </a:r>
            <a:r>
              <a:rPr lang="fr-FR" sz="2000" b="1" dirty="0" err="1"/>
              <a:t>LigneProduit</a:t>
            </a:r>
            <a:r>
              <a:rPr lang="fr-FR" sz="2000" b="1" dirty="0"/>
              <a:t> </a:t>
            </a:r>
            <a:r>
              <a:rPr lang="fr-FR" sz="2000" dirty="0"/>
              <a:t>gardé dans </a:t>
            </a:r>
            <a:r>
              <a:rPr lang="fr-FR" sz="2000" b="1" dirty="0"/>
              <a:t>$_SESSION[$produit]</a:t>
            </a:r>
          </a:p>
        </p:txBody>
      </p:sp>
      <p:cxnSp>
        <p:nvCxnSpPr>
          <p:cNvPr id="8" name="Connecteur droit avec flèche 7"/>
          <p:cNvCxnSpPr>
            <a:stCxn id="7" idx="1"/>
          </p:cNvCxnSpPr>
          <p:nvPr/>
        </p:nvCxnSpPr>
        <p:spPr>
          <a:xfrm flipH="1" flipV="1">
            <a:off x="4139952" y="2492896"/>
            <a:ext cx="1440160" cy="1477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5148064" y="3356992"/>
            <a:ext cx="3888432" cy="400110"/>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a:t>On réduit sa quantité d’une unité</a:t>
            </a:r>
            <a:endParaRPr lang="fr-FR" sz="2000" b="1" dirty="0"/>
          </a:p>
        </p:txBody>
      </p:sp>
      <p:cxnSp>
        <p:nvCxnSpPr>
          <p:cNvPr id="12" name="Connecteur droit avec flèche 11"/>
          <p:cNvCxnSpPr>
            <a:stCxn id="11" idx="1"/>
          </p:cNvCxnSpPr>
          <p:nvPr/>
        </p:nvCxnSpPr>
        <p:spPr>
          <a:xfrm flipH="1" flipV="1">
            <a:off x="3995936" y="3140969"/>
            <a:ext cx="1152128" cy="4160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5076056" y="4653136"/>
            <a:ext cx="3888432"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a:t>S’il n’en reste plus (la </a:t>
            </a:r>
            <a:r>
              <a:rPr lang="fr-FR" sz="2000" b="1" dirty="0"/>
              <a:t>quantité</a:t>
            </a:r>
            <a:r>
              <a:rPr lang="fr-FR" sz="2000" dirty="0"/>
              <a:t> a atteint </a:t>
            </a:r>
            <a:r>
              <a:rPr lang="fr-FR" sz="2000" b="1" dirty="0"/>
              <a:t>0 unités</a:t>
            </a:r>
            <a:r>
              <a:rPr lang="fr-FR" sz="2000" dirty="0"/>
              <a:t>), on </a:t>
            </a:r>
            <a:r>
              <a:rPr lang="fr-FR" sz="2000" b="1" dirty="0"/>
              <a:t>supprime</a:t>
            </a:r>
            <a:r>
              <a:rPr lang="fr-FR" sz="2000" dirty="0"/>
              <a:t> le produit de la session</a:t>
            </a:r>
            <a:endParaRPr lang="fr-FR" sz="2000" b="1" dirty="0"/>
          </a:p>
        </p:txBody>
      </p:sp>
      <p:cxnSp>
        <p:nvCxnSpPr>
          <p:cNvPr id="16" name="Connecteur droit avec flèche 15"/>
          <p:cNvCxnSpPr>
            <a:stCxn id="15" idx="1"/>
          </p:cNvCxnSpPr>
          <p:nvPr/>
        </p:nvCxnSpPr>
        <p:spPr>
          <a:xfrm flipH="1" flipV="1">
            <a:off x="3779912" y="4509120"/>
            <a:ext cx="1296144" cy="6518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00026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99592" y="3477195"/>
            <a:ext cx="6336704" cy="2616101"/>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es-ES_tradnl" sz="2000" b="1" dirty="0">
                <a:solidFill>
                  <a:srgbClr val="1F497D"/>
                </a:solidFill>
              </a:rPr>
              <a:t> </a:t>
            </a:r>
            <a:r>
              <a:rPr lang="es-ES_tradnl" sz="2000" b="1" dirty="0" err="1">
                <a:solidFill>
                  <a:srgbClr val="1F497D"/>
                </a:solidFill>
              </a:rPr>
              <a:t>function</a:t>
            </a:r>
            <a:r>
              <a:rPr lang="es-ES_tradnl" sz="2000" b="1" dirty="0">
                <a:solidFill>
                  <a:srgbClr val="1F497D"/>
                </a:solidFill>
              </a:rPr>
              <a:t> </a:t>
            </a:r>
            <a:r>
              <a:rPr lang="es-ES_tradnl" sz="2000" b="1" dirty="0" err="1">
                <a:solidFill>
                  <a:srgbClr val="1F497D"/>
                </a:solidFill>
              </a:rPr>
              <a:t>afficherPanier</a:t>
            </a:r>
            <a:r>
              <a:rPr lang="es-ES_tradnl" sz="2000" b="1" dirty="0">
                <a:solidFill>
                  <a:srgbClr val="1F497D"/>
                </a:solidFill>
              </a:rPr>
              <a:t>() {</a:t>
            </a:r>
          </a:p>
          <a:p>
            <a:r>
              <a:rPr lang="es-ES_tradnl" sz="2000" b="1" dirty="0">
                <a:solidFill>
                  <a:srgbClr val="1F497D"/>
                </a:solidFill>
              </a:rPr>
              <a:t>     </a:t>
            </a:r>
            <a:r>
              <a:rPr lang="es-ES_tradnl" sz="2000" dirty="0"/>
              <a:t> echo "&lt;</a:t>
            </a:r>
            <a:r>
              <a:rPr lang="es-ES_tradnl" sz="2000" dirty="0" err="1"/>
              <a:t>table</a:t>
            </a:r>
            <a:r>
              <a:rPr lang="es-ES_tradnl" sz="2000" dirty="0"/>
              <a:t>&gt;" ;</a:t>
            </a:r>
          </a:p>
          <a:p>
            <a:r>
              <a:rPr lang="es-ES_tradnl" sz="2000" b="1" dirty="0">
                <a:solidFill>
                  <a:srgbClr val="1F497D"/>
                </a:solidFill>
              </a:rPr>
              <a:t>      </a:t>
            </a:r>
            <a:r>
              <a:rPr lang="es-ES_tradnl" sz="2000" b="1" dirty="0" err="1">
                <a:solidFill>
                  <a:srgbClr val="1F497D"/>
                </a:solidFill>
              </a:rPr>
              <a:t>foreach</a:t>
            </a:r>
            <a:r>
              <a:rPr lang="es-ES_tradnl" sz="2000" b="1" dirty="0">
                <a:solidFill>
                  <a:srgbClr val="1F497D"/>
                </a:solidFill>
              </a:rPr>
              <a:t>($_SESSION as $</a:t>
            </a:r>
            <a:r>
              <a:rPr lang="es-ES_tradnl" sz="2000" b="1" dirty="0" err="1">
                <a:solidFill>
                  <a:srgbClr val="1F497D"/>
                </a:solidFill>
              </a:rPr>
              <a:t>objet</a:t>
            </a:r>
            <a:r>
              <a:rPr lang="es-ES_tradnl" sz="2000" b="1" dirty="0">
                <a:solidFill>
                  <a:srgbClr val="1F497D"/>
                </a:solidFill>
              </a:rPr>
              <a:t>) {</a:t>
            </a:r>
          </a:p>
          <a:p>
            <a:r>
              <a:rPr lang="es-ES_tradnl" sz="2000" dirty="0"/>
              <a:t>           echo "&lt;</a:t>
            </a:r>
            <a:r>
              <a:rPr lang="es-ES_tradnl" sz="2000" dirty="0" err="1"/>
              <a:t>tr</a:t>
            </a:r>
            <a:r>
              <a:rPr lang="es-ES_tradnl" sz="2000" dirty="0"/>
              <a:t>&gt;&lt;</a:t>
            </a:r>
            <a:r>
              <a:rPr lang="es-ES_tradnl" sz="2000" dirty="0" err="1"/>
              <a:t>td</a:t>
            </a:r>
            <a:r>
              <a:rPr lang="es-ES_tradnl" sz="2000" dirty="0"/>
              <a:t>&gt; " </a:t>
            </a:r>
            <a:r>
              <a:rPr lang="es-ES_tradnl" sz="2000" b="1" dirty="0">
                <a:solidFill>
                  <a:srgbClr val="1F497D"/>
                </a:solidFill>
              </a:rPr>
              <a:t>. $</a:t>
            </a:r>
            <a:r>
              <a:rPr lang="es-ES_tradnl" sz="2000" b="1" dirty="0" err="1">
                <a:solidFill>
                  <a:srgbClr val="1F497D"/>
                </a:solidFill>
              </a:rPr>
              <a:t>objet</a:t>
            </a:r>
            <a:r>
              <a:rPr lang="es-ES_tradnl" sz="2000" b="1" dirty="0">
                <a:solidFill>
                  <a:srgbClr val="1F497D"/>
                </a:solidFill>
              </a:rPr>
              <a:t>-&gt;</a:t>
            </a:r>
            <a:r>
              <a:rPr lang="es-ES_tradnl" sz="2000" b="1" dirty="0" err="1">
                <a:solidFill>
                  <a:srgbClr val="1F497D"/>
                </a:solidFill>
              </a:rPr>
              <a:t>nom</a:t>
            </a:r>
            <a:r>
              <a:rPr lang="es-ES_tradnl" sz="2000" b="1" dirty="0">
                <a:solidFill>
                  <a:srgbClr val="1F497D"/>
                </a:solidFill>
              </a:rPr>
              <a:t> . </a:t>
            </a:r>
            <a:r>
              <a:rPr lang="es-ES_tradnl" sz="2000" dirty="0"/>
              <a:t>" &lt;/</a:t>
            </a:r>
            <a:r>
              <a:rPr lang="es-ES_tradnl" sz="2000" dirty="0" err="1"/>
              <a:t>td</a:t>
            </a:r>
            <a:r>
              <a:rPr lang="es-ES_tradnl" sz="2000" dirty="0"/>
              <a:t>&gt; &lt;</a:t>
            </a:r>
            <a:r>
              <a:rPr lang="es-ES_tradnl" sz="2000" dirty="0" err="1"/>
              <a:t>td</a:t>
            </a:r>
            <a:r>
              <a:rPr lang="es-ES_tradnl" sz="2000" dirty="0"/>
              <a:t>&gt; "</a:t>
            </a:r>
          </a:p>
          <a:p>
            <a:r>
              <a:rPr lang="es-ES_tradnl" sz="2000" dirty="0"/>
              <a:t>                      . </a:t>
            </a:r>
            <a:r>
              <a:rPr lang="es-ES_tradnl" sz="2000" b="1" dirty="0">
                <a:solidFill>
                  <a:srgbClr val="1F497D"/>
                </a:solidFill>
              </a:rPr>
              <a:t>$</a:t>
            </a:r>
            <a:r>
              <a:rPr lang="es-ES_tradnl" sz="2000" b="1" dirty="0" err="1">
                <a:solidFill>
                  <a:srgbClr val="1F497D"/>
                </a:solidFill>
              </a:rPr>
              <a:t>objet</a:t>
            </a:r>
            <a:r>
              <a:rPr lang="es-ES_tradnl" sz="2000" b="1" dirty="0">
                <a:solidFill>
                  <a:srgbClr val="1F497D"/>
                </a:solidFill>
              </a:rPr>
              <a:t>-&gt;</a:t>
            </a:r>
            <a:r>
              <a:rPr lang="es-ES_tradnl" sz="2000" b="1" dirty="0" err="1">
                <a:solidFill>
                  <a:srgbClr val="1F497D"/>
                </a:solidFill>
              </a:rPr>
              <a:t>qte</a:t>
            </a:r>
            <a:r>
              <a:rPr lang="es-ES_tradnl" sz="2000" b="1" dirty="0">
                <a:solidFill>
                  <a:srgbClr val="1F497D"/>
                </a:solidFill>
              </a:rPr>
              <a:t> </a:t>
            </a:r>
            <a:r>
              <a:rPr lang="es-ES_tradnl" sz="2000" dirty="0"/>
              <a:t>. " &lt;/</a:t>
            </a:r>
            <a:r>
              <a:rPr lang="es-ES_tradnl" sz="2000" dirty="0" err="1"/>
              <a:t>td</a:t>
            </a:r>
            <a:r>
              <a:rPr lang="es-ES_tradnl" sz="2000" dirty="0"/>
              <a:t>&gt; &lt;/</a:t>
            </a:r>
            <a:r>
              <a:rPr lang="es-ES_tradnl" sz="2000" dirty="0" err="1"/>
              <a:t>tr</a:t>
            </a:r>
            <a:r>
              <a:rPr lang="es-ES_tradnl" sz="2000" dirty="0"/>
              <a:t>&gt; ";</a:t>
            </a:r>
          </a:p>
          <a:p>
            <a:r>
              <a:rPr lang="es-ES_tradnl" sz="2000" dirty="0"/>
              <a:t>      } </a:t>
            </a:r>
          </a:p>
          <a:p>
            <a:r>
              <a:rPr lang="es-ES_tradnl" sz="2000" dirty="0"/>
              <a:t>      echo "&lt;/</a:t>
            </a:r>
            <a:r>
              <a:rPr lang="es-ES_tradnl" sz="2000" dirty="0" err="1"/>
              <a:t>table</a:t>
            </a:r>
            <a:r>
              <a:rPr lang="es-ES_tradnl" sz="2000" dirty="0"/>
              <a:t>&gt;" ;</a:t>
            </a:r>
          </a:p>
          <a:p>
            <a:r>
              <a:rPr lang="es-ES_tradnl" sz="2000" dirty="0"/>
              <a:t>}</a:t>
            </a:r>
            <a:endParaRPr lang="fr-FR" sz="2000" dirty="0"/>
          </a:p>
        </p:txBody>
      </p:sp>
      <p:sp>
        <p:nvSpPr>
          <p:cNvPr id="6" name="ZoneTexte 5"/>
          <p:cNvSpPr txBox="1"/>
          <p:nvPr/>
        </p:nvSpPr>
        <p:spPr>
          <a:xfrm>
            <a:off x="395536" y="1749003"/>
            <a:ext cx="3707904"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a:t>On peut récupérer le contenu du panier en récupérant le contenu de la variable de session </a:t>
            </a:r>
            <a:r>
              <a:rPr lang="fr-FR" sz="2000" b="1" dirty="0"/>
              <a:t>$_SESSION</a:t>
            </a:r>
          </a:p>
        </p:txBody>
      </p:sp>
      <p:sp>
        <p:nvSpPr>
          <p:cNvPr id="7" name="ZoneTexte 6"/>
          <p:cNvSpPr txBox="1"/>
          <p:nvPr/>
        </p:nvSpPr>
        <p:spPr>
          <a:xfrm>
            <a:off x="5292080" y="2829123"/>
            <a:ext cx="3203848"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a:t>Pour chaque </a:t>
            </a:r>
            <a:r>
              <a:rPr lang="fr-FR" sz="2000" b="1" dirty="0"/>
              <a:t>objet</a:t>
            </a:r>
            <a:r>
              <a:rPr lang="fr-FR" sz="2000" dirty="0"/>
              <a:t> </a:t>
            </a:r>
            <a:r>
              <a:rPr lang="fr-FR" sz="2000" b="1" dirty="0" err="1"/>
              <a:t>LigneProduit</a:t>
            </a:r>
            <a:r>
              <a:rPr lang="fr-FR" sz="2000" b="1" dirty="0"/>
              <a:t> </a:t>
            </a:r>
            <a:r>
              <a:rPr lang="fr-FR" sz="2000" dirty="0"/>
              <a:t>gardé dans </a:t>
            </a:r>
            <a:r>
              <a:rPr lang="fr-FR" sz="2000" b="1" dirty="0"/>
              <a:t>$_SESSION</a:t>
            </a:r>
          </a:p>
        </p:txBody>
      </p:sp>
      <p:cxnSp>
        <p:nvCxnSpPr>
          <p:cNvPr id="8" name="Connecteur droit avec flèche 7"/>
          <p:cNvCxnSpPr>
            <a:stCxn id="7" idx="1"/>
          </p:cNvCxnSpPr>
          <p:nvPr/>
        </p:nvCxnSpPr>
        <p:spPr>
          <a:xfrm flipH="1">
            <a:off x="4139952" y="3336955"/>
            <a:ext cx="1152128" cy="7883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itre 2"/>
          <p:cNvSpPr>
            <a:spLocks noGrp="1"/>
          </p:cNvSpPr>
          <p:nvPr>
            <p:ph type="title"/>
          </p:nvPr>
        </p:nvSpPr>
        <p:spPr/>
        <p:txBody>
          <a:bodyPr/>
          <a:lstStyle/>
          <a:p>
            <a:r>
              <a:rPr lang="fr-FR" dirty="0"/>
              <a:t>PHP : Sessions</a:t>
            </a:r>
          </a:p>
        </p:txBody>
      </p:sp>
    </p:spTree>
    <p:extLst>
      <p:ext uri="{BB962C8B-B14F-4D97-AF65-F5344CB8AC3E}">
        <p14:creationId xmlns:p14="http://schemas.microsoft.com/office/powerpoint/2010/main" val="102810229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256"/>
            <a:ext cx="8229600" cy="1143000"/>
          </a:xfrm>
        </p:spPr>
        <p:txBody>
          <a:bodyPr/>
          <a:lstStyle/>
          <a:p>
            <a:r>
              <a:rPr lang="fr-FR" dirty="0"/>
              <a:t>PHP : Sessions</a:t>
            </a:r>
          </a:p>
        </p:txBody>
      </p:sp>
      <p:pic>
        <p:nvPicPr>
          <p:cNvPr id="5" name="Image 4"/>
          <p:cNvPicPr>
            <a:picLocks noChangeAspect="1"/>
          </p:cNvPicPr>
          <p:nvPr/>
        </p:nvPicPr>
        <p:blipFill>
          <a:blip r:embed="rId2"/>
          <a:stretch>
            <a:fillRect/>
          </a:stretch>
        </p:blipFill>
        <p:spPr>
          <a:xfrm>
            <a:off x="179512" y="1143428"/>
            <a:ext cx="6477392" cy="2438896"/>
          </a:xfrm>
          <a:prstGeom prst="rect">
            <a:avLst/>
          </a:prstGeom>
          <a:ln>
            <a:solidFill>
              <a:schemeClr val="tx2"/>
            </a:solidFill>
          </a:ln>
        </p:spPr>
      </p:pic>
      <p:pic>
        <p:nvPicPr>
          <p:cNvPr id="6" name="Image 5"/>
          <p:cNvPicPr>
            <a:picLocks noChangeAspect="1"/>
          </p:cNvPicPr>
          <p:nvPr/>
        </p:nvPicPr>
        <p:blipFill>
          <a:blip r:embed="rId3"/>
          <a:stretch>
            <a:fillRect/>
          </a:stretch>
        </p:blipFill>
        <p:spPr>
          <a:xfrm>
            <a:off x="3491880" y="3231660"/>
            <a:ext cx="5339308" cy="1920192"/>
          </a:xfrm>
          <a:prstGeom prst="rect">
            <a:avLst/>
          </a:prstGeom>
          <a:ln>
            <a:solidFill>
              <a:srgbClr val="1F497D"/>
            </a:solidFill>
          </a:ln>
        </p:spPr>
      </p:pic>
      <p:pic>
        <p:nvPicPr>
          <p:cNvPr id="7" name="Image 6"/>
          <p:cNvPicPr>
            <a:picLocks noChangeAspect="1"/>
          </p:cNvPicPr>
          <p:nvPr/>
        </p:nvPicPr>
        <p:blipFill>
          <a:blip r:embed="rId4"/>
          <a:stretch>
            <a:fillRect/>
          </a:stretch>
        </p:blipFill>
        <p:spPr>
          <a:xfrm>
            <a:off x="179512" y="4815836"/>
            <a:ext cx="5182592" cy="1781516"/>
          </a:xfrm>
          <a:prstGeom prst="rect">
            <a:avLst/>
          </a:prstGeom>
          <a:ln>
            <a:solidFill>
              <a:srgbClr val="1F497D"/>
            </a:solidFill>
          </a:ln>
        </p:spPr>
      </p:pic>
    </p:spTree>
    <p:extLst>
      <p:ext uri="{BB962C8B-B14F-4D97-AF65-F5344CB8AC3E}">
        <p14:creationId xmlns:p14="http://schemas.microsoft.com/office/powerpoint/2010/main" val="36553370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Cookies</a:t>
            </a:r>
          </a:p>
        </p:txBody>
      </p:sp>
      <p:sp>
        <p:nvSpPr>
          <p:cNvPr id="4" name="Espace réservé du contenu 3"/>
          <p:cNvSpPr>
            <a:spLocks noGrp="1"/>
          </p:cNvSpPr>
          <p:nvPr>
            <p:ph idx="1"/>
          </p:nvPr>
        </p:nvSpPr>
        <p:spPr/>
        <p:txBody>
          <a:bodyPr/>
          <a:lstStyle/>
          <a:p>
            <a:r>
              <a:rPr lang="fr-FR" dirty="0"/>
              <a:t>Un cookie est un mécanisme pour stocker des informations sur les visiteurs afin de les identifier plus tard</a:t>
            </a:r>
          </a:p>
          <a:p>
            <a:endParaRPr lang="fr-FR" dirty="0"/>
          </a:p>
          <a:p>
            <a:r>
              <a:rPr lang="fr-FR" dirty="0"/>
              <a:t>Contrairement aux variables de session, les cookies sont des petits fichiers stockés sur l’ordinateur de l’utilisateur pour une durée de vie que nous pouvons définir</a:t>
            </a:r>
            <a:endParaRPr lang="fr-FR" b="1" dirty="0">
              <a:solidFill>
                <a:schemeClr val="tx2">
                  <a:lumMod val="60000"/>
                  <a:lumOff val="40000"/>
                </a:schemeClr>
              </a:solidFill>
            </a:endParaRPr>
          </a:p>
        </p:txBody>
      </p:sp>
    </p:spTree>
    <p:extLst>
      <p:ext uri="{BB962C8B-B14F-4D97-AF65-F5344CB8AC3E}">
        <p14:creationId xmlns:p14="http://schemas.microsoft.com/office/powerpoint/2010/main" val="41365124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1143000"/>
          </a:xfrm>
        </p:spPr>
        <p:txBody>
          <a:bodyPr/>
          <a:lstStyle/>
          <a:p>
            <a:r>
              <a:rPr lang="fr-FR" dirty="0"/>
              <a:t>PHP : Cookies</a:t>
            </a:r>
          </a:p>
        </p:txBody>
      </p:sp>
      <p:sp>
        <p:nvSpPr>
          <p:cNvPr id="4" name="Espace réservé du contenu 3"/>
          <p:cNvSpPr>
            <a:spLocks noGrp="1"/>
          </p:cNvSpPr>
          <p:nvPr>
            <p:ph idx="1"/>
          </p:nvPr>
        </p:nvSpPr>
        <p:spPr>
          <a:xfrm>
            <a:off x="323528" y="1340768"/>
            <a:ext cx="8507288" cy="5069160"/>
          </a:xfrm>
        </p:spPr>
        <p:txBody>
          <a:bodyPr>
            <a:normAutofit fontScale="77500" lnSpcReduction="20000"/>
          </a:bodyPr>
          <a:lstStyle/>
          <a:p>
            <a:r>
              <a:rPr lang="fr-FR" sz="3400" dirty="0"/>
              <a:t>Les cookies sont accessibles via la </a:t>
            </a:r>
            <a:r>
              <a:rPr lang="fr-FR" sz="3400" dirty="0" err="1"/>
              <a:t>superglobale</a:t>
            </a:r>
            <a:r>
              <a:rPr lang="fr-FR" sz="3400" dirty="0"/>
              <a:t> </a:t>
            </a:r>
            <a:r>
              <a:rPr lang="fr-FR" sz="3400" b="1" dirty="0">
                <a:solidFill>
                  <a:schemeClr val="tx2">
                    <a:lumMod val="60000"/>
                    <a:lumOff val="40000"/>
                  </a:schemeClr>
                </a:solidFill>
              </a:rPr>
              <a:t>$_COOKIE</a:t>
            </a:r>
          </a:p>
          <a:p>
            <a:r>
              <a:rPr lang="fr-FR" sz="3400" dirty="0"/>
              <a:t>La fonction </a:t>
            </a:r>
            <a:r>
              <a:rPr lang="fr-FR" sz="3400" i="1" dirty="0" err="1"/>
              <a:t>setcookie</a:t>
            </a:r>
            <a:r>
              <a:rPr lang="fr-FR" sz="3400" i="1" dirty="0"/>
              <a:t>()</a:t>
            </a:r>
            <a:r>
              <a:rPr lang="fr-FR" sz="3400" dirty="0"/>
              <a:t> permet de définir un cookie qui sera envoyé avec le reste des en-têtes HTTP</a:t>
            </a:r>
          </a:p>
          <a:p>
            <a:pPr lvl="1"/>
            <a:r>
              <a:rPr lang="fr-FR" sz="3400" dirty="0"/>
              <a:t>Les cookies font partie des en-têtes HTTP, ce qui impose que </a:t>
            </a:r>
            <a:r>
              <a:rPr lang="fr-FR" sz="3400" i="1" dirty="0" err="1"/>
              <a:t>setcookie</a:t>
            </a:r>
            <a:r>
              <a:rPr lang="fr-FR" sz="3400" i="1" dirty="0"/>
              <a:t>()</a:t>
            </a:r>
            <a:r>
              <a:rPr lang="fr-FR" sz="3400" dirty="0"/>
              <a:t> soit appelée avant tout affichage de texte et avant même &lt;!</a:t>
            </a:r>
            <a:r>
              <a:rPr lang="fr-FR" sz="3400" dirty="0" err="1"/>
              <a:t>doctype</a:t>
            </a:r>
            <a:r>
              <a:rPr lang="fr-FR" sz="3400" dirty="0"/>
              <a:t> &gt;</a:t>
            </a:r>
          </a:p>
          <a:p>
            <a:pPr lvl="1"/>
            <a:r>
              <a:rPr lang="fr-FR" sz="3400" dirty="0"/>
              <a:t>La fonction </a:t>
            </a:r>
            <a:r>
              <a:rPr lang="fr-FR" sz="3400" i="1" dirty="0" err="1"/>
              <a:t>setcookie</a:t>
            </a:r>
            <a:r>
              <a:rPr lang="fr-FR" sz="3400" i="1" dirty="0"/>
              <a:t>()</a:t>
            </a:r>
            <a:r>
              <a:rPr lang="fr-FR" sz="3400" dirty="0"/>
              <a:t> peut prendre jusqu'à 7 paramètres :</a:t>
            </a:r>
          </a:p>
          <a:p>
            <a:pPr lvl="2"/>
            <a:r>
              <a:rPr lang="fr-FR" sz="3000" dirty="0"/>
              <a:t>Le premier est obligatoire car il définit le nom du cookie</a:t>
            </a:r>
          </a:p>
          <a:p>
            <a:pPr lvl="2"/>
            <a:r>
              <a:rPr lang="fr-FR" sz="3000" dirty="0"/>
              <a:t>Le deuxième définit la valeur du cookie</a:t>
            </a:r>
          </a:p>
          <a:p>
            <a:pPr lvl="2"/>
            <a:r>
              <a:rPr lang="fr-FR" sz="3000" dirty="0"/>
              <a:t>Le troisième définit la durée de vie du cookie en seconde</a:t>
            </a:r>
          </a:p>
          <a:p>
            <a:pPr marL="457200" lvl="1" indent="0" algn="ctr">
              <a:buNone/>
            </a:pPr>
            <a:br>
              <a:rPr lang="fr-FR" sz="3400" dirty="0"/>
            </a:br>
            <a:r>
              <a:rPr lang="fr-FR" sz="3400" dirty="0" err="1"/>
              <a:t>setcookie</a:t>
            </a:r>
            <a:r>
              <a:rPr lang="fr-FR" sz="3400" dirty="0"/>
              <a:t>('nom', '</a:t>
            </a:r>
            <a:r>
              <a:rPr lang="fr-FR" sz="3400" dirty="0" err="1"/>
              <a:t>nomUtilisateur</a:t>
            </a:r>
            <a:r>
              <a:rPr lang="fr-FR" sz="3400" dirty="0"/>
              <a:t>', time()+3600*24);</a:t>
            </a:r>
          </a:p>
          <a:p>
            <a:pPr marL="914400" lvl="2" indent="0" algn="ctr">
              <a:buNone/>
            </a:pPr>
            <a:r>
              <a:rPr lang="fr-FR" sz="3400" dirty="0" err="1"/>
              <a:t>echo</a:t>
            </a:r>
            <a:r>
              <a:rPr lang="fr-FR" sz="3400" dirty="0"/>
              <a:t> $_COOKIE['nom’];   </a:t>
            </a:r>
            <a:r>
              <a:rPr lang="fr-FR" sz="3400" i="1" dirty="0"/>
              <a:t>//</a:t>
            </a:r>
            <a:r>
              <a:rPr lang="fr-FR" sz="3100" i="1" dirty="0"/>
              <a:t> affichage du cookie</a:t>
            </a:r>
          </a:p>
        </p:txBody>
      </p:sp>
    </p:spTree>
    <p:extLst>
      <p:ext uri="{BB962C8B-B14F-4D97-AF65-F5344CB8AC3E}">
        <p14:creationId xmlns:p14="http://schemas.microsoft.com/office/powerpoint/2010/main" val="9610717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069633"/>
            <a:ext cx="9164683" cy="5823863"/>
          </a:xfrm>
        </p:spPr>
      </p:pic>
      <p:sp>
        <p:nvSpPr>
          <p:cNvPr id="6" name="Titre 1"/>
          <p:cNvSpPr txBox="1">
            <a:spLocks/>
          </p:cNvSpPr>
          <p:nvPr/>
        </p:nvSpPr>
        <p:spPr>
          <a:xfrm>
            <a:off x="457200" y="-182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a:t>PHP : Cookies</a:t>
            </a:r>
          </a:p>
        </p:txBody>
      </p:sp>
      <p:sp>
        <p:nvSpPr>
          <p:cNvPr id="7" name="ZoneTexte 6"/>
          <p:cNvSpPr txBox="1"/>
          <p:nvPr/>
        </p:nvSpPr>
        <p:spPr>
          <a:xfrm>
            <a:off x="107504" y="908720"/>
            <a:ext cx="8424936" cy="1200329"/>
          </a:xfrm>
          <a:prstGeom prst="rect">
            <a:avLst/>
          </a:prstGeom>
          <a:noFill/>
        </p:spPr>
        <p:txBody>
          <a:bodyPr wrap="square" rtlCol="0">
            <a:spAutoFit/>
          </a:bodyPr>
          <a:lstStyle/>
          <a:p>
            <a:r>
              <a:rPr lang="fr-FR" dirty="0">
                <a:solidFill>
                  <a:srgbClr val="FF0000"/>
                </a:solidFill>
              </a:rPr>
              <a:t>&lt;?</a:t>
            </a:r>
            <a:r>
              <a:rPr lang="fr-FR" dirty="0" err="1">
                <a:solidFill>
                  <a:srgbClr val="FF0000"/>
                </a:solidFill>
              </a:rPr>
              <a:t>php</a:t>
            </a:r>
            <a:endParaRPr lang="fr-FR" dirty="0">
              <a:solidFill>
                <a:srgbClr val="FF0000"/>
              </a:solidFill>
            </a:endParaRPr>
          </a:p>
          <a:p>
            <a:r>
              <a:rPr lang="fr-FR" dirty="0">
                <a:solidFill>
                  <a:srgbClr val="FF0000"/>
                </a:solidFill>
              </a:rPr>
              <a:t>  </a:t>
            </a:r>
            <a:r>
              <a:rPr lang="fr-FR" b="1" dirty="0" err="1">
                <a:solidFill>
                  <a:srgbClr val="FF0000"/>
                </a:solidFill>
              </a:rPr>
              <a:t>session_start</a:t>
            </a:r>
            <a:r>
              <a:rPr lang="fr-FR" b="1" dirty="0">
                <a:solidFill>
                  <a:srgbClr val="FF0000"/>
                </a:solidFill>
              </a:rPr>
              <a:t>();</a:t>
            </a:r>
            <a:br>
              <a:rPr lang="fr-FR" b="1" dirty="0">
                <a:solidFill>
                  <a:srgbClr val="FF0000"/>
                </a:solidFill>
              </a:rPr>
            </a:br>
            <a:r>
              <a:rPr lang="fr-FR" b="1" dirty="0">
                <a:solidFill>
                  <a:srgbClr val="FF0000"/>
                </a:solidFill>
              </a:rPr>
              <a:t>  </a:t>
            </a:r>
            <a:r>
              <a:rPr lang="fr-FR" b="1" dirty="0" err="1">
                <a:solidFill>
                  <a:srgbClr val="FF0000"/>
                </a:solidFill>
              </a:rPr>
              <a:t>setcookie</a:t>
            </a:r>
            <a:r>
              <a:rPr lang="fr-FR" b="1" dirty="0">
                <a:solidFill>
                  <a:srgbClr val="FF0000"/>
                </a:solidFill>
              </a:rPr>
              <a:t>('nom', '</a:t>
            </a:r>
            <a:r>
              <a:rPr lang="fr-FR" b="1" dirty="0" err="1">
                <a:solidFill>
                  <a:srgbClr val="FF0000"/>
                </a:solidFill>
              </a:rPr>
              <a:t>nomUtilisateur</a:t>
            </a:r>
            <a:r>
              <a:rPr lang="fr-FR" b="1" dirty="0">
                <a:solidFill>
                  <a:srgbClr val="FF0000"/>
                </a:solidFill>
              </a:rPr>
              <a:t>', time()+3600*24);</a:t>
            </a:r>
          </a:p>
          <a:p>
            <a:r>
              <a:rPr lang="fr-FR" dirty="0">
                <a:solidFill>
                  <a:srgbClr val="FF0000"/>
                </a:solidFill>
              </a:rPr>
              <a:t>?&gt;</a:t>
            </a:r>
          </a:p>
        </p:txBody>
      </p:sp>
      <p:sp>
        <p:nvSpPr>
          <p:cNvPr id="5" name="Rectangle 4"/>
          <p:cNvSpPr/>
          <p:nvPr/>
        </p:nvSpPr>
        <p:spPr>
          <a:xfrm>
            <a:off x="0" y="2276872"/>
            <a:ext cx="914400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4005063"/>
            <a:ext cx="9144000" cy="704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5868144" y="1065510"/>
            <a:ext cx="3096344" cy="923330"/>
          </a:xfrm>
          <a:prstGeom prst="rect">
            <a:avLst/>
          </a:prstGeom>
          <a:solidFill>
            <a:schemeClr val="tx2">
              <a:lumMod val="60000"/>
              <a:lumOff val="40000"/>
            </a:schemeClr>
          </a:solidFill>
        </p:spPr>
        <p:txBody>
          <a:bodyPr wrap="square" rtlCol="0">
            <a:spAutoFit/>
          </a:bodyPr>
          <a:lstStyle/>
          <a:p>
            <a:pPr algn="ctr"/>
            <a:r>
              <a:rPr lang="fr-FR" dirty="0"/>
              <a:t>1 – On demande une page web contenant une session et un cookie avec une variable</a:t>
            </a:r>
          </a:p>
        </p:txBody>
      </p:sp>
      <p:sp>
        <p:nvSpPr>
          <p:cNvPr id="11" name="ZoneTexte 10"/>
          <p:cNvSpPr txBox="1"/>
          <p:nvPr/>
        </p:nvSpPr>
        <p:spPr>
          <a:xfrm>
            <a:off x="4932040" y="4843026"/>
            <a:ext cx="3960440" cy="1477328"/>
          </a:xfrm>
          <a:prstGeom prst="rect">
            <a:avLst/>
          </a:prstGeom>
          <a:solidFill>
            <a:schemeClr val="tx2">
              <a:lumMod val="60000"/>
              <a:lumOff val="40000"/>
            </a:schemeClr>
          </a:solidFill>
        </p:spPr>
        <p:txBody>
          <a:bodyPr wrap="square" rtlCol="0">
            <a:spAutoFit/>
          </a:bodyPr>
          <a:lstStyle/>
          <a:p>
            <a:pPr algn="ctr"/>
            <a:r>
              <a:rPr lang="fr-FR" dirty="0"/>
              <a:t>2 – Le serveur web répond avec le code HTTP 200, puis il envoie le numéro de session PHP, et la variable « nom » contenant la valeur « </a:t>
            </a:r>
            <a:r>
              <a:rPr lang="fr-FR" dirty="0" err="1"/>
              <a:t>nomUtilisateur</a:t>
            </a:r>
            <a:r>
              <a:rPr lang="fr-FR" dirty="0"/>
              <a:t> »… chacun dans un cookie</a:t>
            </a:r>
          </a:p>
        </p:txBody>
      </p:sp>
    </p:spTree>
    <p:extLst>
      <p:ext uri="{BB962C8B-B14F-4D97-AF65-F5344CB8AC3E}">
        <p14:creationId xmlns:p14="http://schemas.microsoft.com/office/powerpoint/2010/main" val="18209426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PHP : Cookies</a:t>
            </a:r>
          </a:p>
        </p:txBody>
      </p:sp>
      <p:sp>
        <p:nvSpPr>
          <p:cNvPr id="4" name="Espace réservé du contenu 3"/>
          <p:cNvSpPr>
            <a:spLocks noGrp="1"/>
          </p:cNvSpPr>
          <p:nvPr>
            <p:ph idx="1"/>
          </p:nvPr>
        </p:nvSpPr>
        <p:spPr>
          <a:xfrm>
            <a:off x="457200" y="1600200"/>
            <a:ext cx="8229600" cy="4997152"/>
          </a:xfrm>
        </p:spPr>
        <p:txBody>
          <a:bodyPr>
            <a:normAutofit lnSpcReduction="10000"/>
          </a:bodyPr>
          <a:lstStyle/>
          <a:p>
            <a:r>
              <a:rPr lang="fr-FR" dirty="0"/>
              <a:t>La fonction </a:t>
            </a:r>
            <a:r>
              <a:rPr lang="fr-FR" i="1" dirty="0" err="1"/>
              <a:t>setrawcookie</a:t>
            </a:r>
            <a:r>
              <a:rPr lang="fr-FR" i="1" dirty="0"/>
              <a:t>()</a:t>
            </a:r>
            <a:r>
              <a:rPr lang="fr-FR" dirty="0"/>
              <a:t> est exactement la même que </a:t>
            </a:r>
            <a:r>
              <a:rPr lang="fr-FR" i="1" dirty="0" err="1"/>
              <a:t>setcookie</a:t>
            </a:r>
            <a:r>
              <a:rPr lang="fr-FR" i="1" dirty="0"/>
              <a:t>()</a:t>
            </a:r>
            <a:r>
              <a:rPr lang="fr-FR" dirty="0"/>
              <a:t> exceptée que la valeur du cookie ne sera pas automatiquement encodée dans l’URL lors de l'envoi au navigateur</a:t>
            </a:r>
          </a:p>
          <a:p>
            <a:pPr marL="0" indent="0">
              <a:buNone/>
            </a:pPr>
            <a:endParaRPr lang="fr-FR" dirty="0"/>
          </a:p>
          <a:p>
            <a:r>
              <a:rPr lang="fr-FR" dirty="0"/>
              <a:t>Pour détruire un cookie : appeler </a:t>
            </a:r>
            <a:r>
              <a:rPr lang="fr-FR" i="1" dirty="0" err="1"/>
              <a:t>setcookie</a:t>
            </a:r>
            <a:r>
              <a:rPr lang="fr-FR" i="1" dirty="0"/>
              <a:t>()</a:t>
            </a:r>
            <a:r>
              <a:rPr lang="fr-FR" dirty="0"/>
              <a:t> avec une date d’expiration dans le passé :</a:t>
            </a:r>
          </a:p>
          <a:p>
            <a:endParaRPr lang="fr-FR" dirty="0"/>
          </a:p>
          <a:p>
            <a:pPr marL="0" indent="0" algn="ctr">
              <a:buNone/>
            </a:pPr>
            <a:r>
              <a:rPr lang="en-US" sz="2800" dirty="0" err="1"/>
              <a:t>setcookie</a:t>
            </a:r>
            <a:r>
              <a:rPr lang="en-US" sz="2800" dirty="0"/>
              <a:t>("</a:t>
            </a:r>
            <a:r>
              <a:rPr lang="en-US" sz="2800" dirty="0" err="1"/>
              <a:t>Nomcookie</a:t>
            </a:r>
            <a:r>
              <a:rPr lang="en-US" sz="2800" dirty="0"/>
              <a:t>", "</a:t>
            </a:r>
            <a:r>
              <a:rPr lang="en-US" sz="2800" dirty="0" err="1"/>
              <a:t>valeurCookie</a:t>
            </a:r>
            <a:r>
              <a:rPr lang="en-US" sz="2800" dirty="0"/>
              <a:t>", </a:t>
            </a:r>
            <a:r>
              <a:rPr lang="en-US" sz="2800" b="1" dirty="0"/>
              <a:t>time()-3600</a:t>
            </a:r>
            <a:r>
              <a:rPr lang="en-US" sz="2800" dirty="0"/>
              <a:t>);</a:t>
            </a:r>
            <a:endParaRPr lang="fr-FR" sz="2800" b="1" dirty="0">
              <a:solidFill>
                <a:schemeClr val="tx2">
                  <a:lumMod val="60000"/>
                  <a:lumOff val="40000"/>
                </a:schemeClr>
              </a:solidFill>
            </a:endParaRPr>
          </a:p>
        </p:txBody>
      </p:sp>
    </p:spTree>
    <p:extLst>
      <p:ext uri="{BB962C8B-B14F-4D97-AF65-F5344CB8AC3E}">
        <p14:creationId xmlns:p14="http://schemas.microsoft.com/office/powerpoint/2010/main" val="13667149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8961" y="-306288"/>
            <a:ext cx="8229600" cy="1143000"/>
          </a:xfrm>
        </p:spPr>
        <p:txBody>
          <a:bodyPr/>
          <a:lstStyle/>
          <a:p>
            <a:r>
              <a:rPr lang="fr-FR" dirty="0"/>
              <a:t>PHP : Cookies</a:t>
            </a:r>
          </a:p>
        </p:txBody>
      </p:sp>
      <p:sp>
        <p:nvSpPr>
          <p:cNvPr id="3" name="Espace réservé du contenu 3"/>
          <p:cNvSpPr txBox="1">
            <a:spLocks/>
          </p:cNvSpPr>
          <p:nvPr/>
        </p:nvSpPr>
        <p:spPr>
          <a:xfrm>
            <a:off x="457200" y="548680"/>
            <a:ext cx="8229600" cy="61926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1900" dirty="0"/>
              <a:t>• Exemple de cookie sous forme de tableau :</a:t>
            </a:r>
            <a:br>
              <a:rPr lang="fr-FR" sz="1900" dirty="0"/>
            </a:br>
            <a:endParaRPr lang="fr-FR" sz="1900" dirty="0"/>
          </a:p>
          <a:p>
            <a:pPr marL="0" indent="0">
              <a:buNone/>
            </a:pPr>
            <a:r>
              <a:rPr lang="fr-FR" sz="1900" dirty="0"/>
              <a:t>&lt;?</a:t>
            </a:r>
            <a:r>
              <a:rPr lang="fr-FR" sz="1900" dirty="0" err="1"/>
              <a:t>php</a:t>
            </a:r>
            <a:endParaRPr lang="fr-FR" sz="1900" dirty="0"/>
          </a:p>
          <a:p>
            <a:pPr marL="0" indent="0">
              <a:buNone/>
            </a:pPr>
            <a:r>
              <a:rPr lang="en-US" sz="1900" dirty="0"/>
              <a:t>  </a:t>
            </a:r>
            <a:r>
              <a:rPr lang="en-US" sz="1900" dirty="0" err="1"/>
              <a:t>setcookie</a:t>
            </a:r>
            <a:r>
              <a:rPr lang="en-US" sz="1900" dirty="0"/>
              <a:t>("cookie[three]", "</a:t>
            </a:r>
            <a:r>
              <a:rPr lang="en-US" sz="1900" dirty="0" err="1"/>
              <a:t>cookiethree</a:t>
            </a:r>
            <a:r>
              <a:rPr lang="en-US" sz="1900" dirty="0"/>
              <a:t>", time()+3600*1);</a:t>
            </a:r>
          </a:p>
          <a:p>
            <a:pPr marL="0" indent="0">
              <a:buNone/>
            </a:pPr>
            <a:r>
              <a:rPr lang="en-US" sz="1900" dirty="0"/>
              <a:t>  </a:t>
            </a:r>
            <a:r>
              <a:rPr lang="en-US" sz="1900" dirty="0" err="1"/>
              <a:t>setcookie</a:t>
            </a:r>
            <a:r>
              <a:rPr lang="en-US" sz="1900" dirty="0"/>
              <a:t>("cookie[two]", "</a:t>
            </a:r>
            <a:r>
              <a:rPr lang="en-US" sz="1900" dirty="0" err="1"/>
              <a:t>cookietwo</a:t>
            </a:r>
            <a:r>
              <a:rPr lang="en-US" sz="1900" dirty="0"/>
              <a:t>", time()+3600*1);</a:t>
            </a:r>
          </a:p>
          <a:p>
            <a:pPr marL="0" indent="0">
              <a:buNone/>
            </a:pPr>
            <a:r>
              <a:rPr lang="en-US" sz="1900" dirty="0"/>
              <a:t>  </a:t>
            </a:r>
            <a:r>
              <a:rPr lang="en-US" sz="1900" dirty="0" err="1"/>
              <a:t>setcookie</a:t>
            </a:r>
            <a:r>
              <a:rPr lang="en-US" sz="1900" dirty="0"/>
              <a:t>("cookie[one]", "</a:t>
            </a:r>
            <a:r>
              <a:rPr lang="en-US" sz="1900" dirty="0" err="1"/>
              <a:t>cookieone</a:t>
            </a:r>
            <a:r>
              <a:rPr lang="en-US" sz="1900" dirty="0"/>
              <a:t>", time()+3600*1);</a:t>
            </a:r>
            <a:br>
              <a:rPr lang="en-US" sz="1900" dirty="0"/>
            </a:br>
            <a:r>
              <a:rPr lang="en-US" sz="1900" dirty="0"/>
              <a:t>?&gt;</a:t>
            </a:r>
          </a:p>
          <a:p>
            <a:pPr marL="0" indent="0">
              <a:buNone/>
            </a:pPr>
            <a:r>
              <a:rPr lang="fr-FR" sz="1900" dirty="0"/>
              <a:t>&lt;?</a:t>
            </a:r>
            <a:r>
              <a:rPr lang="fr-FR" sz="1900" dirty="0" err="1"/>
              <a:t>php</a:t>
            </a:r>
            <a:r>
              <a:rPr lang="fr-FR" sz="1900" dirty="0"/>
              <a:t>        // affichage de ces cookies</a:t>
            </a:r>
          </a:p>
          <a:p>
            <a:pPr marL="0" indent="0">
              <a:buNone/>
            </a:pPr>
            <a:r>
              <a:rPr lang="fr-FR" sz="1900" dirty="0"/>
              <a:t>  if (</a:t>
            </a:r>
            <a:r>
              <a:rPr lang="fr-FR" sz="1900" dirty="0" err="1"/>
              <a:t>isset</a:t>
            </a:r>
            <a:r>
              <a:rPr lang="fr-FR" sz="1900" dirty="0"/>
              <a:t>($_COOKIE['cookie'])) {</a:t>
            </a:r>
          </a:p>
          <a:p>
            <a:pPr marL="0" indent="0">
              <a:buNone/>
            </a:pPr>
            <a:r>
              <a:rPr lang="fr-FR" sz="1900" dirty="0"/>
              <a:t>     // exemple d'appel du cookie :</a:t>
            </a:r>
          </a:p>
          <a:p>
            <a:pPr marL="0" indent="0">
              <a:buNone/>
            </a:pPr>
            <a:r>
              <a:rPr lang="fr-FR" sz="1900" dirty="0"/>
              <a:t>    </a:t>
            </a:r>
            <a:r>
              <a:rPr lang="fr-FR" sz="1900" dirty="0" err="1"/>
              <a:t>echo</a:t>
            </a:r>
            <a:r>
              <a:rPr lang="fr-FR" sz="1900" dirty="0"/>
              <a:t> 'le cookie </a:t>
            </a:r>
            <a:r>
              <a:rPr lang="fr-FR" sz="1900" dirty="0" err="1"/>
              <a:t>two</a:t>
            </a:r>
            <a:r>
              <a:rPr lang="fr-FR" sz="1900" dirty="0"/>
              <a:t> est :'. $_COOKIE['cookie']['</a:t>
            </a:r>
            <a:r>
              <a:rPr lang="fr-FR" sz="1900" dirty="0" err="1"/>
              <a:t>two</a:t>
            </a:r>
            <a:r>
              <a:rPr lang="fr-FR" sz="1900" dirty="0"/>
              <a:t>']. ' sinon parcours avec </a:t>
            </a:r>
            <a:r>
              <a:rPr lang="fr-FR" sz="1900" dirty="0" err="1"/>
              <a:t>foreach</a:t>
            </a:r>
            <a:r>
              <a:rPr lang="fr-FR" sz="1900" dirty="0"/>
              <a:t> comme suit : &lt;</a:t>
            </a:r>
            <a:r>
              <a:rPr lang="fr-FR" sz="1900" dirty="0" err="1"/>
              <a:t>br</a:t>
            </a:r>
            <a:r>
              <a:rPr lang="fr-FR" sz="1900" dirty="0"/>
              <a:t>/&gt;';</a:t>
            </a:r>
          </a:p>
          <a:p>
            <a:pPr marL="0" indent="0">
              <a:buNone/>
            </a:pPr>
            <a:r>
              <a:rPr lang="en-US" sz="1900" dirty="0"/>
              <a:t>    </a:t>
            </a:r>
            <a:r>
              <a:rPr lang="en-US" sz="1900" dirty="0" err="1"/>
              <a:t>foreach</a:t>
            </a:r>
            <a:r>
              <a:rPr lang="en-US" sz="1900" dirty="0"/>
              <a:t> ($_COOKIE['cookie'] as $name =&gt; $value) {</a:t>
            </a:r>
          </a:p>
          <a:p>
            <a:pPr marL="0" indent="0">
              <a:buNone/>
            </a:pPr>
            <a:r>
              <a:rPr lang="fr-FR" sz="1900" dirty="0"/>
              <a:t>      $</a:t>
            </a:r>
            <a:r>
              <a:rPr lang="fr-FR" sz="1900" dirty="0" err="1"/>
              <a:t>name</a:t>
            </a:r>
            <a:r>
              <a:rPr lang="fr-FR" sz="1900" dirty="0"/>
              <a:t> = </a:t>
            </a:r>
            <a:r>
              <a:rPr lang="fr-FR" sz="1900" dirty="0" err="1"/>
              <a:t>htmlspecialchars</a:t>
            </a:r>
            <a:r>
              <a:rPr lang="fr-FR" sz="1900" dirty="0"/>
              <a:t>($</a:t>
            </a:r>
            <a:r>
              <a:rPr lang="fr-FR" sz="1900" dirty="0" err="1"/>
              <a:t>name</a:t>
            </a:r>
            <a:r>
              <a:rPr lang="fr-FR" sz="1900" dirty="0"/>
              <a:t>);</a:t>
            </a:r>
          </a:p>
          <a:p>
            <a:pPr marL="0" indent="0">
              <a:buNone/>
            </a:pPr>
            <a:r>
              <a:rPr lang="fr-FR" sz="1900" dirty="0"/>
              <a:t>      $value = </a:t>
            </a:r>
            <a:r>
              <a:rPr lang="fr-FR" sz="1900" dirty="0" err="1"/>
              <a:t>htmlspecialchars</a:t>
            </a:r>
            <a:r>
              <a:rPr lang="fr-FR" sz="1900" dirty="0"/>
              <a:t>($value);</a:t>
            </a:r>
          </a:p>
          <a:p>
            <a:pPr marL="0" indent="0">
              <a:buNone/>
            </a:pPr>
            <a:r>
              <a:rPr lang="fr-FR" sz="1900" dirty="0"/>
              <a:t>      </a:t>
            </a:r>
            <a:r>
              <a:rPr lang="fr-FR" sz="1900" dirty="0" err="1"/>
              <a:t>echo</a:t>
            </a:r>
            <a:r>
              <a:rPr lang="fr-FR" sz="1900" dirty="0"/>
              <a:t> "$</a:t>
            </a:r>
            <a:r>
              <a:rPr lang="fr-FR" sz="1900" dirty="0" err="1"/>
              <a:t>name</a:t>
            </a:r>
            <a:r>
              <a:rPr lang="fr-FR" sz="1900" dirty="0"/>
              <a:t> : $value &lt;</a:t>
            </a:r>
            <a:r>
              <a:rPr lang="fr-FR" sz="1900" dirty="0" err="1"/>
              <a:t>br</a:t>
            </a:r>
            <a:r>
              <a:rPr lang="fr-FR" sz="1900" dirty="0"/>
              <a:t> /&gt;";</a:t>
            </a:r>
          </a:p>
          <a:p>
            <a:pPr marL="0" indent="0">
              <a:buNone/>
            </a:pPr>
            <a:r>
              <a:rPr lang="fr-FR" sz="1900" dirty="0"/>
              <a:t>    }</a:t>
            </a:r>
          </a:p>
          <a:p>
            <a:pPr marL="0" indent="0">
              <a:buNone/>
            </a:pPr>
            <a:r>
              <a:rPr lang="fr-FR" sz="1900" dirty="0"/>
              <a:t>  }  ?&gt;</a:t>
            </a:r>
            <a:endParaRPr lang="fr-FR" sz="1900" b="1" dirty="0">
              <a:solidFill>
                <a:schemeClr val="tx2">
                  <a:lumMod val="60000"/>
                  <a:lumOff val="40000"/>
                </a:schemeClr>
              </a:solidFill>
            </a:endParaRPr>
          </a:p>
        </p:txBody>
      </p:sp>
    </p:spTree>
    <p:extLst>
      <p:ext uri="{BB962C8B-B14F-4D97-AF65-F5344CB8AC3E}">
        <p14:creationId xmlns:p14="http://schemas.microsoft.com/office/powerpoint/2010/main" val="20686324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132856"/>
            <a:ext cx="9164683" cy="4930427"/>
          </a:xfrm>
        </p:spPr>
      </p:pic>
      <p:sp>
        <p:nvSpPr>
          <p:cNvPr id="6" name="Titre 1"/>
          <p:cNvSpPr txBox="1">
            <a:spLocks/>
          </p:cNvSpPr>
          <p:nvPr/>
        </p:nvSpPr>
        <p:spPr>
          <a:xfrm>
            <a:off x="457200" y="-182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a:t>PHP : Cookies</a:t>
            </a:r>
          </a:p>
        </p:txBody>
      </p:sp>
      <p:sp>
        <p:nvSpPr>
          <p:cNvPr id="7" name="ZoneTexte 6"/>
          <p:cNvSpPr txBox="1"/>
          <p:nvPr/>
        </p:nvSpPr>
        <p:spPr>
          <a:xfrm>
            <a:off x="107504" y="404664"/>
            <a:ext cx="8424936" cy="1754326"/>
          </a:xfrm>
          <a:prstGeom prst="rect">
            <a:avLst/>
          </a:prstGeom>
          <a:noFill/>
        </p:spPr>
        <p:txBody>
          <a:bodyPr wrap="square" rtlCol="0">
            <a:spAutoFit/>
          </a:bodyPr>
          <a:lstStyle/>
          <a:p>
            <a:r>
              <a:rPr lang="fr-FR" dirty="0">
                <a:solidFill>
                  <a:srgbClr val="FF0000"/>
                </a:solidFill>
              </a:rPr>
              <a:t>&lt;?</a:t>
            </a:r>
            <a:r>
              <a:rPr lang="fr-FR" dirty="0" err="1">
                <a:solidFill>
                  <a:srgbClr val="FF0000"/>
                </a:solidFill>
              </a:rPr>
              <a:t>php</a:t>
            </a:r>
            <a:endParaRPr lang="fr-FR" dirty="0">
              <a:solidFill>
                <a:srgbClr val="FF0000"/>
              </a:solidFill>
            </a:endParaRPr>
          </a:p>
          <a:p>
            <a:r>
              <a:rPr lang="fr-FR" dirty="0">
                <a:solidFill>
                  <a:srgbClr val="FF0000"/>
                </a:solidFill>
              </a:rPr>
              <a:t>  </a:t>
            </a:r>
            <a:r>
              <a:rPr lang="fr-FR" b="1" dirty="0" err="1">
                <a:solidFill>
                  <a:srgbClr val="FF0000"/>
                </a:solidFill>
              </a:rPr>
              <a:t>session_start</a:t>
            </a:r>
            <a:r>
              <a:rPr lang="fr-FR" b="1" dirty="0">
                <a:solidFill>
                  <a:srgbClr val="FF0000"/>
                </a:solidFill>
              </a:rPr>
              <a:t>();</a:t>
            </a:r>
          </a:p>
          <a:p>
            <a:r>
              <a:rPr lang="fr-FR" b="1" dirty="0">
                <a:solidFill>
                  <a:srgbClr val="FF0000"/>
                </a:solidFill>
              </a:rPr>
              <a:t>  </a:t>
            </a:r>
            <a:r>
              <a:rPr lang="en-US" b="1" dirty="0" err="1">
                <a:solidFill>
                  <a:srgbClr val="FF0000"/>
                </a:solidFill>
              </a:rPr>
              <a:t>setcookie</a:t>
            </a:r>
            <a:r>
              <a:rPr lang="en-US" b="1" dirty="0">
                <a:solidFill>
                  <a:srgbClr val="FF0000"/>
                </a:solidFill>
              </a:rPr>
              <a:t>("cookie[three]", "</a:t>
            </a:r>
            <a:r>
              <a:rPr lang="en-US" b="1" dirty="0" err="1">
                <a:solidFill>
                  <a:srgbClr val="FF0000"/>
                </a:solidFill>
              </a:rPr>
              <a:t>cookiethree</a:t>
            </a:r>
            <a:r>
              <a:rPr lang="en-US" b="1" dirty="0">
                <a:solidFill>
                  <a:srgbClr val="FF0000"/>
                </a:solidFill>
              </a:rPr>
              <a:t>", time()+3600*1);</a:t>
            </a:r>
          </a:p>
          <a:p>
            <a:r>
              <a:rPr lang="en-US" b="1" dirty="0">
                <a:solidFill>
                  <a:srgbClr val="FF0000"/>
                </a:solidFill>
              </a:rPr>
              <a:t>  </a:t>
            </a:r>
            <a:r>
              <a:rPr lang="en-US" b="1" dirty="0" err="1">
                <a:solidFill>
                  <a:srgbClr val="FF0000"/>
                </a:solidFill>
              </a:rPr>
              <a:t>setcookie</a:t>
            </a:r>
            <a:r>
              <a:rPr lang="en-US" b="1" dirty="0">
                <a:solidFill>
                  <a:srgbClr val="FF0000"/>
                </a:solidFill>
              </a:rPr>
              <a:t>("cookie[two]", "</a:t>
            </a:r>
            <a:r>
              <a:rPr lang="en-US" b="1" dirty="0" err="1">
                <a:solidFill>
                  <a:srgbClr val="FF0000"/>
                </a:solidFill>
              </a:rPr>
              <a:t>cookietwo</a:t>
            </a:r>
            <a:r>
              <a:rPr lang="en-US" b="1" dirty="0">
                <a:solidFill>
                  <a:srgbClr val="FF0000"/>
                </a:solidFill>
              </a:rPr>
              <a:t>", time()+3600*1);</a:t>
            </a:r>
          </a:p>
          <a:p>
            <a:r>
              <a:rPr lang="en-US" b="1" dirty="0">
                <a:solidFill>
                  <a:srgbClr val="FF0000"/>
                </a:solidFill>
              </a:rPr>
              <a:t>  </a:t>
            </a:r>
            <a:r>
              <a:rPr lang="en-US" b="1" dirty="0" err="1">
                <a:solidFill>
                  <a:srgbClr val="FF0000"/>
                </a:solidFill>
              </a:rPr>
              <a:t>setcookie</a:t>
            </a:r>
            <a:r>
              <a:rPr lang="en-US" b="1" dirty="0">
                <a:solidFill>
                  <a:srgbClr val="FF0000"/>
                </a:solidFill>
              </a:rPr>
              <a:t>("cookie[one]", "</a:t>
            </a:r>
            <a:r>
              <a:rPr lang="en-US" b="1" dirty="0" err="1">
                <a:solidFill>
                  <a:srgbClr val="FF0000"/>
                </a:solidFill>
              </a:rPr>
              <a:t>cookieone</a:t>
            </a:r>
            <a:r>
              <a:rPr lang="en-US" b="1" dirty="0">
                <a:solidFill>
                  <a:srgbClr val="FF0000"/>
                </a:solidFill>
              </a:rPr>
              <a:t>", time()+3600*1);</a:t>
            </a:r>
            <a:endParaRPr lang="fr-FR" b="1" dirty="0">
              <a:solidFill>
                <a:srgbClr val="FF0000"/>
              </a:solidFill>
            </a:endParaRPr>
          </a:p>
          <a:p>
            <a:r>
              <a:rPr lang="fr-FR" dirty="0">
                <a:solidFill>
                  <a:srgbClr val="FF0000"/>
                </a:solidFill>
              </a:rPr>
              <a:t>?&gt;</a:t>
            </a:r>
            <a:endParaRPr lang="fr-FR" dirty="0"/>
          </a:p>
        </p:txBody>
      </p:sp>
      <p:sp>
        <p:nvSpPr>
          <p:cNvPr id="5" name="Rectangle 4"/>
          <p:cNvSpPr/>
          <p:nvPr/>
        </p:nvSpPr>
        <p:spPr>
          <a:xfrm>
            <a:off x="0" y="2276872"/>
            <a:ext cx="914400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3573016"/>
            <a:ext cx="9144000"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6228184" y="1137518"/>
            <a:ext cx="2736304" cy="923330"/>
          </a:xfrm>
          <a:prstGeom prst="rect">
            <a:avLst/>
          </a:prstGeom>
          <a:solidFill>
            <a:schemeClr val="tx2">
              <a:lumMod val="60000"/>
              <a:lumOff val="40000"/>
            </a:schemeClr>
          </a:solidFill>
        </p:spPr>
        <p:txBody>
          <a:bodyPr wrap="square" rtlCol="0">
            <a:spAutoFit/>
          </a:bodyPr>
          <a:lstStyle/>
          <a:p>
            <a:pPr algn="ctr"/>
            <a:r>
              <a:rPr lang="fr-FR" dirty="0"/>
              <a:t>1 – On demande une page web contenant une session et trois cookies</a:t>
            </a:r>
          </a:p>
        </p:txBody>
      </p:sp>
      <p:sp>
        <p:nvSpPr>
          <p:cNvPr id="11" name="ZoneTexte 10"/>
          <p:cNvSpPr txBox="1"/>
          <p:nvPr/>
        </p:nvSpPr>
        <p:spPr>
          <a:xfrm>
            <a:off x="5292080" y="4581128"/>
            <a:ext cx="3600400" cy="1200329"/>
          </a:xfrm>
          <a:prstGeom prst="rect">
            <a:avLst/>
          </a:prstGeom>
          <a:solidFill>
            <a:schemeClr val="tx2">
              <a:lumMod val="60000"/>
              <a:lumOff val="40000"/>
            </a:schemeClr>
          </a:solidFill>
        </p:spPr>
        <p:txBody>
          <a:bodyPr wrap="square" rtlCol="0">
            <a:spAutoFit/>
          </a:bodyPr>
          <a:lstStyle/>
          <a:p>
            <a:pPr algn="ctr"/>
            <a:r>
              <a:rPr lang="fr-FR" dirty="0"/>
              <a:t>2 – Le serveur web répond avec le code HTTP 200, puis il envoie des cookies contenant les 3 variables et le numéro de session PHP</a:t>
            </a:r>
          </a:p>
        </p:txBody>
      </p:sp>
    </p:spTree>
    <p:extLst>
      <p:ext uri="{BB962C8B-B14F-4D97-AF65-F5344CB8AC3E}">
        <p14:creationId xmlns:p14="http://schemas.microsoft.com/office/powerpoint/2010/main" val="3275483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Rappels : Serveur Web</a:t>
            </a:r>
          </a:p>
        </p:txBody>
      </p:sp>
      <p:sp>
        <p:nvSpPr>
          <p:cNvPr id="3" name="Espace réservé du contenu 2"/>
          <p:cNvSpPr>
            <a:spLocks noGrp="1"/>
          </p:cNvSpPr>
          <p:nvPr>
            <p:ph idx="1"/>
          </p:nvPr>
        </p:nvSpPr>
        <p:spPr/>
        <p:txBody>
          <a:bodyPr>
            <a:normAutofit fontScale="92500" lnSpcReduction="10000"/>
          </a:bodyPr>
          <a:lstStyle/>
          <a:p>
            <a:r>
              <a:rPr lang="fr-FR" dirty="0"/>
              <a:t>Header HTTP permet de déclarer le type de données transmises</a:t>
            </a:r>
          </a:p>
          <a:p>
            <a:pPr lvl="1"/>
            <a:r>
              <a:rPr lang="fr-FR" dirty="0"/>
              <a:t>Content-Type: </a:t>
            </a:r>
            <a:r>
              <a:rPr lang="fr-FR" dirty="0" err="1"/>
              <a:t>text</a:t>
            </a:r>
            <a:r>
              <a:rPr lang="fr-FR" dirty="0"/>
              <a:t>/html</a:t>
            </a:r>
          </a:p>
          <a:p>
            <a:pPr lvl="1"/>
            <a:r>
              <a:rPr lang="fr-FR" dirty="0"/>
              <a:t>Content-Type: application/</a:t>
            </a:r>
            <a:r>
              <a:rPr lang="fr-FR" dirty="0" err="1"/>
              <a:t>pdf</a:t>
            </a:r>
            <a:endParaRPr lang="fr-FR" dirty="0"/>
          </a:p>
          <a:p>
            <a:pPr lvl="1"/>
            <a:r>
              <a:rPr lang="fr-FR" dirty="0"/>
              <a:t>Content-Type: application/octet-</a:t>
            </a:r>
            <a:r>
              <a:rPr lang="fr-FR" dirty="0" err="1"/>
              <a:t>stream</a:t>
            </a:r>
            <a:endParaRPr lang="fr-FR" dirty="0"/>
          </a:p>
          <a:p>
            <a:pPr lvl="1"/>
            <a:r>
              <a:rPr lang="fr-FR" dirty="0"/>
              <a:t>Content-Type: </a:t>
            </a:r>
            <a:r>
              <a:rPr lang="fr-FR" dirty="0" err="1"/>
              <a:t>video</a:t>
            </a:r>
            <a:r>
              <a:rPr lang="fr-FR" dirty="0"/>
              <a:t>/mp4</a:t>
            </a:r>
          </a:p>
          <a:p>
            <a:endParaRPr lang="fr-FR" dirty="0"/>
          </a:p>
          <a:p>
            <a:r>
              <a:rPr lang="fr-FR" dirty="0"/>
              <a:t>Le navigateur web a des paramètres personnalisables pour choisir un programme externe (ou pas) selon le type de données</a:t>
            </a:r>
          </a:p>
        </p:txBody>
      </p:sp>
      <p:sp>
        <p:nvSpPr>
          <p:cNvPr id="4" name="ZoneTexte 3"/>
          <p:cNvSpPr txBox="1"/>
          <p:nvPr/>
        </p:nvSpPr>
        <p:spPr>
          <a:xfrm>
            <a:off x="-2431143" y="6767286"/>
            <a:ext cx="184666"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368048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8800"/>
            <a:ext cx="9728201" cy="5184576"/>
          </a:xfrm>
          <a:prstGeom prst="rect">
            <a:avLst/>
          </a:prstGeom>
        </p:spPr>
      </p:pic>
      <p:sp>
        <p:nvSpPr>
          <p:cNvPr id="7" name="Titre 6"/>
          <p:cNvSpPr>
            <a:spLocks noGrp="1"/>
          </p:cNvSpPr>
          <p:nvPr>
            <p:ph type="title"/>
          </p:nvPr>
        </p:nvSpPr>
        <p:spPr/>
        <p:txBody>
          <a:bodyPr>
            <a:normAutofit/>
          </a:bodyPr>
          <a:lstStyle/>
          <a:p>
            <a:r>
              <a:rPr lang="fr-FR" dirty="0"/>
              <a:t>PHP : Cookies</a:t>
            </a:r>
          </a:p>
        </p:txBody>
      </p:sp>
      <p:cxnSp>
        <p:nvCxnSpPr>
          <p:cNvPr id="9" name="Connecteur droit 8"/>
          <p:cNvCxnSpPr/>
          <p:nvPr/>
        </p:nvCxnSpPr>
        <p:spPr>
          <a:xfrm>
            <a:off x="251520" y="4437112"/>
            <a:ext cx="23042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7069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8800"/>
            <a:ext cx="9728201" cy="5184576"/>
          </a:xfrm>
          <a:prstGeom prst="rect">
            <a:avLst/>
          </a:prstGeom>
        </p:spPr>
      </p:pic>
      <p:sp>
        <p:nvSpPr>
          <p:cNvPr id="7" name="Titre 6"/>
          <p:cNvSpPr>
            <a:spLocks noGrp="1"/>
          </p:cNvSpPr>
          <p:nvPr>
            <p:ph type="title"/>
          </p:nvPr>
        </p:nvSpPr>
        <p:spPr/>
        <p:txBody>
          <a:bodyPr>
            <a:normAutofit/>
          </a:bodyPr>
          <a:lstStyle/>
          <a:p>
            <a:r>
              <a:rPr lang="fr-FR" dirty="0"/>
              <a:t>PHP : Cookies</a:t>
            </a:r>
          </a:p>
        </p:txBody>
      </p:sp>
      <p:cxnSp>
        <p:nvCxnSpPr>
          <p:cNvPr id="5" name="Connecteur droit 4"/>
          <p:cNvCxnSpPr/>
          <p:nvPr/>
        </p:nvCxnSpPr>
        <p:spPr>
          <a:xfrm>
            <a:off x="251520" y="4437112"/>
            <a:ext cx="23042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251520" y="5301208"/>
            <a:ext cx="41044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4860032" y="4365104"/>
            <a:ext cx="26642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251520" y="4797152"/>
            <a:ext cx="30963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4860032" y="4221088"/>
            <a:ext cx="10081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H="1">
            <a:off x="3347864" y="4221088"/>
            <a:ext cx="1516236" cy="50405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a:off x="4355976" y="4373488"/>
            <a:ext cx="504056" cy="8557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3989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8800"/>
            <a:ext cx="9728201" cy="5184575"/>
          </a:xfrm>
          <a:prstGeom prst="rect">
            <a:avLst/>
          </a:prstGeom>
        </p:spPr>
      </p:pic>
      <p:sp>
        <p:nvSpPr>
          <p:cNvPr id="7" name="Titre 6"/>
          <p:cNvSpPr>
            <a:spLocks noGrp="1"/>
          </p:cNvSpPr>
          <p:nvPr>
            <p:ph type="title"/>
          </p:nvPr>
        </p:nvSpPr>
        <p:spPr/>
        <p:txBody>
          <a:bodyPr>
            <a:normAutofit/>
          </a:bodyPr>
          <a:lstStyle/>
          <a:p>
            <a:r>
              <a:rPr lang="fr-FR" dirty="0"/>
              <a:t>PHP : Cookies</a:t>
            </a:r>
          </a:p>
        </p:txBody>
      </p:sp>
      <p:cxnSp>
        <p:nvCxnSpPr>
          <p:cNvPr id="5" name="Connecteur droit 4"/>
          <p:cNvCxnSpPr/>
          <p:nvPr/>
        </p:nvCxnSpPr>
        <p:spPr>
          <a:xfrm>
            <a:off x="251520" y="5517232"/>
            <a:ext cx="30963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251520" y="4437112"/>
            <a:ext cx="23042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251520" y="4653136"/>
            <a:ext cx="34563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1180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8801"/>
            <a:ext cx="9728201" cy="5184575"/>
          </a:xfrm>
          <a:prstGeom prst="rect">
            <a:avLst/>
          </a:prstGeom>
        </p:spPr>
      </p:pic>
      <p:sp>
        <p:nvSpPr>
          <p:cNvPr id="7" name="Titre 6"/>
          <p:cNvSpPr>
            <a:spLocks noGrp="1"/>
          </p:cNvSpPr>
          <p:nvPr>
            <p:ph type="title"/>
          </p:nvPr>
        </p:nvSpPr>
        <p:spPr/>
        <p:txBody>
          <a:bodyPr>
            <a:normAutofit/>
          </a:bodyPr>
          <a:lstStyle/>
          <a:p>
            <a:r>
              <a:rPr lang="fr-FR" dirty="0"/>
              <a:t>PHP : Cookies</a:t>
            </a:r>
          </a:p>
        </p:txBody>
      </p:sp>
      <p:cxnSp>
        <p:nvCxnSpPr>
          <p:cNvPr id="5" name="Connecteur droit 4"/>
          <p:cNvCxnSpPr/>
          <p:nvPr/>
        </p:nvCxnSpPr>
        <p:spPr>
          <a:xfrm>
            <a:off x="4860032" y="4365104"/>
            <a:ext cx="17641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251520" y="5157192"/>
            <a:ext cx="43924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4860032" y="4517504"/>
            <a:ext cx="35283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flipH="1">
            <a:off x="3851920" y="4517504"/>
            <a:ext cx="1008112" cy="49567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1558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8800"/>
            <a:ext cx="9728201" cy="5184575"/>
          </a:xfrm>
          <a:prstGeom prst="rect">
            <a:avLst/>
          </a:prstGeom>
        </p:spPr>
      </p:pic>
      <p:sp>
        <p:nvSpPr>
          <p:cNvPr id="7" name="Titre 6"/>
          <p:cNvSpPr>
            <a:spLocks noGrp="1"/>
          </p:cNvSpPr>
          <p:nvPr>
            <p:ph type="title"/>
          </p:nvPr>
        </p:nvSpPr>
        <p:spPr/>
        <p:txBody>
          <a:bodyPr>
            <a:normAutofit/>
          </a:bodyPr>
          <a:lstStyle/>
          <a:p>
            <a:r>
              <a:rPr lang="fr-FR" dirty="0"/>
              <a:t>PHP : Cookies</a:t>
            </a:r>
          </a:p>
        </p:txBody>
      </p:sp>
      <p:cxnSp>
        <p:nvCxnSpPr>
          <p:cNvPr id="5" name="Connecteur droit 4"/>
          <p:cNvCxnSpPr/>
          <p:nvPr/>
        </p:nvCxnSpPr>
        <p:spPr>
          <a:xfrm>
            <a:off x="251520" y="5517232"/>
            <a:ext cx="43924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9244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628800"/>
            <a:ext cx="9728199" cy="5184575"/>
          </a:xfrm>
          <a:prstGeom prst="rect">
            <a:avLst/>
          </a:prstGeom>
        </p:spPr>
      </p:pic>
      <p:sp>
        <p:nvSpPr>
          <p:cNvPr id="7" name="Titre 6"/>
          <p:cNvSpPr>
            <a:spLocks noGrp="1"/>
          </p:cNvSpPr>
          <p:nvPr>
            <p:ph type="title"/>
          </p:nvPr>
        </p:nvSpPr>
        <p:spPr/>
        <p:txBody>
          <a:bodyPr>
            <a:normAutofit/>
          </a:bodyPr>
          <a:lstStyle/>
          <a:p>
            <a:r>
              <a:rPr lang="fr-FR" dirty="0"/>
              <a:t>PHP : Cookies</a:t>
            </a:r>
          </a:p>
        </p:txBody>
      </p:sp>
      <p:cxnSp>
        <p:nvCxnSpPr>
          <p:cNvPr id="5" name="Connecteur droit 4"/>
          <p:cNvCxnSpPr/>
          <p:nvPr/>
        </p:nvCxnSpPr>
        <p:spPr>
          <a:xfrm>
            <a:off x="4860032" y="5085184"/>
            <a:ext cx="35283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4860032" y="5301208"/>
            <a:ext cx="35283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4860032" y="5517232"/>
            <a:ext cx="35283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3384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PHP : Cookies</a:t>
            </a:r>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6666" y="1648458"/>
            <a:ext cx="6087662" cy="3228113"/>
          </a:xfrm>
        </p:spPr>
      </p:pic>
    </p:spTree>
    <p:extLst>
      <p:ext uri="{BB962C8B-B14F-4D97-AF65-F5344CB8AC3E}">
        <p14:creationId xmlns:p14="http://schemas.microsoft.com/office/powerpoint/2010/main" val="388533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628800"/>
            <a:ext cx="9728199" cy="5184574"/>
          </a:xfrm>
          <a:prstGeom prst="rect">
            <a:avLst/>
          </a:prstGeom>
        </p:spPr>
      </p:pic>
      <p:sp>
        <p:nvSpPr>
          <p:cNvPr id="7" name="Titre 6"/>
          <p:cNvSpPr>
            <a:spLocks noGrp="1"/>
          </p:cNvSpPr>
          <p:nvPr>
            <p:ph type="title"/>
          </p:nvPr>
        </p:nvSpPr>
        <p:spPr/>
        <p:txBody>
          <a:bodyPr>
            <a:normAutofit/>
          </a:bodyPr>
          <a:lstStyle/>
          <a:p>
            <a:r>
              <a:rPr lang="fr-FR" dirty="0"/>
              <a:t>PHP : Cookies</a:t>
            </a:r>
          </a:p>
        </p:txBody>
      </p:sp>
      <p:cxnSp>
        <p:nvCxnSpPr>
          <p:cNvPr id="5" name="Connecteur droit 4"/>
          <p:cNvCxnSpPr/>
          <p:nvPr/>
        </p:nvCxnSpPr>
        <p:spPr>
          <a:xfrm>
            <a:off x="251520" y="5517232"/>
            <a:ext cx="43924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5944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628800"/>
            <a:ext cx="9728197" cy="5184574"/>
          </a:xfrm>
          <a:prstGeom prst="rect">
            <a:avLst/>
          </a:prstGeom>
        </p:spPr>
      </p:pic>
      <p:sp>
        <p:nvSpPr>
          <p:cNvPr id="7" name="Titre 6"/>
          <p:cNvSpPr>
            <a:spLocks noGrp="1"/>
          </p:cNvSpPr>
          <p:nvPr>
            <p:ph type="title"/>
          </p:nvPr>
        </p:nvSpPr>
        <p:spPr/>
        <p:txBody>
          <a:bodyPr>
            <a:normAutofit/>
          </a:bodyPr>
          <a:lstStyle/>
          <a:p>
            <a:r>
              <a:rPr lang="fr-FR" dirty="0"/>
              <a:t>PHP : Cookies</a:t>
            </a:r>
          </a:p>
        </p:txBody>
      </p:sp>
      <p:cxnSp>
        <p:nvCxnSpPr>
          <p:cNvPr id="6" name="Connecteur droit 5"/>
          <p:cNvCxnSpPr/>
          <p:nvPr/>
        </p:nvCxnSpPr>
        <p:spPr>
          <a:xfrm>
            <a:off x="4932040" y="5373216"/>
            <a:ext cx="122413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8391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628800"/>
            <a:ext cx="9728197" cy="5184573"/>
          </a:xfrm>
          <a:prstGeom prst="rect">
            <a:avLst/>
          </a:prstGeom>
        </p:spPr>
      </p:pic>
      <p:sp>
        <p:nvSpPr>
          <p:cNvPr id="7" name="Titre 6"/>
          <p:cNvSpPr>
            <a:spLocks noGrp="1"/>
          </p:cNvSpPr>
          <p:nvPr>
            <p:ph type="title"/>
          </p:nvPr>
        </p:nvSpPr>
        <p:spPr/>
        <p:txBody>
          <a:bodyPr>
            <a:normAutofit/>
          </a:bodyPr>
          <a:lstStyle/>
          <a:p>
            <a:r>
              <a:rPr lang="fr-FR" dirty="0"/>
              <a:t>PHP : Cookies</a:t>
            </a:r>
          </a:p>
        </p:txBody>
      </p:sp>
      <p:cxnSp>
        <p:nvCxnSpPr>
          <p:cNvPr id="5" name="Connecteur droit 4"/>
          <p:cNvCxnSpPr/>
          <p:nvPr/>
        </p:nvCxnSpPr>
        <p:spPr>
          <a:xfrm>
            <a:off x="251520" y="5517232"/>
            <a:ext cx="43924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68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p:txBody>
          <a:bodyPr>
            <a:normAutofit/>
          </a:bodyPr>
          <a:lstStyle/>
          <a:p>
            <a:r>
              <a:rPr lang="fr-FR" sz="2800" dirty="0"/>
              <a:t>PHP est une extension à côté de Apache</a:t>
            </a:r>
          </a:p>
          <a:p>
            <a:pPr lvl="1"/>
            <a:r>
              <a:rPr lang="fr-FR" sz="2400" dirty="0"/>
              <a:t>Apache configuré pour appeler PHP lorsqu’il</a:t>
            </a:r>
            <a:br>
              <a:rPr lang="fr-FR" sz="2400" dirty="0"/>
            </a:br>
            <a:r>
              <a:rPr lang="fr-FR" sz="2400" dirty="0"/>
              <a:t>voit passer une requête terminant par « .</a:t>
            </a:r>
            <a:r>
              <a:rPr lang="fr-FR" sz="2400" dirty="0" err="1"/>
              <a:t>php</a:t>
            </a:r>
            <a:r>
              <a:rPr lang="fr-FR" sz="2400" dirty="0"/>
              <a:t> »</a:t>
            </a:r>
          </a:p>
          <a:p>
            <a:pPr lvl="1"/>
            <a:r>
              <a:rPr lang="fr-FR" sz="2400" dirty="0"/>
              <a:t>PHP traite le fichier en question, et produit</a:t>
            </a:r>
            <a:br>
              <a:rPr lang="fr-FR" sz="2400" dirty="0"/>
            </a:br>
            <a:r>
              <a:rPr lang="fr-FR" sz="2400" dirty="0"/>
              <a:t>une réponse renvoyée par Apache</a:t>
            </a:r>
          </a:p>
        </p:txBody>
      </p:sp>
      <p:sp>
        <p:nvSpPr>
          <p:cNvPr id="5" name="Titre 4"/>
          <p:cNvSpPr>
            <a:spLocks noGrp="1"/>
          </p:cNvSpPr>
          <p:nvPr>
            <p:ph type="title"/>
          </p:nvPr>
        </p:nvSpPr>
        <p:spPr/>
        <p:txBody>
          <a:bodyPr/>
          <a:lstStyle/>
          <a:p>
            <a:r>
              <a:rPr lang="fr-FR" dirty="0"/>
              <a:t>Rappels : PHP</a:t>
            </a:r>
          </a:p>
        </p:txBody>
      </p:sp>
      <p:pic>
        <p:nvPicPr>
          <p:cNvPr id="6" name="Image 5" descr="compu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0963" y="3851756"/>
            <a:ext cx="1080120" cy="1080120"/>
          </a:xfrm>
          <a:prstGeom prst="rect">
            <a:avLst/>
          </a:prstGeom>
        </p:spPr>
      </p:pic>
      <p:sp>
        <p:nvSpPr>
          <p:cNvPr id="8" name="ZoneTexte 7"/>
          <p:cNvSpPr txBox="1"/>
          <p:nvPr/>
        </p:nvSpPr>
        <p:spPr>
          <a:xfrm>
            <a:off x="1331640" y="5075892"/>
            <a:ext cx="1296144" cy="369332"/>
          </a:xfrm>
          <a:prstGeom prst="rect">
            <a:avLst/>
          </a:prstGeom>
          <a:noFill/>
        </p:spPr>
        <p:txBody>
          <a:bodyPr wrap="square" rtlCol="0">
            <a:spAutoFit/>
          </a:bodyPr>
          <a:lstStyle/>
          <a:p>
            <a:pPr algn="ctr"/>
            <a:r>
              <a:rPr lang="fr-FR" dirty="0"/>
              <a:t>Navigateur</a:t>
            </a:r>
          </a:p>
        </p:txBody>
      </p:sp>
      <p:sp>
        <p:nvSpPr>
          <p:cNvPr id="9" name="ZoneTexte 8"/>
          <p:cNvSpPr txBox="1"/>
          <p:nvPr/>
        </p:nvSpPr>
        <p:spPr>
          <a:xfrm>
            <a:off x="5364088" y="5075892"/>
            <a:ext cx="1861661" cy="369332"/>
          </a:xfrm>
          <a:prstGeom prst="rect">
            <a:avLst/>
          </a:prstGeom>
          <a:noFill/>
        </p:spPr>
        <p:txBody>
          <a:bodyPr wrap="square" rtlCol="0">
            <a:spAutoFit/>
          </a:bodyPr>
          <a:lstStyle/>
          <a:p>
            <a:pPr algn="ctr"/>
            <a:r>
              <a:rPr lang="fr-FR" dirty="0"/>
              <a:t>Serveur Web</a:t>
            </a:r>
          </a:p>
        </p:txBody>
      </p:sp>
      <p:pic>
        <p:nvPicPr>
          <p:cNvPr id="13" name="Image 12" descr="server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61443" y="3851756"/>
            <a:ext cx="1021686" cy="1080120"/>
          </a:xfrm>
          <a:prstGeom prst="rect">
            <a:avLst/>
          </a:prstGeom>
        </p:spPr>
      </p:pic>
      <p:cxnSp>
        <p:nvCxnSpPr>
          <p:cNvPr id="7" name="Connecteur droit avec flèche 6"/>
          <p:cNvCxnSpPr>
            <a:stCxn id="6" idx="3"/>
            <a:endCxn id="13" idx="1"/>
          </p:cNvCxnSpPr>
          <p:nvPr/>
        </p:nvCxnSpPr>
        <p:spPr>
          <a:xfrm>
            <a:off x="2521083" y="4391816"/>
            <a:ext cx="324036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3347864" y="3933056"/>
            <a:ext cx="1570484" cy="369332"/>
          </a:xfrm>
          <a:prstGeom prst="rect">
            <a:avLst/>
          </a:prstGeom>
          <a:noFill/>
        </p:spPr>
        <p:txBody>
          <a:bodyPr wrap="square" rtlCol="0">
            <a:spAutoFit/>
          </a:bodyPr>
          <a:lstStyle/>
          <a:p>
            <a:r>
              <a:rPr lang="fr-FR" dirty="0"/>
              <a:t>GET </a:t>
            </a:r>
            <a:r>
              <a:rPr lang="fr-FR" dirty="0" err="1"/>
              <a:t>page.php</a:t>
            </a:r>
            <a:endParaRPr lang="fr-FR" dirty="0"/>
          </a:p>
        </p:txBody>
      </p:sp>
      <p:grpSp>
        <p:nvGrpSpPr>
          <p:cNvPr id="24" name="Groupe 23"/>
          <p:cNvGrpSpPr/>
          <p:nvPr/>
        </p:nvGrpSpPr>
        <p:grpSpPr>
          <a:xfrm>
            <a:off x="7585789" y="1916832"/>
            <a:ext cx="1162675" cy="1872208"/>
            <a:chOff x="7585789" y="2924944"/>
            <a:chExt cx="1162675" cy="1872208"/>
          </a:xfrm>
        </p:grpSpPr>
        <p:sp>
          <p:nvSpPr>
            <p:cNvPr id="19" name="Rectangle 18"/>
            <p:cNvSpPr/>
            <p:nvPr/>
          </p:nvSpPr>
          <p:spPr>
            <a:xfrm>
              <a:off x="7657797" y="2924944"/>
              <a:ext cx="1018659" cy="13784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solidFill>
                    <a:schemeClr val="tx1"/>
                  </a:solidFill>
                </a:rPr>
                <a:t>&lt;html&gt;</a:t>
              </a:r>
            </a:p>
            <a:p>
              <a:r>
                <a:rPr lang="fr-FR" sz="1600" dirty="0">
                  <a:solidFill>
                    <a:schemeClr val="tx1"/>
                  </a:solidFill>
                </a:rPr>
                <a:t>&lt;?</a:t>
              </a:r>
              <a:r>
                <a:rPr lang="fr-FR" sz="1600" dirty="0" err="1">
                  <a:solidFill>
                    <a:schemeClr val="tx1"/>
                  </a:solidFill>
                </a:rPr>
                <a:t>php</a:t>
              </a:r>
              <a:endParaRPr lang="fr-FR" sz="1600" dirty="0">
                <a:solidFill>
                  <a:schemeClr val="tx1"/>
                </a:solidFill>
              </a:endParaRPr>
            </a:p>
            <a:p>
              <a:r>
                <a:rPr lang="fr-FR" sz="1600" dirty="0" err="1">
                  <a:solidFill>
                    <a:schemeClr val="tx1"/>
                  </a:solidFill>
                </a:rPr>
                <a:t>echo</a:t>
              </a:r>
              <a:r>
                <a:rPr lang="fr-FR" sz="1600" dirty="0">
                  <a:solidFill>
                    <a:schemeClr val="tx1"/>
                  </a:solidFill>
                </a:rPr>
                <a:t> "B";</a:t>
              </a:r>
            </a:p>
            <a:p>
              <a:r>
                <a:rPr lang="fr-FR" sz="1600" dirty="0">
                  <a:solidFill>
                    <a:schemeClr val="tx1"/>
                  </a:solidFill>
                </a:rPr>
                <a:t>?&gt;</a:t>
              </a:r>
            </a:p>
            <a:p>
              <a:r>
                <a:rPr lang="fr-FR" sz="1600" dirty="0">
                  <a:solidFill>
                    <a:schemeClr val="tx1"/>
                  </a:solidFill>
                </a:rPr>
                <a:t>&lt;/html&gt;</a:t>
              </a:r>
            </a:p>
          </p:txBody>
        </p:sp>
        <p:sp>
          <p:nvSpPr>
            <p:cNvPr id="20" name="ZoneTexte 19"/>
            <p:cNvSpPr txBox="1"/>
            <p:nvPr/>
          </p:nvSpPr>
          <p:spPr>
            <a:xfrm>
              <a:off x="7585789" y="4375058"/>
              <a:ext cx="1162675" cy="422094"/>
            </a:xfrm>
            <a:prstGeom prst="rect">
              <a:avLst/>
            </a:prstGeom>
            <a:noFill/>
          </p:spPr>
          <p:txBody>
            <a:bodyPr wrap="square" rtlCol="0">
              <a:spAutoFit/>
            </a:bodyPr>
            <a:lstStyle/>
            <a:p>
              <a:pPr algn="ctr"/>
              <a:r>
                <a:rPr lang="fr-FR" dirty="0" err="1"/>
                <a:t>page.php</a:t>
              </a:r>
              <a:endParaRPr lang="fr-FR" dirty="0"/>
            </a:p>
          </p:txBody>
        </p:sp>
      </p:grpSp>
      <p:cxnSp>
        <p:nvCxnSpPr>
          <p:cNvPr id="25" name="Connecteur droit avec flèche 24"/>
          <p:cNvCxnSpPr>
            <a:stCxn id="13" idx="3"/>
            <a:endCxn id="19" idx="1"/>
          </p:cNvCxnSpPr>
          <p:nvPr/>
        </p:nvCxnSpPr>
        <p:spPr>
          <a:xfrm flipV="1">
            <a:off x="6783129" y="2606052"/>
            <a:ext cx="874668" cy="1785764"/>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5508104" y="3429000"/>
            <a:ext cx="1570484" cy="369332"/>
          </a:xfrm>
          <a:prstGeom prst="rect">
            <a:avLst/>
          </a:prstGeom>
          <a:noFill/>
        </p:spPr>
        <p:txBody>
          <a:bodyPr wrap="square" rtlCol="0">
            <a:spAutoFit/>
          </a:bodyPr>
          <a:lstStyle/>
          <a:p>
            <a:pPr algn="ctr"/>
            <a:r>
              <a:rPr lang="fr-FR" dirty="0"/>
              <a:t>GET </a:t>
            </a:r>
            <a:r>
              <a:rPr lang="fr-FR" dirty="0" err="1"/>
              <a:t>page.php</a:t>
            </a:r>
            <a:endParaRPr lang="fr-FR" dirty="0"/>
          </a:p>
        </p:txBody>
      </p:sp>
      <p:cxnSp>
        <p:nvCxnSpPr>
          <p:cNvPr id="27" name="Connecteur droit avec flèche 26"/>
          <p:cNvCxnSpPr/>
          <p:nvPr/>
        </p:nvCxnSpPr>
        <p:spPr>
          <a:xfrm flipH="1">
            <a:off x="2521083" y="4581128"/>
            <a:ext cx="3203049"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475656" y="4139788"/>
            <a:ext cx="1008112" cy="369332"/>
          </a:xfrm>
          <a:prstGeom prst="rect">
            <a:avLst/>
          </a:prstGeom>
          <a:noFill/>
        </p:spPr>
        <p:txBody>
          <a:bodyPr wrap="square" rtlCol="0">
            <a:spAutoFit/>
          </a:bodyPr>
          <a:lstStyle/>
          <a:p>
            <a:pPr algn="ctr"/>
            <a:r>
              <a:rPr lang="fr-FR" dirty="0"/>
              <a:t>B</a:t>
            </a:r>
          </a:p>
        </p:txBody>
      </p:sp>
      <p:grpSp>
        <p:nvGrpSpPr>
          <p:cNvPr id="29" name="Groupe 28"/>
          <p:cNvGrpSpPr/>
          <p:nvPr/>
        </p:nvGrpSpPr>
        <p:grpSpPr>
          <a:xfrm>
            <a:off x="5220072" y="5651956"/>
            <a:ext cx="1152128" cy="657364"/>
            <a:chOff x="3779912" y="4149080"/>
            <a:chExt cx="1152128" cy="657364"/>
          </a:xfrm>
        </p:grpSpPr>
        <p:pic>
          <p:nvPicPr>
            <p:cNvPr id="30" name="Image 29" descr="apache 2016.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23928" y="4149080"/>
              <a:ext cx="966122" cy="253124"/>
            </a:xfrm>
            <a:prstGeom prst="rect">
              <a:avLst/>
            </a:prstGeom>
          </p:spPr>
        </p:pic>
        <p:sp>
          <p:nvSpPr>
            <p:cNvPr id="31" name="ZoneTexte 30"/>
            <p:cNvSpPr txBox="1"/>
            <p:nvPr/>
          </p:nvSpPr>
          <p:spPr>
            <a:xfrm>
              <a:off x="3779912" y="4437112"/>
              <a:ext cx="1152128" cy="369332"/>
            </a:xfrm>
            <a:prstGeom prst="rect">
              <a:avLst/>
            </a:prstGeom>
            <a:noFill/>
          </p:spPr>
          <p:txBody>
            <a:bodyPr wrap="square" rtlCol="0">
              <a:spAutoFit/>
            </a:bodyPr>
            <a:lstStyle/>
            <a:p>
              <a:pPr algn="ctr"/>
              <a:r>
                <a:rPr lang="fr-FR" dirty="0"/>
                <a:t>Apache</a:t>
              </a:r>
            </a:p>
          </p:txBody>
        </p:sp>
      </p:grpSp>
      <p:pic>
        <p:nvPicPr>
          <p:cNvPr id="32" name="Image 31" descr="php-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71828" y="5572844"/>
            <a:ext cx="664468" cy="664468"/>
          </a:xfrm>
          <a:prstGeom prst="rect">
            <a:avLst/>
          </a:prstGeom>
        </p:spPr>
      </p:pic>
      <p:pic>
        <p:nvPicPr>
          <p:cNvPr id="33" name="Image 32" descr="php-log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4892" y="3861048"/>
            <a:ext cx="664468" cy="664468"/>
          </a:xfrm>
          <a:prstGeom prst="rect">
            <a:avLst/>
          </a:prstGeom>
        </p:spPr>
      </p:pic>
      <p:grpSp>
        <p:nvGrpSpPr>
          <p:cNvPr id="35" name="Groupe 34"/>
          <p:cNvGrpSpPr/>
          <p:nvPr/>
        </p:nvGrpSpPr>
        <p:grpSpPr>
          <a:xfrm>
            <a:off x="7596336" y="4725144"/>
            <a:ext cx="1162675" cy="1872208"/>
            <a:chOff x="7585789" y="2924944"/>
            <a:chExt cx="1162675" cy="1872208"/>
          </a:xfrm>
        </p:grpSpPr>
        <p:sp>
          <p:nvSpPr>
            <p:cNvPr id="36" name="Rectangle 35"/>
            <p:cNvSpPr/>
            <p:nvPr/>
          </p:nvSpPr>
          <p:spPr>
            <a:xfrm>
              <a:off x="7657797" y="2924944"/>
              <a:ext cx="1018659" cy="13784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solidFill>
                    <a:schemeClr val="tx1"/>
                  </a:solidFill>
                </a:rPr>
                <a:t>&lt;html&gt;</a:t>
              </a:r>
            </a:p>
            <a:p>
              <a:r>
                <a:rPr lang="fr-FR" sz="1600" dirty="0">
                  <a:solidFill>
                    <a:schemeClr val="tx1"/>
                  </a:solidFill>
                </a:rPr>
                <a:t>B</a:t>
              </a:r>
            </a:p>
            <a:p>
              <a:r>
                <a:rPr lang="fr-FR" sz="1600" dirty="0">
                  <a:solidFill>
                    <a:schemeClr val="tx1"/>
                  </a:solidFill>
                </a:rPr>
                <a:t>&lt;/html&gt;</a:t>
              </a:r>
            </a:p>
          </p:txBody>
        </p:sp>
        <p:sp>
          <p:nvSpPr>
            <p:cNvPr id="37" name="ZoneTexte 36"/>
            <p:cNvSpPr txBox="1"/>
            <p:nvPr/>
          </p:nvSpPr>
          <p:spPr>
            <a:xfrm>
              <a:off x="7585789" y="4375058"/>
              <a:ext cx="1162675" cy="422094"/>
            </a:xfrm>
            <a:prstGeom prst="rect">
              <a:avLst/>
            </a:prstGeom>
            <a:noFill/>
          </p:spPr>
          <p:txBody>
            <a:bodyPr wrap="square" rtlCol="0">
              <a:spAutoFit/>
            </a:bodyPr>
            <a:lstStyle/>
            <a:p>
              <a:pPr algn="ctr"/>
              <a:r>
                <a:rPr lang="fr-FR" dirty="0" err="1"/>
                <a:t>page.php</a:t>
              </a:r>
              <a:endParaRPr lang="fr-FR" dirty="0"/>
            </a:p>
          </p:txBody>
        </p:sp>
      </p:grpSp>
      <p:cxnSp>
        <p:nvCxnSpPr>
          <p:cNvPr id="38" name="Connecteur droit avec flèche 37"/>
          <p:cNvCxnSpPr>
            <a:stCxn id="36" idx="1"/>
            <a:endCxn id="13" idx="3"/>
          </p:cNvCxnSpPr>
          <p:nvPr/>
        </p:nvCxnSpPr>
        <p:spPr>
          <a:xfrm flipH="1" flipV="1">
            <a:off x="6783129" y="4391816"/>
            <a:ext cx="885215" cy="1022548"/>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e 39"/>
          <p:cNvGrpSpPr/>
          <p:nvPr/>
        </p:nvGrpSpPr>
        <p:grpSpPr>
          <a:xfrm>
            <a:off x="3559925" y="4666497"/>
            <a:ext cx="1162675" cy="1872208"/>
            <a:chOff x="7585789" y="2924944"/>
            <a:chExt cx="1162675" cy="1872208"/>
          </a:xfrm>
        </p:grpSpPr>
        <p:sp>
          <p:nvSpPr>
            <p:cNvPr id="41" name="Rectangle 40"/>
            <p:cNvSpPr/>
            <p:nvPr/>
          </p:nvSpPr>
          <p:spPr>
            <a:xfrm>
              <a:off x="7657797" y="2924944"/>
              <a:ext cx="1018659" cy="13784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solidFill>
                    <a:schemeClr val="tx1"/>
                  </a:solidFill>
                </a:rPr>
                <a:t>&lt;html&gt;</a:t>
              </a:r>
            </a:p>
            <a:p>
              <a:r>
                <a:rPr lang="fr-FR" sz="1600" dirty="0">
                  <a:solidFill>
                    <a:schemeClr val="tx1"/>
                  </a:solidFill>
                </a:rPr>
                <a:t>B</a:t>
              </a:r>
            </a:p>
            <a:p>
              <a:r>
                <a:rPr lang="fr-FR" sz="1600" dirty="0">
                  <a:solidFill>
                    <a:schemeClr val="tx1"/>
                  </a:solidFill>
                </a:rPr>
                <a:t>&lt;/html&gt;</a:t>
              </a:r>
            </a:p>
          </p:txBody>
        </p:sp>
        <p:sp>
          <p:nvSpPr>
            <p:cNvPr id="42" name="ZoneTexte 41"/>
            <p:cNvSpPr txBox="1"/>
            <p:nvPr/>
          </p:nvSpPr>
          <p:spPr>
            <a:xfrm>
              <a:off x="7585789" y="4375058"/>
              <a:ext cx="1162675" cy="422094"/>
            </a:xfrm>
            <a:prstGeom prst="rect">
              <a:avLst/>
            </a:prstGeom>
            <a:noFill/>
          </p:spPr>
          <p:txBody>
            <a:bodyPr wrap="square" rtlCol="0">
              <a:spAutoFit/>
            </a:bodyPr>
            <a:lstStyle/>
            <a:p>
              <a:pPr algn="ctr"/>
              <a:r>
                <a:rPr lang="fr-FR" dirty="0" err="1"/>
                <a:t>page.php</a:t>
              </a:r>
              <a:endParaRPr lang="fr-FR" dirty="0"/>
            </a:p>
          </p:txBody>
        </p:sp>
      </p:grpSp>
      <p:grpSp>
        <p:nvGrpSpPr>
          <p:cNvPr id="39" name="Groupe 38">
            <a:extLst>
              <a:ext uri="{FF2B5EF4-FFF2-40B4-BE49-F238E27FC236}">
                <a16:creationId xmlns:a16="http://schemas.microsoft.com/office/drawing/2014/main" id="{AE04CD0E-3B32-4BB2-B291-4FE4556CB6E9}"/>
              </a:ext>
            </a:extLst>
          </p:cNvPr>
          <p:cNvGrpSpPr/>
          <p:nvPr/>
        </p:nvGrpSpPr>
        <p:grpSpPr>
          <a:xfrm>
            <a:off x="944216" y="5517232"/>
            <a:ext cx="2187624" cy="747464"/>
            <a:chOff x="611560" y="4077072"/>
            <a:chExt cx="2187624" cy="747464"/>
          </a:xfrm>
        </p:grpSpPr>
        <p:pic>
          <p:nvPicPr>
            <p:cNvPr id="43" name="Image 42" descr="firefox.png">
              <a:extLst>
                <a:ext uri="{FF2B5EF4-FFF2-40B4-BE49-F238E27FC236}">
                  <a16:creationId xmlns:a16="http://schemas.microsoft.com/office/drawing/2014/main" id="{04BC1985-70DE-4A7C-804D-D1F08FACC29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1560" y="4077072"/>
              <a:ext cx="720080" cy="720080"/>
            </a:xfrm>
            <a:prstGeom prst="rect">
              <a:avLst/>
            </a:prstGeom>
          </p:spPr>
        </p:pic>
        <p:pic>
          <p:nvPicPr>
            <p:cNvPr id="44" name="Image 43">
              <a:extLst>
                <a:ext uri="{FF2B5EF4-FFF2-40B4-BE49-F238E27FC236}">
                  <a16:creationId xmlns:a16="http://schemas.microsoft.com/office/drawing/2014/main" id="{12738DC7-FFE1-4CA3-BD09-18651912DD07}"/>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p:blipFill>
          <p:spPr>
            <a:xfrm>
              <a:off x="1331640" y="4077072"/>
              <a:ext cx="720080" cy="720080"/>
            </a:xfrm>
            <a:prstGeom prst="rect">
              <a:avLst/>
            </a:prstGeom>
          </p:spPr>
        </p:pic>
        <p:pic>
          <p:nvPicPr>
            <p:cNvPr id="45" name="Image 44" descr="chrome.png">
              <a:extLst>
                <a:ext uri="{FF2B5EF4-FFF2-40B4-BE49-F238E27FC236}">
                  <a16:creationId xmlns:a16="http://schemas.microsoft.com/office/drawing/2014/main" id="{7D809E74-2D7A-4450-ABF9-AB38F4E450D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51720" y="4077072"/>
              <a:ext cx="747464" cy="747464"/>
            </a:xfrm>
            <a:prstGeom prst="rect">
              <a:avLst/>
            </a:prstGeom>
          </p:spPr>
        </p:pic>
      </p:grpSp>
    </p:spTree>
    <p:extLst>
      <p:ext uri="{BB962C8B-B14F-4D97-AF65-F5344CB8AC3E}">
        <p14:creationId xmlns:p14="http://schemas.microsoft.com/office/powerpoint/2010/main" val="155052357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1628800"/>
            <a:ext cx="9728195" cy="5184573"/>
          </a:xfrm>
          <a:prstGeom prst="rect">
            <a:avLst/>
          </a:prstGeom>
        </p:spPr>
      </p:pic>
      <p:sp>
        <p:nvSpPr>
          <p:cNvPr id="7" name="Titre 6"/>
          <p:cNvSpPr>
            <a:spLocks noGrp="1"/>
          </p:cNvSpPr>
          <p:nvPr>
            <p:ph type="title"/>
          </p:nvPr>
        </p:nvSpPr>
        <p:spPr/>
        <p:txBody>
          <a:bodyPr>
            <a:normAutofit/>
          </a:bodyPr>
          <a:lstStyle/>
          <a:p>
            <a:r>
              <a:rPr lang="fr-FR" dirty="0"/>
              <a:t>PHP : Cookies</a:t>
            </a:r>
          </a:p>
        </p:txBody>
      </p:sp>
      <p:sp>
        <p:nvSpPr>
          <p:cNvPr id="2" name="Rectangle 1"/>
          <p:cNvSpPr/>
          <p:nvPr/>
        </p:nvSpPr>
        <p:spPr>
          <a:xfrm>
            <a:off x="4864100" y="4221086"/>
            <a:ext cx="3956372" cy="1224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8411009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PHP : Cookies</a:t>
            </a:r>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6666" y="1556793"/>
            <a:ext cx="6087662" cy="3411444"/>
          </a:xfrm>
        </p:spPr>
      </p:pic>
    </p:spTree>
    <p:extLst>
      <p:ext uri="{BB962C8B-B14F-4D97-AF65-F5344CB8AC3E}">
        <p14:creationId xmlns:p14="http://schemas.microsoft.com/office/powerpoint/2010/main" val="327416333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1628800"/>
            <a:ext cx="9728195" cy="5184572"/>
          </a:xfrm>
          <a:prstGeom prst="rect">
            <a:avLst/>
          </a:prstGeom>
        </p:spPr>
      </p:pic>
      <p:sp>
        <p:nvSpPr>
          <p:cNvPr id="7" name="Titre 6"/>
          <p:cNvSpPr>
            <a:spLocks noGrp="1"/>
          </p:cNvSpPr>
          <p:nvPr>
            <p:ph type="title"/>
          </p:nvPr>
        </p:nvSpPr>
        <p:spPr/>
        <p:txBody>
          <a:bodyPr>
            <a:normAutofit/>
          </a:bodyPr>
          <a:lstStyle/>
          <a:p>
            <a:r>
              <a:rPr lang="fr-FR" dirty="0"/>
              <a:t>PHP : Cookies</a:t>
            </a:r>
          </a:p>
        </p:txBody>
      </p:sp>
      <p:cxnSp>
        <p:nvCxnSpPr>
          <p:cNvPr id="5" name="Connecteur droit 4"/>
          <p:cNvCxnSpPr/>
          <p:nvPr/>
        </p:nvCxnSpPr>
        <p:spPr>
          <a:xfrm>
            <a:off x="251520" y="5517232"/>
            <a:ext cx="43924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7593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1628800"/>
            <a:ext cx="9728193" cy="5184572"/>
          </a:xfrm>
          <a:prstGeom prst="rect">
            <a:avLst/>
          </a:prstGeom>
        </p:spPr>
      </p:pic>
      <p:sp>
        <p:nvSpPr>
          <p:cNvPr id="7" name="Titre 6"/>
          <p:cNvSpPr>
            <a:spLocks noGrp="1"/>
          </p:cNvSpPr>
          <p:nvPr>
            <p:ph type="title"/>
          </p:nvPr>
        </p:nvSpPr>
        <p:spPr/>
        <p:txBody>
          <a:bodyPr>
            <a:normAutofit/>
          </a:bodyPr>
          <a:lstStyle/>
          <a:p>
            <a:r>
              <a:rPr lang="fr-FR" dirty="0"/>
              <a:t>PHP : Cookies</a:t>
            </a:r>
          </a:p>
        </p:txBody>
      </p:sp>
      <p:cxnSp>
        <p:nvCxnSpPr>
          <p:cNvPr id="5" name="Connecteur droit 4"/>
          <p:cNvCxnSpPr/>
          <p:nvPr/>
        </p:nvCxnSpPr>
        <p:spPr>
          <a:xfrm>
            <a:off x="4860032" y="4221088"/>
            <a:ext cx="10081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3938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412780"/>
            <a:ext cx="5691508" cy="5184572"/>
          </a:xfrm>
          <a:prstGeom prst="rect">
            <a:avLst/>
          </a:prstGeom>
        </p:spPr>
      </p:pic>
      <p:sp>
        <p:nvSpPr>
          <p:cNvPr id="7" name="Titre 6"/>
          <p:cNvSpPr>
            <a:spLocks noGrp="1"/>
          </p:cNvSpPr>
          <p:nvPr>
            <p:ph type="title"/>
          </p:nvPr>
        </p:nvSpPr>
        <p:spPr/>
        <p:txBody>
          <a:bodyPr>
            <a:normAutofit/>
          </a:bodyPr>
          <a:lstStyle/>
          <a:p>
            <a:r>
              <a:rPr lang="fr-FR" dirty="0"/>
              <a:t>PHP : Cookies</a:t>
            </a:r>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5330" y="3219225"/>
            <a:ext cx="5381290" cy="1505919"/>
          </a:xfrm>
          <a:prstGeom prst="rect">
            <a:avLst/>
          </a:prstGeom>
        </p:spPr>
      </p:pic>
      <p:cxnSp>
        <p:nvCxnSpPr>
          <p:cNvPr id="9" name="Connecteur droit avec flèche 8"/>
          <p:cNvCxnSpPr/>
          <p:nvPr/>
        </p:nvCxnSpPr>
        <p:spPr>
          <a:xfrm flipH="1">
            <a:off x="2483768" y="1844824"/>
            <a:ext cx="3616184" cy="10801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H="1">
            <a:off x="5292080" y="1844824"/>
            <a:ext cx="807872" cy="187220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H="1" flipV="1">
            <a:off x="1835696" y="5229200"/>
            <a:ext cx="4104456" cy="7200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flipV="1">
            <a:off x="5584305" y="4149080"/>
            <a:ext cx="355848" cy="1800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6084168" y="1196752"/>
            <a:ext cx="3059832" cy="1754326"/>
          </a:xfrm>
          <a:prstGeom prst="rect">
            <a:avLst/>
          </a:prstGeom>
          <a:noFill/>
        </p:spPr>
        <p:txBody>
          <a:bodyPr wrap="square" rtlCol="0">
            <a:spAutoFit/>
          </a:bodyPr>
          <a:lstStyle/>
          <a:p>
            <a:r>
              <a:rPr lang="fr-FR" dirty="0">
                <a:solidFill>
                  <a:srgbClr val="FF0000"/>
                </a:solidFill>
              </a:rPr>
              <a:t>Cookie « </a:t>
            </a:r>
            <a:r>
              <a:rPr lang="fr-FR" dirty="0" err="1">
                <a:solidFill>
                  <a:srgbClr val="FF0000"/>
                </a:solidFill>
              </a:rPr>
              <a:t>prenom</a:t>
            </a:r>
            <a:r>
              <a:rPr lang="fr-FR" dirty="0">
                <a:solidFill>
                  <a:srgbClr val="FF0000"/>
                </a:solidFill>
              </a:rPr>
              <a:t> »,</a:t>
            </a:r>
            <a:br>
              <a:rPr lang="fr-FR" dirty="0">
                <a:solidFill>
                  <a:srgbClr val="FF0000"/>
                </a:solidFill>
              </a:rPr>
            </a:br>
            <a:r>
              <a:rPr lang="fr-FR" dirty="0">
                <a:solidFill>
                  <a:srgbClr val="FF0000"/>
                </a:solidFill>
              </a:rPr>
              <a:t>contenant « </a:t>
            </a:r>
            <a:r>
              <a:rPr lang="fr-FR" dirty="0" err="1">
                <a:solidFill>
                  <a:srgbClr val="FF0000"/>
                </a:solidFill>
              </a:rPr>
              <a:t>Fab</a:t>
            </a:r>
            <a:r>
              <a:rPr lang="fr-FR" dirty="0">
                <a:solidFill>
                  <a:srgbClr val="FF0000"/>
                </a:solidFill>
              </a:rPr>
              <a:t> »,</a:t>
            </a:r>
            <a:br>
              <a:rPr lang="fr-FR" dirty="0">
                <a:solidFill>
                  <a:srgbClr val="FF0000"/>
                </a:solidFill>
              </a:rPr>
            </a:br>
            <a:r>
              <a:rPr lang="fr-FR" dirty="0">
                <a:solidFill>
                  <a:srgbClr val="FF0000"/>
                </a:solidFill>
              </a:rPr>
              <a:t>pour le serveur web p1web2019.metalman.eu</a:t>
            </a:r>
            <a:br>
              <a:rPr lang="fr-FR" dirty="0">
                <a:solidFill>
                  <a:srgbClr val="FF0000"/>
                </a:solidFill>
              </a:rPr>
            </a:br>
            <a:r>
              <a:rPr lang="fr-FR" dirty="0">
                <a:solidFill>
                  <a:srgbClr val="FF0000"/>
                </a:solidFill>
              </a:rPr>
              <a:t>dans le dossier « </a:t>
            </a:r>
            <a:r>
              <a:rPr lang="fr-FR" dirty="0" err="1">
                <a:solidFill>
                  <a:srgbClr val="FF0000"/>
                </a:solidFill>
              </a:rPr>
              <a:t>test_cookie</a:t>
            </a:r>
            <a:r>
              <a:rPr lang="fr-FR" dirty="0">
                <a:solidFill>
                  <a:srgbClr val="FF0000"/>
                </a:solidFill>
              </a:rPr>
              <a:t> » avec divers </a:t>
            </a:r>
            <a:r>
              <a:rPr lang="fr-FR" dirty="0" err="1">
                <a:solidFill>
                  <a:srgbClr val="FF0000"/>
                </a:solidFill>
              </a:rPr>
              <a:t>timestamps</a:t>
            </a:r>
            <a:endParaRPr lang="fr-FR" dirty="0">
              <a:solidFill>
                <a:srgbClr val="FF0000"/>
              </a:solidFill>
            </a:endParaRPr>
          </a:p>
        </p:txBody>
      </p:sp>
      <p:sp>
        <p:nvSpPr>
          <p:cNvPr id="27" name="ZoneTexte 26"/>
          <p:cNvSpPr txBox="1"/>
          <p:nvPr/>
        </p:nvSpPr>
        <p:spPr>
          <a:xfrm>
            <a:off x="5950280" y="5047204"/>
            <a:ext cx="3059832" cy="1754326"/>
          </a:xfrm>
          <a:prstGeom prst="rect">
            <a:avLst/>
          </a:prstGeom>
          <a:noFill/>
        </p:spPr>
        <p:txBody>
          <a:bodyPr wrap="square" rtlCol="0">
            <a:spAutoFit/>
          </a:bodyPr>
          <a:lstStyle/>
          <a:p>
            <a:r>
              <a:rPr lang="fr-FR" dirty="0">
                <a:solidFill>
                  <a:srgbClr val="FF0000"/>
                </a:solidFill>
              </a:rPr>
              <a:t>Cookie « </a:t>
            </a:r>
            <a:r>
              <a:rPr lang="fr-FR" dirty="0" err="1">
                <a:solidFill>
                  <a:srgbClr val="FF0000"/>
                </a:solidFill>
              </a:rPr>
              <a:t>MonRawCookie</a:t>
            </a:r>
            <a:r>
              <a:rPr lang="fr-FR" dirty="0">
                <a:solidFill>
                  <a:srgbClr val="FF0000"/>
                </a:solidFill>
              </a:rPr>
              <a:t> »,</a:t>
            </a:r>
            <a:br>
              <a:rPr lang="fr-FR" dirty="0">
                <a:solidFill>
                  <a:srgbClr val="FF0000"/>
                </a:solidFill>
              </a:rPr>
            </a:br>
            <a:r>
              <a:rPr lang="fr-FR" dirty="0">
                <a:solidFill>
                  <a:srgbClr val="FF0000"/>
                </a:solidFill>
              </a:rPr>
              <a:t>contenant « </a:t>
            </a:r>
            <a:r>
              <a:rPr lang="fr-FR" dirty="0" err="1">
                <a:solidFill>
                  <a:srgbClr val="FF0000"/>
                </a:solidFill>
              </a:rPr>
              <a:t>valeurCookie</a:t>
            </a:r>
            <a:r>
              <a:rPr lang="fr-FR" dirty="0">
                <a:solidFill>
                  <a:srgbClr val="FF0000"/>
                </a:solidFill>
              </a:rPr>
              <a:t> »,</a:t>
            </a:r>
            <a:br>
              <a:rPr lang="fr-FR" dirty="0">
                <a:solidFill>
                  <a:srgbClr val="FF0000"/>
                </a:solidFill>
              </a:rPr>
            </a:br>
            <a:r>
              <a:rPr lang="fr-FR" dirty="0">
                <a:solidFill>
                  <a:srgbClr val="FF0000"/>
                </a:solidFill>
              </a:rPr>
              <a:t>pour le serveur web p1web2019.metalman.eu</a:t>
            </a:r>
            <a:br>
              <a:rPr lang="fr-FR" dirty="0">
                <a:solidFill>
                  <a:srgbClr val="FF0000"/>
                </a:solidFill>
              </a:rPr>
            </a:br>
            <a:r>
              <a:rPr lang="fr-FR" dirty="0">
                <a:solidFill>
                  <a:srgbClr val="FF0000"/>
                </a:solidFill>
              </a:rPr>
              <a:t>dans le dossier « </a:t>
            </a:r>
            <a:r>
              <a:rPr lang="fr-FR" dirty="0" err="1">
                <a:solidFill>
                  <a:srgbClr val="FF0000"/>
                </a:solidFill>
              </a:rPr>
              <a:t>test_cookie</a:t>
            </a:r>
            <a:r>
              <a:rPr lang="fr-FR" dirty="0">
                <a:solidFill>
                  <a:srgbClr val="FF0000"/>
                </a:solidFill>
              </a:rPr>
              <a:t> » avec divers </a:t>
            </a:r>
            <a:r>
              <a:rPr lang="fr-FR" dirty="0" err="1">
                <a:solidFill>
                  <a:srgbClr val="FF0000"/>
                </a:solidFill>
              </a:rPr>
              <a:t>timestamps</a:t>
            </a:r>
            <a:endParaRPr lang="fr-FR" dirty="0">
              <a:solidFill>
                <a:srgbClr val="FF0000"/>
              </a:solidFill>
            </a:endParaRPr>
          </a:p>
        </p:txBody>
      </p:sp>
      <p:sp>
        <p:nvSpPr>
          <p:cNvPr id="30" name="ZoneTexte 29"/>
          <p:cNvSpPr txBox="1"/>
          <p:nvPr/>
        </p:nvSpPr>
        <p:spPr>
          <a:xfrm>
            <a:off x="35496" y="260648"/>
            <a:ext cx="3059832" cy="646331"/>
          </a:xfrm>
          <a:prstGeom prst="rect">
            <a:avLst/>
          </a:prstGeom>
          <a:noFill/>
        </p:spPr>
        <p:txBody>
          <a:bodyPr wrap="square" rtlCol="0">
            <a:spAutoFit/>
          </a:bodyPr>
          <a:lstStyle/>
          <a:p>
            <a:r>
              <a:rPr lang="fr-FR" dirty="0">
                <a:solidFill>
                  <a:srgbClr val="FF0000"/>
                </a:solidFill>
              </a:rPr>
              <a:t>Les données du navigateur sont stockées dans un fichier</a:t>
            </a:r>
          </a:p>
        </p:txBody>
      </p:sp>
      <p:cxnSp>
        <p:nvCxnSpPr>
          <p:cNvPr id="33" name="Connecteur droit avec flèche 32"/>
          <p:cNvCxnSpPr>
            <a:stCxn id="30" idx="2"/>
          </p:cNvCxnSpPr>
          <p:nvPr/>
        </p:nvCxnSpPr>
        <p:spPr>
          <a:xfrm>
            <a:off x="1565412" y="906979"/>
            <a:ext cx="342292" cy="5058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2888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a:t>PHP : Sessions &amp; Cookies</a:t>
            </a:r>
          </a:p>
        </p:txBody>
      </p:sp>
      <p:sp>
        <p:nvSpPr>
          <p:cNvPr id="4" name="Espace réservé du contenu 3"/>
          <p:cNvSpPr>
            <a:spLocks noGrp="1"/>
          </p:cNvSpPr>
          <p:nvPr>
            <p:ph idx="1"/>
          </p:nvPr>
        </p:nvSpPr>
        <p:spPr>
          <a:xfrm>
            <a:off x="457200" y="1600200"/>
            <a:ext cx="8229600" cy="4853136"/>
          </a:xfrm>
        </p:spPr>
        <p:txBody>
          <a:bodyPr>
            <a:normAutofit fontScale="92500"/>
          </a:bodyPr>
          <a:lstStyle/>
          <a:p>
            <a:r>
              <a:rPr lang="fr-FR" dirty="0"/>
              <a:t>Session : variables conservées côté serveur</a:t>
            </a:r>
          </a:p>
          <a:p>
            <a:pPr lvl="1"/>
            <a:r>
              <a:rPr lang="fr-FR" dirty="0" err="1"/>
              <a:t>session_start</a:t>
            </a:r>
            <a:r>
              <a:rPr lang="fr-FR" dirty="0"/>
              <a:t>();   //</a:t>
            </a:r>
            <a:r>
              <a:rPr lang="fr-FR" sz="2400" dirty="0"/>
              <a:t> sur chaque page PHP</a:t>
            </a:r>
          </a:p>
          <a:p>
            <a:pPr lvl="1"/>
            <a:r>
              <a:rPr lang="fr-FR" dirty="0"/>
              <a:t>$_SESSION[</a:t>
            </a:r>
            <a:r>
              <a:rPr lang="en-US" dirty="0"/>
              <a:t>"</a:t>
            </a:r>
            <a:r>
              <a:rPr lang="fr-FR" dirty="0" err="1"/>
              <a:t>ma_variable</a:t>
            </a:r>
            <a:r>
              <a:rPr lang="en-US" dirty="0"/>
              <a:t>"</a:t>
            </a:r>
            <a:r>
              <a:rPr lang="fr-FR" dirty="0"/>
              <a:t>] = 42;   //</a:t>
            </a:r>
            <a:r>
              <a:rPr lang="fr-FR" sz="2400" dirty="0"/>
              <a:t> variables</a:t>
            </a:r>
            <a:endParaRPr lang="fr-FR" dirty="0"/>
          </a:p>
          <a:p>
            <a:pPr lvl="1"/>
            <a:r>
              <a:rPr lang="fr-FR" dirty="0" err="1"/>
              <a:t>unset</a:t>
            </a:r>
            <a:r>
              <a:rPr lang="fr-FR" dirty="0"/>
              <a:t>($_SESSION[</a:t>
            </a:r>
            <a:r>
              <a:rPr lang="en-US" dirty="0"/>
              <a:t>"</a:t>
            </a:r>
            <a:r>
              <a:rPr lang="fr-FR" dirty="0" err="1"/>
              <a:t>ma_variable</a:t>
            </a:r>
            <a:r>
              <a:rPr lang="en-US" dirty="0"/>
              <a:t>"</a:t>
            </a:r>
            <a:r>
              <a:rPr lang="fr-FR" dirty="0"/>
              <a:t>]);   //</a:t>
            </a:r>
            <a:r>
              <a:rPr lang="fr-FR" sz="2400" dirty="0"/>
              <a:t> variables</a:t>
            </a:r>
            <a:endParaRPr lang="fr-FR" dirty="0"/>
          </a:p>
          <a:p>
            <a:pPr lvl="1"/>
            <a:r>
              <a:rPr lang="fr-FR" dirty="0" err="1"/>
              <a:t>session_destroy</a:t>
            </a:r>
            <a:r>
              <a:rPr lang="fr-FR" dirty="0"/>
              <a:t>();   //</a:t>
            </a:r>
            <a:r>
              <a:rPr lang="fr-FR" sz="2400" dirty="0"/>
              <a:t> seulement en fin de session</a:t>
            </a:r>
            <a:endParaRPr lang="fr-FR" dirty="0"/>
          </a:p>
          <a:p>
            <a:endParaRPr lang="fr-FR" sz="1900" dirty="0"/>
          </a:p>
          <a:p>
            <a:r>
              <a:rPr lang="fr-FR" dirty="0"/>
              <a:t>Cookies : variables conservées côté client</a:t>
            </a:r>
          </a:p>
          <a:p>
            <a:pPr lvl="1"/>
            <a:r>
              <a:rPr lang="fr-FR" dirty="0" err="1"/>
              <a:t>setcookie</a:t>
            </a:r>
            <a:r>
              <a:rPr lang="fr-FR" dirty="0"/>
              <a:t>('nom', '</a:t>
            </a:r>
            <a:r>
              <a:rPr lang="fr-FR" dirty="0" err="1"/>
              <a:t>nomUtilisateur</a:t>
            </a:r>
            <a:r>
              <a:rPr lang="fr-FR" dirty="0"/>
              <a:t>', time()+3600*24);</a:t>
            </a:r>
          </a:p>
          <a:p>
            <a:pPr lvl="1"/>
            <a:r>
              <a:rPr lang="fr-FR" dirty="0" err="1"/>
              <a:t>echo</a:t>
            </a:r>
            <a:r>
              <a:rPr lang="fr-FR" dirty="0"/>
              <a:t> $_COOKIE['nom'];</a:t>
            </a:r>
          </a:p>
          <a:p>
            <a:pPr lvl="1"/>
            <a:r>
              <a:rPr lang="fr-FR" dirty="0" err="1"/>
              <a:t>setcookie</a:t>
            </a:r>
            <a:r>
              <a:rPr lang="fr-FR" dirty="0"/>
              <a:t>('nom', '</a:t>
            </a:r>
            <a:r>
              <a:rPr lang="fr-FR" dirty="0" err="1"/>
              <a:t>nomUtilisateur</a:t>
            </a:r>
            <a:r>
              <a:rPr lang="fr-FR" dirty="0"/>
              <a:t>', time()-3600);</a:t>
            </a:r>
          </a:p>
        </p:txBody>
      </p:sp>
    </p:spTree>
    <p:extLst>
      <p:ext uri="{BB962C8B-B14F-4D97-AF65-F5344CB8AC3E}">
        <p14:creationId xmlns:p14="http://schemas.microsoft.com/office/powerpoint/2010/main" val="77719434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&amp; BDD</a:t>
            </a:r>
          </a:p>
        </p:txBody>
      </p:sp>
      <p:sp>
        <p:nvSpPr>
          <p:cNvPr id="3" name="Espace réservé du contenu 2"/>
          <p:cNvSpPr>
            <a:spLocks noGrp="1"/>
          </p:cNvSpPr>
          <p:nvPr>
            <p:ph idx="1"/>
          </p:nvPr>
        </p:nvSpPr>
        <p:spPr>
          <a:xfrm>
            <a:off x="457200" y="1384176"/>
            <a:ext cx="8229600" cy="5069160"/>
          </a:xfrm>
        </p:spPr>
        <p:txBody>
          <a:bodyPr>
            <a:normAutofit/>
          </a:bodyPr>
          <a:lstStyle/>
          <a:p>
            <a:r>
              <a:rPr lang="fr-FR" dirty="0"/>
              <a:t>Un site de vente en ligne a presque vidé ses stocks</a:t>
            </a:r>
            <a:r>
              <a:rPr lang="mr-IN" dirty="0"/>
              <a:t>… </a:t>
            </a:r>
            <a:r>
              <a:rPr lang="fr-FR" dirty="0"/>
              <a:t>Il ne reste plus qu’un seul objet en vente en un seul exemplaire</a:t>
            </a:r>
          </a:p>
          <a:p>
            <a:endParaRPr lang="fr-FR" dirty="0"/>
          </a:p>
          <a:p>
            <a:r>
              <a:rPr lang="fr-FR" dirty="0"/>
              <a:t>Que se passe-t-il lorsque 2 utilisateurs essayent d’acheter en même temps cet objet ?</a:t>
            </a:r>
          </a:p>
          <a:p>
            <a:pPr lvl="1"/>
            <a:r>
              <a:rPr lang="fr-FR" dirty="0"/>
              <a:t>Impossible à déterminer</a:t>
            </a:r>
            <a:r>
              <a:rPr lang="mr-IN" dirty="0"/>
              <a:t>…</a:t>
            </a:r>
            <a:r>
              <a:rPr lang="fr-FR" dirty="0"/>
              <a:t> En général, les deux utilisateurs arriveront à passer commande, et le vendeur verra 2 commandes sur le même objet, et le stock passera en négatif</a:t>
            </a:r>
          </a:p>
        </p:txBody>
      </p:sp>
    </p:spTree>
    <p:extLst>
      <p:ext uri="{BB962C8B-B14F-4D97-AF65-F5344CB8AC3E}">
        <p14:creationId xmlns:p14="http://schemas.microsoft.com/office/powerpoint/2010/main" val="40841943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&amp; BDD</a:t>
            </a:r>
          </a:p>
        </p:txBody>
      </p:sp>
      <p:sp>
        <p:nvSpPr>
          <p:cNvPr id="3" name="Espace réservé du contenu 2"/>
          <p:cNvSpPr>
            <a:spLocks noGrp="1"/>
          </p:cNvSpPr>
          <p:nvPr>
            <p:ph idx="1"/>
          </p:nvPr>
        </p:nvSpPr>
        <p:spPr>
          <a:xfrm>
            <a:off x="457200" y="1384176"/>
            <a:ext cx="8363272" cy="5285184"/>
          </a:xfrm>
        </p:spPr>
        <p:txBody>
          <a:bodyPr>
            <a:normAutofit fontScale="92500" lnSpcReduction="10000"/>
          </a:bodyPr>
          <a:lstStyle/>
          <a:p>
            <a:r>
              <a:rPr lang="x-none" dirty="0"/>
              <a:t>Une transaction est un ensemble de requêtes visant à changer l’état d’une base de données</a:t>
            </a:r>
          </a:p>
          <a:p>
            <a:endParaRPr lang="x-none" sz="1900" dirty="0"/>
          </a:p>
          <a:p>
            <a:r>
              <a:rPr lang="x-none" dirty="0"/>
              <a:t>Exemple :</a:t>
            </a:r>
            <a:endParaRPr lang="fr-FR" dirty="0"/>
          </a:p>
          <a:p>
            <a:pPr marL="971550" lvl="1" indent="-514350">
              <a:buFont typeface="+mj-lt"/>
              <a:buAutoNum type="arabicPeriod"/>
            </a:pPr>
            <a:r>
              <a:rPr lang="fr-FR" dirty="0"/>
              <a:t>On sélectionne des produits dans une BDD</a:t>
            </a:r>
            <a:br>
              <a:rPr lang="fr-FR" dirty="0"/>
            </a:br>
            <a:r>
              <a:rPr lang="fr-FR" i="1" dirty="0"/>
              <a:t>choix des produits</a:t>
            </a:r>
          </a:p>
          <a:p>
            <a:pPr marL="971550" lvl="1" indent="-514350">
              <a:buFont typeface="+mj-lt"/>
              <a:buAutoNum type="arabicPeriod"/>
            </a:pPr>
            <a:r>
              <a:rPr lang="fr-FR" dirty="0"/>
              <a:t>On créer une nouvelle ligne dans une table</a:t>
            </a:r>
            <a:br>
              <a:rPr lang="fr-FR" dirty="0"/>
            </a:br>
            <a:r>
              <a:rPr lang="fr-FR" i="1" dirty="0"/>
              <a:t>création d’une nouvelle réservation de produits</a:t>
            </a:r>
            <a:endParaRPr lang="fr-FR" dirty="0"/>
          </a:p>
          <a:p>
            <a:pPr marL="971550" lvl="1" indent="-514350">
              <a:buFont typeface="+mj-lt"/>
              <a:buAutoNum type="arabicPeriod"/>
            </a:pPr>
            <a:r>
              <a:rPr lang="fr-FR" dirty="0"/>
              <a:t>On réduit des valeurs dans une autre table</a:t>
            </a:r>
            <a:br>
              <a:rPr lang="fr-FR" dirty="0"/>
            </a:br>
            <a:r>
              <a:rPr lang="fr-FR" i="1" dirty="0"/>
              <a:t>réduction de la quantité de plusieurs produits</a:t>
            </a:r>
          </a:p>
          <a:p>
            <a:pPr marL="57150" indent="0">
              <a:buNone/>
            </a:pPr>
            <a:endParaRPr lang="fr-FR" sz="1900" i="1" dirty="0"/>
          </a:p>
          <a:p>
            <a:pPr marL="57150" indent="0" algn="ctr">
              <a:buNone/>
            </a:pPr>
            <a:r>
              <a:rPr lang="fr-FR" sz="2800" b="1" dirty="0"/>
              <a:t>Les 3 requêtes sont exécutées en une seule transaction</a:t>
            </a:r>
          </a:p>
        </p:txBody>
      </p:sp>
    </p:spTree>
    <p:extLst>
      <p:ext uri="{BB962C8B-B14F-4D97-AF65-F5344CB8AC3E}">
        <p14:creationId xmlns:p14="http://schemas.microsoft.com/office/powerpoint/2010/main" val="30511111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&amp; BDD</a:t>
            </a:r>
          </a:p>
        </p:txBody>
      </p:sp>
      <p:sp>
        <p:nvSpPr>
          <p:cNvPr id="3" name="Espace réservé du contenu 2"/>
          <p:cNvSpPr>
            <a:spLocks noGrp="1"/>
          </p:cNvSpPr>
          <p:nvPr>
            <p:ph idx="1"/>
          </p:nvPr>
        </p:nvSpPr>
        <p:spPr/>
        <p:txBody>
          <a:bodyPr>
            <a:normAutofit fontScale="92500" lnSpcReduction="10000"/>
          </a:bodyPr>
          <a:lstStyle/>
          <a:p>
            <a:r>
              <a:rPr lang="x-none" dirty="0"/>
              <a:t>Les transactions se terminent par un </a:t>
            </a:r>
            <a:r>
              <a:rPr lang="fr-FR" dirty="0"/>
              <a:t>« commit »</a:t>
            </a:r>
            <a:endParaRPr lang="x-none" dirty="0"/>
          </a:p>
          <a:p>
            <a:pPr lvl="1"/>
            <a:r>
              <a:rPr lang="fr-FR" dirty="0"/>
              <a:t>Validation de la transaction</a:t>
            </a:r>
          </a:p>
          <a:p>
            <a:pPr lvl="1"/>
            <a:r>
              <a:rPr lang="fr-FR" dirty="0"/>
              <a:t>Écriture des modifications</a:t>
            </a:r>
          </a:p>
          <a:p>
            <a:endParaRPr lang="fr-FR" dirty="0"/>
          </a:p>
          <a:p>
            <a:r>
              <a:rPr lang="fr-FR" dirty="0"/>
              <a:t>On peut vouloir annuler une transaction en cours de route ou après un commit. On effectue dans ce cas un « </a:t>
            </a:r>
            <a:r>
              <a:rPr lang="fr-FR" dirty="0" err="1"/>
              <a:t>rollback</a:t>
            </a:r>
            <a:r>
              <a:rPr lang="fr-FR" dirty="0"/>
              <a:t> »</a:t>
            </a:r>
          </a:p>
          <a:p>
            <a:pPr lvl="1"/>
            <a:r>
              <a:rPr lang="fr-FR" dirty="0"/>
              <a:t>La transaction est annulée, aucune modification n’est apportée aux données dans la BDD</a:t>
            </a:r>
          </a:p>
          <a:p>
            <a:pPr lvl="1"/>
            <a:r>
              <a:rPr lang="fr-FR" dirty="0"/>
              <a:t>Les anciennes valeurs sont remises dans la BDD</a:t>
            </a:r>
          </a:p>
        </p:txBody>
      </p:sp>
    </p:spTree>
    <p:extLst>
      <p:ext uri="{BB962C8B-B14F-4D97-AF65-F5344CB8AC3E}">
        <p14:creationId xmlns:p14="http://schemas.microsoft.com/office/powerpoint/2010/main" val="9330846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&amp; BDD</a:t>
            </a:r>
          </a:p>
        </p:txBody>
      </p:sp>
      <p:sp>
        <p:nvSpPr>
          <p:cNvPr id="3" name="Espace réservé du contenu 2"/>
          <p:cNvSpPr>
            <a:spLocks noGrp="1"/>
          </p:cNvSpPr>
          <p:nvPr>
            <p:ph idx="1"/>
          </p:nvPr>
        </p:nvSpPr>
        <p:spPr>
          <a:xfrm>
            <a:off x="457200" y="1411560"/>
            <a:ext cx="8507288" cy="5257800"/>
          </a:xfrm>
        </p:spPr>
        <p:txBody>
          <a:bodyPr>
            <a:normAutofit/>
          </a:bodyPr>
          <a:lstStyle/>
          <a:p>
            <a:r>
              <a:rPr lang="fr-FR" dirty="0"/>
              <a:t>Propriétés ACID :</a:t>
            </a:r>
          </a:p>
          <a:p>
            <a:pPr lvl="1"/>
            <a:r>
              <a:rPr lang="fr-FR" dirty="0"/>
              <a:t>Atomicité</a:t>
            </a:r>
          </a:p>
          <a:p>
            <a:pPr lvl="1"/>
            <a:r>
              <a:rPr lang="fr-FR" dirty="0"/>
              <a:t>Cohérence</a:t>
            </a:r>
          </a:p>
          <a:p>
            <a:pPr lvl="1"/>
            <a:r>
              <a:rPr lang="fr-FR" dirty="0"/>
              <a:t>Isolation</a:t>
            </a:r>
          </a:p>
          <a:p>
            <a:pPr lvl="1"/>
            <a:r>
              <a:rPr lang="fr-FR" dirty="0"/>
              <a:t>Durabilité</a:t>
            </a:r>
          </a:p>
          <a:p>
            <a:pPr marL="0" indent="0">
              <a:buNone/>
            </a:pPr>
            <a:endParaRPr lang="fr-FR" sz="1800" dirty="0"/>
          </a:p>
          <a:p>
            <a:pPr marL="0" indent="0">
              <a:buNone/>
            </a:pPr>
            <a:r>
              <a:rPr lang="fr-FR" dirty="0"/>
              <a:t>« Un ensemble de propriétés qui garantissent qu'une transaction informatique est exécutée de façon fiable. »</a:t>
            </a:r>
          </a:p>
          <a:p>
            <a:pPr marL="0" indent="0">
              <a:buNone/>
            </a:pPr>
            <a:r>
              <a:rPr lang="fr-FR" i="1" dirty="0"/>
              <a:t>			Wikipédia </a:t>
            </a:r>
            <a:r>
              <a:rPr lang="mr-IN" i="1" dirty="0"/>
              <a:t>–</a:t>
            </a:r>
            <a:r>
              <a:rPr lang="fr-FR" i="1" dirty="0"/>
              <a:t> Propriétés ACID</a:t>
            </a:r>
          </a:p>
        </p:txBody>
      </p:sp>
    </p:spTree>
    <p:extLst>
      <p:ext uri="{BB962C8B-B14F-4D97-AF65-F5344CB8AC3E}">
        <p14:creationId xmlns:p14="http://schemas.microsoft.com/office/powerpoint/2010/main" val="57565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Rappels : PHP</a:t>
            </a:r>
          </a:p>
        </p:txBody>
      </p:sp>
      <p:sp>
        <p:nvSpPr>
          <p:cNvPr id="4" name="Espace réservé du contenu 3"/>
          <p:cNvSpPr>
            <a:spLocks noGrp="1"/>
          </p:cNvSpPr>
          <p:nvPr>
            <p:ph idx="1"/>
          </p:nvPr>
        </p:nvSpPr>
        <p:spPr/>
        <p:txBody>
          <a:bodyPr>
            <a:normAutofit/>
          </a:bodyPr>
          <a:lstStyle/>
          <a:p>
            <a:r>
              <a:rPr lang="fr-FR" dirty="0"/>
              <a:t>Langage faiblement typé</a:t>
            </a:r>
          </a:p>
          <a:p>
            <a:pPr lvl="1"/>
            <a:r>
              <a:rPr lang="fr-FR" dirty="0"/>
              <a:t>Beaucoup plus flexible…</a:t>
            </a:r>
          </a:p>
          <a:p>
            <a:pPr lvl="1"/>
            <a:r>
              <a:rPr lang="fr-FR" dirty="0"/>
              <a:t>…mais possibilité de faire n’importe quoi</a:t>
            </a:r>
          </a:p>
          <a:p>
            <a:endParaRPr lang="fr-FR" dirty="0"/>
          </a:p>
          <a:p>
            <a:r>
              <a:rPr lang="fr-FR" dirty="0"/>
              <a:t>Langage interprété</a:t>
            </a:r>
          </a:p>
          <a:p>
            <a:pPr lvl="1"/>
            <a:r>
              <a:rPr lang="fr-FR" dirty="0"/>
              <a:t>CLI disponible pour scripts</a:t>
            </a:r>
          </a:p>
          <a:p>
            <a:endParaRPr lang="fr-FR" dirty="0"/>
          </a:p>
          <a:p>
            <a:r>
              <a:rPr lang="fr-FR" dirty="0"/>
              <a:t>Usage dans ce cours : extension apache</a:t>
            </a:r>
          </a:p>
        </p:txBody>
      </p:sp>
    </p:spTree>
    <p:extLst>
      <p:ext uri="{BB962C8B-B14F-4D97-AF65-F5344CB8AC3E}">
        <p14:creationId xmlns:p14="http://schemas.microsoft.com/office/powerpoint/2010/main" val="19597527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&amp; BDD</a:t>
            </a:r>
          </a:p>
        </p:txBody>
      </p:sp>
      <p:sp>
        <p:nvSpPr>
          <p:cNvPr id="3" name="Espace réservé du contenu 2"/>
          <p:cNvSpPr>
            <a:spLocks noGrp="1"/>
          </p:cNvSpPr>
          <p:nvPr>
            <p:ph idx="1"/>
          </p:nvPr>
        </p:nvSpPr>
        <p:spPr/>
        <p:txBody>
          <a:bodyPr>
            <a:normAutofit/>
          </a:bodyPr>
          <a:lstStyle/>
          <a:p>
            <a:r>
              <a:rPr lang="fr-FR" dirty="0"/>
              <a:t>Atomicité :</a:t>
            </a:r>
          </a:p>
          <a:p>
            <a:pPr marL="457200" lvl="1" indent="0">
              <a:buNone/>
            </a:pPr>
            <a:r>
              <a:rPr lang="fr-FR" dirty="0"/>
              <a:t>Une transaction est « atomique » si elle s’effectue intégralement ou pas du tout</a:t>
            </a:r>
          </a:p>
          <a:p>
            <a:pPr marL="457200" lvl="1" indent="0">
              <a:buNone/>
            </a:pPr>
            <a:endParaRPr lang="fr-FR" dirty="0"/>
          </a:p>
          <a:p>
            <a:pPr lvl="1"/>
            <a:r>
              <a:rPr lang="fr-FR" dirty="0"/>
              <a:t>Une transaction non-atomique créerait une réservation avec les produits, mais ne réduirait pas la quantité dans les stocks (par exemple)</a:t>
            </a:r>
          </a:p>
          <a:p>
            <a:pPr lvl="1"/>
            <a:r>
              <a:rPr lang="fr-FR" dirty="0"/>
              <a:t>Le stock réel ne serait pas correctement représenté, ce qui entraînerait des problèmes</a:t>
            </a:r>
          </a:p>
        </p:txBody>
      </p:sp>
    </p:spTree>
    <p:extLst>
      <p:ext uri="{BB962C8B-B14F-4D97-AF65-F5344CB8AC3E}">
        <p14:creationId xmlns:p14="http://schemas.microsoft.com/office/powerpoint/2010/main" val="31376754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&amp; BDD</a:t>
            </a:r>
          </a:p>
        </p:txBody>
      </p:sp>
      <p:sp>
        <p:nvSpPr>
          <p:cNvPr id="3" name="Espace réservé du contenu 2"/>
          <p:cNvSpPr>
            <a:spLocks noGrp="1"/>
          </p:cNvSpPr>
          <p:nvPr>
            <p:ph idx="1"/>
          </p:nvPr>
        </p:nvSpPr>
        <p:spPr/>
        <p:txBody>
          <a:bodyPr>
            <a:normAutofit/>
          </a:bodyPr>
          <a:lstStyle/>
          <a:p>
            <a:r>
              <a:rPr lang="fr-FR" dirty="0"/>
              <a:t>Cohérence :</a:t>
            </a:r>
          </a:p>
          <a:p>
            <a:pPr marL="457200" lvl="1" indent="0">
              <a:buNone/>
            </a:pPr>
            <a:r>
              <a:rPr lang="fr-FR" dirty="0"/>
              <a:t>La cohérence assure que toutes les contraintes de la base de données sont respectées avant et après les transactions (l’état de la base de donnée est valide selon les règles)</a:t>
            </a:r>
          </a:p>
          <a:p>
            <a:pPr marL="457200" lvl="1" indent="0">
              <a:buNone/>
            </a:pPr>
            <a:endParaRPr lang="fr-FR" dirty="0"/>
          </a:p>
          <a:p>
            <a:pPr marL="457200" lvl="1" indent="0">
              <a:buNone/>
            </a:pPr>
            <a:r>
              <a:rPr lang="fr-FR" dirty="0"/>
              <a:t>(une transaction incohérente permettrait par exemple de faire référence à des objets qui n’existent plus, ce qui bloquerait les jointures)</a:t>
            </a:r>
          </a:p>
        </p:txBody>
      </p:sp>
    </p:spTree>
    <p:extLst>
      <p:ext uri="{BB962C8B-B14F-4D97-AF65-F5344CB8AC3E}">
        <p14:creationId xmlns:p14="http://schemas.microsoft.com/office/powerpoint/2010/main" val="5631349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&amp; BDD</a:t>
            </a:r>
          </a:p>
        </p:txBody>
      </p:sp>
      <p:sp>
        <p:nvSpPr>
          <p:cNvPr id="3" name="Espace réservé du contenu 2"/>
          <p:cNvSpPr>
            <a:spLocks noGrp="1"/>
          </p:cNvSpPr>
          <p:nvPr>
            <p:ph idx="1"/>
          </p:nvPr>
        </p:nvSpPr>
        <p:spPr/>
        <p:txBody>
          <a:bodyPr>
            <a:normAutofit/>
          </a:bodyPr>
          <a:lstStyle/>
          <a:p>
            <a:r>
              <a:rPr lang="fr-FR" dirty="0"/>
              <a:t>Isolation :</a:t>
            </a:r>
          </a:p>
          <a:p>
            <a:pPr marL="457200" lvl="1" indent="0">
              <a:buNone/>
            </a:pPr>
            <a:r>
              <a:rPr lang="fr-FR" dirty="0"/>
              <a:t>Capacité de protéger les données contre plusieurs modifications simultanées. Une transaction ne doit pas dépendre des données d’une autre transaction. </a:t>
            </a:r>
          </a:p>
          <a:p>
            <a:pPr marL="457200" lvl="1" indent="0">
              <a:buNone/>
            </a:pPr>
            <a:endParaRPr lang="fr-FR" dirty="0"/>
          </a:p>
          <a:p>
            <a:pPr marL="457200" lvl="1" indent="0">
              <a:buNone/>
            </a:pPr>
            <a:r>
              <a:rPr lang="fr-FR" dirty="0"/>
              <a:t>(des transactions non-isolées permettent de faire des modifications sur des valeurs qui n’existent plus ou qui ont été modifiées entre temps)</a:t>
            </a:r>
          </a:p>
        </p:txBody>
      </p:sp>
    </p:spTree>
    <p:extLst>
      <p:ext uri="{BB962C8B-B14F-4D97-AF65-F5344CB8AC3E}">
        <p14:creationId xmlns:p14="http://schemas.microsoft.com/office/powerpoint/2010/main" val="41255030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&amp; BDD</a:t>
            </a:r>
          </a:p>
        </p:txBody>
      </p:sp>
      <p:sp>
        <p:nvSpPr>
          <p:cNvPr id="3" name="Espace réservé du contenu 2"/>
          <p:cNvSpPr>
            <a:spLocks noGrp="1"/>
          </p:cNvSpPr>
          <p:nvPr>
            <p:ph idx="1"/>
          </p:nvPr>
        </p:nvSpPr>
        <p:spPr/>
        <p:txBody>
          <a:bodyPr>
            <a:normAutofit/>
          </a:bodyPr>
          <a:lstStyle/>
          <a:p>
            <a:r>
              <a:rPr lang="fr-FR" dirty="0"/>
              <a:t>Durabilité:</a:t>
            </a:r>
          </a:p>
          <a:p>
            <a:pPr marL="457200" lvl="1" indent="0">
              <a:buNone/>
            </a:pPr>
            <a:r>
              <a:rPr lang="fr-FR" dirty="0"/>
              <a:t>En cas de panne (de l’ordinateur, du système d’exploitation, du SGBD, </a:t>
            </a:r>
            <a:r>
              <a:rPr lang="mr-IN" dirty="0"/>
              <a:t>…</a:t>
            </a:r>
            <a:r>
              <a:rPr lang="fr-FR" dirty="0"/>
              <a:t>), les transactions exécutées sont définitivement enregistrées.</a:t>
            </a:r>
          </a:p>
          <a:p>
            <a:pPr marL="457200" lvl="1" indent="0">
              <a:buNone/>
            </a:pPr>
            <a:endParaRPr lang="fr-FR" dirty="0"/>
          </a:p>
          <a:p>
            <a:pPr marL="457200" lvl="1" indent="0">
              <a:buNone/>
            </a:pPr>
            <a:r>
              <a:rPr lang="fr-FR" dirty="0"/>
              <a:t>(à moins que la panne ne concerne l’ensemble des disques qui contiennent les BDD, les transactions effectuées doivent être enregistrées dès qu’elles sont effectuées)</a:t>
            </a:r>
          </a:p>
        </p:txBody>
      </p:sp>
    </p:spTree>
    <p:extLst>
      <p:ext uri="{BB962C8B-B14F-4D97-AF65-F5344CB8AC3E}">
        <p14:creationId xmlns:p14="http://schemas.microsoft.com/office/powerpoint/2010/main" val="36351266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avec MySQL</a:t>
            </a:r>
          </a:p>
        </p:txBody>
      </p:sp>
      <p:sp>
        <p:nvSpPr>
          <p:cNvPr id="3" name="Espace réservé du contenu 2"/>
          <p:cNvSpPr>
            <a:spLocks noGrp="1"/>
          </p:cNvSpPr>
          <p:nvPr>
            <p:ph idx="1"/>
          </p:nvPr>
        </p:nvSpPr>
        <p:spPr/>
        <p:txBody>
          <a:bodyPr>
            <a:noAutofit/>
          </a:bodyPr>
          <a:lstStyle/>
          <a:p>
            <a:pPr marL="0" indent="0">
              <a:buNone/>
            </a:pPr>
            <a:r>
              <a:rPr lang="fr-FR" sz="3000" dirty="0"/>
              <a:t>MySQL a la particularité de gérer plusieurs moteurs</a:t>
            </a:r>
          </a:p>
          <a:p>
            <a:pPr marL="0" indent="0">
              <a:buNone/>
            </a:pPr>
            <a:r>
              <a:rPr lang="fr-FR" sz="3000" dirty="0"/>
              <a:t>de stockage dans une même BDD, aussi appelé</a:t>
            </a:r>
          </a:p>
          <a:p>
            <a:pPr marL="0" indent="0">
              <a:buNone/>
            </a:pPr>
            <a:r>
              <a:rPr lang="fr-FR" sz="3000" dirty="0"/>
              <a:t>moteur de table.</a:t>
            </a:r>
          </a:p>
          <a:p>
            <a:pPr marL="0" indent="0">
              <a:buNone/>
            </a:pPr>
            <a:r>
              <a:rPr lang="fr-FR" sz="3000" dirty="0"/>
              <a:t>• Un moteur de stockage est un ensemble</a:t>
            </a:r>
          </a:p>
          <a:p>
            <a:pPr marL="0" indent="0">
              <a:buNone/>
            </a:pPr>
            <a:r>
              <a:rPr lang="fr-FR" sz="3000" dirty="0"/>
              <a:t>d’algorithmes permettant de stocker et d’accéder</a:t>
            </a:r>
          </a:p>
          <a:p>
            <a:pPr marL="0" indent="0">
              <a:buNone/>
            </a:pPr>
            <a:r>
              <a:rPr lang="fr-FR" sz="3000" dirty="0"/>
              <a:t>aux données dans un SGBD. En général, un seul</a:t>
            </a:r>
          </a:p>
          <a:p>
            <a:pPr marL="0" indent="0">
              <a:buNone/>
            </a:pPr>
            <a:r>
              <a:rPr lang="fr-FR" sz="3000" dirty="0"/>
              <a:t>moteur est utilisé par BDD.</a:t>
            </a:r>
          </a:p>
          <a:p>
            <a:pPr marL="0" indent="0">
              <a:buNone/>
            </a:pPr>
            <a:r>
              <a:rPr lang="fr-FR" sz="3000" dirty="0"/>
              <a:t>• Pour lister tous les moteurs, utilisez la requête :</a:t>
            </a:r>
          </a:p>
          <a:p>
            <a:pPr marL="0" indent="0">
              <a:buNone/>
            </a:pPr>
            <a:r>
              <a:rPr lang="fr-FR" sz="3000" dirty="0"/>
              <a:t>SHOW ENGINES;</a:t>
            </a:r>
          </a:p>
        </p:txBody>
      </p:sp>
    </p:spTree>
    <p:extLst>
      <p:ext uri="{BB962C8B-B14F-4D97-AF65-F5344CB8AC3E}">
        <p14:creationId xmlns:p14="http://schemas.microsoft.com/office/powerpoint/2010/main" val="42545140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34280"/>
            <a:ext cx="8229600" cy="1143000"/>
          </a:xfrm>
        </p:spPr>
        <p:txBody>
          <a:bodyPr/>
          <a:lstStyle/>
          <a:p>
            <a:r>
              <a:rPr lang="fr-FR" dirty="0"/>
              <a:t>Transactions avec MySQL</a:t>
            </a:r>
          </a:p>
        </p:txBody>
      </p:sp>
      <p:sp>
        <p:nvSpPr>
          <p:cNvPr id="3" name="Espace réservé du contenu 2"/>
          <p:cNvSpPr>
            <a:spLocks noGrp="1"/>
          </p:cNvSpPr>
          <p:nvPr>
            <p:ph idx="1"/>
          </p:nvPr>
        </p:nvSpPr>
        <p:spPr>
          <a:xfrm>
            <a:off x="457200" y="764704"/>
            <a:ext cx="8229600" cy="5832648"/>
          </a:xfrm>
        </p:spPr>
        <p:txBody>
          <a:bodyPr>
            <a:noAutofit/>
          </a:bodyPr>
          <a:lstStyle/>
          <a:p>
            <a:pPr marL="0" indent="0">
              <a:buNone/>
            </a:pPr>
            <a:r>
              <a:rPr lang="fr-FR" sz="2800" dirty="0"/>
              <a:t>Principaux moteurs de stockage MySQL :</a:t>
            </a:r>
          </a:p>
          <a:p>
            <a:pPr marL="0" indent="0">
              <a:buNone/>
            </a:pPr>
            <a:r>
              <a:rPr lang="fr-FR" sz="2800" b="1" dirty="0" err="1"/>
              <a:t>MyISAM</a:t>
            </a:r>
            <a:r>
              <a:rPr lang="fr-FR" sz="2800" b="1" dirty="0"/>
              <a:t> </a:t>
            </a:r>
            <a:r>
              <a:rPr lang="fr-FR" sz="2800" dirty="0"/>
              <a:t>: moteur par défaut jusque MySQL 5.5</a:t>
            </a:r>
          </a:p>
          <a:p>
            <a:r>
              <a:rPr lang="fr-FR" sz="2800" dirty="0"/>
              <a:t>Très simple d’utilisation</a:t>
            </a:r>
          </a:p>
          <a:p>
            <a:r>
              <a:rPr lang="fr-FR" sz="2800" dirty="0"/>
              <a:t>Très performant sur des tables fréquemment ouvertes (très rapide pour les opérations count() et les lectures)</a:t>
            </a:r>
          </a:p>
          <a:p>
            <a:r>
              <a:rPr lang="fr-FR" sz="2800" dirty="0"/>
              <a:t>Offre un index FULL-TEXT qui permet de faire des recherches précises sur des textes</a:t>
            </a:r>
          </a:p>
          <a:p>
            <a:pPr>
              <a:buFont typeface="Lucida Grande"/>
              <a:buChar char="×"/>
            </a:pPr>
            <a:r>
              <a:rPr lang="fr-FR" sz="2800" dirty="0"/>
              <a:t>Ne supporte ni les clés étrangères, ni les transactions</a:t>
            </a:r>
          </a:p>
          <a:p>
            <a:pPr>
              <a:buFont typeface="Lucida Grande"/>
              <a:buChar char="×"/>
            </a:pPr>
            <a:r>
              <a:rPr lang="fr-FR" sz="2800" dirty="0"/>
              <a:t>Gère le verrouillage au niveau de la table</a:t>
            </a:r>
            <a:br>
              <a:rPr lang="fr-FR" sz="2800" dirty="0"/>
            </a:br>
            <a:r>
              <a:rPr lang="fr-FR" sz="2800" dirty="0"/>
              <a:t>(bloque la table entière lors des opérations d’insertions, suppressions ou MAJ)</a:t>
            </a:r>
            <a:endParaRPr lang="fr-FR" dirty="0"/>
          </a:p>
        </p:txBody>
      </p:sp>
    </p:spTree>
    <p:extLst>
      <p:ext uri="{BB962C8B-B14F-4D97-AF65-F5344CB8AC3E}">
        <p14:creationId xmlns:p14="http://schemas.microsoft.com/office/powerpoint/2010/main" val="18760156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avec MySQL</a:t>
            </a:r>
          </a:p>
        </p:txBody>
      </p:sp>
      <p:sp>
        <p:nvSpPr>
          <p:cNvPr id="3" name="Espace réservé du contenu 2"/>
          <p:cNvSpPr>
            <a:spLocks noGrp="1"/>
          </p:cNvSpPr>
          <p:nvPr>
            <p:ph idx="1"/>
          </p:nvPr>
        </p:nvSpPr>
        <p:spPr/>
        <p:txBody>
          <a:bodyPr>
            <a:noAutofit/>
          </a:bodyPr>
          <a:lstStyle/>
          <a:p>
            <a:pPr marL="0" indent="0">
              <a:buNone/>
            </a:pPr>
            <a:r>
              <a:rPr lang="fr-FR" sz="2800" dirty="0"/>
              <a:t>Principaux moteurs de stockage MySQL :</a:t>
            </a:r>
            <a:endParaRPr lang="fr-FR" sz="2800" b="1" dirty="0"/>
          </a:p>
          <a:p>
            <a:pPr marL="0" indent="0">
              <a:buNone/>
            </a:pPr>
            <a:r>
              <a:rPr lang="fr-FR" sz="2800" b="1" dirty="0" err="1"/>
              <a:t>InnoDB</a:t>
            </a:r>
            <a:r>
              <a:rPr lang="fr-FR" sz="2800" b="1" dirty="0"/>
              <a:t> </a:t>
            </a:r>
            <a:r>
              <a:rPr lang="fr-FR" sz="2800" dirty="0"/>
              <a:t>: moteur par défaut depuis MySQL 5.5</a:t>
            </a:r>
          </a:p>
          <a:p>
            <a:r>
              <a:rPr lang="fr-FR" sz="2800" dirty="0"/>
              <a:t>Gestion des clés étrangères et support des transactions (par défaut : chaque requête SQL est considérée comme une transaction)</a:t>
            </a:r>
          </a:p>
          <a:p>
            <a:pPr lvl="1"/>
            <a:r>
              <a:rPr lang="fr-FR" sz="2400" dirty="0"/>
              <a:t>Véritable gestion du modèle relationnel &amp; transactionnel</a:t>
            </a:r>
          </a:p>
          <a:p>
            <a:pPr lvl="1"/>
            <a:r>
              <a:rPr lang="fr-FR" sz="2400" dirty="0"/>
              <a:t>Respecte ACID</a:t>
            </a:r>
          </a:p>
          <a:p>
            <a:r>
              <a:rPr lang="fr-FR" sz="2800" dirty="0"/>
              <a:t>Gère le verrouillage au niveau de la ligne</a:t>
            </a:r>
          </a:p>
          <a:p>
            <a:pPr>
              <a:buFont typeface="Lucida Grande"/>
              <a:buChar char="×"/>
            </a:pPr>
            <a:r>
              <a:rPr lang="fr-FR" sz="2800" dirty="0"/>
              <a:t>Ne propose pas d’index FULL-TEXT, légèrement plus lent dans les opérations</a:t>
            </a:r>
          </a:p>
        </p:txBody>
      </p:sp>
    </p:spTree>
    <p:extLst>
      <p:ext uri="{BB962C8B-B14F-4D97-AF65-F5344CB8AC3E}">
        <p14:creationId xmlns:p14="http://schemas.microsoft.com/office/powerpoint/2010/main" val="15884931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avec MySQL</a:t>
            </a:r>
          </a:p>
        </p:txBody>
      </p:sp>
      <p:sp>
        <p:nvSpPr>
          <p:cNvPr id="3" name="Espace réservé du contenu 2"/>
          <p:cNvSpPr>
            <a:spLocks noGrp="1"/>
          </p:cNvSpPr>
          <p:nvPr>
            <p:ph idx="1"/>
          </p:nvPr>
        </p:nvSpPr>
        <p:spPr/>
        <p:txBody>
          <a:bodyPr>
            <a:noAutofit/>
          </a:bodyPr>
          <a:lstStyle/>
          <a:p>
            <a:pPr marL="0" indent="0">
              <a:buNone/>
            </a:pPr>
            <a:r>
              <a:rPr lang="fr-FR" sz="2800" dirty="0"/>
              <a:t>Principaux moteurs de stockage MySQL :</a:t>
            </a:r>
          </a:p>
          <a:p>
            <a:pPr marL="0" indent="0">
              <a:buNone/>
            </a:pPr>
            <a:endParaRPr lang="fr-FR" sz="2800" dirty="0"/>
          </a:p>
          <a:p>
            <a:pPr marL="0" indent="0">
              <a:buNone/>
            </a:pPr>
            <a:r>
              <a:rPr lang="fr-FR" sz="2800" b="1" dirty="0"/>
              <a:t>Memory </a:t>
            </a:r>
            <a:r>
              <a:rPr lang="fr-FR" sz="2800" dirty="0"/>
              <a:t>: Stocke les données de la table en mémoire (RAM).</a:t>
            </a:r>
          </a:p>
          <a:p>
            <a:r>
              <a:rPr lang="fr-FR" sz="2800" dirty="0"/>
              <a:t>Accès très rapides</a:t>
            </a:r>
          </a:p>
          <a:p>
            <a:pPr>
              <a:buFont typeface="Lucida Grande"/>
              <a:buChar char="×"/>
            </a:pPr>
            <a:r>
              <a:rPr lang="fr-FR" sz="2800" dirty="0"/>
              <a:t>En cas de panne, les données stockées sont perdues</a:t>
            </a:r>
          </a:p>
        </p:txBody>
      </p:sp>
    </p:spTree>
    <p:extLst>
      <p:ext uri="{BB962C8B-B14F-4D97-AF65-F5344CB8AC3E}">
        <p14:creationId xmlns:p14="http://schemas.microsoft.com/office/powerpoint/2010/main" val="3740213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avec MySQL</a:t>
            </a:r>
          </a:p>
        </p:txBody>
      </p:sp>
      <p:sp>
        <p:nvSpPr>
          <p:cNvPr id="3" name="Espace réservé du contenu 2"/>
          <p:cNvSpPr>
            <a:spLocks noGrp="1"/>
          </p:cNvSpPr>
          <p:nvPr>
            <p:ph idx="1"/>
          </p:nvPr>
        </p:nvSpPr>
        <p:spPr/>
        <p:txBody>
          <a:bodyPr>
            <a:noAutofit/>
          </a:bodyPr>
          <a:lstStyle/>
          <a:p>
            <a:pPr marL="514350" indent="-514350">
              <a:buFont typeface="+mj-lt"/>
              <a:buAutoNum type="arabicPeriod"/>
            </a:pPr>
            <a:r>
              <a:rPr lang="fr-FR" sz="2800" dirty="0"/>
              <a:t>Début de la transaction : </a:t>
            </a:r>
            <a:r>
              <a:rPr lang="fr-FR" sz="2800" b="1" dirty="0"/>
              <a:t>START TRANSACTION</a:t>
            </a:r>
          </a:p>
          <a:p>
            <a:pPr marL="514350" indent="-514350">
              <a:buFont typeface="+mj-lt"/>
              <a:buAutoNum type="arabicPeriod"/>
            </a:pPr>
            <a:r>
              <a:rPr lang="fr-FR" sz="2800" dirty="0"/>
              <a:t>Requêtes : SELECT, UPDATE, </a:t>
            </a:r>
            <a:r>
              <a:rPr lang="mr-IN" sz="2800" dirty="0"/>
              <a:t>…</a:t>
            </a:r>
            <a:endParaRPr lang="fr-FR" sz="2800" dirty="0"/>
          </a:p>
          <a:p>
            <a:pPr marL="514350" indent="-514350">
              <a:buFont typeface="+mj-lt"/>
              <a:buAutoNum type="arabicPeriod"/>
            </a:pPr>
            <a:r>
              <a:rPr lang="fr-FR" sz="2800" dirty="0"/>
              <a:t>Validation de la transaction : </a:t>
            </a:r>
            <a:r>
              <a:rPr lang="fr-FR" sz="2800" b="1" dirty="0"/>
              <a:t>COMMIT</a:t>
            </a:r>
          </a:p>
          <a:p>
            <a:pPr marL="0" indent="0" algn="ctr">
              <a:buNone/>
            </a:pPr>
            <a:r>
              <a:rPr lang="fr-FR" sz="2800" dirty="0"/>
              <a:t>OU</a:t>
            </a:r>
          </a:p>
          <a:p>
            <a:pPr marL="400050" lvl="1" indent="0">
              <a:buNone/>
            </a:pPr>
            <a:r>
              <a:rPr lang="fr-FR" dirty="0"/>
              <a:t>Annulation de la transaction en cas d’erreur : </a:t>
            </a:r>
            <a:r>
              <a:rPr lang="fr-FR" b="1" dirty="0"/>
              <a:t>ROLLBACK</a:t>
            </a:r>
            <a:endParaRPr lang="fr-FR" dirty="0"/>
          </a:p>
          <a:p>
            <a:pPr marL="0" indent="0">
              <a:buNone/>
            </a:pPr>
            <a:endParaRPr lang="fr-FR" sz="1800" dirty="0"/>
          </a:p>
          <a:p>
            <a:r>
              <a:rPr lang="fr-FR" sz="2800" dirty="0"/>
              <a:t>S’il y a une erreur d’</a:t>
            </a:r>
            <a:r>
              <a:rPr lang="fr-FR" sz="2800" dirty="0" err="1"/>
              <a:t>intégrite</a:t>
            </a:r>
            <a:r>
              <a:rPr lang="fr-FR" sz="2800" dirty="0"/>
              <a:t>́ dans les données, le </a:t>
            </a:r>
            <a:r>
              <a:rPr lang="fr-FR" sz="2800" dirty="0" err="1"/>
              <a:t>rollback</a:t>
            </a:r>
            <a:r>
              <a:rPr lang="fr-FR" sz="2800" dirty="0"/>
              <a:t> se fait automatiquement </a:t>
            </a:r>
          </a:p>
          <a:p>
            <a:pPr marL="0" indent="0">
              <a:buNone/>
            </a:pPr>
            <a:endParaRPr lang="fr-FR" sz="2800" dirty="0"/>
          </a:p>
        </p:txBody>
      </p:sp>
    </p:spTree>
    <p:extLst>
      <p:ext uri="{BB962C8B-B14F-4D97-AF65-F5344CB8AC3E}">
        <p14:creationId xmlns:p14="http://schemas.microsoft.com/office/powerpoint/2010/main" val="373662573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avec MySQL</a:t>
            </a:r>
          </a:p>
        </p:txBody>
      </p:sp>
      <p:sp>
        <p:nvSpPr>
          <p:cNvPr id="3" name="Espace réservé du contenu 2"/>
          <p:cNvSpPr>
            <a:spLocks noGrp="1"/>
          </p:cNvSpPr>
          <p:nvPr>
            <p:ph idx="1"/>
          </p:nvPr>
        </p:nvSpPr>
        <p:spPr>
          <a:xfrm>
            <a:off x="457200" y="1412776"/>
            <a:ext cx="8229600" cy="5256584"/>
          </a:xfrm>
        </p:spPr>
        <p:txBody>
          <a:bodyPr>
            <a:noAutofit/>
          </a:bodyPr>
          <a:lstStyle/>
          <a:p>
            <a:pPr marL="0" indent="0">
              <a:buNone/>
            </a:pPr>
            <a:r>
              <a:rPr lang="fr-FR" sz="2800" dirty="0"/>
              <a:t>Exemple de gestion de transaction : achats en ligne</a:t>
            </a:r>
          </a:p>
          <a:p>
            <a:pPr marL="0" indent="0">
              <a:buNone/>
            </a:pPr>
            <a:endParaRPr lang="fr-FR" sz="1800" dirty="0"/>
          </a:p>
          <a:p>
            <a:r>
              <a:rPr lang="fr-FR" sz="2800" dirty="0"/>
              <a:t>Pour supporter les transaction, il faut spécifier le moteur </a:t>
            </a:r>
            <a:r>
              <a:rPr lang="fr-FR" sz="2800" dirty="0" err="1"/>
              <a:t>InnoDB</a:t>
            </a:r>
            <a:r>
              <a:rPr lang="fr-FR" sz="2800" dirty="0"/>
              <a:t> lors de la création de la </a:t>
            </a:r>
            <a:r>
              <a:rPr lang="fr-FR" sz="2800" b="1" dirty="0"/>
              <a:t>table</a:t>
            </a:r>
          </a:p>
          <a:p>
            <a:pPr marL="0" indent="0">
              <a:buNone/>
            </a:pPr>
            <a:endParaRPr lang="en-US" sz="1800" dirty="0"/>
          </a:p>
          <a:p>
            <a:pPr marL="0" indent="0">
              <a:buNone/>
            </a:pPr>
            <a:r>
              <a:rPr lang="en-US" sz="2400" i="1" dirty="0"/>
              <a:t>CREATE TABLE </a:t>
            </a:r>
            <a:r>
              <a:rPr lang="en-US" sz="2400" i="1" dirty="0" err="1"/>
              <a:t>Compte</a:t>
            </a:r>
            <a:r>
              <a:rPr lang="en-US" sz="2400" i="1" dirty="0"/>
              <a:t> ( ID </a:t>
            </a:r>
            <a:r>
              <a:rPr lang="en-US" sz="2400" i="1" dirty="0" err="1"/>
              <a:t>int</a:t>
            </a:r>
            <a:r>
              <a:rPr lang="en-US" sz="2400" i="1" dirty="0"/>
              <a:t> , </a:t>
            </a:r>
            <a:r>
              <a:rPr lang="en-US" sz="2400" i="1" dirty="0" err="1"/>
              <a:t>Solde</a:t>
            </a:r>
            <a:r>
              <a:rPr lang="en-US" sz="2400" i="1" dirty="0"/>
              <a:t> </a:t>
            </a:r>
            <a:r>
              <a:rPr lang="en-US" sz="2400" i="1" dirty="0" err="1"/>
              <a:t>int</a:t>
            </a:r>
            <a:r>
              <a:rPr lang="en-US" sz="2400" i="1" dirty="0"/>
              <a:t> not null ) </a:t>
            </a:r>
            <a:r>
              <a:rPr lang="fr-FR" sz="2400" i="1" dirty="0">
                <a:solidFill>
                  <a:srgbClr val="FF0000"/>
                </a:solidFill>
              </a:rPr>
              <a:t>ENGINE=</a:t>
            </a:r>
            <a:r>
              <a:rPr lang="fr-FR" sz="2400" i="1" dirty="0" err="1">
                <a:solidFill>
                  <a:srgbClr val="FF0000"/>
                </a:solidFill>
              </a:rPr>
              <a:t>InnoDB</a:t>
            </a:r>
            <a:r>
              <a:rPr lang="fr-FR" sz="2400" i="1" dirty="0">
                <a:solidFill>
                  <a:srgbClr val="FF0000"/>
                </a:solidFill>
              </a:rPr>
              <a:t> </a:t>
            </a:r>
            <a:r>
              <a:rPr lang="fr-FR" sz="2400" dirty="0">
                <a:solidFill>
                  <a:srgbClr val="FF0000"/>
                </a:solidFill>
              </a:rPr>
              <a:t>;</a:t>
            </a:r>
          </a:p>
          <a:p>
            <a:pPr marL="0" indent="0">
              <a:buNone/>
            </a:pPr>
            <a:r>
              <a:rPr lang="fr-FR" sz="2400" dirty="0"/>
              <a:t>SET </a:t>
            </a:r>
            <a:r>
              <a:rPr lang="fr-FR" sz="2400" dirty="0" err="1"/>
              <a:t>autocommit</a:t>
            </a:r>
            <a:r>
              <a:rPr lang="fr-FR" sz="2400" dirty="0"/>
              <a:t>=0 ; //</a:t>
            </a:r>
            <a:r>
              <a:rPr lang="fr-FR" sz="2000" dirty="0"/>
              <a:t>désactiver la validation automatique des requêtes</a:t>
            </a:r>
          </a:p>
          <a:p>
            <a:pPr marL="0" indent="0">
              <a:buNone/>
            </a:pPr>
            <a:r>
              <a:rPr lang="fr-FR" sz="2400" dirty="0">
                <a:solidFill>
                  <a:srgbClr val="FF0000"/>
                </a:solidFill>
              </a:rPr>
              <a:t>START TRANSACTION ;</a:t>
            </a:r>
          </a:p>
          <a:p>
            <a:pPr marL="0" indent="0">
              <a:buNone/>
            </a:pPr>
            <a:r>
              <a:rPr lang="fr-FR" sz="2400" dirty="0"/>
              <a:t>UPDATE compte SET solde=</a:t>
            </a:r>
            <a:r>
              <a:rPr lang="fr-FR" sz="2400" dirty="0">
                <a:solidFill>
                  <a:srgbClr val="008000"/>
                </a:solidFill>
              </a:rPr>
              <a:t>solde+100 </a:t>
            </a:r>
            <a:r>
              <a:rPr lang="fr-FR" sz="2400" dirty="0" err="1"/>
              <a:t>where</a:t>
            </a:r>
            <a:r>
              <a:rPr lang="fr-FR" sz="2400" dirty="0"/>
              <a:t> id=</a:t>
            </a:r>
            <a:r>
              <a:rPr lang="fr-FR" sz="2400" dirty="0" err="1">
                <a:solidFill>
                  <a:srgbClr val="008000"/>
                </a:solidFill>
              </a:rPr>
              <a:t>IDVendeur</a:t>
            </a:r>
            <a:r>
              <a:rPr lang="fr-FR" sz="2400" dirty="0">
                <a:solidFill>
                  <a:srgbClr val="008000"/>
                </a:solidFill>
              </a:rPr>
              <a:t> </a:t>
            </a:r>
            <a:r>
              <a:rPr lang="fr-FR" sz="2400" dirty="0"/>
              <a:t>;</a:t>
            </a:r>
          </a:p>
          <a:p>
            <a:pPr marL="0" indent="0">
              <a:buNone/>
            </a:pPr>
            <a:r>
              <a:rPr lang="fr-FR" sz="2400" dirty="0"/>
              <a:t>UPDATE compte SET solde=</a:t>
            </a:r>
            <a:r>
              <a:rPr lang="fr-FR" sz="2400" dirty="0">
                <a:solidFill>
                  <a:srgbClr val="0000FF"/>
                </a:solidFill>
              </a:rPr>
              <a:t>solde-100</a:t>
            </a:r>
            <a:r>
              <a:rPr lang="fr-FR" sz="2400" dirty="0"/>
              <a:t> </a:t>
            </a:r>
            <a:r>
              <a:rPr lang="fr-FR" sz="2400" dirty="0" err="1"/>
              <a:t>where</a:t>
            </a:r>
            <a:r>
              <a:rPr lang="fr-FR" sz="2400" dirty="0"/>
              <a:t> id=</a:t>
            </a:r>
            <a:r>
              <a:rPr lang="fr-FR" sz="2400" dirty="0" err="1">
                <a:solidFill>
                  <a:srgbClr val="0000FF"/>
                </a:solidFill>
              </a:rPr>
              <a:t>IDAcheteur</a:t>
            </a:r>
            <a:r>
              <a:rPr lang="fr-FR" sz="2400" dirty="0">
                <a:solidFill>
                  <a:srgbClr val="0000FF"/>
                </a:solidFill>
              </a:rPr>
              <a:t> </a:t>
            </a:r>
            <a:r>
              <a:rPr lang="fr-FR" sz="2400" dirty="0"/>
              <a:t>;</a:t>
            </a:r>
          </a:p>
          <a:p>
            <a:pPr marL="0" indent="0">
              <a:buNone/>
            </a:pPr>
            <a:r>
              <a:rPr lang="fr-FR" sz="2400" dirty="0">
                <a:solidFill>
                  <a:srgbClr val="FF0000"/>
                </a:solidFill>
              </a:rPr>
              <a:t>COMMIT ;</a:t>
            </a:r>
          </a:p>
        </p:txBody>
      </p:sp>
    </p:spTree>
    <p:extLst>
      <p:ext uri="{BB962C8B-B14F-4D97-AF65-F5344CB8AC3E}">
        <p14:creationId xmlns:p14="http://schemas.microsoft.com/office/powerpoint/2010/main" val="513312196"/>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4054</TotalTime>
  <Words>9936</Words>
  <Application>Microsoft Office PowerPoint</Application>
  <PresentationFormat>Affichage à l'écran (4:3)</PresentationFormat>
  <Paragraphs>1192</Paragraphs>
  <Slides>100</Slides>
  <Notes>45</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100</vt:i4>
      </vt:variant>
    </vt:vector>
  </HeadingPairs>
  <TitlesOfParts>
    <vt:vector size="104" baseType="lpstr">
      <vt:lpstr>Arial</vt:lpstr>
      <vt:lpstr>Calibri</vt:lpstr>
      <vt:lpstr>Lucida Grande</vt:lpstr>
      <vt:lpstr>Thème Office</vt:lpstr>
      <vt:lpstr>Développement Web – PHP Cours 3 </vt:lpstr>
      <vt:lpstr>Rappels : Architecture Générale</vt:lpstr>
      <vt:lpstr>Rappels : Architecture Générale</vt:lpstr>
      <vt:lpstr>Rappels : Serveur Web</vt:lpstr>
      <vt:lpstr>Rappels : Serveur Web</vt:lpstr>
      <vt:lpstr>Rappels : Serveur Web</vt:lpstr>
      <vt:lpstr>Rappels : Serveur Web</vt:lpstr>
      <vt:lpstr>Rappels : PHP</vt:lpstr>
      <vt:lpstr>Rappels : PHP</vt:lpstr>
      <vt:lpstr>SGBD &amp; BDD</vt:lpstr>
      <vt:lpstr>SGBD &amp; BDD</vt:lpstr>
      <vt:lpstr>SGBD &amp; BDD</vt:lpstr>
      <vt:lpstr>SGBD &amp; BDD</vt:lpstr>
      <vt:lpstr>SGBD &amp; BDD</vt:lpstr>
      <vt:lpstr>PHP &amp; SGBD : Connecteurs</vt:lpstr>
      <vt:lpstr>PHP &amp; SGBD : Connecteurs</vt:lpstr>
      <vt:lpstr>MySQL avec PHP</vt:lpstr>
      <vt:lpstr>MySQL avec PHP</vt:lpstr>
      <vt:lpstr>MySQLi</vt:lpstr>
      <vt:lpstr>MySQLi</vt:lpstr>
      <vt:lpstr>MySQLi</vt:lpstr>
      <vt:lpstr>Présentation PowerPoint</vt:lpstr>
      <vt:lpstr>PHP</vt:lpstr>
      <vt:lpstr>MySQLi</vt:lpstr>
      <vt:lpstr>Présentation PowerPoint</vt:lpstr>
      <vt:lpstr>MySQLi</vt:lpstr>
      <vt:lpstr>MySQLi</vt:lpstr>
      <vt:lpstr>MySQLi</vt:lpstr>
      <vt:lpstr>MySQLi</vt:lpstr>
      <vt:lpstr>MySQLi</vt:lpstr>
      <vt:lpstr>PDO</vt:lpstr>
      <vt:lpstr>PDO : Connexion</vt:lpstr>
      <vt:lpstr>PDO : Ecriture / EXEC</vt:lpstr>
      <vt:lpstr>PDO : Lecture / QUERY</vt:lpstr>
      <vt:lpstr>PDO : Résultats / FETCH</vt:lpstr>
      <vt:lpstr>PDO : Fermeture connexion</vt:lpstr>
      <vt:lpstr>PDO : …or die()</vt:lpstr>
      <vt:lpstr>Programmation Orienté Objet (POO) « Classe et Objet »</vt:lpstr>
      <vt:lpstr>Programmation Orienté Objet (POO) « concepts de base »</vt:lpstr>
      <vt:lpstr>Programmation Orienté Objet (POO) « concepts de base »</vt:lpstr>
      <vt:lpstr>Programmation Orienté Objet (POO) « concepts de base »</vt:lpstr>
      <vt:lpstr>PHP orienté objets</vt:lpstr>
      <vt:lpstr>POO en PHP « Visibilité d'un attribut ou d'une méthode »</vt:lpstr>
      <vt:lpstr>PHP orienté objets</vt:lpstr>
      <vt:lpstr>PHP orienté objets</vt:lpstr>
      <vt:lpstr>PHP orienté objets</vt:lpstr>
      <vt:lpstr>PHP orienté objets</vt:lpstr>
      <vt:lpstr>PHP orienté objets</vt:lpstr>
      <vt:lpstr>Présentation PowerPoint</vt:lpstr>
      <vt:lpstr>PHP orienté objets</vt:lpstr>
      <vt:lpstr>POO en PHP « l’opérateur :: »</vt:lpstr>
      <vt:lpstr>PHP : Sessions</vt:lpstr>
      <vt:lpstr>PHP : Sessions</vt:lpstr>
      <vt:lpstr>PHP : Sessions</vt:lpstr>
      <vt:lpstr>PHP : Sessions</vt:lpstr>
      <vt:lpstr>PHP : Sessions</vt:lpstr>
      <vt:lpstr>Présentation PowerPoint</vt:lpstr>
      <vt:lpstr>Présentation PowerPoint</vt:lpstr>
      <vt:lpstr>PHP : Sessions</vt:lpstr>
      <vt:lpstr>PHP : Sessions</vt:lpstr>
      <vt:lpstr>PHP : Sessions</vt:lpstr>
      <vt:lpstr>PHP : Sessions</vt:lpstr>
      <vt:lpstr>PHP : Sessions</vt:lpstr>
      <vt:lpstr>Cookies</vt:lpstr>
      <vt:lpstr>PHP : Cookies</vt:lpstr>
      <vt:lpstr>Présentation PowerPoint</vt:lpstr>
      <vt:lpstr>PHP : Cookies</vt:lpstr>
      <vt:lpstr>PHP : Cookies</vt:lpstr>
      <vt:lpstr>Présentation PowerPoint</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Sessions &amp; Cookies</vt:lpstr>
      <vt:lpstr>Transactions &amp; BDD</vt:lpstr>
      <vt:lpstr>Transactions &amp; BDD</vt:lpstr>
      <vt:lpstr>Transactions &amp; BDD</vt:lpstr>
      <vt:lpstr>Transactions &amp; BDD</vt:lpstr>
      <vt:lpstr>Transactions &amp; BDD</vt:lpstr>
      <vt:lpstr>Transactions &amp; BDD</vt:lpstr>
      <vt:lpstr>Transactions &amp; BDD</vt:lpstr>
      <vt:lpstr>Transactions &amp; BDD</vt:lpstr>
      <vt:lpstr>Transactions avec MySQL</vt:lpstr>
      <vt:lpstr>Transactions avec MySQL</vt:lpstr>
      <vt:lpstr>Transactions avec MySQL</vt:lpstr>
      <vt:lpstr>Transactions avec MySQL</vt:lpstr>
      <vt:lpstr>Transactions avec MySQL</vt:lpstr>
      <vt:lpstr>Transactions avec MySQL</vt:lpstr>
      <vt:lpstr>Transactions avec PDO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Developpement web PHP</dc:title>
  <dc:creator>Fabrice et Ali</dc:creator>
  <cp:lastModifiedBy>Fabrice Boissier</cp:lastModifiedBy>
  <cp:revision>294</cp:revision>
  <dcterms:created xsi:type="dcterms:W3CDTF">2019-01-14T15:10:32Z</dcterms:created>
  <dcterms:modified xsi:type="dcterms:W3CDTF">2021-01-19T22:33:52Z</dcterms:modified>
</cp:coreProperties>
</file>